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8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2" r:id="rId67"/>
    <p:sldId id="321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123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22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2207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391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4346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4392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77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44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61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575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829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14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1666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652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490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248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736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225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90FC6AA-8BFF-4AD9-80D0-F05C4D615962}" type="datetimeFigureOut">
              <a:rPr lang="tr-TR" smtClean="0"/>
              <a:t>22.1.2025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4167DC-7A18-4A94-884E-469DE6D60A9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1794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2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AA7A58-D2B0-4149-8818-CEF26B2DA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086" y="3987800"/>
            <a:ext cx="9144000" cy="2387600"/>
          </a:xfrm>
        </p:spPr>
        <p:txBody>
          <a:bodyPr/>
          <a:lstStyle/>
          <a:p>
            <a:r>
              <a:rPr lang="tr-TR" b="1" dirty="0"/>
              <a:t>PNOMATİK BİLGİSİ</a:t>
            </a:r>
            <a:br>
              <a:rPr lang="tr-TR" b="1" dirty="0"/>
            </a:br>
            <a:endParaRPr lang="tr-TR" b="1" dirty="0"/>
          </a:p>
        </p:txBody>
      </p:sp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7C797B93-C90C-4D42-8161-CE2BDDDED0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69" y="0"/>
            <a:ext cx="5279662" cy="418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94908F3-363D-49AE-9326-38D56E10D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07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Basınçlı Havanın Üretilmesi ve Hazırlanması 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A9F2244-2A4B-4D9C-94F6-7E5BEABFCFA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1047700"/>
            <a:ext cx="3669514" cy="426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5D35A939-CE0B-47AB-BB90-410E4C06162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701" y="1047700"/>
            <a:ext cx="2973432" cy="35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32DEFA-4459-4AB3-9E15-689D99181FC3}"/>
              </a:ext>
            </a:extLst>
          </p:cNvPr>
          <p:cNvSpPr txBox="1"/>
          <p:nvPr/>
        </p:nvSpPr>
        <p:spPr>
          <a:xfrm>
            <a:off x="1654447" y="5468583"/>
            <a:ext cx="406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Hava Giriş Filtresi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32E38524-702A-463F-8740-3807622A1AC9}"/>
              </a:ext>
            </a:extLst>
          </p:cNvPr>
          <p:cNvSpPr txBox="1"/>
          <p:nvPr/>
        </p:nvSpPr>
        <p:spPr>
          <a:xfrm>
            <a:off x="7191647" y="5345275"/>
            <a:ext cx="406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Hava Giriş Filtre Elemanı</a:t>
            </a:r>
          </a:p>
        </p:txBody>
      </p:sp>
    </p:spTree>
    <p:extLst>
      <p:ext uri="{BB962C8B-B14F-4D97-AF65-F5344CB8AC3E}">
        <p14:creationId xmlns:p14="http://schemas.microsoft.com/office/powerpoint/2010/main" val="209497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Basınçlı Havanın Üretilmesi ve Hazırlanması 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32DEFA-4459-4AB3-9E15-689D99181FC3}"/>
              </a:ext>
            </a:extLst>
          </p:cNvPr>
          <p:cNvSpPr txBox="1"/>
          <p:nvPr/>
        </p:nvSpPr>
        <p:spPr>
          <a:xfrm>
            <a:off x="5244314" y="5468583"/>
            <a:ext cx="4062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Alkol Çantası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87684CF3-C3DE-4CEC-981D-DE1A4B5897F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92" y="831756"/>
            <a:ext cx="3392775" cy="44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86F6C70-6566-4FA8-B0B9-2935EC670789}"/>
              </a:ext>
            </a:extLst>
          </p:cNvPr>
          <p:cNvSpPr/>
          <p:nvPr/>
        </p:nvSpPr>
        <p:spPr>
          <a:xfrm>
            <a:off x="5942161" y="831757"/>
            <a:ext cx="2321306" cy="13930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087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kompresörler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32DEFA-4459-4AB3-9E15-689D99181FC3}"/>
              </a:ext>
            </a:extLst>
          </p:cNvPr>
          <p:cNvSpPr txBox="1"/>
          <p:nvPr/>
        </p:nvSpPr>
        <p:spPr>
          <a:xfrm>
            <a:off x="5244314" y="5468583"/>
            <a:ext cx="4062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Pistonlu Tip Kompresör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A0BD8C39-1502-43C7-A2BE-7A7DAC86AC4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38" y="717451"/>
            <a:ext cx="6785243" cy="4751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01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kompresörler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32DEFA-4459-4AB3-9E15-689D99181FC3}"/>
              </a:ext>
            </a:extLst>
          </p:cNvPr>
          <p:cNvSpPr txBox="1"/>
          <p:nvPr/>
        </p:nvSpPr>
        <p:spPr>
          <a:xfrm>
            <a:off x="4064937" y="5374952"/>
            <a:ext cx="4062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Ana Depo Emniyet </a:t>
            </a:r>
            <a:r>
              <a:rPr lang="tr-TR" sz="2000" b="1" dirty="0" err="1"/>
              <a:t>Ventili</a:t>
            </a:r>
            <a:endParaRPr lang="tr-TR" sz="2000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40A0774-2376-440D-955D-33732F54AF4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83" y="893959"/>
            <a:ext cx="3178283" cy="419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24D27684-D8B2-403D-BFE7-BA808E300CF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5720"/>
            <a:ext cx="3028061" cy="4199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555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Kompresörler</a:t>
            </a:r>
            <a:b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Soğutması ve yağlanması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32DEFA-4459-4AB3-9E15-689D99181FC3}"/>
              </a:ext>
            </a:extLst>
          </p:cNvPr>
          <p:cNvSpPr txBox="1"/>
          <p:nvPr/>
        </p:nvSpPr>
        <p:spPr>
          <a:xfrm>
            <a:off x="4064937" y="5374952"/>
            <a:ext cx="4062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Kompresör Yağ Pompası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AFFE72D-ACE9-4B90-8281-FC5D52ADDD3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40" y="1063076"/>
            <a:ext cx="7262527" cy="4041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096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Kompresörler</a:t>
            </a:r>
            <a:b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Soğutması ve yağlanması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32DEFA-4459-4AB3-9E15-689D99181FC3}"/>
              </a:ext>
            </a:extLst>
          </p:cNvPr>
          <p:cNvSpPr txBox="1"/>
          <p:nvPr/>
        </p:nvSpPr>
        <p:spPr>
          <a:xfrm>
            <a:off x="1880035" y="1669597"/>
            <a:ext cx="8347698" cy="3020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İyi bir yağlamanın faydalar şunlardır;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67818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Sürtünmeyi azaltmak,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67818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Aşınmayı azaltmak,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67818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Soğutmaya yardımcı olmak, 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67818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Temizliği sağlamak,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67818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Paslanmayı önlemek,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67818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Kompresyona yardımcı olmak.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12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Kompresörler</a:t>
            </a:r>
            <a:b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Soğutması ve yağlanması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532DEFA-4459-4AB3-9E15-689D99181FC3}"/>
              </a:ext>
            </a:extLst>
          </p:cNvPr>
          <p:cNvSpPr txBox="1"/>
          <p:nvPr/>
        </p:nvSpPr>
        <p:spPr>
          <a:xfrm>
            <a:off x="1880035" y="1669597"/>
            <a:ext cx="8347698" cy="3364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Lokomotif yola çıkmadan önce veya yolda müsait anlarda kompresör üzerinde şu kontrolleri yapmalıdır;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45720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Kompresörün yağına,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45720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Gevşek veya kopuk kayış olup olmadığına,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45720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Normal çalışma sesinin dışında bir sesin olup olmadığına,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45720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Kompresör ısısının normalin üzerine çıkıp çıkmadığına,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Book Antiqua" panose="02040602050305030304" pitchFamily="18" charset="0"/>
              <a:buChar char="-"/>
              <a:tabLst>
                <a:tab pos="457200" algn="l"/>
              </a:tabLs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Manometreden basıncı takip etmek,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11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3" y="344036"/>
            <a:ext cx="7037642" cy="55343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Vidalı tip kompresörler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B9AE33E5-3DDB-4A97-BAD2-B39EF792BC41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7410" y="850717"/>
            <a:ext cx="6103789" cy="507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9520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3" y="344036"/>
            <a:ext cx="7037642" cy="55343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Boşa Dönüş Sistemi</a:t>
            </a:r>
            <a:endParaRPr lang="tr-TR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01B24153-372F-4CB0-BC18-356B47D23A7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" b="7535"/>
          <a:stretch/>
        </p:blipFill>
        <p:spPr bwMode="auto">
          <a:xfrm>
            <a:off x="1850753" y="1042457"/>
            <a:ext cx="8986580" cy="4816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9432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3" y="344036"/>
            <a:ext cx="7037642" cy="553432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Hava Kurutucusu</a:t>
            </a:r>
            <a:endParaRPr lang="tr-TR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0448804-DD07-45C6-94B3-040694DA5E8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897468"/>
            <a:ext cx="8427780" cy="5147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84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3" y="344035"/>
            <a:ext cx="7037642" cy="1325563"/>
          </a:xfrm>
        </p:spPr>
        <p:txBody>
          <a:bodyPr/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Lokomotif Fren Sistemine Genel Bir Bakış</a:t>
            </a:r>
            <a:endParaRPr lang="tr-TR" b="1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6" name="Picture 2" descr="Bronz Raylardan Demiryollarına 2] Avrupa - Yeşil Gazete">
            <a:extLst>
              <a:ext uri="{FF2B5EF4-FFF2-40B4-BE49-F238E27FC236}">
                <a16:creationId xmlns:a16="http://schemas.microsoft.com/office/drawing/2014/main" id="{CAA4D9AC-691A-40B8-AE5F-628F19875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9" y="1874277"/>
            <a:ext cx="3302067" cy="310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Oto Çeşitli Demiryolu Tren Fren Pabucu Ve Fren Balatası - Buy Fren Pabucu,Tren  Fren Pabucu,Fren Pabucu Için Tren Product on Alibaba.com">
            <a:extLst>
              <a:ext uri="{FF2B5EF4-FFF2-40B4-BE49-F238E27FC236}">
                <a16:creationId xmlns:a16="http://schemas.microsoft.com/office/drawing/2014/main" id="{EBA96D01-CA5C-437D-8F43-3B651028E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981" y="1874277"/>
            <a:ext cx="2767510" cy="288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istory of George Westinghouse | Westinghouse Nuclear">
            <a:extLst>
              <a:ext uri="{FF2B5EF4-FFF2-40B4-BE49-F238E27FC236}">
                <a16:creationId xmlns:a16="http://schemas.microsoft.com/office/drawing/2014/main" id="{50CCDFAB-1870-4145-86E8-01429C31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541" y="1702144"/>
            <a:ext cx="2164650" cy="345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90F62F4D-5D02-4D2D-A413-E7B8B98E2EA5}"/>
              </a:ext>
            </a:extLst>
          </p:cNvPr>
          <p:cNvSpPr txBox="1"/>
          <p:nvPr/>
        </p:nvSpPr>
        <p:spPr>
          <a:xfrm>
            <a:off x="615887" y="5231196"/>
            <a:ext cx="308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İLK LOKOMOTİF ROCKET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CF64BAC-FC27-44B5-9C47-95F29965B0AF}"/>
              </a:ext>
            </a:extLst>
          </p:cNvPr>
          <p:cNvSpPr txBox="1"/>
          <p:nvPr/>
        </p:nvSpPr>
        <p:spPr>
          <a:xfrm>
            <a:off x="4822778" y="5199675"/>
            <a:ext cx="308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SÜRTÜNMELİ FREN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993C1EB-9F63-4862-BBC2-564297D04A5C}"/>
              </a:ext>
            </a:extLst>
          </p:cNvPr>
          <p:cNvSpPr txBox="1"/>
          <p:nvPr/>
        </p:nvSpPr>
        <p:spPr>
          <a:xfrm>
            <a:off x="9029669" y="5329796"/>
            <a:ext cx="3083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0" dirty="0">
                <a:effectLst/>
                <a:latin typeface="Google Sans"/>
              </a:rPr>
              <a:t>GEORGE WESTİNGHOUSE</a:t>
            </a:r>
            <a:endParaRPr lang="tr-TR" sz="2000" b="1" dirty="0"/>
          </a:p>
        </p:txBody>
      </p:sp>
    </p:spTree>
    <p:extLst>
      <p:ext uri="{BB962C8B-B14F-4D97-AF65-F5344CB8AC3E}">
        <p14:creationId xmlns:p14="http://schemas.microsoft.com/office/powerpoint/2010/main" val="2750033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3" y="344036"/>
            <a:ext cx="7037642" cy="553432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Direkt Fren Sisteminin Çalışma Prensibi ve Sistem Elemanları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F1D199B8-C0E2-4BEE-AF2F-CB47C1FD8298}"/>
              </a:ext>
            </a:extLst>
          </p:cNvPr>
          <p:cNvSpPr txBox="1"/>
          <p:nvPr/>
        </p:nvSpPr>
        <p:spPr>
          <a:xfrm>
            <a:off x="2133599" y="1669597"/>
            <a:ext cx="8502493" cy="417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Üç tip direkt fren uygulayıcısı (</a:t>
            </a:r>
            <a:r>
              <a:rPr lang="tr-T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Moderabl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vardır.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direkt fren sistemi, DE 24000 lokomotifte kullanılır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Elektro-</a:t>
            </a:r>
            <a:r>
              <a:rPr lang="tr-T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Direkt Fren Sistemi, E 43000, E 68000, DE 11000, DH 7000, DH 9500 lokomotiflerde kullanılır.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Röle Valfli Direkt Fren Sistemi. DE 22000, DE 33000 lokomotiflerde kullanılır.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22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Direkt Fren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8D8CCA1-E902-4A81-A5EC-9C793C750EAC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1976" y="1204684"/>
            <a:ext cx="7754823" cy="438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0658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elektroPnömatik</a:t>
            </a: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Direkt Fren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E1DF053-AEEA-404D-BE5F-BF4EDF1FB1A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753" y="1204684"/>
            <a:ext cx="9136562" cy="484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4311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Röle Valfli Direkt Fren Sistemi 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E5D8F85-BE85-454C-98D7-0C249619AC58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0753" y="1199274"/>
            <a:ext cx="8785338" cy="464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3064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Moderabl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Musluğu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 descr="Modrabl Musluğu">
            <a:extLst>
              <a:ext uri="{FF2B5EF4-FFF2-40B4-BE49-F238E27FC236}">
                <a16:creationId xmlns:a16="http://schemas.microsoft.com/office/drawing/2014/main" id="{6BEBF49D-F0D5-4002-8D64-3ADACAE7DB5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76" y="1669597"/>
            <a:ext cx="2131695" cy="283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 descr="Modrabl Musluğu Fren durumu">
            <a:extLst>
              <a:ext uri="{FF2B5EF4-FFF2-40B4-BE49-F238E27FC236}">
                <a16:creationId xmlns:a16="http://schemas.microsoft.com/office/drawing/2014/main" id="{895F0567-09F2-4907-B5B7-2114706F829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16" y="1669597"/>
            <a:ext cx="2352751" cy="283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Resim 9" descr="Modrabl Musluğu Sabit durumu">
            <a:extLst>
              <a:ext uri="{FF2B5EF4-FFF2-40B4-BE49-F238E27FC236}">
                <a16:creationId xmlns:a16="http://schemas.microsoft.com/office/drawing/2014/main" id="{1AEE42C5-B10E-4E56-AF21-3A3CE75782B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459" y="1661129"/>
            <a:ext cx="2131694" cy="283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Resim 12" descr="Modrabl Musluğu Çözme durumu">
            <a:extLst>
              <a:ext uri="{FF2B5EF4-FFF2-40B4-BE49-F238E27FC236}">
                <a16:creationId xmlns:a16="http://schemas.microsoft.com/office/drawing/2014/main" id="{2A76320A-90CB-4D66-86A3-A6F6C64CCEA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040" y="1652661"/>
            <a:ext cx="2200275" cy="28370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969281E0-5141-4128-BA1A-A3685B5143F4}"/>
              </a:ext>
            </a:extLst>
          </p:cNvPr>
          <p:cNvSpPr txBox="1"/>
          <p:nvPr/>
        </p:nvSpPr>
        <p:spPr>
          <a:xfrm>
            <a:off x="4128874" y="4560253"/>
            <a:ext cx="256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FREN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A5EDC97C-FAEA-4A3E-ACFE-1E4A77395CC7}"/>
              </a:ext>
            </a:extLst>
          </p:cNvPr>
          <p:cNvSpPr txBox="1"/>
          <p:nvPr/>
        </p:nvSpPr>
        <p:spPr>
          <a:xfrm>
            <a:off x="6743534" y="4579228"/>
            <a:ext cx="256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SABİT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A05880A-27EF-4E94-A968-CDE259072FAE}"/>
              </a:ext>
            </a:extLst>
          </p:cNvPr>
          <p:cNvSpPr txBox="1"/>
          <p:nvPr/>
        </p:nvSpPr>
        <p:spPr>
          <a:xfrm>
            <a:off x="9307394" y="4506621"/>
            <a:ext cx="256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ÇÖZME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DDBBDF0-36F4-4F90-807A-EE3DEB37B9CF}"/>
              </a:ext>
            </a:extLst>
          </p:cNvPr>
          <p:cNvSpPr txBox="1"/>
          <p:nvPr/>
        </p:nvSpPr>
        <p:spPr>
          <a:xfrm>
            <a:off x="1514214" y="4579228"/>
            <a:ext cx="256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ÇÖZÜK</a:t>
            </a:r>
          </a:p>
        </p:txBody>
      </p:sp>
    </p:spTree>
    <p:extLst>
      <p:ext uri="{BB962C8B-B14F-4D97-AF65-F5344CB8AC3E}">
        <p14:creationId xmlns:p14="http://schemas.microsoft.com/office/powerpoint/2010/main" val="635549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Kondüvit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Ayar Çantası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18" name="Resim 17" descr="Makinist Musluğu Ayar Çantası-1">
            <a:extLst>
              <a:ext uri="{FF2B5EF4-FFF2-40B4-BE49-F238E27FC236}">
                <a16:creationId xmlns:a16="http://schemas.microsoft.com/office/drawing/2014/main" id="{8F9A3EFC-61BA-4BB7-BBE5-6A536A36A37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897468"/>
            <a:ext cx="8785338" cy="5147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109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Basınç Ayarlayıcılar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E81FD95-926A-486F-9DC4-B290F3376C7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897468"/>
            <a:ext cx="5362847" cy="514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767C0E5-DE56-43FF-AE40-7401C269379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89" y="897467"/>
            <a:ext cx="2252901" cy="5029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39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Distribütör Valfi (</a:t>
            </a:r>
            <a:r>
              <a:rPr lang="tr-TR" sz="1800" b="1" i="1" kern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Triblivalf</a:t>
            </a: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B7CBDE5-EAD9-4B93-AECE-AD1E56C650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897468"/>
            <a:ext cx="8647914" cy="43756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AEA618F-080A-46E5-A946-11347D5F674E}"/>
              </a:ext>
            </a:extLst>
          </p:cNvPr>
          <p:cNvSpPr txBox="1"/>
          <p:nvPr/>
        </p:nvSpPr>
        <p:spPr>
          <a:xfrm>
            <a:off x="4308214" y="5426392"/>
            <a:ext cx="2563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HAVA YOK</a:t>
            </a:r>
          </a:p>
        </p:txBody>
      </p:sp>
    </p:spTree>
    <p:extLst>
      <p:ext uri="{BB962C8B-B14F-4D97-AF65-F5344CB8AC3E}">
        <p14:creationId xmlns:p14="http://schemas.microsoft.com/office/powerpoint/2010/main" val="126632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Distribütör Valfi (</a:t>
            </a:r>
            <a:r>
              <a:rPr lang="tr-TR" sz="1800" b="1" i="1" kern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Triblivalf</a:t>
            </a: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AEA618F-080A-46E5-A946-11347D5F674E}"/>
              </a:ext>
            </a:extLst>
          </p:cNvPr>
          <p:cNvSpPr txBox="1"/>
          <p:nvPr/>
        </p:nvSpPr>
        <p:spPr>
          <a:xfrm>
            <a:off x="4308213" y="5426392"/>
            <a:ext cx="5716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FREN BORUSU BASINCI 5 , FREN YOK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198428D-6EE2-45F2-A384-99D41CF3CD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1031498"/>
            <a:ext cx="9136562" cy="4394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239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Distribütör Valfi (</a:t>
            </a:r>
            <a:r>
              <a:rPr lang="tr-TR" sz="1800" b="1" i="1" kern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Triblivalf</a:t>
            </a: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AEA618F-080A-46E5-A946-11347D5F674E}"/>
              </a:ext>
            </a:extLst>
          </p:cNvPr>
          <p:cNvSpPr txBox="1"/>
          <p:nvPr/>
        </p:nvSpPr>
        <p:spPr>
          <a:xfrm>
            <a:off x="4308213" y="5426392"/>
            <a:ext cx="5716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FREN BORUSU BASINCI 4.5 , FREN UYGULANDI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DE344C2B-4785-42EC-82B7-E86F098A421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2" y="1031498"/>
            <a:ext cx="10138047" cy="4394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63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3" y="344035"/>
            <a:ext cx="7037642" cy="1325563"/>
          </a:xfrm>
        </p:spPr>
        <p:txBody>
          <a:bodyPr/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Lokomotif Fren Sistemine Genel Bir Bakış</a:t>
            </a:r>
            <a:endParaRPr lang="tr-TR" b="1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90F62F4D-5D02-4D2D-A413-E7B8B98E2EA5}"/>
              </a:ext>
            </a:extLst>
          </p:cNvPr>
          <p:cNvSpPr txBox="1"/>
          <p:nvPr/>
        </p:nvSpPr>
        <p:spPr>
          <a:xfrm>
            <a:off x="1037917" y="1831004"/>
            <a:ext cx="99493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BASINÇLI HAVANIN ÜRETİLMESİ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ENDİREKT ETKİLİ FREN SİSTEMİ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DİREKT ETKİLİ FREN SİSTEMİ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BASINÇLI HAVANIN YARDIMCI SİSTEMLERDE KULLANILMASI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60188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Distribütör Valfi (</a:t>
            </a:r>
            <a:r>
              <a:rPr lang="tr-TR" sz="1800" b="1" i="1" kern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Triblivalf</a:t>
            </a: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AEA618F-080A-46E5-A946-11347D5F674E}"/>
              </a:ext>
            </a:extLst>
          </p:cNvPr>
          <p:cNvSpPr txBox="1"/>
          <p:nvPr/>
        </p:nvSpPr>
        <p:spPr>
          <a:xfrm>
            <a:off x="4308213" y="5426392"/>
            <a:ext cx="6952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FREN BORUSU BASINCI 3.5 , TAM FREN UYGULANDI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16620C0-CDBD-4B1B-822A-58438CD7AFD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1185393"/>
            <a:ext cx="9951780" cy="4240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921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Distribütör Valfi (</a:t>
            </a:r>
            <a:r>
              <a:rPr lang="tr-TR" sz="1800" b="1" i="1" kern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Triblivalf</a:t>
            </a: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AEA618F-080A-46E5-A946-11347D5F674E}"/>
              </a:ext>
            </a:extLst>
          </p:cNvPr>
          <p:cNvSpPr txBox="1"/>
          <p:nvPr/>
        </p:nvSpPr>
        <p:spPr>
          <a:xfrm>
            <a:off x="4308213" y="5426392"/>
            <a:ext cx="6952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FREN BORUSU BASINCI 4.5 , FREN ÇÖZÜLÜYOR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5CFAB418-BC63-4F36-B1B9-235E0AB0B53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1204684"/>
            <a:ext cx="10222714" cy="4221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2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2" y="344036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Distribütör Valfi (</a:t>
            </a:r>
            <a:r>
              <a:rPr lang="tr-TR" sz="1800" b="1" i="1" kern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Triblivalf</a:t>
            </a: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AEA618F-080A-46E5-A946-11347D5F674E}"/>
              </a:ext>
            </a:extLst>
          </p:cNvPr>
          <p:cNvSpPr txBox="1"/>
          <p:nvPr/>
        </p:nvSpPr>
        <p:spPr>
          <a:xfrm>
            <a:off x="4308213" y="5426392"/>
            <a:ext cx="6952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E 68000 DİSTRÜBÜTÖR VALFİ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EBF52EF-F251-415E-A189-1B2CE11FE75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1204684"/>
            <a:ext cx="10341247" cy="422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69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RÖLE VALFİ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AEA618F-080A-46E5-A946-11347D5F674E}"/>
              </a:ext>
            </a:extLst>
          </p:cNvPr>
          <p:cNvSpPr txBox="1"/>
          <p:nvPr/>
        </p:nvSpPr>
        <p:spPr>
          <a:xfrm>
            <a:off x="4308213" y="5426392"/>
            <a:ext cx="695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68000 Röle valfi besleme şeması</a:t>
            </a:r>
            <a:endParaRPr lang="tr-TR" sz="2000" b="1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5750028-8FC9-4221-995A-8B424CC6961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2" y="759519"/>
            <a:ext cx="8664847" cy="4666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584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RÖLE VALFİ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AEA618F-080A-46E5-A946-11347D5F674E}"/>
              </a:ext>
            </a:extLst>
          </p:cNvPr>
          <p:cNvSpPr txBox="1"/>
          <p:nvPr/>
        </p:nvSpPr>
        <p:spPr>
          <a:xfrm>
            <a:off x="4100512" y="5609655"/>
            <a:ext cx="695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68000 Röle valfi </a:t>
            </a:r>
            <a:endParaRPr lang="tr-TR" sz="2000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FB754CC-143C-4569-8F0B-B71A2C58073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00512" y="96737"/>
            <a:ext cx="6144155" cy="551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58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Seri Fren Valfi (Mantar)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F51A8F3-AAC7-43AF-8E61-A92A9A9209C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08" y="602341"/>
            <a:ext cx="5435308" cy="5442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6281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Makinist Fren Valfi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8386B65-6173-41D0-87EF-EAEB1848CBA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602342"/>
            <a:ext cx="9017228" cy="5442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6359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Makinist Fren Valfi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51DC209D-6C9B-4829-BF01-46C4528F974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7"/>
          <a:stretch/>
        </p:blipFill>
        <p:spPr bwMode="auto">
          <a:xfrm>
            <a:off x="2904913" y="834799"/>
            <a:ext cx="7339754" cy="4854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483572" y="5689600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24000 Makinist musluğu ana depo bağlantısı 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457936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Makinist Fren Valfi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483572" y="5530334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24000 Makinist musluğu  Yol Durumu</a:t>
            </a:r>
            <a:endParaRPr lang="tr-TR" b="1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13CC6C4C-6879-4EA2-B393-6AADB066023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799068"/>
            <a:ext cx="9136562" cy="4585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123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Makinist Fren Valfi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483572" y="5530334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24000 Makinist musluğu  Boşluk Alma Durumu</a:t>
            </a:r>
            <a:endParaRPr lang="tr-TR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A1B87EB-767D-4541-B56A-EB08E813751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74" y="834799"/>
            <a:ext cx="8192108" cy="455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244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Devre Elemanları Simgeleri</a:t>
            </a:r>
            <a:endParaRPr lang="tr-TR" b="1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484175D-5391-4646-9ABC-5235B36B4659}"/>
              </a:ext>
            </a:extLst>
          </p:cNvPr>
          <p:cNvPicPr/>
          <p:nvPr/>
        </p:nvPicPr>
        <p:blipFill rotWithShape="1">
          <a:blip r:embed="rId5"/>
          <a:srcRect b="45868"/>
          <a:stretch/>
        </p:blipFill>
        <p:spPr bwMode="auto">
          <a:xfrm>
            <a:off x="2423340" y="717452"/>
            <a:ext cx="7345320" cy="517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471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Makinist Fren Valfi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483572" y="5530334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68000 Makinist Fren Valfi</a:t>
            </a:r>
            <a:endParaRPr lang="tr-TR" b="1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8AC7FB9F-BE87-4D77-B217-B1C312136BF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80" y="749483"/>
            <a:ext cx="7881620" cy="25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9C122EF-7F20-4B0D-BF20-3ED35E6C6ED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79" y="3270658"/>
            <a:ext cx="7881619" cy="225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4769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Analog dönüştürücü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483572" y="5530334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YHT 65000 Analog Dönüştürücü</a:t>
            </a:r>
            <a:endParaRPr lang="tr-TR" b="1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B2C94195-ABAF-466A-AF93-FC22836C01B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75" y="720472"/>
            <a:ext cx="8192108" cy="4809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213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Acil Fren Valfi (</a:t>
            </a: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Sifa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483572" y="5530334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YHT 65000 Analog Dönüştürücü</a:t>
            </a:r>
            <a:endParaRPr lang="tr-TR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EA4EE68-8E66-47FA-BD34-51233CEE315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75" y="650170"/>
            <a:ext cx="7229892" cy="4880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553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483572" y="5530334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Sabolu Fren Sistemi Fren Silindiri</a:t>
            </a:r>
            <a:endParaRPr lang="tr-TR" b="1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C75E0AD-8CBE-463D-B59C-74607532A7EE}"/>
              </a:ext>
            </a:extLst>
          </p:cNvPr>
          <p:cNvPicPr/>
          <p:nvPr/>
        </p:nvPicPr>
        <p:blipFill>
          <a:blip r:embed="rId5">
            <a:lum bright="-12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84" y="795704"/>
            <a:ext cx="7309616" cy="245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F0E0E09D-7E0A-48E7-81DA-C8012EFF21CA}"/>
              </a:ext>
            </a:extLst>
          </p:cNvPr>
          <p:cNvPicPr/>
          <p:nvPr/>
        </p:nvPicPr>
        <p:blipFill>
          <a:blip r:embed="rId6">
            <a:lum bright="-12000"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72" y="3251200"/>
            <a:ext cx="4191000" cy="211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0330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54505" y="5069773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 ve susta yüklü diskli fren silindiri ve </a:t>
            </a:r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kaliperi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b="1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A4C2B6F0-6854-4C01-B02F-D558D1B8608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2" y="958334"/>
            <a:ext cx="4245247" cy="352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B2F079F8-05DC-4D85-8664-0A1B9A9C79A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21" y="958334"/>
            <a:ext cx="4188872" cy="3522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892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54505" y="5069773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 yüklü park freni çözme-uygulama prensibi</a:t>
            </a:r>
            <a:endParaRPr lang="tr-TR" b="1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2DD22D6-313B-47AF-A433-7BF829C6137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650169"/>
            <a:ext cx="8785340" cy="4419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23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03705" y="5619777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 yüklü park freni ve hava freni serbest </a:t>
            </a:r>
            <a:endParaRPr lang="tr-TR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A6A44D4-E59F-45CB-9CB7-CE5B8B7BA08D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1975" y="650170"/>
            <a:ext cx="8434118" cy="491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1373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03705" y="5619777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 yüklü park freni ve hava freni uygulanmış </a:t>
            </a:r>
            <a:endParaRPr lang="tr-TR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B7674D6-D35F-4C73-BA29-17A3FB31A28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0753" y="602342"/>
            <a:ext cx="8785340" cy="501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16328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03705" y="5619777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 yüklü park freni  devrede ve hava freni çözmüş </a:t>
            </a:r>
            <a:endParaRPr lang="tr-TR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5A74E9D-1F33-4A48-8895-B53D991A3DE0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0753" y="650170"/>
            <a:ext cx="8785340" cy="496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952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03705" y="5619777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 yüklü park freni  yay çözme mandalları</a:t>
            </a:r>
            <a:endParaRPr lang="tr-TR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A6C9CF0-25F1-4F6E-95B5-1CA79A19C986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9908" y="1071858"/>
            <a:ext cx="8424091" cy="43468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0992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Devre Elemanları Simgeleri</a:t>
            </a:r>
            <a:endParaRPr lang="tr-TR" b="1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B8A738B-F688-429E-9277-F533C0C2F900}"/>
              </a:ext>
            </a:extLst>
          </p:cNvPr>
          <p:cNvPicPr/>
          <p:nvPr/>
        </p:nvPicPr>
        <p:blipFill rotWithShape="1">
          <a:blip r:embed="rId5"/>
          <a:srcRect t="54132"/>
          <a:stretch/>
        </p:blipFill>
        <p:spPr bwMode="auto">
          <a:xfrm>
            <a:off x="2125993" y="717451"/>
            <a:ext cx="7524443" cy="516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293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03705" y="5619777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Balata değişimi</a:t>
            </a:r>
            <a:endParaRPr lang="tr-TR" b="1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DDF98EA-DFA8-4E1A-A87B-1A84657A0B8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70" y="1668122"/>
            <a:ext cx="9576330" cy="389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592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 Silindirleri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03705" y="5619777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Balata disk boşluğunun kontrolü</a:t>
            </a:r>
            <a:endParaRPr lang="tr-TR" b="1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F55AD40-7899-4A59-87A0-B225C5BFF47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15" y="602342"/>
            <a:ext cx="4035252" cy="496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23432A5-AD30-47C2-9316-65D6002F0E5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38" y="2324699"/>
            <a:ext cx="4447277" cy="1468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014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Pürjör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Tertibatı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03705" y="5619777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Balata disk boşluğunun kontrolü</a:t>
            </a:r>
            <a:endParaRPr lang="tr-TR" b="1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8517E7C-E032-4793-BC6D-347CC7CD6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838" y="1237495"/>
            <a:ext cx="10058400" cy="47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185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Yük-Yolcu Kolu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703705" y="5619777"/>
            <a:ext cx="611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Balata disk boşluğunun kontrolü</a:t>
            </a:r>
            <a:endParaRPr lang="tr-TR" b="1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8517E7C-E032-4793-BC6D-347CC7CD6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0838" y="1237495"/>
            <a:ext cx="10058400" cy="47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342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Yük-Yolcu Kolu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3307960" y="4217425"/>
            <a:ext cx="611293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Frene Geçme			Fren Çözme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Yolcu konumu		3-5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15-20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Yük konumu			18-30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45-60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sn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4A26A41-063D-4EFE-A2C0-CA31A07E870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92761" y="602342"/>
            <a:ext cx="8543331" cy="332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70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Boji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İptal Muslukları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1462226" y="1669598"/>
            <a:ext cx="100185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Boji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iptal muslukları lokomotif ve tren setlerinde olan musluklardır. Fren silindiri ile röle valfi arasında veya fren silindiri ile </a:t>
            </a: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triblivalf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ve </a:t>
            </a: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modrabl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arasında bulunur. Bu musluklar egzozludur. Kapatıldığında fren silindiri beslemesi kesildiği gibi fren silindiri içerisindeki havanın da boşaltılması dolayısıyla frenin çözülmesi de sağlanır. Kullanım amaçları bakım esnasında sabo/balata değişiminde ilgili </a:t>
            </a: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bojide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çalışırken tahliye işlemini gerçekleştirip değişimin yapılabilmesidir. Araçlar seyir halindeyken ilgili </a:t>
            </a: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bojide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fren arızaları olduğunda da tren personeli tarafından </a:t>
            </a: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bojinin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freninin iptali için kullanılabilir. </a:t>
            </a:r>
          </a:p>
        </p:txBody>
      </p:sp>
    </p:spTree>
    <p:extLst>
      <p:ext uri="{BB962C8B-B14F-4D97-AF65-F5344CB8AC3E}">
        <p14:creationId xmlns:p14="http://schemas.microsoft.com/office/powerpoint/2010/main" val="2680104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Totman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/ATS/ETCS Fren Valfleri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45AFC78B-136A-4488-898E-071E246961A2}"/>
              </a:ext>
            </a:extLst>
          </p:cNvPr>
          <p:cNvSpPr txBox="1"/>
          <p:nvPr/>
        </p:nvSpPr>
        <p:spPr>
          <a:xfrm>
            <a:off x="1462226" y="1669598"/>
            <a:ext cx="1001857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 sistemlerin acil frenleri yeni nesil lokomotif ve tren setlerinde acil durum fren valfleri ile yapılır (</a:t>
            </a: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Sifa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ve bu üç sistem aynı acil durum fren valfi üzerinden fren yapabilir. Emniyeti arttırmak için aynı sisteme bağlı birden fazla acil durum fren valfi kullanılabilir. Bu sisteme sahip araçlarda </a:t>
            </a: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Totman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/ATS/ETCS iptal edilmesi gerekiyorsa acil durum fren valfi üzerinden iptal işlemi yapılmaz. İlgili sistemin </a:t>
            </a:r>
            <a:r>
              <a:rPr lang="tr-TR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elektriki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iptal anahtarı ile işlem gerçekleştirilir. Acil durum fren valfi iptal işlemi için kullanılırsa; örneğin ATS iptali için acil fren uygulama valfi iptal edilirse bunula birlikte ETCS de iptal olmuş olur. ETCS iptal edilmemek istense de onunda iptal edilmesine neden olunur.</a:t>
            </a:r>
          </a:p>
        </p:txBody>
      </p:sp>
    </p:spTree>
    <p:extLst>
      <p:ext uri="{BB962C8B-B14F-4D97-AF65-F5344CB8AC3E}">
        <p14:creationId xmlns:p14="http://schemas.microsoft.com/office/powerpoint/2010/main" val="22805373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ATS Sistemi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3AE5BC8-D2CF-4FB7-A3DF-D1AD7659377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75" y="650170"/>
            <a:ext cx="6975892" cy="5208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8322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TotmanSistemi</a:t>
            </a:r>
            <a:endParaRPr lang="tr-TR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A8FE9D3-8CC2-4910-9510-AB717AB8313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2" y="602342"/>
            <a:ext cx="7897263" cy="5442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4006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Basınç Bekçileri ve Basınç Anahtarları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C9F920A-C470-44BE-A9C2-D8CF1CA4AA78}"/>
              </a:ext>
            </a:extLst>
          </p:cNvPr>
          <p:cNvSpPr txBox="1"/>
          <p:nvPr/>
        </p:nvSpPr>
        <p:spPr>
          <a:xfrm>
            <a:off x="1462226" y="1669598"/>
            <a:ext cx="100185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tr-T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Basınç bekçileri lokomotif ve tren setlerinin </a:t>
            </a:r>
            <a:r>
              <a:rPr lang="tr-T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pnomatik</a:t>
            </a:r>
            <a:r>
              <a:rPr lang="tr-T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sistemlerinin birçok yerinde kullanılmaktadır. Bunlar boşa dönüş bekçisi, ana depo bekçisi, </a:t>
            </a:r>
            <a:r>
              <a:rPr lang="tr-T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kondüvit</a:t>
            </a:r>
            <a:r>
              <a:rPr lang="tr-T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bekçisi, fren silindiri basınç anahtarı, susta yüklü park freni basınç anahtarı gibidir.</a:t>
            </a:r>
          </a:p>
        </p:txBody>
      </p:sp>
    </p:spTree>
    <p:extLst>
      <p:ext uri="{BB962C8B-B14F-4D97-AF65-F5344CB8AC3E}">
        <p14:creationId xmlns:p14="http://schemas.microsoft.com/office/powerpoint/2010/main" val="3041332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Devre Elemanları Simgeleri</a:t>
            </a:r>
            <a:endParaRPr lang="tr-TR" b="1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8B39BFC-4019-4AD9-9A55-F94C3A45AF6E}"/>
              </a:ext>
            </a:extLst>
          </p:cNvPr>
          <p:cNvPicPr/>
          <p:nvPr/>
        </p:nvPicPr>
        <p:blipFill rotWithShape="1">
          <a:blip r:embed="rId5"/>
          <a:srcRect b="45605"/>
          <a:stretch/>
        </p:blipFill>
        <p:spPr bwMode="auto">
          <a:xfrm>
            <a:off x="1956249" y="834798"/>
            <a:ext cx="8172489" cy="51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95350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Dizel Motor Devir Kumandası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B9994F7-CA74-4CDA-A76E-7AFAE8D141C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936173"/>
            <a:ext cx="8785340" cy="4313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844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Aşırı Devir Koruması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711A4FC4-4276-4D57-9653-09A3C5BFB2B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83" y="941035"/>
            <a:ext cx="7224949" cy="437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220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Diğer yardımcı sistemler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2A07DC0-E773-4F63-8EDD-F62F2EEE56F5}"/>
              </a:ext>
            </a:extLst>
          </p:cNvPr>
          <p:cNvSpPr txBox="1"/>
          <p:nvPr/>
        </p:nvSpPr>
        <p:spPr>
          <a:xfrm>
            <a:off x="1248229" y="2279759"/>
            <a:ext cx="10018573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tr-T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Havalı Korna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tr-TR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tr-T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Silecekler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tr-T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avalı korna">
            <a:extLst>
              <a:ext uri="{FF2B5EF4-FFF2-40B4-BE49-F238E27FC236}">
                <a16:creationId xmlns:a16="http://schemas.microsoft.com/office/drawing/2014/main" id="{FD93EB3E-C96D-425C-810B-74E4D0930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1114997"/>
            <a:ext cx="3257550" cy="23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260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Kumlama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FD085D2-BE80-48AB-9E62-957E6BDD9527}"/>
              </a:ext>
            </a:extLst>
          </p:cNvPr>
          <p:cNvPicPr/>
          <p:nvPr/>
        </p:nvPicPr>
        <p:blipFill>
          <a:blip r:embed="rId5">
            <a:lum bright="-24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75" y="967952"/>
            <a:ext cx="7941092" cy="4670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5537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Kumlama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EF2D086-0452-48BA-B178-EE9C2A25AAA2}"/>
              </a:ext>
            </a:extLst>
          </p:cNvPr>
          <p:cNvPicPr/>
          <p:nvPr/>
        </p:nvPicPr>
        <p:blipFill>
          <a:blip r:embed="rId5">
            <a:lum bright="-24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44" y="953135"/>
            <a:ext cx="7041956" cy="4072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8690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Boden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Yağlama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0D294F0-DAD6-4C82-B334-B12B86A17DA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75" y="834799"/>
            <a:ext cx="8434118" cy="4668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9022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Boden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Yağlama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DBD82BB-675E-4E18-8392-17962EAA0993}"/>
              </a:ext>
            </a:extLst>
          </p:cNvPr>
          <p:cNvPicPr/>
          <p:nvPr/>
        </p:nvPicPr>
        <p:blipFill rotWithShape="1">
          <a:blip r:embed="rId5">
            <a:lum bright="-24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0"/>
          <a:stretch/>
        </p:blipFill>
        <p:spPr bwMode="auto">
          <a:xfrm>
            <a:off x="1942283" y="834798"/>
            <a:ext cx="7743583" cy="4956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601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Boden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Yağlama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DBD82BB-675E-4E18-8392-17962EAA0993}"/>
              </a:ext>
            </a:extLst>
          </p:cNvPr>
          <p:cNvPicPr/>
          <p:nvPr/>
        </p:nvPicPr>
        <p:blipFill rotWithShape="1">
          <a:blip r:embed="rId5">
            <a:lum bright="-24000" contrast="4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0"/>
          <a:stretch/>
        </p:blipFill>
        <p:spPr bwMode="auto">
          <a:xfrm>
            <a:off x="1942283" y="834799"/>
            <a:ext cx="8454783" cy="5024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14666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Pantoğraf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634F8A8-9076-4DDD-8ECA-6750E8124B4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834799"/>
            <a:ext cx="8479367" cy="49394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04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Pantoğraf</a:t>
            </a:r>
            <a:r>
              <a:rPr lang="tr-TR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B7842A1-9525-44D9-994F-A4E79D5B523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75" y="910999"/>
            <a:ext cx="7483892" cy="498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71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Devre Elemanları Simgeleri</a:t>
            </a:r>
            <a:endParaRPr lang="tr-TR" b="1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8B39BFC-4019-4AD9-9A55-F94C3A45AF6E}"/>
              </a:ext>
            </a:extLst>
          </p:cNvPr>
          <p:cNvPicPr/>
          <p:nvPr/>
        </p:nvPicPr>
        <p:blipFill rotWithShape="1">
          <a:blip r:embed="rId5"/>
          <a:srcRect l="-6236" t="54082" r="-17305" b="-12573"/>
          <a:stretch/>
        </p:blipFill>
        <p:spPr bwMode="auto">
          <a:xfrm>
            <a:off x="2142926" y="834798"/>
            <a:ext cx="8321873" cy="602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37119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Dizel  Motor Soğutma Radyatörü Panjur Sistemi</a:t>
            </a:r>
            <a:endParaRPr lang="tr-T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876526B2-44FA-4EC1-ADFE-E15183B26CE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53" y="777649"/>
            <a:ext cx="8785340" cy="5098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5674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Pnomatik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Sistemlerde Karşılaşılan Arızalar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D21BF01-8EE1-4C7B-85DB-71CBCD305CDB}"/>
              </a:ext>
            </a:extLst>
          </p:cNvPr>
          <p:cNvSpPr txBox="1"/>
          <p:nvPr/>
        </p:nvSpPr>
        <p:spPr>
          <a:xfrm>
            <a:off x="1850753" y="650170"/>
            <a:ext cx="10018573" cy="5217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Hava Kaçakları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Nedenleri: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Hortum ve Bağlantı Yerlerinde Yıpranma: Sürekli titreşim ve hareket nedeniyle hortumlar ve bağlantı yerleri yıpranır, hava kaçaklarına neden olabilir.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Sızdırmazlık Contalarının Arızalanması: Sızdırmazlık contalarının yıpranması veya zarar görmesi sonucu hava kaçakları oluşabilir.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Montaj Hataları: Hava hatlarının veya bağlantı elemanlarının düzgün monte edilmemesi hava kaçaklarına yol açabilir.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Çözümler: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Düzenli Kontroller: Hava hatları ve bağlantı elemanlarının düzenli olarak kontrol edilmesi ve sızıntıların tespit edilmesi.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Contaların ve Bağlantı Elemanlarının Değiştirilmesi: Yıpranmış veya hasar görmüş sızdırmazlık contalarının ve bağlantı elemanlarının değiştirilmesi.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885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Pnomatik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Sistemlerde Karşılaşılan Arızalar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D21BF01-8EE1-4C7B-85DB-71CBCD305CDB}"/>
              </a:ext>
            </a:extLst>
          </p:cNvPr>
          <p:cNvSpPr txBox="1"/>
          <p:nvPr/>
        </p:nvSpPr>
        <p:spPr>
          <a:xfrm>
            <a:off x="1850753" y="650170"/>
            <a:ext cx="10018573" cy="541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Piston Sorunları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Nedenleri: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Piston Yıpranması: Sürekli kullanım ve aşınma nedeniyle fren pistonları yıpranabilir veya sıkışabilir.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Kir ve </a:t>
            </a:r>
            <a:r>
              <a:rPr lang="tr-T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Kontaminasyon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Pistonlar üzerinde biriken kir ve </a:t>
            </a:r>
            <a:r>
              <a:rPr lang="tr-TR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kontaminasyon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düzgün çalışmalarını engelleyebilir.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Yağlama Sorunları: Yetersiz yağlama veya yağ sızıntıları, pistonların aşınmasına ve sıkışmasına neden olabilir.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Çözümler: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Pistonların Bakımı ve Temizliği: Pistonların düzenli olarak temizlenmesi ve yağlanması.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Pistonların Değiştirilmesi: Aşınmış veya hasar görmüş pistonların değiştirilmesi.</a:t>
            </a:r>
            <a:endParaRPr lang="tr-TR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8033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Pnomatik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Sistemlerde Karşılaşılan Arızalar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D21BF01-8EE1-4C7B-85DB-71CBCD305CDB}"/>
              </a:ext>
            </a:extLst>
          </p:cNvPr>
          <p:cNvSpPr txBox="1"/>
          <p:nvPr/>
        </p:nvSpPr>
        <p:spPr>
          <a:xfrm>
            <a:off x="1850753" y="650170"/>
            <a:ext cx="10018573" cy="534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Valf Arızaları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Nedenleri: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Kir ve Tortu Birikimi: Valf mekanizmalarında biriken kir ve tortu, valflerin düzgün çalışmasını engelleyebilir.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Mekanik Hasarlar: Valf mekanizmalarında meydana gelen mekanik hasarlar, valflerin işlevini etkileyebilir.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 Sorunları: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sistemdeki hava basıncı düşüşleri veya dalgalanmaları, valflerin yanlış çalışmasına neden olabilir.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Çözümler: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Periyodik Bakım: Valf mekanizmalarının düzenli olarak temizlenmesi ve bakımının yapılması.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Valf Parçalarının Değiştirilmesi: Hasar görmüş veya işlevini yitirmiş valf parçalarının değiştirilmesi.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855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Pnomatik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Sistemlerde Karşılaşılan Arızalar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D21BF01-8EE1-4C7B-85DB-71CBCD305CDB}"/>
              </a:ext>
            </a:extLst>
          </p:cNvPr>
          <p:cNvSpPr txBox="1"/>
          <p:nvPr/>
        </p:nvSpPr>
        <p:spPr>
          <a:xfrm>
            <a:off x="1850753" y="650170"/>
            <a:ext cx="10018573" cy="547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 Basınç Sorunları</a:t>
            </a:r>
            <a:endParaRPr lang="tr-T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Nedenleri: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Hava Kaçakları: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sistemdeki hava kaçakları, hava basıncının düşmesine ve frenlerin etkin çalışmamasına neden olabilir.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Kompresör Arızaları: Hava kompresörlerindeki arızalar, yeterli hava basıncının sağlanamamasına yol açabilir.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Hava Filtrelerinin Tıkanması: Hava filtrelerinin tıkanması,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sistemin verimini azaltabilir.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Çözümler: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Hava Kaçaklarının Onarılması: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sistemdeki hava kaçaklarının tespit edilip onarılması.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Kompresör Bakımı: Hava kompresörlerinin düzenli bakımının yapılması ve gerektiğinde onarılması.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Hava Filtrelerinin Değiştirilmesi: Tıkanmış veya kirlenmiş hava filtrelerinin değiştirilmesi.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374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984" y="96738"/>
            <a:ext cx="8192109" cy="553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tr-T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Pnomatik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Sistemlerde Karşılaşılan Arızalar</a:t>
            </a:r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AD21BF01-8EE1-4C7B-85DB-71CBCD305CDB}"/>
              </a:ext>
            </a:extLst>
          </p:cNvPr>
          <p:cNvSpPr txBox="1"/>
          <p:nvPr/>
        </p:nvSpPr>
        <p:spPr>
          <a:xfrm>
            <a:off x="1850753" y="650170"/>
            <a:ext cx="10018573" cy="547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 Basınç Sorunları</a:t>
            </a:r>
            <a:endParaRPr lang="tr-TR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Nedenleri: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Hava Kaçakları: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sistemdeki hava kaçakları, hava basıncının düşmesine ve frenlerin etkin çalışmamasına neden olabilir.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Kompresör Arızaları: Hava kompresörlerindeki arızalar, yeterli hava basıncının sağlanamamasına yol açabilir.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Hava Filtrelerinin Tıkanması: Hava filtrelerinin tıkanması,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sistemin verimini azaltabilir.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Çözümler: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Hava Kaçaklarının Onarılması: </a:t>
            </a:r>
            <a:r>
              <a:rPr lang="tr-TR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sistemdeki hava kaçaklarının tespit edilip onarılması.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Kompresör Bakımı: Hava kompresörlerinin düzenli bakımının yapılması ve gerektiğinde onarılması.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tr-T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Hava Filtrelerinin Değiştirilmesi: Tıkanmış veya kirlenmiş hava filtrelerinin değiştirilmesi.</a:t>
            </a:r>
            <a:endParaRPr lang="tr-T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56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Devre Elemanları Simgeleri</a:t>
            </a:r>
            <a:endParaRPr lang="tr-TR" b="1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47487F8-9E44-42D4-9E72-9E14CAAF822F}"/>
              </a:ext>
            </a:extLst>
          </p:cNvPr>
          <p:cNvPicPr/>
          <p:nvPr/>
        </p:nvPicPr>
        <p:blipFill rotWithShape="1">
          <a:blip r:embed="rId5"/>
          <a:srcRect b="40783"/>
          <a:stretch/>
        </p:blipFill>
        <p:spPr bwMode="auto">
          <a:xfrm>
            <a:off x="1974214" y="834799"/>
            <a:ext cx="8134985" cy="502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635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B9A27B-829A-4BDA-B219-B5E42CF0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40" y="172017"/>
            <a:ext cx="7037642" cy="545435"/>
          </a:xfrm>
        </p:spPr>
        <p:txBody>
          <a:bodyPr/>
          <a:lstStyle/>
          <a:p>
            <a:r>
              <a:rPr lang="tr-T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Pnömatik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Devre Elemanları Simgeleri</a:t>
            </a:r>
            <a:endParaRPr lang="tr-TR" b="1" dirty="0"/>
          </a:p>
        </p:txBody>
      </p:sp>
      <p:pic>
        <p:nvPicPr>
          <p:cNvPr id="11" name="İçerik Yer Tutucusu 10">
            <a:extLst>
              <a:ext uri="{FF2B5EF4-FFF2-40B4-BE49-F238E27FC236}">
                <a16:creationId xmlns:a16="http://schemas.microsoft.com/office/drawing/2014/main" id="{7350CCE2-5AEF-4EEF-B359-1CD1A8EAF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43102" b="38219"/>
          <a:stretch/>
        </p:blipFill>
        <p:spPr>
          <a:xfrm>
            <a:off x="1248229" y="6045200"/>
            <a:ext cx="9387864" cy="812800"/>
          </a:xfrm>
        </p:spPr>
      </p:pic>
      <p:pic>
        <p:nvPicPr>
          <p:cNvPr id="4" name="Resim 3" descr="metin, logo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C6ABC63-E496-4213-BB2C-BAAFFD50B4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0753" cy="16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6DC5BD12-4D83-4E6F-84CB-763CF1735B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0" r="28166" b="37031"/>
          <a:stretch/>
        </p:blipFill>
        <p:spPr>
          <a:xfrm>
            <a:off x="10987315" y="0"/>
            <a:ext cx="1204685" cy="1204685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47487F8-9E44-42D4-9E72-9E14CAAF822F}"/>
              </a:ext>
            </a:extLst>
          </p:cNvPr>
          <p:cNvPicPr/>
          <p:nvPr/>
        </p:nvPicPr>
        <p:blipFill rotWithShape="1">
          <a:blip r:embed="rId5"/>
          <a:srcRect t="59217"/>
          <a:stretch/>
        </p:blipFill>
        <p:spPr bwMode="auto">
          <a:xfrm>
            <a:off x="2125994" y="1204685"/>
            <a:ext cx="7932406" cy="472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287830"/>
      </p:ext>
    </p:extLst>
  </p:cSld>
  <p:clrMapOvr>
    <a:masterClrMapping/>
  </p:clrMapOvr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125</TotalTime>
  <Words>1311</Words>
  <Application>Microsoft Office PowerPoint</Application>
  <PresentationFormat>Geniş ekran</PresentationFormat>
  <Paragraphs>196</Paragraphs>
  <Slides>75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75</vt:i4>
      </vt:variant>
    </vt:vector>
  </HeadingPairs>
  <TitlesOfParts>
    <vt:vector size="83" baseType="lpstr">
      <vt:lpstr>Arial</vt:lpstr>
      <vt:lpstr>Book Antiqua</vt:lpstr>
      <vt:lpstr>Calibri</vt:lpstr>
      <vt:lpstr>Century Gothic</vt:lpstr>
      <vt:lpstr>Google Sans</vt:lpstr>
      <vt:lpstr>Times New Roman</vt:lpstr>
      <vt:lpstr>Wingdings 3</vt:lpstr>
      <vt:lpstr>Dilim</vt:lpstr>
      <vt:lpstr>PNOMATİK BİLGİSİ </vt:lpstr>
      <vt:lpstr>Lokomotif Fren Sistemine Genel Bir Bakış</vt:lpstr>
      <vt:lpstr>Lokomotif Fren Sistemine Genel Bir Bakış</vt:lpstr>
      <vt:lpstr>Pnömatik  Devre Elemanları Simgeleri</vt:lpstr>
      <vt:lpstr>Pnömatik  Devre Elemanları Simgeleri</vt:lpstr>
      <vt:lpstr>Pnömatik  Devre Elemanları Simgeleri</vt:lpstr>
      <vt:lpstr>Pnömatik  Devre Elemanları Simgeleri</vt:lpstr>
      <vt:lpstr>Pnömatik  Devre Elemanları Simgeleri</vt:lpstr>
      <vt:lpstr>Pnömatik  Devre Elemanları Simgeleri</vt:lpstr>
      <vt:lpstr>Basınçlı Havanın Üretilmesi ve Hazırlanması </vt:lpstr>
      <vt:lpstr>Basınçlı Havanın Üretilmesi ve Hazırlanması </vt:lpstr>
      <vt:lpstr>kompresörler</vt:lpstr>
      <vt:lpstr>kompresörler</vt:lpstr>
      <vt:lpstr>Kompresörler  Soğutması ve yağlanması</vt:lpstr>
      <vt:lpstr>Kompresörler  Soğutması ve yağlanması</vt:lpstr>
      <vt:lpstr>Kompresörler  Soğutması ve yağlanması</vt:lpstr>
      <vt:lpstr>Vidalı tip kompresörler</vt:lpstr>
      <vt:lpstr>Boşa Dönüş Sistemi</vt:lpstr>
      <vt:lpstr>Hava Kurutucusu</vt:lpstr>
      <vt:lpstr>Direkt Fren Sisteminin Çalışma Prensibi ve Sistem Elemanları</vt:lpstr>
      <vt:lpstr>Pnömatik Direkt Fren Sistemi</vt:lpstr>
      <vt:lpstr>elektroPnömatik Direkt Fren Sistemi</vt:lpstr>
      <vt:lpstr>Röle Valfli Direkt Fren Sistemi </vt:lpstr>
      <vt:lpstr>Moderabl Musluğu</vt:lpstr>
      <vt:lpstr>Kondüvit Ayar Çantası</vt:lpstr>
      <vt:lpstr>Basınç Ayarlayıcılar</vt:lpstr>
      <vt:lpstr>Distribütör Valfi (Triblivalf)</vt:lpstr>
      <vt:lpstr>Distribütör Valfi (Triblivalf)</vt:lpstr>
      <vt:lpstr>Distribütör Valfi (Triblivalf)</vt:lpstr>
      <vt:lpstr>Distribütör Valfi (Triblivalf)</vt:lpstr>
      <vt:lpstr>Distribütör Valfi (Triblivalf)</vt:lpstr>
      <vt:lpstr>Distribütör Valfi (Triblivalf)</vt:lpstr>
      <vt:lpstr>RÖLE VALFİ</vt:lpstr>
      <vt:lpstr>RÖLE VALFİ</vt:lpstr>
      <vt:lpstr>Seri Fren Valfi (Mantar)</vt:lpstr>
      <vt:lpstr>Makinist Fren Valfi</vt:lpstr>
      <vt:lpstr>Makinist Fren Valfi</vt:lpstr>
      <vt:lpstr>Makinist Fren Valfi</vt:lpstr>
      <vt:lpstr>Makinist Fren Valfi</vt:lpstr>
      <vt:lpstr>Makinist Fren Valfi</vt:lpstr>
      <vt:lpstr>Analog dönüştürücü</vt:lpstr>
      <vt:lpstr>Acil Fren Valfi (Sifa)</vt:lpstr>
      <vt:lpstr>Fren Silindirleri</vt:lpstr>
      <vt:lpstr>Fren Silindirleri</vt:lpstr>
      <vt:lpstr>Fren Silindirleri</vt:lpstr>
      <vt:lpstr>Fren Silindirleri</vt:lpstr>
      <vt:lpstr>Fren Silindirleri</vt:lpstr>
      <vt:lpstr>Fren Silindirleri</vt:lpstr>
      <vt:lpstr>Fren Silindirleri</vt:lpstr>
      <vt:lpstr>Fren Silindirleri</vt:lpstr>
      <vt:lpstr>Fren Silindirleri</vt:lpstr>
      <vt:lpstr>Pürjör Tertibatı</vt:lpstr>
      <vt:lpstr>Yük-Yolcu Kolu</vt:lpstr>
      <vt:lpstr>Yük-Yolcu Kolu</vt:lpstr>
      <vt:lpstr>Boji İptal Muslukları</vt:lpstr>
      <vt:lpstr>Totman/ATS/ETCS Fren Valfleri</vt:lpstr>
      <vt:lpstr>ATS Sistemi</vt:lpstr>
      <vt:lpstr>TotmanSistemi</vt:lpstr>
      <vt:lpstr>Basınç Bekçileri ve Basınç Anahtarları</vt:lpstr>
      <vt:lpstr>Dizel Motor Devir Kumandası</vt:lpstr>
      <vt:lpstr>Aşırı Devir Koruması</vt:lpstr>
      <vt:lpstr>Diğer yardımcı sistemler</vt:lpstr>
      <vt:lpstr>Kumlama Sistemi</vt:lpstr>
      <vt:lpstr>Kumlama Sistemi</vt:lpstr>
      <vt:lpstr>Boden Yağlama Sistemi</vt:lpstr>
      <vt:lpstr>Boden Yağlama Sistemi</vt:lpstr>
      <vt:lpstr>Boden Yağlama Sistemi</vt:lpstr>
      <vt:lpstr>Pantoğraf Sistemi</vt:lpstr>
      <vt:lpstr>Pantoğraf Sistemi</vt:lpstr>
      <vt:lpstr>Dizel  Motor Soğutma Radyatörü Panjur Sistemi</vt:lpstr>
      <vt:lpstr>Pnomatik Sistemlerde Karşılaşılan Arızalar</vt:lpstr>
      <vt:lpstr>Pnomatik Sistemlerde Karşılaşılan Arızalar</vt:lpstr>
      <vt:lpstr>Pnomatik Sistemlerde Karşılaşılan Arızalar</vt:lpstr>
      <vt:lpstr>Pnomatik Sistemlerde Karşılaşılan Arızalar</vt:lpstr>
      <vt:lpstr>Pnomatik Sistemlerde Karşılaşılan Arızalar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ÇEKEN ARAÇ BİLGİSİ</dc:title>
  <dc:creator>emin ekici</dc:creator>
  <cp:lastModifiedBy>emin ekici</cp:lastModifiedBy>
  <cp:revision>16</cp:revision>
  <dcterms:created xsi:type="dcterms:W3CDTF">2025-01-21T19:33:36Z</dcterms:created>
  <dcterms:modified xsi:type="dcterms:W3CDTF">2025-01-22T13:33:49Z</dcterms:modified>
</cp:coreProperties>
</file>