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6" r:id="rId111"/>
    <p:sldId id="365"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9" r:id="rId144"/>
    <p:sldId id="400" r:id="rId145"/>
    <p:sldId id="401" r:id="rId146"/>
    <p:sldId id="402" r:id="rId147"/>
    <p:sldId id="403" r:id="rId148"/>
    <p:sldId id="404" r:id="rId149"/>
    <p:sldId id="405" r:id="rId15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7C4C18-6394-4EED-93ED-8A81992DE93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764052A-C141-4D3B-98F3-FBB9884E2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EA85B7F-00BF-47B4-B337-31FD0A4C9C1D}"/>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5" name="Alt Bilgi Yer Tutucusu 4">
            <a:extLst>
              <a:ext uri="{FF2B5EF4-FFF2-40B4-BE49-F238E27FC236}">
                <a16:creationId xmlns:a16="http://schemas.microsoft.com/office/drawing/2014/main" id="{D6F68C43-5B4F-475D-8F5C-2357AAE9427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4C98D9-E9CA-46F4-9655-CB2226DA18B9}"/>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82691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453782-CEA7-45B2-AC8A-72B36976CBB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27A9054-5F63-4A7D-A3C4-8535D9ACD02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3451BF-570E-4312-98CE-76D96FD2411F}"/>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5" name="Alt Bilgi Yer Tutucusu 4">
            <a:extLst>
              <a:ext uri="{FF2B5EF4-FFF2-40B4-BE49-F238E27FC236}">
                <a16:creationId xmlns:a16="http://schemas.microsoft.com/office/drawing/2014/main" id="{49C8CA90-5B7C-4246-888A-747FDE7E1DF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DDCEFB-01AA-4821-AA37-C56A3AC1AE27}"/>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37155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B3932E8-9989-4C40-B2D4-6DB5A41931D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E747F06-CA27-49AD-BC62-C743AD9A9DB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3996623-DF90-40E8-B9C3-C0C5A0C51DFF}"/>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5" name="Alt Bilgi Yer Tutucusu 4">
            <a:extLst>
              <a:ext uri="{FF2B5EF4-FFF2-40B4-BE49-F238E27FC236}">
                <a16:creationId xmlns:a16="http://schemas.microsoft.com/office/drawing/2014/main" id="{FD12D09A-4080-45B7-BAF1-816DFEB5A22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AF9A2E-CFFE-4D72-868F-386BB9DC9A43}"/>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0190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081CDA-99E4-4D2E-9767-4C8349CA30D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234CA35-6355-4768-A423-3F577EE1A63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778A7F7-CE22-4145-B9D2-D2985D3A3C6B}"/>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5" name="Alt Bilgi Yer Tutucusu 4">
            <a:extLst>
              <a:ext uri="{FF2B5EF4-FFF2-40B4-BE49-F238E27FC236}">
                <a16:creationId xmlns:a16="http://schemas.microsoft.com/office/drawing/2014/main" id="{16F64ECC-9754-43FB-87BE-620F6FA1A6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F353342-6A43-4598-9344-F3370B04FDFF}"/>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038002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B4AF44-6D9F-4F95-8782-EAF560B36DE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D4EF5E5-6BF9-425D-B464-2730D0DE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78D5DC9-B0AA-44F1-B961-78ACBECBCAA1}"/>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5" name="Alt Bilgi Yer Tutucusu 4">
            <a:extLst>
              <a:ext uri="{FF2B5EF4-FFF2-40B4-BE49-F238E27FC236}">
                <a16:creationId xmlns:a16="http://schemas.microsoft.com/office/drawing/2014/main" id="{16986537-63BC-4798-9B58-747F06710BF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15D563C-C541-4173-B063-204BBC5ACD4B}"/>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94993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4BA5C9-CE22-4E73-B505-5252F8F88DB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29159F6-C8B4-4E3B-A862-E4C064552D4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CF3A7E8-CF7B-4589-BDD9-2BEB68C92CB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EA4C83E-CF75-4687-A7BE-5DE2A3578D73}"/>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6" name="Alt Bilgi Yer Tutucusu 5">
            <a:extLst>
              <a:ext uri="{FF2B5EF4-FFF2-40B4-BE49-F238E27FC236}">
                <a16:creationId xmlns:a16="http://schemas.microsoft.com/office/drawing/2014/main" id="{9A68FF17-14C8-408F-83E8-B46E2F5F6BA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70AC0F8-99D6-4F12-80B1-6E6C7020BC58}"/>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88992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895CEF-8D4B-433B-85B8-E4C364C079C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3EB5917-408F-4A34-AC07-A6783CDCF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3DDEFB8-B6BB-42BB-A60E-F99BCD213C3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C960BF6-D006-4EEF-80B9-00E6876684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7C4F61A-076C-49A3-8847-F7A27C76497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17D0A29-D50D-40BE-AEBA-FD2827F38A0A}"/>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8" name="Alt Bilgi Yer Tutucusu 7">
            <a:extLst>
              <a:ext uri="{FF2B5EF4-FFF2-40B4-BE49-F238E27FC236}">
                <a16:creationId xmlns:a16="http://schemas.microsoft.com/office/drawing/2014/main" id="{08F9B425-E7DC-44F5-B019-C04A16FDFA1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F8EC2A0-8051-4CF8-B5B1-301CEF95BE1A}"/>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94332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A26FA2-9059-4900-BFF9-1D7702AE1C7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ED056AB-9EC9-476A-BEA6-324B6B8DC45A}"/>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4" name="Alt Bilgi Yer Tutucusu 3">
            <a:extLst>
              <a:ext uri="{FF2B5EF4-FFF2-40B4-BE49-F238E27FC236}">
                <a16:creationId xmlns:a16="http://schemas.microsoft.com/office/drawing/2014/main" id="{D534C979-8743-48A4-9C55-177408A6838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0F26324-D4AF-45CE-A530-BA46F0D056FC}"/>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88172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56DAF94-2419-4EFE-A1CE-BEF137B5EC08}"/>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3" name="Alt Bilgi Yer Tutucusu 2">
            <a:extLst>
              <a:ext uri="{FF2B5EF4-FFF2-40B4-BE49-F238E27FC236}">
                <a16:creationId xmlns:a16="http://schemas.microsoft.com/office/drawing/2014/main" id="{E19D38CB-3D8B-4180-B8B1-94A4E63B286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4F1D9B0-99C8-4C7E-9FD4-A1DE39201F95}"/>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4104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A7A42A-980F-4758-B885-15FDABF4B91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F39843A-28DB-4011-97B1-0C5DAF8DE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D263EE-E8F0-41B9-BDFA-188D1E5B9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4FF557F-6D58-484E-BB21-92CA13FEDD83}"/>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6" name="Alt Bilgi Yer Tutucusu 5">
            <a:extLst>
              <a:ext uri="{FF2B5EF4-FFF2-40B4-BE49-F238E27FC236}">
                <a16:creationId xmlns:a16="http://schemas.microsoft.com/office/drawing/2014/main" id="{A830F463-425A-4590-96D5-856653A3720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42BD702-3BC3-48C8-98EC-875E11F6AFBF}"/>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26802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0ABB0D-D95A-4B37-B106-4623D919981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08989FD-A759-4651-86E9-4BA3C9A8B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67E94CC-5FE5-4611-A52C-9F2B4D25B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4D9EBE4-822B-4864-AB13-62F2F6A035C3}"/>
              </a:ext>
            </a:extLst>
          </p:cNvPr>
          <p:cNvSpPr>
            <a:spLocks noGrp="1"/>
          </p:cNvSpPr>
          <p:nvPr>
            <p:ph type="dt" sz="half" idx="10"/>
          </p:nvPr>
        </p:nvSpPr>
        <p:spPr/>
        <p:txBody>
          <a:bodyPr/>
          <a:lstStyle/>
          <a:p>
            <a:fld id="{790FC6AA-8BFF-4AD9-80D0-F05C4D615962}" type="datetimeFigureOut">
              <a:rPr lang="tr-TR" smtClean="0"/>
              <a:t>6.2.2025</a:t>
            </a:fld>
            <a:endParaRPr lang="tr-TR"/>
          </a:p>
        </p:txBody>
      </p:sp>
      <p:sp>
        <p:nvSpPr>
          <p:cNvPr id="6" name="Alt Bilgi Yer Tutucusu 5">
            <a:extLst>
              <a:ext uri="{FF2B5EF4-FFF2-40B4-BE49-F238E27FC236}">
                <a16:creationId xmlns:a16="http://schemas.microsoft.com/office/drawing/2014/main" id="{1016CE5E-8FC1-440A-B52F-3A6C0B29870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6BA12FA-D256-4536-ABBC-4837C53FFD42}"/>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71682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89DFB7D-732D-433E-A65E-3048C5B5AE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8AD9D0-5C6C-4E6B-9347-9A5678A3C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6FC6DCF-A02A-46C6-BC53-B1B5C947FF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FC6AA-8BFF-4AD9-80D0-F05C4D615962}" type="datetimeFigureOut">
              <a:rPr lang="tr-TR" smtClean="0"/>
              <a:t>6.2.2025</a:t>
            </a:fld>
            <a:endParaRPr lang="tr-TR"/>
          </a:p>
        </p:txBody>
      </p:sp>
      <p:sp>
        <p:nvSpPr>
          <p:cNvPr id="5" name="Alt Bilgi Yer Tutucusu 4">
            <a:extLst>
              <a:ext uri="{FF2B5EF4-FFF2-40B4-BE49-F238E27FC236}">
                <a16:creationId xmlns:a16="http://schemas.microsoft.com/office/drawing/2014/main" id="{B5713B1E-0E77-4CD1-805C-EB09E9BBF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85F7277-84C3-4A54-8A60-BC394F154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9686599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slide" Target="slide4.xml"/><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2.jpg"/></Relationships>
</file>

<file path=ppt/slides/_rels/slide10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2.jpg"/></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2.jpg"/></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2.jpg"/></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7.emf"/><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8.emf"/><Relationship Id="rId4" Type="http://schemas.openxmlformats.org/officeDocument/2006/relationships/image" Target="../media/image2.jpg"/></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2.jpg"/></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2.jpg"/></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2.jpg"/></Relationships>
</file>

<file path=ppt/slides/_rels/slide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2.jpg"/></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6.emf"/><Relationship Id="rId4" Type="http://schemas.openxmlformats.org/officeDocument/2006/relationships/image" Target="../media/image2.jpg"/></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2.jpg"/></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2.jpg"/></Relationships>
</file>

<file path=ppt/slides/_rels/slide1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9.emf"/><Relationship Id="rId4" Type="http://schemas.openxmlformats.org/officeDocument/2006/relationships/image" Target="../media/image2.jpg"/></Relationships>
</file>

<file path=ppt/slides/_rels/slide1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2.jpg"/></Relationships>
</file>

<file path=ppt/slides/_rels/slide1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2.jpg"/></Relationships>
</file>

<file path=ppt/slides/_rels/slide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2.jpg"/></Relationships>
</file>

<file path=ppt/slides/_rels/slide1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2.jpg"/></Relationships>
</file>

<file path=ppt/slides/_rels/slide1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2.jpg"/></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2.jpg"/></Relationships>
</file>

<file path=ppt/slides/_rels/slide1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2.jpg"/></Relationships>
</file>

<file path=ppt/slides/_rels/slide1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2.jpg"/></Relationships>
</file>

<file path=ppt/slides/_rels/slide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2.jpg"/></Relationships>
</file>

<file path=ppt/slides/_rels/slide1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2.jpg"/></Relationships>
</file>

<file path=ppt/slides/_rels/slide1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2.jpg"/></Relationships>
</file>

<file path=ppt/slides/_rels/slide1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2.jpg"/></Relationships>
</file>

<file path=ppt/slides/_rels/slide1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2.jpg"/></Relationships>
</file>

<file path=ppt/slides/_rels/slide1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jpg"/></Relationships>
</file>

<file path=ppt/slides/_rels/slide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2.jpg"/></Relationships>
</file>

<file path=ppt/slides/_rels/slide1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2.jpg"/></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2.jpg"/></Relationships>
</file>

<file path=ppt/slides/_rels/slide1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2.jpg"/></Relationships>
</file>

<file path=ppt/slides/_rels/slide1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tr.wikipedia.org/wiki/Buhar_makinesi" TargetMode="External"/><Relationship Id="rId5" Type="http://schemas.openxmlformats.org/officeDocument/2006/relationships/hyperlink" Target="https://tr.wikipedia.org/wiki/%C3%89tienne_Lenoir"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jp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9.jpe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jp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2.jpg"/></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2.jp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2.jpg"/></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2.jpg"/></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2.jpg"/></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8046719" y="3177735"/>
            <a:ext cx="4398499" cy="2387600"/>
          </a:xfrm>
        </p:spPr>
        <p:txBody>
          <a:bodyPr>
            <a:normAutofit fontScale="90000"/>
          </a:bodyPr>
          <a:lstStyle/>
          <a:p>
            <a:r>
              <a:rPr lang="tr-TR" b="1" dirty="0">
                <a:latin typeface="+mn-lt"/>
              </a:rPr>
              <a:t>LOKOMOTİF MOTOR BİLGİSİ</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88" y="0"/>
            <a:ext cx="8042031" cy="6858000"/>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1800" b="1" dirty="0">
                <a:effectLst/>
                <a:latin typeface="Times New Roman" panose="02020603050405020304" pitchFamily="18" charset="0"/>
                <a:ea typeface="Calibri" panose="020F0502020204030204" pitchFamily="34" charset="0"/>
              </a:rPr>
              <a:t>645E/645E3C Tipi II Zamanlı Motorların Yerleşim Düzeni</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descr="IMG-20240624-WA0012">
            <a:extLst>
              <a:ext uri="{FF2B5EF4-FFF2-40B4-BE49-F238E27FC236}">
                <a16:creationId xmlns:a16="http://schemas.microsoft.com/office/drawing/2014/main" id="{3BD71371-24D0-4023-BB44-F6EA5C2667F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3679" y="802626"/>
            <a:ext cx="4894241" cy="4669706"/>
          </a:xfrm>
          <a:prstGeom prst="rect">
            <a:avLst/>
          </a:prstGeom>
          <a:noFill/>
          <a:ln>
            <a:noFill/>
          </a:ln>
        </p:spPr>
      </p:pic>
      <p:pic>
        <p:nvPicPr>
          <p:cNvPr id="10" name="Resim 9" descr="IMG-20240624-WA0014">
            <a:extLst>
              <a:ext uri="{FF2B5EF4-FFF2-40B4-BE49-F238E27FC236}">
                <a16:creationId xmlns:a16="http://schemas.microsoft.com/office/drawing/2014/main" id="{BC5DF03D-0209-4D23-B6DE-BF42FA87337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406" y="802625"/>
            <a:ext cx="4570909" cy="4669705"/>
          </a:xfrm>
          <a:prstGeom prst="rect">
            <a:avLst/>
          </a:prstGeom>
          <a:noFill/>
          <a:ln>
            <a:noFill/>
          </a:ln>
        </p:spPr>
      </p:pic>
    </p:spTree>
    <p:extLst>
      <p:ext uri="{BB962C8B-B14F-4D97-AF65-F5344CB8AC3E}">
        <p14:creationId xmlns:p14="http://schemas.microsoft.com/office/powerpoint/2010/main" val="18296255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Silindir başlığı ve aksesuarları </a:t>
            </a:r>
            <a:endParaRPr lang="tr-TR" sz="2800" dirty="0">
              <a:effectLst/>
              <a:ea typeface="Calibri" panose="020F0502020204030204" pitchFamily="34" charset="0"/>
              <a:cs typeface="Times New Roman" panose="02020603050405020304" pitchFamily="18" charset="0"/>
            </a:endParaRPr>
          </a:p>
        </p:txBody>
      </p:sp>
      <p:sp>
        <p:nvSpPr>
          <p:cNvPr id="15" name="Metin kutusu 14">
            <a:extLst>
              <a:ext uri="{FF2B5EF4-FFF2-40B4-BE49-F238E27FC236}">
                <a16:creationId xmlns:a16="http://schemas.microsoft.com/office/drawing/2014/main" id="{B6C917B6-400D-478B-AFFA-107A724BE0F5}"/>
              </a:ext>
            </a:extLst>
          </p:cNvPr>
          <p:cNvSpPr txBox="1"/>
          <p:nvPr/>
        </p:nvSpPr>
        <p:spPr>
          <a:xfrm>
            <a:off x="4438357" y="5232522"/>
            <a:ext cx="3481754" cy="400110"/>
          </a:xfrm>
          <a:prstGeom prst="rect">
            <a:avLst/>
          </a:prstGeom>
          <a:noFill/>
        </p:spPr>
        <p:txBody>
          <a:bodyPr wrap="square">
            <a:spAutoFit/>
          </a:bodyPr>
          <a:lstStyle/>
          <a:p>
            <a:r>
              <a:rPr lang="tr-TR" sz="2000" dirty="0" err="1">
                <a:effectLst/>
                <a:ea typeface="Calibri" panose="020F0502020204030204" pitchFamily="34" charset="0"/>
              </a:rPr>
              <a:t>Subap</a:t>
            </a:r>
            <a:r>
              <a:rPr lang="tr-TR" sz="2000" dirty="0">
                <a:effectLst/>
                <a:ea typeface="Calibri" panose="020F0502020204030204" pitchFamily="34" charset="0"/>
              </a:rPr>
              <a:t>, yayı ve çekirdeği</a:t>
            </a:r>
            <a:endParaRPr lang="tr-TR" sz="2000" dirty="0"/>
          </a:p>
        </p:txBody>
      </p:sp>
      <p:pic>
        <p:nvPicPr>
          <p:cNvPr id="9" name="Picture 4" descr="Resim2">
            <a:hlinkClick r:id="rId5" action="ppaction://hlinksldjump"/>
            <a:extLst>
              <a:ext uri="{FF2B5EF4-FFF2-40B4-BE49-F238E27FC236}">
                <a16:creationId xmlns:a16="http://schemas.microsoft.com/office/drawing/2014/main" id="{B2EE450D-90D5-4B1E-BAFB-1B4CB07AF6C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907344" y="1333060"/>
            <a:ext cx="7954107" cy="3899462"/>
          </a:xfrm>
          <a:prstGeom prst="rect">
            <a:avLst/>
          </a:prstGeom>
          <a:noFill/>
        </p:spPr>
      </p:pic>
    </p:spTree>
    <p:extLst>
      <p:ext uri="{BB962C8B-B14F-4D97-AF65-F5344CB8AC3E}">
        <p14:creationId xmlns:p14="http://schemas.microsoft.com/office/powerpoint/2010/main" val="5636612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Silindir başlığı ve aksesuarları </a:t>
            </a:r>
            <a:endParaRPr lang="tr-TR" sz="2800" dirty="0">
              <a:effectLst/>
              <a:ea typeface="Calibri" panose="020F0502020204030204" pitchFamily="34" charset="0"/>
              <a:cs typeface="Times New Roman" panose="02020603050405020304" pitchFamily="18" charset="0"/>
            </a:endParaRPr>
          </a:p>
        </p:txBody>
      </p:sp>
      <p:pic>
        <p:nvPicPr>
          <p:cNvPr id="13" name="Picture 4" descr="Resim17">
            <a:extLst>
              <a:ext uri="{FF2B5EF4-FFF2-40B4-BE49-F238E27FC236}">
                <a16:creationId xmlns:a16="http://schemas.microsoft.com/office/drawing/2014/main" id="{4A7ED1D2-D701-415C-83FD-158F6B24FACF}"/>
              </a:ext>
            </a:extLst>
          </p:cNvPr>
          <p:cNvPicPr/>
          <p:nvPr/>
        </p:nvPicPr>
        <p:blipFill>
          <a:blip r:embed="rId5">
            <a:lum bright="18000" contrast="12000"/>
            <a:extLst>
              <a:ext uri="{28A0092B-C50C-407E-A947-70E740481C1C}">
                <a14:useLocalDpi xmlns:a14="http://schemas.microsoft.com/office/drawing/2010/main" val="0"/>
              </a:ext>
            </a:extLst>
          </a:blip>
          <a:srcRect/>
          <a:stretch>
            <a:fillRect/>
          </a:stretch>
        </p:blipFill>
        <p:spPr bwMode="auto">
          <a:xfrm>
            <a:off x="1507587" y="1331057"/>
            <a:ext cx="8213188" cy="4010200"/>
          </a:xfrm>
          <a:prstGeom prst="rect">
            <a:avLst/>
          </a:prstGeom>
          <a:noFill/>
        </p:spPr>
      </p:pic>
      <p:sp>
        <p:nvSpPr>
          <p:cNvPr id="14" name="Metin kutusu 13">
            <a:extLst>
              <a:ext uri="{FF2B5EF4-FFF2-40B4-BE49-F238E27FC236}">
                <a16:creationId xmlns:a16="http://schemas.microsoft.com/office/drawing/2014/main" id="{C659FD76-5605-45D8-970B-A1FEFFB7D8C7}"/>
              </a:ext>
            </a:extLst>
          </p:cNvPr>
          <p:cNvSpPr txBox="1"/>
          <p:nvPr/>
        </p:nvSpPr>
        <p:spPr>
          <a:xfrm>
            <a:off x="4333631" y="5454120"/>
            <a:ext cx="6098344" cy="425501"/>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İtici makara</a:t>
            </a:r>
          </a:p>
        </p:txBody>
      </p:sp>
    </p:spTree>
    <p:extLst>
      <p:ext uri="{BB962C8B-B14F-4D97-AF65-F5344CB8AC3E}">
        <p14:creationId xmlns:p14="http://schemas.microsoft.com/office/powerpoint/2010/main" val="26738913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Silindir başlığı ve aksesuarları </a:t>
            </a:r>
            <a:endParaRPr lang="tr-TR" sz="28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ED41322B-B339-46DE-9F6E-DF63AEDF0827}"/>
              </a:ext>
            </a:extLst>
          </p:cNvPr>
          <p:cNvPicPr/>
          <p:nvPr/>
        </p:nvPicPr>
        <p:blipFill>
          <a:blip r:embed="rId5"/>
          <a:srcRect/>
          <a:stretch>
            <a:fillRect/>
          </a:stretch>
        </p:blipFill>
        <p:spPr bwMode="auto">
          <a:xfrm>
            <a:off x="1507586" y="1265412"/>
            <a:ext cx="8719625" cy="4319461"/>
          </a:xfrm>
          <a:prstGeom prst="rect">
            <a:avLst/>
          </a:prstGeom>
          <a:noFill/>
          <a:ln w="9525">
            <a:noFill/>
            <a:miter lim="800000"/>
            <a:headEnd/>
            <a:tailEnd/>
          </a:ln>
        </p:spPr>
      </p:pic>
      <p:sp>
        <p:nvSpPr>
          <p:cNvPr id="15" name="Metin kutusu 14">
            <a:extLst>
              <a:ext uri="{FF2B5EF4-FFF2-40B4-BE49-F238E27FC236}">
                <a16:creationId xmlns:a16="http://schemas.microsoft.com/office/drawing/2014/main" id="{F091CEE7-9A60-404D-AAD0-4C91ABEC84AD}"/>
              </a:ext>
            </a:extLst>
          </p:cNvPr>
          <p:cNvSpPr txBox="1"/>
          <p:nvPr/>
        </p:nvSpPr>
        <p:spPr>
          <a:xfrm>
            <a:off x="3597812" y="5341257"/>
            <a:ext cx="6098344" cy="423834"/>
          </a:xfrm>
          <a:prstGeom prst="rect">
            <a:avLst/>
          </a:prstGeom>
          <a:noFill/>
        </p:spPr>
        <p:txBody>
          <a:bodyPr wrap="square">
            <a:spAutoFit/>
          </a:bodyPr>
          <a:lstStyle/>
          <a:p>
            <a:pPr>
              <a:lnSpc>
                <a:spcPct val="115000"/>
              </a:lnSpc>
              <a:spcAft>
                <a:spcPts val="1000"/>
              </a:spcAft>
            </a:pPr>
            <a:r>
              <a:rPr lang="tr-TR" sz="2000" dirty="0">
                <a:effectLst/>
                <a:ea typeface="Calibri" panose="020F0502020204030204" pitchFamily="34" charset="0"/>
                <a:cs typeface="Times New Roman" panose="02020603050405020304" pitchFamily="18" charset="0"/>
              </a:rPr>
              <a:t>Silindir başlığı düzeni</a:t>
            </a:r>
          </a:p>
        </p:txBody>
      </p:sp>
    </p:spTree>
    <p:extLst>
      <p:ext uri="{BB962C8B-B14F-4D97-AF65-F5344CB8AC3E}">
        <p14:creationId xmlns:p14="http://schemas.microsoft.com/office/powerpoint/2010/main" val="33451761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ve piston kolu </a:t>
            </a:r>
            <a:endParaRPr lang="tr-TR" sz="20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135E0AE6-90B9-460E-9E3E-2E50A3543741}"/>
              </a:ext>
            </a:extLst>
          </p:cNvPr>
          <p:cNvPicPr/>
          <p:nvPr/>
        </p:nvPicPr>
        <p:blipFill>
          <a:blip r:embed="rId5"/>
          <a:srcRect/>
          <a:stretch>
            <a:fillRect/>
          </a:stretch>
        </p:blipFill>
        <p:spPr bwMode="auto">
          <a:xfrm>
            <a:off x="1029945" y="1226460"/>
            <a:ext cx="3950018" cy="4470955"/>
          </a:xfrm>
          <a:prstGeom prst="rect">
            <a:avLst/>
          </a:prstGeom>
          <a:noFill/>
          <a:ln w="9525">
            <a:noFill/>
            <a:miter lim="800000"/>
            <a:headEnd/>
            <a:tailEnd/>
          </a:ln>
        </p:spPr>
      </p:pic>
      <p:pic>
        <p:nvPicPr>
          <p:cNvPr id="14" name="Picture 4" descr="29">
            <a:extLst>
              <a:ext uri="{FF2B5EF4-FFF2-40B4-BE49-F238E27FC236}">
                <a16:creationId xmlns:a16="http://schemas.microsoft.com/office/drawing/2014/main" id="{E6F37E74-3BB7-42F5-8A07-7ECCF5D37861}"/>
              </a:ext>
            </a:extLst>
          </p:cNvPr>
          <p:cNvPicPr/>
          <p:nvPr/>
        </p:nvPicPr>
        <p:blipFill>
          <a:blip r:embed="rId6">
            <a:lum bright="-12000" contrast="30000"/>
            <a:grayscl/>
            <a:extLst>
              <a:ext uri="{28A0092B-C50C-407E-A947-70E740481C1C}">
                <a14:useLocalDpi xmlns:a14="http://schemas.microsoft.com/office/drawing/2010/main" val="0"/>
              </a:ext>
            </a:extLst>
          </a:blip>
          <a:srcRect/>
          <a:stretch>
            <a:fillRect/>
          </a:stretch>
        </p:blipFill>
        <p:spPr bwMode="auto">
          <a:xfrm>
            <a:off x="5154639" y="1067297"/>
            <a:ext cx="5044438" cy="463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257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ve piston kolu </a:t>
            </a:r>
            <a:endParaRPr lang="tr-TR" sz="2000" dirty="0">
              <a:effectLst/>
              <a:ea typeface="Calibri" panose="020F0502020204030204" pitchFamily="34" charset="0"/>
              <a:cs typeface="Times New Roman" panose="02020603050405020304" pitchFamily="18" charset="0"/>
            </a:endParaRPr>
          </a:p>
        </p:txBody>
      </p:sp>
      <p:pic>
        <p:nvPicPr>
          <p:cNvPr id="9" name="Picture 4" descr="Resim4">
            <a:extLst>
              <a:ext uri="{FF2B5EF4-FFF2-40B4-BE49-F238E27FC236}">
                <a16:creationId xmlns:a16="http://schemas.microsoft.com/office/drawing/2014/main" id="{87EF43BC-398B-406C-BD79-0D040A286C6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83733" y="899882"/>
            <a:ext cx="5383823" cy="4839736"/>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4">
            <a:extLst>
              <a:ext uri="{FF2B5EF4-FFF2-40B4-BE49-F238E27FC236}">
                <a16:creationId xmlns:a16="http://schemas.microsoft.com/office/drawing/2014/main" id="{5FDA0853-F918-4EDA-97BB-0B8E63004C67}"/>
              </a:ext>
            </a:extLst>
          </p:cNvPr>
          <p:cNvSpPr txBox="1"/>
          <p:nvPr/>
        </p:nvSpPr>
        <p:spPr>
          <a:xfrm>
            <a:off x="2090614" y="3222732"/>
            <a:ext cx="2057400" cy="400110"/>
          </a:xfrm>
          <a:prstGeom prst="rect">
            <a:avLst/>
          </a:prstGeom>
          <a:noFill/>
        </p:spPr>
        <p:txBody>
          <a:bodyPr wrap="square">
            <a:spAutoFit/>
          </a:bodyPr>
          <a:lstStyle/>
          <a:p>
            <a:r>
              <a:rPr lang="tr-TR" sz="2000" dirty="0">
                <a:effectLst/>
                <a:ea typeface="Calibri" panose="020F0502020204030204" pitchFamily="34" charset="0"/>
              </a:rPr>
              <a:t>Piston segmanı</a:t>
            </a:r>
            <a:endParaRPr lang="tr-TR" sz="2000" dirty="0"/>
          </a:p>
        </p:txBody>
      </p:sp>
    </p:spTree>
    <p:extLst>
      <p:ext uri="{BB962C8B-B14F-4D97-AF65-F5344CB8AC3E}">
        <p14:creationId xmlns:p14="http://schemas.microsoft.com/office/powerpoint/2010/main" val="42850083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ve piston kolu </a:t>
            </a:r>
            <a:endParaRPr lang="tr-TR" sz="2000" dirty="0">
              <a:effectLst/>
              <a:ea typeface="Calibri" panose="020F0502020204030204" pitchFamily="34" charset="0"/>
              <a:cs typeface="Times New Roman" panose="02020603050405020304" pitchFamily="18" charset="0"/>
            </a:endParaRPr>
          </a:p>
        </p:txBody>
      </p:sp>
      <p:pic>
        <p:nvPicPr>
          <p:cNvPr id="13" name="Picture 4" descr="Resim3">
            <a:extLst>
              <a:ext uri="{FF2B5EF4-FFF2-40B4-BE49-F238E27FC236}">
                <a16:creationId xmlns:a16="http://schemas.microsoft.com/office/drawing/2014/main" id="{0785E951-4040-47BF-9650-5BD2542634D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05818" y="1226460"/>
            <a:ext cx="7588348" cy="3809774"/>
          </a:xfrm>
          <a:prstGeom prst="rect">
            <a:avLst/>
          </a:prstGeom>
          <a:noFill/>
        </p:spPr>
      </p:pic>
      <p:sp>
        <p:nvSpPr>
          <p:cNvPr id="14" name="Metin kutusu 13">
            <a:extLst>
              <a:ext uri="{FF2B5EF4-FFF2-40B4-BE49-F238E27FC236}">
                <a16:creationId xmlns:a16="http://schemas.microsoft.com/office/drawing/2014/main" id="{FFC2C991-05E4-4A69-8E9F-B06D2D7C99FF}"/>
              </a:ext>
            </a:extLst>
          </p:cNvPr>
          <p:cNvSpPr txBox="1"/>
          <p:nvPr/>
        </p:nvSpPr>
        <p:spPr>
          <a:xfrm>
            <a:off x="4638821" y="5341257"/>
            <a:ext cx="6098344" cy="400110"/>
          </a:xfrm>
          <a:prstGeom prst="rect">
            <a:avLst/>
          </a:prstGeom>
          <a:noFill/>
        </p:spPr>
        <p:txBody>
          <a:bodyPr wrap="square">
            <a:spAutoFit/>
          </a:bodyPr>
          <a:lstStyle/>
          <a:p>
            <a:r>
              <a:rPr lang="tr-TR" sz="2000" dirty="0">
                <a:effectLst/>
                <a:ea typeface="Calibri" panose="020F0502020204030204" pitchFamily="34" charset="0"/>
              </a:rPr>
              <a:t>Çeşitli yataklar</a:t>
            </a:r>
            <a:endParaRPr lang="tr-TR" sz="2000" dirty="0"/>
          </a:p>
        </p:txBody>
      </p:sp>
    </p:spTree>
    <p:extLst>
      <p:ext uri="{BB962C8B-B14F-4D97-AF65-F5344CB8AC3E}">
        <p14:creationId xmlns:p14="http://schemas.microsoft.com/office/powerpoint/2010/main" val="32231806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Titreşim damperi </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2CE7BE8D-D26E-467A-8D6F-743AC6256A23}"/>
              </a:ext>
            </a:extLst>
          </p:cNvPr>
          <p:cNvPicPr/>
          <p:nvPr/>
        </p:nvPicPr>
        <p:blipFill>
          <a:blip r:embed="rId5"/>
          <a:srcRect/>
          <a:stretch>
            <a:fillRect/>
          </a:stretch>
        </p:blipFill>
        <p:spPr bwMode="auto">
          <a:xfrm>
            <a:off x="1119554" y="1419036"/>
            <a:ext cx="8924388" cy="4053295"/>
          </a:xfrm>
          <a:prstGeom prst="rect">
            <a:avLst/>
          </a:prstGeom>
          <a:noFill/>
          <a:ln w="9525">
            <a:noFill/>
            <a:miter lim="800000"/>
            <a:headEnd/>
            <a:tailEnd/>
          </a:ln>
        </p:spPr>
      </p:pic>
    </p:spTree>
    <p:extLst>
      <p:ext uri="{BB962C8B-B14F-4D97-AF65-F5344CB8AC3E}">
        <p14:creationId xmlns:p14="http://schemas.microsoft.com/office/powerpoint/2010/main" val="2183293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Elastiki </a:t>
            </a:r>
            <a:r>
              <a:rPr lang="tr-TR" sz="2000" b="1" dirty="0" err="1">
                <a:effectLst/>
                <a:ea typeface="Calibri" panose="020F0502020204030204" pitchFamily="34" charset="0"/>
                <a:cs typeface="Times New Roman" panose="02020603050405020304" pitchFamily="18" charset="0"/>
              </a:rPr>
              <a:t>kaplin</a:t>
            </a:r>
            <a:r>
              <a:rPr lang="tr-TR" sz="2000" b="1" dirty="0">
                <a:effectLst/>
                <a:ea typeface="Calibri" panose="020F0502020204030204" pitchFamily="34" charset="0"/>
                <a:cs typeface="Times New Roman" panose="02020603050405020304" pitchFamily="18" charset="0"/>
              </a:rPr>
              <a:t>, Volan </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84EF4760-481D-46BE-85CD-D922DAB06416}"/>
              </a:ext>
            </a:extLst>
          </p:cNvPr>
          <p:cNvPicPr/>
          <p:nvPr/>
        </p:nvPicPr>
        <p:blipFill>
          <a:blip r:embed="rId5"/>
          <a:srcRect/>
          <a:stretch>
            <a:fillRect/>
          </a:stretch>
        </p:blipFill>
        <p:spPr bwMode="auto">
          <a:xfrm>
            <a:off x="1507587" y="1226460"/>
            <a:ext cx="7003367" cy="4442820"/>
          </a:xfrm>
          <a:prstGeom prst="rect">
            <a:avLst/>
          </a:prstGeom>
          <a:noFill/>
          <a:ln w="9525">
            <a:noFill/>
            <a:miter lim="800000"/>
            <a:headEnd/>
            <a:tailEnd/>
          </a:ln>
        </p:spPr>
      </p:pic>
    </p:spTree>
    <p:extLst>
      <p:ext uri="{BB962C8B-B14F-4D97-AF65-F5344CB8AC3E}">
        <p14:creationId xmlns:p14="http://schemas.microsoft.com/office/powerpoint/2010/main" val="36920087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Dizel Motor Regülatörü </a:t>
            </a:r>
            <a:endParaRPr lang="tr-TR" sz="24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2D655299-DB7D-49B1-B965-91D290B3D414}"/>
              </a:ext>
            </a:extLst>
          </p:cNvPr>
          <p:cNvSpPr txBox="1"/>
          <p:nvPr/>
        </p:nvSpPr>
        <p:spPr>
          <a:xfrm>
            <a:off x="1323679" y="1214823"/>
            <a:ext cx="8570741" cy="4732706"/>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a) Motorun rölantide stop etmeden çalışmasını sağlar,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b) Tam devrin üzerine çıkmasını önler,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c) Makiniste rölanti ile tam devir arasında istenilen devri seçme ve değiştirme olanağı sağlar,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d) Seçilen devri sabit tutar,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e) Dizel motorun stop edilmesini sağlar,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f) Her devir kademesinde azami gücü alabilecek şekilde yükü ayarlar ve aşırı yüklemeyi önler,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g) Dizel motor aşırı doldurma tertibatlı olduğundan egzoz dumanının meydana gelmesini önlemek için yük değişmelerinde motora verilen yakıtın aniden artırılmasını önler. </a:t>
            </a:r>
          </a:p>
        </p:txBody>
      </p:sp>
    </p:spTree>
    <p:extLst>
      <p:ext uri="{BB962C8B-B14F-4D97-AF65-F5344CB8AC3E}">
        <p14:creationId xmlns:p14="http://schemas.microsoft.com/office/powerpoint/2010/main" val="36095299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Dizel Motor Regülatörü </a:t>
            </a:r>
            <a:endParaRPr lang="tr-TR" sz="2400" dirty="0">
              <a:effectLst/>
              <a:ea typeface="Calibri" panose="020F0502020204030204" pitchFamily="34" charset="0"/>
              <a:cs typeface="Times New Roman" panose="02020603050405020304" pitchFamily="18" charset="0"/>
            </a:endParaRPr>
          </a:p>
        </p:txBody>
      </p:sp>
      <p:pic>
        <p:nvPicPr>
          <p:cNvPr id="8" name="Picture 2" descr="12072010277">
            <a:extLst>
              <a:ext uri="{FF2B5EF4-FFF2-40B4-BE49-F238E27FC236}">
                <a16:creationId xmlns:a16="http://schemas.microsoft.com/office/drawing/2014/main" id="{B1724BBF-257A-4842-A53F-8672E0DC93F3}"/>
              </a:ext>
            </a:extLst>
          </p:cNvPr>
          <p:cNvPicPr/>
          <p:nvPr/>
        </p:nvPicPr>
        <p:blipFill>
          <a:blip r:embed="rId5" cstate="print">
            <a:lum bright="12000" contrast="12000"/>
            <a:extLst>
              <a:ext uri="{28A0092B-C50C-407E-A947-70E740481C1C}">
                <a14:useLocalDpi xmlns:a14="http://schemas.microsoft.com/office/drawing/2010/main" val="0"/>
              </a:ext>
            </a:extLst>
          </a:blip>
          <a:srcRect/>
          <a:stretch>
            <a:fillRect/>
          </a:stretch>
        </p:blipFill>
        <p:spPr bwMode="auto">
          <a:xfrm>
            <a:off x="403225" y="1290178"/>
            <a:ext cx="4436110" cy="3327400"/>
          </a:xfrm>
          <a:prstGeom prst="rect">
            <a:avLst/>
          </a:prstGeom>
          <a:noFill/>
          <a:ln>
            <a:noFill/>
          </a:ln>
        </p:spPr>
      </p:pic>
      <p:pic>
        <p:nvPicPr>
          <p:cNvPr id="13" name="Picture 2" descr="12072010278">
            <a:extLst>
              <a:ext uri="{FF2B5EF4-FFF2-40B4-BE49-F238E27FC236}">
                <a16:creationId xmlns:a16="http://schemas.microsoft.com/office/drawing/2014/main" id="{A563C41D-2FDF-43A0-8911-065609941450}"/>
              </a:ext>
            </a:extLst>
          </p:cNvPr>
          <p:cNvPicPr/>
          <p:nvPr/>
        </p:nvPicPr>
        <p:blipFill>
          <a:blip r:embed="rId6" cstate="print">
            <a:lum bright="24000"/>
            <a:extLst>
              <a:ext uri="{28A0092B-C50C-407E-A947-70E740481C1C}">
                <a14:useLocalDpi xmlns:a14="http://schemas.microsoft.com/office/drawing/2010/main" val="0"/>
              </a:ext>
            </a:extLst>
          </a:blip>
          <a:srcRect/>
          <a:stretch>
            <a:fillRect/>
          </a:stretch>
        </p:blipFill>
        <p:spPr bwMode="auto">
          <a:xfrm>
            <a:off x="5467594" y="1290813"/>
            <a:ext cx="4436110" cy="3326765"/>
          </a:xfrm>
          <a:prstGeom prst="rect">
            <a:avLst/>
          </a:prstGeom>
          <a:noFill/>
          <a:ln>
            <a:noFill/>
          </a:ln>
        </p:spPr>
      </p:pic>
    </p:spTree>
    <p:extLst>
      <p:ext uri="{BB962C8B-B14F-4D97-AF65-F5344CB8AC3E}">
        <p14:creationId xmlns:p14="http://schemas.microsoft.com/office/powerpoint/2010/main" val="383046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1E4CD70D-F6F5-41D3-AD26-18EE5335AA5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07587" y="1015545"/>
            <a:ext cx="8424204" cy="4203569"/>
          </a:xfrm>
          <a:prstGeom prst="rect">
            <a:avLst/>
          </a:prstGeom>
          <a:noFill/>
          <a:ln>
            <a:noFill/>
          </a:ln>
        </p:spPr>
      </p:pic>
      <p:sp>
        <p:nvSpPr>
          <p:cNvPr id="13" name="Metin kutusu 12">
            <a:extLst>
              <a:ext uri="{FF2B5EF4-FFF2-40B4-BE49-F238E27FC236}">
                <a16:creationId xmlns:a16="http://schemas.microsoft.com/office/drawing/2014/main" id="{0DB6DCD0-6C40-4BA3-A1AC-3570F256F8AC}"/>
              </a:ext>
            </a:extLst>
          </p:cNvPr>
          <p:cNvSpPr txBox="1"/>
          <p:nvPr/>
        </p:nvSpPr>
        <p:spPr>
          <a:xfrm>
            <a:off x="4230858" y="5393049"/>
            <a:ext cx="6098344" cy="425501"/>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Silindir bloğu (motor bloğu)</a:t>
            </a:r>
          </a:p>
        </p:txBody>
      </p:sp>
    </p:spTree>
    <p:extLst>
      <p:ext uri="{BB962C8B-B14F-4D97-AF65-F5344CB8AC3E}">
        <p14:creationId xmlns:p14="http://schemas.microsoft.com/office/powerpoint/2010/main" val="41862750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Dizel Motor Regülatörü </a:t>
            </a:r>
            <a:endParaRPr lang="tr-TR" sz="24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FF4C8010-5E76-48AA-B232-46DEEA89D5EF}"/>
              </a:ext>
            </a:extLst>
          </p:cNvPr>
          <p:cNvSpPr txBox="1"/>
          <p:nvPr/>
        </p:nvSpPr>
        <p:spPr>
          <a:xfrm>
            <a:off x="337626" y="1204685"/>
            <a:ext cx="11854374" cy="4665636"/>
          </a:xfrm>
          <a:prstGeom prst="rect">
            <a:avLst/>
          </a:prstGeom>
          <a:noFill/>
        </p:spPr>
        <p:txBody>
          <a:bodyPr wrap="square">
            <a:spAutoFit/>
          </a:bodyPr>
          <a:lstStyle/>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a) Esas regülatör: Yakıt püskürtme pompasının yakıt verme miktarını kontrol ederek devir ayarlar.</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b) Reosta pilot valfi: Alternatör ikazını ayarlamak için reosta kolunun döndürülmesini sağlar. Güç ayarlaması her devir değişmesine tekabül eden </a:t>
            </a:r>
            <a:r>
              <a:rPr lang="tr-TR" sz="1800" dirty="0" err="1">
                <a:effectLst/>
                <a:ea typeface="Calibri" panose="020F0502020204030204" pitchFamily="34" charset="0"/>
                <a:cs typeface="Times New Roman" panose="02020603050405020304" pitchFamily="18" charset="0"/>
              </a:rPr>
              <a:t>torkun</a:t>
            </a:r>
            <a:r>
              <a:rPr lang="tr-TR" sz="1800" dirty="0">
                <a:effectLst/>
                <a:ea typeface="Calibri" panose="020F0502020204030204" pitchFamily="34" charset="0"/>
                <a:cs typeface="Times New Roman" panose="02020603050405020304" pitchFamily="18" charset="0"/>
              </a:rPr>
              <a:t> elde edilmesi amacıyla yapılmaktadır.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c) Yük sınırlama tertibatı: Turbo basıncına göre yakıt verme miktarını sınırlar. Bu durumda devreye giren yük sınırlama tertibatı doldurma havası basıncına göre püskürtme pompası tarafından sağlanan yakıt miktarının artırılmasına sınırlama getirir.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d) EAM bobini: Motoru durdurma amacıyla kullanılır. Çalışan motorda bobin enerjili durumdadır. Motor durdurulmak istenildiğinde bobinin enerjisi kesilir.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e) JHY bobini: Patinaj ve </a:t>
            </a:r>
            <a:r>
              <a:rPr lang="tr-TR" sz="1800" dirty="0" err="1">
                <a:effectLst/>
                <a:ea typeface="Calibri" panose="020F0502020204030204" pitchFamily="34" charset="0"/>
                <a:cs typeface="Times New Roman" panose="02020603050405020304" pitchFamily="18" charset="0"/>
              </a:rPr>
              <a:t>şöntlemede</a:t>
            </a:r>
            <a:r>
              <a:rPr lang="tr-TR" sz="1800" dirty="0">
                <a:effectLst/>
                <a:ea typeface="Calibri" panose="020F0502020204030204" pitchFamily="34" charset="0"/>
                <a:cs typeface="Times New Roman" panose="02020603050405020304" pitchFamily="18" charset="0"/>
              </a:rPr>
              <a:t> ilgili devreler tarafından bobin </a:t>
            </a:r>
            <a:r>
              <a:rPr lang="tr-TR" sz="1800" dirty="0" err="1">
                <a:effectLst/>
                <a:ea typeface="Calibri" panose="020F0502020204030204" pitchFamily="34" charset="0"/>
                <a:cs typeface="Times New Roman" panose="02020603050405020304" pitchFamily="18" charset="0"/>
              </a:rPr>
              <a:t>enerjilendirilir</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Enerjilenen</a:t>
            </a:r>
            <a:r>
              <a:rPr lang="tr-TR" sz="1800" dirty="0">
                <a:effectLst/>
                <a:ea typeface="Calibri" panose="020F0502020204030204" pitchFamily="34" charset="0"/>
                <a:cs typeface="Times New Roman" panose="02020603050405020304" pitchFamily="18" charset="0"/>
              </a:rPr>
              <a:t> bobin reosta kolunun motorun yükünü azaltacak şekilde dönmesini sağlar.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f) Elastik kavrama: Regülatör döndürme milinden yakıt pompası </a:t>
            </a:r>
            <a:r>
              <a:rPr lang="tr-TR" sz="1800" dirty="0" err="1">
                <a:effectLst/>
                <a:ea typeface="Calibri" panose="020F0502020204030204" pitchFamily="34" charset="0"/>
                <a:cs typeface="Times New Roman" panose="02020603050405020304" pitchFamily="18" charset="0"/>
              </a:rPr>
              <a:t>kramayer</a:t>
            </a:r>
            <a:r>
              <a:rPr lang="tr-TR" sz="1800" dirty="0">
                <a:effectLst/>
                <a:ea typeface="Calibri" panose="020F0502020204030204" pitchFamily="34" charset="0"/>
                <a:cs typeface="Times New Roman" panose="02020603050405020304" pitchFamily="18" charset="0"/>
              </a:rPr>
              <a:t> miline burulma titreşimlerinin intikalini önlemek için merkezkaç ağırlıklar elastik bir kavrama ile döndürülür.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g) Yükseklik düzeltme tertibatı: Bu tertibat rakımdan kaynaklanan olumsuzluğu giderir.</a:t>
            </a:r>
          </a:p>
        </p:txBody>
      </p:sp>
    </p:spTree>
    <p:extLst>
      <p:ext uri="{BB962C8B-B14F-4D97-AF65-F5344CB8AC3E}">
        <p14:creationId xmlns:p14="http://schemas.microsoft.com/office/powerpoint/2010/main" val="8798061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Dizel Motor Regülatörü </a:t>
            </a:r>
            <a:endParaRPr lang="tr-TR" sz="2400" dirty="0">
              <a:effectLst/>
              <a:ea typeface="Calibri" panose="020F0502020204030204" pitchFamily="34" charset="0"/>
              <a:cs typeface="Times New Roman" panose="02020603050405020304" pitchFamily="18" charset="0"/>
            </a:endParaRPr>
          </a:p>
        </p:txBody>
      </p:sp>
      <p:pic>
        <p:nvPicPr>
          <p:cNvPr id="9" name="Picture 3" descr="100_0441">
            <a:extLst>
              <a:ext uri="{FF2B5EF4-FFF2-40B4-BE49-F238E27FC236}">
                <a16:creationId xmlns:a16="http://schemas.microsoft.com/office/drawing/2014/main" id="{550787D8-8E44-4E76-8A3F-BE833E2480C1}"/>
              </a:ext>
            </a:extLst>
          </p:cNvPr>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1596682" y="1352733"/>
            <a:ext cx="6005341" cy="4456888"/>
          </a:xfrm>
          <a:prstGeom prst="rect">
            <a:avLst/>
          </a:prstGeom>
          <a:noFill/>
          <a:ln>
            <a:noFill/>
          </a:ln>
        </p:spPr>
      </p:pic>
    </p:spTree>
    <p:extLst>
      <p:ext uri="{BB962C8B-B14F-4D97-AF65-F5344CB8AC3E}">
        <p14:creationId xmlns:p14="http://schemas.microsoft.com/office/powerpoint/2010/main" val="26528138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emme ve egzoz sistemleri </a:t>
            </a:r>
            <a:endParaRPr lang="tr-TR" sz="28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E51F0B4A-CAB0-4C22-984E-8175E1B4B9CE}"/>
              </a:ext>
            </a:extLst>
          </p:cNvPr>
          <p:cNvPicPr/>
          <p:nvPr/>
        </p:nvPicPr>
        <p:blipFill>
          <a:blip r:embed="rId5"/>
          <a:srcRect/>
          <a:stretch>
            <a:fillRect/>
          </a:stretch>
        </p:blipFill>
        <p:spPr bwMode="auto">
          <a:xfrm>
            <a:off x="2181809" y="1226460"/>
            <a:ext cx="7116936" cy="4478663"/>
          </a:xfrm>
          <a:prstGeom prst="rect">
            <a:avLst/>
          </a:prstGeom>
          <a:noFill/>
          <a:ln w="9525">
            <a:noFill/>
            <a:miter lim="800000"/>
            <a:headEnd/>
            <a:tailEnd/>
          </a:ln>
        </p:spPr>
      </p:pic>
    </p:spTree>
    <p:extLst>
      <p:ext uri="{BB962C8B-B14F-4D97-AF65-F5344CB8AC3E}">
        <p14:creationId xmlns:p14="http://schemas.microsoft.com/office/powerpoint/2010/main" val="41788305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emme ve egzoz sistemleri </a:t>
            </a:r>
            <a:endParaRPr lang="tr-TR" sz="28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4BDAB319-DF57-4686-B77E-EB72487951CB}"/>
              </a:ext>
            </a:extLst>
          </p:cNvPr>
          <p:cNvSpPr txBox="1"/>
          <p:nvPr/>
        </p:nvSpPr>
        <p:spPr>
          <a:xfrm>
            <a:off x="1079693" y="1382582"/>
            <a:ext cx="8823961" cy="4635243"/>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HISPANO-SUIZA firması HS 400 tipi 2 adet turbo kompresör motora üsten monte edilir.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Karakteristikleri: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Kompresör …………………………… : Santrifüj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Türbin …………………………………… : </a:t>
            </a:r>
            <a:r>
              <a:rPr lang="tr-TR" sz="2000" dirty="0" err="1">
                <a:effectLst/>
                <a:ea typeface="Calibri" panose="020F0502020204030204" pitchFamily="34" charset="0"/>
                <a:cs typeface="Times New Roman" panose="02020603050405020304" pitchFamily="18" charset="0"/>
              </a:rPr>
              <a:t>Eksenel</a:t>
            </a:r>
            <a:r>
              <a:rPr lang="tr-TR" sz="2000" dirty="0">
                <a:effectLst/>
                <a:ea typeface="Calibri" panose="020F0502020204030204" pitchFamily="34" charset="0"/>
                <a:cs typeface="Times New Roman" panose="02020603050405020304" pitchFamily="18" charset="0"/>
              </a:rPr>
              <a:t> akış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Azami devir …………………………. : 34 000 d/d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Türbin girişinde azami sıcaklık : 700 °C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Soğutma ………………………………. : Su soğutmalı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Yağlama ……………………………… : Basınçlı yağlama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Maksimum çıkış hava basıncı… : 1,7 kg/cm2 </a:t>
            </a:r>
          </a:p>
        </p:txBody>
      </p:sp>
    </p:spTree>
    <p:extLst>
      <p:ext uri="{BB962C8B-B14F-4D97-AF65-F5344CB8AC3E}">
        <p14:creationId xmlns:p14="http://schemas.microsoft.com/office/powerpoint/2010/main" val="5311220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emme ve egzoz sistemleri </a:t>
            </a:r>
            <a:endParaRPr lang="tr-TR" sz="2800" dirty="0">
              <a:effectLst/>
              <a:ea typeface="Calibri" panose="020F0502020204030204" pitchFamily="34" charset="0"/>
              <a:cs typeface="Times New Roman" panose="02020603050405020304" pitchFamily="18" charset="0"/>
            </a:endParaRPr>
          </a:p>
        </p:txBody>
      </p:sp>
      <p:pic>
        <p:nvPicPr>
          <p:cNvPr id="8" name="Picture 4" descr="Turbo_003">
            <a:extLst>
              <a:ext uri="{FF2B5EF4-FFF2-40B4-BE49-F238E27FC236}">
                <a16:creationId xmlns:a16="http://schemas.microsoft.com/office/drawing/2014/main" id="{DBC95665-57CD-4350-8123-8ED32DD90A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59037" y="1388246"/>
            <a:ext cx="5760720" cy="4615815"/>
          </a:xfrm>
          <a:prstGeom prst="rect">
            <a:avLst/>
          </a:prstGeom>
          <a:noFill/>
        </p:spPr>
      </p:pic>
    </p:spTree>
    <p:extLst>
      <p:ext uri="{BB962C8B-B14F-4D97-AF65-F5344CB8AC3E}">
        <p14:creationId xmlns:p14="http://schemas.microsoft.com/office/powerpoint/2010/main" val="42600254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emme ve egzoz sistemleri </a:t>
            </a:r>
            <a:endParaRPr lang="tr-TR" sz="2800" dirty="0">
              <a:effectLst/>
              <a:ea typeface="Calibri" panose="020F0502020204030204" pitchFamily="34" charset="0"/>
              <a:cs typeface="Times New Roman" panose="02020603050405020304" pitchFamily="18" charset="0"/>
            </a:endParaRPr>
          </a:p>
        </p:txBody>
      </p:sp>
      <p:pic>
        <p:nvPicPr>
          <p:cNvPr id="9" name="Picture 4" descr="Turbo_008">
            <a:extLst>
              <a:ext uri="{FF2B5EF4-FFF2-40B4-BE49-F238E27FC236}">
                <a16:creationId xmlns:a16="http://schemas.microsoft.com/office/drawing/2014/main" id="{068C636F-53BA-408A-A0E7-AD12C055709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07586" y="1440812"/>
            <a:ext cx="8255391" cy="3511016"/>
          </a:xfrm>
          <a:prstGeom prst="rect">
            <a:avLst/>
          </a:prstGeom>
          <a:noFill/>
          <a:ln>
            <a:noFill/>
          </a:ln>
        </p:spPr>
      </p:pic>
      <p:sp>
        <p:nvSpPr>
          <p:cNvPr id="13" name="Metin kutusu 12">
            <a:extLst>
              <a:ext uri="{FF2B5EF4-FFF2-40B4-BE49-F238E27FC236}">
                <a16:creationId xmlns:a16="http://schemas.microsoft.com/office/drawing/2014/main" id="{2C8B822F-E958-4684-8158-A05DA78440E7}"/>
              </a:ext>
            </a:extLst>
          </p:cNvPr>
          <p:cNvSpPr txBox="1"/>
          <p:nvPr/>
        </p:nvSpPr>
        <p:spPr>
          <a:xfrm>
            <a:off x="4090181" y="5166180"/>
            <a:ext cx="6098344"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Aşırı hava doldurma akış şeması </a:t>
            </a:r>
          </a:p>
        </p:txBody>
      </p:sp>
    </p:spTree>
    <p:extLst>
      <p:ext uri="{BB962C8B-B14F-4D97-AF65-F5344CB8AC3E}">
        <p14:creationId xmlns:p14="http://schemas.microsoft.com/office/powerpoint/2010/main" val="13594208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emme ve egzoz sistemleri </a:t>
            </a:r>
            <a:endParaRPr lang="tr-TR" sz="2800" dirty="0">
              <a:effectLst/>
              <a:ea typeface="Calibri" panose="020F0502020204030204" pitchFamily="34" charset="0"/>
              <a:cs typeface="Times New Roman" panose="02020603050405020304" pitchFamily="18" charset="0"/>
            </a:endParaRPr>
          </a:p>
        </p:txBody>
      </p:sp>
      <p:pic>
        <p:nvPicPr>
          <p:cNvPr id="14" name="Picture 4" descr="42">
            <a:extLst>
              <a:ext uri="{FF2B5EF4-FFF2-40B4-BE49-F238E27FC236}">
                <a16:creationId xmlns:a16="http://schemas.microsoft.com/office/drawing/2014/main" id="{CD910D32-3B7F-4F1A-90C7-0FF5C3F2F917}"/>
              </a:ext>
            </a:extLst>
          </p:cNvPr>
          <p:cNvPicPr/>
          <p:nvPr/>
        </p:nvPicPr>
        <p:blipFill>
          <a:blip r:embed="rId5">
            <a:lum bright="-30000" contrast="54000"/>
            <a:grayscl/>
            <a:extLst>
              <a:ext uri="{28A0092B-C50C-407E-A947-70E740481C1C}">
                <a14:useLocalDpi xmlns:a14="http://schemas.microsoft.com/office/drawing/2010/main" val="0"/>
              </a:ext>
            </a:extLst>
          </a:blip>
          <a:srcRect/>
          <a:stretch>
            <a:fillRect/>
          </a:stretch>
        </p:blipFill>
        <p:spPr bwMode="auto">
          <a:xfrm>
            <a:off x="2568526" y="1278537"/>
            <a:ext cx="6491068" cy="3887643"/>
          </a:xfrm>
          <a:prstGeom prst="rect">
            <a:avLst/>
          </a:prstGeom>
          <a:noFill/>
          <a:ln>
            <a:noFill/>
          </a:ln>
        </p:spPr>
      </p:pic>
      <p:sp>
        <p:nvSpPr>
          <p:cNvPr id="15" name="Metin kutusu 14">
            <a:extLst>
              <a:ext uri="{FF2B5EF4-FFF2-40B4-BE49-F238E27FC236}">
                <a16:creationId xmlns:a16="http://schemas.microsoft.com/office/drawing/2014/main" id="{26616EC7-E462-463A-9184-735690D7E561}"/>
              </a:ext>
            </a:extLst>
          </p:cNvPr>
          <p:cNvSpPr txBox="1"/>
          <p:nvPr/>
        </p:nvSpPr>
        <p:spPr>
          <a:xfrm>
            <a:off x="4230858" y="5341257"/>
            <a:ext cx="6098344" cy="423834"/>
          </a:xfrm>
          <a:prstGeom prst="rect">
            <a:avLst/>
          </a:prstGeom>
          <a:noFill/>
        </p:spPr>
        <p:txBody>
          <a:bodyPr wrap="square">
            <a:spAutoFit/>
          </a:bodyPr>
          <a:lstStyle/>
          <a:p>
            <a:pPr algn="just">
              <a:lnSpc>
                <a:spcPct val="115000"/>
              </a:lnSpc>
              <a:spcAft>
                <a:spcPts val="1000"/>
              </a:spcAft>
            </a:pPr>
            <a:r>
              <a:rPr lang="tr-TR" sz="2000" dirty="0" err="1">
                <a:effectLst/>
                <a:ea typeface="Calibri" panose="020F0502020204030204" pitchFamily="34" charset="0"/>
                <a:cs typeface="Times New Roman" panose="02020603050405020304" pitchFamily="18" charset="0"/>
              </a:rPr>
              <a:t>İntercooler</a:t>
            </a:r>
            <a:r>
              <a:rPr lang="tr-TR" sz="2000" dirty="0">
                <a:effectLst/>
                <a:ea typeface="Calibri" panose="020F0502020204030204" pitchFamily="34" charset="0"/>
                <a:cs typeface="Times New Roman" panose="02020603050405020304" pitchFamily="18" charset="0"/>
              </a:rPr>
              <a:t> (hava soğutucusu)</a:t>
            </a:r>
          </a:p>
        </p:txBody>
      </p:sp>
    </p:spTree>
    <p:extLst>
      <p:ext uri="{BB962C8B-B14F-4D97-AF65-F5344CB8AC3E}">
        <p14:creationId xmlns:p14="http://schemas.microsoft.com/office/powerpoint/2010/main" val="1114087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Yağlama sistemi </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1A8B122C-5BD3-45B7-97F8-0422F39C6810}"/>
              </a:ext>
            </a:extLst>
          </p:cNvPr>
          <p:cNvPicPr/>
          <p:nvPr/>
        </p:nvPicPr>
        <p:blipFill>
          <a:blip r:embed="rId5"/>
          <a:srcRect/>
          <a:stretch>
            <a:fillRect/>
          </a:stretch>
        </p:blipFill>
        <p:spPr bwMode="auto">
          <a:xfrm>
            <a:off x="1323679" y="1204684"/>
            <a:ext cx="8924388" cy="4966503"/>
          </a:xfrm>
          <a:prstGeom prst="rect">
            <a:avLst/>
          </a:prstGeom>
          <a:noFill/>
          <a:ln w="9525">
            <a:noFill/>
            <a:miter lim="800000"/>
            <a:headEnd/>
            <a:tailEnd/>
          </a:ln>
        </p:spPr>
      </p:pic>
    </p:spTree>
    <p:extLst>
      <p:ext uri="{BB962C8B-B14F-4D97-AF65-F5344CB8AC3E}">
        <p14:creationId xmlns:p14="http://schemas.microsoft.com/office/powerpoint/2010/main" val="519065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Yağlama sistemi </a:t>
            </a:r>
            <a:endParaRPr lang="tr-TR" sz="2000" dirty="0">
              <a:effectLst/>
              <a:ea typeface="Calibri" panose="020F0502020204030204" pitchFamily="34" charset="0"/>
              <a:cs typeface="Times New Roman" panose="02020603050405020304" pitchFamily="18" charset="0"/>
            </a:endParaRPr>
          </a:p>
        </p:txBody>
      </p:sp>
      <p:pic>
        <p:nvPicPr>
          <p:cNvPr id="8" name="Picture 24">
            <a:extLst>
              <a:ext uri="{FF2B5EF4-FFF2-40B4-BE49-F238E27FC236}">
                <a16:creationId xmlns:a16="http://schemas.microsoft.com/office/drawing/2014/main" id="{32C27759-11B1-471E-8751-95FAE3E1E900}"/>
              </a:ext>
            </a:extLst>
          </p:cNvPr>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943932" y="1226460"/>
            <a:ext cx="6370074" cy="4306542"/>
          </a:xfrm>
          <a:prstGeom prst="rect">
            <a:avLst/>
          </a:prstGeom>
          <a:noFill/>
          <a:ln>
            <a:noFill/>
          </a:ln>
        </p:spPr>
      </p:pic>
      <p:sp>
        <p:nvSpPr>
          <p:cNvPr id="13" name="Metin kutusu 12">
            <a:extLst>
              <a:ext uri="{FF2B5EF4-FFF2-40B4-BE49-F238E27FC236}">
                <a16:creationId xmlns:a16="http://schemas.microsoft.com/office/drawing/2014/main" id="{5869D0DA-7E4A-47D8-8DE2-31EA88B2BFAF}"/>
              </a:ext>
            </a:extLst>
          </p:cNvPr>
          <p:cNvSpPr txBox="1"/>
          <p:nvPr/>
        </p:nvSpPr>
        <p:spPr>
          <a:xfrm>
            <a:off x="3499338" y="5533002"/>
            <a:ext cx="6098344" cy="423834"/>
          </a:xfrm>
          <a:prstGeom prst="rect">
            <a:avLst/>
          </a:prstGeom>
          <a:noFill/>
        </p:spPr>
        <p:txBody>
          <a:bodyPr wrap="square">
            <a:spAutoFit/>
          </a:bodyPr>
          <a:lstStyle/>
          <a:p>
            <a:pPr>
              <a:lnSpc>
                <a:spcPct val="115000"/>
              </a:lnSpc>
              <a:spcAft>
                <a:spcPts val="1000"/>
              </a:spcAft>
            </a:pPr>
            <a:r>
              <a:rPr lang="tr-TR" sz="2000" dirty="0">
                <a:effectLst/>
                <a:ea typeface="Calibri" panose="020F0502020204030204" pitchFamily="34" charset="0"/>
                <a:cs typeface="Times New Roman" panose="02020603050405020304" pitchFamily="18" charset="0"/>
              </a:rPr>
              <a:t>Motora montajlı yağ pompaları</a:t>
            </a:r>
          </a:p>
        </p:txBody>
      </p:sp>
    </p:spTree>
    <p:extLst>
      <p:ext uri="{BB962C8B-B14F-4D97-AF65-F5344CB8AC3E}">
        <p14:creationId xmlns:p14="http://schemas.microsoft.com/office/powerpoint/2010/main" val="22596286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Yağlama sistemi </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9C6D4259-1DD9-46DF-A283-883B6D5BB1F5}"/>
              </a:ext>
            </a:extLst>
          </p:cNvPr>
          <p:cNvPicPr/>
          <p:nvPr/>
        </p:nvPicPr>
        <p:blipFill>
          <a:blip r:embed="rId5"/>
          <a:srcRect/>
          <a:stretch>
            <a:fillRect/>
          </a:stretch>
        </p:blipFill>
        <p:spPr bwMode="auto">
          <a:xfrm>
            <a:off x="1760024" y="1204685"/>
            <a:ext cx="8298375" cy="4850689"/>
          </a:xfrm>
          <a:prstGeom prst="rect">
            <a:avLst/>
          </a:prstGeom>
          <a:noFill/>
          <a:ln w="9525">
            <a:noFill/>
            <a:miter lim="800000"/>
            <a:headEnd/>
            <a:tailEnd/>
          </a:ln>
        </p:spPr>
      </p:pic>
    </p:spTree>
    <p:extLst>
      <p:ext uri="{BB962C8B-B14F-4D97-AF65-F5344CB8AC3E}">
        <p14:creationId xmlns:p14="http://schemas.microsoft.com/office/powerpoint/2010/main" val="51246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0DB6DCD0-6C40-4BA3-A1AC-3570F256F8AC}"/>
              </a:ext>
            </a:extLst>
          </p:cNvPr>
          <p:cNvSpPr txBox="1"/>
          <p:nvPr/>
        </p:nvSpPr>
        <p:spPr>
          <a:xfrm>
            <a:off x="4230858" y="5393049"/>
            <a:ext cx="6098344" cy="425501"/>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Silindir bloğu (motor bloğu)</a:t>
            </a:r>
          </a:p>
        </p:txBody>
      </p:sp>
      <p:pic>
        <p:nvPicPr>
          <p:cNvPr id="9" name="Resim 8">
            <a:extLst>
              <a:ext uri="{FF2B5EF4-FFF2-40B4-BE49-F238E27FC236}">
                <a16:creationId xmlns:a16="http://schemas.microsoft.com/office/drawing/2014/main" id="{18904AF2-35E8-425F-A95B-588386D7087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43262" y="588274"/>
            <a:ext cx="5705475" cy="5543550"/>
          </a:xfrm>
          <a:prstGeom prst="rect">
            <a:avLst/>
          </a:prstGeom>
          <a:noFill/>
          <a:ln>
            <a:noFill/>
          </a:ln>
        </p:spPr>
      </p:pic>
    </p:spTree>
    <p:extLst>
      <p:ext uri="{BB962C8B-B14F-4D97-AF65-F5344CB8AC3E}">
        <p14:creationId xmlns:p14="http://schemas.microsoft.com/office/powerpoint/2010/main" val="2724492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Yağlama sistemi </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BA30F940-979D-4A76-91F1-6A3E7DF4A634}"/>
              </a:ext>
            </a:extLst>
          </p:cNvPr>
          <p:cNvPicPr/>
          <p:nvPr/>
        </p:nvPicPr>
        <p:blipFill>
          <a:blip r:embed="rId5"/>
          <a:srcRect/>
          <a:stretch>
            <a:fillRect/>
          </a:stretch>
        </p:blipFill>
        <p:spPr bwMode="auto">
          <a:xfrm>
            <a:off x="1323679" y="1558802"/>
            <a:ext cx="8242352" cy="2970995"/>
          </a:xfrm>
          <a:prstGeom prst="rect">
            <a:avLst/>
          </a:prstGeom>
          <a:noFill/>
          <a:ln w="9525">
            <a:noFill/>
            <a:miter lim="800000"/>
            <a:headEnd/>
            <a:tailEnd/>
          </a:ln>
        </p:spPr>
      </p:pic>
      <p:sp>
        <p:nvSpPr>
          <p:cNvPr id="13" name="Metin kutusu 12">
            <a:extLst>
              <a:ext uri="{FF2B5EF4-FFF2-40B4-BE49-F238E27FC236}">
                <a16:creationId xmlns:a16="http://schemas.microsoft.com/office/drawing/2014/main" id="{4CC374EA-A2DF-4344-8460-8E6E849FA58E}"/>
              </a:ext>
            </a:extLst>
          </p:cNvPr>
          <p:cNvSpPr txBox="1"/>
          <p:nvPr/>
        </p:nvSpPr>
        <p:spPr>
          <a:xfrm>
            <a:off x="3467687" y="4492807"/>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GERGES MOATTİ (yağ) filtresi</a:t>
            </a:r>
            <a:endParaRPr lang="tr-TR" dirty="0"/>
          </a:p>
        </p:txBody>
      </p:sp>
    </p:spTree>
    <p:extLst>
      <p:ext uri="{BB962C8B-B14F-4D97-AF65-F5344CB8AC3E}">
        <p14:creationId xmlns:p14="http://schemas.microsoft.com/office/powerpoint/2010/main" val="11299811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Yağlama sistemi </a:t>
            </a:r>
            <a:endParaRPr lang="tr-TR" sz="20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336D9CAC-7252-4891-AB96-3F6A99590DC2}"/>
              </a:ext>
            </a:extLst>
          </p:cNvPr>
          <p:cNvSpPr txBox="1"/>
          <p:nvPr/>
        </p:nvSpPr>
        <p:spPr>
          <a:xfrm>
            <a:off x="1130278" y="1384433"/>
            <a:ext cx="10377094" cy="4476225"/>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a) TSTH: Yağ hararet bekçisi. Yağın sıcaklığı 85 °C’yi geçince dizel motoru stop ettirir. Pompalardan sonra blok çıkışından (yağ </a:t>
            </a:r>
            <a:r>
              <a:rPr lang="tr-TR" sz="2000" dirty="0" err="1">
                <a:effectLst/>
                <a:ea typeface="Calibri" panose="020F0502020204030204" pitchFamily="34" charset="0"/>
                <a:cs typeface="Times New Roman" panose="02020603050405020304" pitchFamily="18" charset="0"/>
              </a:rPr>
              <a:t>termostatik</a:t>
            </a:r>
            <a:r>
              <a:rPr lang="tr-TR" sz="2000" dirty="0">
                <a:effectLst/>
                <a:ea typeface="Calibri" panose="020F0502020204030204" pitchFamily="34" charset="0"/>
                <a:cs typeface="Times New Roman" panose="02020603050405020304" pitchFamily="18" charset="0"/>
              </a:rPr>
              <a:t> valfi öncesi) yağın sıcaklığını kontrol eder.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b) PSH: Dizel motor hangi devirde olursa olsun yağ basıncı 1,6 kg/cm2 </a:t>
            </a:r>
            <a:r>
              <a:rPr lang="tr-TR" sz="2000" dirty="0" err="1">
                <a:effectLst/>
                <a:ea typeface="Calibri" panose="020F0502020204030204" pitchFamily="34" charset="0"/>
                <a:cs typeface="Times New Roman" panose="02020603050405020304" pitchFamily="18" charset="0"/>
              </a:rPr>
              <a:t>nin</a:t>
            </a:r>
            <a:r>
              <a:rPr lang="tr-TR" sz="2000" dirty="0">
                <a:effectLst/>
                <a:ea typeface="Calibri" panose="020F0502020204030204" pitchFamily="34" charset="0"/>
                <a:cs typeface="Times New Roman" panose="02020603050405020304" pitchFamily="18" charset="0"/>
              </a:rPr>
              <a:t> altına düşünce dizel motoru stop ettirir.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c) PSH1: Dizel motor devri 1200 d/</a:t>
            </a:r>
            <a:r>
              <a:rPr lang="tr-TR" sz="2000" dirty="0" err="1">
                <a:effectLst/>
                <a:ea typeface="Calibri" panose="020F0502020204030204" pitchFamily="34" charset="0"/>
                <a:cs typeface="Times New Roman" panose="02020603050405020304" pitchFamily="18" charset="0"/>
              </a:rPr>
              <a:t>d’nın</a:t>
            </a:r>
            <a:r>
              <a:rPr lang="tr-TR" sz="2000" dirty="0">
                <a:effectLst/>
                <a:ea typeface="Calibri" panose="020F0502020204030204" pitchFamily="34" charset="0"/>
                <a:cs typeface="Times New Roman" panose="02020603050405020304" pitchFamily="18" charset="0"/>
              </a:rPr>
              <a:t> üzerinde iken yağ basıncı 3,8 kg/cm2 </a:t>
            </a:r>
            <a:r>
              <a:rPr lang="tr-TR" sz="2000" dirty="0" err="1">
                <a:effectLst/>
                <a:ea typeface="Calibri" panose="020F0502020204030204" pitchFamily="34" charset="0"/>
                <a:cs typeface="Times New Roman" panose="02020603050405020304" pitchFamily="18" charset="0"/>
              </a:rPr>
              <a:t>nin</a:t>
            </a:r>
            <a:r>
              <a:rPr lang="tr-TR" sz="2000" dirty="0">
                <a:effectLst/>
                <a:ea typeface="Calibri" panose="020F0502020204030204" pitchFamily="34" charset="0"/>
                <a:cs typeface="Times New Roman" panose="02020603050405020304" pitchFamily="18" charset="0"/>
              </a:rPr>
              <a:t> altında olursa dizel motoru rölantiye düşürür.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d) PSH2: Dizel motor devri 1500 d/</a:t>
            </a:r>
            <a:r>
              <a:rPr lang="tr-TR" sz="2000" dirty="0" err="1">
                <a:effectLst/>
                <a:ea typeface="Calibri" panose="020F0502020204030204" pitchFamily="34" charset="0"/>
                <a:cs typeface="Times New Roman" panose="02020603050405020304" pitchFamily="18" charset="0"/>
              </a:rPr>
              <a:t>d’nın</a:t>
            </a:r>
            <a:r>
              <a:rPr lang="tr-TR" sz="2000" dirty="0">
                <a:effectLst/>
                <a:ea typeface="Calibri" panose="020F0502020204030204" pitchFamily="34" charset="0"/>
                <a:cs typeface="Times New Roman" panose="02020603050405020304" pitchFamily="18" charset="0"/>
              </a:rPr>
              <a:t> üzerinde iken yağ basıncı 4,6 kg/cm2 </a:t>
            </a:r>
            <a:r>
              <a:rPr lang="tr-TR" sz="2000" dirty="0" err="1">
                <a:effectLst/>
                <a:ea typeface="Calibri" panose="020F0502020204030204" pitchFamily="34" charset="0"/>
                <a:cs typeface="Times New Roman" panose="02020603050405020304" pitchFamily="18" charset="0"/>
              </a:rPr>
              <a:t>nin</a:t>
            </a:r>
            <a:r>
              <a:rPr lang="tr-TR" sz="2000" dirty="0">
                <a:effectLst/>
                <a:ea typeface="Calibri" panose="020F0502020204030204" pitchFamily="34" charset="0"/>
                <a:cs typeface="Times New Roman" panose="02020603050405020304" pitchFamily="18" charset="0"/>
              </a:rPr>
              <a:t> altında olursa dizel motoru rölantiye düşürür.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PSH, PSH1 ve PSH2 yağ bekçileri ana yağlama borusu ucundaki (su pompalarının arasındaki parçadan) yağın basıncını kontrol eder. Ayrıca aynı yerden alınan bakır bir boru ile markizdeki yağ basıncı manometresine yağ girişi sağlanır. </a:t>
            </a:r>
          </a:p>
        </p:txBody>
      </p:sp>
    </p:spTree>
    <p:extLst>
      <p:ext uri="{BB962C8B-B14F-4D97-AF65-F5344CB8AC3E}">
        <p14:creationId xmlns:p14="http://schemas.microsoft.com/office/powerpoint/2010/main" val="30573182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Soğutma sistemi </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9E86FA4D-18F1-4D9E-8E1D-A5D4CF4EA6A5}"/>
              </a:ext>
            </a:extLst>
          </p:cNvPr>
          <p:cNvPicPr/>
          <p:nvPr/>
        </p:nvPicPr>
        <p:blipFill>
          <a:blip r:embed="rId5"/>
          <a:srcRect/>
          <a:stretch>
            <a:fillRect/>
          </a:stretch>
        </p:blipFill>
        <p:spPr bwMode="auto">
          <a:xfrm>
            <a:off x="1323678" y="1226460"/>
            <a:ext cx="8453367" cy="4828914"/>
          </a:xfrm>
          <a:prstGeom prst="rect">
            <a:avLst/>
          </a:prstGeom>
          <a:noFill/>
          <a:ln w="9525">
            <a:noFill/>
            <a:miter lim="800000"/>
            <a:headEnd/>
            <a:tailEnd/>
          </a:ln>
        </p:spPr>
      </p:pic>
      <p:sp>
        <p:nvSpPr>
          <p:cNvPr id="13" name="Metin kutusu 12">
            <a:extLst>
              <a:ext uri="{FF2B5EF4-FFF2-40B4-BE49-F238E27FC236}">
                <a16:creationId xmlns:a16="http://schemas.microsoft.com/office/drawing/2014/main" id="{5231D462-FC66-49B2-9782-7009F23C7AF2}"/>
              </a:ext>
            </a:extLst>
          </p:cNvPr>
          <p:cNvSpPr txBox="1"/>
          <p:nvPr/>
        </p:nvSpPr>
        <p:spPr>
          <a:xfrm>
            <a:off x="9126415" y="3271585"/>
            <a:ext cx="3281290"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Yüksek hararet soğutma devresi</a:t>
            </a:r>
            <a:endParaRPr lang="tr-TR" dirty="0"/>
          </a:p>
        </p:txBody>
      </p:sp>
    </p:spTree>
    <p:extLst>
      <p:ext uri="{BB962C8B-B14F-4D97-AF65-F5344CB8AC3E}">
        <p14:creationId xmlns:p14="http://schemas.microsoft.com/office/powerpoint/2010/main" val="19008066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Soğutma sistemi </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A08EBB9E-1AED-4A02-BB12-ED6272290995}"/>
              </a:ext>
            </a:extLst>
          </p:cNvPr>
          <p:cNvPicPr/>
          <p:nvPr/>
        </p:nvPicPr>
        <p:blipFill>
          <a:blip r:embed="rId5"/>
          <a:srcRect/>
          <a:stretch>
            <a:fillRect/>
          </a:stretch>
        </p:blipFill>
        <p:spPr bwMode="auto">
          <a:xfrm>
            <a:off x="1879019" y="1204684"/>
            <a:ext cx="7490064" cy="4850689"/>
          </a:xfrm>
          <a:prstGeom prst="rect">
            <a:avLst/>
          </a:prstGeom>
          <a:noFill/>
          <a:ln w="9525">
            <a:noFill/>
            <a:miter lim="800000"/>
            <a:headEnd/>
            <a:tailEnd/>
          </a:ln>
        </p:spPr>
      </p:pic>
      <p:sp>
        <p:nvSpPr>
          <p:cNvPr id="13" name="Metin kutusu 12">
            <a:extLst>
              <a:ext uri="{FF2B5EF4-FFF2-40B4-BE49-F238E27FC236}">
                <a16:creationId xmlns:a16="http://schemas.microsoft.com/office/drawing/2014/main" id="{029A504C-C650-411B-AB30-201BE85962BA}"/>
              </a:ext>
            </a:extLst>
          </p:cNvPr>
          <p:cNvSpPr txBox="1"/>
          <p:nvPr/>
        </p:nvSpPr>
        <p:spPr>
          <a:xfrm>
            <a:off x="9126415" y="3378860"/>
            <a:ext cx="3281290" cy="390684"/>
          </a:xfrm>
          <a:prstGeom prst="rect">
            <a:avLst/>
          </a:prstGeom>
          <a:noFill/>
        </p:spPr>
        <p:txBody>
          <a:bodyPr wrap="square">
            <a:spAutoFit/>
          </a:bodyPr>
          <a:lstStyle/>
          <a:p>
            <a:pPr>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Alçak hararet soğutma devresi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76378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14" name="Picture 2" descr="T1">
            <a:extLst>
              <a:ext uri="{FF2B5EF4-FFF2-40B4-BE49-F238E27FC236}">
                <a16:creationId xmlns:a16="http://schemas.microsoft.com/office/drawing/2014/main" id="{396974CC-D298-49B1-8DF0-7A38EDCE7C8A}"/>
              </a:ext>
            </a:extLst>
          </p:cNvPr>
          <p:cNvPicPr/>
          <p:nvPr/>
        </p:nvPicPr>
        <p:blipFill>
          <a:blip r:embed="rId5">
            <a:lum bright="-10000"/>
            <a:extLst>
              <a:ext uri="{28A0092B-C50C-407E-A947-70E740481C1C}">
                <a14:useLocalDpi xmlns:a14="http://schemas.microsoft.com/office/drawing/2010/main" val="0"/>
              </a:ext>
            </a:extLst>
          </a:blip>
          <a:srcRect l="4970" b="3775"/>
          <a:stretch>
            <a:fillRect/>
          </a:stretch>
        </p:blipFill>
        <p:spPr bwMode="auto">
          <a:xfrm rot="60000">
            <a:off x="1637152" y="1298847"/>
            <a:ext cx="8336148" cy="4684141"/>
          </a:xfrm>
          <a:prstGeom prst="rect">
            <a:avLst/>
          </a:prstGeom>
          <a:noFill/>
          <a:ln>
            <a:noFill/>
          </a:ln>
        </p:spPr>
      </p:pic>
    </p:spTree>
    <p:extLst>
      <p:ext uri="{BB962C8B-B14F-4D97-AF65-F5344CB8AC3E}">
        <p14:creationId xmlns:p14="http://schemas.microsoft.com/office/powerpoint/2010/main" val="7099549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8" name="Picture 6" descr="T1">
            <a:extLst>
              <a:ext uri="{FF2B5EF4-FFF2-40B4-BE49-F238E27FC236}">
                <a16:creationId xmlns:a16="http://schemas.microsoft.com/office/drawing/2014/main" id="{BD52FEFA-3802-41FE-9AA0-72FEC9747C24}"/>
              </a:ext>
            </a:extLst>
          </p:cNvPr>
          <p:cNvPicPr/>
          <p:nvPr/>
        </p:nvPicPr>
        <p:blipFill>
          <a:blip r:embed="rId5">
            <a:lum bright="-10000"/>
            <a:extLst>
              <a:ext uri="{28A0092B-C50C-407E-A947-70E740481C1C}">
                <a14:useLocalDpi xmlns:a14="http://schemas.microsoft.com/office/drawing/2010/main" val="0"/>
              </a:ext>
            </a:extLst>
          </a:blip>
          <a:srcRect l="3349" t="3197" b="4149"/>
          <a:stretch>
            <a:fillRect/>
          </a:stretch>
        </p:blipFill>
        <p:spPr bwMode="auto">
          <a:xfrm>
            <a:off x="1323678" y="1204685"/>
            <a:ext cx="8115743" cy="4850689"/>
          </a:xfrm>
          <a:prstGeom prst="rect">
            <a:avLst/>
          </a:prstGeom>
          <a:noFill/>
          <a:ln>
            <a:noFill/>
          </a:ln>
        </p:spPr>
      </p:pic>
      <p:sp>
        <p:nvSpPr>
          <p:cNvPr id="13" name="Metin kutusu 12">
            <a:extLst>
              <a:ext uri="{FF2B5EF4-FFF2-40B4-BE49-F238E27FC236}">
                <a16:creationId xmlns:a16="http://schemas.microsoft.com/office/drawing/2014/main" id="{3E599C52-F95F-4152-B48B-FC398CA9BAF5}"/>
              </a:ext>
            </a:extLst>
          </p:cNvPr>
          <p:cNvSpPr txBox="1"/>
          <p:nvPr/>
        </p:nvSpPr>
        <p:spPr>
          <a:xfrm>
            <a:off x="9677595" y="3179252"/>
            <a:ext cx="1508760" cy="923330"/>
          </a:xfrm>
          <a:prstGeom prst="rect">
            <a:avLst/>
          </a:prstGeom>
          <a:noFill/>
        </p:spPr>
        <p:txBody>
          <a:bodyPr wrap="square">
            <a:spAutoFit/>
          </a:bodyPr>
          <a:lstStyle/>
          <a:p>
            <a:r>
              <a:rPr lang="tr-TR" sz="1800" dirty="0">
                <a:effectLst/>
                <a:ea typeface="Calibri" panose="020F0502020204030204" pitchFamily="34" charset="0"/>
              </a:rPr>
              <a:t>Dizel motor yakıt pompası ve boruları</a:t>
            </a:r>
            <a:endParaRPr lang="tr-TR" dirty="0"/>
          </a:p>
        </p:txBody>
      </p:sp>
    </p:spTree>
    <p:extLst>
      <p:ext uri="{BB962C8B-B14F-4D97-AF65-F5344CB8AC3E}">
        <p14:creationId xmlns:p14="http://schemas.microsoft.com/office/powerpoint/2010/main" val="9152130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grpSp>
        <p:nvGrpSpPr>
          <p:cNvPr id="9" name="Group 24">
            <a:extLst>
              <a:ext uri="{FF2B5EF4-FFF2-40B4-BE49-F238E27FC236}">
                <a16:creationId xmlns:a16="http://schemas.microsoft.com/office/drawing/2014/main" id="{5A56EFCC-8F59-4B6A-92C0-72D709D06A9B}"/>
              </a:ext>
            </a:extLst>
          </p:cNvPr>
          <p:cNvGrpSpPr/>
          <p:nvPr/>
        </p:nvGrpSpPr>
        <p:grpSpPr bwMode="auto">
          <a:xfrm>
            <a:off x="1607185" y="1640839"/>
            <a:ext cx="7617806" cy="3718951"/>
            <a:chOff x="90" y="-203"/>
            <a:chExt cx="3923" cy="2025"/>
          </a:xfrm>
        </p:grpSpPr>
        <p:pic>
          <p:nvPicPr>
            <p:cNvPr id="14" name="Picture 25" descr="PIC_0120">
              <a:extLst>
                <a:ext uri="{FF2B5EF4-FFF2-40B4-BE49-F238E27FC236}">
                  <a16:creationId xmlns:a16="http://schemas.microsoft.com/office/drawing/2014/main" id="{7F4205B1-3E77-4F4C-89E8-FE057B5FB8DF}"/>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b="31136"/>
            <a:stretch>
              <a:fillRect/>
            </a:stretch>
          </p:blipFill>
          <p:spPr bwMode="auto">
            <a:xfrm>
              <a:off x="90" y="-203"/>
              <a:ext cx="3923" cy="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a:extLst>
                <a:ext uri="{FF2B5EF4-FFF2-40B4-BE49-F238E27FC236}">
                  <a16:creationId xmlns:a16="http://schemas.microsoft.com/office/drawing/2014/main" id="{B7728557-F91A-46E8-84FD-E9F65A86E26D}"/>
                </a:ext>
              </a:extLst>
            </p:cNvPr>
            <p:cNvSpPr>
              <a:spLocks noChangeArrowheads="1"/>
            </p:cNvSpPr>
            <p:nvPr/>
          </p:nvSpPr>
          <p:spPr bwMode="auto">
            <a:xfrm>
              <a:off x="1173" y="1012"/>
              <a:ext cx="2496" cy="576"/>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sp>
        <p:nvSpPr>
          <p:cNvPr id="16" name="Metin kutusu 15">
            <a:extLst>
              <a:ext uri="{FF2B5EF4-FFF2-40B4-BE49-F238E27FC236}">
                <a16:creationId xmlns:a16="http://schemas.microsoft.com/office/drawing/2014/main" id="{9094BF36-1592-4591-A555-3BF57A57C1E2}"/>
              </a:ext>
            </a:extLst>
          </p:cNvPr>
          <p:cNvSpPr txBox="1"/>
          <p:nvPr/>
        </p:nvSpPr>
        <p:spPr>
          <a:xfrm>
            <a:off x="4019843" y="5578827"/>
            <a:ext cx="6098344" cy="390684"/>
          </a:xfrm>
          <a:prstGeom prst="rect">
            <a:avLst/>
          </a:prstGeom>
          <a:noFill/>
        </p:spPr>
        <p:txBody>
          <a:bodyPr wrap="square">
            <a:spAutoFit/>
          </a:bodyPr>
          <a:lstStyle/>
          <a:p>
            <a:pPr>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Yakıt ısıtıcısı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19703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grpSp>
        <p:nvGrpSpPr>
          <p:cNvPr id="13" name="Group 27">
            <a:extLst>
              <a:ext uri="{FF2B5EF4-FFF2-40B4-BE49-F238E27FC236}">
                <a16:creationId xmlns:a16="http://schemas.microsoft.com/office/drawing/2014/main" id="{A1BCD914-3294-4E36-94CD-085869B988C4}"/>
              </a:ext>
            </a:extLst>
          </p:cNvPr>
          <p:cNvGrpSpPr/>
          <p:nvPr/>
        </p:nvGrpSpPr>
        <p:grpSpPr bwMode="auto">
          <a:xfrm>
            <a:off x="3049807" y="1286765"/>
            <a:ext cx="5320470" cy="4621666"/>
            <a:chOff x="0" y="0"/>
            <a:chExt cx="4176" cy="3138"/>
          </a:xfrm>
        </p:grpSpPr>
        <p:pic>
          <p:nvPicPr>
            <p:cNvPr id="17" name="Picture 28" descr="P1020543">
              <a:extLst>
                <a:ext uri="{FF2B5EF4-FFF2-40B4-BE49-F238E27FC236}">
                  <a16:creationId xmlns:a16="http://schemas.microsoft.com/office/drawing/2014/main" id="{EE1FA9CC-F2B5-4357-B75A-EF185ECCE686}"/>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4176" cy="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978D9EA3-61DD-4BE5-B281-24DA5F161CD0}"/>
                </a:ext>
              </a:extLst>
            </p:cNvPr>
            <p:cNvSpPr>
              <a:spLocks noChangeArrowheads="1"/>
            </p:cNvSpPr>
            <p:nvPr/>
          </p:nvSpPr>
          <p:spPr bwMode="auto">
            <a:xfrm>
              <a:off x="1536" y="930"/>
              <a:ext cx="1488" cy="220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sp>
        <p:nvSpPr>
          <p:cNvPr id="19" name="Metin kutusu 18">
            <a:extLst>
              <a:ext uri="{FF2B5EF4-FFF2-40B4-BE49-F238E27FC236}">
                <a16:creationId xmlns:a16="http://schemas.microsoft.com/office/drawing/2014/main" id="{867041AD-09CE-47E2-AA8D-CF12B03F555C}"/>
              </a:ext>
            </a:extLst>
          </p:cNvPr>
          <p:cNvSpPr txBox="1"/>
          <p:nvPr/>
        </p:nvSpPr>
        <p:spPr>
          <a:xfrm>
            <a:off x="9053955" y="3376354"/>
            <a:ext cx="2535702" cy="390684"/>
          </a:xfrm>
          <a:prstGeom prst="rect">
            <a:avLst/>
          </a:prstGeom>
          <a:noFill/>
        </p:spPr>
        <p:txBody>
          <a:bodyPr wrap="square">
            <a:spAutoFit/>
          </a:bodyPr>
          <a:lstStyle/>
          <a:p>
            <a:pPr>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Yakıt filtresi (çelik)</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8383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14" name="Picture 27" descr="P1020542">
            <a:extLst>
              <a:ext uri="{FF2B5EF4-FFF2-40B4-BE49-F238E27FC236}">
                <a16:creationId xmlns:a16="http://schemas.microsoft.com/office/drawing/2014/main" id="{2451198D-168B-46A7-8066-1E27BACA96FD}"/>
              </a:ext>
            </a:extLst>
          </p:cNvPr>
          <p:cNvPicPr/>
          <p:nvPr/>
        </p:nvPicPr>
        <p:blipFill>
          <a:blip r:embed="rId5">
            <a:lum bright="12000"/>
            <a:extLst>
              <a:ext uri="{28A0092B-C50C-407E-A947-70E740481C1C}">
                <a14:useLocalDpi xmlns:a14="http://schemas.microsoft.com/office/drawing/2010/main" val="0"/>
              </a:ext>
            </a:extLst>
          </a:blip>
          <a:srcRect b="5746"/>
          <a:stretch>
            <a:fillRect/>
          </a:stretch>
        </p:blipFill>
        <p:spPr bwMode="auto">
          <a:xfrm>
            <a:off x="1507587" y="1692213"/>
            <a:ext cx="5934222" cy="4005202"/>
          </a:xfrm>
          <a:prstGeom prst="rect">
            <a:avLst/>
          </a:prstGeom>
          <a:noFill/>
          <a:ln>
            <a:noFill/>
          </a:ln>
        </p:spPr>
      </p:pic>
      <p:sp>
        <p:nvSpPr>
          <p:cNvPr id="15" name="Metin kutusu 14">
            <a:extLst>
              <a:ext uri="{FF2B5EF4-FFF2-40B4-BE49-F238E27FC236}">
                <a16:creationId xmlns:a16="http://schemas.microsoft.com/office/drawing/2014/main" id="{EEE5846C-BB14-4D2E-8855-218F00DE451A}"/>
              </a:ext>
            </a:extLst>
          </p:cNvPr>
          <p:cNvSpPr txBox="1"/>
          <p:nvPr/>
        </p:nvSpPr>
        <p:spPr>
          <a:xfrm>
            <a:off x="7734161" y="3694814"/>
            <a:ext cx="3253154" cy="390684"/>
          </a:xfrm>
          <a:prstGeom prst="rect">
            <a:avLst/>
          </a:prstGeom>
          <a:noFill/>
        </p:spPr>
        <p:txBody>
          <a:bodyPr wrap="square">
            <a:spAutoFit/>
          </a:bodyPr>
          <a:lstStyle/>
          <a:p>
            <a:pPr>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Yakıt ikmal motoru ve pompası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59898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grpSp>
        <p:nvGrpSpPr>
          <p:cNvPr id="9" name="Group 27">
            <a:extLst>
              <a:ext uri="{FF2B5EF4-FFF2-40B4-BE49-F238E27FC236}">
                <a16:creationId xmlns:a16="http://schemas.microsoft.com/office/drawing/2014/main" id="{55D73FD1-078B-4E10-BBC3-A362D54276CB}"/>
              </a:ext>
            </a:extLst>
          </p:cNvPr>
          <p:cNvGrpSpPr/>
          <p:nvPr/>
        </p:nvGrpSpPr>
        <p:grpSpPr bwMode="auto">
          <a:xfrm>
            <a:off x="3154972" y="1102677"/>
            <a:ext cx="4357175" cy="4952697"/>
            <a:chOff x="0" y="0"/>
            <a:chExt cx="2623" cy="3504"/>
          </a:xfrm>
        </p:grpSpPr>
        <p:pic>
          <p:nvPicPr>
            <p:cNvPr id="13" name="Picture 28" descr="100_1119">
              <a:extLst>
                <a:ext uri="{FF2B5EF4-FFF2-40B4-BE49-F238E27FC236}">
                  <a16:creationId xmlns:a16="http://schemas.microsoft.com/office/drawing/2014/main" id="{EDDEA74C-7D7B-4D69-A9A2-5F704076E6F3}"/>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2623"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B2988601-FBCA-4123-83B3-EAC0C056B991}"/>
                </a:ext>
              </a:extLst>
            </p:cNvPr>
            <p:cNvSpPr>
              <a:spLocks noChangeArrowheads="1"/>
            </p:cNvSpPr>
            <p:nvPr/>
          </p:nvSpPr>
          <p:spPr bwMode="auto">
            <a:xfrm>
              <a:off x="175" y="384"/>
              <a:ext cx="1104" cy="1536"/>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sp>
        <p:nvSpPr>
          <p:cNvPr id="17" name="Metin kutusu 16">
            <a:extLst>
              <a:ext uri="{FF2B5EF4-FFF2-40B4-BE49-F238E27FC236}">
                <a16:creationId xmlns:a16="http://schemas.microsoft.com/office/drawing/2014/main" id="{3E9D2992-1F03-43C7-AD24-FF72B508503F}"/>
              </a:ext>
            </a:extLst>
          </p:cNvPr>
          <p:cNvSpPr txBox="1"/>
          <p:nvPr/>
        </p:nvSpPr>
        <p:spPr>
          <a:xfrm>
            <a:off x="8542829" y="3308140"/>
            <a:ext cx="3046828" cy="390684"/>
          </a:xfrm>
          <a:prstGeom prst="rect">
            <a:avLst/>
          </a:prstGeom>
          <a:noFill/>
        </p:spPr>
        <p:txBody>
          <a:bodyPr wrap="square">
            <a:spAutoFit/>
          </a:bodyPr>
          <a:lstStyle/>
          <a:p>
            <a:pPr>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Yakıt filtresi (elemanlı)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3410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4D613267-F9DB-447C-B667-DE65D59981B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419037"/>
            <a:ext cx="9227090" cy="3922220"/>
          </a:xfrm>
          <a:prstGeom prst="rect">
            <a:avLst/>
          </a:prstGeom>
          <a:noFill/>
          <a:ln>
            <a:noFill/>
          </a:ln>
        </p:spPr>
      </p:pic>
      <p:sp>
        <p:nvSpPr>
          <p:cNvPr id="10" name="Metin kutusu 9">
            <a:extLst>
              <a:ext uri="{FF2B5EF4-FFF2-40B4-BE49-F238E27FC236}">
                <a16:creationId xmlns:a16="http://schemas.microsoft.com/office/drawing/2014/main" id="{49524FE9-A1A1-4753-BE7F-C4640F6FCCA9}"/>
              </a:ext>
            </a:extLst>
          </p:cNvPr>
          <p:cNvSpPr txBox="1"/>
          <p:nvPr/>
        </p:nvSpPr>
        <p:spPr>
          <a:xfrm>
            <a:off x="3865098" y="5370943"/>
            <a:ext cx="6098344" cy="400110"/>
          </a:xfrm>
          <a:prstGeom prst="rect">
            <a:avLst/>
          </a:prstGeom>
          <a:noFill/>
        </p:spPr>
        <p:txBody>
          <a:bodyPr wrap="square">
            <a:spAutoFit/>
          </a:bodyPr>
          <a:lstStyle/>
          <a:p>
            <a:r>
              <a:rPr lang="tr-TR" sz="2000" dirty="0">
                <a:effectLst/>
                <a:ea typeface="Calibri" panose="020F0502020204030204" pitchFamily="34" charset="0"/>
              </a:rPr>
              <a:t>Silindir bloğunun üstten görünüşü</a:t>
            </a:r>
            <a:endParaRPr lang="tr-TR" sz="2000" dirty="0"/>
          </a:p>
        </p:txBody>
      </p:sp>
    </p:spTree>
    <p:extLst>
      <p:ext uri="{BB962C8B-B14F-4D97-AF65-F5344CB8AC3E}">
        <p14:creationId xmlns:p14="http://schemas.microsoft.com/office/powerpoint/2010/main" val="42502050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14" name="Picture 4" descr="02">
            <a:extLst>
              <a:ext uri="{FF2B5EF4-FFF2-40B4-BE49-F238E27FC236}">
                <a16:creationId xmlns:a16="http://schemas.microsoft.com/office/drawing/2014/main" id="{FC4AEC8B-918D-4975-8CE0-8B066EE4E3C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095014" y="602342"/>
            <a:ext cx="3924764" cy="5568846"/>
          </a:xfrm>
          <a:prstGeom prst="rect">
            <a:avLst/>
          </a:prstGeom>
          <a:noFill/>
          <a:ln>
            <a:noFill/>
          </a:ln>
        </p:spPr>
      </p:pic>
      <p:sp>
        <p:nvSpPr>
          <p:cNvPr id="15" name="Metin kutusu 14">
            <a:extLst>
              <a:ext uri="{FF2B5EF4-FFF2-40B4-BE49-F238E27FC236}">
                <a16:creationId xmlns:a16="http://schemas.microsoft.com/office/drawing/2014/main" id="{5DC82EF4-DBE6-4076-B408-669095D64044}"/>
              </a:ext>
            </a:extLst>
          </p:cNvPr>
          <p:cNvSpPr txBox="1"/>
          <p:nvPr/>
        </p:nvSpPr>
        <p:spPr>
          <a:xfrm>
            <a:off x="7205812" y="3550306"/>
            <a:ext cx="3604846" cy="646331"/>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Yakıt pompası ve sistemi kesit görünüşü</a:t>
            </a:r>
            <a:endParaRPr lang="tr-TR" dirty="0"/>
          </a:p>
        </p:txBody>
      </p:sp>
    </p:spTree>
    <p:extLst>
      <p:ext uri="{BB962C8B-B14F-4D97-AF65-F5344CB8AC3E}">
        <p14:creationId xmlns:p14="http://schemas.microsoft.com/office/powerpoint/2010/main" val="28584305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034B8954-4E9F-4D08-8227-D7FD0F3E8253}"/>
              </a:ext>
            </a:extLst>
          </p:cNvPr>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728227" y="1294441"/>
            <a:ext cx="7496764" cy="4269118"/>
          </a:xfrm>
          <a:prstGeom prst="rect">
            <a:avLst/>
          </a:prstGeom>
          <a:noFill/>
          <a:ln>
            <a:noFill/>
          </a:ln>
        </p:spPr>
      </p:pic>
      <p:sp>
        <p:nvSpPr>
          <p:cNvPr id="13" name="Metin kutusu 12">
            <a:extLst>
              <a:ext uri="{FF2B5EF4-FFF2-40B4-BE49-F238E27FC236}">
                <a16:creationId xmlns:a16="http://schemas.microsoft.com/office/drawing/2014/main" id="{B3D3A728-0A56-40AD-A0D9-E02FF43D9FC1}"/>
              </a:ext>
            </a:extLst>
          </p:cNvPr>
          <p:cNvSpPr txBox="1"/>
          <p:nvPr/>
        </p:nvSpPr>
        <p:spPr>
          <a:xfrm>
            <a:off x="3836962" y="5686042"/>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Yakıt enjeksiyon pompası</a:t>
            </a:r>
            <a:endParaRPr lang="tr-TR" dirty="0"/>
          </a:p>
        </p:txBody>
      </p:sp>
    </p:spTree>
    <p:extLst>
      <p:ext uri="{BB962C8B-B14F-4D97-AF65-F5344CB8AC3E}">
        <p14:creationId xmlns:p14="http://schemas.microsoft.com/office/powerpoint/2010/main" val="29437310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grpSp>
        <p:nvGrpSpPr>
          <p:cNvPr id="14" name="Group 25">
            <a:extLst>
              <a:ext uri="{FF2B5EF4-FFF2-40B4-BE49-F238E27FC236}">
                <a16:creationId xmlns:a16="http://schemas.microsoft.com/office/drawing/2014/main" id="{652DD2D7-0176-4C4B-BC86-30FDD1E6F77B}"/>
              </a:ext>
            </a:extLst>
          </p:cNvPr>
          <p:cNvGrpSpPr/>
          <p:nvPr/>
        </p:nvGrpSpPr>
        <p:grpSpPr bwMode="auto">
          <a:xfrm>
            <a:off x="2175608" y="1226460"/>
            <a:ext cx="6447888" cy="4828914"/>
            <a:chOff x="0" y="0"/>
            <a:chExt cx="3888" cy="2915"/>
          </a:xfrm>
        </p:grpSpPr>
        <p:pic>
          <p:nvPicPr>
            <p:cNvPr id="15" name="Picture 26">
              <a:extLst>
                <a:ext uri="{FF2B5EF4-FFF2-40B4-BE49-F238E27FC236}">
                  <a16:creationId xmlns:a16="http://schemas.microsoft.com/office/drawing/2014/main" id="{B311CA47-2046-446A-8EA0-C19DEDBF9C47}"/>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3888" cy="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080CA1FA-4774-404B-84B2-8E213F0CC236}"/>
                </a:ext>
              </a:extLst>
            </p:cNvPr>
            <p:cNvSpPr>
              <a:spLocks noChangeArrowheads="1"/>
            </p:cNvSpPr>
            <p:nvPr/>
          </p:nvSpPr>
          <p:spPr bwMode="auto">
            <a:xfrm>
              <a:off x="240" y="648"/>
              <a:ext cx="3408" cy="172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sp>
        <p:nvSpPr>
          <p:cNvPr id="17" name="Metin kutusu 16">
            <a:extLst>
              <a:ext uri="{FF2B5EF4-FFF2-40B4-BE49-F238E27FC236}">
                <a16:creationId xmlns:a16="http://schemas.microsoft.com/office/drawing/2014/main" id="{A601F809-7F0B-45D2-AAC4-9C4AE45EDAD6}"/>
              </a:ext>
            </a:extLst>
          </p:cNvPr>
          <p:cNvSpPr txBox="1"/>
          <p:nvPr/>
        </p:nvSpPr>
        <p:spPr>
          <a:xfrm>
            <a:off x="8988278" y="3503482"/>
            <a:ext cx="2887394" cy="390684"/>
          </a:xfrm>
          <a:prstGeom prst="rect">
            <a:avLst/>
          </a:prstGeom>
          <a:noFill/>
        </p:spPr>
        <p:txBody>
          <a:bodyPr wrap="square">
            <a:spAutoFit/>
          </a:bodyPr>
          <a:lstStyle/>
          <a:p>
            <a:pPr>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Yakıt çekmecesi (aşırı devir)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24290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13" name="Picture 4">
            <a:extLst>
              <a:ext uri="{FF2B5EF4-FFF2-40B4-BE49-F238E27FC236}">
                <a16:creationId xmlns:a16="http://schemas.microsoft.com/office/drawing/2014/main" id="{FF94A85F-DA87-4FE2-AA7D-957591D474D7}"/>
              </a:ext>
            </a:extLst>
          </p:cNvPr>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507587" y="1423227"/>
            <a:ext cx="6510998" cy="4302324"/>
          </a:xfrm>
          <a:prstGeom prst="rect">
            <a:avLst/>
          </a:prstGeom>
          <a:noFill/>
          <a:ln>
            <a:noFill/>
          </a:ln>
        </p:spPr>
      </p:pic>
      <p:sp>
        <p:nvSpPr>
          <p:cNvPr id="18" name="Metin kutusu 17">
            <a:extLst>
              <a:ext uri="{FF2B5EF4-FFF2-40B4-BE49-F238E27FC236}">
                <a16:creationId xmlns:a16="http://schemas.microsoft.com/office/drawing/2014/main" id="{3962FE1F-1F13-4D82-80D9-3CD50FEA4522}"/>
              </a:ext>
            </a:extLst>
          </p:cNvPr>
          <p:cNvSpPr txBox="1"/>
          <p:nvPr/>
        </p:nvSpPr>
        <p:spPr>
          <a:xfrm>
            <a:off x="8018585" y="3205057"/>
            <a:ext cx="3914336"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Yakıt borusunun silindire giriş bağlantısı</a:t>
            </a:r>
            <a:endParaRPr lang="tr-TR" dirty="0"/>
          </a:p>
        </p:txBody>
      </p:sp>
    </p:spTree>
    <p:extLst>
      <p:ext uri="{BB962C8B-B14F-4D97-AF65-F5344CB8AC3E}">
        <p14:creationId xmlns:p14="http://schemas.microsoft.com/office/powerpoint/2010/main" val="17846751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Yakıt sistemi </a:t>
            </a:r>
            <a:endParaRPr lang="tr-TR" sz="2000" dirty="0">
              <a:effectLst/>
              <a:ea typeface="Calibri" panose="020F0502020204030204" pitchFamily="34" charset="0"/>
              <a:cs typeface="Times New Roman" panose="02020603050405020304" pitchFamily="18" charset="0"/>
            </a:endParaRPr>
          </a:p>
        </p:txBody>
      </p:sp>
      <p:pic>
        <p:nvPicPr>
          <p:cNvPr id="9" name="Picture 25">
            <a:extLst>
              <a:ext uri="{FF2B5EF4-FFF2-40B4-BE49-F238E27FC236}">
                <a16:creationId xmlns:a16="http://schemas.microsoft.com/office/drawing/2014/main" id="{57DCD51C-197D-4B77-8FA2-1AB84FD2F8A7}"/>
              </a:ext>
            </a:extLst>
          </p:cNvPr>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1943932" y="1440812"/>
            <a:ext cx="5089914" cy="4092190"/>
          </a:xfrm>
          <a:prstGeom prst="rect">
            <a:avLst/>
          </a:prstGeom>
          <a:noFill/>
          <a:ln>
            <a:noFill/>
          </a:ln>
        </p:spPr>
      </p:pic>
      <p:sp>
        <p:nvSpPr>
          <p:cNvPr id="14" name="Metin kutusu 13">
            <a:extLst>
              <a:ext uri="{FF2B5EF4-FFF2-40B4-BE49-F238E27FC236}">
                <a16:creationId xmlns:a16="http://schemas.microsoft.com/office/drawing/2014/main" id="{C3E9C40F-D570-421E-AB78-2D9AA699230E}"/>
              </a:ext>
            </a:extLst>
          </p:cNvPr>
          <p:cNvSpPr txBox="1"/>
          <p:nvPr/>
        </p:nvSpPr>
        <p:spPr>
          <a:xfrm>
            <a:off x="8107289" y="3514158"/>
            <a:ext cx="2324686"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Yakıt enjektörü</a:t>
            </a:r>
            <a:endParaRPr lang="tr-TR" dirty="0"/>
          </a:p>
        </p:txBody>
      </p:sp>
    </p:spTree>
    <p:extLst>
      <p:ext uri="{BB962C8B-B14F-4D97-AF65-F5344CB8AC3E}">
        <p14:creationId xmlns:p14="http://schemas.microsoft.com/office/powerpoint/2010/main" val="224069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16PA4 Dizel motorun Periyodik Bakım ve Kontrolleri </a:t>
            </a:r>
            <a:endParaRPr lang="tr-TR" sz="2000" dirty="0"/>
          </a:p>
        </p:txBody>
      </p:sp>
      <p:graphicFrame>
        <p:nvGraphicFramePr>
          <p:cNvPr id="5" name="Tablo 4">
            <a:extLst>
              <a:ext uri="{FF2B5EF4-FFF2-40B4-BE49-F238E27FC236}">
                <a16:creationId xmlns:a16="http://schemas.microsoft.com/office/drawing/2014/main" id="{9DE81D68-185B-4DAF-B10B-E98F335807FA}"/>
              </a:ext>
            </a:extLst>
          </p:cNvPr>
          <p:cNvGraphicFramePr>
            <a:graphicFrameLocks noGrp="1"/>
          </p:cNvGraphicFramePr>
          <p:nvPr>
            <p:extLst>
              <p:ext uri="{D42A27DB-BD31-4B8C-83A1-F6EECF244321}">
                <p14:modId xmlns:p14="http://schemas.microsoft.com/office/powerpoint/2010/main" val="284260930"/>
              </p:ext>
            </p:extLst>
          </p:nvPr>
        </p:nvGraphicFramePr>
        <p:xfrm>
          <a:off x="1507586" y="1422789"/>
          <a:ext cx="8986912" cy="4499712"/>
        </p:xfrm>
        <a:graphic>
          <a:graphicData uri="http://schemas.openxmlformats.org/drawingml/2006/table">
            <a:tbl>
              <a:tblPr firstRow="1" firstCol="1" bandRow="1">
                <a:tableStyleId>{5C22544A-7EE6-4342-B048-85BDC9FD1C3A}</a:tableStyleId>
              </a:tblPr>
              <a:tblGrid>
                <a:gridCol w="2246232">
                  <a:extLst>
                    <a:ext uri="{9D8B030D-6E8A-4147-A177-3AD203B41FA5}">
                      <a16:colId xmlns:a16="http://schemas.microsoft.com/office/drawing/2014/main" val="738085333"/>
                    </a:ext>
                  </a:extLst>
                </a:gridCol>
                <a:gridCol w="2246232">
                  <a:extLst>
                    <a:ext uri="{9D8B030D-6E8A-4147-A177-3AD203B41FA5}">
                      <a16:colId xmlns:a16="http://schemas.microsoft.com/office/drawing/2014/main" val="3365148274"/>
                    </a:ext>
                  </a:extLst>
                </a:gridCol>
                <a:gridCol w="2247224">
                  <a:extLst>
                    <a:ext uri="{9D8B030D-6E8A-4147-A177-3AD203B41FA5}">
                      <a16:colId xmlns:a16="http://schemas.microsoft.com/office/drawing/2014/main" val="3485422630"/>
                    </a:ext>
                  </a:extLst>
                </a:gridCol>
                <a:gridCol w="2247224">
                  <a:extLst>
                    <a:ext uri="{9D8B030D-6E8A-4147-A177-3AD203B41FA5}">
                      <a16:colId xmlns:a16="http://schemas.microsoft.com/office/drawing/2014/main" val="3731366721"/>
                    </a:ext>
                  </a:extLst>
                </a:gridCol>
              </a:tblGrid>
              <a:tr h="499968">
                <a:tc>
                  <a:txBody>
                    <a:bodyPr/>
                    <a:lstStyle/>
                    <a:p>
                      <a:pPr algn="ctr">
                        <a:lnSpc>
                          <a:spcPct val="115000"/>
                        </a:lnSpc>
                        <a:spcAft>
                          <a:spcPts val="1000"/>
                        </a:spcAft>
                      </a:pPr>
                      <a:r>
                        <a:rPr lang="tr-TR" sz="1800">
                          <a:effectLst/>
                        </a:rPr>
                        <a:t>RUMUZ</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BAKIM CİNSİ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BAKIM ARALIĞI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BAKIM SÜRESİ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665414"/>
                  </a:ext>
                </a:extLst>
              </a:tr>
              <a:tr h="499968">
                <a:tc>
                  <a:txBody>
                    <a:bodyPr/>
                    <a:lstStyle/>
                    <a:p>
                      <a:pPr algn="ctr">
                        <a:lnSpc>
                          <a:spcPct val="115000"/>
                        </a:lnSpc>
                        <a:spcAft>
                          <a:spcPts val="1000"/>
                        </a:spcAft>
                      </a:pPr>
                      <a:r>
                        <a:rPr lang="tr-TR" sz="1800">
                          <a:effectLst/>
                        </a:rPr>
                        <a:t>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KONTROL BAKIM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2000-2250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1-3 SAAT</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5085939"/>
                  </a:ext>
                </a:extLst>
              </a:tr>
              <a:tr h="499968">
                <a:tc>
                  <a:txBody>
                    <a:bodyPr/>
                    <a:lstStyle/>
                    <a:p>
                      <a:pPr algn="ctr">
                        <a:lnSpc>
                          <a:spcPct val="115000"/>
                        </a:lnSpc>
                        <a:spcAft>
                          <a:spcPts val="1000"/>
                        </a:spcAft>
                      </a:pPr>
                      <a:r>
                        <a:rPr lang="tr-TR" sz="1800">
                          <a:effectLst/>
                        </a:rPr>
                        <a:t>KB1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KÜÇÜK BAKIM 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8250-9000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 GÜN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1271937"/>
                  </a:ext>
                </a:extLst>
              </a:tr>
              <a:tr h="499968">
                <a:tc>
                  <a:txBody>
                    <a:bodyPr/>
                    <a:lstStyle/>
                    <a:p>
                      <a:pPr algn="ctr">
                        <a:lnSpc>
                          <a:spcPct val="115000"/>
                        </a:lnSpc>
                        <a:spcAft>
                          <a:spcPts val="1000"/>
                        </a:spcAft>
                      </a:pPr>
                      <a:r>
                        <a:rPr lang="tr-TR" sz="1800">
                          <a:effectLst/>
                        </a:rPr>
                        <a:t>KB2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KÜÇÜK BAKIM 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25.000-27.000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 GÜN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337590"/>
                  </a:ext>
                </a:extLst>
              </a:tr>
              <a:tr h="499968">
                <a:tc>
                  <a:txBody>
                    <a:bodyPr/>
                    <a:lstStyle/>
                    <a:p>
                      <a:pPr algn="ctr">
                        <a:lnSpc>
                          <a:spcPct val="115000"/>
                        </a:lnSpc>
                        <a:spcAft>
                          <a:spcPts val="1000"/>
                        </a:spcAft>
                      </a:pPr>
                      <a:r>
                        <a:rPr lang="tr-TR" sz="1800">
                          <a:effectLst/>
                        </a:rPr>
                        <a:t>KB3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KÜÇÜK BAKIM 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50.000-53.000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 GÜN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1318473"/>
                  </a:ext>
                </a:extLst>
              </a:tr>
              <a:tr h="499968">
                <a:tc>
                  <a:txBody>
                    <a:bodyPr/>
                    <a:lstStyle/>
                    <a:p>
                      <a:pPr algn="ctr">
                        <a:lnSpc>
                          <a:spcPct val="115000"/>
                        </a:lnSpc>
                        <a:spcAft>
                          <a:spcPts val="1000"/>
                        </a:spcAft>
                      </a:pPr>
                      <a:r>
                        <a:rPr lang="tr-TR" sz="1800">
                          <a:effectLst/>
                        </a:rPr>
                        <a:t>GB</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GENEL BAKIM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100.000-106.000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10 GÜN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2119221"/>
                  </a:ext>
                </a:extLst>
              </a:tr>
              <a:tr h="499968">
                <a:tc>
                  <a:txBody>
                    <a:bodyPr/>
                    <a:lstStyle/>
                    <a:p>
                      <a:pPr algn="ctr">
                        <a:lnSpc>
                          <a:spcPct val="115000"/>
                        </a:lnSpc>
                        <a:spcAft>
                          <a:spcPts val="1000"/>
                        </a:spcAft>
                      </a:pPr>
                      <a:r>
                        <a:rPr lang="tr-TR" sz="1800">
                          <a:effectLst/>
                        </a:rPr>
                        <a:t>BGB</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BÜYÜK GENEL BAKIM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200.000-208.000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20 GÜN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2217428"/>
                  </a:ext>
                </a:extLst>
              </a:tr>
              <a:tr h="499968">
                <a:tc>
                  <a:txBody>
                    <a:bodyPr/>
                    <a:lstStyle/>
                    <a:p>
                      <a:pPr algn="ctr">
                        <a:lnSpc>
                          <a:spcPct val="115000"/>
                        </a:lnSpc>
                        <a:spcAft>
                          <a:spcPts val="1000"/>
                        </a:spcAft>
                      </a:pPr>
                      <a:r>
                        <a:rPr lang="tr-TR" sz="1800">
                          <a:effectLst/>
                        </a:rPr>
                        <a:t>SR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SINIRLI REVİZYON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400.000-460.000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30 GÜN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202879"/>
                  </a:ext>
                </a:extLst>
              </a:tr>
              <a:tr h="499968">
                <a:tc>
                  <a:txBody>
                    <a:bodyPr/>
                    <a:lstStyle/>
                    <a:p>
                      <a:pPr algn="ctr">
                        <a:lnSpc>
                          <a:spcPct val="115000"/>
                        </a:lnSpc>
                        <a:spcAft>
                          <a:spcPts val="1000"/>
                        </a:spcAft>
                      </a:pPr>
                      <a:r>
                        <a:rPr lang="tr-TR" sz="1800">
                          <a:effectLst/>
                        </a:rPr>
                        <a:t>GR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GENEL REVİZYON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800.000-860.000 KM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60 GÜN</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7708495"/>
                  </a:ext>
                </a:extLst>
              </a:tr>
            </a:tbl>
          </a:graphicData>
        </a:graphic>
      </p:graphicFrame>
    </p:spTree>
    <p:extLst>
      <p:ext uri="{BB962C8B-B14F-4D97-AF65-F5344CB8AC3E}">
        <p14:creationId xmlns:p14="http://schemas.microsoft.com/office/powerpoint/2010/main" val="25596152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16PA4 Dizel motorun Periyodik Bakım ve Kontrolleri </a:t>
            </a:r>
            <a:endParaRPr lang="tr-TR" sz="2000" dirty="0"/>
          </a:p>
        </p:txBody>
      </p:sp>
      <p:sp>
        <p:nvSpPr>
          <p:cNvPr id="9" name="Metin kutusu 8">
            <a:extLst>
              <a:ext uri="{FF2B5EF4-FFF2-40B4-BE49-F238E27FC236}">
                <a16:creationId xmlns:a16="http://schemas.microsoft.com/office/drawing/2014/main" id="{24466C7F-3330-413F-9CCB-D61D47F15AE8}"/>
              </a:ext>
            </a:extLst>
          </p:cNvPr>
          <p:cNvSpPr txBox="1"/>
          <p:nvPr/>
        </p:nvSpPr>
        <p:spPr>
          <a:xfrm>
            <a:off x="682386" y="1396512"/>
            <a:ext cx="8542605" cy="4591000"/>
          </a:xfrm>
          <a:prstGeom prst="rect">
            <a:avLst/>
          </a:prstGeom>
          <a:noFill/>
        </p:spPr>
        <p:txBody>
          <a:bodyPr wrap="square">
            <a:spAutoFit/>
          </a:bodyPr>
          <a:lstStyle/>
          <a:p>
            <a:pPr>
              <a:spcAft>
                <a:spcPts val="1000"/>
              </a:spcAft>
            </a:pPr>
            <a:r>
              <a:rPr lang="tr-TR" sz="1800" b="1" dirty="0">
                <a:effectLst/>
                <a:ea typeface="Calibri" panose="020F0502020204030204" pitchFamily="34" charset="0"/>
                <a:cs typeface="Times New Roman" panose="02020603050405020304" pitchFamily="18" charset="0"/>
              </a:rPr>
              <a:t>Kontrol Bakım </a:t>
            </a:r>
            <a:endParaRPr lang="tr-TR" sz="1800" dirty="0">
              <a:effectLst/>
              <a:ea typeface="Calibri" panose="020F0502020204030204" pitchFamily="34" charset="0"/>
              <a:cs typeface="Times New Roman" panose="02020603050405020304" pitchFamily="18" charset="0"/>
            </a:endParaRPr>
          </a:p>
          <a:p>
            <a:pPr indent="449580">
              <a:spcAft>
                <a:spcPts val="1000"/>
              </a:spcAft>
            </a:pPr>
            <a:r>
              <a:rPr lang="tr-TR" sz="1800" dirty="0">
                <a:effectLst/>
                <a:ea typeface="Calibri" panose="020F0502020204030204" pitchFamily="34" charset="0"/>
                <a:cs typeface="Times New Roman" panose="02020603050405020304" pitchFamily="18" charset="0"/>
              </a:rPr>
              <a:t>1.Genel olarak motorun gözle kontrolü </a:t>
            </a:r>
          </a:p>
          <a:p>
            <a:pPr indent="449580">
              <a:spcAft>
                <a:spcPts val="1000"/>
              </a:spcAft>
            </a:pPr>
            <a:r>
              <a:rPr lang="tr-TR" sz="1800" dirty="0">
                <a:effectLst/>
                <a:ea typeface="Calibri" panose="020F0502020204030204" pitchFamily="34" charset="0"/>
                <a:cs typeface="Times New Roman" panose="02020603050405020304" pitchFamily="18" charset="0"/>
              </a:rPr>
              <a:t>2.Genel basınç ve seviye kontrolü, yağlama yağı, su, yakıt, turbo ve egzoz basınç sistemleri</a:t>
            </a:r>
          </a:p>
          <a:p>
            <a:pPr indent="449580">
              <a:spcAft>
                <a:spcPts val="1000"/>
              </a:spcAft>
            </a:pPr>
            <a:r>
              <a:rPr lang="tr-TR" sz="1800" dirty="0">
                <a:effectLst/>
                <a:ea typeface="Calibri" panose="020F0502020204030204" pitchFamily="34" charset="0"/>
                <a:cs typeface="Times New Roman" panose="02020603050405020304" pitchFamily="18" charset="0"/>
              </a:rPr>
              <a:t>3.Regülatör yağ seviyesi kontrolü</a:t>
            </a:r>
          </a:p>
          <a:p>
            <a:pPr indent="449580">
              <a:spcAft>
                <a:spcPts val="1000"/>
              </a:spcAft>
            </a:pPr>
            <a:r>
              <a:rPr lang="tr-TR" sz="1800" dirty="0">
                <a:effectLst/>
                <a:ea typeface="Calibri" panose="020F0502020204030204" pitchFamily="34" charset="0"/>
                <a:cs typeface="Times New Roman" panose="02020603050405020304" pitchFamily="18" charset="0"/>
              </a:rPr>
              <a:t>4. Yakıt boruları sağlamlık kontrolü</a:t>
            </a:r>
          </a:p>
          <a:p>
            <a:pPr>
              <a:spcAft>
                <a:spcPts val="1000"/>
              </a:spcAft>
            </a:pPr>
            <a:r>
              <a:rPr lang="tr-TR" sz="1800" b="1" dirty="0">
                <a:effectLst/>
                <a:ea typeface="Calibri" panose="020F0502020204030204" pitchFamily="34" charset="0"/>
                <a:cs typeface="Times New Roman" panose="02020603050405020304" pitchFamily="18" charset="0"/>
              </a:rPr>
              <a:t>Küçük Bakım 1</a:t>
            </a:r>
            <a:endParaRPr lang="tr-TR" sz="1800" dirty="0">
              <a:effectLst/>
              <a:ea typeface="Calibri" panose="020F0502020204030204" pitchFamily="34" charset="0"/>
              <a:cs typeface="Times New Roman" panose="02020603050405020304" pitchFamily="18" charset="0"/>
            </a:endParaRPr>
          </a:p>
          <a:p>
            <a:pPr>
              <a:spcAft>
                <a:spcPts val="1000"/>
              </a:spcAft>
            </a:pPr>
            <a:r>
              <a:rPr lang="tr-TR" sz="1800" b="1" dirty="0">
                <a:effectLst/>
                <a:ea typeface="Calibri" panose="020F0502020204030204" pitchFamily="34" charset="0"/>
                <a:cs typeface="Times New Roman" panose="02020603050405020304" pitchFamily="18" charset="0"/>
              </a:rPr>
              <a:t>	Kontrol bakıma ilave olarak</a:t>
            </a:r>
            <a:endParaRPr lang="tr-TR" sz="18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tr-TR" sz="1800" dirty="0">
                <a:effectLst/>
                <a:ea typeface="Calibri" panose="020F0502020204030204" pitchFamily="34" charset="0"/>
                <a:cs typeface="Times New Roman" panose="02020603050405020304" pitchFamily="18" charset="0"/>
              </a:rPr>
              <a:t>İmkan dahilindeki bütün cıvata ve somunların kontrolü</a:t>
            </a:r>
          </a:p>
          <a:p>
            <a:pPr marL="342900" lvl="0" indent="-342900">
              <a:buFont typeface="+mj-lt"/>
              <a:buAutoNum type="arabicPeriod"/>
            </a:pPr>
            <a:r>
              <a:rPr lang="tr-TR" sz="1800" dirty="0">
                <a:effectLst/>
                <a:ea typeface="Calibri" panose="020F0502020204030204" pitchFamily="34" charset="0"/>
                <a:cs typeface="Times New Roman" panose="02020603050405020304" pitchFamily="18" charset="0"/>
              </a:rPr>
              <a:t>Yağlama yağı filtre temizliği</a:t>
            </a:r>
          </a:p>
          <a:p>
            <a:pPr marL="342900" lvl="0" indent="-342900">
              <a:buFont typeface="+mj-lt"/>
              <a:buAutoNum type="arabicPeriod"/>
            </a:pPr>
            <a:r>
              <a:rPr lang="tr-TR" sz="1800" dirty="0">
                <a:effectLst/>
                <a:ea typeface="Calibri" panose="020F0502020204030204" pitchFamily="34" charset="0"/>
                <a:cs typeface="Times New Roman" panose="02020603050405020304" pitchFamily="18" charset="0"/>
              </a:rPr>
              <a:t>Yakıt filtresi temizliği (çelik), kaba yakıt filtresi değişimi</a:t>
            </a:r>
          </a:p>
          <a:p>
            <a:pPr marL="342900" lvl="0" indent="-342900">
              <a:buFont typeface="+mj-lt"/>
              <a:buAutoNum type="arabicPeriod"/>
            </a:pPr>
            <a:r>
              <a:rPr lang="tr-TR" sz="1800" dirty="0">
                <a:effectLst/>
                <a:ea typeface="Calibri" panose="020F0502020204030204" pitchFamily="34" charset="0"/>
                <a:cs typeface="Times New Roman" panose="02020603050405020304" pitchFamily="18" charset="0"/>
              </a:rPr>
              <a:t>Hava filtresi temizliği kontrolü ve gerekiyorsa değişimi</a:t>
            </a:r>
          </a:p>
          <a:p>
            <a:pPr marL="342900" lvl="0" indent="-342900">
              <a:spcAft>
                <a:spcPts val="1000"/>
              </a:spcAft>
              <a:buFont typeface="+mj-lt"/>
              <a:buAutoNum type="arabicPeriod"/>
            </a:pPr>
            <a:r>
              <a:rPr lang="tr-TR" sz="1800" dirty="0">
                <a:effectLst/>
                <a:ea typeface="Calibri" panose="020F0502020204030204" pitchFamily="34" charset="0"/>
                <a:cs typeface="Times New Roman" panose="02020603050405020304" pitchFamily="18" charset="0"/>
              </a:rPr>
              <a:t>Yağlama yağı laboratuvar muayenesi </a:t>
            </a:r>
          </a:p>
        </p:txBody>
      </p:sp>
    </p:spTree>
    <p:extLst>
      <p:ext uri="{BB962C8B-B14F-4D97-AF65-F5344CB8AC3E}">
        <p14:creationId xmlns:p14="http://schemas.microsoft.com/office/powerpoint/2010/main" val="8890342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16PA4 Dizel motorun Periyodik Bakım ve Kontrolleri </a:t>
            </a:r>
            <a:endParaRPr lang="tr-TR" sz="2000" dirty="0"/>
          </a:p>
        </p:txBody>
      </p:sp>
      <p:sp>
        <p:nvSpPr>
          <p:cNvPr id="10" name="Metin kutusu 9">
            <a:extLst>
              <a:ext uri="{FF2B5EF4-FFF2-40B4-BE49-F238E27FC236}">
                <a16:creationId xmlns:a16="http://schemas.microsoft.com/office/drawing/2014/main" id="{1A89D791-353A-4DB3-B732-AE2F2F4CFEF6}"/>
              </a:ext>
            </a:extLst>
          </p:cNvPr>
          <p:cNvSpPr txBox="1"/>
          <p:nvPr/>
        </p:nvSpPr>
        <p:spPr>
          <a:xfrm>
            <a:off x="1041010" y="1476248"/>
            <a:ext cx="8852094" cy="4606133"/>
          </a:xfrm>
          <a:prstGeom prst="rect">
            <a:avLst/>
          </a:prstGeom>
          <a:noFill/>
        </p:spPr>
        <p:txBody>
          <a:bodyPr wrap="square">
            <a:spAutoFit/>
          </a:bodyPr>
          <a:lstStyle/>
          <a:p>
            <a:pPr>
              <a:lnSpc>
                <a:spcPct val="115000"/>
              </a:lnSpc>
              <a:spcAft>
                <a:spcPts val="1000"/>
              </a:spcAft>
            </a:pPr>
            <a:r>
              <a:rPr lang="tr-TR" sz="2000" b="1" dirty="0">
                <a:effectLst/>
                <a:ea typeface="Calibri" panose="020F0502020204030204" pitchFamily="34" charset="0"/>
                <a:cs typeface="Times New Roman" panose="02020603050405020304" pitchFamily="18" charset="0"/>
              </a:rPr>
              <a:t>Küçük Bakım 2 </a:t>
            </a:r>
            <a:endParaRPr lang="tr-TR" sz="2000" dirty="0">
              <a:effectLst/>
              <a:ea typeface="Calibri" panose="020F0502020204030204" pitchFamily="34" charset="0"/>
              <a:cs typeface="Times New Roman" panose="02020603050405020304" pitchFamily="18" charset="0"/>
            </a:endParaRPr>
          </a:p>
          <a:p>
            <a:pPr indent="449580">
              <a:lnSpc>
                <a:spcPct val="115000"/>
              </a:lnSpc>
              <a:spcAft>
                <a:spcPts val="1000"/>
              </a:spcAft>
            </a:pPr>
            <a:r>
              <a:rPr lang="tr-TR" sz="2000" b="1" dirty="0">
                <a:effectLst/>
                <a:ea typeface="Calibri" panose="020F0502020204030204" pitchFamily="34" charset="0"/>
                <a:cs typeface="Times New Roman" panose="02020603050405020304" pitchFamily="18" charset="0"/>
              </a:rPr>
              <a:t>Küçük Bakım 1’e ilave olarak </a:t>
            </a:r>
            <a:endParaRPr lang="tr-TR" sz="2000" dirty="0">
              <a:effectLst/>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tr-TR" sz="2000" dirty="0">
                <a:effectLst/>
                <a:ea typeface="Calibri" panose="020F0502020204030204" pitchFamily="34" charset="0"/>
                <a:cs typeface="Times New Roman" panose="02020603050405020304" pitchFamily="18" charset="0"/>
              </a:rPr>
              <a:t>Motoru durdurmadan önce, aşırı devir kontrolü (1680 dev/</a:t>
            </a:r>
            <a:r>
              <a:rPr lang="tr-TR" sz="2000" dirty="0" err="1">
                <a:effectLst/>
                <a:ea typeface="Calibri" panose="020F0502020204030204" pitchFamily="34" charset="0"/>
                <a:cs typeface="Times New Roman" panose="02020603050405020304" pitchFamily="18" charset="0"/>
              </a:rPr>
              <a:t>dak</a:t>
            </a:r>
            <a:r>
              <a:rPr lang="tr-TR" sz="2000" dirty="0">
                <a:effectLst/>
                <a:ea typeface="Calibri" panose="020F0502020204030204" pitchFamily="34" charset="0"/>
                <a:cs typeface="Times New Roman" panose="02020603050405020304" pitchFamily="18" charset="0"/>
              </a:rPr>
              <a:t>.)</a:t>
            </a:r>
          </a:p>
          <a:p>
            <a:pPr marL="342900" lvl="0" indent="-342900">
              <a:lnSpc>
                <a:spcPct val="115000"/>
              </a:lnSpc>
              <a:buFont typeface="+mj-lt"/>
              <a:buAutoNum type="arabicPeriod"/>
            </a:pPr>
            <a:r>
              <a:rPr lang="tr-TR" sz="2000" dirty="0">
                <a:effectLst/>
                <a:ea typeface="Calibri" panose="020F0502020204030204" pitchFamily="34" charset="0"/>
                <a:cs typeface="Times New Roman" panose="02020603050405020304" pitchFamily="18" charset="0"/>
              </a:rPr>
              <a:t>Yağ numunesi sonucuna göre yağın değişimi</a:t>
            </a:r>
          </a:p>
          <a:p>
            <a:pPr marL="342900" lvl="0" indent="-342900">
              <a:lnSpc>
                <a:spcPct val="115000"/>
              </a:lnSpc>
              <a:buFont typeface="+mj-lt"/>
              <a:buAutoNum type="arabicPeriod"/>
            </a:pPr>
            <a:r>
              <a:rPr lang="tr-TR" sz="2000" dirty="0">
                <a:effectLst/>
                <a:ea typeface="Calibri" panose="020F0502020204030204" pitchFamily="34" charset="0"/>
                <a:cs typeface="Times New Roman" panose="02020603050405020304" pitchFamily="18" charset="0"/>
              </a:rPr>
              <a:t>Yakıt enjektörleri kontrolü</a:t>
            </a:r>
          </a:p>
          <a:p>
            <a:pPr marL="342900" lvl="0" indent="-342900">
              <a:lnSpc>
                <a:spcPct val="115000"/>
              </a:lnSpc>
              <a:spcAft>
                <a:spcPts val="1000"/>
              </a:spcAft>
              <a:buFont typeface="+mj-lt"/>
              <a:buAutoNum type="arabicPeriod"/>
            </a:pPr>
            <a:r>
              <a:rPr lang="tr-TR" sz="2000" dirty="0">
                <a:effectLst/>
                <a:ea typeface="Calibri" panose="020F0502020204030204" pitchFamily="34" charset="0"/>
                <a:cs typeface="Times New Roman" panose="02020603050405020304" pitchFamily="18" charset="0"/>
              </a:rPr>
              <a:t>Yakıt pompası bağlantıları, tahrik dişlisinin bağlantıları ve regülatör bağlantılarının kontrolü</a:t>
            </a:r>
          </a:p>
          <a:p>
            <a:pPr>
              <a:lnSpc>
                <a:spcPct val="115000"/>
              </a:lnSpc>
              <a:spcAft>
                <a:spcPts val="1000"/>
              </a:spcAft>
            </a:pPr>
            <a:r>
              <a:rPr lang="tr-TR" sz="2000" dirty="0">
                <a:effectLst/>
                <a:ea typeface="Calibri" panose="020F0502020204030204" pitchFamily="34" charset="0"/>
                <a:cs typeface="Times New Roman" panose="02020603050405020304" pitchFamily="18" charset="0"/>
              </a:rPr>
              <a:t> </a:t>
            </a:r>
            <a:r>
              <a:rPr lang="tr-TR" sz="2000" b="1" dirty="0">
                <a:effectLst/>
                <a:ea typeface="Calibri" panose="020F0502020204030204" pitchFamily="34" charset="0"/>
                <a:cs typeface="Times New Roman" panose="02020603050405020304" pitchFamily="18" charset="0"/>
              </a:rPr>
              <a:t>Küçük Bakım 3 </a:t>
            </a:r>
            <a:endParaRPr lang="tr-TR" sz="2000" dirty="0">
              <a:effectLst/>
              <a:ea typeface="Calibri" panose="020F0502020204030204" pitchFamily="34" charset="0"/>
              <a:cs typeface="Times New Roman" panose="02020603050405020304" pitchFamily="18" charset="0"/>
            </a:endParaRPr>
          </a:p>
          <a:p>
            <a:pPr indent="449580">
              <a:lnSpc>
                <a:spcPct val="115000"/>
              </a:lnSpc>
              <a:spcAft>
                <a:spcPts val="1000"/>
              </a:spcAft>
            </a:pPr>
            <a:r>
              <a:rPr lang="tr-TR" sz="2000" dirty="0">
                <a:effectLst/>
                <a:ea typeface="Calibri" panose="020F0502020204030204" pitchFamily="34" charset="0"/>
                <a:cs typeface="Times New Roman" panose="02020603050405020304" pitchFamily="18" charset="0"/>
              </a:rPr>
              <a:t>	</a:t>
            </a:r>
            <a:r>
              <a:rPr lang="tr-TR" sz="2000" b="1" dirty="0">
                <a:effectLst/>
                <a:ea typeface="Calibri" panose="020F0502020204030204" pitchFamily="34" charset="0"/>
                <a:cs typeface="Times New Roman" panose="02020603050405020304" pitchFamily="18" charset="0"/>
              </a:rPr>
              <a:t>Küçük Bakım 2’ye ilave olarak </a:t>
            </a:r>
            <a:endParaRPr lang="tr-TR" sz="2000" dirty="0">
              <a:effectLst/>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tr-TR" sz="2000" dirty="0">
                <a:effectLst/>
                <a:ea typeface="Calibri" panose="020F0502020204030204" pitchFamily="34" charset="0"/>
                <a:cs typeface="Times New Roman" panose="02020603050405020304" pitchFamily="18" charset="0"/>
              </a:rPr>
              <a:t>Emme ve Egzoz boşluklarının tekrar ayarının yapılması (</a:t>
            </a:r>
            <a:r>
              <a:rPr lang="tr-TR" sz="2000" dirty="0" err="1">
                <a:effectLst/>
                <a:ea typeface="Calibri" panose="020F0502020204030204" pitchFamily="34" charset="0"/>
                <a:cs typeface="Times New Roman" panose="02020603050405020304" pitchFamily="18" charset="0"/>
              </a:rPr>
              <a:t>subap</a:t>
            </a:r>
            <a:r>
              <a:rPr lang="tr-TR" sz="2000" dirty="0">
                <a:effectLst/>
                <a:ea typeface="Calibri" panose="020F0502020204030204" pitchFamily="34" charset="0"/>
                <a:cs typeface="Times New Roman" panose="02020603050405020304" pitchFamily="18" charset="0"/>
              </a:rPr>
              <a:t> ayarı)</a:t>
            </a:r>
          </a:p>
          <a:p>
            <a:pPr marL="342900" lvl="0" indent="-342900">
              <a:lnSpc>
                <a:spcPct val="115000"/>
              </a:lnSpc>
              <a:spcAft>
                <a:spcPts val="1000"/>
              </a:spcAft>
              <a:buFont typeface="+mj-lt"/>
              <a:buAutoNum type="arabicPeriod"/>
            </a:pPr>
            <a:r>
              <a:rPr lang="tr-TR" sz="2000" dirty="0">
                <a:effectLst/>
                <a:ea typeface="Calibri" panose="020F0502020204030204" pitchFamily="34" charset="0"/>
                <a:cs typeface="Times New Roman" panose="02020603050405020304" pitchFamily="18" charset="0"/>
              </a:rPr>
              <a:t>Regülatör yağı değişimi</a:t>
            </a:r>
          </a:p>
        </p:txBody>
      </p:sp>
    </p:spTree>
    <p:extLst>
      <p:ext uri="{BB962C8B-B14F-4D97-AF65-F5344CB8AC3E}">
        <p14:creationId xmlns:p14="http://schemas.microsoft.com/office/powerpoint/2010/main" val="23230458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16PA4 Dizel motorun Periyodik Bakım ve Kontrolleri </a:t>
            </a:r>
            <a:endParaRPr lang="tr-TR" sz="2000" dirty="0"/>
          </a:p>
        </p:txBody>
      </p:sp>
      <p:sp>
        <p:nvSpPr>
          <p:cNvPr id="9" name="Metin kutusu 8">
            <a:extLst>
              <a:ext uri="{FF2B5EF4-FFF2-40B4-BE49-F238E27FC236}">
                <a16:creationId xmlns:a16="http://schemas.microsoft.com/office/drawing/2014/main" id="{CFB9C5C1-A9F8-4959-BAA7-F0A1040752A3}"/>
              </a:ext>
            </a:extLst>
          </p:cNvPr>
          <p:cNvSpPr txBox="1"/>
          <p:nvPr/>
        </p:nvSpPr>
        <p:spPr>
          <a:xfrm>
            <a:off x="984738" y="1626368"/>
            <a:ext cx="9425354" cy="4221412"/>
          </a:xfrm>
          <a:prstGeom prst="rect">
            <a:avLst/>
          </a:prstGeom>
          <a:noFill/>
        </p:spPr>
        <p:txBody>
          <a:bodyPr wrap="square">
            <a:spAutoFit/>
          </a:bodyPr>
          <a:lstStyle/>
          <a:p>
            <a:pPr>
              <a:lnSpc>
                <a:spcPct val="115000"/>
              </a:lnSpc>
              <a:spcAft>
                <a:spcPts val="1000"/>
              </a:spcAft>
            </a:pPr>
            <a:r>
              <a:rPr lang="tr-TR" sz="2000" b="1" dirty="0">
                <a:effectLst/>
                <a:ea typeface="Calibri" panose="020F0502020204030204" pitchFamily="34" charset="0"/>
                <a:cs typeface="Times New Roman" panose="02020603050405020304" pitchFamily="18" charset="0"/>
              </a:rPr>
              <a:t>Genel Bakım </a:t>
            </a:r>
            <a:endParaRPr lang="tr-TR" sz="2000" dirty="0">
              <a:effectLst/>
              <a:ea typeface="Calibri" panose="020F0502020204030204" pitchFamily="34" charset="0"/>
              <a:cs typeface="Times New Roman" panose="02020603050405020304" pitchFamily="18" charset="0"/>
            </a:endParaRPr>
          </a:p>
          <a:p>
            <a:pPr marL="449580" indent="449580">
              <a:lnSpc>
                <a:spcPct val="115000"/>
              </a:lnSpc>
              <a:spcAft>
                <a:spcPts val="1000"/>
              </a:spcAft>
              <a:tabLst>
                <a:tab pos="3678555" algn="l"/>
              </a:tabLst>
            </a:pPr>
            <a:r>
              <a:rPr lang="tr-TR" sz="2000" b="1" dirty="0">
                <a:effectLst/>
                <a:ea typeface="Calibri" panose="020F0502020204030204" pitchFamily="34" charset="0"/>
                <a:cs typeface="Times New Roman" panose="02020603050405020304" pitchFamily="18" charset="0"/>
              </a:rPr>
              <a:t> Küçük Bakım 3’e ilave olarak</a:t>
            </a:r>
            <a:endParaRPr lang="tr-TR" sz="2000" dirty="0">
              <a:effectLst/>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tabLst>
                <a:tab pos="3678555" algn="l"/>
              </a:tabLst>
            </a:pPr>
            <a:r>
              <a:rPr lang="tr-TR" sz="2000" dirty="0">
                <a:effectLst/>
                <a:ea typeface="Calibri" panose="020F0502020204030204" pitchFamily="34" charset="0"/>
                <a:cs typeface="Times New Roman" panose="02020603050405020304" pitchFamily="18" charset="0"/>
              </a:rPr>
              <a:t>Turbo kompresör hava basınç kontrolü, hava soğutucu kontrolü ve temizlenmesi 	</a:t>
            </a:r>
          </a:p>
          <a:p>
            <a:pPr marL="342900" lvl="0" indent="-342900">
              <a:lnSpc>
                <a:spcPct val="115000"/>
              </a:lnSpc>
              <a:buFont typeface="+mj-lt"/>
              <a:buAutoNum type="arabicPeriod"/>
              <a:tabLst>
                <a:tab pos="3678555" algn="l"/>
              </a:tabLst>
            </a:pP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havalandırmaları sökme ve temizlenmesi</a:t>
            </a:r>
          </a:p>
          <a:p>
            <a:pPr marL="342900" lvl="0" indent="-342900">
              <a:lnSpc>
                <a:spcPct val="115000"/>
              </a:lnSpc>
              <a:buFont typeface="+mj-lt"/>
              <a:buAutoNum type="arabicPeriod"/>
              <a:tabLst>
                <a:tab pos="3678555" algn="l"/>
              </a:tabLst>
            </a:pP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gözetleme kapaklarını açma, tüm piston kolu cıvatalarını ve ağırlık cıvatalarını ve ana yatak cıvatalarını kontrol etmek</a:t>
            </a:r>
          </a:p>
          <a:p>
            <a:pPr marL="342900" lvl="0" indent="-342900">
              <a:lnSpc>
                <a:spcPct val="115000"/>
              </a:lnSpc>
              <a:buFont typeface="+mj-lt"/>
              <a:buAutoNum type="arabicPeriod"/>
              <a:tabLst>
                <a:tab pos="3678555" algn="l"/>
              </a:tabLst>
            </a:pPr>
            <a:r>
              <a:rPr lang="tr-TR" sz="2000" dirty="0">
                <a:effectLst/>
                <a:ea typeface="Calibri" panose="020F0502020204030204" pitchFamily="34" charset="0"/>
                <a:cs typeface="Times New Roman" panose="02020603050405020304" pitchFamily="18" charset="0"/>
              </a:rPr>
              <a:t>Yağlama ve soğutma termostatlarını kontrol etme gerekiyorsa yenileme</a:t>
            </a:r>
          </a:p>
          <a:p>
            <a:pPr marL="342900" lvl="0" indent="-342900">
              <a:lnSpc>
                <a:spcPct val="115000"/>
              </a:lnSpc>
              <a:buFont typeface="+mj-lt"/>
              <a:buAutoNum type="arabicPeriod"/>
              <a:tabLst>
                <a:tab pos="3678555" algn="l"/>
              </a:tabLst>
            </a:pPr>
            <a:r>
              <a:rPr lang="tr-TR" sz="2000" dirty="0" err="1">
                <a:effectLst/>
                <a:ea typeface="Calibri" panose="020F0502020204030204" pitchFamily="34" charset="0"/>
                <a:cs typeface="Times New Roman" panose="02020603050405020304" pitchFamily="18" charset="0"/>
              </a:rPr>
              <a:t>Külbütörleri</a:t>
            </a:r>
            <a:r>
              <a:rPr lang="tr-TR" sz="2000" dirty="0">
                <a:effectLst/>
                <a:ea typeface="Calibri" panose="020F0502020204030204" pitchFamily="34" charset="0"/>
                <a:cs typeface="Times New Roman" panose="02020603050405020304" pitchFamily="18" charset="0"/>
              </a:rPr>
              <a:t> komple sökme ve kontrolden sonra tekrar montaj</a:t>
            </a:r>
          </a:p>
          <a:p>
            <a:pPr marL="342900" lvl="0" indent="-342900">
              <a:lnSpc>
                <a:spcPct val="115000"/>
              </a:lnSpc>
              <a:buFont typeface="+mj-lt"/>
              <a:buAutoNum type="arabicPeriod"/>
              <a:tabLst>
                <a:tab pos="3678555" algn="l"/>
              </a:tabLst>
            </a:pPr>
            <a:r>
              <a:rPr lang="tr-TR" sz="2000" dirty="0">
                <a:effectLst/>
                <a:ea typeface="Calibri" panose="020F0502020204030204" pitchFamily="34" charset="0"/>
                <a:cs typeface="Times New Roman" panose="02020603050405020304" pitchFamily="18" charset="0"/>
              </a:rPr>
              <a:t>Yakıt enjektörlerinin değişimi</a:t>
            </a:r>
          </a:p>
          <a:p>
            <a:pPr marL="342900" lvl="0" indent="-342900">
              <a:lnSpc>
                <a:spcPct val="115000"/>
              </a:lnSpc>
              <a:buFont typeface="+mj-lt"/>
              <a:buAutoNum type="arabicPeriod"/>
              <a:tabLst>
                <a:tab pos="3678555" algn="l"/>
              </a:tabLst>
            </a:pPr>
            <a:r>
              <a:rPr lang="tr-TR" sz="2000" dirty="0">
                <a:effectLst/>
                <a:ea typeface="Calibri" panose="020F0502020204030204" pitchFamily="34" charset="0"/>
                <a:cs typeface="Times New Roman" panose="02020603050405020304" pitchFamily="18" charset="0"/>
              </a:rPr>
              <a:t>Yakıt enjeksiyon pompası ayarı yada değişimi</a:t>
            </a:r>
          </a:p>
          <a:p>
            <a:pPr marL="342900" lvl="0" indent="-342900">
              <a:lnSpc>
                <a:spcPct val="115000"/>
              </a:lnSpc>
              <a:spcAft>
                <a:spcPts val="1000"/>
              </a:spcAft>
              <a:buFont typeface="+mj-lt"/>
              <a:buAutoNum type="arabicPeriod"/>
              <a:tabLst>
                <a:tab pos="3678555" algn="l"/>
              </a:tabLst>
            </a:pPr>
            <a:r>
              <a:rPr lang="tr-TR" sz="2000" dirty="0">
                <a:effectLst/>
                <a:ea typeface="Calibri" panose="020F0502020204030204" pitchFamily="34" charset="0"/>
                <a:cs typeface="Times New Roman" panose="02020603050405020304" pitchFamily="18" charset="0"/>
              </a:rPr>
              <a:t>Regülatörün test edilmesi gerekiyorsa değişimi</a:t>
            </a:r>
          </a:p>
        </p:txBody>
      </p:sp>
    </p:spTree>
    <p:extLst>
      <p:ext uri="{BB962C8B-B14F-4D97-AF65-F5344CB8AC3E}">
        <p14:creationId xmlns:p14="http://schemas.microsoft.com/office/powerpoint/2010/main" val="5060748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16PA4 Dizel motorun Periyodik Bakım ve Kontrolleri </a:t>
            </a:r>
            <a:endParaRPr lang="tr-TR" sz="2000" dirty="0"/>
          </a:p>
        </p:txBody>
      </p:sp>
      <p:sp>
        <p:nvSpPr>
          <p:cNvPr id="10" name="Metin kutusu 9">
            <a:extLst>
              <a:ext uri="{FF2B5EF4-FFF2-40B4-BE49-F238E27FC236}">
                <a16:creationId xmlns:a16="http://schemas.microsoft.com/office/drawing/2014/main" id="{77A30152-530D-49ED-9D5C-0427981863F2}"/>
              </a:ext>
            </a:extLst>
          </p:cNvPr>
          <p:cNvSpPr txBox="1"/>
          <p:nvPr/>
        </p:nvSpPr>
        <p:spPr>
          <a:xfrm>
            <a:off x="337626" y="1482542"/>
            <a:ext cx="11854374" cy="3865802"/>
          </a:xfrm>
          <a:prstGeom prst="rect">
            <a:avLst/>
          </a:prstGeom>
          <a:noFill/>
        </p:spPr>
        <p:txBody>
          <a:bodyPr wrap="square">
            <a:spAutoFit/>
          </a:bodyPr>
          <a:lstStyle/>
          <a:p>
            <a:pPr>
              <a:lnSpc>
                <a:spcPct val="115000"/>
              </a:lnSpc>
              <a:spcAft>
                <a:spcPts val="1000"/>
              </a:spcAft>
              <a:tabLst>
                <a:tab pos="1941195" algn="l"/>
              </a:tabLst>
            </a:pPr>
            <a:r>
              <a:rPr lang="tr-TR" sz="2000" b="1" dirty="0">
                <a:effectLst/>
                <a:ea typeface="Calibri" panose="020F0502020204030204" pitchFamily="34" charset="0"/>
                <a:cs typeface="Times New Roman" panose="02020603050405020304" pitchFamily="18" charset="0"/>
              </a:rPr>
              <a:t>Büyük Genel Bakım 	</a:t>
            </a:r>
            <a:endParaRPr lang="tr-TR" sz="2000" dirty="0">
              <a:effectLst/>
              <a:ea typeface="Calibri" panose="020F0502020204030204" pitchFamily="34" charset="0"/>
              <a:cs typeface="Times New Roman" panose="02020603050405020304" pitchFamily="18" charset="0"/>
            </a:endParaRPr>
          </a:p>
          <a:p>
            <a:pPr>
              <a:lnSpc>
                <a:spcPct val="115000"/>
              </a:lnSpc>
              <a:spcAft>
                <a:spcPts val="1000"/>
              </a:spcAft>
              <a:tabLst>
                <a:tab pos="1941195" algn="l"/>
              </a:tabLst>
            </a:pPr>
            <a:r>
              <a:rPr lang="tr-TR" sz="2000" b="1" dirty="0">
                <a:effectLst/>
                <a:ea typeface="Calibri" panose="020F0502020204030204" pitchFamily="34" charset="0"/>
                <a:cs typeface="Times New Roman" panose="02020603050405020304" pitchFamily="18" charset="0"/>
              </a:rPr>
              <a:t>	                              Genel Bakıma ilave olarak</a:t>
            </a:r>
            <a:endParaRPr lang="tr-TR" sz="2000" dirty="0">
              <a:effectLst/>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Silindir başlıklarının sökülmesi, emme, egzoz </a:t>
            </a:r>
            <a:r>
              <a:rPr lang="tr-TR" sz="2000" dirty="0" err="1">
                <a:effectLst/>
                <a:ea typeface="Calibri" panose="020F0502020204030204" pitchFamily="34" charset="0"/>
                <a:cs typeface="Times New Roman" panose="02020603050405020304" pitchFamily="18" charset="0"/>
              </a:rPr>
              <a:t>subap</a:t>
            </a:r>
            <a:r>
              <a:rPr lang="tr-TR" sz="2000" dirty="0">
                <a:effectLst/>
                <a:ea typeface="Calibri" panose="020F0502020204030204" pitchFamily="34" charset="0"/>
                <a:cs typeface="Times New Roman" panose="02020603050405020304" pitchFamily="18" charset="0"/>
              </a:rPr>
              <a:t> ve </a:t>
            </a:r>
            <a:r>
              <a:rPr lang="tr-TR" sz="2000" dirty="0" err="1">
                <a:effectLst/>
                <a:ea typeface="Calibri" panose="020F0502020204030204" pitchFamily="34" charset="0"/>
                <a:cs typeface="Times New Roman" panose="02020603050405020304" pitchFamily="18" charset="0"/>
              </a:rPr>
              <a:t>külbütörlerinin</a:t>
            </a:r>
            <a:r>
              <a:rPr lang="tr-TR" sz="2000" dirty="0">
                <a:effectLst/>
                <a:ea typeface="Calibri" panose="020F0502020204030204" pitchFamily="34" charset="0"/>
                <a:cs typeface="Times New Roman" panose="02020603050405020304" pitchFamily="18" charset="0"/>
              </a:rPr>
              <a:t>, yağlama borularının değişimi </a:t>
            </a: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Piston ve kollarının kontrolü gerekiyorsa değişimi, segmanların değişimi ve ölçü kontrolleri</a:t>
            </a: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V kısmındaki </a:t>
            </a:r>
            <a:r>
              <a:rPr lang="tr-TR" sz="2000" dirty="0" err="1">
                <a:effectLst/>
                <a:ea typeface="Calibri" panose="020F0502020204030204" pitchFamily="34" charset="0"/>
                <a:cs typeface="Times New Roman" panose="02020603050405020304" pitchFamily="18" charset="0"/>
              </a:rPr>
              <a:t>subap</a:t>
            </a:r>
            <a:r>
              <a:rPr lang="tr-TR" sz="2000" dirty="0">
                <a:effectLst/>
                <a:ea typeface="Calibri" panose="020F0502020204030204" pitchFamily="34" charset="0"/>
                <a:cs typeface="Times New Roman" panose="02020603050405020304" pitchFamily="18" charset="0"/>
              </a:rPr>
              <a:t> iticilerin kontrolü</a:t>
            </a: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Silindir gömlek ve ceketin kontrolü ve gerekiyorsa değişimi</a:t>
            </a: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Regülatör tahrik sistemi kontrolü (hız kutusu) ve regülatör değişimi</a:t>
            </a: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Tahrik dişlisi kontrolü, gerekiyorsa değişimi</a:t>
            </a:r>
          </a:p>
          <a:p>
            <a:pPr marL="342900" lvl="0" indent="-342900">
              <a:lnSpc>
                <a:spcPct val="115000"/>
              </a:lnSpc>
              <a:buFont typeface="+mj-lt"/>
              <a:buAutoNum type="arabicPeriod"/>
              <a:tabLst>
                <a:tab pos="1941195" algn="l"/>
              </a:tabLst>
            </a:pPr>
            <a:r>
              <a:rPr lang="tr-TR" sz="2000" dirty="0">
                <a:effectLst/>
                <a:ea typeface="Calibri" panose="020F0502020204030204" pitchFamily="34" charset="0"/>
                <a:cs typeface="Times New Roman" panose="02020603050405020304" pitchFamily="18" charset="0"/>
              </a:rPr>
              <a:t>Soğutma suyu, yağlama yağı ve yakıt pompası sistemlerindeki conta ve salmastranın kontörlü ile basınç ayar (yağ, yakıt) supaplarının kontrolü</a:t>
            </a:r>
          </a:p>
        </p:txBody>
      </p:sp>
    </p:spTree>
    <p:extLst>
      <p:ext uri="{BB962C8B-B14F-4D97-AF65-F5344CB8AC3E}">
        <p14:creationId xmlns:p14="http://schemas.microsoft.com/office/powerpoint/2010/main" val="34482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99B96744-BB30-45AE-B69D-3AA84C8D4F2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204685"/>
            <a:ext cx="8847263" cy="3761210"/>
          </a:xfrm>
          <a:prstGeom prst="rect">
            <a:avLst/>
          </a:prstGeom>
          <a:noFill/>
          <a:ln>
            <a:noFill/>
          </a:ln>
        </p:spPr>
      </p:pic>
      <p:sp>
        <p:nvSpPr>
          <p:cNvPr id="13" name="Metin kutusu 12">
            <a:extLst>
              <a:ext uri="{FF2B5EF4-FFF2-40B4-BE49-F238E27FC236}">
                <a16:creationId xmlns:a16="http://schemas.microsoft.com/office/drawing/2014/main" id="{5335843B-720D-4F77-9AF5-E5EA1A4EB2B6}"/>
              </a:ext>
            </a:extLst>
          </p:cNvPr>
          <p:cNvSpPr txBox="1"/>
          <p:nvPr/>
        </p:nvSpPr>
        <p:spPr>
          <a:xfrm>
            <a:off x="3541541" y="5191622"/>
            <a:ext cx="6098344" cy="390684"/>
          </a:xfrm>
          <a:prstGeom prst="rect">
            <a:avLst/>
          </a:prstGeom>
          <a:noFill/>
        </p:spPr>
        <p:txBody>
          <a:bodyPr wrap="square">
            <a:spAutoFit/>
          </a:bodyPr>
          <a:lstStyle/>
          <a:p>
            <a:pPr algn="just">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Silindir bloğunun alttan görünüşü</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57215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16PA4 Dizel motorun Periyodik Bakım ve Kontrolleri </a:t>
            </a:r>
            <a:endParaRPr lang="tr-TR" sz="2000" dirty="0"/>
          </a:p>
        </p:txBody>
      </p:sp>
      <p:sp>
        <p:nvSpPr>
          <p:cNvPr id="10" name="Metin kutusu 9">
            <a:extLst>
              <a:ext uri="{FF2B5EF4-FFF2-40B4-BE49-F238E27FC236}">
                <a16:creationId xmlns:a16="http://schemas.microsoft.com/office/drawing/2014/main" id="{77A30152-530D-49ED-9D5C-0427981863F2}"/>
              </a:ext>
            </a:extLst>
          </p:cNvPr>
          <p:cNvSpPr txBox="1"/>
          <p:nvPr/>
        </p:nvSpPr>
        <p:spPr>
          <a:xfrm>
            <a:off x="337626" y="1482542"/>
            <a:ext cx="11854374" cy="3865802"/>
          </a:xfrm>
          <a:prstGeom prst="rect">
            <a:avLst/>
          </a:prstGeom>
          <a:noFill/>
        </p:spPr>
        <p:txBody>
          <a:bodyPr wrap="square">
            <a:spAutoFit/>
          </a:bodyPr>
          <a:lstStyle/>
          <a:p>
            <a:pPr>
              <a:lnSpc>
                <a:spcPct val="115000"/>
              </a:lnSpc>
              <a:spcAft>
                <a:spcPts val="1000"/>
              </a:spcAft>
              <a:tabLst>
                <a:tab pos="1941195" algn="l"/>
              </a:tabLst>
            </a:pPr>
            <a:r>
              <a:rPr lang="tr-TR" sz="2000" b="1" dirty="0">
                <a:effectLst/>
                <a:ea typeface="Calibri" panose="020F0502020204030204" pitchFamily="34" charset="0"/>
                <a:cs typeface="Times New Roman" panose="02020603050405020304" pitchFamily="18" charset="0"/>
              </a:rPr>
              <a:t>Büyük Genel Bakım 	</a:t>
            </a:r>
            <a:endParaRPr lang="tr-TR" sz="2000" dirty="0">
              <a:effectLst/>
              <a:ea typeface="Calibri" panose="020F0502020204030204" pitchFamily="34" charset="0"/>
              <a:cs typeface="Times New Roman" panose="02020603050405020304" pitchFamily="18" charset="0"/>
            </a:endParaRPr>
          </a:p>
          <a:p>
            <a:pPr>
              <a:lnSpc>
                <a:spcPct val="115000"/>
              </a:lnSpc>
              <a:spcAft>
                <a:spcPts val="1000"/>
              </a:spcAft>
              <a:tabLst>
                <a:tab pos="1941195" algn="l"/>
              </a:tabLst>
            </a:pPr>
            <a:r>
              <a:rPr lang="tr-TR" sz="2000" b="1" dirty="0">
                <a:effectLst/>
                <a:ea typeface="Calibri" panose="020F0502020204030204" pitchFamily="34" charset="0"/>
                <a:cs typeface="Times New Roman" panose="02020603050405020304" pitchFamily="18" charset="0"/>
              </a:rPr>
              <a:t>	                              Genel Bakıma ilave olarak</a:t>
            </a:r>
            <a:endParaRPr lang="tr-TR" sz="2000" dirty="0">
              <a:effectLst/>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startAt="8"/>
              <a:tabLst>
                <a:tab pos="1941195" algn="l"/>
              </a:tabLst>
            </a:pPr>
            <a:r>
              <a:rPr lang="tr-TR" sz="2000" dirty="0">
                <a:effectLst/>
                <a:ea typeface="Calibri" panose="020F0502020204030204" pitchFamily="34" charset="0"/>
                <a:cs typeface="Times New Roman" panose="02020603050405020304" pitchFamily="18" charset="0"/>
              </a:rPr>
              <a:t>Titreşim damperi ve elastik </a:t>
            </a:r>
            <a:r>
              <a:rPr lang="tr-TR" sz="2000" dirty="0" err="1">
                <a:effectLst/>
                <a:ea typeface="Calibri" panose="020F0502020204030204" pitchFamily="34" charset="0"/>
                <a:cs typeface="Times New Roman" panose="02020603050405020304" pitchFamily="18" charset="0"/>
              </a:rPr>
              <a:t>kaplin</a:t>
            </a:r>
            <a:r>
              <a:rPr lang="tr-TR" sz="2000" dirty="0">
                <a:effectLst/>
                <a:ea typeface="Calibri" panose="020F0502020204030204" pitchFamily="34" charset="0"/>
                <a:cs typeface="Times New Roman" panose="02020603050405020304" pitchFamily="18" charset="0"/>
              </a:rPr>
              <a:t> kontrolü( sızdırmazlık, salgı)</a:t>
            </a:r>
          </a:p>
          <a:p>
            <a:pPr marL="342900" lvl="0" indent="-342900">
              <a:lnSpc>
                <a:spcPct val="115000"/>
              </a:lnSpc>
              <a:buFont typeface="+mj-lt"/>
              <a:buAutoNum type="arabicPeriod" startAt="8"/>
              <a:tabLst>
                <a:tab pos="1941195" algn="l"/>
              </a:tabLst>
            </a:pPr>
            <a:r>
              <a:rPr lang="tr-TR" sz="2000" dirty="0">
                <a:effectLst/>
                <a:ea typeface="Calibri" panose="020F0502020204030204" pitchFamily="34" charset="0"/>
                <a:cs typeface="Times New Roman" panose="02020603050405020304" pitchFamily="18" charset="0"/>
              </a:rPr>
              <a:t> Egzoz </a:t>
            </a:r>
            <a:r>
              <a:rPr lang="tr-TR" sz="2000" dirty="0" err="1">
                <a:effectLst/>
                <a:ea typeface="Calibri" panose="020F0502020204030204" pitchFamily="34" charset="0"/>
                <a:cs typeface="Times New Roman" panose="02020603050405020304" pitchFamily="18" charset="0"/>
              </a:rPr>
              <a:t>manifoldlarının</a:t>
            </a:r>
            <a:r>
              <a:rPr lang="tr-TR" sz="2000" dirty="0">
                <a:effectLst/>
                <a:ea typeface="Calibri" panose="020F0502020204030204" pitchFamily="34" charset="0"/>
                <a:cs typeface="Times New Roman" panose="02020603050405020304" pitchFamily="18" charset="0"/>
              </a:rPr>
              <a:t> komple sökülüp tekrar egzozlarının yalıtılarak sarılması, egzoz segmanlarının gerekiyorsa yenilenmesi, başlık egzoz contasının değişimi</a:t>
            </a:r>
          </a:p>
          <a:p>
            <a:pPr marL="342900" lvl="0" indent="-342900">
              <a:lnSpc>
                <a:spcPct val="115000"/>
              </a:lnSpc>
              <a:buFont typeface="+mj-lt"/>
              <a:buAutoNum type="arabicPeriod" startAt="8"/>
              <a:tabLst>
                <a:tab pos="1941195" algn="l"/>
              </a:tabLst>
            </a:pPr>
            <a:r>
              <a:rPr lang="tr-TR" sz="2000" dirty="0">
                <a:effectLst/>
                <a:ea typeface="Calibri" panose="020F0502020204030204" pitchFamily="34" charset="0"/>
                <a:cs typeface="Times New Roman" panose="02020603050405020304" pitchFamily="18" charset="0"/>
              </a:rPr>
              <a:t>Turbo kompresör değişimi</a:t>
            </a:r>
          </a:p>
          <a:p>
            <a:pPr marL="342900" lvl="0" indent="-342900">
              <a:lnSpc>
                <a:spcPct val="115000"/>
              </a:lnSpc>
              <a:buFont typeface="+mj-lt"/>
              <a:buAutoNum type="arabicPeriod" startAt="8"/>
              <a:tabLst>
                <a:tab pos="1941195" algn="l"/>
              </a:tabLst>
            </a:pPr>
            <a:r>
              <a:rPr lang="tr-TR" sz="2000" dirty="0">
                <a:effectLst/>
                <a:ea typeface="Calibri" panose="020F0502020204030204" pitchFamily="34" charset="0"/>
                <a:cs typeface="Times New Roman" panose="02020603050405020304" pitchFamily="18" charset="0"/>
              </a:rPr>
              <a:t>Yakıt pompasının değişimi</a:t>
            </a:r>
          </a:p>
          <a:p>
            <a:pPr marL="342900" lvl="0" indent="-342900">
              <a:lnSpc>
                <a:spcPct val="115000"/>
              </a:lnSpc>
              <a:buFont typeface="+mj-lt"/>
              <a:buAutoNum type="arabicPeriod" startAt="8"/>
              <a:tabLst>
                <a:tab pos="1941195" algn="l"/>
              </a:tabLst>
            </a:pPr>
            <a:r>
              <a:rPr lang="tr-TR" sz="2000" dirty="0">
                <a:effectLst/>
                <a:ea typeface="Calibri" panose="020F0502020204030204" pitchFamily="34" charset="0"/>
                <a:cs typeface="Times New Roman" panose="02020603050405020304" pitchFamily="18" charset="0"/>
              </a:rPr>
              <a:t>Bütün motor bağlantı ve contalarının değişimi</a:t>
            </a:r>
          </a:p>
          <a:p>
            <a:pPr marL="342900" lvl="0" indent="-342900">
              <a:lnSpc>
                <a:spcPct val="115000"/>
              </a:lnSpc>
              <a:spcAft>
                <a:spcPts val="1000"/>
              </a:spcAft>
              <a:buFont typeface="+mj-lt"/>
              <a:buAutoNum type="arabicPeriod" startAt="8"/>
              <a:tabLst>
                <a:tab pos="1941195" algn="l"/>
              </a:tabLst>
            </a:pPr>
            <a:r>
              <a:rPr lang="tr-TR" sz="2000" dirty="0">
                <a:effectLst/>
                <a:ea typeface="Calibri" panose="020F0502020204030204" pitchFamily="34" charset="0"/>
                <a:cs typeface="Times New Roman" panose="02020603050405020304" pitchFamily="18" charset="0"/>
              </a:rPr>
              <a:t>Soğuk tüm kontrollerden sonra ön yağlama yaptırılarak kontrollü şekilde motorun </a:t>
            </a:r>
            <a:r>
              <a:rPr lang="tr-TR" sz="2000" dirty="0" err="1">
                <a:effectLst/>
                <a:ea typeface="Calibri" panose="020F0502020204030204" pitchFamily="34" charset="0"/>
                <a:cs typeface="Times New Roman" panose="02020603050405020304" pitchFamily="18" charset="0"/>
              </a:rPr>
              <a:t>marşlanması</a:t>
            </a:r>
            <a:r>
              <a:rPr lang="tr-TR" sz="2000" dirty="0">
                <a:effectLst/>
                <a:ea typeface="Calibri" panose="020F0502020204030204" pitchFamily="34" charset="0"/>
                <a:cs typeface="Times New Roman" panose="02020603050405020304" pitchFamily="18" charset="0"/>
              </a:rPr>
              <a:t>. Marş sonrası gözle kontrol, basınç kontrolü ve son supap ayarının yapılması. </a:t>
            </a:r>
          </a:p>
        </p:txBody>
      </p:sp>
    </p:spTree>
    <p:extLst>
      <p:ext uri="{BB962C8B-B14F-4D97-AF65-F5344CB8AC3E}">
        <p14:creationId xmlns:p14="http://schemas.microsoft.com/office/powerpoint/2010/main" val="35664536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tabLst>
                <a:tab pos="949325" algn="l"/>
              </a:tabLst>
            </a:pPr>
            <a:r>
              <a:rPr lang="tr-TR" sz="1800" b="1" dirty="0">
                <a:effectLst/>
                <a:ea typeface="Calibri" panose="020F0502020204030204" pitchFamily="34" charset="0"/>
                <a:cs typeface="Times New Roman" panose="02020603050405020304" pitchFamily="18" charset="0"/>
              </a:rPr>
              <a:t>16 PA4 MOTORU ATEŞLEME SİLİNDİR SIRA NUMARALARI VE ÖRNEK ATEŞLEME SIRALARI</a:t>
            </a:r>
            <a:endParaRPr lang="tr-TR" sz="18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A1C93230-36FE-47A1-8F94-910D3EB86C2A}"/>
              </a:ext>
            </a:extLst>
          </p:cNvPr>
          <p:cNvPicPr/>
          <p:nvPr/>
        </p:nvPicPr>
        <p:blipFill rotWithShape="1">
          <a:blip r:embed="rId5"/>
          <a:srcRect l="10132" b="51290"/>
          <a:stretch/>
        </p:blipFill>
        <p:spPr>
          <a:xfrm>
            <a:off x="1578392" y="1409137"/>
            <a:ext cx="7143577" cy="4414888"/>
          </a:xfrm>
          <a:prstGeom prst="rect">
            <a:avLst/>
          </a:prstGeom>
        </p:spPr>
      </p:pic>
    </p:spTree>
    <p:extLst>
      <p:ext uri="{BB962C8B-B14F-4D97-AF65-F5344CB8AC3E}">
        <p14:creationId xmlns:p14="http://schemas.microsoft.com/office/powerpoint/2010/main" val="3312406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tabLst>
                <a:tab pos="949325" algn="l"/>
              </a:tabLst>
            </a:pPr>
            <a:r>
              <a:rPr lang="tr-TR" sz="1800" b="1" dirty="0">
                <a:effectLst/>
                <a:ea typeface="Calibri" panose="020F0502020204030204" pitchFamily="34" charset="0"/>
                <a:cs typeface="Times New Roman" panose="02020603050405020304" pitchFamily="18" charset="0"/>
              </a:rPr>
              <a:t>16 PA4 MOTORU ATEŞLEME SİLİNDİR SIRA NUMARALARI VE ÖRNEK ATEŞLEME SIRALARI</a:t>
            </a:r>
            <a:endParaRPr lang="tr-TR" sz="18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A1C93230-36FE-47A1-8F94-910D3EB86C2A}"/>
              </a:ext>
            </a:extLst>
          </p:cNvPr>
          <p:cNvPicPr/>
          <p:nvPr/>
        </p:nvPicPr>
        <p:blipFill rotWithShape="1">
          <a:blip r:embed="rId5"/>
          <a:srcRect t="50452"/>
          <a:stretch/>
        </p:blipFill>
        <p:spPr>
          <a:xfrm>
            <a:off x="1323678" y="1409137"/>
            <a:ext cx="7384223" cy="4646237"/>
          </a:xfrm>
          <a:prstGeom prst="rect">
            <a:avLst/>
          </a:prstGeom>
        </p:spPr>
      </p:pic>
    </p:spTree>
    <p:extLst>
      <p:ext uri="{BB962C8B-B14F-4D97-AF65-F5344CB8AC3E}">
        <p14:creationId xmlns:p14="http://schemas.microsoft.com/office/powerpoint/2010/main" val="9170605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tabLst>
                <a:tab pos="949325" algn="l"/>
              </a:tabLst>
            </a:pPr>
            <a:r>
              <a:rPr lang="tr-TR" sz="1800" b="1" dirty="0">
                <a:effectLst/>
                <a:ea typeface="Calibri" panose="020F0502020204030204" pitchFamily="34" charset="0"/>
                <a:cs typeface="Times New Roman" panose="02020603050405020304" pitchFamily="18" charset="0"/>
              </a:rPr>
              <a:t>16 PA4 MOTORU ATEŞLEME SİLİNDİR SIRA NUMARALARI VE ÖRNEK ATEŞLEME SIRALARI</a:t>
            </a:r>
            <a:endParaRPr lang="tr-TR" sz="18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489E171C-9BC3-4582-97BB-048888AC765C}"/>
              </a:ext>
            </a:extLst>
          </p:cNvPr>
          <p:cNvPicPr/>
          <p:nvPr/>
        </p:nvPicPr>
        <p:blipFill rotWithShape="1">
          <a:blip r:embed="rId5"/>
          <a:srcRect b="51824"/>
          <a:stretch/>
        </p:blipFill>
        <p:spPr>
          <a:xfrm>
            <a:off x="2066366" y="1409137"/>
            <a:ext cx="7443394" cy="4414888"/>
          </a:xfrm>
          <a:prstGeom prst="rect">
            <a:avLst/>
          </a:prstGeom>
        </p:spPr>
      </p:pic>
    </p:spTree>
    <p:extLst>
      <p:ext uri="{BB962C8B-B14F-4D97-AF65-F5344CB8AC3E}">
        <p14:creationId xmlns:p14="http://schemas.microsoft.com/office/powerpoint/2010/main" val="17283863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tabLst>
                <a:tab pos="949325" algn="l"/>
              </a:tabLst>
            </a:pPr>
            <a:r>
              <a:rPr lang="tr-TR" sz="1800" b="1" dirty="0">
                <a:effectLst/>
                <a:ea typeface="Calibri" panose="020F0502020204030204" pitchFamily="34" charset="0"/>
                <a:cs typeface="Times New Roman" panose="02020603050405020304" pitchFamily="18" charset="0"/>
              </a:rPr>
              <a:t>16 PA4 MOTORU ATEŞLEME SİLİNDİR SIRA NUMARALARI VE ÖRNEK ATEŞLEME SIRALARI</a:t>
            </a:r>
            <a:endParaRPr lang="tr-TR" sz="18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489E171C-9BC3-4582-97BB-048888AC765C}"/>
              </a:ext>
            </a:extLst>
          </p:cNvPr>
          <p:cNvPicPr/>
          <p:nvPr/>
        </p:nvPicPr>
        <p:blipFill rotWithShape="1">
          <a:blip r:embed="rId5"/>
          <a:srcRect t="47981"/>
          <a:stretch/>
        </p:blipFill>
        <p:spPr>
          <a:xfrm>
            <a:off x="1943932" y="1194785"/>
            <a:ext cx="7281059" cy="4860589"/>
          </a:xfrm>
          <a:prstGeom prst="rect">
            <a:avLst/>
          </a:prstGeom>
        </p:spPr>
      </p:pic>
    </p:spTree>
    <p:extLst>
      <p:ext uri="{BB962C8B-B14F-4D97-AF65-F5344CB8AC3E}">
        <p14:creationId xmlns:p14="http://schemas.microsoft.com/office/powerpoint/2010/main" val="15230690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16 PA4 MOTORLARI SIKMA TALİMATLARI VE TORK DEĞERLERİ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o 2">
            <a:extLst>
              <a:ext uri="{FF2B5EF4-FFF2-40B4-BE49-F238E27FC236}">
                <a16:creationId xmlns:a16="http://schemas.microsoft.com/office/drawing/2014/main" id="{F188A7D6-E2D2-4169-9C55-291E83DBA93C}"/>
              </a:ext>
            </a:extLst>
          </p:cNvPr>
          <p:cNvGraphicFramePr>
            <a:graphicFrameLocks noGrp="1"/>
          </p:cNvGraphicFramePr>
          <p:nvPr>
            <p:extLst>
              <p:ext uri="{D42A27DB-BD31-4B8C-83A1-F6EECF244321}">
                <p14:modId xmlns:p14="http://schemas.microsoft.com/office/powerpoint/2010/main" val="3044148380"/>
              </p:ext>
            </p:extLst>
          </p:nvPr>
        </p:nvGraphicFramePr>
        <p:xfrm>
          <a:off x="1323679" y="1204685"/>
          <a:ext cx="9479728" cy="4854207"/>
        </p:xfrm>
        <a:graphic>
          <a:graphicData uri="http://schemas.openxmlformats.org/drawingml/2006/table">
            <a:tbl>
              <a:tblPr firstRow="1" firstCol="1" bandRow="1">
                <a:tableStyleId>{5C22544A-7EE6-4342-B048-85BDC9FD1C3A}</a:tableStyleId>
              </a:tblPr>
              <a:tblGrid>
                <a:gridCol w="2369409">
                  <a:extLst>
                    <a:ext uri="{9D8B030D-6E8A-4147-A177-3AD203B41FA5}">
                      <a16:colId xmlns:a16="http://schemas.microsoft.com/office/drawing/2014/main" val="2090287523"/>
                    </a:ext>
                  </a:extLst>
                </a:gridCol>
                <a:gridCol w="2369409">
                  <a:extLst>
                    <a:ext uri="{9D8B030D-6E8A-4147-A177-3AD203B41FA5}">
                      <a16:colId xmlns:a16="http://schemas.microsoft.com/office/drawing/2014/main" val="870562061"/>
                    </a:ext>
                  </a:extLst>
                </a:gridCol>
                <a:gridCol w="2370455">
                  <a:extLst>
                    <a:ext uri="{9D8B030D-6E8A-4147-A177-3AD203B41FA5}">
                      <a16:colId xmlns:a16="http://schemas.microsoft.com/office/drawing/2014/main" val="700297193"/>
                    </a:ext>
                  </a:extLst>
                </a:gridCol>
                <a:gridCol w="2370455">
                  <a:extLst>
                    <a:ext uri="{9D8B030D-6E8A-4147-A177-3AD203B41FA5}">
                      <a16:colId xmlns:a16="http://schemas.microsoft.com/office/drawing/2014/main" val="790426286"/>
                    </a:ext>
                  </a:extLst>
                </a:gridCol>
              </a:tblGrid>
              <a:tr h="609793">
                <a:tc>
                  <a:txBody>
                    <a:bodyPr/>
                    <a:lstStyle/>
                    <a:p>
                      <a:pPr>
                        <a:lnSpc>
                          <a:spcPct val="115000"/>
                        </a:lnSpc>
                        <a:spcAft>
                          <a:spcPts val="1000"/>
                        </a:spcAft>
                      </a:pPr>
                      <a:r>
                        <a:rPr lang="tr-TR" sz="1400">
                          <a:effectLst/>
                        </a:rPr>
                        <a:t>TANIM</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400">
                          <a:effectLst/>
                        </a:rPr>
                        <a:t>SIKMA METODU</a:t>
                      </a:r>
                    </a:p>
                    <a:p>
                      <a:pPr>
                        <a:lnSpc>
                          <a:spcPct val="115000"/>
                        </a:lnSpc>
                        <a:spcAft>
                          <a:spcPts val="1000"/>
                        </a:spcAft>
                      </a:pPr>
                      <a:r>
                        <a:rPr lang="tr-TR" sz="1400" u="sng">
                          <a:effectLst/>
                        </a:rPr>
                        <a:t>TORK--kgm</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400">
                          <a:effectLst/>
                        </a:rPr>
                        <a:t>SIKMA METODU</a:t>
                      </a:r>
                    </a:p>
                    <a:p>
                      <a:pPr>
                        <a:lnSpc>
                          <a:spcPct val="115000"/>
                        </a:lnSpc>
                        <a:spcAft>
                          <a:spcPts val="1000"/>
                        </a:spcAft>
                      </a:pPr>
                      <a:r>
                        <a:rPr lang="tr-TR" sz="1400" u="sng">
                          <a:effectLst/>
                        </a:rPr>
                        <a:t>GENLEŞME--mm</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400">
                          <a:effectLst/>
                        </a:rPr>
                        <a:t>UYGULAMA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2597277"/>
                  </a:ext>
                </a:extLst>
              </a:tr>
              <a:tr h="924345">
                <a:tc>
                  <a:txBody>
                    <a:bodyPr/>
                    <a:lstStyle/>
                    <a:p>
                      <a:pPr>
                        <a:lnSpc>
                          <a:spcPct val="115000"/>
                        </a:lnSpc>
                        <a:spcAft>
                          <a:spcPts val="1000"/>
                        </a:spcAft>
                      </a:pPr>
                      <a:r>
                        <a:rPr lang="tr-TR" sz="1400" u="sng">
                          <a:effectLst/>
                        </a:rPr>
                        <a:t>Gövde</a:t>
                      </a:r>
                      <a:r>
                        <a:rPr lang="tr-TR" sz="1400">
                          <a:effectLst/>
                        </a:rPr>
                        <a:t>: Bağlama cıvataları-su ceketi ve gövde uç bağlama cıvataları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30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Somunu 10 kg ile sıkıldıktan sonra yarım tur daha geri çevir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5770234"/>
                  </a:ext>
                </a:extLst>
              </a:tr>
              <a:tr h="689822">
                <a:tc>
                  <a:txBody>
                    <a:bodyPr/>
                    <a:lstStyle/>
                    <a:p>
                      <a:pPr>
                        <a:lnSpc>
                          <a:spcPct val="115000"/>
                        </a:lnSpc>
                        <a:spcAft>
                          <a:spcPts val="1000"/>
                        </a:spcAft>
                      </a:pPr>
                      <a:r>
                        <a:rPr lang="tr-TR" sz="1400" u="sng">
                          <a:effectLst/>
                        </a:rPr>
                        <a:t>Motor Yatağı</a:t>
                      </a:r>
                      <a:r>
                        <a:rPr lang="tr-TR" sz="1400">
                          <a:effectLst/>
                        </a:rPr>
                        <a:t>: Kep cıvatası, kapak kemeri germe cıvatası</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35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0.28-0.32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5976472"/>
                  </a:ext>
                </a:extLst>
              </a:tr>
              <a:tr h="1313365">
                <a:tc>
                  <a:txBody>
                    <a:bodyPr/>
                    <a:lstStyle/>
                    <a:p>
                      <a:pPr>
                        <a:lnSpc>
                          <a:spcPct val="115000"/>
                        </a:lnSpc>
                        <a:spcAft>
                          <a:spcPts val="1000"/>
                        </a:spcAft>
                      </a:pPr>
                      <a:r>
                        <a:rPr lang="tr-TR" sz="1400" u="sng">
                          <a:effectLst/>
                        </a:rPr>
                        <a:t>Krank Mili</a:t>
                      </a:r>
                      <a:r>
                        <a:rPr lang="tr-TR" sz="1400">
                          <a:effectLst/>
                        </a:rPr>
                        <a:t>: Karşı ağırlık cıvataları, </a:t>
                      </a:r>
                    </a:p>
                    <a:p>
                      <a:pPr>
                        <a:lnSpc>
                          <a:spcPct val="115000"/>
                        </a:lnSpc>
                        <a:spcAft>
                          <a:spcPts val="1000"/>
                        </a:spcAft>
                      </a:pPr>
                      <a:r>
                        <a:rPr lang="tr-TR" sz="1400">
                          <a:effectLst/>
                        </a:rPr>
                        <a:t>Krank muylusu tapaları, uç koniklerini bağlama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75</a:t>
                      </a:r>
                    </a:p>
                    <a:p>
                      <a:pPr algn="ctr">
                        <a:lnSpc>
                          <a:spcPct val="115000"/>
                        </a:lnSpc>
                        <a:spcAft>
                          <a:spcPts val="1000"/>
                        </a:spcAft>
                      </a:pPr>
                      <a:r>
                        <a:rPr lang="tr-TR" sz="1800">
                          <a:effectLst/>
                        </a:rPr>
                        <a:t> </a:t>
                      </a:r>
                    </a:p>
                    <a:p>
                      <a:pPr algn="ctr">
                        <a:lnSpc>
                          <a:spcPct val="115000"/>
                        </a:lnSpc>
                        <a:spcAft>
                          <a:spcPts val="1000"/>
                        </a:spcAft>
                      </a:pPr>
                      <a:r>
                        <a:rPr lang="tr-TR" sz="1800">
                          <a:effectLst/>
                        </a:rPr>
                        <a:t>3.5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2853471"/>
                  </a:ext>
                </a:extLst>
              </a:tr>
              <a:tr h="1313365">
                <a:tc>
                  <a:txBody>
                    <a:bodyPr/>
                    <a:lstStyle/>
                    <a:p>
                      <a:pPr>
                        <a:lnSpc>
                          <a:spcPct val="115000"/>
                        </a:lnSpc>
                        <a:spcAft>
                          <a:spcPts val="1000"/>
                        </a:spcAft>
                      </a:pPr>
                      <a:r>
                        <a:rPr lang="tr-TR" sz="1400" u="sng">
                          <a:effectLst/>
                        </a:rPr>
                        <a:t>Kam Mili Dişlisi</a:t>
                      </a:r>
                      <a:r>
                        <a:rPr lang="tr-TR" sz="1400">
                          <a:effectLst/>
                        </a:rPr>
                        <a:t>: Dişli çarkı kam miline bağlayan cıvatalar</a:t>
                      </a:r>
                    </a:p>
                    <a:p>
                      <a:pPr>
                        <a:lnSpc>
                          <a:spcPct val="115000"/>
                        </a:lnSpc>
                        <a:spcAft>
                          <a:spcPts val="1000"/>
                        </a:spcAft>
                      </a:pPr>
                      <a:r>
                        <a:rPr lang="tr-TR" sz="1400">
                          <a:effectLst/>
                        </a:rPr>
                        <a:t>Kam mili uç yakasını bağlama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5</a:t>
                      </a:r>
                    </a:p>
                    <a:p>
                      <a:pPr algn="ctr">
                        <a:lnSpc>
                          <a:spcPct val="115000"/>
                        </a:lnSpc>
                        <a:spcAft>
                          <a:spcPts val="1000"/>
                        </a:spcAft>
                      </a:pPr>
                      <a:r>
                        <a:rPr lang="tr-TR" sz="1800">
                          <a:effectLst/>
                        </a:rPr>
                        <a:t> </a:t>
                      </a:r>
                    </a:p>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4437652"/>
                  </a:ext>
                </a:extLst>
              </a:tr>
            </a:tbl>
          </a:graphicData>
        </a:graphic>
      </p:graphicFrame>
    </p:spTree>
    <p:extLst>
      <p:ext uri="{BB962C8B-B14F-4D97-AF65-F5344CB8AC3E}">
        <p14:creationId xmlns:p14="http://schemas.microsoft.com/office/powerpoint/2010/main" val="8820223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16 PA4 MOTORLARI SIKMA TALİMATLARI VE TORK DEĞERLERİ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o 4">
            <a:extLst>
              <a:ext uri="{FF2B5EF4-FFF2-40B4-BE49-F238E27FC236}">
                <a16:creationId xmlns:a16="http://schemas.microsoft.com/office/drawing/2014/main" id="{CF23D056-963A-4E5B-B26E-8AC635488BE2}"/>
              </a:ext>
            </a:extLst>
          </p:cNvPr>
          <p:cNvGraphicFramePr>
            <a:graphicFrameLocks noGrp="1"/>
          </p:cNvGraphicFramePr>
          <p:nvPr>
            <p:extLst>
              <p:ext uri="{D42A27DB-BD31-4B8C-83A1-F6EECF244321}">
                <p14:modId xmlns:p14="http://schemas.microsoft.com/office/powerpoint/2010/main" val="3644565931"/>
              </p:ext>
            </p:extLst>
          </p:nvPr>
        </p:nvGraphicFramePr>
        <p:xfrm>
          <a:off x="1323678" y="1233642"/>
          <a:ext cx="9170820" cy="5005891"/>
        </p:xfrm>
        <a:graphic>
          <a:graphicData uri="http://schemas.openxmlformats.org/drawingml/2006/table">
            <a:tbl>
              <a:tblPr firstRow="1" firstCol="1" bandRow="1">
                <a:tableStyleId>{5C22544A-7EE6-4342-B048-85BDC9FD1C3A}</a:tableStyleId>
              </a:tblPr>
              <a:tblGrid>
                <a:gridCol w="2292199">
                  <a:extLst>
                    <a:ext uri="{9D8B030D-6E8A-4147-A177-3AD203B41FA5}">
                      <a16:colId xmlns:a16="http://schemas.microsoft.com/office/drawing/2014/main" val="991350941"/>
                    </a:ext>
                  </a:extLst>
                </a:gridCol>
                <a:gridCol w="2292199">
                  <a:extLst>
                    <a:ext uri="{9D8B030D-6E8A-4147-A177-3AD203B41FA5}">
                      <a16:colId xmlns:a16="http://schemas.microsoft.com/office/drawing/2014/main" val="4182023450"/>
                    </a:ext>
                  </a:extLst>
                </a:gridCol>
                <a:gridCol w="2293211">
                  <a:extLst>
                    <a:ext uri="{9D8B030D-6E8A-4147-A177-3AD203B41FA5}">
                      <a16:colId xmlns:a16="http://schemas.microsoft.com/office/drawing/2014/main" val="2333576857"/>
                    </a:ext>
                  </a:extLst>
                </a:gridCol>
                <a:gridCol w="2293211">
                  <a:extLst>
                    <a:ext uri="{9D8B030D-6E8A-4147-A177-3AD203B41FA5}">
                      <a16:colId xmlns:a16="http://schemas.microsoft.com/office/drawing/2014/main" val="2963387105"/>
                    </a:ext>
                  </a:extLst>
                </a:gridCol>
              </a:tblGrid>
              <a:tr h="501394">
                <a:tc>
                  <a:txBody>
                    <a:bodyPr/>
                    <a:lstStyle/>
                    <a:p>
                      <a:pPr>
                        <a:lnSpc>
                          <a:spcPct val="115000"/>
                        </a:lnSpc>
                        <a:spcAft>
                          <a:spcPts val="1000"/>
                        </a:spcAft>
                      </a:pPr>
                      <a:r>
                        <a:rPr lang="tr-TR" sz="1600" u="sng">
                          <a:effectLst/>
                        </a:rPr>
                        <a:t>Piston Kolu</a:t>
                      </a:r>
                      <a:r>
                        <a:rPr lang="tr-TR" sz="1600">
                          <a:effectLst/>
                        </a:rPr>
                        <a:t>: Büyük uç kep cıvataları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a:effectLst/>
                        </a:rPr>
                        <a:t>0.40-0.43</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2619213"/>
                  </a:ext>
                </a:extLst>
              </a:tr>
              <a:tr h="2989818">
                <a:tc>
                  <a:txBody>
                    <a:bodyPr/>
                    <a:lstStyle/>
                    <a:p>
                      <a:pPr>
                        <a:lnSpc>
                          <a:spcPct val="115000"/>
                        </a:lnSpc>
                        <a:spcAft>
                          <a:spcPts val="1000"/>
                        </a:spcAft>
                      </a:pPr>
                      <a:r>
                        <a:rPr lang="tr-TR" sz="1600" u="sng">
                          <a:effectLst/>
                        </a:rPr>
                        <a:t>Silindir</a:t>
                      </a:r>
                      <a:r>
                        <a:rPr lang="tr-TR" sz="1600">
                          <a:effectLst/>
                        </a:rPr>
                        <a:t>: Silindir başlığı saplamaları                (su ceketine)</a:t>
                      </a:r>
                    </a:p>
                    <a:p>
                      <a:pPr>
                        <a:lnSpc>
                          <a:spcPct val="115000"/>
                        </a:lnSpc>
                        <a:spcAft>
                          <a:spcPts val="1000"/>
                        </a:spcAft>
                      </a:pPr>
                      <a:r>
                        <a:rPr lang="tr-TR" sz="1600">
                          <a:effectLst/>
                        </a:rPr>
                        <a:t>Silindir başlığı saplamaları (başlıkta)</a:t>
                      </a:r>
                    </a:p>
                    <a:p>
                      <a:pPr>
                        <a:lnSpc>
                          <a:spcPct val="115000"/>
                        </a:lnSpc>
                        <a:spcAft>
                          <a:spcPts val="1000"/>
                        </a:spcAft>
                      </a:pPr>
                      <a:r>
                        <a:rPr lang="tr-TR" sz="1600">
                          <a:effectLst/>
                        </a:rPr>
                        <a:t>Külbütör taşıyıcısı cıvataları</a:t>
                      </a:r>
                    </a:p>
                    <a:p>
                      <a:pPr>
                        <a:lnSpc>
                          <a:spcPct val="115000"/>
                        </a:lnSpc>
                        <a:spcAft>
                          <a:spcPts val="1000"/>
                        </a:spcAft>
                      </a:pPr>
                      <a:r>
                        <a:rPr lang="tr-TR" sz="1600">
                          <a:effectLst/>
                        </a:rPr>
                        <a:t> </a:t>
                      </a:r>
                    </a:p>
                    <a:p>
                      <a:pP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dirty="0">
                          <a:effectLst/>
                        </a:rPr>
                        <a:t>15</a:t>
                      </a:r>
                    </a:p>
                    <a:p>
                      <a:pPr algn="ctr">
                        <a:lnSpc>
                          <a:spcPct val="115000"/>
                        </a:lnSpc>
                        <a:spcAft>
                          <a:spcPts val="1000"/>
                        </a:spcAft>
                      </a:pPr>
                      <a:r>
                        <a:rPr lang="tr-TR" sz="2000" dirty="0">
                          <a:effectLst/>
                        </a:rPr>
                        <a:t> </a:t>
                      </a:r>
                    </a:p>
                    <a:p>
                      <a:pPr algn="ctr">
                        <a:lnSpc>
                          <a:spcPct val="115000"/>
                        </a:lnSpc>
                        <a:spcAft>
                          <a:spcPts val="1000"/>
                        </a:spcAft>
                      </a:pPr>
                      <a:r>
                        <a:rPr lang="tr-TR" sz="2000" dirty="0">
                          <a:effectLst/>
                        </a:rPr>
                        <a:t>25</a:t>
                      </a:r>
                    </a:p>
                    <a:p>
                      <a:pPr algn="ctr">
                        <a:lnSpc>
                          <a:spcPct val="115000"/>
                        </a:lnSpc>
                        <a:spcAft>
                          <a:spcPts val="1000"/>
                        </a:spcAft>
                      </a:pPr>
                      <a:r>
                        <a:rPr lang="tr-TR" sz="2000" dirty="0">
                          <a:effectLst/>
                        </a:rPr>
                        <a:t> </a:t>
                      </a:r>
                    </a:p>
                    <a:p>
                      <a:pPr algn="ctr">
                        <a:lnSpc>
                          <a:spcPct val="115000"/>
                        </a:lnSpc>
                        <a:spcAft>
                          <a:spcPts val="1000"/>
                        </a:spcAft>
                      </a:pPr>
                      <a:r>
                        <a:rPr lang="tr-TR" sz="2000" dirty="0">
                          <a:effectLst/>
                        </a:rPr>
                        <a:t>8</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5896012"/>
                  </a:ext>
                </a:extLst>
              </a:tr>
              <a:tr h="1446335">
                <a:tc>
                  <a:txBody>
                    <a:bodyPr/>
                    <a:lstStyle/>
                    <a:p>
                      <a:pPr>
                        <a:lnSpc>
                          <a:spcPct val="115000"/>
                        </a:lnSpc>
                        <a:spcAft>
                          <a:spcPts val="1000"/>
                        </a:spcAft>
                      </a:pPr>
                      <a:r>
                        <a:rPr lang="tr-TR" sz="1600" u="sng">
                          <a:effectLst/>
                        </a:rPr>
                        <a:t>Enjektör</a:t>
                      </a:r>
                      <a:r>
                        <a:rPr lang="tr-TR" sz="1600">
                          <a:effectLst/>
                        </a:rPr>
                        <a:t>: Enjektör silindir başlığına bağlama </a:t>
                      </a:r>
                    </a:p>
                    <a:p>
                      <a:pPr>
                        <a:lnSpc>
                          <a:spcPct val="115000"/>
                        </a:lnSpc>
                        <a:spcAft>
                          <a:spcPts val="1000"/>
                        </a:spcAft>
                      </a:pPr>
                      <a:r>
                        <a:rPr lang="tr-TR" sz="1600">
                          <a:effectLst/>
                        </a:rPr>
                        <a:t>Enjektör memesi emniyet somunu</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dirty="0">
                          <a:effectLst/>
                        </a:rPr>
                        <a:t>4</a:t>
                      </a:r>
                    </a:p>
                    <a:p>
                      <a:pPr algn="ctr">
                        <a:lnSpc>
                          <a:spcPct val="115000"/>
                        </a:lnSpc>
                        <a:spcAft>
                          <a:spcPts val="1000"/>
                        </a:spcAft>
                      </a:pPr>
                      <a:r>
                        <a:rPr lang="tr-TR" sz="2000" dirty="0">
                          <a:effectLst/>
                        </a:rPr>
                        <a:t> </a:t>
                      </a:r>
                    </a:p>
                    <a:p>
                      <a:pPr algn="ctr">
                        <a:lnSpc>
                          <a:spcPct val="115000"/>
                        </a:lnSpc>
                        <a:spcAft>
                          <a:spcPts val="1000"/>
                        </a:spcAft>
                      </a:pPr>
                      <a:r>
                        <a:rPr lang="tr-TR" sz="2000" dirty="0">
                          <a:effectLst/>
                        </a:rPr>
                        <a:t>15</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2631622"/>
                  </a:ext>
                </a:extLst>
              </a:tr>
            </a:tbl>
          </a:graphicData>
        </a:graphic>
      </p:graphicFrame>
    </p:spTree>
    <p:extLst>
      <p:ext uri="{BB962C8B-B14F-4D97-AF65-F5344CB8AC3E}">
        <p14:creationId xmlns:p14="http://schemas.microsoft.com/office/powerpoint/2010/main" val="25873426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16 PA4 MOTORLARI SIKMA TALİMATLARI VE TORK DEĞERLERİ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o 2">
            <a:extLst>
              <a:ext uri="{FF2B5EF4-FFF2-40B4-BE49-F238E27FC236}">
                <a16:creationId xmlns:a16="http://schemas.microsoft.com/office/drawing/2014/main" id="{EAC000CC-A3B9-467B-929E-437C75CF5719}"/>
              </a:ext>
            </a:extLst>
          </p:cNvPr>
          <p:cNvGraphicFramePr>
            <a:graphicFrameLocks noGrp="1"/>
          </p:cNvGraphicFramePr>
          <p:nvPr>
            <p:extLst>
              <p:ext uri="{D42A27DB-BD31-4B8C-83A1-F6EECF244321}">
                <p14:modId xmlns:p14="http://schemas.microsoft.com/office/powerpoint/2010/main" val="970572473"/>
              </p:ext>
            </p:extLst>
          </p:nvPr>
        </p:nvGraphicFramePr>
        <p:xfrm>
          <a:off x="1323678" y="1204685"/>
          <a:ext cx="9114548" cy="5054343"/>
        </p:xfrm>
        <a:graphic>
          <a:graphicData uri="http://schemas.openxmlformats.org/drawingml/2006/table">
            <a:tbl>
              <a:tblPr firstRow="1" firstCol="1" bandRow="1">
                <a:tableStyleId>{5C22544A-7EE6-4342-B048-85BDC9FD1C3A}</a:tableStyleId>
              </a:tblPr>
              <a:tblGrid>
                <a:gridCol w="2278134">
                  <a:extLst>
                    <a:ext uri="{9D8B030D-6E8A-4147-A177-3AD203B41FA5}">
                      <a16:colId xmlns:a16="http://schemas.microsoft.com/office/drawing/2014/main" val="1276779703"/>
                    </a:ext>
                  </a:extLst>
                </a:gridCol>
                <a:gridCol w="2278134">
                  <a:extLst>
                    <a:ext uri="{9D8B030D-6E8A-4147-A177-3AD203B41FA5}">
                      <a16:colId xmlns:a16="http://schemas.microsoft.com/office/drawing/2014/main" val="435630736"/>
                    </a:ext>
                  </a:extLst>
                </a:gridCol>
                <a:gridCol w="2279140">
                  <a:extLst>
                    <a:ext uri="{9D8B030D-6E8A-4147-A177-3AD203B41FA5}">
                      <a16:colId xmlns:a16="http://schemas.microsoft.com/office/drawing/2014/main" val="933131355"/>
                    </a:ext>
                  </a:extLst>
                </a:gridCol>
                <a:gridCol w="2279140">
                  <a:extLst>
                    <a:ext uri="{9D8B030D-6E8A-4147-A177-3AD203B41FA5}">
                      <a16:colId xmlns:a16="http://schemas.microsoft.com/office/drawing/2014/main" val="618374110"/>
                    </a:ext>
                  </a:extLst>
                </a:gridCol>
              </a:tblGrid>
              <a:tr h="700665">
                <a:tc>
                  <a:txBody>
                    <a:bodyPr/>
                    <a:lstStyle/>
                    <a:p>
                      <a:pPr>
                        <a:lnSpc>
                          <a:spcPct val="115000"/>
                        </a:lnSpc>
                        <a:spcAft>
                          <a:spcPts val="1000"/>
                        </a:spcAft>
                      </a:pPr>
                      <a:r>
                        <a:rPr lang="tr-TR" sz="1600" u="none" strike="noStrike">
                          <a:effectLst/>
                        </a:rPr>
                        <a:t> </a:t>
                      </a:r>
                      <a:endParaRPr lang="tr-TR" sz="1600">
                        <a:effectLst/>
                      </a:endParaRPr>
                    </a:p>
                    <a:p>
                      <a:pPr>
                        <a:lnSpc>
                          <a:spcPct val="115000"/>
                        </a:lnSpc>
                        <a:spcAft>
                          <a:spcPts val="1000"/>
                        </a:spcAft>
                      </a:pPr>
                      <a:r>
                        <a:rPr lang="tr-TR" sz="1600">
                          <a:effectLst/>
                        </a:rPr>
                        <a:t>TANIM</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600">
                          <a:effectLst/>
                        </a:rPr>
                        <a:t>SIKMA METODU</a:t>
                      </a:r>
                    </a:p>
                    <a:p>
                      <a:pPr>
                        <a:lnSpc>
                          <a:spcPct val="115000"/>
                        </a:lnSpc>
                        <a:spcAft>
                          <a:spcPts val="1000"/>
                        </a:spcAft>
                      </a:pPr>
                      <a:r>
                        <a:rPr lang="tr-TR" sz="1600" u="sng">
                          <a:effectLst/>
                        </a:rPr>
                        <a:t>TORK--kgm</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600">
                          <a:effectLst/>
                        </a:rPr>
                        <a:t>SIKMA METODU</a:t>
                      </a:r>
                    </a:p>
                    <a:p>
                      <a:pPr>
                        <a:lnSpc>
                          <a:spcPct val="115000"/>
                        </a:lnSpc>
                        <a:spcAft>
                          <a:spcPts val="1000"/>
                        </a:spcAft>
                      </a:pPr>
                      <a:r>
                        <a:rPr lang="tr-TR" sz="1600" u="sng">
                          <a:effectLst/>
                        </a:rPr>
                        <a:t>GENLEŞME--mm</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600">
                          <a:effectLst/>
                        </a:rPr>
                        <a:t>UYGULAMA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2524087"/>
                  </a:ext>
                </a:extLst>
              </a:tr>
              <a:tr h="2041639">
                <a:tc>
                  <a:txBody>
                    <a:bodyPr/>
                    <a:lstStyle/>
                    <a:p>
                      <a:pPr>
                        <a:lnSpc>
                          <a:spcPct val="115000"/>
                        </a:lnSpc>
                        <a:spcAft>
                          <a:spcPts val="1000"/>
                        </a:spcAft>
                      </a:pPr>
                      <a:r>
                        <a:rPr lang="tr-TR" sz="1600" u="sng">
                          <a:effectLst/>
                        </a:rPr>
                        <a:t>Püskürtme Pompası</a:t>
                      </a:r>
                      <a:r>
                        <a:rPr lang="tr-TR" sz="1600">
                          <a:effectLst/>
                        </a:rPr>
                        <a:t>: Pompayı tahrik koniğine bağlama</a:t>
                      </a:r>
                    </a:p>
                    <a:p>
                      <a:pPr>
                        <a:lnSpc>
                          <a:spcPct val="115000"/>
                        </a:lnSpc>
                        <a:spcAft>
                          <a:spcPts val="1000"/>
                        </a:spcAft>
                      </a:pPr>
                      <a:r>
                        <a:rPr lang="tr-TR" sz="1600">
                          <a:effectLst/>
                        </a:rPr>
                        <a:t>Suporta bağlama cıvatası</a:t>
                      </a:r>
                    </a:p>
                    <a:p>
                      <a:pPr>
                        <a:lnSpc>
                          <a:spcPct val="115000"/>
                        </a:lnSpc>
                        <a:spcAft>
                          <a:spcPts val="1000"/>
                        </a:spcAft>
                      </a:pPr>
                      <a:r>
                        <a:rPr lang="tr-TR" sz="1600">
                          <a:effectLst/>
                        </a:rPr>
                        <a:t>Pompa başı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p>
                    <a:p>
                      <a:pPr algn="ctr">
                        <a:lnSpc>
                          <a:spcPct val="115000"/>
                        </a:lnSpc>
                        <a:spcAft>
                          <a:spcPts val="1000"/>
                        </a:spcAft>
                      </a:pPr>
                      <a:r>
                        <a:rPr lang="tr-TR" sz="1800" dirty="0">
                          <a:effectLst/>
                        </a:rPr>
                        <a:t>17</a:t>
                      </a:r>
                    </a:p>
                    <a:p>
                      <a:pPr algn="ctr">
                        <a:lnSpc>
                          <a:spcPct val="115000"/>
                        </a:lnSpc>
                        <a:spcAft>
                          <a:spcPts val="1000"/>
                        </a:spcAft>
                      </a:pPr>
                      <a:r>
                        <a:rPr lang="tr-TR" sz="1800" dirty="0">
                          <a:effectLst/>
                        </a:rPr>
                        <a:t>4</a:t>
                      </a:r>
                    </a:p>
                    <a:p>
                      <a:pPr algn="ctr">
                        <a:lnSpc>
                          <a:spcPct val="115000"/>
                        </a:lnSpc>
                        <a:spcAft>
                          <a:spcPts val="1000"/>
                        </a:spcAft>
                      </a:pPr>
                      <a:r>
                        <a:rPr lang="tr-TR" sz="1800" dirty="0">
                          <a:effectLst/>
                        </a:rPr>
                        <a:t> </a:t>
                      </a:r>
                    </a:p>
                    <a:p>
                      <a:pPr algn="ctr">
                        <a:lnSpc>
                          <a:spcPct val="115000"/>
                        </a:lnSpc>
                        <a:spcAft>
                          <a:spcPts val="1000"/>
                        </a:spcAft>
                      </a:pPr>
                      <a:r>
                        <a:rPr lang="tr-TR" sz="1800" dirty="0">
                          <a:effectLst/>
                        </a:rPr>
                        <a:t>12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3227933"/>
                  </a:ext>
                </a:extLst>
              </a:tr>
              <a:tr h="1062092">
                <a:tc>
                  <a:txBody>
                    <a:bodyPr/>
                    <a:lstStyle/>
                    <a:p>
                      <a:pPr>
                        <a:lnSpc>
                          <a:spcPct val="115000"/>
                        </a:lnSpc>
                        <a:spcAft>
                          <a:spcPts val="1000"/>
                        </a:spcAft>
                      </a:pPr>
                      <a:r>
                        <a:rPr lang="tr-TR" sz="1600" u="sng">
                          <a:effectLst/>
                        </a:rPr>
                        <a:t>Püskürtme Pompası kumandası</a:t>
                      </a:r>
                      <a:r>
                        <a:rPr lang="tr-TR" sz="1600">
                          <a:effectLst/>
                        </a:rPr>
                        <a:t>: Pompa tahrik koniğine bağlama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3048565"/>
                  </a:ext>
                </a:extLst>
              </a:tr>
              <a:tr h="523147">
                <a:tc>
                  <a:txBody>
                    <a:bodyPr/>
                    <a:lstStyle/>
                    <a:p>
                      <a:pPr>
                        <a:lnSpc>
                          <a:spcPct val="115000"/>
                        </a:lnSpc>
                        <a:spcAft>
                          <a:spcPts val="1000"/>
                        </a:spcAft>
                      </a:pPr>
                      <a:r>
                        <a:rPr lang="tr-TR" sz="1600" u="sng">
                          <a:effectLst/>
                        </a:rPr>
                        <a:t>Egzoz Manifoldu</a:t>
                      </a:r>
                      <a:r>
                        <a:rPr lang="tr-TR" sz="1600">
                          <a:effectLst/>
                        </a:rPr>
                        <a: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Orta derecede 2kgm sık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1/6-1/8 devir gevşet</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4548973"/>
                  </a:ext>
                </a:extLst>
              </a:tr>
              <a:tr h="523147">
                <a:tc>
                  <a:txBody>
                    <a:bodyPr/>
                    <a:lstStyle/>
                    <a:p>
                      <a:pPr>
                        <a:lnSpc>
                          <a:spcPct val="115000"/>
                        </a:lnSpc>
                        <a:spcAft>
                          <a:spcPts val="1000"/>
                        </a:spcAft>
                      </a:pPr>
                      <a:r>
                        <a:rPr lang="tr-TR" sz="1600" u="sng">
                          <a:effectLst/>
                        </a:rPr>
                        <a:t>Boru Donanımı</a:t>
                      </a:r>
                      <a:r>
                        <a:rPr lang="tr-TR" sz="1600">
                          <a:effectLst/>
                        </a:rPr>
                        <a: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Orta derecede 3-4 kgm sık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1/6-1/8 devir gevşet</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err="1">
                          <a:effectLst/>
                        </a:rPr>
                        <a:t>Molykote</a:t>
                      </a:r>
                      <a:r>
                        <a:rPr lang="tr-TR" sz="1800" dirty="0">
                          <a:effectLst/>
                        </a:rPr>
                        <a:t> kullanma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8862149"/>
                  </a:ext>
                </a:extLst>
              </a:tr>
            </a:tbl>
          </a:graphicData>
        </a:graphic>
      </p:graphicFrame>
    </p:spTree>
    <p:extLst>
      <p:ext uri="{BB962C8B-B14F-4D97-AF65-F5344CB8AC3E}">
        <p14:creationId xmlns:p14="http://schemas.microsoft.com/office/powerpoint/2010/main" val="33805005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16 PA4 MOTORLARI SIKMA TALİMATLARI VE TORK DEĞERLERİ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o 4">
            <a:extLst>
              <a:ext uri="{FF2B5EF4-FFF2-40B4-BE49-F238E27FC236}">
                <a16:creationId xmlns:a16="http://schemas.microsoft.com/office/drawing/2014/main" id="{F073DEB0-5A60-44E3-AF42-99B27E311D20}"/>
              </a:ext>
            </a:extLst>
          </p:cNvPr>
          <p:cNvGraphicFramePr>
            <a:graphicFrameLocks noGrp="1"/>
          </p:cNvGraphicFramePr>
          <p:nvPr>
            <p:extLst>
              <p:ext uri="{D42A27DB-BD31-4B8C-83A1-F6EECF244321}">
                <p14:modId xmlns:p14="http://schemas.microsoft.com/office/powerpoint/2010/main" val="1795473340"/>
              </p:ext>
            </p:extLst>
          </p:nvPr>
        </p:nvGraphicFramePr>
        <p:xfrm>
          <a:off x="1323678" y="1409137"/>
          <a:ext cx="9295820" cy="4646236"/>
        </p:xfrm>
        <a:graphic>
          <a:graphicData uri="http://schemas.openxmlformats.org/drawingml/2006/table">
            <a:tbl>
              <a:tblPr firstRow="1" firstCol="1" bandRow="1">
                <a:tableStyleId>{5C22544A-7EE6-4342-B048-85BDC9FD1C3A}</a:tableStyleId>
              </a:tblPr>
              <a:tblGrid>
                <a:gridCol w="2323442">
                  <a:extLst>
                    <a:ext uri="{9D8B030D-6E8A-4147-A177-3AD203B41FA5}">
                      <a16:colId xmlns:a16="http://schemas.microsoft.com/office/drawing/2014/main" val="2326980140"/>
                    </a:ext>
                  </a:extLst>
                </a:gridCol>
                <a:gridCol w="2323442">
                  <a:extLst>
                    <a:ext uri="{9D8B030D-6E8A-4147-A177-3AD203B41FA5}">
                      <a16:colId xmlns:a16="http://schemas.microsoft.com/office/drawing/2014/main" val="2191342820"/>
                    </a:ext>
                  </a:extLst>
                </a:gridCol>
                <a:gridCol w="2324468">
                  <a:extLst>
                    <a:ext uri="{9D8B030D-6E8A-4147-A177-3AD203B41FA5}">
                      <a16:colId xmlns:a16="http://schemas.microsoft.com/office/drawing/2014/main" val="1177627027"/>
                    </a:ext>
                  </a:extLst>
                </a:gridCol>
                <a:gridCol w="2324468">
                  <a:extLst>
                    <a:ext uri="{9D8B030D-6E8A-4147-A177-3AD203B41FA5}">
                      <a16:colId xmlns:a16="http://schemas.microsoft.com/office/drawing/2014/main" val="4043930956"/>
                    </a:ext>
                  </a:extLst>
                </a:gridCol>
              </a:tblGrid>
              <a:tr h="1581634">
                <a:tc>
                  <a:txBody>
                    <a:bodyPr/>
                    <a:lstStyle/>
                    <a:p>
                      <a:pPr>
                        <a:lnSpc>
                          <a:spcPct val="115000"/>
                        </a:lnSpc>
                        <a:spcAft>
                          <a:spcPts val="1000"/>
                        </a:spcAft>
                      </a:pPr>
                      <a:r>
                        <a:rPr lang="tr-TR" sz="1600" u="sng">
                          <a:effectLst/>
                        </a:rPr>
                        <a:t>Silindir Başlığı</a:t>
                      </a:r>
                      <a:r>
                        <a:rPr lang="tr-TR" sz="1600">
                          <a:effectLst/>
                        </a:rPr>
                        <a:t>: </a:t>
                      </a:r>
                    </a:p>
                    <a:p>
                      <a:pPr>
                        <a:lnSpc>
                          <a:spcPct val="115000"/>
                        </a:lnSpc>
                        <a:spcAft>
                          <a:spcPts val="1000"/>
                        </a:spcAft>
                      </a:pPr>
                      <a:r>
                        <a:rPr lang="tr-TR" sz="1600">
                          <a:effectLst/>
                        </a:rPr>
                        <a:t>Meme sıkma</a:t>
                      </a:r>
                    </a:p>
                    <a:p>
                      <a:pPr>
                        <a:lnSpc>
                          <a:spcPct val="115000"/>
                        </a:lnSpc>
                        <a:spcAft>
                          <a:spcPts val="1000"/>
                        </a:spcAft>
                      </a:pPr>
                      <a:r>
                        <a:rPr lang="tr-TR" sz="1600">
                          <a:effectLst/>
                        </a:rPr>
                        <a:t>Enjektör taşıyıcı koniği  sıkma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 </a:t>
                      </a:r>
                    </a:p>
                    <a:p>
                      <a:pPr algn="ctr">
                        <a:lnSpc>
                          <a:spcPct val="115000"/>
                        </a:lnSpc>
                        <a:spcAft>
                          <a:spcPts val="1000"/>
                        </a:spcAft>
                      </a:pPr>
                      <a:r>
                        <a:rPr lang="tr-TR" sz="1600" dirty="0">
                          <a:effectLst/>
                        </a:rPr>
                        <a:t>35</a:t>
                      </a:r>
                    </a:p>
                    <a:p>
                      <a:pPr algn="ctr">
                        <a:lnSpc>
                          <a:spcPct val="115000"/>
                        </a:lnSpc>
                        <a:spcAft>
                          <a:spcPts val="1000"/>
                        </a:spcAft>
                      </a:pPr>
                      <a:r>
                        <a:rPr lang="tr-TR" sz="1600" dirty="0">
                          <a:effectLst/>
                        </a:rPr>
                        <a:t>10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095719"/>
                  </a:ext>
                </a:extLst>
              </a:tr>
              <a:tr h="583875">
                <a:tc>
                  <a:txBody>
                    <a:bodyPr/>
                    <a:lstStyle/>
                    <a:p>
                      <a:pPr>
                        <a:lnSpc>
                          <a:spcPct val="115000"/>
                        </a:lnSpc>
                        <a:spcAft>
                          <a:spcPts val="1000"/>
                        </a:spcAft>
                      </a:pPr>
                      <a:r>
                        <a:rPr lang="tr-TR" sz="1600" u="sng">
                          <a:effectLst/>
                        </a:rPr>
                        <a:t>Su Pompası</a:t>
                      </a:r>
                      <a:r>
                        <a:rPr lang="tr-TR" sz="1600">
                          <a:effectLst/>
                        </a:rPr>
                        <a:t>: Impeller somunu</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322977"/>
                  </a:ext>
                </a:extLst>
              </a:tr>
              <a:tr h="782001">
                <a:tc>
                  <a:txBody>
                    <a:bodyPr/>
                    <a:lstStyle/>
                    <a:p>
                      <a:pPr>
                        <a:lnSpc>
                          <a:spcPct val="115000"/>
                        </a:lnSpc>
                        <a:spcAft>
                          <a:spcPts val="1000"/>
                        </a:spcAft>
                      </a:pPr>
                      <a:r>
                        <a:rPr lang="tr-TR" sz="1600" u="sng">
                          <a:effectLst/>
                        </a:rPr>
                        <a:t>80 Markalı Cıvata ve Somunlar:</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 </a:t>
                      </a:r>
                    </a:p>
                    <a:p>
                      <a:pPr algn="ctr">
                        <a:lnSpc>
                          <a:spcPct val="115000"/>
                        </a:lnSpc>
                        <a:spcAft>
                          <a:spcPts val="1000"/>
                        </a:spcAft>
                      </a:pPr>
                      <a:r>
                        <a:rPr lang="tr-TR" sz="1600" dirty="0" err="1">
                          <a:effectLst/>
                        </a:rPr>
                        <a:t>Molykote’suz</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 </a:t>
                      </a:r>
                    </a:p>
                    <a:p>
                      <a:pPr algn="ctr">
                        <a:lnSpc>
                          <a:spcPct val="115000"/>
                        </a:lnSpc>
                        <a:spcAft>
                          <a:spcPts val="1000"/>
                        </a:spcAft>
                      </a:pPr>
                      <a:r>
                        <a:rPr lang="tr-TR" sz="1600" dirty="0" err="1">
                          <a:effectLst/>
                        </a:rPr>
                        <a:t>Molykote</a:t>
                      </a:r>
                      <a:r>
                        <a:rPr lang="tr-TR" sz="1600" dirty="0">
                          <a:effectLst/>
                        </a:rPr>
                        <a:t> ile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9719654"/>
                  </a:ext>
                </a:extLst>
              </a:tr>
              <a:tr h="283121">
                <a:tc>
                  <a:txBody>
                    <a:bodyPr/>
                    <a:lstStyle/>
                    <a:p>
                      <a:pPr>
                        <a:lnSpc>
                          <a:spcPct val="115000"/>
                        </a:lnSpc>
                        <a:spcAft>
                          <a:spcPts val="1000"/>
                        </a:spcAft>
                      </a:pPr>
                      <a:r>
                        <a:rPr lang="tr-TR" sz="1600">
                          <a:effectLst/>
                        </a:rPr>
                        <a:t>M  6  X  0.5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1.3 kgm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0.8 </a:t>
                      </a:r>
                      <a:r>
                        <a:rPr lang="tr-TR" sz="1600" dirty="0" err="1">
                          <a:effectLst/>
                        </a:rPr>
                        <a:t>kgm</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4368563"/>
                  </a:ext>
                </a:extLst>
              </a:tr>
              <a:tr h="283121">
                <a:tc>
                  <a:txBody>
                    <a:bodyPr/>
                    <a:lstStyle/>
                    <a:p>
                      <a:pPr>
                        <a:lnSpc>
                          <a:spcPct val="115000"/>
                        </a:lnSpc>
                        <a:spcAft>
                          <a:spcPts val="1000"/>
                        </a:spcAft>
                      </a:pPr>
                      <a:r>
                        <a:rPr lang="tr-TR" sz="1600">
                          <a:effectLst/>
                        </a:rPr>
                        <a:t>M  6  X   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1 kgm</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0.5 </a:t>
                      </a:r>
                      <a:r>
                        <a:rPr lang="tr-TR" sz="1600" dirty="0" err="1">
                          <a:effectLst/>
                        </a:rPr>
                        <a:t>kgm</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2213126"/>
                  </a:ext>
                </a:extLst>
              </a:tr>
              <a:tr h="283121">
                <a:tc>
                  <a:txBody>
                    <a:bodyPr/>
                    <a:lstStyle/>
                    <a:p>
                      <a:pPr>
                        <a:lnSpc>
                          <a:spcPct val="115000"/>
                        </a:lnSpc>
                        <a:spcAft>
                          <a:spcPts val="1000"/>
                        </a:spcAft>
                      </a:pPr>
                      <a:r>
                        <a:rPr lang="tr-TR" sz="1600">
                          <a:effectLst/>
                        </a:rPr>
                        <a:t>M  8  X   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3 kgm</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2 </a:t>
                      </a:r>
                      <a:r>
                        <a:rPr lang="tr-TR" sz="1600" dirty="0" err="1">
                          <a:effectLst/>
                        </a:rPr>
                        <a:t>kgm</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807872"/>
                  </a:ext>
                </a:extLst>
              </a:tr>
              <a:tr h="283121">
                <a:tc>
                  <a:txBody>
                    <a:bodyPr/>
                    <a:lstStyle/>
                    <a:p>
                      <a:pPr>
                        <a:lnSpc>
                          <a:spcPct val="115000"/>
                        </a:lnSpc>
                        <a:spcAft>
                          <a:spcPts val="1000"/>
                        </a:spcAft>
                      </a:pPr>
                      <a:r>
                        <a:rPr lang="tr-TR" sz="1600">
                          <a:effectLst/>
                        </a:rPr>
                        <a:t>M  8  X   1.25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2.5 kgm</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1.5 </a:t>
                      </a:r>
                      <a:r>
                        <a:rPr lang="tr-TR" sz="1600" dirty="0" err="1">
                          <a:effectLst/>
                        </a:rPr>
                        <a:t>kgm</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982150"/>
                  </a:ext>
                </a:extLst>
              </a:tr>
              <a:tr h="283121">
                <a:tc>
                  <a:txBody>
                    <a:bodyPr/>
                    <a:lstStyle/>
                    <a:p>
                      <a:pPr>
                        <a:lnSpc>
                          <a:spcPct val="115000"/>
                        </a:lnSpc>
                        <a:spcAft>
                          <a:spcPts val="1000"/>
                        </a:spcAft>
                      </a:pPr>
                      <a:r>
                        <a:rPr lang="tr-TR" sz="1600">
                          <a:effectLst/>
                        </a:rPr>
                        <a:t>M  10  X   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6</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6053183"/>
                  </a:ext>
                </a:extLst>
              </a:tr>
              <a:tr h="283121">
                <a:tc>
                  <a:txBody>
                    <a:bodyPr/>
                    <a:lstStyle/>
                    <a:p>
                      <a:pPr>
                        <a:lnSpc>
                          <a:spcPct val="115000"/>
                        </a:lnSpc>
                        <a:spcAft>
                          <a:spcPts val="1000"/>
                        </a:spcAft>
                      </a:pPr>
                      <a:r>
                        <a:rPr lang="tr-TR" sz="1600">
                          <a:effectLst/>
                        </a:rPr>
                        <a:t>M  10  X   1.25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6</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a:effectLst/>
                        </a:rPr>
                        <a:t>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8925446"/>
                  </a:ext>
                </a:extLst>
              </a:tr>
            </a:tbl>
          </a:graphicData>
        </a:graphic>
      </p:graphicFrame>
    </p:spTree>
    <p:extLst>
      <p:ext uri="{BB962C8B-B14F-4D97-AF65-F5344CB8AC3E}">
        <p14:creationId xmlns:p14="http://schemas.microsoft.com/office/powerpoint/2010/main" val="16132171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943932" y="6171188"/>
            <a:ext cx="7281059" cy="68681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1FA23DC9-BE05-4D99-AFED-12C4D38275F6}"/>
              </a:ext>
            </a:extLst>
          </p:cNvPr>
          <p:cNvSpPr txBox="1"/>
          <p:nvPr/>
        </p:nvSpPr>
        <p:spPr>
          <a:xfrm>
            <a:off x="1507587" y="802626"/>
            <a:ext cx="9295820" cy="392159"/>
          </a:xfrm>
          <a:prstGeom prst="rect">
            <a:avLst/>
          </a:prstGeom>
          <a:noFill/>
        </p:spPr>
        <p:txBody>
          <a:bodyPr wrap="square">
            <a:spAutoFit/>
          </a:bodyPr>
          <a:lstStyle/>
          <a:p>
            <a:pPr>
              <a:lnSpc>
                <a:spcPct val="115000"/>
              </a:lnSpc>
              <a:spcAft>
                <a:spcPts val="10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16 PA4 MOTORLARI SIKMA TALİMATLARI VE TORK DEĞERLERİ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o 2">
            <a:extLst>
              <a:ext uri="{FF2B5EF4-FFF2-40B4-BE49-F238E27FC236}">
                <a16:creationId xmlns:a16="http://schemas.microsoft.com/office/drawing/2014/main" id="{49BECECB-CF3E-4AF1-8465-DCD51890D725}"/>
              </a:ext>
            </a:extLst>
          </p:cNvPr>
          <p:cNvGraphicFramePr>
            <a:graphicFrameLocks noGrp="1"/>
          </p:cNvGraphicFramePr>
          <p:nvPr>
            <p:extLst>
              <p:ext uri="{D42A27DB-BD31-4B8C-83A1-F6EECF244321}">
                <p14:modId xmlns:p14="http://schemas.microsoft.com/office/powerpoint/2010/main" val="3594139332"/>
              </p:ext>
            </p:extLst>
          </p:nvPr>
        </p:nvGraphicFramePr>
        <p:xfrm>
          <a:off x="1323678" y="1204684"/>
          <a:ext cx="9295820" cy="4850684"/>
        </p:xfrm>
        <a:graphic>
          <a:graphicData uri="http://schemas.openxmlformats.org/drawingml/2006/table">
            <a:tbl>
              <a:tblPr firstRow="1" firstCol="1" bandRow="1">
                <a:tableStyleId>{5C22544A-7EE6-4342-B048-85BDC9FD1C3A}</a:tableStyleId>
              </a:tblPr>
              <a:tblGrid>
                <a:gridCol w="2323442">
                  <a:extLst>
                    <a:ext uri="{9D8B030D-6E8A-4147-A177-3AD203B41FA5}">
                      <a16:colId xmlns:a16="http://schemas.microsoft.com/office/drawing/2014/main" val="4065077457"/>
                    </a:ext>
                  </a:extLst>
                </a:gridCol>
                <a:gridCol w="2323442">
                  <a:extLst>
                    <a:ext uri="{9D8B030D-6E8A-4147-A177-3AD203B41FA5}">
                      <a16:colId xmlns:a16="http://schemas.microsoft.com/office/drawing/2014/main" val="2755560538"/>
                    </a:ext>
                  </a:extLst>
                </a:gridCol>
                <a:gridCol w="2324468">
                  <a:extLst>
                    <a:ext uri="{9D8B030D-6E8A-4147-A177-3AD203B41FA5}">
                      <a16:colId xmlns:a16="http://schemas.microsoft.com/office/drawing/2014/main" val="3055934679"/>
                    </a:ext>
                  </a:extLst>
                </a:gridCol>
                <a:gridCol w="2324468">
                  <a:extLst>
                    <a:ext uri="{9D8B030D-6E8A-4147-A177-3AD203B41FA5}">
                      <a16:colId xmlns:a16="http://schemas.microsoft.com/office/drawing/2014/main" val="301577175"/>
                    </a:ext>
                  </a:extLst>
                </a:gridCol>
              </a:tblGrid>
              <a:tr h="307744">
                <a:tc>
                  <a:txBody>
                    <a:bodyPr/>
                    <a:lstStyle/>
                    <a:p>
                      <a:pPr>
                        <a:lnSpc>
                          <a:spcPct val="115000"/>
                        </a:lnSpc>
                        <a:spcAft>
                          <a:spcPts val="1000"/>
                        </a:spcAft>
                      </a:pPr>
                      <a:r>
                        <a:rPr lang="tr-TR" sz="1800">
                          <a:effectLst/>
                        </a:rPr>
                        <a:t>M  10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4.5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1457386"/>
                  </a:ext>
                </a:extLst>
              </a:tr>
              <a:tr h="307744">
                <a:tc>
                  <a:txBody>
                    <a:bodyPr/>
                    <a:lstStyle/>
                    <a:p>
                      <a:pPr>
                        <a:lnSpc>
                          <a:spcPct val="115000"/>
                        </a:lnSpc>
                        <a:spcAft>
                          <a:spcPts val="1000"/>
                        </a:spcAft>
                      </a:pPr>
                      <a:r>
                        <a:rPr lang="tr-TR" sz="1800">
                          <a:effectLst/>
                        </a:rPr>
                        <a:t>M  12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9.5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6316276"/>
                  </a:ext>
                </a:extLst>
              </a:tr>
              <a:tr h="307744">
                <a:tc>
                  <a:txBody>
                    <a:bodyPr/>
                    <a:lstStyle/>
                    <a:p>
                      <a:pPr>
                        <a:lnSpc>
                          <a:spcPct val="115000"/>
                        </a:lnSpc>
                        <a:spcAft>
                          <a:spcPts val="1000"/>
                        </a:spcAft>
                      </a:pPr>
                      <a:r>
                        <a:rPr lang="tr-TR" sz="1800">
                          <a:effectLst/>
                        </a:rPr>
                        <a:t>M  12  X   1.75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6276665"/>
                  </a:ext>
                </a:extLst>
              </a:tr>
              <a:tr h="850012">
                <a:tc>
                  <a:txBody>
                    <a:bodyPr/>
                    <a:lstStyle/>
                    <a:p>
                      <a:pPr>
                        <a:lnSpc>
                          <a:spcPct val="115000"/>
                        </a:lnSpc>
                        <a:spcAft>
                          <a:spcPts val="1000"/>
                        </a:spcAft>
                      </a:pPr>
                      <a:r>
                        <a:rPr lang="tr-TR" sz="1800">
                          <a:effectLst/>
                        </a:rPr>
                        <a:t>TANIM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SIKMA METODU</a:t>
                      </a:r>
                    </a:p>
                    <a:p>
                      <a:pPr algn="ctr">
                        <a:lnSpc>
                          <a:spcPct val="115000"/>
                        </a:lnSpc>
                        <a:spcAft>
                          <a:spcPts val="1000"/>
                        </a:spcAft>
                      </a:pPr>
                      <a:r>
                        <a:rPr lang="tr-TR" sz="1800" u="sng" dirty="0">
                          <a:effectLst/>
                        </a:rPr>
                        <a:t>TORK--</a:t>
                      </a:r>
                      <a:r>
                        <a:rPr lang="tr-TR" sz="1800" u="sng" dirty="0" err="1">
                          <a:effectLst/>
                        </a:rPr>
                        <a:t>kgm</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SIKMA METODU</a:t>
                      </a:r>
                    </a:p>
                    <a:p>
                      <a:pPr algn="ctr">
                        <a:lnSpc>
                          <a:spcPct val="115000"/>
                        </a:lnSpc>
                        <a:spcAft>
                          <a:spcPts val="1000"/>
                        </a:spcAft>
                      </a:pPr>
                      <a:r>
                        <a:rPr lang="tr-TR" sz="1800" u="sng">
                          <a:effectLst/>
                        </a:rPr>
                        <a:t>GENLEŞME--mm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UYGULAMA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1189618"/>
                  </a:ext>
                </a:extLst>
              </a:tr>
              <a:tr h="307744">
                <a:tc>
                  <a:txBody>
                    <a:bodyPr/>
                    <a:lstStyle/>
                    <a:p>
                      <a:pPr>
                        <a:lnSpc>
                          <a:spcPct val="115000"/>
                        </a:lnSpc>
                        <a:spcAft>
                          <a:spcPts val="1000"/>
                        </a:spcAft>
                      </a:pPr>
                      <a:r>
                        <a:rPr lang="tr-TR" sz="1800">
                          <a:effectLst/>
                        </a:rPr>
                        <a:t>M  14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9</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7312421"/>
                  </a:ext>
                </a:extLst>
              </a:tr>
              <a:tr h="307744">
                <a:tc>
                  <a:txBody>
                    <a:bodyPr/>
                    <a:lstStyle/>
                    <a:p>
                      <a:pPr>
                        <a:lnSpc>
                          <a:spcPct val="115000"/>
                        </a:lnSpc>
                        <a:spcAft>
                          <a:spcPts val="1000"/>
                        </a:spcAft>
                      </a:pPr>
                      <a:r>
                        <a:rPr lang="tr-TR" sz="1800">
                          <a:effectLst/>
                        </a:rPr>
                        <a:t>M  14  X   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12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8</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809415"/>
                  </a:ext>
                </a:extLst>
              </a:tr>
              <a:tr h="307744">
                <a:tc>
                  <a:txBody>
                    <a:bodyPr/>
                    <a:lstStyle/>
                    <a:p>
                      <a:pPr>
                        <a:lnSpc>
                          <a:spcPct val="115000"/>
                        </a:lnSpc>
                        <a:spcAft>
                          <a:spcPts val="1000"/>
                        </a:spcAft>
                      </a:pPr>
                      <a:r>
                        <a:rPr lang="tr-TR" sz="1800">
                          <a:effectLst/>
                        </a:rPr>
                        <a:t>M  16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13</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9569012"/>
                  </a:ext>
                </a:extLst>
              </a:tr>
              <a:tr h="307744">
                <a:tc>
                  <a:txBody>
                    <a:bodyPr/>
                    <a:lstStyle/>
                    <a:p>
                      <a:pPr>
                        <a:lnSpc>
                          <a:spcPct val="115000"/>
                        </a:lnSpc>
                        <a:spcAft>
                          <a:spcPts val="1000"/>
                        </a:spcAft>
                      </a:pPr>
                      <a:r>
                        <a:rPr lang="tr-TR" sz="1800">
                          <a:effectLst/>
                        </a:rPr>
                        <a:t>M  16  X   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12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2705406"/>
                  </a:ext>
                </a:extLst>
              </a:tr>
              <a:tr h="307744">
                <a:tc>
                  <a:txBody>
                    <a:bodyPr/>
                    <a:lstStyle/>
                    <a:p>
                      <a:pPr>
                        <a:lnSpc>
                          <a:spcPct val="115000"/>
                        </a:lnSpc>
                        <a:spcAft>
                          <a:spcPts val="1000"/>
                        </a:spcAft>
                      </a:pPr>
                      <a:r>
                        <a:rPr lang="tr-TR" sz="1800">
                          <a:effectLst/>
                        </a:rPr>
                        <a:t>M  18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27</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612179"/>
                  </a:ext>
                </a:extLst>
              </a:tr>
              <a:tr h="307744">
                <a:tc>
                  <a:txBody>
                    <a:bodyPr/>
                    <a:lstStyle/>
                    <a:p>
                      <a:pPr>
                        <a:lnSpc>
                          <a:spcPct val="115000"/>
                        </a:lnSpc>
                        <a:spcAft>
                          <a:spcPts val="1000"/>
                        </a:spcAft>
                      </a:pPr>
                      <a:r>
                        <a:rPr lang="tr-TR" sz="1800">
                          <a:effectLst/>
                        </a:rPr>
                        <a:t>M  18  X   2.50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8692815"/>
                  </a:ext>
                </a:extLst>
              </a:tr>
              <a:tr h="307744">
                <a:tc>
                  <a:txBody>
                    <a:bodyPr/>
                    <a:lstStyle/>
                    <a:p>
                      <a:pPr>
                        <a:lnSpc>
                          <a:spcPct val="115000"/>
                        </a:lnSpc>
                        <a:spcAft>
                          <a:spcPts val="1000"/>
                        </a:spcAft>
                      </a:pPr>
                      <a:r>
                        <a:rPr lang="tr-TR" sz="1800">
                          <a:effectLst/>
                        </a:rPr>
                        <a:t>M  20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901386"/>
                  </a:ext>
                </a:extLst>
              </a:tr>
              <a:tr h="307744">
                <a:tc>
                  <a:txBody>
                    <a:bodyPr/>
                    <a:lstStyle/>
                    <a:p>
                      <a:pPr>
                        <a:lnSpc>
                          <a:spcPct val="115000"/>
                        </a:lnSpc>
                        <a:spcAft>
                          <a:spcPts val="1000"/>
                        </a:spcAft>
                      </a:pPr>
                      <a:r>
                        <a:rPr lang="tr-TR" sz="1800">
                          <a:effectLst/>
                        </a:rPr>
                        <a:t>M  20  X   2.50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5001274"/>
                  </a:ext>
                </a:extLst>
              </a:tr>
              <a:tr h="307744">
                <a:tc>
                  <a:txBody>
                    <a:bodyPr/>
                    <a:lstStyle/>
                    <a:p>
                      <a:pPr>
                        <a:lnSpc>
                          <a:spcPct val="115000"/>
                        </a:lnSpc>
                        <a:spcAft>
                          <a:spcPts val="1000"/>
                        </a:spcAft>
                      </a:pPr>
                      <a:r>
                        <a:rPr lang="tr-TR" sz="1800">
                          <a:effectLst/>
                        </a:rPr>
                        <a:t>M  22  X   1.50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45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1423519"/>
                  </a:ext>
                </a:extLst>
              </a:tr>
              <a:tr h="307744">
                <a:tc>
                  <a:txBody>
                    <a:bodyPr/>
                    <a:lstStyle/>
                    <a:p>
                      <a:pPr>
                        <a:lnSpc>
                          <a:spcPct val="115000"/>
                        </a:lnSpc>
                        <a:spcAft>
                          <a:spcPts val="1000"/>
                        </a:spcAft>
                      </a:pPr>
                      <a:r>
                        <a:rPr lang="tr-TR" sz="1800">
                          <a:effectLst/>
                        </a:rPr>
                        <a:t>M  22  X   2.50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43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29</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5429473"/>
                  </a:ext>
                </a:extLst>
              </a:tr>
            </a:tbl>
          </a:graphicData>
        </a:graphic>
      </p:graphicFrame>
    </p:spTree>
    <p:extLst>
      <p:ext uri="{BB962C8B-B14F-4D97-AF65-F5344CB8AC3E}">
        <p14:creationId xmlns:p14="http://schemas.microsoft.com/office/powerpoint/2010/main" val="153518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pic>
        <p:nvPicPr>
          <p:cNvPr id="14" name="Resim 13" descr="Su Ceketi 3">
            <a:extLst>
              <a:ext uri="{FF2B5EF4-FFF2-40B4-BE49-F238E27FC236}">
                <a16:creationId xmlns:a16="http://schemas.microsoft.com/office/drawing/2014/main" id="{3A2C85EE-58C2-4666-9A6B-A2AE8F670DF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01329" y="835353"/>
            <a:ext cx="3164058" cy="4822497"/>
          </a:xfrm>
          <a:prstGeom prst="rect">
            <a:avLst/>
          </a:prstGeom>
          <a:noFill/>
          <a:ln>
            <a:noFill/>
          </a:ln>
        </p:spPr>
      </p:pic>
      <p:pic>
        <p:nvPicPr>
          <p:cNvPr id="15" name="Resim 14">
            <a:extLst>
              <a:ext uri="{FF2B5EF4-FFF2-40B4-BE49-F238E27FC236}">
                <a16:creationId xmlns:a16="http://schemas.microsoft.com/office/drawing/2014/main" id="{E1D64381-F47D-4927-A63B-FC0AA6117FA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765387" y="998806"/>
            <a:ext cx="2093742" cy="4496801"/>
          </a:xfrm>
          <a:prstGeom prst="rect">
            <a:avLst/>
          </a:prstGeom>
        </p:spPr>
      </p:pic>
    </p:spTree>
    <p:extLst>
      <p:ext uri="{BB962C8B-B14F-4D97-AF65-F5344CB8AC3E}">
        <p14:creationId xmlns:p14="http://schemas.microsoft.com/office/powerpoint/2010/main" val="126661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pic>
        <p:nvPicPr>
          <p:cNvPr id="9" name="Resim 8" descr="Sü Giriş Deflektörü">
            <a:extLst>
              <a:ext uri="{FF2B5EF4-FFF2-40B4-BE49-F238E27FC236}">
                <a16:creationId xmlns:a16="http://schemas.microsoft.com/office/drawing/2014/main" id="{BC4A28A6-2661-48CC-BD6C-75D671E7F03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6436" y="1235462"/>
            <a:ext cx="4872991" cy="4265005"/>
          </a:xfrm>
          <a:prstGeom prst="rect">
            <a:avLst/>
          </a:prstGeom>
          <a:noFill/>
          <a:ln>
            <a:noFill/>
          </a:ln>
        </p:spPr>
      </p:pic>
    </p:spTree>
    <p:extLst>
      <p:ext uri="{BB962C8B-B14F-4D97-AF65-F5344CB8AC3E}">
        <p14:creationId xmlns:p14="http://schemas.microsoft.com/office/powerpoint/2010/main" val="60114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pic>
        <p:nvPicPr>
          <p:cNvPr id="8" name="Resim 7" descr="Silindir Gömleği Su Çıkış Delikleri">
            <a:extLst>
              <a:ext uri="{FF2B5EF4-FFF2-40B4-BE49-F238E27FC236}">
                <a16:creationId xmlns:a16="http://schemas.microsoft.com/office/drawing/2014/main" id="{F92258D3-F974-4D5B-9269-A8FFB0EC82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378" y="891720"/>
            <a:ext cx="5990127" cy="5065947"/>
          </a:xfrm>
          <a:prstGeom prst="rect">
            <a:avLst/>
          </a:prstGeom>
          <a:noFill/>
          <a:ln>
            <a:noFill/>
          </a:ln>
        </p:spPr>
      </p:pic>
    </p:spTree>
    <p:extLst>
      <p:ext uri="{BB962C8B-B14F-4D97-AF65-F5344CB8AC3E}">
        <p14:creationId xmlns:p14="http://schemas.microsoft.com/office/powerpoint/2010/main" val="1815779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sp>
        <p:nvSpPr>
          <p:cNvPr id="9" name="Metin kutusu 8">
            <a:extLst>
              <a:ext uri="{FF2B5EF4-FFF2-40B4-BE49-F238E27FC236}">
                <a16:creationId xmlns:a16="http://schemas.microsoft.com/office/drawing/2014/main" id="{EAD4A1E2-B10A-4847-9467-FF26A9ABD79C}"/>
              </a:ext>
            </a:extLst>
          </p:cNvPr>
          <p:cNvSpPr txBox="1"/>
          <p:nvPr/>
        </p:nvSpPr>
        <p:spPr>
          <a:xfrm>
            <a:off x="825304" y="1744615"/>
            <a:ext cx="11197883" cy="3994042"/>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Başlık altı contanın montajında dikkat edilmesi gereken hususlar aşağıdaki gibidir.</a:t>
            </a:r>
          </a:p>
          <a:p>
            <a:pPr marL="342900" lvl="0" indent="-342900" algn="just">
              <a:lnSpc>
                <a:spcPct val="115000"/>
              </a:lnSpc>
              <a:spcAft>
                <a:spcPts val="1000"/>
              </a:spcAft>
              <a:buFont typeface="Times New Roman" panose="02020603050405020304" pitchFamily="18" charset="0"/>
              <a:buChar char="-"/>
            </a:pPr>
            <a:r>
              <a:rPr lang="tr-TR" sz="2000" dirty="0">
                <a:effectLst/>
                <a:ea typeface="Calibri" panose="020F0502020204030204" pitchFamily="34" charset="0"/>
                <a:cs typeface="Times New Roman" panose="02020603050405020304" pitchFamily="18" charset="0"/>
              </a:rPr>
              <a:t>Sökülen başlık altı contanın oturacağı zemin, su çıkış delikleri ve conta yüzeyi kuru bir bez ile temizlenmelidir.(</a:t>
            </a:r>
            <a:r>
              <a:rPr lang="tr-TR" sz="2000" dirty="0" err="1">
                <a:effectLst/>
                <a:ea typeface="Calibri" panose="020F0502020204030204" pitchFamily="34" charset="0"/>
                <a:cs typeface="Times New Roman" panose="02020603050405020304" pitchFamily="18" charset="0"/>
              </a:rPr>
              <a:t>Üstübü</a:t>
            </a:r>
            <a:r>
              <a:rPr lang="tr-TR" sz="2000" dirty="0">
                <a:effectLst/>
                <a:ea typeface="Calibri" panose="020F0502020204030204" pitchFamily="34" charset="0"/>
                <a:cs typeface="Times New Roman" panose="02020603050405020304" pitchFamily="18" charset="0"/>
              </a:rPr>
              <a:t> gibi kolay parça bırakan bezlere dikkat edilmeli artık parça oturma yüzeyinde bırakılmamalıdır)</a:t>
            </a:r>
          </a:p>
          <a:p>
            <a:pPr marL="342900" lvl="0" indent="-342900" algn="just">
              <a:lnSpc>
                <a:spcPct val="115000"/>
              </a:lnSpc>
              <a:spcAft>
                <a:spcPts val="1000"/>
              </a:spcAft>
              <a:buFont typeface="Times New Roman" panose="02020603050405020304" pitchFamily="18" charset="0"/>
              <a:buChar char="-"/>
            </a:pPr>
            <a:r>
              <a:rPr lang="tr-TR" sz="2000" dirty="0">
                <a:effectLst/>
                <a:ea typeface="Calibri" panose="020F0502020204030204" pitchFamily="34" charset="0"/>
                <a:cs typeface="Times New Roman" panose="02020603050405020304" pitchFamily="18" charset="0"/>
              </a:rPr>
              <a:t>12 adet lastik contanın başlık altı conta üzerinde olduğuna dikkat edin. Bu kontrol en iyi paket açılmadan önce bütün lastik contaların yerinde olup olmadığına bakılarak yapılabilir.</a:t>
            </a:r>
          </a:p>
          <a:p>
            <a:pPr marL="342900" lvl="0" indent="-342900" algn="just">
              <a:lnSpc>
                <a:spcPct val="115000"/>
              </a:lnSpc>
              <a:spcAft>
                <a:spcPts val="1000"/>
              </a:spcAft>
              <a:buFont typeface="Times New Roman" panose="02020603050405020304" pitchFamily="18" charset="0"/>
              <a:buChar char="-"/>
            </a:pPr>
            <a:r>
              <a:rPr lang="tr-TR" sz="2000" dirty="0">
                <a:effectLst/>
                <a:ea typeface="Calibri" panose="020F0502020204030204" pitchFamily="34" charset="0"/>
                <a:cs typeface="Times New Roman" panose="02020603050405020304" pitchFamily="18" charset="0"/>
              </a:rPr>
              <a:t>Conta 8 adet ceket saplamasına aynı anda takılmalı ve yavaş yavaş yerine doğru kaydırılmalıdır.. </a:t>
            </a:r>
            <a:r>
              <a:rPr lang="tr-TR" sz="2000" dirty="0" err="1">
                <a:effectLst/>
                <a:ea typeface="Calibri" panose="020F0502020204030204" pitchFamily="34" charset="0"/>
                <a:cs typeface="Times New Roman" panose="02020603050405020304" pitchFamily="18" charset="0"/>
              </a:rPr>
              <a:t>Başlıkaltı</a:t>
            </a:r>
            <a:r>
              <a:rPr lang="tr-TR" sz="2000" dirty="0">
                <a:effectLst/>
                <a:ea typeface="Calibri" panose="020F0502020204030204" pitchFamily="34" charset="0"/>
                <a:cs typeface="Times New Roman" panose="02020603050405020304" pitchFamily="18" charset="0"/>
              </a:rPr>
              <a:t> contanın montajı sırasında en önemli noktalardan biride contanın üstünde yazan “top” ve “pilot hole” yazılarına dikkat etmektir. Pilot hole yazılı delik silindir gömleğinin saplamaları üzerindeki kılavuz saplamaya gelmeli ve “top” yazısı da yukarı doğru bakmalıdır.</a:t>
            </a:r>
          </a:p>
        </p:txBody>
      </p:sp>
    </p:spTree>
    <p:extLst>
      <p:ext uri="{BB962C8B-B14F-4D97-AF65-F5344CB8AC3E}">
        <p14:creationId xmlns:p14="http://schemas.microsoft.com/office/powerpoint/2010/main" val="407923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pic>
        <p:nvPicPr>
          <p:cNvPr id="8" name="Resim 7" descr="Kılavuz Saplama">
            <a:extLst>
              <a:ext uri="{FF2B5EF4-FFF2-40B4-BE49-F238E27FC236}">
                <a16:creationId xmlns:a16="http://schemas.microsoft.com/office/drawing/2014/main" id="{87B3DC06-33E9-41A8-B05C-99121E08EC2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009" y="1666875"/>
            <a:ext cx="10145305" cy="3643604"/>
          </a:xfrm>
          <a:prstGeom prst="rect">
            <a:avLst/>
          </a:prstGeom>
          <a:noFill/>
          <a:ln>
            <a:noFill/>
          </a:ln>
        </p:spPr>
      </p:pic>
    </p:spTree>
    <p:extLst>
      <p:ext uri="{BB962C8B-B14F-4D97-AF65-F5344CB8AC3E}">
        <p14:creationId xmlns:p14="http://schemas.microsoft.com/office/powerpoint/2010/main" val="2485007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r>
              <a:rPr lang="tr-TR" sz="2800" b="1" dirty="0"/>
              <a:t>Motorların Tarihçesi</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C22374F9-0921-480B-841A-B0439A0AC161}"/>
              </a:ext>
            </a:extLst>
          </p:cNvPr>
          <p:cNvSpPr txBox="1"/>
          <p:nvPr/>
        </p:nvSpPr>
        <p:spPr>
          <a:xfrm>
            <a:off x="462112" y="1886565"/>
            <a:ext cx="11127545" cy="2903102"/>
          </a:xfrm>
          <a:prstGeom prst="rect">
            <a:avLst/>
          </a:prstGeom>
          <a:noFill/>
        </p:spPr>
        <p:txBody>
          <a:bodyPr wrap="square">
            <a:spAutoFit/>
          </a:bodyPr>
          <a:lstStyle/>
          <a:p>
            <a:pPr marL="38100" algn="just">
              <a:lnSpc>
                <a:spcPct val="115000"/>
              </a:lnSpc>
              <a:spcAft>
                <a:spcPts val="1000"/>
              </a:spcAft>
            </a:pPr>
            <a:r>
              <a:rPr lang="tr-TR" sz="2000" dirty="0">
                <a:effectLst/>
                <a:ea typeface="Calibri" panose="020F0502020204030204" pitchFamily="34" charset="0"/>
                <a:cs typeface="Times New Roman" panose="02020603050405020304" pitchFamily="18" charset="0"/>
              </a:rPr>
              <a:t>Motorlar, bir enerji formunu mekanik enerjiye çeviren makinelerdir. Belçikalı mühendis </a:t>
            </a:r>
            <a:r>
              <a:rPr lang="tr-TR" sz="2000" u="none" strike="noStrike" dirty="0" err="1">
                <a:effectLst/>
                <a:ea typeface="Calibri" panose="020F0502020204030204" pitchFamily="34" charset="0"/>
                <a:cs typeface="Times New Roman" panose="02020603050405020304" pitchFamily="18" charset="0"/>
                <a:hlinkClick r:id="rId5" tooltip="Étienne Lenoir"/>
              </a:rPr>
              <a:t>Étienne</a:t>
            </a:r>
            <a:r>
              <a:rPr lang="tr-TR" sz="2000" u="none" strike="noStrike" dirty="0">
                <a:effectLst/>
                <a:ea typeface="Calibri" panose="020F0502020204030204" pitchFamily="34" charset="0"/>
                <a:cs typeface="Times New Roman" panose="02020603050405020304" pitchFamily="18" charset="0"/>
                <a:hlinkClick r:id="rId5" tooltip="Étienne Lenoir"/>
              </a:rPr>
              <a:t> </a:t>
            </a:r>
            <a:r>
              <a:rPr lang="tr-TR" sz="2000" u="none" strike="noStrike" dirty="0" err="1">
                <a:effectLst/>
                <a:ea typeface="Calibri" panose="020F0502020204030204" pitchFamily="34" charset="0"/>
                <a:cs typeface="Times New Roman" panose="02020603050405020304" pitchFamily="18" charset="0"/>
                <a:hlinkClick r:id="rId5" tooltip="Étienne Lenoir"/>
              </a:rPr>
              <a:t>Lenoir</a:t>
            </a:r>
            <a:r>
              <a:rPr lang="tr-TR" sz="2000" dirty="0">
                <a:effectLst/>
                <a:ea typeface="Calibri" panose="020F0502020204030204" pitchFamily="34" charset="0"/>
                <a:cs typeface="Times New Roman" panose="02020603050405020304" pitchFamily="18" charset="0"/>
              </a:rPr>
              <a:t> 1859’da “Gazlı ve genleşmiş havalı motor” adı altında iki zamanlı içten yanmalı bir motorun patentini almış ve 1860 yılında elektrik ile ateşlenen ve su soğutmalı ilk içten yanmalı motoru geliştirmiştir. Bu motorlara içten yanmalı motor adının verilmesinin sebebi, yanma olayının motor içerisinde gerçekleşmesindendir. Dıştan yanmalı motorlar da ise dışarıda yanma gerçekleştiğinden bunlara dıştan yanmalı motorlar denilmiştir. Örneğin: </a:t>
            </a:r>
            <a:r>
              <a:rPr lang="tr-TR" sz="2000" u="none" strike="noStrike" dirty="0">
                <a:effectLst/>
                <a:ea typeface="Calibri" panose="020F0502020204030204" pitchFamily="34" charset="0"/>
                <a:cs typeface="Times New Roman" panose="02020603050405020304" pitchFamily="18" charset="0"/>
                <a:hlinkClick r:id="rId6" tooltip="Buhar makinesi"/>
              </a:rPr>
              <a:t>Buhar makinesi</a:t>
            </a:r>
            <a:r>
              <a:rPr lang="tr-TR" sz="2000" dirty="0">
                <a:effectLst/>
                <a:ea typeface="Calibri" panose="020F0502020204030204" pitchFamily="34" charset="0"/>
                <a:cs typeface="Times New Roman" panose="02020603050405020304" pitchFamily="18" charset="0"/>
              </a:rPr>
              <a:t>. Motorlar, yaktığı yakıta göre(benzinli, dizel, </a:t>
            </a:r>
            <a:r>
              <a:rPr lang="tr-TR" sz="2000" dirty="0" err="1">
                <a:effectLst/>
                <a:ea typeface="Calibri" panose="020F0502020204030204" pitchFamily="34" charset="0"/>
                <a:cs typeface="Times New Roman" panose="02020603050405020304" pitchFamily="18" charset="0"/>
              </a:rPr>
              <a:t>lpg</a:t>
            </a:r>
            <a:r>
              <a:rPr lang="tr-TR" sz="2000" dirty="0">
                <a:effectLst/>
                <a:ea typeface="Calibri" panose="020F0502020204030204" pitchFamily="34" charset="0"/>
                <a:cs typeface="Times New Roman" panose="02020603050405020304" pitchFamily="18" charset="0"/>
              </a:rPr>
              <a:t> vs.), yakıtın yakıldığı yere göre (içten yanmalı, dıştan yanmalı), zamanlama sistemine göre(2 zamanlı,4 zamanlı), soğutma tipine göre(Hava soğutmalı, su soğutmalı) gibi bir çok çeşide ayrılmaktadır. </a:t>
            </a:r>
          </a:p>
        </p:txBody>
      </p:sp>
    </p:spTree>
    <p:extLst>
      <p:ext uri="{BB962C8B-B14F-4D97-AF65-F5344CB8AC3E}">
        <p14:creationId xmlns:p14="http://schemas.microsoft.com/office/powerpoint/2010/main" val="275003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pic>
        <p:nvPicPr>
          <p:cNvPr id="9" name="Resim 8" descr="Kılavuz Delik">
            <a:extLst>
              <a:ext uri="{FF2B5EF4-FFF2-40B4-BE49-F238E27FC236}">
                <a16:creationId xmlns:a16="http://schemas.microsoft.com/office/drawing/2014/main" id="{115117E2-72F2-42D1-BC62-68FE4249592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65784" y="1625401"/>
            <a:ext cx="5820948" cy="3889134"/>
          </a:xfrm>
          <a:prstGeom prst="rect">
            <a:avLst/>
          </a:prstGeom>
          <a:noFill/>
          <a:ln>
            <a:noFill/>
          </a:ln>
        </p:spPr>
      </p:pic>
      <p:sp>
        <p:nvSpPr>
          <p:cNvPr id="13" name="Metin kutusu 12">
            <a:extLst>
              <a:ext uri="{FF2B5EF4-FFF2-40B4-BE49-F238E27FC236}">
                <a16:creationId xmlns:a16="http://schemas.microsoft.com/office/drawing/2014/main" id="{B24D59A5-EDF3-4358-9CA3-1FA943DEE595}"/>
              </a:ext>
            </a:extLst>
          </p:cNvPr>
          <p:cNvSpPr txBox="1"/>
          <p:nvPr/>
        </p:nvSpPr>
        <p:spPr>
          <a:xfrm>
            <a:off x="6765387" y="2532716"/>
            <a:ext cx="4474699" cy="1485663"/>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tr-TR" sz="2000" dirty="0">
                <a:effectLst/>
                <a:ea typeface="Calibri" panose="020F0502020204030204" pitchFamily="34" charset="0"/>
                <a:cs typeface="Times New Roman" panose="02020603050405020304" pitchFamily="18" charset="0"/>
              </a:rPr>
              <a:t>Başlık altı contanın montajı sırasında başlık altı contaya veya lastik contalara herhangi bir gres veya yağ uygulamayınız. </a:t>
            </a:r>
          </a:p>
        </p:txBody>
      </p:sp>
    </p:spTree>
    <p:extLst>
      <p:ext uri="{BB962C8B-B14F-4D97-AF65-F5344CB8AC3E}">
        <p14:creationId xmlns:p14="http://schemas.microsoft.com/office/powerpoint/2010/main" val="354309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latin typeface="Times New Roman" panose="02020603050405020304" pitchFamily="18" charset="0"/>
                <a:ea typeface="Calibri" panose="020F0502020204030204" pitchFamily="34" charset="0"/>
              </a:rPr>
              <a:t>Silindir gömleği </a:t>
            </a:r>
            <a:endParaRPr lang="tr-TR" sz="2000" dirty="0"/>
          </a:p>
        </p:txBody>
      </p:sp>
      <p:pic>
        <p:nvPicPr>
          <p:cNvPr id="14" name="Resim 13" descr="Başlıkaltı conta komplesi">
            <a:extLst>
              <a:ext uri="{FF2B5EF4-FFF2-40B4-BE49-F238E27FC236}">
                <a16:creationId xmlns:a16="http://schemas.microsoft.com/office/drawing/2014/main" id="{5730FE91-3EC5-4F4C-B646-A1E9F73B6D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1686" y="835353"/>
            <a:ext cx="5579599" cy="4946469"/>
          </a:xfrm>
          <a:prstGeom prst="rect">
            <a:avLst/>
          </a:prstGeom>
          <a:noFill/>
          <a:ln>
            <a:noFill/>
          </a:ln>
        </p:spPr>
      </p:pic>
      <p:sp>
        <p:nvSpPr>
          <p:cNvPr id="15" name="Metin kutusu 14">
            <a:extLst>
              <a:ext uri="{FF2B5EF4-FFF2-40B4-BE49-F238E27FC236}">
                <a16:creationId xmlns:a16="http://schemas.microsoft.com/office/drawing/2014/main" id="{E1D69331-A6FB-4437-BDC4-0FC951D9F5D4}"/>
              </a:ext>
            </a:extLst>
          </p:cNvPr>
          <p:cNvSpPr txBox="1"/>
          <p:nvPr/>
        </p:nvSpPr>
        <p:spPr>
          <a:xfrm>
            <a:off x="432130" y="2580902"/>
            <a:ext cx="3418449" cy="1015663"/>
          </a:xfrm>
          <a:prstGeom prst="rect">
            <a:avLst/>
          </a:prstGeom>
          <a:noFill/>
        </p:spPr>
        <p:txBody>
          <a:bodyPr wrap="square">
            <a:spAutoFit/>
          </a:bodyPr>
          <a:lstStyle/>
          <a:p>
            <a:r>
              <a:rPr lang="tr-TR" sz="2000" dirty="0">
                <a:effectLst/>
                <a:ea typeface="Calibri" panose="020F0502020204030204" pitchFamily="34" charset="0"/>
              </a:rPr>
              <a:t>645E/E3C motorlarda kullanılan başlık altı conta komplesi</a:t>
            </a:r>
            <a:endParaRPr lang="tr-TR" sz="2000" dirty="0"/>
          </a:p>
        </p:txBody>
      </p:sp>
    </p:spTree>
    <p:extLst>
      <p:ext uri="{BB962C8B-B14F-4D97-AF65-F5344CB8AC3E}">
        <p14:creationId xmlns:p14="http://schemas.microsoft.com/office/powerpoint/2010/main" val="476530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pic>
        <p:nvPicPr>
          <p:cNvPr id="9" name="Resim 8">
            <a:extLst>
              <a:ext uri="{FF2B5EF4-FFF2-40B4-BE49-F238E27FC236}">
                <a16:creationId xmlns:a16="http://schemas.microsoft.com/office/drawing/2014/main" id="{B048AFFA-6BAF-487B-B5B0-E4A95B089C40}"/>
              </a:ext>
            </a:extLst>
          </p:cNvPr>
          <p:cNvPicPr/>
          <p:nvPr/>
        </p:nvPicPr>
        <p:blipFill>
          <a:blip r:embed="rId5">
            <a:extLst>
              <a:ext uri="{28A0092B-C50C-407E-A947-70E740481C1C}">
                <a14:useLocalDpi xmlns:a14="http://schemas.microsoft.com/office/drawing/2010/main" val="0"/>
              </a:ext>
            </a:extLst>
          </a:blip>
          <a:stretch>
            <a:fillRect/>
          </a:stretch>
        </p:blipFill>
        <p:spPr>
          <a:xfrm>
            <a:off x="661839" y="1591310"/>
            <a:ext cx="10515600" cy="3543398"/>
          </a:xfrm>
          <a:prstGeom prst="rect">
            <a:avLst/>
          </a:prstGeom>
        </p:spPr>
      </p:pic>
    </p:spTree>
    <p:extLst>
      <p:ext uri="{BB962C8B-B14F-4D97-AF65-F5344CB8AC3E}">
        <p14:creationId xmlns:p14="http://schemas.microsoft.com/office/powerpoint/2010/main" val="3591924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pic>
        <p:nvPicPr>
          <p:cNvPr id="8" name="Resim 7" descr="Başlık arka yüz">
            <a:extLst>
              <a:ext uri="{FF2B5EF4-FFF2-40B4-BE49-F238E27FC236}">
                <a16:creationId xmlns:a16="http://schemas.microsoft.com/office/drawing/2014/main" id="{810BA740-B722-46AC-A600-8DD3F2C840A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4638" y="676456"/>
            <a:ext cx="5819775" cy="5193030"/>
          </a:xfrm>
          <a:prstGeom prst="rect">
            <a:avLst/>
          </a:prstGeom>
          <a:noFill/>
          <a:ln>
            <a:noFill/>
          </a:ln>
        </p:spPr>
      </p:pic>
    </p:spTree>
    <p:extLst>
      <p:ext uri="{BB962C8B-B14F-4D97-AF65-F5344CB8AC3E}">
        <p14:creationId xmlns:p14="http://schemas.microsoft.com/office/powerpoint/2010/main" val="253650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pic>
        <p:nvPicPr>
          <p:cNvPr id="9" name="Resim 8">
            <a:extLst>
              <a:ext uri="{FF2B5EF4-FFF2-40B4-BE49-F238E27FC236}">
                <a16:creationId xmlns:a16="http://schemas.microsoft.com/office/drawing/2014/main" id="{AE73235C-3A9D-4742-8012-3C860C4023A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44719" y="1415520"/>
            <a:ext cx="4515072" cy="3925737"/>
          </a:xfrm>
          <a:prstGeom prst="rect">
            <a:avLst/>
          </a:prstGeom>
        </p:spPr>
      </p:pic>
      <p:pic>
        <p:nvPicPr>
          <p:cNvPr id="13" name="Resim 12">
            <a:extLst>
              <a:ext uri="{FF2B5EF4-FFF2-40B4-BE49-F238E27FC236}">
                <a16:creationId xmlns:a16="http://schemas.microsoft.com/office/drawing/2014/main" id="{4F282DA1-486F-493B-B71B-B44390B45EA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718859" y="1415520"/>
            <a:ext cx="5149462" cy="3925737"/>
          </a:xfrm>
          <a:prstGeom prst="rect">
            <a:avLst/>
          </a:prstGeom>
        </p:spPr>
      </p:pic>
      <p:sp>
        <p:nvSpPr>
          <p:cNvPr id="14" name="Metin kutusu 13">
            <a:extLst>
              <a:ext uri="{FF2B5EF4-FFF2-40B4-BE49-F238E27FC236}">
                <a16:creationId xmlns:a16="http://schemas.microsoft.com/office/drawing/2014/main" id="{F25F3DB7-2E14-4470-9640-73D39FCFC0E2}"/>
              </a:ext>
            </a:extLst>
          </p:cNvPr>
          <p:cNvSpPr txBox="1"/>
          <p:nvPr/>
        </p:nvSpPr>
        <p:spPr>
          <a:xfrm>
            <a:off x="2627141" y="5437545"/>
            <a:ext cx="7389056"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645E/645E3C tipi motor başlık üst görünümü b) egzoz kanalı</a:t>
            </a:r>
          </a:p>
        </p:txBody>
      </p:sp>
    </p:spTree>
    <p:extLst>
      <p:ext uri="{BB962C8B-B14F-4D97-AF65-F5344CB8AC3E}">
        <p14:creationId xmlns:p14="http://schemas.microsoft.com/office/powerpoint/2010/main" val="92168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pic>
        <p:nvPicPr>
          <p:cNvPr id="15" name="Resim 14">
            <a:extLst>
              <a:ext uri="{FF2B5EF4-FFF2-40B4-BE49-F238E27FC236}">
                <a16:creationId xmlns:a16="http://schemas.microsoft.com/office/drawing/2014/main" id="{FF4D3E67-1733-49C1-BAE4-18E416EA2DDB}"/>
              </a:ext>
            </a:extLst>
          </p:cNvPr>
          <p:cNvPicPr/>
          <p:nvPr/>
        </p:nvPicPr>
        <p:blipFill rotWithShape="1">
          <a:blip r:embed="rId5">
            <a:extLst>
              <a:ext uri="{28A0092B-C50C-407E-A947-70E740481C1C}">
                <a14:useLocalDpi xmlns:a14="http://schemas.microsoft.com/office/drawing/2010/main" val="0"/>
              </a:ext>
            </a:extLst>
          </a:blip>
          <a:srcRect b="50320"/>
          <a:stretch/>
        </p:blipFill>
        <p:spPr bwMode="auto">
          <a:xfrm>
            <a:off x="340557" y="1235462"/>
            <a:ext cx="4448513" cy="4439161"/>
          </a:xfrm>
          <a:prstGeom prst="rect">
            <a:avLst/>
          </a:prstGeom>
          <a:noFill/>
          <a:ln>
            <a:noFill/>
          </a:ln>
        </p:spPr>
      </p:pic>
      <p:pic>
        <p:nvPicPr>
          <p:cNvPr id="16" name="Resim 15">
            <a:extLst>
              <a:ext uri="{FF2B5EF4-FFF2-40B4-BE49-F238E27FC236}">
                <a16:creationId xmlns:a16="http://schemas.microsoft.com/office/drawing/2014/main" id="{CCAD4B34-2E95-4042-908E-012E776C226B}"/>
              </a:ext>
            </a:extLst>
          </p:cNvPr>
          <p:cNvPicPr/>
          <p:nvPr/>
        </p:nvPicPr>
        <p:blipFill rotWithShape="1">
          <a:blip r:embed="rId5">
            <a:extLst>
              <a:ext uri="{28A0092B-C50C-407E-A947-70E740481C1C}">
                <a14:useLocalDpi xmlns:a14="http://schemas.microsoft.com/office/drawing/2010/main" val="0"/>
              </a:ext>
            </a:extLst>
          </a:blip>
          <a:srcRect t="46482"/>
          <a:stretch/>
        </p:blipFill>
        <p:spPr bwMode="auto">
          <a:xfrm>
            <a:off x="5664546" y="1235462"/>
            <a:ext cx="4773682" cy="4439161"/>
          </a:xfrm>
          <a:prstGeom prst="rect">
            <a:avLst/>
          </a:prstGeom>
          <a:noFill/>
          <a:ln>
            <a:noFill/>
          </a:ln>
        </p:spPr>
      </p:pic>
    </p:spTree>
    <p:extLst>
      <p:ext uri="{BB962C8B-B14F-4D97-AF65-F5344CB8AC3E}">
        <p14:creationId xmlns:p14="http://schemas.microsoft.com/office/powerpoint/2010/main" val="1503025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pic>
        <p:nvPicPr>
          <p:cNvPr id="9" name="Resim 8">
            <a:extLst>
              <a:ext uri="{FF2B5EF4-FFF2-40B4-BE49-F238E27FC236}">
                <a16:creationId xmlns:a16="http://schemas.microsoft.com/office/drawing/2014/main" id="{642A4BFE-671B-4F94-ABA0-4000B06ACBC4}"/>
              </a:ext>
            </a:extLst>
          </p:cNvPr>
          <p:cNvPicPr/>
          <p:nvPr/>
        </p:nvPicPr>
        <p:blipFill>
          <a:blip r:embed="rId5">
            <a:extLst>
              <a:ext uri="{28A0092B-C50C-407E-A947-70E740481C1C}">
                <a14:useLocalDpi xmlns:a14="http://schemas.microsoft.com/office/drawing/2010/main" val="0"/>
              </a:ext>
            </a:extLst>
          </a:blip>
          <a:stretch>
            <a:fillRect/>
          </a:stretch>
        </p:blipFill>
        <p:spPr>
          <a:xfrm>
            <a:off x="661838" y="1482541"/>
            <a:ext cx="4177447" cy="3595895"/>
          </a:xfrm>
          <a:prstGeom prst="rect">
            <a:avLst/>
          </a:prstGeom>
        </p:spPr>
      </p:pic>
      <p:pic>
        <p:nvPicPr>
          <p:cNvPr id="13" name="Resim 12">
            <a:extLst>
              <a:ext uri="{FF2B5EF4-FFF2-40B4-BE49-F238E27FC236}">
                <a16:creationId xmlns:a16="http://schemas.microsoft.com/office/drawing/2014/main" id="{61DF79DC-8740-4CD4-A0CA-3EF8ADA570E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464785" y="1235462"/>
            <a:ext cx="4354464" cy="3842973"/>
          </a:xfrm>
          <a:prstGeom prst="rect">
            <a:avLst/>
          </a:prstGeom>
          <a:noFill/>
          <a:ln>
            <a:noFill/>
          </a:ln>
        </p:spPr>
      </p:pic>
      <p:sp>
        <p:nvSpPr>
          <p:cNvPr id="14" name="Metin kutusu 13">
            <a:extLst>
              <a:ext uri="{FF2B5EF4-FFF2-40B4-BE49-F238E27FC236}">
                <a16:creationId xmlns:a16="http://schemas.microsoft.com/office/drawing/2014/main" id="{0D480002-D05E-4383-80C0-33DE50B0D871}"/>
              </a:ext>
            </a:extLst>
          </p:cNvPr>
          <p:cNvSpPr txBox="1"/>
          <p:nvPr/>
        </p:nvSpPr>
        <p:spPr>
          <a:xfrm>
            <a:off x="3260187" y="5333385"/>
            <a:ext cx="6098344" cy="400110"/>
          </a:xfrm>
          <a:prstGeom prst="rect">
            <a:avLst/>
          </a:prstGeom>
          <a:noFill/>
        </p:spPr>
        <p:txBody>
          <a:bodyPr wrap="square">
            <a:spAutoFit/>
          </a:bodyPr>
          <a:lstStyle/>
          <a:p>
            <a:r>
              <a:rPr lang="tr-TR" sz="2000" dirty="0">
                <a:effectLst/>
                <a:ea typeface="Calibri" panose="020F0502020204030204" pitchFamily="34" charset="0"/>
              </a:rPr>
              <a:t>Supap Köprüsü Komplesi</a:t>
            </a:r>
            <a:endParaRPr lang="tr-TR" sz="2000" dirty="0"/>
          </a:p>
        </p:txBody>
      </p:sp>
    </p:spTree>
    <p:extLst>
      <p:ext uri="{BB962C8B-B14F-4D97-AF65-F5344CB8AC3E}">
        <p14:creationId xmlns:p14="http://schemas.microsoft.com/office/powerpoint/2010/main" val="334512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sp>
        <p:nvSpPr>
          <p:cNvPr id="14" name="Metin kutusu 13">
            <a:extLst>
              <a:ext uri="{FF2B5EF4-FFF2-40B4-BE49-F238E27FC236}">
                <a16:creationId xmlns:a16="http://schemas.microsoft.com/office/drawing/2014/main" id="{0D480002-D05E-4383-80C0-33DE50B0D871}"/>
              </a:ext>
            </a:extLst>
          </p:cNvPr>
          <p:cNvSpPr txBox="1"/>
          <p:nvPr/>
        </p:nvSpPr>
        <p:spPr>
          <a:xfrm>
            <a:off x="5415316" y="5396490"/>
            <a:ext cx="6098344" cy="400110"/>
          </a:xfrm>
          <a:prstGeom prst="rect">
            <a:avLst/>
          </a:prstGeom>
          <a:noFill/>
        </p:spPr>
        <p:txBody>
          <a:bodyPr wrap="square">
            <a:spAutoFit/>
          </a:bodyPr>
          <a:lstStyle/>
          <a:p>
            <a:r>
              <a:rPr lang="tr-TR" sz="2000" dirty="0" err="1">
                <a:effectLst/>
                <a:ea typeface="Calibri" panose="020F0502020204030204" pitchFamily="34" charset="0"/>
              </a:rPr>
              <a:t>Külbütör</a:t>
            </a:r>
            <a:r>
              <a:rPr lang="tr-TR" sz="2000" dirty="0">
                <a:effectLst/>
                <a:ea typeface="Calibri" panose="020F0502020204030204" pitchFamily="34" charset="0"/>
              </a:rPr>
              <a:t> kolları</a:t>
            </a:r>
          </a:p>
        </p:txBody>
      </p:sp>
      <p:pic>
        <p:nvPicPr>
          <p:cNvPr id="15" name="Resim 14">
            <a:extLst>
              <a:ext uri="{FF2B5EF4-FFF2-40B4-BE49-F238E27FC236}">
                <a16:creationId xmlns:a16="http://schemas.microsoft.com/office/drawing/2014/main" id="{5DC89066-CD9F-4CDC-BE36-7FE27CCFC34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066286" y="709143"/>
            <a:ext cx="3398202" cy="4526280"/>
          </a:xfrm>
          <a:prstGeom prst="rect">
            <a:avLst/>
          </a:prstGeom>
        </p:spPr>
      </p:pic>
    </p:spTree>
    <p:extLst>
      <p:ext uri="{BB962C8B-B14F-4D97-AF65-F5344CB8AC3E}">
        <p14:creationId xmlns:p14="http://schemas.microsoft.com/office/powerpoint/2010/main" val="689426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00110"/>
          </a:xfrm>
          <a:prstGeom prst="rect">
            <a:avLst/>
          </a:prstGeom>
          <a:noFill/>
        </p:spPr>
        <p:txBody>
          <a:bodyPr wrap="square">
            <a:spAutoFit/>
          </a:bodyPr>
          <a:lstStyle/>
          <a:p>
            <a:r>
              <a:rPr lang="tr-TR" sz="2000" b="1" dirty="0">
                <a:effectLst/>
                <a:ea typeface="Calibri" panose="020F0502020204030204" pitchFamily="34" charset="0"/>
              </a:rPr>
              <a:t>Silindir Başlığı ve Aksesuarları </a:t>
            </a:r>
            <a:endParaRPr lang="tr-TR" sz="2400" dirty="0"/>
          </a:p>
        </p:txBody>
      </p:sp>
      <p:pic>
        <p:nvPicPr>
          <p:cNvPr id="9" name="Resim 8">
            <a:extLst>
              <a:ext uri="{FF2B5EF4-FFF2-40B4-BE49-F238E27FC236}">
                <a16:creationId xmlns:a16="http://schemas.microsoft.com/office/drawing/2014/main" id="{9CAE2AF4-F665-4090-B83D-7175ADD51F59}"/>
              </a:ext>
            </a:extLst>
          </p:cNvPr>
          <p:cNvPicPr/>
          <p:nvPr/>
        </p:nvPicPr>
        <p:blipFill>
          <a:blip r:embed="rId5">
            <a:extLst>
              <a:ext uri="{28A0092B-C50C-407E-A947-70E740481C1C}">
                <a14:useLocalDpi xmlns:a14="http://schemas.microsoft.com/office/drawing/2010/main" val="0"/>
              </a:ext>
            </a:extLst>
          </a:blip>
          <a:stretch>
            <a:fillRect/>
          </a:stretch>
        </p:blipFill>
        <p:spPr>
          <a:xfrm>
            <a:off x="1640937" y="1539164"/>
            <a:ext cx="8825425" cy="3567407"/>
          </a:xfrm>
          <a:prstGeom prst="rect">
            <a:avLst/>
          </a:prstGeom>
        </p:spPr>
      </p:pic>
      <p:sp>
        <p:nvSpPr>
          <p:cNvPr id="13" name="Metin kutusu 12">
            <a:extLst>
              <a:ext uri="{FF2B5EF4-FFF2-40B4-BE49-F238E27FC236}">
                <a16:creationId xmlns:a16="http://schemas.microsoft.com/office/drawing/2014/main" id="{CB96FE0E-EDBA-4D56-B8FF-AE6FF931BDED}"/>
              </a:ext>
            </a:extLst>
          </p:cNvPr>
          <p:cNvSpPr txBox="1"/>
          <p:nvPr/>
        </p:nvSpPr>
        <p:spPr>
          <a:xfrm>
            <a:off x="4556759" y="5225606"/>
            <a:ext cx="6098344" cy="400110"/>
          </a:xfrm>
          <a:prstGeom prst="rect">
            <a:avLst/>
          </a:prstGeom>
          <a:noFill/>
        </p:spPr>
        <p:txBody>
          <a:bodyPr wrap="square">
            <a:spAutoFit/>
          </a:bodyPr>
          <a:lstStyle/>
          <a:p>
            <a:r>
              <a:rPr lang="tr-TR" sz="2000" dirty="0" err="1">
                <a:effectLst/>
                <a:ea typeface="Calibri" panose="020F0502020204030204" pitchFamily="34" charset="0"/>
              </a:rPr>
              <a:t>Dekompresyon</a:t>
            </a:r>
            <a:r>
              <a:rPr lang="tr-TR" sz="2000" dirty="0">
                <a:effectLst/>
                <a:ea typeface="Calibri" panose="020F0502020204030204" pitchFamily="34" charset="0"/>
              </a:rPr>
              <a:t> </a:t>
            </a:r>
            <a:r>
              <a:rPr lang="tr-TR" sz="2000" dirty="0" err="1">
                <a:effectLst/>
                <a:ea typeface="Calibri" panose="020F0502020204030204" pitchFamily="34" charset="0"/>
              </a:rPr>
              <a:t>Ventili</a:t>
            </a:r>
            <a:endParaRPr lang="tr-TR" sz="2000" dirty="0"/>
          </a:p>
        </p:txBody>
      </p:sp>
    </p:spTree>
    <p:extLst>
      <p:ext uri="{BB962C8B-B14F-4D97-AF65-F5344CB8AC3E}">
        <p14:creationId xmlns:p14="http://schemas.microsoft.com/office/powerpoint/2010/main" val="1648663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14" name="Resim 13" descr="Piston  önden">
            <a:extLst>
              <a:ext uri="{FF2B5EF4-FFF2-40B4-BE49-F238E27FC236}">
                <a16:creationId xmlns:a16="http://schemas.microsoft.com/office/drawing/2014/main" id="{BC5C4344-DE09-473B-B2D5-651DBDB5CD8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3679" y="1259186"/>
            <a:ext cx="3487472" cy="4643979"/>
          </a:xfrm>
          <a:prstGeom prst="rect">
            <a:avLst/>
          </a:prstGeom>
          <a:noFill/>
          <a:ln>
            <a:noFill/>
          </a:ln>
        </p:spPr>
      </p:pic>
      <p:pic>
        <p:nvPicPr>
          <p:cNvPr id="15" name="Resim 14">
            <a:extLst>
              <a:ext uri="{FF2B5EF4-FFF2-40B4-BE49-F238E27FC236}">
                <a16:creationId xmlns:a16="http://schemas.microsoft.com/office/drawing/2014/main" id="{2001E8A3-4259-4551-B8B1-EA15383E834D}"/>
              </a:ext>
            </a:extLst>
          </p:cNvPr>
          <p:cNvPicPr/>
          <p:nvPr/>
        </p:nvPicPr>
        <p:blipFill>
          <a:blip r:embed="rId6">
            <a:extLst>
              <a:ext uri="{28A0092B-C50C-407E-A947-70E740481C1C}">
                <a14:useLocalDpi xmlns:a14="http://schemas.microsoft.com/office/drawing/2010/main" val="0"/>
              </a:ext>
            </a:extLst>
          </a:blip>
          <a:stretch>
            <a:fillRect/>
          </a:stretch>
        </p:blipFill>
        <p:spPr>
          <a:xfrm>
            <a:off x="5611250" y="1313690"/>
            <a:ext cx="5066127" cy="4172710"/>
          </a:xfrm>
          <a:prstGeom prst="rect">
            <a:avLst/>
          </a:prstGeom>
        </p:spPr>
      </p:pic>
    </p:spTree>
    <p:extLst>
      <p:ext uri="{BB962C8B-B14F-4D97-AF65-F5344CB8AC3E}">
        <p14:creationId xmlns:p14="http://schemas.microsoft.com/office/powerpoint/2010/main" val="851783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İçten Yanmalı Motorlar</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19BB1381-2072-4BB0-A564-4D882FA719D4}"/>
              </a:ext>
            </a:extLst>
          </p:cNvPr>
          <p:cNvSpPr txBox="1"/>
          <p:nvPr/>
        </p:nvSpPr>
        <p:spPr>
          <a:xfrm>
            <a:off x="633046" y="1411951"/>
            <a:ext cx="10958732" cy="33169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İçten yanmalı motorların diğer mekanik enerji üreten sistemlere göre üstünlükleri aşağıdaki gibidir.</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a) Birim güç başına harcanan yakıt daha azdır, yani daha ekonomiktirler.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b) İlk harekete geçme ve yükleme süreleri diğer termik motorlara göre çok kısadır.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Bu üstünlüklerinin yanında dezavantajları da vardır: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Konstrüktif</a:t>
            </a:r>
            <a:r>
              <a:rPr lang="tr-TR" sz="2000" dirty="0">
                <a:effectLst/>
                <a:ea typeface="Calibri" panose="020F0502020204030204" pitchFamily="34" charset="0"/>
                <a:cs typeface="Times New Roman" panose="02020603050405020304" pitchFamily="18" charset="0"/>
              </a:rPr>
              <a:t> ve teknolojik açıdan çok komplike makinelerdir.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 İmalat maliyetleri yüksektir.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 Yüksek kaliteli yakıtlara gereksinim duyarlar. </a:t>
            </a:r>
          </a:p>
        </p:txBody>
      </p:sp>
    </p:spTree>
    <p:extLst>
      <p:ext uri="{BB962C8B-B14F-4D97-AF65-F5344CB8AC3E}">
        <p14:creationId xmlns:p14="http://schemas.microsoft.com/office/powerpoint/2010/main" val="4081565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4789ABC2-26A2-40D0-9608-2B3D5978D0D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59109" y="1394802"/>
            <a:ext cx="5346822" cy="3946455"/>
          </a:xfrm>
          <a:prstGeom prst="rect">
            <a:avLst/>
          </a:prstGeom>
          <a:noFill/>
          <a:ln>
            <a:noFill/>
          </a:ln>
        </p:spPr>
      </p:pic>
      <p:sp>
        <p:nvSpPr>
          <p:cNvPr id="13" name="Metin kutusu 12">
            <a:extLst>
              <a:ext uri="{FF2B5EF4-FFF2-40B4-BE49-F238E27FC236}">
                <a16:creationId xmlns:a16="http://schemas.microsoft.com/office/drawing/2014/main" id="{13B97614-94E4-414B-851A-B6A819758616}"/>
              </a:ext>
            </a:extLst>
          </p:cNvPr>
          <p:cNvSpPr txBox="1"/>
          <p:nvPr/>
        </p:nvSpPr>
        <p:spPr>
          <a:xfrm>
            <a:off x="7819149" y="2998697"/>
            <a:ext cx="3168166" cy="1015663"/>
          </a:xfrm>
          <a:prstGeom prst="rect">
            <a:avLst/>
          </a:prstGeom>
          <a:noFill/>
        </p:spPr>
        <p:txBody>
          <a:bodyPr wrap="square">
            <a:spAutoFit/>
          </a:bodyPr>
          <a:lstStyle/>
          <a:p>
            <a:r>
              <a:rPr lang="tr-TR" sz="2000" dirty="0">
                <a:effectLst/>
                <a:ea typeface="Calibri" panose="020F0502020204030204" pitchFamily="34" charset="0"/>
              </a:rPr>
              <a:t>Pistonun değişik kısımlarındaki çalışma sıcaklıkları</a:t>
            </a:r>
            <a:endParaRPr lang="tr-TR" sz="2000" dirty="0"/>
          </a:p>
        </p:txBody>
      </p:sp>
    </p:spTree>
    <p:extLst>
      <p:ext uri="{BB962C8B-B14F-4D97-AF65-F5344CB8AC3E}">
        <p14:creationId xmlns:p14="http://schemas.microsoft.com/office/powerpoint/2010/main" val="153170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0156BE26-C925-4A57-B93F-950854BF4C95}"/>
              </a:ext>
            </a:extLst>
          </p:cNvPr>
          <p:cNvSpPr txBox="1"/>
          <p:nvPr/>
        </p:nvSpPr>
        <p:spPr>
          <a:xfrm>
            <a:off x="221123" y="1355201"/>
            <a:ext cx="11749754" cy="4575355"/>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Segmanlar</a:t>
            </a:r>
            <a:endParaRPr lang="tr-TR" sz="20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Segmanlar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ile yanma odası arasında vakum, sıkıştırma, patlama, süpürme işlemleri meydana gelirken sızdırmazlık sağlayan temel elemanlardır. Bunun yanı sıra yanma ile ortaya çıkan yüksek sıcaklığı silindire ve dolayısıyla soğutma suyuna aktarma görevini de üstlenmektedir. Segmanlar, motorunun içerisinde hareket eden pistonların aşırı ısınmasına engel olmak için özel olarak tasarlanan parçalardır. Piston başında yer alan segmanlar, silindir cidarlarına belli miktarda basınç uygular. Örneğin: Emme zamanında pistonun üst ölü noktasından alt ölü noktasına ilerlerken,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tarafındaki havanın yanma odası tarafına geçmesini önleyen parça segmandır. Segmanlar silindirde iyi bir vakum oluşmasını ve emme zamanında karışımın silindire dolmasını mümkün kılar.</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Motorlarda 3 tip segman kullanılmaktadır. Bunlardan 1. si sıkıştırma(kompresyon) segmanları 2. si yağ segmanları ve 3. </a:t>
            </a:r>
            <a:r>
              <a:rPr lang="tr-TR" sz="2000" dirty="0" err="1">
                <a:effectLst/>
                <a:ea typeface="Calibri" panose="020F0502020204030204" pitchFamily="34" charset="0"/>
                <a:cs typeface="Times New Roman" panose="02020603050405020304" pitchFamily="18" charset="0"/>
              </a:rPr>
              <a:t>sü</a:t>
            </a:r>
            <a:r>
              <a:rPr lang="tr-TR" sz="2000" dirty="0">
                <a:effectLst/>
                <a:ea typeface="Calibri" panose="020F0502020204030204" pitchFamily="34" charset="0"/>
                <a:cs typeface="Times New Roman" panose="02020603050405020304" pitchFamily="18" charset="0"/>
              </a:rPr>
              <a:t> ise piston emniyet segmandır. 645E/645E3C tipi motorlarda 4 adet sıkıştırma (kompresyon) 2 adet yağ ve 1 adet de piston emniyet segmanı bulunmaktadır.</a:t>
            </a:r>
          </a:p>
        </p:txBody>
      </p:sp>
    </p:spTree>
    <p:extLst>
      <p:ext uri="{BB962C8B-B14F-4D97-AF65-F5344CB8AC3E}">
        <p14:creationId xmlns:p14="http://schemas.microsoft.com/office/powerpoint/2010/main" val="2768825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765616BF-762B-4A55-AA0E-0515B0FC25E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23679" y="1419037"/>
            <a:ext cx="4772321" cy="4250243"/>
          </a:xfrm>
          <a:prstGeom prst="rect">
            <a:avLst/>
          </a:prstGeom>
        </p:spPr>
      </p:pic>
      <p:sp>
        <p:nvSpPr>
          <p:cNvPr id="14" name="Metin kutusu 13">
            <a:extLst>
              <a:ext uri="{FF2B5EF4-FFF2-40B4-BE49-F238E27FC236}">
                <a16:creationId xmlns:a16="http://schemas.microsoft.com/office/drawing/2014/main" id="{839FD43D-5DC1-4CCB-A155-8FF34E0B5DB9}"/>
              </a:ext>
            </a:extLst>
          </p:cNvPr>
          <p:cNvSpPr txBox="1"/>
          <p:nvPr/>
        </p:nvSpPr>
        <p:spPr>
          <a:xfrm>
            <a:off x="6411351" y="2245189"/>
            <a:ext cx="4456970" cy="1839606"/>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Kompresyon segmanları, sıkıştırma ve yanma </a:t>
            </a:r>
            <a:r>
              <a:rPr lang="tr-TR" sz="2000" dirty="0" err="1">
                <a:effectLst/>
                <a:ea typeface="Calibri" panose="020F0502020204030204" pitchFamily="34" charset="0"/>
                <a:cs typeface="Times New Roman" panose="02020603050405020304" pitchFamily="18" charset="0"/>
              </a:rPr>
              <a:t>stroku</a:t>
            </a:r>
            <a:r>
              <a:rPr lang="tr-TR" sz="2000" dirty="0">
                <a:effectLst/>
                <a:ea typeface="Calibri" panose="020F0502020204030204" pitchFamily="34" charset="0"/>
                <a:cs typeface="Times New Roman" panose="02020603050405020304" pitchFamily="18" charset="0"/>
              </a:rPr>
              <a:t> esnasında, piston ile silindir arasından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yağ haznesine hava-yakıt karışımı ve yanmış gazın kaçmasını engeller.</a:t>
            </a:r>
          </a:p>
        </p:txBody>
      </p:sp>
    </p:spTree>
    <p:extLst>
      <p:ext uri="{BB962C8B-B14F-4D97-AF65-F5344CB8AC3E}">
        <p14:creationId xmlns:p14="http://schemas.microsoft.com/office/powerpoint/2010/main" val="2895957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A28CEB53-4A4A-4775-82D6-04DB42B9774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23679" y="1632589"/>
            <a:ext cx="8790992" cy="2995682"/>
          </a:xfrm>
          <a:prstGeom prst="rect">
            <a:avLst/>
          </a:prstGeom>
        </p:spPr>
      </p:pic>
      <p:sp>
        <p:nvSpPr>
          <p:cNvPr id="13" name="Metin kutusu 12">
            <a:extLst>
              <a:ext uri="{FF2B5EF4-FFF2-40B4-BE49-F238E27FC236}">
                <a16:creationId xmlns:a16="http://schemas.microsoft.com/office/drawing/2014/main" id="{E9F6E116-A10F-4DE7-BF28-CE0563FFD096}"/>
              </a:ext>
            </a:extLst>
          </p:cNvPr>
          <p:cNvSpPr txBox="1"/>
          <p:nvPr/>
        </p:nvSpPr>
        <p:spPr>
          <a:xfrm>
            <a:off x="1507587" y="4779078"/>
            <a:ext cx="8607084" cy="777777"/>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Şekilde görüleceği üzere piston üzerindeki 1 numaralı segman kanalına alev segmanı numarası yukarı bakacak şekilde montajlanır. </a:t>
            </a:r>
          </a:p>
        </p:txBody>
      </p:sp>
    </p:spTree>
    <p:extLst>
      <p:ext uri="{BB962C8B-B14F-4D97-AF65-F5344CB8AC3E}">
        <p14:creationId xmlns:p14="http://schemas.microsoft.com/office/powerpoint/2010/main" val="2695278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951AE747-DE87-431D-A1A4-F88350EFB7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63635" y="1259187"/>
            <a:ext cx="3920907" cy="3917724"/>
          </a:xfrm>
          <a:prstGeom prst="rect">
            <a:avLst/>
          </a:prstGeom>
        </p:spPr>
      </p:pic>
      <p:pic>
        <p:nvPicPr>
          <p:cNvPr id="15" name="Resim 14">
            <a:extLst>
              <a:ext uri="{FF2B5EF4-FFF2-40B4-BE49-F238E27FC236}">
                <a16:creationId xmlns:a16="http://schemas.microsoft.com/office/drawing/2014/main" id="{67A54065-BA15-479E-A66C-DE531D9B1DC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243426" y="1259187"/>
            <a:ext cx="3043921" cy="3917724"/>
          </a:xfrm>
          <a:prstGeom prst="rect">
            <a:avLst/>
          </a:prstGeom>
        </p:spPr>
      </p:pic>
      <p:pic>
        <p:nvPicPr>
          <p:cNvPr id="16" name="Resim 15">
            <a:extLst>
              <a:ext uri="{FF2B5EF4-FFF2-40B4-BE49-F238E27FC236}">
                <a16:creationId xmlns:a16="http://schemas.microsoft.com/office/drawing/2014/main" id="{214D3B34-9F07-4C27-A3C1-B03FB869DCF8}"/>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6200000">
            <a:off x="7587531" y="2588456"/>
            <a:ext cx="3972225" cy="1204684"/>
          </a:xfrm>
          <a:prstGeom prst="rect">
            <a:avLst/>
          </a:prstGeom>
        </p:spPr>
      </p:pic>
      <p:sp>
        <p:nvSpPr>
          <p:cNvPr id="17" name="Metin kutusu 16">
            <a:extLst>
              <a:ext uri="{FF2B5EF4-FFF2-40B4-BE49-F238E27FC236}">
                <a16:creationId xmlns:a16="http://schemas.microsoft.com/office/drawing/2014/main" id="{89EEFFED-ACFD-4CDA-9EAB-0A68FE8591BC}"/>
              </a:ext>
            </a:extLst>
          </p:cNvPr>
          <p:cNvSpPr txBox="1"/>
          <p:nvPr/>
        </p:nvSpPr>
        <p:spPr>
          <a:xfrm>
            <a:off x="3046828" y="5286755"/>
            <a:ext cx="6098344" cy="777777"/>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2. ve 3. ve 4. sıkıştırma segmanlarının piston üzerine montajı</a:t>
            </a:r>
          </a:p>
        </p:txBody>
      </p:sp>
      <p:cxnSp>
        <p:nvCxnSpPr>
          <p:cNvPr id="6" name="Düz Ok Bağlayıcısı 5">
            <a:extLst>
              <a:ext uri="{FF2B5EF4-FFF2-40B4-BE49-F238E27FC236}">
                <a16:creationId xmlns:a16="http://schemas.microsoft.com/office/drawing/2014/main" id="{C5DC3781-B69F-425A-9EBD-18FBE1688A58}"/>
              </a:ext>
            </a:extLst>
          </p:cNvPr>
          <p:cNvCxnSpPr/>
          <p:nvPr/>
        </p:nvCxnSpPr>
        <p:spPr>
          <a:xfrm flipV="1">
            <a:off x="4501662" y="2166425"/>
            <a:ext cx="1716258" cy="49236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3023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985AB54C-0DE4-4D2D-B5DC-5FA76AB4C64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07587" y="1565686"/>
            <a:ext cx="9544642" cy="3301735"/>
          </a:xfrm>
          <a:prstGeom prst="rect">
            <a:avLst/>
          </a:prstGeom>
        </p:spPr>
      </p:pic>
      <p:sp>
        <p:nvSpPr>
          <p:cNvPr id="18" name="Metin kutusu 17">
            <a:extLst>
              <a:ext uri="{FF2B5EF4-FFF2-40B4-BE49-F238E27FC236}">
                <a16:creationId xmlns:a16="http://schemas.microsoft.com/office/drawing/2014/main" id="{6918758F-2B61-4648-9D37-769F93BBF370}"/>
              </a:ext>
            </a:extLst>
          </p:cNvPr>
          <p:cNvSpPr txBox="1"/>
          <p:nvPr/>
        </p:nvSpPr>
        <p:spPr>
          <a:xfrm>
            <a:off x="3716215" y="5033080"/>
            <a:ext cx="6098344"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Yeni sıkıştırma segmanı</a:t>
            </a:r>
          </a:p>
        </p:txBody>
      </p:sp>
    </p:spTree>
    <p:extLst>
      <p:ext uri="{BB962C8B-B14F-4D97-AF65-F5344CB8AC3E}">
        <p14:creationId xmlns:p14="http://schemas.microsoft.com/office/powerpoint/2010/main" val="212111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01500854-23FD-4982-8AFB-0E4EA6CAB98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61838" y="1570359"/>
            <a:ext cx="3910161" cy="3770898"/>
          </a:xfrm>
          <a:prstGeom prst="rect">
            <a:avLst/>
          </a:prstGeom>
        </p:spPr>
      </p:pic>
      <p:pic>
        <p:nvPicPr>
          <p:cNvPr id="14" name="Resim 13">
            <a:extLst>
              <a:ext uri="{FF2B5EF4-FFF2-40B4-BE49-F238E27FC236}">
                <a16:creationId xmlns:a16="http://schemas.microsoft.com/office/drawing/2014/main" id="{6002E363-82FE-4DAE-B74D-09D9C37B6B6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912067" y="1629121"/>
            <a:ext cx="2445336" cy="3712136"/>
          </a:xfrm>
          <a:prstGeom prst="rect">
            <a:avLst/>
          </a:prstGeom>
        </p:spPr>
      </p:pic>
      <p:pic>
        <p:nvPicPr>
          <p:cNvPr id="15" name="Resim 14">
            <a:extLst>
              <a:ext uri="{FF2B5EF4-FFF2-40B4-BE49-F238E27FC236}">
                <a16:creationId xmlns:a16="http://schemas.microsoft.com/office/drawing/2014/main" id="{E1BDA7B9-B0C3-4A69-99B6-C57665DA88DF}"/>
              </a:ext>
            </a:extLst>
          </p:cNvPr>
          <p:cNvPicPr/>
          <p:nvPr/>
        </p:nvPicPr>
        <p:blipFill>
          <a:blip r:embed="rId7">
            <a:extLst>
              <a:ext uri="{28A0092B-C50C-407E-A947-70E740481C1C}">
                <a14:useLocalDpi xmlns:a14="http://schemas.microsoft.com/office/drawing/2010/main" val="0"/>
              </a:ext>
            </a:extLst>
          </a:blip>
          <a:stretch>
            <a:fillRect/>
          </a:stretch>
        </p:blipFill>
        <p:spPr>
          <a:xfrm>
            <a:off x="7697470" y="1629121"/>
            <a:ext cx="2979907" cy="3712136"/>
          </a:xfrm>
          <a:prstGeom prst="rect">
            <a:avLst/>
          </a:prstGeom>
        </p:spPr>
      </p:pic>
      <p:cxnSp>
        <p:nvCxnSpPr>
          <p:cNvPr id="7" name="Düz Ok Bağlayıcısı 6">
            <a:extLst>
              <a:ext uri="{FF2B5EF4-FFF2-40B4-BE49-F238E27FC236}">
                <a16:creationId xmlns:a16="http://schemas.microsoft.com/office/drawing/2014/main" id="{81DAA1D3-0543-431E-950B-250FA3398763}"/>
              </a:ext>
            </a:extLst>
          </p:cNvPr>
          <p:cNvCxnSpPr/>
          <p:nvPr/>
        </p:nvCxnSpPr>
        <p:spPr>
          <a:xfrm>
            <a:off x="4346917" y="4206240"/>
            <a:ext cx="1434905" cy="67524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86853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Piston Komplesi ve Segmanlar</a:t>
            </a:r>
            <a:endParaRPr lang="tr-TR" sz="20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2454F42A-0223-457C-AA10-9A76BD56A2E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83674" y="1451764"/>
            <a:ext cx="3283415" cy="3457861"/>
          </a:xfrm>
          <a:prstGeom prst="rect">
            <a:avLst/>
          </a:prstGeom>
        </p:spPr>
      </p:pic>
      <p:pic>
        <p:nvPicPr>
          <p:cNvPr id="16" name="Resim 15">
            <a:extLst>
              <a:ext uri="{FF2B5EF4-FFF2-40B4-BE49-F238E27FC236}">
                <a16:creationId xmlns:a16="http://schemas.microsoft.com/office/drawing/2014/main" id="{7F5481F7-931E-472D-9C50-B2AD0818615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556759" y="1450797"/>
            <a:ext cx="6781434" cy="3218710"/>
          </a:xfrm>
          <a:prstGeom prst="rect">
            <a:avLst/>
          </a:prstGeom>
        </p:spPr>
      </p:pic>
      <p:sp>
        <p:nvSpPr>
          <p:cNvPr id="17" name="Metin kutusu 16">
            <a:extLst>
              <a:ext uri="{FF2B5EF4-FFF2-40B4-BE49-F238E27FC236}">
                <a16:creationId xmlns:a16="http://schemas.microsoft.com/office/drawing/2014/main" id="{132EC4D0-832F-472B-A169-1F38CEF14BE4}"/>
              </a:ext>
            </a:extLst>
          </p:cNvPr>
          <p:cNvSpPr txBox="1"/>
          <p:nvPr/>
        </p:nvSpPr>
        <p:spPr>
          <a:xfrm>
            <a:off x="4399670" y="5042963"/>
            <a:ext cx="6098344"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Piston emniyet segmanın montajı</a:t>
            </a:r>
          </a:p>
        </p:txBody>
      </p:sp>
    </p:spTree>
    <p:extLst>
      <p:ext uri="{BB962C8B-B14F-4D97-AF65-F5344CB8AC3E}">
        <p14:creationId xmlns:p14="http://schemas.microsoft.com/office/powerpoint/2010/main" val="202984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Biyel kolu düzeni </a:t>
            </a:r>
            <a:endParaRPr lang="tr-TR" sz="2000" dirty="0">
              <a:effectLst/>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26F3D3C3-545B-4AD0-B739-FBD454AC8877}"/>
              </a:ext>
            </a:extLst>
          </p:cNvPr>
          <p:cNvPicPr/>
          <p:nvPr/>
        </p:nvPicPr>
        <p:blipFill>
          <a:blip r:embed="rId5">
            <a:extLst>
              <a:ext uri="{28A0092B-C50C-407E-A947-70E740481C1C}">
                <a14:useLocalDpi xmlns:a14="http://schemas.microsoft.com/office/drawing/2010/main" val="0"/>
              </a:ext>
            </a:extLst>
          </a:blip>
          <a:stretch>
            <a:fillRect/>
          </a:stretch>
        </p:blipFill>
        <p:spPr>
          <a:xfrm>
            <a:off x="3726180" y="697299"/>
            <a:ext cx="4981722" cy="4589456"/>
          </a:xfrm>
          <a:prstGeom prst="rect">
            <a:avLst/>
          </a:prstGeom>
        </p:spPr>
      </p:pic>
      <p:sp>
        <p:nvSpPr>
          <p:cNvPr id="15" name="Metin kutusu 14">
            <a:extLst>
              <a:ext uri="{FF2B5EF4-FFF2-40B4-BE49-F238E27FC236}">
                <a16:creationId xmlns:a16="http://schemas.microsoft.com/office/drawing/2014/main" id="{9EC126A1-BCBD-4B09-8A4D-E1693DDCE867}"/>
              </a:ext>
            </a:extLst>
          </p:cNvPr>
          <p:cNvSpPr txBox="1"/>
          <p:nvPr/>
        </p:nvSpPr>
        <p:spPr>
          <a:xfrm>
            <a:off x="661839" y="2895303"/>
            <a:ext cx="2774852" cy="707886"/>
          </a:xfrm>
          <a:prstGeom prst="rect">
            <a:avLst/>
          </a:prstGeom>
          <a:noFill/>
        </p:spPr>
        <p:txBody>
          <a:bodyPr wrap="square">
            <a:spAutoFit/>
          </a:bodyPr>
          <a:lstStyle/>
          <a:p>
            <a:r>
              <a:rPr lang="tr-TR" sz="2000" dirty="0">
                <a:effectLst/>
                <a:ea typeface="Calibri" panose="020F0502020204030204" pitchFamily="34" charset="0"/>
              </a:rPr>
              <a:t>Biyel kolları, yatak kılıfları ve yatak kepi</a:t>
            </a:r>
            <a:endParaRPr lang="tr-TR" sz="2000" dirty="0"/>
          </a:p>
        </p:txBody>
      </p:sp>
    </p:spTree>
    <p:extLst>
      <p:ext uri="{BB962C8B-B14F-4D97-AF65-F5344CB8AC3E}">
        <p14:creationId xmlns:p14="http://schemas.microsoft.com/office/powerpoint/2010/main" val="4187226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Biyel kolu düzeni </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4130C107-B5D0-4FF7-8B7E-60274EA604C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539245" y="1175804"/>
            <a:ext cx="5084250" cy="4296528"/>
          </a:xfrm>
          <a:prstGeom prst="rect">
            <a:avLst/>
          </a:prstGeom>
        </p:spPr>
      </p:pic>
    </p:spTree>
    <p:extLst>
      <p:ext uri="{BB962C8B-B14F-4D97-AF65-F5344CB8AC3E}">
        <p14:creationId xmlns:p14="http://schemas.microsoft.com/office/powerpoint/2010/main" val="142321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İçten Yanmalı Motorlar</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CCABE582-A8E2-45C1-A8DC-81E0107AB16A}"/>
              </a:ext>
            </a:extLst>
          </p:cNvPr>
          <p:cNvSpPr txBox="1"/>
          <p:nvPr/>
        </p:nvSpPr>
        <p:spPr>
          <a:xfrm>
            <a:off x="661839" y="1488193"/>
            <a:ext cx="10732992" cy="4122282"/>
          </a:xfrm>
          <a:prstGeom prst="rect">
            <a:avLst/>
          </a:prstGeom>
          <a:noFill/>
        </p:spPr>
        <p:txBody>
          <a:bodyPr wrap="square">
            <a:spAutoFit/>
          </a:bodyPr>
          <a:lstStyle/>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Üst ölü nokta (Ü.Ö.N.):</a:t>
            </a:r>
            <a:r>
              <a:rPr lang="tr-TR" sz="2000" dirty="0">
                <a:effectLst/>
                <a:ea typeface="Calibri" panose="020F0502020204030204" pitchFamily="34" charset="0"/>
                <a:cs typeface="Times New Roman" panose="02020603050405020304" pitchFamily="18" charset="0"/>
              </a:rPr>
              <a:t> Piston üst yüzünün silindir içinde çıkabildiği en üst nokta. Bu anda silindir içinde oluşan hacim minimumdur.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Alt ölü nokta (A.Ö.N.):</a:t>
            </a:r>
            <a:r>
              <a:rPr lang="tr-TR" sz="2000" dirty="0">
                <a:effectLst/>
                <a:ea typeface="Calibri" panose="020F0502020204030204" pitchFamily="34" charset="0"/>
                <a:cs typeface="Times New Roman" panose="02020603050405020304" pitchFamily="18" charset="0"/>
              </a:rPr>
              <a:t> Piston üst yüzünün silindir içinde indiği en alt nokta. Bu anda silindir içinde oluşan hacim maksimumdur.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Piston </a:t>
            </a:r>
            <a:r>
              <a:rPr lang="tr-TR" sz="2000" u="sng" dirty="0" err="1">
                <a:effectLst/>
                <a:ea typeface="Calibri" panose="020F0502020204030204" pitchFamily="34" charset="0"/>
                <a:cs typeface="Times New Roman" panose="02020603050405020304" pitchFamily="18" charset="0"/>
              </a:rPr>
              <a:t>stroku</a:t>
            </a:r>
            <a:r>
              <a:rPr lang="tr-TR" sz="2000" u="sng" dirty="0">
                <a:effectLst/>
                <a:ea typeface="Calibri" panose="020F0502020204030204" pitchFamily="34" charset="0"/>
                <a:cs typeface="Times New Roman" panose="02020603050405020304" pitchFamily="18" charset="0"/>
              </a:rPr>
              <a:t>:</a:t>
            </a:r>
            <a:r>
              <a:rPr lang="tr-TR" sz="2000" dirty="0">
                <a:effectLst/>
                <a:ea typeface="Calibri" panose="020F0502020204030204" pitchFamily="34" charset="0"/>
                <a:cs typeface="Times New Roman" panose="02020603050405020304" pitchFamily="18" charset="0"/>
              </a:rPr>
              <a:t> Silindir içinde, Ü.Ö.N. ile A.Ö.N. arasındaki mesafedir. Kurs boyu olarak ta isimlendirilir. Bu ölü noktalar arasındaki hacme de </a:t>
            </a:r>
            <a:r>
              <a:rPr lang="tr-TR" sz="2000" dirty="0" err="1">
                <a:effectLst/>
                <a:ea typeface="Calibri" panose="020F0502020204030204" pitchFamily="34" charset="0"/>
                <a:cs typeface="Times New Roman" panose="02020603050405020304" pitchFamily="18" charset="0"/>
              </a:rPr>
              <a:t>strok</a:t>
            </a:r>
            <a:r>
              <a:rPr lang="tr-TR" sz="2000" dirty="0">
                <a:effectLst/>
                <a:ea typeface="Calibri" panose="020F0502020204030204" pitchFamily="34" charset="0"/>
                <a:cs typeface="Times New Roman" panose="02020603050405020304" pitchFamily="18" charset="0"/>
              </a:rPr>
              <a:t> hacmi ya da kurs hacmi denir.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Yanma odası hacmi: </a:t>
            </a:r>
            <a:r>
              <a:rPr lang="tr-TR" sz="2000" dirty="0">
                <a:effectLst/>
                <a:ea typeface="Calibri" panose="020F0502020204030204" pitchFamily="34" charset="0"/>
                <a:cs typeface="Times New Roman" panose="02020603050405020304" pitchFamily="18" charset="0"/>
              </a:rPr>
              <a:t>Piston </a:t>
            </a:r>
            <a:r>
              <a:rPr lang="tr-TR" sz="2000" dirty="0" err="1">
                <a:effectLst/>
                <a:ea typeface="Calibri" panose="020F0502020204030204" pitchFamily="34" charset="0"/>
                <a:cs typeface="Times New Roman" panose="02020603050405020304" pitchFamily="18" charset="0"/>
              </a:rPr>
              <a:t>Ü.Ö.N.’da</a:t>
            </a:r>
            <a:r>
              <a:rPr lang="tr-TR" sz="2000" dirty="0">
                <a:effectLst/>
                <a:ea typeface="Calibri" panose="020F0502020204030204" pitchFamily="34" charset="0"/>
                <a:cs typeface="Times New Roman" panose="02020603050405020304" pitchFamily="18" charset="0"/>
              </a:rPr>
              <a:t> iken pistonun üstünde kalan hacimdir. Bu hacme sıkıştırma hacmi de denir.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Silindir hacmi:</a:t>
            </a:r>
            <a:r>
              <a:rPr lang="tr-TR" sz="2000" dirty="0">
                <a:effectLst/>
                <a:ea typeface="Calibri" panose="020F0502020204030204" pitchFamily="34" charset="0"/>
                <a:cs typeface="Times New Roman" panose="02020603050405020304" pitchFamily="18" charset="0"/>
              </a:rPr>
              <a:t> Piston </a:t>
            </a:r>
            <a:r>
              <a:rPr lang="tr-TR" sz="2000" dirty="0" err="1">
                <a:effectLst/>
                <a:ea typeface="Calibri" panose="020F0502020204030204" pitchFamily="34" charset="0"/>
                <a:cs typeface="Times New Roman" panose="02020603050405020304" pitchFamily="18" charset="0"/>
              </a:rPr>
              <a:t>A.Ö.N.’da</a:t>
            </a:r>
            <a:r>
              <a:rPr lang="tr-TR" sz="2000" dirty="0">
                <a:effectLst/>
                <a:ea typeface="Calibri" panose="020F0502020204030204" pitchFamily="34" charset="0"/>
                <a:cs typeface="Times New Roman" panose="02020603050405020304" pitchFamily="18" charset="0"/>
              </a:rPr>
              <a:t> iken pistonun üstünde kalan hacimdir. O nedenle, silindir hacmi, </a:t>
            </a:r>
            <a:r>
              <a:rPr lang="tr-TR" sz="2000" dirty="0" err="1">
                <a:effectLst/>
                <a:ea typeface="Calibri" panose="020F0502020204030204" pitchFamily="34" charset="0"/>
                <a:cs typeface="Times New Roman" panose="02020603050405020304" pitchFamily="18" charset="0"/>
              </a:rPr>
              <a:t>strok</a:t>
            </a:r>
            <a:r>
              <a:rPr lang="tr-TR" sz="2000" dirty="0">
                <a:effectLst/>
                <a:ea typeface="Calibri" panose="020F0502020204030204" pitchFamily="34" charset="0"/>
                <a:cs typeface="Times New Roman" panose="02020603050405020304" pitchFamily="18" charset="0"/>
              </a:rPr>
              <a:t> hacmi ile yanma odası hacminin toplamına eşittir. </a:t>
            </a:r>
          </a:p>
        </p:txBody>
      </p:sp>
    </p:spTree>
    <p:extLst>
      <p:ext uri="{BB962C8B-B14F-4D97-AF65-F5344CB8AC3E}">
        <p14:creationId xmlns:p14="http://schemas.microsoft.com/office/powerpoint/2010/main" val="83618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Krank mili </a:t>
            </a:r>
            <a:endParaRPr lang="tr-TR" sz="2000" dirty="0">
              <a:effectLst/>
              <a:ea typeface="Calibri" panose="020F0502020204030204" pitchFamily="34" charset="0"/>
              <a:cs typeface="Times New Roman" panose="02020603050405020304" pitchFamily="18" charset="0"/>
            </a:endParaRPr>
          </a:p>
        </p:txBody>
      </p:sp>
      <p:pic>
        <p:nvPicPr>
          <p:cNvPr id="14" name="Resim 13" descr="16 silindir krank mili">
            <a:extLst>
              <a:ext uri="{FF2B5EF4-FFF2-40B4-BE49-F238E27FC236}">
                <a16:creationId xmlns:a16="http://schemas.microsoft.com/office/drawing/2014/main" id="{854B4862-F35C-4E86-942B-B0A6AB189C8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3462" y="1451763"/>
            <a:ext cx="9686120" cy="1629061"/>
          </a:xfrm>
          <a:prstGeom prst="rect">
            <a:avLst/>
          </a:prstGeom>
          <a:noFill/>
          <a:ln>
            <a:noFill/>
          </a:ln>
        </p:spPr>
      </p:pic>
      <p:pic>
        <p:nvPicPr>
          <p:cNvPr id="15" name="Resim 14" descr="Gezinti yatağı 2">
            <a:extLst>
              <a:ext uri="{FF2B5EF4-FFF2-40B4-BE49-F238E27FC236}">
                <a16:creationId xmlns:a16="http://schemas.microsoft.com/office/drawing/2014/main" id="{297F7E45-D907-41D2-8FBD-6C3E2A1B10B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004" y="3196152"/>
            <a:ext cx="2933115" cy="2459060"/>
          </a:xfrm>
          <a:prstGeom prst="rect">
            <a:avLst/>
          </a:prstGeom>
          <a:noFill/>
          <a:ln>
            <a:noFill/>
          </a:ln>
        </p:spPr>
      </p:pic>
      <p:pic>
        <p:nvPicPr>
          <p:cNvPr id="16" name="Resim 15" descr="Gezinti yatağı">
            <a:extLst>
              <a:ext uri="{FF2B5EF4-FFF2-40B4-BE49-F238E27FC236}">
                <a16:creationId xmlns:a16="http://schemas.microsoft.com/office/drawing/2014/main" id="{10EAB71D-AAAE-496F-87CE-44CD348A7E3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3949" y="3196151"/>
            <a:ext cx="2535995" cy="2459059"/>
          </a:xfrm>
          <a:prstGeom prst="rect">
            <a:avLst/>
          </a:prstGeom>
          <a:noFill/>
          <a:ln>
            <a:noFill/>
          </a:ln>
        </p:spPr>
      </p:pic>
      <p:sp>
        <p:nvSpPr>
          <p:cNvPr id="17" name="Metin kutusu 16">
            <a:extLst>
              <a:ext uri="{FF2B5EF4-FFF2-40B4-BE49-F238E27FC236}">
                <a16:creationId xmlns:a16="http://schemas.microsoft.com/office/drawing/2014/main" id="{FAE8C7B3-B4D3-4F87-8A9A-9328A67DEB86}"/>
              </a:ext>
            </a:extLst>
          </p:cNvPr>
          <p:cNvSpPr txBox="1"/>
          <p:nvPr/>
        </p:nvSpPr>
        <p:spPr>
          <a:xfrm>
            <a:off x="8054200" y="3944313"/>
            <a:ext cx="2933115" cy="707886"/>
          </a:xfrm>
          <a:prstGeom prst="rect">
            <a:avLst/>
          </a:prstGeom>
          <a:noFill/>
        </p:spPr>
        <p:txBody>
          <a:bodyPr wrap="square">
            <a:spAutoFit/>
          </a:bodyPr>
          <a:lstStyle/>
          <a:p>
            <a:r>
              <a:rPr lang="tr-TR" sz="2000" dirty="0">
                <a:effectLst/>
                <a:ea typeface="Calibri" panose="020F0502020204030204" pitchFamily="34" charset="0"/>
              </a:rPr>
              <a:t>DE 22.000-33.000 tipi Baskı Halkası</a:t>
            </a:r>
            <a:endParaRPr lang="tr-TR" sz="2000" dirty="0"/>
          </a:p>
        </p:txBody>
      </p:sp>
    </p:spTree>
    <p:extLst>
      <p:ext uri="{BB962C8B-B14F-4D97-AF65-F5344CB8AC3E}">
        <p14:creationId xmlns:p14="http://schemas.microsoft.com/office/powerpoint/2010/main" val="2464172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Krank mili </a:t>
            </a:r>
            <a:endParaRPr lang="tr-TR" sz="2000" dirty="0">
              <a:effectLst/>
              <a:ea typeface="Calibri" panose="020F0502020204030204" pitchFamily="34" charset="0"/>
              <a:cs typeface="Times New Roman" panose="02020603050405020304" pitchFamily="18" charset="0"/>
            </a:endParaRPr>
          </a:p>
        </p:txBody>
      </p:sp>
      <p:pic>
        <p:nvPicPr>
          <p:cNvPr id="13" name="Resim 12" descr="Gezinti yatağı mil üstünde montajlı görüntü1">
            <a:extLst>
              <a:ext uri="{FF2B5EF4-FFF2-40B4-BE49-F238E27FC236}">
                <a16:creationId xmlns:a16="http://schemas.microsoft.com/office/drawing/2014/main" id="{51516380-A6F7-438E-8BC6-3F96D7524C2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898" y="1904998"/>
            <a:ext cx="5008465" cy="3089031"/>
          </a:xfrm>
          <a:prstGeom prst="rect">
            <a:avLst/>
          </a:prstGeom>
          <a:noFill/>
          <a:ln>
            <a:noFill/>
          </a:ln>
        </p:spPr>
      </p:pic>
      <p:pic>
        <p:nvPicPr>
          <p:cNvPr id="18" name="Resim 17" descr="Gezinti yatağı mil üstünde montajlı görüntü2">
            <a:extLst>
              <a:ext uri="{FF2B5EF4-FFF2-40B4-BE49-F238E27FC236}">
                <a16:creationId xmlns:a16="http://schemas.microsoft.com/office/drawing/2014/main" id="{9FDD834C-25E4-4AB1-83BC-24E804EDDA4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4998"/>
            <a:ext cx="4440702" cy="3089031"/>
          </a:xfrm>
          <a:prstGeom prst="rect">
            <a:avLst/>
          </a:prstGeom>
          <a:noFill/>
          <a:ln>
            <a:noFill/>
          </a:ln>
        </p:spPr>
      </p:pic>
      <p:sp>
        <p:nvSpPr>
          <p:cNvPr id="19" name="Metin kutusu 18">
            <a:extLst>
              <a:ext uri="{FF2B5EF4-FFF2-40B4-BE49-F238E27FC236}">
                <a16:creationId xmlns:a16="http://schemas.microsoft.com/office/drawing/2014/main" id="{AD193000-926D-4A49-8101-555139DB04B1}"/>
              </a:ext>
            </a:extLst>
          </p:cNvPr>
          <p:cNvSpPr txBox="1"/>
          <p:nvPr/>
        </p:nvSpPr>
        <p:spPr>
          <a:xfrm>
            <a:off x="3513406" y="5303658"/>
            <a:ext cx="6098344" cy="423834"/>
          </a:xfrm>
          <a:prstGeom prst="rect">
            <a:avLst/>
          </a:prstGeom>
          <a:noFill/>
        </p:spPr>
        <p:txBody>
          <a:bodyPr wrap="square">
            <a:spAutoFit/>
          </a:bodyPr>
          <a:lstStyle/>
          <a:p>
            <a:pPr>
              <a:lnSpc>
                <a:spcPct val="115000"/>
              </a:lnSpc>
              <a:spcAft>
                <a:spcPts val="1000"/>
              </a:spcAft>
            </a:pPr>
            <a:r>
              <a:rPr lang="tr-TR" sz="2000" dirty="0">
                <a:effectLst/>
                <a:ea typeface="Calibri" panose="020F0502020204030204" pitchFamily="34" charset="0"/>
                <a:cs typeface="Times New Roman" panose="02020603050405020304" pitchFamily="18" charset="0"/>
              </a:rPr>
              <a:t>DE 33.000 Baskı Halkası Montajlı Hali Komplesi</a:t>
            </a:r>
          </a:p>
        </p:txBody>
      </p:sp>
    </p:spTree>
    <p:extLst>
      <p:ext uri="{BB962C8B-B14F-4D97-AF65-F5344CB8AC3E}">
        <p14:creationId xmlns:p14="http://schemas.microsoft.com/office/powerpoint/2010/main" val="3576881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Krank mili </a:t>
            </a:r>
            <a:endParaRPr lang="tr-TR" sz="2000" dirty="0">
              <a:effectLst/>
              <a:ea typeface="Calibri" panose="020F0502020204030204" pitchFamily="34" charset="0"/>
              <a:cs typeface="Times New Roman" panose="02020603050405020304" pitchFamily="18" charset="0"/>
            </a:endParaRPr>
          </a:p>
        </p:txBody>
      </p:sp>
      <p:pic>
        <p:nvPicPr>
          <p:cNvPr id="14" name="Resim 13" descr="IMG-20240627-WA0004">
            <a:extLst>
              <a:ext uri="{FF2B5EF4-FFF2-40B4-BE49-F238E27FC236}">
                <a16:creationId xmlns:a16="http://schemas.microsoft.com/office/drawing/2014/main" id="{1C7769AE-550B-4192-AAF7-C92B70901A4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57" y="1506266"/>
            <a:ext cx="3770141" cy="4148946"/>
          </a:xfrm>
          <a:prstGeom prst="rect">
            <a:avLst/>
          </a:prstGeom>
          <a:noFill/>
          <a:ln>
            <a:noFill/>
          </a:ln>
        </p:spPr>
      </p:pic>
      <p:sp>
        <p:nvSpPr>
          <p:cNvPr id="15" name="Metin kutusu 14">
            <a:extLst>
              <a:ext uri="{FF2B5EF4-FFF2-40B4-BE49-F238E27FC236}">
                <a16:creationId xmlns:a16="http://schemas.microsoft.com/office/drawing/2014/main" id="{1D75BB4B-442F-4D41-A9B8-AED5A3BE1674}"/>
              </a:ext>
            </a:extLst>
          </p:cNvPr>
          <p:cNvSpPr txBox="1"/>
          <p:nvPr/>
        </p:nvSpPr>
        <p:spPr>
          <a:xfrm>
            <a:off x="4586069" y="997553"/>
            <a:ext cx="6098344" cy="5025094"/>
          </a:xfrm>
          <a:prstGeom prst="rect">
            <a:avLst/>
          </a:prstGeom>
          <a:noFill/>
        </p:spPr>
        <p:txBody>
          <a:bodyPr wrap="square">
            <a:spAutoFit/>
          </a:bodyPr>
          <a:lstStyle/>
          <a:p>
            <a:pPr algn="just">
              <a:lnSpc>
                <a:spcPct val="115000"/>
              </a:lnSpc>
              <a:spcBef>
                <a:spcPts val="600"/>
              </a:spcBef>
              <a:spcAft>
                <a:spcPts val="600"/>
              </a:spcAft>
            </a:pPr>
            <a:r>
              <a:rPr lang="tr-TR" sz="2000" dirty="0">
                <a:effectLst/>
                <a:ea typeface="Calibri" panose="020F0502020204030204" pitchFamily="34" charset="0"/>
                <a:cs typeface="Times New Roman" panose="02020603050405020304" pitchFamily="18" charset="0"/>
              </a:rPr>
              <a:t>  Krank mili, 16 ve 20 silindirli motorlarda, halkaları birbirlerine dövülmüş iki bölümden oluşmaktadır.  DE 22.000 ve DE 33.000 tipi lokomotifler 16 silindirli olmaları nedeniyle krank milleri 2 parça halindedir. Bu parçalar arasında montaj yapılırken yukarıda şekil 6-2 de resmi verilen baskı halkası kullanılmaktadır. Baskı halkaları bronzdan yapılmış olup, yarım daire şeklinde 2 parçadan oluşmaktadır. Krank milinin doğrusal hareketini engellerler. Bu yatak montajlandığında şekil 6-3 deki gibi dışarıdan gözle görülebilmektedir. Bu parça ana yatakların aşıntı kontrolü yapılması sırasında arızalı bir parça olarak görülebilmekte olup, bu hataya düşülmemesi için 5. ve 6. ana yatakların kontrolünde dikkat edilmesi gerekmektedir.</a:t>
            </a:r>
          </a:p>
        </p:txBody>
      </p:sp>
    </p:spTree>
    <p:extLst>
      <p:ext uri="{BB962C8B-B14F-4D97-AF65-F5344CB8AC3E}">
        <p14:creationId xmlns:p14="http://schemas.microsoft.com/office/powerpoint/2010/main" val="2786132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Krank mili </a:t>
            </a:r>
            <a:endParaRPr lang="tr-TR" sz="20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8ADD1BDA-FA68-4F5B-BE8E-4B48F801979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90880" y="1506266"/>
            <a:ext cx="8834805" cy="4050472"/>
          </a:xfrm>
          <a:prstGeom prst="rect">
            <a:avLst/>
          </a:prstGeom>
          <a:noFill/>
          <a:ln>
            <a:noFill/>
          </a:ln>
        </p:spPr>
      </p:pic>
      <p:sp>
        <p:nvSpPr>
          <p:cNvPr id="13" name="Metin kutusu 12">
            <a:extLst>
              <a:ext uri="{FF2B5EF4-FFF2-40B4-BE49-F238E27FC236}">
                <a16:creationId xmlns:a16="http://schemas.microsoft.com/office/drawing/2014/main" id="{FA4E9D51-C298-4F8D-A1EC-FEEA6DFBCCA0}"/>
              </a:ext>
            </a:extLst>
          </p:cNvPr>
          <p:cNvSpPr txBox="1"/>
          <p:nvPr/>
        </p:nvSpPr>
        <p:spPr>
          <a:xfrm>
            <a:off x="4556759" y="5556738"/>
            <a:ext cx="6098344" cy="400110"/>
          </a:xfrm>
          <a:prstGeom prst="rect">
            <a:avLst/>
          </a:prstGeom>
          <a:noFill/>
        </p:spPr>
        <p:txBody>
          <a:bodyPr wrap="square">
            <a:spAutoFit/>
          </a:bodyPr>
          <a:lstStyle/>
          <a:p>
            <a:r>
              <a:rPr lang="tr-TR" sz="2000" dirty="0">
                <a:effectLst/>
                <a:ea typeface="Calibri" panose="020F0502020204030204" pitchFamily="34" charset="0"/>
              </a:rPr>
              <a:t>Krank Mili Yağ Geçişi</a:t>
            </a:r>
            <a:endParaRPr lang="tr-TR" sz="2000" dirty="0"/>
          </a:p>
        </p:txBody>
      </p:sp>
    </p:spTree>
    <p:extLst>
      <p:ext uri="{BB962C8B-B14F-4D97-AF65-F5344CB8AC3E}">
        <p14:creationId xmlns:p14="http://schemas.microsoft.com/office/powerpoint/2010/main" val="2375818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Eksantrik Milleri Komplesi</a:t>
            </a:r>
            <a:endParaRPr lang="tr-TR" sz="2400" dirty="0">
              <a:effectLst/>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0DDB5DD3-AD18-4E24-ACC5-44DEEDA8AD1C}"/>
              </a:ext>
            </a:extLst>
          </p:cNvPr>
          <p:cNvPicPr/>
          <p:nvPr/>
        </p:nvPicPr>
        <p:blipFill>
          <a:blip r:embed="rId5">
            <a:extLst>
              <a:ext uri="{28A0092B-C50C-407E-A947-70E740481C1C}">
                <a14:useLocalDpi xmlns:a14="http://schemas.microsoft.com/office/drawing/2010/main" val="0"/>
              </a:ext>
            </a:extLst>
          </a:blip>
          <a:stretch>
            <a:fillRect/>
          </a:stretch>
        </p:blipFill>
        <p:spPr>
          <a:xfrm>
            <a:off x="5077856" y="602342"/>
            <a:ext cx="5430710" cy="5235750"/>
          </a:xfrm>
          <a:prstGeom prst="rect">
            <a:avLst/>
          </a:prstGeom>
        </p:spPr>
      </p:pic>
      <p:sp>
        <p:nvSpPr>
          <p:cNvPr id="15" name="Metin kutusu 14">
            <a:extLst>
              <a:ext uri="{FF2B5EF4-FFF2-40B4-BE49-F238E27FC236}">
                <a16:creationId xmlns:a16="http://schemas.microsoft.com/office/drawing/2014/main" id="{4F6C359B-95A7-479E-B130-9D5A75B55B67}"/>
              </a:ext>
            </a:extLst>
          </p:cNvPr>
          <p:cNvSpPr txBox="1"/>
          <p:nvPr/>
        </p:nvSpPr>
        <p:spPr>
          <a:xfrm>
            <a:off x="1682629" y="3233658"/>
            <a:ext cx="3036278"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Eksantrik mili dişli grubu</a:t>
            </a:r>
          </a:p>
        </p:txBody>
      </p:sp>
    </p:spTree>
    <p:extLst>
      <p:ext uri="{BB962C8B-B14F-4D97-AF65-F5344CB8AC3E}">
        <p14:creationId xmlns:p14="http://schemas.microsoft.com/office/powerpoint/2010/main" val="3921593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Eksantrik Milleri Komplesi</a:t>
            </a:r>
            <a:endParaRPr lang="tr-TR" sz="24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356989FD-8549-43DD-A193-B1090FB387DA}"/>
              </a:ext>
            </a:extLst>
          </p:cNvPr>
          <p:cNvPicPr/>
          <p:nvPr/>
        </p:nvPicPr>
        <p:blipFill>
          <a:blip r:embed="rId5">
            <a:extLst>
              <a:ext uri="{28A0092B-C50C-407E-A947-70E740481C1C}">
                <a14:useLocalDpi xmlns:a14="http://schemas.microsoft.com/office/drawing/2010/main" val="0"/>
              </a:ext>
            </a:extLst>
          </a:blip>
          <a:stretch>
            <a:fillRect/>
          </a:stretch>
        </p:blipFill>
        <p:spPr>
          <a:xfrm>
            <a:off x="1323679" y="1259187"/>
            <a:ext cx="9544642" cy="4027568"/>
          </a:xfrm>
          <a:prstGeom prst="rect">
            <a:avLst/>
          </a:prstGeom>
        </p:spPr>
      </p:pic>
      <p:sp>
        <p:nvSpPr>
          <p:cNvPr id="13" name="Metin kutusu 12">
            <a:extLst>
              <a:ext uri="{FF2B5EF4-FFF2-40B4-BE49-F238E27FC236}">
                <a16:creationId xmlns:a16="http://schemas.microsoft.com/office/drawing/2014/main" id="{8306C594-F5CC-4D8B-8DED-70EF6FDE9C34}"/>
              </a:ext>
            </a:extLst>
          </p:cNvPr>
          <p:cNvSpPr txBox="1"/>
          <p:nvPr/>
        </p:nvSpPr>
        <p:spPr>
          <a:xfrm>
            <a:off x="4455942" y="5403471"/>
            <a:ext cx="6098344"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16 silindir eksantrik mili komplesi</a:t>
            </a:r>
          </a:p>
        </p:txBody>
      </p:sp>
    </p:spTree>
    <p:extLst>
      <p:ext uri="{BB962C8B-B14F-4D97-AF65-F5344CB8AC3E}">
        <p14:creationId xmlns:p14="http://schemas.microsoft.com/office/powerpoint/2010/main" val="1642393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Yağlama Sistemi</a:t>
            </a:r>
            <a:endParaRPr lang="tr-TR" sz="2800" dirty="0">
              <a:effectLst/>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08768229-BF15-4C2A-9D54-D013CEE3A69A}"/>
              </a:ext>
            </a:extLst>
          </p:cNvPr>
          <p:cNvPicPr/>
          <p:nvPr/>
        </p:nvPicPr>
        <p:blipFill>
          <a:blip r:embed="rId5">
            <a:extLst>
              <a:ext uri="{28A0092B-C50C-407E-A947-70E740481C1C}">
                <a14:useLocalDpi xmlns:a14="http://schemas.microsoft.com/office/drawing/2010/main" val="0"/>
              </a:ext>
            </a:extLst>
          </a:blip>
          <a:stretch>
            <a:fillRect/>
          </a:stretch>
        </p:blipFill>
        <p:spPr>
          <a:xfrm>
            <a:off x="3705004" y="557274"/>
            <a:ext cx="7163317" cy="5294885"/>
          </a:xfrm>
          <a:prstGeom prst="rect">
            <a:avLst/>
          </a:prstGeom>
        </p:spPr>
      </p:pic>
    </p:spTree>
    <p:extLst>
      <p:ext uri="{BB962C8B-B14F-4D97-AF65-F5344CB8AC3E}">
        <p14:creationId xmlns:p14="http://schemas.microsoft.com/office/powerpoint/2010/main" val="3066210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Yağlama Sistemi</a:t>
            </a:r>
            <a:endParaRPr lang="tr-TR" sz="28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1D569B9D-2C2B-424E-B194-211D1656914E}"/>
              </a:ext>
            </a:extLst>
          </p:cNvPr>
          <p:cNvSpPr txBox="1"/>
          <p:nvPr/>
        </p:nvSpPr>
        <p:spPr>
          <a:xfrm>
            <a:off x="661839" y="1506266"/>
            <a:ext cx="10515600" cy="3737562"/>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Motorun yağ seviyesi ölçümü kesinlik motor rölantide çalışırken ve yağ sıcakken alınır                      (yağ sıcaklığı ≈ 49 ⁰C)</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Motor çalışırken her zaman uygun yağlama yağ basıncı kontrolü yapılmalıdır. Çalışan ve </a:t>
            </a:r>
            <a:r>
              <a:rPr lang="tr-TR" sz="2000" dirty="0" err="1">
                <a:effectLst/>
                <a:ea typeface="Calibri" panose="020F0502020204030204" pitchFamily="34" charset="0"/>
                <a:cs typeface="Times New Roman" panose="02020603050405020304" pitchFamily="18" charset="0"/>
              </a:rPr>
              <a:t>rolantide</a:t>
            </a:r>
            <a:r>
              <a:rPr lang="tr-TR" sz="2000" dirty="0">
                <a:effectLst/>
                <a:ea typeface="Calibri" panose="020F0502020204030204" pitchFamily="34" charset="0"/>
                <a:cs typeface="Times New Roman" panose="02020603050405020304" pitchFamily="18" charset="0"/>
              </a:rPr>
              <a:t> çalışan motorda, yağ basıncı sürekli görülmek zorundadır. Soğuk yağ dolaşımı sırasında, basınç güvenlik supabı ayarı olan yaklaşık 862 </a:t>
            </a:r>
            <a:r>
              <a:rPr lang="tr-TR" sz="2000" dirty="0" err="1">
                <a:effectLst/>
                <a:ea typeface="Calibri" panose="020F0502020204030204" pitchFamily="34" charset="0"/>
                <a:cs typeface="Times New Roman" panose="02020603050405020304" pitchFamily="18" charset="0"/>
              </a:rPr>
              <a:t>kPa</a:t>
            </a:r>
            <a:r>
              <a:rPr lang="tr-TR" sz="2000" dirty="0">
                <a:effectLst/>
                <a:ea typeface="Calibri" panose="020F0502020204030204" pitchFamily="34" charset="0"/>
                <a:cs typeface="Times New Roman" panose="02020603050405020304" pitchFamily="18" charset="0"/>
              </a:rPr>
              <a:t> (125 psi≈8,62 bar) değerine kadar yağ basıncı çıkabilir. Yağlama yağı basıncı ayarlanamaz. Çalışma basınç aralığını belirleyen etkenler üretim toleransları, yağ sıcaklığı, yağ seyreltme ölçüsü, aşınma ve motor hızıdır. Motor rölantide çalışırken minimum yağ basıncı yaklaşık 55 - 83 </a:t>
            </a:r>
            <a:r>
              <a:rPr lang="tr-TR" sz="2000" dirty="0" err="1">
                <a:effectLst/>
                <a:ea typeface="Calibri" panose="020F0502020204030204" pitchFamily="34" charset="0"/>
                <a:cs typeface="Times New Roman" panose="02020603050405020304" pitchFamily="18" charset="0"/>
              </a:rPr>
              <a:t>kPa</a:t>
            </a:r>
            <a:r>
              <a:rPr lang="tr-TR" sz="2000" dirty="0">
                <a:effectLst/>
                <a:ea typeface="Calibri" panose="020F0502020204030204" pitchFamily="34" charset="0"/>
                <a:cs typeface="Times New Roman" panose="02020603050405020304" pitchFamily="18" charset="0"/>
              </a:rPr>
              <a:t> (8 - 12 psi≈0,55-0,83 bar) ve tam güçte çalışırken yaklaşık 172-200 </a:t>
            </a:r>
            <a:r>
              <a:rPr lang="tr-TR" sz="2000" dirty="0" err="1">
                <a:effectLst/>
                <a:ea typeface="Calibri" panose="020F0502020204030204" pitchFamily="34" charset="0"/>
                <a:cs typeface="Times New Roman" panose="02020603050405020304" pitchFamily="18" charset="0"/>
              </a:rPr>
              <a:t>kPa</a:t>
            </a:r>
            <a:r>
              <a:rPr lang="tr-TR" sz="2000" dirty="0">
                <a:effectLst/>
                <a:ea typeface="Calibri" panose="020F0502020204030204" pitchFamily="34" charset="0"/>
                <a:cs typeface="Times New Roman" panose="02020603050405020304" pitchFamily="18" charset="0"/>
              </a:rPr>
              <a:t> (25-29 psi≈1,73-2 bar) </a:t>
            </a:r>
            <a:r>
              <a:rPr lang="tr-TR" sz="2000" dirty="0" err="1">
                <a:effectLst/>
                <a:ea typeface="Calibri" panose="020F0502020204030204" pitchFamily="34" charset="0"/>
                <a:cs typeface="Times New Roman" panose="02020603050405020304" pitchFamily="18" charset="0"/>
              </a:rPr>
              <a:t>dır</a:t>
            </a:r>
            <a:r>
              <a:rPr lang="tr-TR" sz="2000" dirty="0">
                <a:effectLst/>
                <a:ea typeface="Calibri" panose="020F0502020204030204" pitchFamily="34" charset="0"/>
                <a:cs typeface="Times New Roman" panose="02020603050405020304" pitchFamily="18" charset="0"/>
              </a:rPr>
              <a:t>. Yetersiz yağ basıncı sırasında, regülatör içine yerleştirilmiş kapatma elemanı otomatik olarak motoru koruyacaktır.</a:t>
            </a:r>
          </a:p>
        </p:txBody>
      </p:sp>
    </p:spTree>
    <p:extLst>
      <p:ext uri="{BB962C8B-B14F-4D97-AF65-F5344CB8AC3E}">
        <p14:creationId xmlns:p14="http://schemas.microsoft.com/office/powerpoint/2010/main" val="706648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Soğutma Sistemi</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690949FC-070C-4DAC-A3BF-DA4D8E2069EE}"/>
              </a:ext>
            </a:extLst>
          </p:cNvPr>
          <p:cNvPicPr/>
          <p:nvPr/>
        </p:nvPicPr>
        <p:blipFill>
          <a:blip r:embed="rId5">
            <a:extLst>
              <a:ext uri="{28A0092B-C50C-407E-A947-70E740481C1C}">
                <a14:useLocalDpi xmlns:a14="http://schemas.microsoft.com/office/drawing/2010/main" val="0"/>
              </a:ext>
            </a:extLst>
          </a:blip>
          <a:stretch>
            <a:fillRect/>
          </a:stretch>
        </p:blipFill>
        <p:spPr>
          <a:xfrm>
            <a:off x="1507587" y="1456553"/>
            <a:ext cx="9360734" cy="4566094"/>
          </a:xfrm>
          <a:prstGeom prst="rect">
            <a:avLst/>
          </a:prstGeom>
        </p:spPr>
      </p:pic>
    </p:spTree>
    <p:extLst>
      <p:ext uri="{BB962C8B-B14F-4D97-AF65-F5344CB8AC3E}">
        <p14:creationId xmlns:p14="http://schemas.microsoft.com/office/powerpoint/2010/main" val="1800151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Yakıt Sistemi</a:t>
            </a:r>
            <a:endParaRPr lang="tr-TR" sz="2400" dirty="0">
              <a:effectLst/>
              <a:ea typeface="Calibri" panose="020F0502020204030204" pitchFamily="34" charset="0"/>
              <a:cs typeface="Times New Roman" panose="02020603050405020304" pitchFamily="18" charset="0"/>
            </a:endParaRPr>
          </a:p>
        </p:txBody>
      </p:sp>
      <p:pic>
        <p:nvPicPr>
          <p:cNvPr id="9" name="Picture 6">
            <a:extLst>
              <a:ext uri="{FF2B5EF4-FFF2-40B4-BE49-F238E27FC236}">
                <a16:creationId xmlns:a16="http://schemas.microsoft.com/office/drawing/2014/main" id="{8DED082D-61AB-4D70-9187-767B9E9FFBF4}"/>
              </a:ext>
            </a:extLst>
          </p:cNvPr>
          <p:cNvPicPr>
            <a:picLocks noChangeAspect="1" noChangeArrowheads="1"/>
          </p:cNvPicPr>
          <p:nvPr/>
        </p:nvPicPr>
        <p:blipFill>
          <a:blip r:embed="rId5">
            <a:lum bright="-42000" contrast="66000"/>
            <a:extLst>
              <a:ext uri="{28A0092B-C50C-407E-A947-70E740481C1C}">
                <a14:useLocalDpi xmlns:a14="http://schemas.microsoft.com/office/drawing/2010/main" val="0"/>
              </a:ext>
            </a:extLst>
          </a:blip>
          <a:srcRect/>
          <a:stretch>
            <a:fillRect/>
          </a:stretch>
        </p:blipFill>
        <p:spPr bwMode="auto">
          <a:xfrm>
            <a:off x="2827183" y="1204685"/>
            <a:ext cx="6840537"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3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İçten Yanmalı Motorlar</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D08B6320-1E8D-4160-ACAA-8F2C877D978C}"/>
              </a:ext>
            </a:extLst>
          </p:cNvPr>
          <p:cNvSpPr txBox="1"/>
          <p:nvPr/>
        </p:nvSpPr>
        <p:spPr>
          <a:xfrm>
            <a:off x="460716" y="1457953"/>
            <a:ext cx="11440552" cy="3542636"/>
          </a:xfrm>
          <a:prstGeom prst="rect">
            <a:avLst/>
          </a:prstGeom>
          <a:noFill/>
        </p:spPr>
        <p:txBody>
          <a:bodyPr wrap="square">
            <a:spAutoFit/>
          </a:bodyPr>
          <a:lstStyle/>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Toplam silindir hacmi:</a:t>
            </a:r>
            <a:r>
              <a:rPr lang="tr-TR" sz="2000" dirty="0">
                <a:effectLst/>
                <a:ea typeface="Calibri" panose="020F0502020204030204" pitchFamily="34" charset="0"/>
                <a:cs typeface="Times New Roman" panose="02020603050405020304" pitchFamily="18" charset="0"/>
              </a:rPr>
              <a:t> Silindir hacmi ile silindir sayısının çarpımıdır.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Sıkıştırma oranı:</a:t>
            </a:r>
            <a:r>
              <a:rPr lang="tr-TR" sz="2000" dirty="0">
                <a:effectLst/>
                <a:ea typeface="Calibri" panose="020F0502020204030204" pitchFamily="34" charset="0"/>
                <a:cs typeface="Times New Roman" panose="02020603050405020304" pitchFamily="18" charset="0"/>
              </a:rPr>
              <a:t> Silindir hacminin, yanma odası hacmine oranıdır</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İş çevrimi:</a:t>
            </a:r>
            <a:r>
              <a:rPr lang="tr-TR" sz="2000" dirty="0">
                <a:effectLst/>
                <a:ea typeface="Calibri" panose="020F0502020204030204" pitchFamily="34" charset="0"/>
                <a:cs typeface="Times New Roman" panose="02020603050405020304" pitchFamily="18" charset="0"/>
              </a:rPr>
              <a:t> Bir işin elde edilebilmesi için tekrarlanmadan oluşan olaylar topluluğudur. Motorda dört zamanın toplamına bir çevrim denir.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Zaman:</a:t>
            </a:r>
            <a:r>
              <a:rPr lang="tr-TR" sz="2000" dirty="0">
                <a:effectLst/>
                <a:ea typeface="Calibri" panose="020F0502020204030204" pitchFamily="34" charset="0"/>
                <a:cs typeface="Times New Roman" panose="02020603050405020304" pitchFamily="18" charset="0"/>
              </a:rPr>
              <a:t> Bir iş çevriminin oluşturulması için gerekli emme, sıkıştırma, iş (genişleme) ve egzoz süreçlerinden her birine zaman adı verilir.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Süpürme:</a:t>
            </a:r>
            <a:r>
              <a:rPr lang="tr-TR" sz="2000" dirty="0">
                <a:effectLst/>
                <a:ea typeface="Calibri" panose="020F0502020204030204" pitchFamily="34" charset="0"/>
                <a:cs typeface="Times New Roman" panose="02020603050405020304" pitchFamily="18" charset="0"/>
              </a:rPr>
              <a:t> İki zamanlı motorlarda temiz havanın silindire alınması işlemi </a:t>
            </a:r>
          </a:p>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Port:</a:t>
            </a:r>
            <a:r>
              <a:rPr lang="tr-TR" sz="2000" dirty="0">
                <a:effectLst/>
                <a:ea typeface="Calibri" panose="020F0502020204030204" pitchFamily="34" charset="0"/>
                <a:cs typeface="Times New Roman" panose="02020603050405020304" pitchFamily="18" charset="0"/>
              </a:rPr>
              <a:t> İki zamanlı motorda bulunan emme veya egzoz pencereleri </a:t>
            </a:r>
          </a:p>
        </p:txBody>
      </p:sp>
    </p:spTree>
    <p:extLst>
      <p:ext uri="{BB962C8B-B14F-4D97-AF65-F5344CB8AC3E}">
        <p14:creationId xmlns:p14="http://schemas.microsoft.com/office/powerpoint/2010/main" val="3030586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Yakıt Sistemi</a:t>
            </a:r>
            <a:endParaRPr lang="tr-TR" sz="2400" dirty="0">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AC0DC55-385C-4CBB-A086-5728098C9133}"/>
              </a:ext>
            </a:extLst>
          </p:cNvPr>
          <p:cNvPicPr>
            <a:picLocks noChangeAspect="1" noChangeArrowheads="1"/>
          </p:cNvPicPr>
          <p:nvPr/>
        </p:nvPicPr>
        <p:blipFill>
          <a:blip r:embed="rId5">
            <a:lum bright="-18000" contrast="42000"/>
            <a:extLst>
              <a:ext uri="{28A0092B-C50C-407E-A947-70E740481C1C}">
                <a14:useLocalDpi xmlns:a14="http://schemas.microsoft.com/office/drawing/2010/main" val="0"/>
              </a:ext>
            </a:extLst>
          </a:blip>
          <a:srcRect/>
          <a:stretch>
            <a:fillRect/>
          </a:stretch>
        </p:blipFill>
        <p:spPr bwMode="auto">
          <a:xfrm>
            <a:off x="3009745" y="1222375"/>
            <a:ext cx="64754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661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Yakıt Sistemi</a:t>
            </a:r>
            <a:endParaRPr lang="tr-TR" sz="24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9DD09BDA-5952-42BB-A7CF-C2C43B668D32}"/>
              </a:ext>
            </a:extLst>
          </p:cNvPr>
          <p:cNvPicPr/>
          <p:nvPr/>
        </p:nvPicPr>
        <p:blipFill>
          <a:blip r:embed="rId5">
            <a:extLst>
              <a:ext uri="{28A0092B-C50C-407E-A947-70E740481C1C}">
                <a14:useLocalDpi xmlns:a14="http://schemas.microsoft.com/office/drawing/2010/main" val="0"/>
              </a:ext>
            </a:extLst>
          </a:blip>
          <a:stretch>
            <a:fillRect/>
          </a:stretch>
        </p:blipFill>
        <p:spPr>
          <a:xfrm>
            <a:off x="3467099" y="835352"/>
            <a:ext cx="6253675" cy="4918333"/>
          </a:xfrm>
          <a:prstGeom prst="rect">
            <a:avLst/>
          </a:prstGeom>
        </p:spPr>
      </p:pic>
    </p:spTree>
    <p:extLst>
      <p:ext uri="{BB962C8B-B14F-4D97-AF65-F5344CB8AC3E}">
        <p14:creationId xmlns:p14="http://schemas.microsoft.com/office/powerpoint/2010/main" val="739954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giriş ve egzoz sistemleri</a:t>
            </a:r>
            <a:endParaRPr lang="tr-TR" sz="28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986ACAF3-1AC7-4840-BE42-6FFACB71F28D}"/>
              </a:ext>
            </a:extLst>
          </p:cNvPr>
          <p:cNvSpPr txBox="1"/>
          <p:nvPr/>
        </p:nvSpPr>
        <p:spPr>
          <a:xfrm>
            <a:off x="165294" y="1300590"/>
            <a:ext cx="7079567" cy="4788298"/>
          </a:xfrm>
          <a:prstGeom prst="rect">
            <a:avLst/>
          </a:prstGeom>
          <a:noFill/>
        </p:spPr>
        <p:txBody>
          <a:bodyPr wrap="square">
            <a:spAutoFit/>
          </a:bodyPr>
          <a:lstStyle/>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Hava filtreleri, merkezi hava bölmesi içinde ana jeneratörün üst kısmında bulunur. Kullanılıp atılabilir olan, kıvrımlı kâğıt elemanlı filtre kullanılmaktadır. Lokomotifler, filtrelerin kirliliğini makiniste ihbar eden bir sistemle donatılmıştır. Her iki tip lokomotifte filtrelerin kirli olması durumunu, bir vakum anahtarı (FVS) ile AN 16 modülü üzerindeki “motor hava filtresi tıkalı” </a:t>
            </a:r>
            <a:r>
              <a:rPr lang="tr-TR" sz="1800" dirty="0" err="1">
                <a:effectLst/>
                <a:ea typeface="Calibri" panose="020F0502020204030204" pitchFamily="34" charset="0"/>
                <a:cs typeface="Times New Roman" panose="02020603050405020304" pitchFamily="18" charset="0"/>
              </a:rPr>
              <a:t>ledi</a:t>
            </a:r>
            <a:r>
              <a:rPr lang="tr-TR" sz="1800" dirty="0">
                <a:effectLst/>
                <a:ea typeface="Calibri" panose="020F0502020204030204" pitchFamily="34" charset="0"/>
                <a:cs typeface="Times New Roman" panose="02020603050405020304" pitchFamily="18" charset="0"/>
              </a:rPr>
              <a:t> yaktırarak ihbar eder. DE 33000 tipi lokomotiflerde ikinci bir aşama olarak filtrelerin ileri düzeyde kirli olması durumunda, ikinci bir vakum anahtarı (EFS) ve bir kilitleme rölesi (EFL) çalışır ve bunlar lokomotif çalışmasına kısıtlama getirir. EFS anahtarı kapandığında (sadece DE 33000’lerde);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1. Motor kumanda paneli üzerindeki “regülatör stop” lambası yanar.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2. Regülatör içindeki “D” bobini </a:t>
            </a:r>
            <a:r>
              <a:rPr lang="tr-TR" sz="1800" dirty="0" err="1">
                <a:effectLst/>
                <a:ea typeface="Calibri" panose="020F0502020204030204" pitchFamily="34" charset="0"/>
                <a:cs typeface="Times New Roman" panose="02020603050405020304" pitchFamily="18" charset="0"/>
              </a:rPr>
              <a:t>enerjilendirilir</a:t>
            </a:r>
            <a:r>
              <a:rPr lang="tr-TR" sz="1800" dirty="0">
                <a:effectLst/>
                <a:ea typeface="Calibri" panose="020F0502020204030204" pitchFamily="34" charset="0"/>
                <a:cs typeface="Times New Roman" panose="02020603050405020304" pitchFamily="18" charset="0"/>
              </a:rPr>
              <a:t>. Bu da motor devrini, gaz kolu 8. kademede ise 6. kademe devrine, 7’ de ise 5. kademe devrine/gücüne düşürür. </a:t>
            </a:r>
          </a:p>
        </p:txBody>
      </p:sp>
      <p:pic>
        <p:nvPicPr>
          <p:cNvPr id="14" name="Resim 13">
            <a:extLst>
              <a:ext uri="{FF2B5EF4-FFF2-40B4-BE49-F238E27FC236}">
                <a16:creationId xmlns:a16="http://schemas.microsoft.com/office/drawing/2014/main" id="{D48EF5A7-E78F-4212-8E48-EB642A4983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77359" y="1367970"/>
            <a:ext cx="3020524" cy="4301309"/>
          </a:xfrm>
          <a:prstGeom prst="rect">
            <a:avLst/>
          </a:prstGeom>
          <a:noFill/>
          <a:ln>
            <a:noFill/>
          </a:ln>
        </p:spPr>
      </p:pic>
    </p:spTree>
    <p:extLst>
      <p:ext uri="{BB962C8B-B14F-4D97-AF65-F5344CB8AC3E}">
        <p14:creationId xmlns:p14="http://schemas.microsoft.com/office/powerpoint/2010/main" val="329431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giriş ve egzoz sistemleri</a:t>
            </a:r>
            <a:endParaRPr lang="tr-TR" sz="28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35115B0B-5441-49AA-83A0-CFEC4714AC5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822456"/>
            <a:ext cx="8537773" cy="3464299"/>
          </a:xfrm>
          <a:prstGeom prst="rect">
            <a:avLst/>
          </a:prstGeom>
          <a:noFill/>
          <a:ln>
            <a:noFill/>
          </a:ln>
        </p:spPr>
      </p:pic>
      <p:sp>
        <p:nvSpPr>
          <p:cNvPr id="15" name="Metin kutusu 14">
            <a:extLst>
              <a:ext uri="{FF2B5EF4-FFF2-40B4-BE49-F238E27FC236}">
                <a16:creationId xmlns:a16="http://schemas.microsoft.com/office/drawing/2014/main" id="{359280B8-0535-4E3E-94A4-A69C6C0855FD}"/>
              </a:ext>
            </a:extLst>
          </p:cNvPr>
          <p:cNvSpPr txBox="1"/>
          <p:nvPr/>
        </p:nvSpPr>
        <p:spPr>
          <a:xfrm>
            <a:off x="4888971" y="5426869"/>
            <a:ext cx="6098344" cy="423834"/>
          </a:xfrm>
          <a:prstGeom prst="rect">
            <a:avLst/>
          </a:prstGeom>
          <a:noFill/>
        </p:spPr>
        <p:txBody>
          <a:bodyPr wrap="square">
            <a:spAutoFit/>
          </a:bodyPr>
          <a:lstStyle/>
          <a:p>
            <a:pPr algn="just">
              <a:lnSpc>
                <a:spcPct val="115000"/>
              </a:lnSpc>
              <a:spcAft>
                <a:spcPts val="1000"/>
              </a:spcAft>
            </a:pPr>
            <a:r>
              <a:rPr lang="tr-TR" sz="2000" dirty="0" err="1">
                <a:effectLst/>
                <a:ea typeface="Calibri" panose="020F0502020204030204" pitchFamily="34" charset="0"/>
                <a:cs typeface="Times New Roman" panose="02020603050405020304" pitchFamily="18" charset="0"/>
              </a:rPr>
              <a:t>Blöver</a:t>
            </a:r>
            <a:endParaRPr lang="tr-TR"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528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giriş ve egzoz sistemleri</a:t>
            </a:r>
            <a:endParaRPr lang="tr-TR" sz="28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76CF53BD-3D8A-4BEA-993D-8E5DA95036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3392" y="1259186"/>
            <a:ext cx="7484854" cy="4698481"/>
          </a:xfrm>
          <a:prstGeom prst="rect">
            <a:avLst/>
          </a:prstGeom>
          <a:noFill/>
          <a:ln>
            <a:noFill/>
          </a:ln>
        </p:spPr>
      </p:pic>
      <p:sp>
        <p:nvSpPr>
          <p:cNvPr id="14" name="Metin kutusu 13">
            <a:extLst>
              <a:ext uri="{FF2B5EF4-FFF2-40B4-BE49-F238E27FC236}">
                <a16:creationId xmlns:a16="http://schemas.microsoft.com/office/drawing/2014/main" id="{4E0B158D-85D5-469E-A350-16D65A3386AC}"/>
              </a:ext>
            </a:extLst>
          </p:cNvPr>
          <p:cNvSpPr txBox="1"/>
          <p:nvPr/>
        </p:nvSpPr>
        <p:spPr>
          <a:xfrm>
            <a:off x="8380827" y="3239096"/>
            <a:ext cx="2606488" cy="400110"/>
          </a:xfrm>
          <a:prstGeom prst="rect">
            <a:avLst/>
          </a:prstGeom>
          <a:noFill/>
        </p:spPr>
        <p:txBody>
          <a:bodyPr wrap="square">
            <a:spAutoFit/>
          </a:bodyPr>
          <a:lstStyle/>
          <a:p>
            <a:r>
              <a:rPr lang="tr-TR" sz="2000" dirty="0">
                <a:effectLst/>
                <a:ea typeface="Calibri" panose="020F0502020204030204" pitchFamily="34" charset="0"/>
              </a:rPr>
              <a:t>Turbo kompresör</a:t>
            </a:r>
            <a:endParaRPr lang="tr-TR" sz="2000" dirty="0"/>
          </a:p>
        </p:txBody>
      </p:sp>
    </p:spTree>
    <p:extLst>
      <p:ext uri="{BB962C8B-B14F-4D97-AF65-F5344CB8AC3E}">
        <p14:creationId xmlns:p14="http://schemas.microsoft.com/office/powerpoint/2010/main" val="1350657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giriş ve egzoz sistemleri</a:t>
            </a:r>
            <a:endParaRPr lang="tr-TR" sz="28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8A9AA9A1-F80F-401A-ABF2-FE661B01219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29652" y="1259186"/>
            <a:ext cx="6576279" cy="4643979"/>
          </a:xfrm>
          <a:prstGeom prst="rect">
            <a:avLst/>
          </a:prstGeom>
          <a:noFill/>
          <a:ln>
            <a:noFill/>
          </a:ln>
        </p:spPr>
      </p:pic>
      <p:sp>
        <p:nvSpPr>
          <p:cNvPr id="15" name="Metin kutusu 14">
            <a:extLst>
              <a:ext uri="{FF2B5EF4-FFF2-40B4-BE49-F238E27FC236}">
                <a16:creationId xmlns:a16="http://schemas.microsoft.com/office/drawing/2014/main" id="{E2D9F301-A79B-4183-B2C9-E370539D9FE4}"/>
              </a:ext>
            </a:extLst>
          </p:cNvPr>
          <p:cNvSpPr txBox="1"/>
          <p:nvPr/>
        </p:nvSpPr>
        <p:spPr>
          <a:xfrm>
            <a:off x="7780964" y="2782669"/>
            <a:ext cx="3381384" cy="707886"/>
          </a:xfrm>
          <a:prstGeom prst="rect">
            <a:avLst/>
          </a:prstGeom>
          <a:noFill/>
        </p:spPr>
        <p:txBody>
          <a:bodyPr wrap="square">
            <a:spAutoFit/>
          </a:bodyPr>
          <a:lstStyle/>
          <a:p>
            <a:r>
              <a:rPr lang="tr-TR" sz="2000" dirty="0">
                <a:effectLst/>
                <a:ea typeface="Calibri" panose="020F0502020204030204" pitchFamily="34" charset="0"/>
              </a:rPr>
              <a:t>Turbo kompresör tahrik dişlisi ve kavrama düzeni</a:t>
            </a:r>
            <a:endParaRPr lang="tr-TR" sz="2000" dirty="0"/>
          </a:p>
        </p:txBody>
      </p:sp>
    </p:spTree>
    <p:extLst>
      <p:ext uri="{BB962C8B-B14F-4D97-AF65-F5344CB8AC3E}">
        <p14:creationId xmlns:p14="http://schemas.microsoft.com/office/powerpoint/2010/main" val="1220145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giriş ve egzoz sistemleri</a:t>
            </a:r>
            <a:endParaRPr lang="tr-TR" sz="28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2C9005A9-FC74-4806-822D-F81F8E6C436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839" y="1419037"/>
            <a:ext cx="6695564" cy="4376852"/>
          </a:xfrm>
          <a:prstGeom prst="rect">
            <a:avLst/>
          </a:prstGeom>
          <a:noFill/>
          <a:ln>
            <a:noFill/>
          </a:ln>
        </p:spPr>
      </p:pic>
      <p:sp>
        <p:nvSpPr>
          <p:cNvPr id="14" name="Metin kutusu 13">
            <a:extLst>
              <a:ext uri="{FF2B5EF4-FFF2-40B4-BE49-F238E27FC236}">
                <a16:creationId xmlns:a16="http://schemas.microsoft.com/office/drawing/2014/main" id="{A25BD106-5DF3-4B62-8956-7A7DA8DC4C27}"/>
              </a:ext>
            </a:extLst>
          </p:cNvPr>
          <p:cNvSpPr txBox="1"/>
          <p:nvPr/>
        </p:nvSpPr>
        <p:spPr>
          <a:xfrm>
            <a:off x="8459228" y="3238131"/>
            <a:ext cx="2409093" cy="400110"/>
          </a:xfrm>
          <a:prstGeom prst="rect">
            <a:avLst/>
          </a:prstGeom>
          <a:noFill/>
        </p:spPr>
        <p:txBody>
          <a:bodyPr wrap="square">
            <a:spAutoFit/>
          </a:bodyPr>
          <a:lstStyle/>
          <a:p>
            <a:r>
              <a:rPr lang="tr-TR" sz="2000" dirty="0">
                <a:effectLst/>
                <a:ea typeface="Calibri" panose="020F0502020204030204" pitchFamily="34" charset="0"/>
              </a:rPr>
              <a:t>Hava soğutucusu</a:t>
            </a:r>
            <a:endParaRPr lang="tr-TR" sz="2000" dirty="0"/>
          </a:p>
        </p:txBody>
      </p:sp>
    </p:spTree>
    <p:extLst>
      <p:ext uri="{BB962C8B-B14F-4D97-AF65-F5344CB8AC3E}">
        <p14:creationId xmlns:p14="http://schemas.microsoft.com/office/powerpoint/2010/main" val="3774329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Hava giriş ve egzoz sistemleri</a:t>
            </a:r>
            <a:endParaRPr lang="tr-TR" sz="28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98DE2621-282E-4283-B1FC-9498B79BB98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179" y="1429587"/>
            <a:ext cx="10164136" cy="2903261"/>
          </a:xfrm>
          <a:prstGeom prst="rect">
            <a:avLst/>
          </a:prstGeom>
          <a:noFill/>
          <a:ln>
            <a:noFill/>
          </a:ln>
        </p:spPr>
      </p:pic>
      <p:sp>
        <p:nvSpPr>
          <p:cNvPr id="15" name="Metin kutusu 14">
            <a:extLst>
              <a:ext uri="{FF2B5EF4-FFF2-40B4-BE49-F238E27FC236}">
                <a16:creationId xmlns:a16="http://schemas.microsoft.com/office/drawing/2014/main" id="{6087E8A5-5534-4F4A-B495-2E8470DC0FD4}"/>
              </a:ext>
            </a:extLst>
          </p:cNvPr>
          <p:cNvSpPr txBox="1"/>
          <p:nvPr/>
        </p:nvSpPr>
        <p:spPr>
          <a:xfrm>
            <a:off x="4287129" y="4783477"/>
            <a:ext cx="2999936" cy="4238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Egzoz </a:t>
            </a:r>
            <a:r>
              <a:rPr lang="tr-TR" sz="2000" dirty="0" err="1">
                <a:effectLst/>
                <a:ea typeface="Calibri" panose="020F0502020204030204" pitchFamily="34" charset="0"/>
                <a:cs typeface="Times New Roman" panose="02020603050405020304" pitchFamily="18" charset="0"/>
              </a:rPr>
              <a:t>manifoldları</a:t>
            </a:r>
            <a:endParaRPr lang="tr-TR"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6004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92122"/>
          </a:xfrm>
          <a:prstGeom prst="rect">
            <a:avLst/>
          </a:prstGeom>
          <a:noFill/>
        </p:spPr>
        <p:txBody>
          <a:bodyPr wrap="square">
            <a:spAutoFit/>
          </a:bodyPr>
          <a:lstStyle/>
          <a:p>
            <a:pPr algn="just">
              <a:lnSpc>
                <a:spcPct val="115000"/>
              </a:lnSpc>
              <a:spcAft>
                <a:spcPts val="1000"/>
              </a:spcAft>
            </a:pPr>
            <a:r>
              <a:rPr lang="tr-TR" sz="2400" b="1" dirty="0">
                <a:effectLst/>
                <a:ea typeface="Calibri" panose="020F0502020204030204" pitchFamily="34" charset="0"/>
              </a:rPr>
              <a:t>Regülatör </a:t>
            </a:r>
            <a:endParaRPr lang="tr-TR" sz="36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D3974AD9-957C-425A-9DB9-784A1F95985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839" y="1451764"/>
            <a:ext cx="3656943" cy="4383114"/>
          </a:xfrm>
          <a:prstGeom prst="rect">
            <a:avLst/>
          </a:prstGeom>
          <a:noFill/>
          <a:ln>
            <a:noFill/>
          </a:ln>
        </p:spPr>
      </p:pic>
      <p:sp>
        <p:nvSpPr>
          <p:cNvPr id="14" name="Metin kutusu 13">
            <a:extLst>
              <a:ext uri="{FF2B5EF4-FFF2-40B4-BE49-F238E27FC236}">
                <a16:creationId xmlns:a16="http://schemas.microsoft.com/office/drawing/2014/main" id="{2E965A04-0E75-438B-A203-D69BC15CB2BF}"/>
              </a:ext>
            </a:extLst>
          </p:cNvPr>
          <p:cNvSpPr txBox="1"/>
          <p:nvPr/>
        </p:nvSpPr>
        <p:spPr>
          <a:xfrm>
            <a:off x="4888971" y="1204685"/>
            <a:ext cx="6098344" cy="3739229"/>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1. Su ve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a:t>
            </a:r>
            <a:r>
              <a:rPr lang="tr-TR" sz="2000" dirty="0" err="1">
                <a:effectLst/>
                <a:ea typeface="Calibri" panose="020F0502020204030204" pitchFamily="34" charset="0"/>
                <a:cs typeface="Times New Roman" panose="02020603050405020304" pitchFamily="18" charset="0"/>
              </a:rPr>
              <a:t>dedektörleri</a:t>
            </a:r>
            <a:r>
              <a:rPr lang="tr-TR" sz="2000" dirty="0">
                <a:effectLst/>
                <a:ea typeface="Calibri" panose="020F0502020204030204" pitchFamily="34" charset="0"/>
                <a:cs typeface="Times New Roman" panose="02020603050405020304" pitchFamily="18" charset="0"/>
              </a:rPr>
              <a:t> mekanik olarak çalışan, basınca hassas cihazlar olup, motor soğutma sistemi ve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basınçlarında anormal durumları bulmak için kullanılır.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2. Düşük su basıncı </a:t>
            </a:r>
            <a:r>
              <a:rPr lang="tr-TR" sz="2000" dirty="0" err="1">
                <a:effectLst/>
                <a:ea typeface="Calibri" panose="020F0502020204030204" pitchFamily="34" charset="0"/>
                <a:cs typeface="Times New Roman" panose="02020603050405020304" pitchFamily="18" charset="0"/>
              </a:rPr>
              <a:t>dedektörü</a:t>
            </a:r>
            <a:r>
              <a:rPr lang="tr-TR" sz="2000" dirty="0">
                <a:effectLst/>
                <a:ea typeface="Calibri" panose="020F0502020204030204" pitchFamily="34" charset="0"/>
                <a:cs typeface="Times New Roman" panose="02020603050405020304" pitchFamily="18" charset="0"/>
              </a:rPr>
              <a:t>, bir yağ boşaltma valfini kapalı durumda tutmak için, su pompası çıkış basıncı ve su pompası giriş basıncı farkını hava kutusu basıncı ile hafif bir yaya karşı dengede tutar. “Su pompası çıkış basıncı – su pompası giriş basıncı = Hava kutusu basıncı + yay gücü “ </a:t>
            </a:r>
          </a:p>
        </p:txBody>
      </p:sp>
    </p:spTree>
    <p:extLst>
      <p:ext uri="{BB962C8B-B14F-4D97-AF65-F5344CB8AC3E}">
        <p14:creationId xmlns:p14="http://schemas.microsoft.com/office/powerpoint/2010/main" val="3954515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92122"/>
          </a:xfrm>
          <a:prstGeom prst="rect">
            <a:avLst/>
          </a:prstGeom>
          <a:noFill/>
        </p:spPr>
        <p:txBody>
          <a:bodyPr wrap="square">
            <a:spAutoFit/>
          </a:bodyPr>
          <a:lstStyle/>
          <a:p>
            <a:pPr algn="just">
              <a:lnSpc>
                <a:spcPct val="115000"/>
              </a:lnSpc>
              <a:spcAft>
                <a:spcPts val="1000"/>
              </a:spcAft>
            </a:pPr>
            <a:r>
              <a:rPr lang="tr-TR" sz="2400" b="1" dirty="0">
                <a:effectLst/>
                <a:ea typeface="Calibri" panose="020F0502020204030204" pitchFamily="34" charset="0"/>
              </a:rPr>
              <a:t>Regülatör </a:t>
            </a:r>
            <a:endParaRPr lang="tr-TR" sz="36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D3974AD9-957C-425A-9DB9-784A1F95985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839" y="1451764"/>
            <a:ext cx="3656943" cy="4383114"/>
          </a:xfrm>
          <a:prstGeom prst="rect">
            <a:avLst/>
          </a:prstGeom>
          <a:noFill/>
          <a:ln>
            <a:noFill/>
          </a:ln>
        </p:spPr>
      </p:pic>
      <p:sp>
        <p:nvSpPr>
          <p:cNvPr id="15" name="Metin kutusu 14">
            <a:extLst>
              <a:ext uri="{FF2B5EF4-FFF2-40B4-BE49-F238E27FC236}">
                <a16:creationId xmlns:a16="http://schemas.microsoft.com/office/drawing/2014/main" id="{A7C9A95A-0EE4-439C-A5D9-87D6F95F065A}"/>
              </a:ext>
            </a:extLst>
          </p:cNvPr>
          <p:cNvSpPr txBox="1"/>
          <p:nvPr/>
        </p:nvSpPr>
        <p:spPr>
          <a:xfrm>
            <a:off x="4586069" y="898187"/>
            <a:ext cx="6401246" cy="4854470"/>
          </a:xfrm>
          <a:prstGeom prst="rect">
            <a:avLst/>
          </a:prstGeom>
          <a:noFill/>
        </p:spPr>
        <p:txBody>
          <a:bodyPr wrap="square">
            <a:spAutoFit/>
          </a:bodyPr>
          <a:lstStyle/>
          <a:p>
            <a:pPr algn="just">
              <a:lnSpc>
                <a:spcPct val="115000"/>
              </a:lnSpc>
              <a:spcAft>
                <a:spcPts val="1000"/>
              </a:spcAft>
            </a:pPr>
            <a:r>
              <a:rPr lang="tr-TR" dirty="0">
                <a:effectLst/>
                <a:ea typeface="Calibri" panose="020F0502020204030204" pitchFamily="34" charset="0"/>
                <a:cs typeface="Times New Roman" panose="02020603050405020304" pitchFamily="18" charset="0"/>
              </a:rPr>
              <a:t>3. Su pompa boyunca basınç farkı, hava kutusu basıncından daha az olduğu zaman diyafram, yağ boşaltma valfini açıp regülatör içindeki düşük yağ basıncına duyarlı cihazından yağı akıtmak için hareket eder, düşük su basıncı butonu atar ve yağı boşaltır. Regülatör düşük yağ basıncına duyarlılık gösterir. </a:t>
            </a:r>
          </a:p>
          <a:p>
            <a:pPr algn="just">
              <a:lnSpc>
                <a:spcPct val="115000"/>
              </a:lnSpc>
              <a:spcAft>
                <a:spcPts val="1000"/>
              </a:spcAft>
            </a:pPr>
            <a:r>
              <a:rPr lang="tr-TR" dirty="0">
                <a:effectLst/>
                <a:ea typeface="Calibri" panose="020F0502020204030204" pitchFamily="34" charset="0"/>
                <a:cs typeface="Times New Roman" panose="02020603050405020304" pitchFamily="18" charset="0"/>
              </a:rPr>
              <a:t>Bu durumda: </a:t>
            </a:r>
          </a:p>
          <a:p>
            <a:pPr algn="just">
              <a:lnSpc>
                <a:spcPct val="115000"/>
              </a:lnSpc>
              <a:spcAft>
                <a:spcPts val="1000"/>
              </a:spcAft>
            </a:pPr>
            <a:r>
              <a:rPr lang="tr-TR" dirty="0">
                <a:effectLst/>
                <a:ea typeface="Calibri" panose="020F0502020204030204" pitchFamily="34" charset="0"/>
                <a:cs typeface="Times New Roman" panose="02020603050405020304" pitchFamily="18" charset="0"/>
              </a:rPr>
              <a:t>a) Kendi üzerindeki düşük yağ basıncı stop </a:t>
            </a:r>
            <a:r>
              <a:rPr lang="tr-TR" dirty="0" err="1">
                <a:effectLst/>
                <a:ea typeface="Calibri" panose="020F0502020204030204" pitchFamily="34" charset="0"/>
                <a:cs typeface="Times New Roman" panose="02020603050405020304" pitchFamily="18" charset="0"/>
              </a:rPr>
              <a:t>plancırı</a:t>
            </a:r>
            <a:r>
              <a:rPr lang="tr-TR" dirty="0">
                <a:effectLst/>
                <a:ea typeface="Calibri" panose="020F0502020204030204" pitchFamily="34" charset="0"/>
                <a:cs typeface="Times New Roman" panose="02020603050405020304" pitchFamily="18" charset="0"/>
              </a:rPr>
              <a:t> dışarı çıkar, </a:t>
            </a:r>
          </a:p>
          <a:p>
            <a:pPr algn="just">
              <a:lnSpc>
                <a:spcPct val="115000"/>
              </a:lnSpc>
              <a:spcAft>
                <a:spcPts val="1000"/>
              </a:spcAft>
            </a:pPr>
            <a:r>
              <a:rPr lang="tr-TR" dirty="0">
                <a:effectLst/>
                <a:ea typeface="Calibri" panose="020F0502020204030204" pitchFamily="34" charset="0"/>
                <a:cs typeface="Times New Roman" panose="02020603050405020304" pitchFamily="18" charset="0"/>
              </a:rPr>
              <a:t>b) Motor stop eder ve </a:t>
            </a:r>
          </a:p>
          <a:p>
            <a:pPr algn="just">
              <a:lnSpc>
                <a:spcPct val="115000"/>
              </a:lnSpc>
              <a:spcAft>
                <a:spcPts val="1000"/>
              </a:spcAft>
            </a:pPr>
            <a:r>
              <a:rPr lang="tr-TR" dirty="0">
                <a:effectLst/>
                <a:ea typeface="Calibri" panose="020F0502020204030204" pitchFamily="34" charset="0"/>
                <a:cs typeface="Times New Roman" panose="02020603050405020304" pitchFamily="18" charset="0"/>
              </a:rPr>
              <a:t>c) Motor kumanda panelinde lamba yanar. </a:t>
            </a:r>
          </a:p>
          <a:p>
            <a:pPr algn="just">
              <a:lnSpc>
                <a:spcPct val="115000"/>
              </a:lnSpc>
              <a:spcAft>
                <a:spcPts val="1000"/>
              </a:spcAft>
            </a:pPr>
            <a:r>
              <a:rPr lang="tr-TR" dirty="0">
                <a:effectLst/>
                <a:ea typeface="Calibri" panose="020F0502020204030204" pitchFamily="34" charset="0"/>
                <a:cs typeface="Times New Roman" panose="02020603050405020304" pitchFamily="18" charset="0"/>
              </a:rPr>
              <a:t>Bu cihaz, düşük soğutucu seviyesi, aşırı soğutucu sıcaklığı, soğutma sistemindeki egzoz gazları veya bunun gibi soğutma sistemi bozukluklarından dolayı su pompasını ve motoru koruma görevi yapar. </a:t>
            </a:r>
          </a:p>
        </p:txBody>
      </p:sp>
    </p:spTree>
    <p:extLst>
      <p:ext uri="{BB962C8B-B14F-4D97-AF65-F5344CB8AC3E}">
        <p14:creationId xmlns:p14="http://schemas.microsoft.com/office/powerpoint/2010/main" val="3445319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İçten Yanmalı Motorlar</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85A22FF1-3B60-41AA-9983-C4D2F3E6A7B2}"/>
              </a:ext>
            </a:extLst>
          </p:cNvPr>
          <p:cNvSpPr txBox="1"/>
          <p:nvPr/>
        </p:nvSpPr>
        <p:spPr>
          <a:xfrm>
            <a:off x="661839" y="1315060"/>
            <a:ext cx="6098344" cy="4660058"/>
          </a:xfrm>
          <a:prstGeom prst="rect">
            <a:avLst/>
          </a:prstGeom>
          <a:noFill/>
        </p:spPr>
        <p:txBody>
          <a:bodyPr wrap="square">
            <a:spAutoFit/>
          </a:bodyPr>
          <a:lstStyle/>
          <a:p>
            <a:pPr>
              <a:lnSpc>
                <a:spcPct val="115000"/>
              </a:lnSpc>
              <a:spcAft>
                <a:spcPts val="1000"/>
              </a:spcAft>
            </a:pPr>
            <a:r>
              <a:rPr lang="tr-TR" b="1" dirty="0">
                <a:ea typeface="Calibri" panose="020F0502020204030204" pitchFamily="34" charset="0"/>
                <a:cs typeface="Times New Roman" panose="02020603050405020304" pitchFamily="18" charset="0"/>
              </a:rPr>
              <a:t>2</a:t>
            </a:r>
            <a:r>
              <a:rPr lang="tr-TR" b="1" dirty="0">
                <a:effectLst/>
                <a:ea typeface="Calibri" panose="020F0502020204030204" pitchFamily="34" charset="0"/>
                <a:cs typeface="Times New Roman" panose="02020603050405020304" pitchFamily="18" charset="0"/>
              </a:rPr>
              <a:t> Zamanlı İçten Yanmalı Motorlar</a:t>
            </a:r>
            <a:endParaRPr lang="tr-TR"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tr-TR" dirty="0">
                <a:effectLst/>
                <a:ea typeface="Calibri" panose="020F0502020204030204" pitchFamily="34" charset="0"/>
                <a:cs typeface="Times New Roman" panose="02020603050405020304" pitchFamily="18" charset="0"/>
              </a:rPr>
              <a:t>İki zamanlı bir motorda her silindir, krank milinin bir turunda bir güç periyodunu tamamlar. Bu motorlarda çevrim, pistonun iki hareketiyle tamamlanmaktadır. Krank mili bu esnada bir devir (360° ) yapar. Zamanlar birbiri içine girmiştir. Piston ÜÖN’ dan AÖN’ ya gelirken iş ve egzoz, AÖN’ dan ÜÖN’ ya giderken de emme ve sıkıştırma yapar. İki </a:t>
            </a:r>
            <a:r>
              <a:rPr lang="tr-TR" dirty="0" err="1">
                <a:effectLst/>
                <a:ea typeface="Calibri" panose="020F0502020204030204" pitchFamily="34" charset="0"/>
                <a:cs typeface="Times New Roman" panose="02020603050405020304" pitchFamily="18" charset="0"/>
              </a:rPr>
              <a:t>stroklu</a:t>
            </a:r>
            <a:r>
              <a:rPr lang="tr-TR" dirty="0">
                <a:effectLst/>
                <a:ea typeface="Calibri" panose="020F0502020204030204" pitchFamily="34" charset="0"/>
                <a:cs typeface="Times New Roman" panose="02020603050405020304" pitchFamily="18" charset="0"/>
              </a:rPr>
              <a:t> motorlarda dış havayı emen, hafifçe sıkıştıran ve silindire gönderen ayrı bir hava pompası (</a:t>
            </a:r>
            <a:r>
              <a:rPr lang="tr-TR" dirty="0" err="1">
                <a:effectLst/>
                <a:ea typeface="Calibri" panose="020F0502020204030204" pitchFamily="34" charset="0"/>
                <a:cs typeface="Times New Roman" panose="02020603050405020304" pitchFamily="18" charset="0"/>
              </a:rPr>
              <a:t>turboşarj</a:t>
            </a:r>
            <a:r>
              <a:rPr lang="tr-TR" dirty="0">
                <a:effectLst/>
                <a:ea typeface="Calibri" panose="020F0502020204030204" pitchFamily="34" charset="0"/>
                <a:cs typeface="Times New Roman" panose="02020603050405020304" pitchFamily="18" charset="0"/>
              </a:rPr>
              <a:t> ya da </a:t>
            </a:r>
            <a:r>
              <a:rPr lang="tr-TR" dirty="0" err="1">
                <a:effectLst/>
                <a:ea typeface="Calibri" panose="020F0502020204030204" pitchFamily="34" charset="0"/>
                <a:cs typeface="Times New Roman" panose="02020603050405020304" pitchFamily="18" charset="0"/>
              </a:rPr>
              <a:t>süperşarj</a:t>
            </a:r>
            <a:r>
              <a:rPr lang="tr-TR" dirty="0">
                <a:effectLst/>
                <a:ea typeface="Calibri" panose="020F0502020204030204" pitchFamily="34" charset="0"/>
                <a:cs typeface="Times New Roman" panose="02020603050405020304" pitchFamily="18" charset="0"/>
              </a:rPr>
              <a:t>) kullanılmaktadır. Aşağıda çalışması açıklanan iki </a:t>
            </a:r>
            <a:r>
              <a:rPr lang="tr-TR" dirty="0" err="1">
                <a:effectLst/>
                <a:ea typeface="Calibri" panose="020F0502020204030204" pitchFamily="34" charset="0"/>
                <a:cs typeface="Times New Roman" panose="02020603050405020304" pitchFamily="18" charset="0"/>
              </a:rPr>
              <a:t>stroklu</a:t>
            </a:r>
            <a:r>
              <a:rPr lang="tr-TR" dirty="0">
                <a:effectLst/>
                <a:ea typeface="Calibri" panose="020F0502020204030204" pitchFamily="34" charset="0"/>
                <a:cs typeface="Times New Roman" panose="02020603050405020304" pitchFamily="18" charset="0"/>
              </a:rPr>
              <a:t> motor, DE 22000 ve DE 33000 tipi lokomotiflerde bulunan GM 645E/E3C tipi motora aittir. Motorun silindir başlığında dört adet egzoz supabı vardır. Emme supabı yerine silindirin alt kısmında, çepeçevre portlar (delikler) bulunur. </a:t>
            </a:r>
          </a:p>
        </p:txBody>
      </p:sp>
      <p:pic>
        <p:nvPicPr>
          <p:cNvPr id="10" name="Resim 9">
            <a:extLst>
              <a:ext uri="{FF2B5EF4-FFF2-40B4-BE49-F238E27FC236}">
                <a16:creationId xmlns:a16="http://schemas.microsoft.com/office/drawing/2014/main" id="{979949EA-DCE8-44FD-91F2-6B5E98D770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19779" y="1297610"/>
            <a:ext cx="2686930" cy="4399805"/>
          </a:xfrm>
          <a:prstGeom prst="rect">
            <a:avLst/>
          </a:prstGeom>
          <a:noFill/>
          <a:ln>
            <a:noFill/>
          </a:ln>
        </p:spPr>
      </p:pic>
    </p:spTree>
    <p:extLst>
      <p:ext uri="{BB962C8B-B14F-4D97-AF65-F5344CB8AC3E}">
        <p14:creationId xmlns:p14="http://schemas.microsoft.com/office/powerpoint/2010/main" val="3411536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92122"/>
          </a:xfrm>
          <a:prstGeom prst="rect">
            <a:avLst/>
          </a:prstGeom>
          <a:noFill/>
        </p:spPr>
        <p:txBody>
          <a:bodyPr wrap="square">
            <a:spAutoFit/>
          </a:bodyPr>
          <a:lstStyle/>
          <a:p>
            <a:pPr algn="just">
              <a:lnSpc>
                <a:spcPct val="115000"/>
              </a:lnSpc>
              <a:spcAft>
                <a:spcPts val="1000"/>
              </a:spcAft>
            </a:pPr>
            <a:r>
              <a:rPr lang="tr-TR" sz="2400" b="1" dirty="0">
                <a:effectLst/>
                <a:ea typeface="Calibri" panose="020F0502020204030204" pitchFamily="34" charset="0"/>
              </a:rPr>
              <a:t>Regülatör </a:t>
            </a:r>
            <a:endParaRPr lang="tr-TR" sz="36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8C461BC7-9EAD-4011-9682-DB91D6438330}"/>
              </a:ext>
            </a:extLst>
          </p:cNvPr>
          <p:cNvSpPr txBox="1"/>
          <p:nvPr/>
        </p:nvSpPr>
        <p:spPr>
          <a:xfrm>
            <a:off x="784274" y="1784539"/>
            <a:ext cx="10835640" cy="2675732"/>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4. Motor stop edildiği zamanlarda hava kutusu basıncı yoktur, fakat yay basıncı butonun atmasını engeller. Bazen motor durduğunda ve ilk marş esnasında basınç farklılıklarından dolayı buton atabilir. Bu durum arıza olduğunu göstermez ve tekrar </a:t>
            </a:r>
            <a:r>
              <a:rPr lang="tr-TR" sz="2000" dirty="0" err="1">
                <a:effectLst/>
                <a:ea typeface="Calibri" panose="020F0502020204030204" pitchFamily="34" charset="0"/>
                <a:cs typeface="Times New Roman" panose="02020603050405020304" pitchFamily="18" charset="0"/>
              </a:rPr>
              <a:t>resetlenir</a:t>
            </a:r>
            <a:r>
              <a:rPr lang="tr-TR" sz="2000" dirty="0">
                <a:effectLst/>
                <a:ea typeface="Calibri" panose="020F0502020204030204" pitchFamily="34" charset="0"/>
                <a:cs typeface="Times New Roman" panose="02020603050405020304" pitchFamily="18" charset="0"/>
              </a:rPr>
              <a:t>.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5. Su pompası çıkış hattında ve </a:t>
            </a:r>
            <a:r>
              <a:rPr lang="tr-TR" sz="2000" dirty="0" err="1">
                <a:effectLst/>
                <a:ea typeface="Calibri" panose="020F0502020204030204" pitchFamily="34" charset="0"/>
                <a:cs typeface="Times New Roman" panose="02020603050405020304" pitchFamily="18" charset="0"/>
              </a:rPr>
              <a:t>dedektöre</a:t>
            </a:r>
            <a:r>
              <a:rPr lang="tr-TR" sz="2000" dirty="0">
                <a:effectLst/>
                <a:ea typeface="Calibri" panose="020F0502020204030204" pitchFamily="34" charset="0"/>
                <a:cs typeface="Times New Roman" panose="02020603050405020304" pitchFamily="18" charset="0"/>
              </a:rPr>
              <a:t> giriş hortumu üzerine bir test musluğu takılmıştır. Bu musluk su basıncını elle düşürmeyi ve bunun sonucu butonun atma hareketi üzerinde bir kontrol imkanı sağlar. Test musluğu kolunu yatay pozisyona döndürerek, musluktaki küçük delikten soğutucunun boşaltılması için sabit bir akış sağlanmalıdır. Bu durumda butonun attığı görülür. </a:t>
            </a:r>
          </a:p>
        </p:txBody>
      </p:sp>
    </p:spTree>
    <p:extLst>
      <p:ext uri="{BB962C8B-B14F-4D97-AF65-F5344CB8AC3E}">
        <p14:creationId xmlns:p14="http://schemas.microsoft.com/office/powerpoint/2010/main" val="228014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92122"/>
          </a:xfrm>
          <a:prstGeom prst="rect">
            <a:avLst/>
          </a:prstGeom>
          <a:noFill/>
        </p:spPr>
        <p:txBody>
          <a:bodyPr wrap="square">
            <a:spAutoFit/>
          </a:bodyPr>
          <a:lstStyle/>
          <a:p>
            <a:pPr algn="just">
              <a:lnSpc>
                <a:spcPct val="115000"/>
              </a:lnSpc>
              <a:spcAft>
                <a:spcPts val="1000"/>
              </a:spcAft>
            </a:pPr>
            <a:r>
              <a:rPr lang="tr-TR" sz="2400" b="1" dirty="0">
                <a:effectLst/>
                <a:ea typeface="Calibri" panose="020F0502020204030204" pitchFamily="34" charset="0"/>
              </a:rPr>
              <a:t>Regülatör </a:t>
            </a:r>
            <a:endParaRPr lang="tr-TR" sz="36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68CF87E1-E9B3-4C47-B084-673255070359}"/>
              </a:ext>
            </a:extLst>
          </p:cNvPr>
          <p:cNvSpPr txBox="1"/>
          <p:nvPr/>
        </p:nvSpPr>
        <p:spPr>
          <a:xfrm>
            <a:off x="446648" y="1718262"/>
            <a:ext cx="11074791" cy="3737562"/>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6. Cihazın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kısmı, su kısmındakine benzer bir yağ boşaltma valfinden ibaret olup, </a:t>
            </a:r>
            <a:r>
              <a:rPr lang="tr-TR" sz="2000" dirty="0" err="1">
                <a:effectLst/>
                <a:ea typeface="Calibri" panose="020F0502020204030204" pitchFamily="34" charset="0"/>
                <a:cs typeface="Times New Roman" panose="02020603050405020304" pitchFamily="18" charset="0"/>
              </a:rPr>
              <a:t>karterden</a:t>
            </a:r>
            <a:r>
              <a:rPr lang="tr-TR" sz="2000" dirty="0">
                <a:effectLst/>
                <a:ea typeface="Calibri" panose="020F0502020204030204" pitchFamily="34" charset="0"/>
                <a:cs typeface="Times New Roman" panose="02020603050405020304" pitchFamily="18" charset="0"/>
              </a:rPr>
              <a:t> pozitif bir basınç oluşuncaya kadar kapalı durumda tutulur. Herhangi bir arıza sonucu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yükselirse, yağ boşaltma valfi serbest bırakılır ve butonu dışarı çıkar. Bu durumda regülatöre giden yağ basıncı düşer ve su kısmında olduğu gibi, regülatör düşük yağ basıncına duyarlılık gösterir ve motoru durdurmayı başlatır.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7.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butonunun atması nedeniyle motor durursa, motor soğuması için muayene yapmak için en az iki saat herhangi bir kapağı açmayınız. Atma nedeni tespit edilip düzeltilinceye kadar motoru yeniden çalıştırmayınız. Basınç bekçisinin çalışması, aşırı ısınmış yatak gibi bir durumun motor içinde meydana gelmesi olasılığını gösterir. Böyle bir durum, havanın içeri girmesine izin verilmesi halinde sıcak yağ buharlarını patlayıcı bir kuvvetle tutuşturabilir. </a:t>
            </a:r>
          </a:p>
        </p:txBody>
      </p:sp>
    </p:spTree>
    <p:extLst>
      <p:ext uri="{BB962C8B-B14F-4D97-AF65-F5344CB8AC3E}">
        <p14:creationId xmlns:p14="http://schemas.microsoft.com/office/powerpoint/2010/main" val="3620933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Regülatör Düşük Yağ Basıncı </a:t>
            </a:r>
            <a:r>
              <a:rPr lang="tr-TR" sz="2000" b="1" dirty="0" err="1">
                <a:effectLst/>
                <a:ea typeface="Calibri" panose="020F0502020204030204" pitchFamily="34" charset="0"/>
              </a:rPr>
              <a:t>Plancırının</a:t>
            </a:r>
            <a:r>
              <a:rPr lang="tr-TR" sz="2000" b="1" dirty="0">
                <a:effectLst/>
                <a:ea typeface="Calibri" panose="020F0502020204030204" pitchFamily="34" charset="0"/>
              </a:rPr>
              <a:t> Atması </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7ECA4690-33C5-4A47-91DF-6D64B07435BD}"/>
              </a:ext>
            </a:extLst>
          </p:cNvPr>
          <p:cNvSpPr txBox="1"/>
          <p:nvPr/>
        </p:nvSpPr>
        <p:spPr>
          <a:xfrm>
            <a:off x="362243" y="1752606"/>
            <a:ext cx="10625072" cy="2224327"/>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Düşük yağ basıncı stop cihazına, motorun arka kısmından ince bir boru ile ana yağlama yağı akışı sağlanır. Ayrıca bu boru devamına: </a:t>
            </a:r>
          </a:p>
          <a:p>
            <a:pPr marL="285750" indent="-285750" algn="just">
              <a:lnSpc>
                <a:spcPct val="115000"/>
              </a:lnSpc>
              <a:spcAft>
                <a:spcPts val="1000"/>
              </a:spcAft>
              <a:buFont typeface="Arial" panose="020B0604020202020204" pitchFamily="34" charset="0"/>
              <a:buChar char="•"/>
            </a:pPr>
            <a:r>
              <a:rPr lang="tr-TR" sz="2000" dirty="0">
                <a:effectLst/>
                <a:ea typeface="Calibri" panose="020F0502020204030204" pitchFamily="34" charset="0"/>
                <a:cs typeface="Times New Roman" panose="02020603050405020304" pitchFamily="18" charset="0"/>
              </a:rPr>
              <a:t>Yağ </a:t>
            </a:r>
            <a:r>
              <a:rPr lang="tr-TR" sz="2000" dirty="0" err="1">
                <a:effectLst/>
                <a:ea typeface="Calibri" panose="020F0502020204030204" pitchFamily="34" charset="0"/>
                <a:cs typeface="Times New Roman" panose="02020603050405020304" pitchFamily="18" charset="0"/>
              </a:rPr>
              <a:t>termostatik</a:t>
            </a:r>
            <a:r>
              <a:rPr lang="tr-TR" sz="2000" dirty="0">
                <a:effectLst/>
                <a:ea typeface="Calibri" panose="020F0502020204030204" pitchFamily="34" charset="0"/>
                <a:cs typeface="Times New Roman" panose="02020603050405020304" pitchFamily="18" charset="0"/>
              </a:rPr>
              <a:t> valfi, </a:t>
            </a:r>
          </a:p>
          <a:p>
            <a:pPr marL="285750" indent="-285750" algn="just">
              <a:lnSpc>
                <a:spcPct val="115000"/>
              </a:lnSpc>
              <a:spcAft>
                <a:spcPts val="1000"/>
              </a:spcAft>
              <a:buFont typeface="Arial" panose="020B0604020202020204" pitchFamily="34" charset="0"/>
              <a:buChar char="•"/>
            </a:pPr>
            <a:r>
              <a:rPr lang="tr-TR" sz="2000" dirty="0">
                <a:effectLst/>
                <a:ea typeface="Calibri" panose="020F0502020204030204" pitchFamily="34" charset="0"/>
                <a:cs typeface="Times New Roman" panose="02020603050405020304" pitchFamily="18" charset="0"/>
              </a:rPr>
              <a:t>Düşük su basıncı </a:t>
            </a:r>
            <a:r>
              <a:rPr lang="tr-TR" sz="2000" dirty="0" err="1">
                <a:effectLst/>
                <a:ea typeface="Calibri" panose="020F0502020204030204" pitchFamily="34" charset="0"/>
                <a:cs typeface="Times New Roman" panose="02020603050405020304" pitchFamily="18" charset="0"/>
              </a:rPr>
              <a:t>dedektörü</a:t>
            </a:r>
            <a:r>
              <a:rPr lang="tr-TR" sz="2000" dirty="0">
                <a:effectLst/>
                <a:ea typeface="Calibri" panose="020F0502020204030204" pitchFamily="34" charset="0"/>
                <a:cs typeface="Times New Roman" panose="02020603050405020304" pitchFamily="18" charset="0"/>
              </a:rPr>
              <a:t> ve </a:t>
            </a:r>
          </a:p>
          <a:p>
            <a:pPr marL="285750" indent="-285750" algn="just">
              <a:lnSpc>
                <a:spcPct val="115000"/>
              </a:lnSpc>
              <a:spcAft>
                <a:spcPts val="1000"/>
              </a:spcAft>
              <a:buFont typeface="Arial" panose="020B0604020202020204" pitchFamily="34" charset="0"/>
              <a:buChar char="•"/>
            </a:pP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a:t>
            </a:r>
            <a:r>
              <a:rPr lang="tr-TR" sz="2000" dirty="0" err="1">
                <a:effectLst/>
                <a:ea typeface="Calibri" panose="020F0502020204030204" pitchFamily="34" charset="0"/>
                <a:cs typeface="Times New Roman" panose="02020603050405020304" pitchFamily="18" charset="0"/>
              </a:rPr>
              <a:t>dedektörü</a:t>
            </a:r>
            <a:r>
              <a:rPr lang="tr-TR" sz="2000" dirty="0">
                <a:effectLst/>
                <a:ea typeface="Calibri" panose="020F0502020204030204" pitchFamily="34" charset="0"/>
                <a:cs typeface="Times New Roman" panose="02020603050405020304" pitchFamily="18" charset="0"/>
              </a:rPr>
              <a:t> bağlantısı yapılmıştır. </a:t>
            </a:r>
          </a:p>
        </p:txBody>
      </p:sp>
    </p:spTree>
    <p:extLst>
      <p:ext uri="{BB962C8B-B14F-4D97-AF65-F5344CB8AC3E}">
        <p14:creationId xmlns:p14="http://schemas.microsoft.com/office/powerpoint/2010/main" val="1990935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Regülatör Düşük Yağ Basıncı </a:t>
            </a:r>
            <a:r>
              <a:rPr lang="tr-TR" sz="2000" b="1" dirty="0" err="1">
                <a:effectLst/>
                <a:ea typeface="Calibri" panose="020F0502020204030204" pitchFamily="34" charset="0"/>
              </a:rPr>
              <a:t>Plancırının</a:t>
            </a:r>
            <a:r>
              <a:rPr lang="tr-TR" sz="2000" b="1" dirty="0">
                <a:effectLst/>
                <a:ea typeface="Calibri" panose="020F0502020204030204" pitchFamily="34" charset="0"/>
              </a:rPr>
              <a:t> Atması </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7479F9D4-0BAD-4E3F-9CA4-E27EFB30EE08}"/>
              </a:ext>
            </a:extLst>
          </p:cNvPr>
          <p:cNvSpPr txBox="1"/>
          <p:nvPr/>
        </p:nvSpPr>
        <p:spPr>
          <a:xfrm>
            <a:off x="313006" y="1273122"/>
            <a:ext cx="5780650" cy="5178597"/>
          </a:xfrm>
          <a:prstGeom prst="rect">
            <a:avLst/>
          </a:prstGeom>
          <a:noFill/>
        </p:spPr>
        <p:txBody>
          <a:bodyPr wrap="square">
            <a:spAutoFit/>
          </a:bodyPr>
          <a:lstStyle/>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1. Sistemde gerçek yağ basıncı düşümü.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2. </a:t>
            </a:r>
            <a:r>
              <a:rPr lang="tr-TR" sz="1800" dirty="0" err="1">
                <a:effectLst/>
                <a:ea typeface="Calibri" panose="020F0502020204030204" pitchFamily="34" charset="0"/>
                <a:cs typeface="Times New Roman" panose="02020603050405020304" pitchFamily="18" charset="0"/>
              </a:rPr>
              <a:t>Karter</a:t>
            </a:r>
            <a:r>
              <a:rPr lang="tr-TR" sz="1800" dirty="0">
                <a:effectLst/>
                <a:ea typeface="Calibri" panose="020F0502020204030204" pitchFamily="34" charset="0"/>
                <a:cs typeface="Times New Roman" panose="02020603050405020304" pitchFamily="18" charset="0"/>
              </a:rPr>
              <a:t> basıncı butonunun atması. Buna neden olan arızalar:</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Dedektörün</a:t>
            </a:r>
            <a:r>
              <a:rPr lang="tr-TR" sz="1800" dirty="0">
                <a:effectLst/>
                <a:ea typeface="Calibri" panose="020F0502020204030204" pitchFamily="34" charset="0"/>
                <a:cs typeface="Times New Roman" panose="02020603050405020304" pitchFamily="18" charset="0"/>
              </a:rPr>
              <a:t> arızalı olması,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Sekman</a:t>
            </a:r>
            <a:r>
              <a:rPr lang="tr-TR" sz="1800" dirty="0">
                <a:effectLst/>
                <a:ea typeface="Calibri" panose="020F0502020204030204" pitchFamily="34" charset="0"/>
                <a:cs typeface="Times New Roman" panose="02020603050405020304" pitchFamily="18" charset="0"/>
              </a:rPr>
              <a:t> kırılması,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Piston delinmesi,</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Silindir gömleği çatlaması,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Silindir etek contalarının deformasyonu,</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Yağ </a:t>
            </a:r>
            <a:r>
              <a:rPr lang="tr-TR" sz="1800" dirty="0" err="1">
                <a:effectLst/>
                <a:ea typeface="Calibri" panose="020F0502020204030204" pitchFamily="34" charset="0"/>
                <a:cs typeface="Times New Roman" panose="02020603050405020304" pitchFamily="18" charset="0"/>
              </a:rPr>
              <a:t>seperatörünün</a:t>
            </a:r>
            <a:r>
              <a:rPr lang="tr-TR" sz="1800" dirty="0">
                <a:effectLst/>
                <a:ea typeface="Calibri" panose="020F0502020204030204" pitchFamily="34" charset="0"/>
                <a:cs typeface="Times New Roman" panose="02020603050405020304" pitchFamily="18" charset="0"/>
              </a:rPr>
              <a:t> kirlenmesi,</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Yatak sarma başlangıcı,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Karter</a:t>
            </a:r>
            <a:r>
              <a:rPr lang="tr-TR" sz="1800" dirty="0">
                <a:effectLst/>
                <a:ea typeface="Calibri" panose="020F0502020204030204" pitchFamily="34" charset="0"/>
                <a:cs typeface="Times New Roman" panose="02020603050405020304" pitchFamily="18" charset="0"/>
              </a:rPr>
              <a:t> içine yakıt veya su karışması.</a:t>
            </a:r>
          </a:p>
          <a:p>
            <a:pPr algn="just">
              <a:lnSpc>
                <a:spcPct val="115000"/>
              </a:lnSpc>
              <a:spcAft>
                <a:spcPts val="1000"/>
              </a:spcAft>
            </a:pPr>
            <a:endParaRPr lang="tr-TR" sz="18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D328EF10-107E-4B3D-AADF-4488C9B101C9}"/>
              </a:ext>
            </a:extLst>
          </p:cNvPr>
          <p:cNvSpPr txBox="1"/>
          <p:nvPr/>
        </p:nvSpPr>
        <p:spPr>
          <a:xfrm>
            <a:off x="6093656" y="1345753"/>
            <a:ext cx="6098344" cy="3070521"/>
          </a:xfrm>
          <a:prstGeom prst="rect">
            <a:avLst/>
          </a:prstGeom>
          <a:noFill/>
        </p:spPr>
        <p:txBody>
          <a:bodyPr wrap="square">
            <a:spAutoFit/>
          </a:bodyPr>
          <a:lstStyle/>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3. Düşük su butonunun atması. Buna neden olan arızalar:</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Dedektörün</a:t>
            </a:r>
            <a:r>
              <a:rPr lang="tr-TR" sz="1800" dirty="0">
                <a:effectLst/>
                <a:ea typeface="Calibri" panose="020F0502020204030204" pitchFamily="34" charset="0"/>
                <a:cs typeface="Times New Roman" panose="02020603050405020304" pitchFamily="18" charset="0"/>
              </a:rPr>
              <a:t> arızalı olması,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Su seviyesi düşüklüğü,</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Su harareti,</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Su pompası arızası,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Soğutma sistemine egzoz gazlarının karışması.</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4. Yağ </a:t>
            </a:r>
            <a:r>
              <a:rPr lang="tr-TR" sz="1800" dirty="0" err="1">
                <a:effectLst/>
                <a:ea typeface="Calibri" panose="020F0502020204030204" pitchFamily="34" charset="0"/>
                <a:cs typeface="Times New Roman" panose="02020603050405020304" pitchFamily="18" charset="0"/>
              </a:rPr>
              <a:t>termostatik</a:t>
            </a:r>
            <a:r>
              <a:rPr lang="tr-TR" sz="1800" dirty="0">
                <a:effectLst/>
                <a:ea typeface="Calibri" panose="020F0502020204030204" pitchFamily="34" charset="0"/>
                <a:cs typeface="Times New Roman" panose="02020603050405020304" pitchFamily="18" charset="0"/>
              </a:rPr>
              <a:t> valfinin açması. (127 C</a:t>
            </a:r>
            <a:r>
              <a:rPr lang="tr-TR" sz="1800" dirty="0">
                <a:effectLst/>
                <a:ea typeface="Calibri" panose="020F0502020204030204" pitchFamily="34" charset="0"/>
                <a:cs typeface="Times New Roman" panose="02020603050405020304" pitchFamily="18" charset="0"/>
                <a:sym typeface="Symbol" panose="05050102010706020507" pitchFamily="18" charset="2"/>
              </a:rPr>
              <a:t></a:t>
            </a:r>
            <a:r>
              <a:rPr lang="tr-TR" sz="1800" dirty="0">
                <a:effectLst/>
                <a:ea typeface="Calibri" panose="020F0502020204030204" pitchFamily="34" charset="0"/>
                <a:cs typeface="Times New Roman" panose="02020603050405020304" pitchFamily="18" charset="0"/>
              </a:rPr>
              <a:t>) </a:t>
            </a:r>
            <a:endParaRPr lang="tr-TR" dirty="0"/>
          </a:p>
        </p:txBody>
      </p:sp>
    </p:spTree>
    <p:extLst>
      <p:ext uri="{BB962C8B-B14F-4D97-AF65-F5344CB8AC3E}">
        <p14:creationId xmlns:p14="http://schemas.microsoft.com/office/powerpoint/2010/main" val="3918597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57588" y="1718650"/>
            <a:ext cx="1323680" cy="1841273"/>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Regülatör Düşük Yağ Basıncı </a:t>
            </a:r>
            <a:r>
              <a:rPr lang="tr-TR" sz="2000" b="1" dirty="0" err="1">
                <a:effectLst/>
                <a:ea typeface="Calibri" panose="020F0502020204030204" pitchFamily="34" charset="0"/>
              </a:rPr>
              <a:t>Plancırının</a:t>
            </a:r>
            <a:r>
              <a:rPr lang="tr-TR" sz="2000" b="1" dirty="0">
                <a:effectLst/>
                <a:ea typeface="Calibri" panose="020F0502020204030204" pitchFamily="34" charset="0"/>
              </a:rPr>
              <a:t> Atması </a:t>
            </a:r>
            <a:endParaRPr lang="tr-TR" sz="40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09D439CE-90E3-469E-A484-CBBBDE4CE1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412829" y="691064"/>
            <a:ext cx="7744045" cy="5266603"/>
          </a:xfrm>
          <a:prstGeom prst="rect">
            <a:avLst/>
          </a:prstGeom>
          <a:noFill/>
          <a:ln>
            <a:noFill/>
          </a:ln>
        </p:spPr>
      </p:pic>
    </p:spTree>
    <p:extLst>
      <p:ext uri="{BB962C8B-B14F-4D97-AF65-F5344CB8AC3E}">
        <p14:creationId xmlns:p14="http://schemas.microsoft.com/office/powerpoint/2010/main" val="1765346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Regülatör Düşük Yağ Basıncı </a:t>
            </a:r>
            <a:r>
              <a:rPr lang="tr-TR" sz="2000" b="1" dirty="0" err="1">
                <a:effectLst/>
                <a:ea typeface="Calibri" panose="020F0502020204030204" pitchFamily="34" charset="0"/>
              </a:rPr>
              <a:t>Plancırının</a:t>
            </a:r>
            <a:r>
              <a:rPr lang="tr-TR" sz="2000" b="1" dirty="0">
                <a:effectLst/>
                <a:ea typeface="Calibri" panose="020F0502020204030204" pitchFamily="34" charset="0"/>
              </a:rPr>
              <a:t> Atması </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F8B7B7BF-C2D4-4C50-BE1F-A660E0D27E92}"/>
              </a:ext>
            </a:extLst>
          </p:cNvPr>
          <p:cNvSpPr txBox="1"/>
          <p:nvPr/>
        </p:nvSpPr>
        <p:spPr>
          <a:xfrm>
            <a:off x="872196" y="1419037"/>
            <a:ext cx="10902462" cy="4732706"/>
          </a:xfrm>
          <a:prstGeom prst="rect">
            <a:avLst/>
          </a:prstGeom>
          <a:noFill/>
        </p:spPr>
        <p:txBody>
          <a:bodyPr wrap="square">
            <a:spAutoFit/>
          </a:bodyPr>
          <a:lstStyle/>
          <a:p>
            <a:pPr algn="just">
              <a:lnSpc>
                <a:spcPct val="115000"/>
              </a:lnSpc>
              <a:spcAft>
                <a:spcPts val="1000"/>
              </a:spcAft>
            </a:pPr>
            <a:r>
              <a:rPr lang="tr-TR" sz="2000" u="sng" dirty="0">
                <a:effectLst/>
                <a:ea typeface="Calibri" panose="020F0502020204030204" pitchFamily="34" charset="0"/>
                <a:cs typeface="Times New Roman" panose="02020603050405020304" pitchFamily="18" charset="0"/>
              </a:rPr>
              <a:t>Servis esnasında markizdeki “regülatör stop” lambasının yanarak motorun stop etmesi durumunda makinistin yapacağı işlemler: </a:t>
            </a:r>
            <a:endParaRPr lang="tr-TR" sz="20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1. Böyle bir durumda sigortalarda veya markizde arıza aramayınız. Mutlaka regülatör üzerindeki yağ basıncı stop </a:t>
            </a:r>
            <a:r>
              <a:rPr lang="tr-TR" sz="2000" dirty="0" err="1">
                <a:effectLst/>
                <a:ea typeface="Calibri" panose="020F0502020204030204" pitchFamily="34" charset="0"/>
                <a:cs typeface="Times New Roman" panose="02020603050405020304" pitchFamily="18" charset="0"/>
              </a:rPr>
              <a:t>plancırı</a:t>
            </a:r>
            <a:r>
              <a:rPr lang="tr-TR" sz="2000" dirty="0">
                <a:effectLst/>
                <a:ea typeface="Calibri" panose="020F0502020204030204" pitchFamily="34" charset="0"/>
                <a:cs typeface="Times New Roman" panose="02020603050405020304" pitchFamily="18" charset="0"/>
              </a:rPr>
              <a:t> dışarı çıkmıştır.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2. Öncelikle;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a)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butonunu,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b) Düşük su basıncı butonunu ve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c) Aşırı devir kolunu kontrol ediniz. Çünkü bunlar görülebilir işaret vermektedirler.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3. </a:t>
            </a:r>
            <a:r>
              <a:rPr lang="tr-TR" sz="2000" dirty="0" err="1">
                <a:effectLst/>
                <a:ea typeface="Calibri" panose="020F0502020204030204" pitchFamily="34" charset="0"/>
                <a:cs typeface="Times New Roman" panose="02020603050405020304" pitchFamily="18" charset="0"/>
              </a:rPr>
              <a:t>Karter</a:t>
            </a:r>
            <a:r>
              <a:rPr lang="tr-TR" sz="2000" dirty="0">
                <a:effectLst/>
                <a:ea typeface="Calibri" panose="020F0502020204030204" pitchFamily="34" charset="0"/>
                <a:cs typeface="Times New Roman" panose="02020603050405020304" pitchFamily="18" charset="0"/>
              </a:rPr>
              <a:t> basıncı butonu atmışsa imdat isteyiniz. Motor üzerinde hiçbir kapak açmadan kol çıkarması gibi görülebilir bir durumun olup olmadığını dışarıdan gözle kontrol ediniz. “Bir defa tanzim edin ve yola devam edin” emri verilse bile kesinlikle buna girişmeyiniz. </a:t>
            </a:r>
          </a:p>
        </p:txBody>
      </p:sp>
    </p:spTree>
    <p:extLst>
      <p:ext uri="{BB962C8B-B14F-4D97-AF65-F5344CB8AC3E}">
        <p14:creationId xmlns:p14="http://schemas.microsoft.com/office/powerpoint/2010/main" val="1175690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Regülatör Düşük Yağ Basıncı </a:t>
            </a:r>
            <a:r>
              <a:rPr lang="tr-TR" sz="2000" b="1" dirty="0" err="1">
                <a:effectLst/>
                <a:ea typeface="Calibri" panose="020F0502020204030204" pitchFamily="34" charset="0"/>
              </a:rPr>
              <a:t>Plancırının</a:t>
            </a:r>
            <a:r>
              <a:rPr lang="tr-TR" sz="2000" b="1" dirty="0">
                <a:effectLst/>
                <a:ea typeface="Calibri" panose="020F0502020204030204" pitchFamily="34" charset="0"/>
              </a:rPr>
              <a:t> Atması </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4B4BF969-C2A3-4357-88F7-5959C2C02895}"/>
              </a:ext>
            </a:extLst>
          </p:cNvPr>
          <p:cNvSpPr txBox="1"/>
          <p:nvPr/>
        </p:nvSpPr>
        <p:spPr>
          <a:xfrm>
            <a:off x="168813" y="1204685"/>
            <a:ext cx="11854374" cy="4597990"/>
          </a:xfrm>
          <a:prstGeom prst="rect">
            <a:avLst/>
          </a:prstGeom>
          <a:noFill/>
        </p:spPr>
        <p:txBody>
          <a:bodyPr wrap="square">
            <a:spAutoFit/>
          </a:bodyPr>
          <a:lstStyle/>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4. Düşük su basıncı butonu atmışsa bunun üç temel nedeni olabilir: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a) Su seviyesi düşük olabilir. Su seviyesi düşükse, radyatörlerden, boru bağlantılarından, başlık çıkış dirseklerinden, hava kutusu içindeki su giriş borusu ve silindir bağlantılarından, silindir başlığı ve silindir ceketi çatlağından kaynaklanabilir. Hava kutusu içindeki bağlantı kayıpları, şasi altındaki hava kutusu tahliye borusu çıkışı kontrol edilerek görülebilir. Ayrıca </a:t>
            </a:r>
            <a:r>
              <a:rPr lang="tr-TR" sz="1800" dirty="0" err="1">
                <a:effectLst/>
                <a:ea typeface="Calibri" panose="020F0502020204030204" pitchFamily="34" charset="0"/>
                <a:cs typeface="Times New Roman" panose="02020603050405020304" pitchFamily="18" charset="0"/>
              </a:rPr>
              <a:t>karter</a:t>
            </a:r>
            <a:r>
              <a:rPr lang="tr-TR" sz="1800" dirty="0">
                <a:effectLst/>
                <a:ea typeface="Calibri" panose="020F0502020204030204" pitchFamily="34" charset="0"/>
                <a:cs typeface="Times New Roman" panose="02020603050405020304" pitchFamily="18" charset="0"/>
              </a:rPr>
              <a:t> yağ seviyesini kontrol ediniz, eğer yüksekse </a:t>
            </a:r>
            <a:r>
              <a:rPr lang="tr-TR" sz="1800" dirty="0" err="1">
                <a:effectLst/>
                <a:ea typeface="Calibri" panose="020F0502020204030204" pitchFamily="34" charset="0"/>
                <a:cs typeface="Times New Roman" panose="02020603050405020304" pitchFamily="18" charset="0"/>
              </a:rPr>
              <a:t>kartere</a:t>
            </a:r>
            <a:r>
              <a:rPr lang="tr-TR" sz="1800" dirty="0">
                <a:effectLst/>
                <a:ea typeface="Calibri" panose="020F0502020204030204" pitchFamily="34" charset="0"/>
                <a:cs typeface="Times New Roman" panose="02020603050405020304" pitchFamily="18" charset="0"/>
              </a:rPr>
              <a:t> su iniyor olabilir ve bu durumda imdat isteyiniz. İmkan varsa su ilavesi yapılarak yola devam edilir. Fakat aşırı ısınmış motora soğuk su eklememeye özen gösteriniz. Ayrıca tamirat defterine su ilavesi yapıldığı yazılmalıdır.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b) Su harareti olabilir. Eğer kızgın motor alarmı motor ısısını düşüremezse, düşük su basıncı butonu atar ve motor stop eder. Bu da gerçekleşmezse yağ </a:t>
            </a:r>
            <a:r>
              <a:rPr lang="tr-TR" sz="1800" dirty="0" err="1">
                <a:effectLst/>
                <a:ea typeface="Calibri" panose="020F0502020204030204" pitchFamily="34" charset="0"/>
                <a:cs typeface="Times New Roman" panose="02020603050405020304" pitchFamily="18" charset="0"/>
              </a:rPr>
              <a:t>termostatik</a:t>
            </a:r>
            <a:r>
              <a:rPr lang="tr-TR" sz="1800" dirty="0">
                <a:effectLst/>
                <a:ea typeface="Calibri" panose="020F0502020204030204" pitchFamily="34" charset="0"/>
                <a:cs typeface="Times New Roman" panose="02020603050405020304" pitchFamily="18" charset="0"/>
              </a:rPr>
              <a:t> valfi açar. Su harareti nedeniyle düşük su basıncı butonu atmışsa, motoru tekrar çalıştırmak için soğuması beklenmelidir. Çalıştırdıktan sonra da soğutma sistemi kontrolü yapılır. Öncelikle fanların çalışması ve panjurların açılıp açılmadığı kontrol edilir. </a:t>
            </a:r>
          </a:p>
          <a:p>
            <a:pPr algn="just">
              <a:lnSpc>
                <a:spcPct val="115000"/>
              </a:lnSpc>
              <a:spcAft>
                <a:spcPts val="1000"/>
              </a:spcAft>
            </a:pPr>
            <a:r>
              <a:rPr lang="tr-TR" sz="1800" dirty="0">
                <a:effectLst/>
                <a:ea typeface="Calibri" panose="020F0502020204030204" pitchFamily="34" charset="0"/>
                <a:cs typeface="Times New Roman" panose="02020603050405020304" pitchFamily="18" charset="0"/>
              </a:rPr>
              <a:t>c) Su pompası arızalı, sisteme egzoz gazları karışmış ve </a:t>
            </a:r>
            <a:r>
              <a:rPr lang="tr-TR" sz="1800" dirty="0" err="1">
                <a:effectLst/>
                <a:ea typeface="Calibri" panose="020F0502020204030204" pitchFamily="34" charset="0"/>
                <a:cs typeface="Times New Roman" panose="02020603050405020304" pitchFamily="18" charset="0"/>
              </a:rPr>
              <a:t>dedektörün</a:t>
            </a:r>
            <a:r>
              <a:rPr lang="tr-TR" sz="1800" dirty="0">
                <a:effectLst/>
                <a:ea typeface="Calibri" panose="020F0502020204030204" pitchFamily="34" charset="0"/>
                <a:cs typeface="Times New Roman" panose="02020603050405020304" pitchFamily="18" charset="0"/>
              </a:rPr>
              <a:t> kendisi arızalı olabilir. Bu durumların varlığını makinist tespit edemez ve yapacağı herhangi bir şey yoktur. Butonu tanzim etmeye çalışır, fakat tutturamıyorsa imdat ister. </a:t>
            </a:r>
          </a:p>
        </p:txBody>
      </p:sp>
    </p:spTree>
    <p:extLst>
      <p:ext uri="{BB962C8B-B14F-4D97-AF65-F5344CB8AC3E}">
        <p14:creationId xmlns:p14="http://schemas.microsoft.com/office/powerpoint/2010/main" val="3756540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5" name="Rectangle 2">
            <a:extLst>
              <a:ext uri="{FF2B5EF4-FFF2-40B4-BE49-F238E27FC236}">
                <a16:creationId xmlns:a16="http://schemas.microsoft.com/office/drawing/2014/main" id="{4EC98F38-1B6D-4433-AE63-BC93C2E861D9}"/>
              </a:ext>
            </a:extLst>
          </p:cNvPr>
          <p:cNvSpPr>
            <a:spLocks noChangeArrowheads="1"/>
          </p:cNvSpPr>
          <p:nvPr/>
        </p:nvSpPr>
        <p:spPr bwMode="auto">
          <a:xfrm>
            <a:off x="1804936" y="1997839"/>
            <a:ext cx="635943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 pos="923925" algn="l"/>
                <a:tab pos="611505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Silindir yuvası çapı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bore</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230.19 mm (9-1/16’’)</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Kurs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strok</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254.0 mm (10’’)</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Kontaklar arasındaki açı	45</a:t>
            </a:r>
            <a:r>
              <a:rPr kumimoji="0" lang="tr-TR" altLang="tr-TR" sz="2000" b="0" i="0" u="none" strike="noStrike" cap="none" normalizeH="0" baseline="30000" dirty="0">
                <a:ln>
                  <a:noFill/>
                </a:ln>
                <a:solidFill>
                  <a:schemeClr val="tx1"/>
                </a:solidFill>
                <a:effectLst/>
                <a:latin typeface="+mn-lt"/>
                <a:ea typeface="Calibri" panose="020F0502020204030204" pitchFamily="34" charset="0"/>
                <a:cs typeface="Times New Roman" panose="02020603050405020304" pitchFamily="18" charset="0"/>
              </a:rPr>
              <a:t>0</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Sıkıştırma oranı	16:1</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Silindir başına yer değiştirme	10 750 cm</a:t>
            </a:r>
            <a:r>
              <a:rPr kumimoji="0" lang="tr-TR" altLang="tr-TR" sz="2000" b="0" i="0" u="none" strike="noStrike" cap="none" normalizeH="0" baseline="30000" dirty="0">
                <a:ln>
                  <a:noFill/>
                </a:ln>
                <a:solidFill>
                  <a:schemeClr val="tx1"/>
                </a:solidFill>
                <a:effectLst/>
                <a:latin typeface="+mn-lt"/>
                <a:ea typeface="Calibri" panose="020F0502020204030204" pitchFamily="34" charset="0"/>
                <a:cs typeface="Times New Roman" panose="02020603050405020304" pitchFamily="18" charset="0"/>
              </a:rPr>
              <a:t>3</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(645.cu.in)</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Rotasyon (arka tarafla karşılaşma) 	saatin tersi yönde</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Yanma sırası</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16 silindir	1,8,9,163,6,11,14,</a:t>
            </a:r>
            <a:endParaRPr kumimoji="0" lang="tr-TR" altLang="tr-TR"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 pos="923925" algn="l"/>
                <a:tab pos="6115050"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4,5,12,13,2,7,1,15</a:t>
            </a:r>
            <a:endParaRPr kumimoji="0" lang="tr-TR" altLang="tr-TR" sz="3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393164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6AF22285-D7EF-4A4E-BDC4-04754AD07E21}"/>
              </a:ext>
            </a:extLst>
          </p:cNvPr>
          <p:cNvSpPr txBox="1"/>
          <p:nvPr/>
        </p:nvSpPr>
        <p:spPr>
          <a:xfrm>
            <a:off x="1323678" y="1760455"/>
            <a:ext cx="9663637" cy="4257576"/>
          </a:xfrm>
          <a:prstGeom prst="rect">
            <a:avLst/>
          </a:prstGeom>
          <a:noFill/>
        </p:spPr>
        <p:txBody>
          <a:bodyPr wrap="square">
            <a:spAutoFit/>
          </a:bodyPr>
          <a:lstStyle/>
          <a:p>
            <a:pPr algn="just">
              <a:lnSpc>
                <a:spcPct val="115000"/>
              </a:lnSpc>
              <a:spcAft>
                <a:spcPts val="1000"/>
              </a:spcAft>
              <a:tabLst>
                <a:tab pos="450215" algn="l"/>
                <a:tab pos="924560" algn="l"/>
                <a:tab pos="6115685" algn="r"/>
              </a:tabLst>
            </a:pPr>
            <a:r>
              <a:rPr lang="tr-TR" sz="2000" dirty="0">
                <a:effectLst/>
                <a:ea typeface="Calibri" panose="020F0502020204030204" pitchFamily="34" charset="0"/>
                <a:cs typeface="Times New Roman" panose="02020603050405020304" pitchFamily="18" charset="0"/>
              </a:rPr>
              <a:t>Egzoz supabı (silindir başına)	4</a:t>
            </a:r>
          </a:p>
          <a:p>
            <a:pPr algn="just">
              <a:lnSpc>
                <a:spcPct val="115000"/>
              </a:lnSpc>
              <a:spcAft>
                <a:spcPts val="1000"/>
              </a:spcAft>
              <a:tabLst>
                <a:tab pos="450215" algn="l"/>
                <a:tab pos="924560" algn="l"/>
                <a:tab pos="6115685" algn="r"/>
              </a:tabLst>
            </a:pPr>
            <a:r>
              <a:rPr lang="tr-TR" sz="2000" dirty="0">
                <a:effectLst/>
                <a:ea typeface="Calibri" panose="020F0502020204030204" pitchFamily="34" charset="0"/>
                <a:cs typeface="Times New Roman" panose="02020603050405020304" pitchFamily="18" charset="0"/>
              </a:rPr>
              <a:t>Ana rulmanlar </a:t>
            </a:r>
          </a:p>
          <a:p>
            <a:pPr algn="just">
              <a:lnSpc>
                <a:spcPct val="115000"/>
              </a:lnSpc>
              <a:spcAft>
                <a:spcPts val="1000"/>
              </a:spcAft>
              <a:tabLst>
                <a:tab pos="450215" algn="l"/>
                <a:tab pos="900430" algn="l"/>
                <a:tab pos="924560" algn="l"/>
                <a:tab pos="6115685" algn="r"/>
              </a:tabLst>
            </a:pPr>
            <a:r>
              <a:rPr lang="tr-TR" sz="2000" dirty="0">
                <a:effectLst/>
                <a:ea typeface="Calibri" panose="020F0502020204030204" pitchFamily="34" charset="0"/>
                <a:cs typeface="Times New Roman" panose="02020603050405020304" pitchFamily="18" charset="0"/>
              </a:rPr>
              <a:t>	16 silindir	10</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Regülâtör (düzenleyici)	PGR</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Besleme 	Tek akış</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Besleme havası vantilatörü tipi	22.000/33.000  </a:t>
            </a:r>
            <a:r>
              <a:rPr lang="tr-TR" sz="2000" dirty="0" err="1">
                <a:effectLst/>
                <a:ea typeface="Calibri" panose="020F0502020204030204" pitchFamily="34" charset="0"/>
                <a:cs typeface="Times New Roman" panose="02020603050405020304" pitchFamily="18" charset="0"/>
              </a:rPr>
              <a:t>Blower</a:t>
            </a:r>
            <a:r>
              <a:rPr lang="tr-TR" sz="2000" dirty="0">
                <a:effectLst/>
                <a:ea typeface="Calibri" panose="020F0502020204030204" pitchFamily="34" charset="0"/>
                <a:cs typeface="Times New Roman" panose="02020603050405020304" pitchFamily="18" charset="0"/>
              </a:rPr>
              <a:t>/Turbo – santrifüj</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Soğutma sistemi 	Basınçlı</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Su pompaları 	Santrifüj</a:t>
            </a:r>
          </a:p>
          <a:p>
            <a:r>
              <a:rPr lang="tr-TR" sz="2000" dirty="0">
                <a:effectLst/>
                <a:ea typeface="Calibri" panose="020F0502020204030204" pitchFamily="34" charset="0"/>
              </a:rPr>
              <a:t>Yağlama sistemi	Tamamen basınçlı</a:t>
            </a:r>
            <a:endParaRPr lang="tr-TR" sz="2000" dirty="0"/>
          </a:p>
        </p:txBody>
      </p:sp>
    </p:spTree>
    <p:extLst>
      <p:ext uri="{BB962C8B-B14F-4D97-AF65-F5344CB8AC3E}">
        <p14:creationId xmlns:p14="http://schemas.microsoft.com/office/powerpoint/2010/main" val="3594271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3F2207DD-292E-43C1-9D0C-BAE8B744946B}"/>
              </a:ext>
            </a:extLst>
          </p:cNvPr>
          <p:cNvSpPr txBox="1"/>
          <p:nvPr/>
        </p:nvSpPr>
        <p:spPr>
          <a:xfrm>
            <a:off x="1507586" y="1588664"/>
            <a:ext cx="8818099" cy="3647152"/>
          </a:xfrm>
          <a:prstGeom prst="rect">
            <a:avLst/>
          </a:prstGeom>
          <a:noFill/>
        </p:spPr>
        <p:txBody>
          <a:bodyPr wrap="square">
            <a:spAutoFit/>
          </a:bodyPr>
          <a:lstStyle/>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Yağ pompaları</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Ana yağ pompası ve piston soğutma pompası	bir yuvada iki pompa, </a:t>
            </a:r>
          </a:p>
          <a:p>
            <a:pPr marL="4114800"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		Çift </a:t>
            </a:r>
            <a:r>
              <a:rPr lang="tr-TR" sz="2000" dirty="0" err="1">
                <a:effectLst/>
                <a:ea typeface="Calibri" panose="020F0502020204030204" pitchFamily="34" charset="0"/>
                <a:cs typeface="Times New Roman" panose="02020603050405020304" pitchFamily="18" charset="0"/>
              </a:rPr>
              <a:t>tahliyeli</a:t>
            </a:r>
            <a:r>
              <a:rPr lang="tr-TR" sz="2000" dirty="0">
                <a:effectLst/>
                <a:ea typeface="Calibri" panose="020F0502020204030204" pitchFamily="34" charset="0"/>
                <a:cs typeface="Times New Roman" panose="02020603050405020304" pitchFamily="18" charset="0"/>
              </a:rPr>
              <a:t>.</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Yardımcı (temizleme) pompası 		helisel dişli tipli</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Yakıt enjeksiyonu		iğne valfli enjektör ünitesi</a:t>
            </a: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Yakıt pompası 		pozitif kayma </a:t>
            </a:r>
          </a:p>
          <a:p>
            <a:r>
              <a:rPr lang="tr-TR" sz="2000" dirty="0">
                <a:effectLst/>
                <a:ea typeface="Calibri" panose="020F0502020204030204" pitchFamily="34" charset="0"/>
              </a:rPr>
              <a:t>Motorun çalışması 					çift elektrik motoru</a:t>
            </a:r>
            <a:endParaRPr lang="tr-TR" sz="2000" dirty="0"/>
          </a:p>
        </p:txBody>
      </p:sp>
    </p:spTree>
    <p:extLst>
      <p:ext uri="{BB962C8B-B14F-4D97-AF65-F5344CB8AC3E}">
        <p14:creationId xmlns:p14="http://schemas.microsoft.com/office/powerpoint/2010/main" val="319353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İçten Yanmalı Motorlar</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C1ED71D8-E228-4E73-BA54-E9D116787D7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42347" y="1024376"/>
            <a:ext cx="4792247" cy="4933292"/>
          </a:xfrm>
          <a:prstGeom prst="rect">
            <a:avLst/>
          </a:prstGeom>
          <a:noFill/>
          <a:ln>
            <a:noFill/>
          </a:ln>
        </p:spPr>
      </p:pic>
      <p:sp>
        <p:nvSpPr>
          <p:cNvPr id="13" name="Metin kutusu 12">
            <a:extLst>
              <a:ext uri="{FF2B5EF4-FFF2-40B4-BE49-F238E27FC236}">
                <a16:creationId xmlns:a16="http://schemas.microsoft.com/office/drawing/2014/main" id="{50870ACF-2F89-4731-929B-B8F83A983375}"/>
              </a:ext>
            </a:extLst>
          </p:cNvPr>
          <p:cNvSpPr txBox="1"/>
          <p:nvPr/>
        </p:nvSpPr>
        <p:spPr>
          <a:xfrm>
            <a:off x="661839" y="2772236"/>
            <a:ext cx="6098344" cy="425501"/>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2 zamanlı Motor çalışmasının şematik resmi</a:t>
            </a:r>
          </a:p>
        </p:txBody>
      </p:sp>
    </p:spTree>
    <p:extLst>
      <p:ext uri="{BB962C8B-B14F-4D97-AF65-F5344CB8AC3E}">
        <p14:creationId xmlns:p14="http://schemas.microsoft.com/office/powerpoint/2010/main" val="34938734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F19A8FA0-C4CF-4915-BFD0-ED44D66DFA7C}"/>
              </a:ext>
            </a:extLst>
          </p:cNvPr>
          <p:cNvSpPr txBox="1"/>
          <p:nvPr/>
        </p:nvSpPr>
        <p:spPr>
          <a:xfrm>
            <a:off x="1323679" y="1751275"/>
            <a:ext cx="8790992" cy="3852080"/>
          </a:xfrm>
          <a:prstGeom prst="rect">
            <a:avLst/>
          </a:prstGeom>
          <a:noFill/>
        </p:spPr>
        <p:txBody>
          <a:bodyPr wrap="square">
            <a:spAutoFit/>
          </a:bodyPr>
          <a:lstStyle/>
          <a:p>
            <a:pPr algn="just">
              <a:tabLst>
                <a:tab pos="450215" algn="l"/>
                <a:tab pos="6115685" algn="r"/>
              </a:tabLst>
            </a:pPr>
            <a:r>
              <a:rPr lang="tr-TR" sz="2000" b="1" dirty="0">
                <a:effectLst/>
                <a:ea typeface="Times New Roman" panose="02020603050405020304" pitchFamily="18" charset="0"/>
              </a:rPr>
              <a:t>NOMİNAL DEĞERLER</a:t>
            </a:r>
            <a:endParaRPr lang="tr-TR" sz="2800" b="1" dirty="0">
              <a:effectLst/>
              <a:ea typeface="Times New Roman" panose="02020603050405020304" pitchFamily="18" charset="0"/>
            </a:endParaRPr>
          </a:p>
          <a:p>
            <a:pPr algn="just">
              <a:lnSpc>
                <a:spcPct val="115000"/>
              </a:lnSpc>
              <a:spcAft>
                <a:spcPts val="1000"/>
              </a:spcAft>
              <a:tabLst>
                <a:tab pos="450215" algn="l"/>
                <a:tab pos="6115685" algn="r"/>
              </a:tabLst>
            </a:pPr>
            <a:r>
              <a:rPr lang="tr-TR" sz="2000" dirty="0">
                <a:effectLst/>
                <a:ea typeface="Calibri" panose="020F0502020204030204" pitchFamily="34" charset="0"/>
                <a:cs typeface="Times New Roman" panose="02020603050405020304" pitchFamily="18" charset="0"/>
              </a:rPr>
              <a:t> 			       </a:t>
            </a:r>
            <a:r>
              <a:rPr lang="tr-TR" sz="2000" b="1" dirty="0">
                <a:effectLst/>
                <a:ea typeface="Calibri" panose="020F0502020204030204" pitchFamily="34" charset="0"/>
                <a:cs typeface="Times New Roman" panose="02020603050405020304" pitchFamily="18" charset="0"/>
              </a:rPr>
              <a:t>E3C	</a:t>
            </a:r>
            <a:endParaRPr lang="tr-TR" sz="2000" dirty="0">
              <a:effectLst/>
              <a:ea typeface="Calibri" panose="020F0502020204030204" pitchFamily="34" charset="0"/>
              <a:cs typeface="Times New Roman" panose="02020603050405020304" pitchFamily="18" charset="0"/>
            </a:endParaRPr>
          </a:p>
          <a:p>
            <a:pPr algn="just">
              <a:lnSpc>
                <a:spcPct val="115000"/>
              </a:lnSpc>
              <a:spcAft>
                <a:spcPts val="1000"/>
              </a:spcAft>
              <a:tabLst>
                <a:tab pos="450215" algn="l"/>
                <a:tab pos="3644265" algn="r"/>
                <a:tab pos="6115685" algn="r"/>
              </a:tabLst>
            </a:pPr>
            <a:r>
              <a:rPr lang="tr-TR" sz="2000" dirty="0">
                <a:effectLst/>
                <a:ea typeface="Calibri" panose="020F0502020204030204" pitchFamily="34" charset="0"/>
                <a:cs typeface="Times New Roman" panose="02020603050405020304" pitchFamily="18" charset="0"/>
              </a:rPr>
              <a:t>Tam zamanlı düşük boşta çalışma hızı		200/235/255 RPM	</a:t>
            </a:r>
          </a:p>
          <a:p>
            <a:pPr algn="just">
              <a:lnSpc>
                <a:spcPct val="115000"/>
              </a:lnSpc>
              <a:spcAft>
                <a:spcPts val="1000"/>
              </a:spcAft>
              <a:tabLst>
                <a:tab pos="450215" algn="l"/>
                <a:tab pos="3644265" algn="r"/>
                <a:tab pos="6115685" algn="r"/>
              </a:tabLst>
            </a:pPr>
            <a:r>
              <a:rPr lang="tr-TR" sz="2000" dirty="0">
                <a:effectLst/>
                <a:ea typeface="Calibri" panose="020F0502020204030204" pitchFamily="34" charset="0"/>
                <a:cs typeface="Times New Roman" panose="02020603050405020304" pitchFamily="18" charset="0"/>
              </a:rPr>
              <a:t>Boşta çalışma hızı			269/300/318 RPM	</a:t>
            </a:r>
          </a:p>
          <a:p>
            <a:pPr algn="just">
              <a:lnSpc>
                <a:spcPct val="115000"/>
              </a:lnSpc>
              <a:spcAft>
                <a:spcPts val="1000"/>
              </a:spcAft>
              <a:tabLst>
                <a:tab pos="450215" algn="l"/>
                <a:tab pos="3644265" algn="r"/>
                <a:tab pos="6115685" algn="r"/>
              </a:tabLst>
            </a:pPr>
            <a:r>
              <a:rPr lang="tr-TR" sz="2000" dirty="0">
                <a:effectLst/>
                <a:ea typeface="Calibri" panose="020F0502020204030204" pitchFamily="34" charset="0"/>
                <a:cs typeface="Times New Roman" panose="02020603050405020304" pitchFamily="18" charset="0"/>
              </a:rPr>
              <a:t>Tam hız			904 RPM	</a:t>
            </a:r>
          </a:p>
          <a:p>
            <a:pPr algn="just">
              <a:lnSpc>
                <a:spcPct val="115000"/>
              </a:lnSpc>
              <a:spcAft>
                <a:spcPts val="1000"/>
              </a:spcAft>
              <a:tabLst>
                <a:tab pos="450215" algn="l"/>
                <a:tab pos="3644265" algn="r"/>
                <a:tab pos="6115685" algn="r"/>
              </a:tabLst>
            </a:pPr>
            <a:r>
              <a:rPr lang="tr-TR" sz="2000" dirty="0">
                <a:effectLst/>
                <a:ea typeface="Calibri" panose="020F0502020204030204" pitchFamily="34" charset="0"/>
                <a:cs typeface="Times New Roman" panose="02020603050405020304" pitchFamily="18" charset="0"/>
              </a:rPr>
              <a:t>Verim (çekiş BG)	</a:t>
            </a:r>
          </a:p>
          <a:p>
            <a:pPr algn="just">
              <a:lnSpc>
                <a:spcPct val="115000"/>
              </a:lnSpc>
              <a:spcAft>
                <a:spcPts val="1000"/>
              </a:spcAft>
              <a:tabLst>
                <a:tab pos="450215" algn="l"/>
                <a:tab pos="3644265" algn="r"/>
                <a:tab pos="6115685" algn="r"/>
              </a:tabLst>
            </a:pPr>
            <a:r>
              <a:rPr lang="tr-TR" sz="2000" dirty="0">
                <a:effectLst/>
                <a:ea typeface="Calibri" panose="020F0502020204030204" pitchFamily="34" charset="0"/>
                <a:cs typeface="Times New Roman" panose="02020603050405020304" pitchFamily="18" charset="0"/>
              </a:rPr>
              <a:t>16 silindir			3000 HP</a:t>
            </a:r>
          </a:p>
        </p:txBody>
      </p:sp>
    </p:spTree>
    <p:extLst>
      <p:ext uri="{BB962C8B-B14F-4D97-AF65-F5344CB8AC3E}">
        <p14:creationId xmlns:p14="http://schemas.microsoft.com/office/powerpoint/2010/main" val="1191979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0BFC87A1-E163-42FF-A2A7-5C56F3E81B67}"/>
              </a:ext>
            </a:extLst>
          </p:cNvPr>
          <p:cNvSpPr txBox="1"/>
          <p:nvPr/>
        </p:nvSpPr>
        <p:spPr>
          <a:xfrm>
            <a:off x="475958" y="1260854"/>
            <a:ext cx="4785360" cy="4012893"/>
          </a:xfrm>
          <a:prstGeom prst="rect">
            <a:avLst/>
          </a:prstGeom>
          <a:noFill/>
        </p:spPr>
        <p:txBody>
          <a:bodyPr wrap="square">
            <a:spAutoFit/>
          </a:bodyPr>
          <a:lstStyle/>
          <a:p>
            <a:pPr algn="just"/>
            <a:r>
              <a:rPr lang="tr-TR" sz="1800" b="1" dirty="0">
                <a:effectLst/>
                <a:latin typeface="Times New Roman" panose="02020603050405020304" pitchFamily="18" charset="0"/>
                <a:ea typeface="Times New Roman" panose="02020603050405020304" pitchFamily="18" charset="0"/>
              </a:rPr>
              <a:t>KAPASİTELER</a:t>
            </a:r>
            <a:endParaRPr lang="tr-TR" sz="2400" b="1" dirty="0">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E3C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2700655" algn="l"/>
                <a:tab pos="5137785" algn="l"/>
              </a:tabLst>
            </a:pPr>
            <a:r>
              <a:rPr lang="tr-TR" sz="1800" u="sng" dirty="0">
                <a:effectLst/>
                <a:latin typeface="Times New Roman" panose="02020603050405020304" pitchFamily="18" charset="0"/>
                <a:ea typeface="Calibri" panose="020F0502020204030204" pitchFamily="34" charset="0"/>
                <a:cs typeface="Times New Roman" panose="02020603050405020304" pitchFamily="18" charset="0"/>
              </a:rPr>
              <a:t>900 RPM</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2430780" algn="l"/>
                <a:tab pos="3330575" algn="l"/>
                <a:tab pos="4500880" algn="l"/>
                <a:tab pos="5490845" algn="l"/>
              </a:tabLs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u="sng" dirty="0">
                <a:effectLst/>
                <a:latin typeface="Times New Roman" panose="02020603050405020304" pitchFamily="18" charset="0"/>
                <a:ea typeface="Calibri" panose="020F0502020204030204" pitchFamily="34" charset="0"/>
                <a:cs typeface="Times New Roman" panose="02020603050405020304" pitchFamily="18" charset="0"/>
              </a:rPr>
              <a:t>Litre/</a:t>
            </a:r>
            <a:r>
              <a:rPr lang="tr-TR" sz="1800" u="sng" dirty="0" err="1">
                <a:effectLst/>
                <a:latin typeface="Times New Roman" panose="02020603050405020304" pitchFamily="18" charset="0"/>
                <a:ea typeface="Calibri" panose="020F0502020204030204" pitchFamily="34" charset="0"/>
                <a:cs typeface="Times New Roman" panose="02020603050405020304" pitchFamily="18" charset="0"/>
              </a:rPr>
              <a:t>dak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G</a:t>
            </a:r>
            <a:r>
              <a:rPr lang="tr-TR" sz="1800" u="sng" dirty="0">
                <a:effectLst/>
                <a:latin typeface="Times New Roman" panose="02020603050405020304" pitchFamily="18" charset="0"/>
                <a:ea typeface="Calibri" panose="020F0502020204030204" pitchFamily="34" charset="0"/>
                <a:cs typeface="Times New Roman" panose="02020603050405020304" pitchFamily="18" charset="0"/>
              </a:rPr>
              <a:t>alon/</a:t>
            </a:r>
            <a:r>
              <a:rPr lang="tr-TR" sz="1800" u="sng" dirty="0" err="1">
                <a:effectLst/>
                <a:latin typeface="Times New Roman" panose="02020603050405020304" pitchFamily="18" charset="0"/>
                <a:ea typeface="Calibri" panose="020F0502020204030204" pitchFamily="34" charset="0"/>
                <a:cs typeface="Times New Roman" panose="02020603050405020304" pitchFamily="18" charset="0"/>
              </a:rPr>
              <a:t>dak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dirty="0"/>
              <a:t>Yağ pompası</a:t>
            </a:r>
          </a:p>
          <a:p>
            <a:pPr algn="just">
              <a:spcAft>
                <a:spcPts val="1000"/>
              </a:spcAft>
            </a:pPr>
            <a:r>
              <a:rPr lang="tr-TR" dirty="0"/>
              <a:t>Ana yağlama yağı	</a:t>
            </a:r>
          </a:p>
          <a:p>
            <a:pPr indent="457200" algn="just">
              <a:spcAft>
                <a:spcPts val="1000"/>
              </a:spcAft>
              <a:tabLst>
                <a:tab pos="897890" algn="l"/>
                <a:tab pos="2764790" algn="r"/>
                <a:tab pos="3839845" algn="r"/>
                <a:tab pos="4844415" algn="r"/>
                <a:tab pos="5946775" algn="r"/>
              </a:tabLst>
            </a:pPr>
            <a:r>
              <a:rPr lang="tr-TR" dirty="0"/>
              <a:t>16 silindir	700	185	</a:t>
            </a:r>
          </a:p>
          <a:p>
            <a:pPr indent="204470" algn="just">
              <a:spcAft>
                <a:spcPts val="1000"/>
              </a:spcAft>
              <a:tabLst>
                <a:tab pos="897890" algn="l"/>
                <a:tab pos="2764790" algn="r"/>
                <a:tab pos="3839845" algn="r"/>
                <a:tab pos="4844415" algn="r"/>
                <a:tab pos="5946775" algn="r"/>
              </a:tabLst>
            </a:pPr>
            <a:r>
              <a:rPr lang="tr-TR" dirty="0"/>
              <a:t>Piston soğutması</a:t>
            </a:r>
          </a:p>
          <a:p>
            <a:pPr indent="457200" algn="just">
              <a:spcAft>
                <a:spcPts val="1000"/>
              </a:spcAft>
              <a:tabLst>
                <a:tab pos="897890" algn="l"/>
                <a:tab pos="2764790" algn="r"/>
                <a:tab pos="3839845" algn="r"/>
                <a:tab pos="4844415" algn="r"/>
                <a:tab pos="5946775" algn="r"/>
              </a:tabLst>
            </a:pPr>
            <a:r>
              <a:rPr lang="tr-TR" dirty="0"/>
              <a:t>16 silindir	348	92	</a:t>
            </a:r>
          </a:p>
          <a:p>
            <a:pPr algn="just">
              <a:spcAft>
                <a:spcPts val="1000"/>
              </a:spcAft>
              <a:tabLst>
                <a:tab pos="897890" algn="l"/>
                <a:tab pos="2764790" algn="r"/>
                <a:tab pos="3839845" algn="r"/>
                <a:tab pos="4844415" algn="r"/>
                <a:tab pos="5946775" algn="r"/>
              </a:tabLst>
            </a:pPr>
            <a:endParaRPr lang="tr-TR" dirty="0"/>
          </a:p>
        </p:txBody>
      </p:sp>
      <p:sp>
        <p:nvSpPr>
          <p:cNvPr id="14" name="Metin kutusu 13">
            <a:extLst>
              <a:ext uri="{FF2B5EF4-FFF2-40B4-BE49-F238E27FC236}">
                <a16:creationId xmlns:a16="http://schemas.microsoft.com/office/drawing/2014/main" id="{4982F725-57BF-4382-B09A-F703BC716E5B}"/>
              </a:ext>
            </a:extLst>
          </p:cNvPr>
          <p:cNvSpPr txBox="1"/>
          <p:nvPr/>
        </p:nvSpPr>
        <p:spPr>
          <a:xfrm>
            <a:off x="6312877" y="2286379"/>
            <a:ext cx="6098344" cy="3206006"/>
          </a:xfrm>
          <a:prstGeom prst="rect">
            <a:avLst/>
          </a:prstGeom>
          <a:noFill/>
        </p:spPr>
        <p:txBody>
          <a:bodyPr wrap="square">
            <a:spAutoFit/>
          </a:bodyPr>
          <a:lstStyle/>
          <a:p>
            <a:pPr algn="just">
              <a:spcAft>
                <a:spcPts val="1000"/>
              </a:spcAft>
              <a:tabLst>
                <a:tab pos="897890" algn="l"/>
                <a:tab pos="2764790" algn="r"/>
                <a:tab pos="3839845" algn="r"/>
                <a:tab pos="4844415" algn="r"/>
                <a:tab pos="5946775" algn="r"/>
              </a:tabLst>
            </a:pPr>
            <a:r>
              <a:rPr lang="tr-TR" dirty="0"/>
              <a:t>Tarama</a:t>
            </a:r>
          </a:p>
          <a:p>
            <a:pPr indent="457200" algn="just">
              <a:spcAft>
                <a:spcPts val="1000"/>
              </a:spcAft>
              <a:tabLst>
                <a:tab pos="897890" algn="l"/>
                <a:tab pos="2764790" algn="r"/>
                <a:tab pos="3839845" algn="r"/>
                <a:tab pos="4844415" algn="r"/>
                <a:tab pos="5946775" algn="r"/>
              </a:tabLst>
            </a:pPr>
            <a:r>
              <a:rPr lang="tr-TR" dirty="0"/>
              <a:t>16 ve 20 silindir	1476	390	</a:t>
            </a:r>
          </a:p>
          <a:p>
            <a:pPr indent="457200">
              <a:spcAft>
                <a:spcPts val="1000"/>
              </a:spcAft>
              <a:tabLst>
                <a:tab pos="897890" algn="l"/>
                <a:tab pos="2764790" algn="r"/>
                <a:tab pos="3839845" algn="r"/>
                <a:tab pos="4844415" algn="r"/>
                <a:tab pos="5946775" algn="r"/>
              </a:tabLst>
            </a:pPr>
            <a:r>
              <a:rPr lang="tr-TR" dirty="0"/>
              <a:t>Yakıt pompası</a:t>
            </a:r>
          </a:p>
          <a:p>
            <a:pPr algn="just">
              <a:spcAft>
                <a:spcPts val="1000"/>
              </a:spcAft>
              <a:tabLst>
                <a:tab pos="462280" algn="l"/>
                <a:tab pos="2764790" algn="r"/>
                <a:tab pos="3839845" algn="r"/>
                <a:tab pos="4844415" algn="r"/>
                <a:tab pos="5946775" algn="r"/>
              </a:tabLst>
            </a:pPr>
            <a:r>
              <a:rPr lang="tr-TR" dirty="0"/>
              <a:t>	16 ve 20 silindir	17	4.5	</a:t>
            </a:r>
          </a:p>
          <a:p>
            <a:pPr algn="just">
              <a:spcAft>
                <a:spcPts val="1000"/>
              </a:spcAft>
              <a:tabLst>
                <a:tab pos="897890" algn="l"/>
                <a:tab pos="2764790" algn="r"/>
                <a:tab pos="3839845" algn="r"/>
                <a:tab pos="4844415" algn="r"/>
                <a:tab pos="5946775" algn="r"/>
              </a:tabLst>
            </a:pPr>
            <a:r>
              <a:rPr lang="tr-TR" dirty="0"/>
              <a:t> Su pompası</a:t>
            </a:r>
          </a:p>
          <a:p>
            <a:pPr indent="457200" algn="just">
              <a:spcAft>
                <a:spcPts val="1000"/>
              </a:spcAft>
              <a:tabLst>
                <a:tab pos="897890" algn="l"/>
                <a:tab pos="2764790" algn="r"/>
                <a:tab pos="3839845" algn="r"/>
                <a:tab pos="4844415" algn="r"/>
                <a:tab pos="5946775" algn="r"/>
              </a:tabLst>
            </a:pPr>
            <a:r>
              <a:rPr lang="tr-TR" dirty="0"/>
              <a:t>16 silindir	3218	850	</a:t>
            </a:r>
          </a:p>
          <a:p>
            <a:pPr indent="457200" algn="just">
              <a:spcAft>
                <a:spcPts val="1000"/>
              </a:spcAft>
              <a:tabLst>
                <a:tab pos="897890" algn="l"/>
                <a:tab pos="2764790" algn="r"/>
                <a:tab pos="3839845" algn="r"/>
                <a:tab pos="4844415" algn="r"/>
                <a:tab pos="5946775" algn="r"/>
              </a:tabLst>
            </a:pPr>
            <a:r>
              <a:rPr lang="tr-TR" dirty="0"/>
              <a:t> Emme dönüş pompası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rPr>
              <a:t>8, 12, 16 ve 20 silindir	11	3</a:t>
            </a:r>
            <a:endParaRPr lang="tr-TR" dirty="0"/>
          </a:p>
        </p:txBody>
      </p:sp>
    </p:spTree>
    <p:extLst>
      <p:ext uri="{BB962C8B-B14F-4D97-AF65-F5344CB8AC3E}">
        <p14:creationId xmlns:p14="http://schemas.microsoft.com/office/powerpoint/2010/main" val="2361421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graphicFrame>
        <p:nvGraphicFramePr>
          <p:cNvPr id="3" name="Tablo 2">
            <a:extLst>
              <a:ext uri="{FF2B5EF4-FFF2-40B4-BE49-F238E27FC236}">
                <a16:creationId xmlns:a16="http://schemas.microsoft.com/office/drawing/2014/main" id="{8595E114-42CF-4085-A1B2-77C4F3D0CF35}"/>
              </a:ext>
            </a:extLst>
          </p:cNvPr>
          <p:cNvGraphicFramePr>
            <a:graphicFrameLocks noGrp="1"/>
          </p:cNvGraphicFramePr>
          <p:nvPr>
            <p:extLst>
              <p:ext uri="{D42A27DB-BD31-4B8C-83A1-F6EECF244321}">
                <p14:modId xmlns:p14="http://schemas.microsoft.com/office/powerpoint/2010/main" val="3746552533"/>
              </p:ext>
            </p:extLst>
          </p:nvPr>
        </p:nvGraphicFramePr>
        <p:xfrm>
          <a:off x="1138237" y="1507933"/>
          <a:ext cx="9915525" cy="3939928"/>
        </p:xfrm>
        <a:graphic>
          <a:graphicData uri="http://schemas.openxmlformats.org/drawingml/2006/table">
            <a:tbl>
              <a:tblPr firstRow="1" firstCol="1" lastRow="1" lastCol="1" bandRow="1" bandCol="1">
                <a:tableStyleId>{5C22544A-7EE6-4342-B048-85BDC9FD1C3A}</a:tableStyleId>
              </a:tblPr>
              <a:tblGrid>
                <a:gridCol w="4060290">
                  <a:extLst>
                    <a:ext uri="{9D8B030D-6E8A-4147-A177-3AD203B41FA5}">
                      <a16:colId xmlns:a16="http://schemas.microsoft.com/office/drawing/2014/main" val="97313878"/>
                    </a:ext>
                  </a:extLst>
                </a:gridCol>
                <a:gridCol w="876841">
                  <a:extLst>
                    <a:ext uri="{9D8B030D-6E8A-4147-A177-3AD203B41FA5}">
                      <a16:colId xmlns:a16="http://schemas.microsoft.com/office/drawing/2014/main" val="292373287"/>
                    </a:ext>
                  </a:extLst>
                </a:gridCol>
                <a:gridCol w="4100521">
                  <a:extLst>
                    <a:ext uri="{9D8B030D-6E8A-4147-A177-3AD203B41FA5}">
                      <a16:colId xmlns:a16="http://schemas.microsoft.com/office/drawing/2014/main" val="277876086"/>
                    </a:ext>
                  </a:extLst>
                </a:gridCol>
                <a:gridCol w="877873">
                  <a:extLst>
                    <a:ext uri="{9D8B030D-6E8A-4147-A177-3AD203B41FA5}">
                      <a16:colId xmlns:a16="http://schemas.microsoft.com/office/drawing/2014/main" val="3110036455"/>
                    </a:ext>
                  </a:extLst>
                </a:gridCol>
              </a:tblGrid>
              <a:tr h="275434">
                <a:tc>
                  <a:txBody>
                    <a:bodyPr/>
                    <a:lstStyle/>
                    <a:p>
                      <a:pPr algn="just">
                        <a:lnSpc>
                          <a:spcPct val="115000"/>
                        </a:lnSpc>
                        <a:spcAft>
                          <a:spcPts val="1000"/>
                        </a:spcAft>
                      </a:pPr>
                      <a:r>
                        <a:rPr lang="tr-TR" sz="1800">
                          <a:effectLst/>
                        </a:rPr>
                        <a:t>Motor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dirty="0">
                          <a:effectLst/>
                        </a:rPr>
                        <a:t>16,522</a:t>
                      </a:r>
                      <a:endParaRPr lang="tr-TR" sz="18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dirty="0">
                          <a:effectLst/>
                        </a:rPr>
                        <a:t>Yaylı tahrik dişli komplesi</a:t>
                      </a:r>
                      <a:endParaRPr lang="tr-TR" sz="18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77</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6326996"/>
                  </a:ext>
                </a:extLst>
              </a:tr>
              <a:tr h="275434">
                <a:tc>
                  <a:txBody>
                    <a:bodyPr/>
                    <a:lstStyle/>
                    <a:p>
                      <a:pPr algn="just">
                        <a:lnSpc>
                          <a:spcPct val="115000"/>
                        </a:lnSpc>
                        <a:spcAft>
                          <a:spcPts val="1000"/>
                        </a:spcAft>
                      </a:pPr>
                      <a:r>
                        <a:rPr lang="tr-TR" sz="1800">
                          <a:effectLst/>
                        </a:rPr>
                        <a:t>Motor gömleği (rulmanlar yatakları dahil)</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dirty="0">
                          <a:effectLst/>
                        </a:rPr>
                        <a:t>5319</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dirty="0">
                          <a:effectLst/>
                        </a:rPr>
                        <a:t>Aksesuar tahrik kapak komplesi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dirty="0">
                          <a:effectLst/>
                        </a:rPr>
                        <a:t>60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632365"/>
                  </a:ext>
                </a:extLst>
              </a:tr>
              <a:tr h="275434">
                <a:tc>
                  <a:txBody>
                    <a:bodyPr/>
                    <a:lstStyle/>
                    <a:p>
                      <a:pPr algn="just">
                        <a:lnSpc>
                          <a:spcPct val="115000"/>
                        </a:lnSpc>
                        <a:spcAft>
                          <a:spcPts val="1000"/>
                        </a:spcAft>
                      </a:pPr>
                      <a:r>
                        <a:rPr lang="tr-TR" sz="1800">
                          <a:effectLst/>
                        </a:rPr>
                        <a:t>Yağ karteri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dirty="0">
                          <a:effectLst/>
                        </a:rPr>
                        <a:t>953</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dirty="0">
                          <a:effectLst/>
                        </a:rPr>
                        <a:t>Fazla hız kovan komplesi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dirty="0">
                          <a:effectLst/>
                        </a:rPr>
                        <a:t>19</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7319831"/>
                  </a:ext>
                </a:extLst>
              </a:tr>
              <a:tr h="275434">
                <a:tc>
                  <a:txBody>
                    <a:bodyPr/>
                    <a:lstStyle/>
                    <a:p>
                      <a:pPr algn="just">
                        <a:lnSpc>
                          <a:spcPct val="115000"/>
                        </a:lnSpc>
                        <a:spcAft>
                          <a:spcPts val="1000"/>
                        </a:spcAft>
                      </a:pPr>
                      <a:r>
                        <a:rPr lang="tr-TR" sz="1800">
                          <a:effectLst/>
                        </a:rPr>
                        <a:t>krank mili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1442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Regülatör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50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3383518"/>
                  </a:ext>
                </a:extLst>
              </a:tr>
              <a:tr h="275434">
                <a:tc>
                  <a:txBody>
                    <a:bodyPr/>
                    <a:lstStyle/>
                    <a:p>
                      <a:pPr algn="just">
                        <a:lnSpc>
                          <a:spcPct val="115000"/>
                        </a:lnSpc>
                        <a:spcAft>
                          <a:spcPts val="1000"/>
                        </a:spcAft>
                      </a:pPr>
                      <a:r>
                        <a:rPr lang="tr-TR" sz="1800">
                          <a:effectLst/>
                        </a:rPr>
                        <a:t>Eksantrik mili amortisörü (dişli tipli)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170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Fazla hız tahrik dişli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24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5753774"/>
                  </a:ext>
                </a:extLst>
              </a:tr>
              <a:tr h="275434">
                <a:tc>
                  <a:txBody>
                    <a:bodyPr/>
                    <a:lstStyle/>
                    <a:p>
                      <a:pPr algn="just">
                        <a:lnSpc>
                          <a:spcPct val="115000"/>
                        </a:lnSpc>
                        <a:spcAft>
                          <a:spcPts val="1000"/>
                        </a:spcAft>
                      </a:pPr>
                      <a:r>
                        <a:rPr lang="tr-TR" sz="1800">
                          <a:effectLst/>
                        </a:rPr>
                        <a:t>Aksesuar tahrik dişlisi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44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Regülatör tahrik kovan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7416980"/>
                  </a:ext>
                </a:extLst>
              </a:tr>
              <a:tr h="275434">
                <a:tc>
                  <a:txBody>
                    <a:bodyPr/>
                    <a:lstStyle/>
                    <a:p>
                      <a:pPr algn="just">
                        <a:lnSpc>
                          <a:spcPct val="115000"/>
                        </a:lnSpc>
                        <a:spcAft>
                          <a:spcPts val="1000"/>
                        </a:spcAft>
                      </a:pPr>
                      <a:r>
                        <a:rPr lang="tr-TR" sz="1800">
                          <a:effectLst/>
                        </a:rPr>
                        <a:t>krank mili dişlisi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51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Su pompası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49</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679024"/>
                  </a:ext>
                </a:extLst>
              </a:tr>
              <a:tr h="275434">
                <a:tc>
                  <a:txBody>
                    <a:bodyPr/>
                    <a:lstStyle/>
                    <a:p>
                      <a:pPr algn="just">
                        <a:lnSpc>
                          <a:spcPct val="115000"/>
                        </a:lnSpc>
                        <a:spcAft>
                          <a:spcPts val="1000"/>
                        </a:spcAft>
                      </a:pPr>
                      <a:r>
                        <a:rPr lang="tr-TR" sz="1800">
                          <a:effectLst/>
                        </a:rPr>
                        <a:t>Volan dişlisi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132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Su manifoldu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31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5805092"/>
                  </a:ext>
                </a:extLst>
              </a:tr>
              <a:tr h="275434">
                <a:tc>
                  <a:txBody>
                    <a:bodyPr/>
                    <a:lstStyle/>
                    <a:p>
                      <a:pPr algn="just">
                        <a:lnSpc>
                          <a:spcPct val="115000"/>
                        </a:lnSpc>
                        <a:spcAft>
                          <a:spcPts val="1000"/>
                        </a:spcAft>
                      </a:pPr>
                      <a:r>
                        <a:rPr lang="tr-TR" sz="1800">
                          <a:effectLst/>
                        </a:rPr>
                        <a:t>Kavrama diski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147</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15000"/>
                        </a:lnSpc>
                        <a:spcAft>
                          <a:spcPts val="1000"/>
                        </a:spcAft>
                      </a:pPr>
                      <a:r>
                        <a:rPr lang="tr-TR" sz="1800">
                          <a:effectLst/>
                        </a:rPr>
                        <a:t> </a:t>
                      </a:r>
                    </a:p>
                    <a:p>
                      <a:pPr>
                        <a:lnSpc>
                          <a:spcPct val="115000"/>
                        </a:lnSpc>
                        <a:spcAft>
                          <a:spcPts val="1000"/>
                        </a:spcAft>
                      </a:pPr>
                      <a:r>
                        <a:rPr lang="tr-TR" sz="1800">
                          <a:effectLst/>
                        </a:rPr>
                        <a:t>Ana yağlama ve piston soğutma</a:t>
                      </a:r>
                    </a:p>
                    <a:p>
                      <a:pPr>
                        <a:lnSpc>
                          <a:spcPct val="115000"/>
                        </a:lnSpc>
                        <a:spcAft>
                          <a:spcPts val="1000"/>
                        </a:spcAft>
                      </a:pPr>
                      <a:r>
                        <a:rPr lang="tr-TR" sz="1800">
                          <a:effectLst/>
                        </a:rPr>
                        <a:t>   yağı pompa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r">
                        <a:lnSpc>
                          <a:spcPct val="115000"/>
                        </a:lnSpc>
                        <a:spcAft>
                          <a:spcPts val="1000"/>
                        </a:spcAft>
                      </a:pPr>
                      <a:r>
                        <a:rPr lang="tr-TR" sz="1800">
                          <a:effectLst/>
                        </a:rPr>
                        <a:t> </a:t>
                      </a:r>
                    </a:p>
                    <a:p>
                      <a:pPr algn="r">
                        <a:lnSpc>
                          <a:spcPct val="115000"/>
                        </a:lnSpc>
                        <a:spcAft>
                          <a:spcPts val="1000"/>
                        </a:spcAft>
                      </a:pPr>
                      <a:r>
                        <a:rPr lang="tr-TR" sz="1800">
                          <a:effectLst/>
                        </a:rPr>
                        <a:t>89</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2287671"/>
                  </a:ext>
                </a:extLst>
              </a:tr>
              <a:tr h="970668">
                <a:tc>
                  <a:txBody>
                    <a:bodyPr/>
                    <a:lstStyle/>
                    <a:p>
                      <a:pPr algn="just">
                        <a:lnSpc>
                          <a:spcPct val="115000"/>
                        </a:lnSpc>
                        <a:spcAft>
                          <a:spcPts val="1000"/>
                        </a:spcAft>
                      </a:pPr>
                      <a:r>
                        <a:rPr lang="tr-TR" sz="1800">
                          <a:effectLst/>
                        </a:rPr>
                        <a:t>Silindir güç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506500446"/>
                  </a:ext>
                </a:extLst>
              </a:tr>
              <a:tr h="275434">
                <a:tc>
                  <a:txBody>
                    <a:bodyPr/>
                    <a:lstStyle/>
                    <a:p>
                      <a:pPr algn="just">
                        <a:lnSpc>
                          <a:spcPct val="115000"/>
                        </a:lnSpc>
                        <a:spcAft>
                          <a:spcPts val="1000"/>
                        </a:spcAft>
                      </a:pPr>
                      <a:r>
                        <a:rPr lang="tr-TR" sz="1800">
                          <a:effectLst/>
                        </a:rPr>
                        <a:t>   W/ çatal çubuk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185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Yardımcı (temizleme) pompa komplesi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dirty="0">
                          <a:effectLst/>
                        </a:rPr>
                        <a:t>101</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348275"/>
                  </a:ext>
                </a:extLst>
              </a:tr>
            </a:tbl>
          </a:graphicData>
        </a:graphic>
      </p:graphicFrame>
    </p:spTree>
    <p:extLst>
      <p:ext uri="{BB962C8B-B14F-4D97-AF65-F5344CB8AC3E}">
        <p14:creationId xmlns:p14="http://schemas.microsoft.com/office/powerpoint/2010/main" val="935191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graphicFrame>
        <p:nvGraphicFramePr>
          <p:cNvPr id="5" name="Tablo 4">
            <a:extLst>
              <a:ext uri="{FF2B5EF4-FFF2-40B4-BE49-F238E27FC236}">
                <a16:creationId xmlns:a16="http://schemas.microsoft.com/office/drawing/2014/main" id="{7ED45497-0C5C-44F0-A9B4-6522F59D7548}"/>
              </a:ext>
            </a:extLst>
          </p:cNvPr>
          <p:cNvGraphicFramePr>
            <a:graphicFrameLocks noGrp="1"/>
          </p:cNvGraphicFramePr>
          <p:nvPr>
            <p:extLst>
              <p:ext uri="{D42A27DB-BD31-4B8C-83A1-F6EECF244321}">
                <p14:modId xmlns:p14="http://schemas.microsoft.com/office/powerpoint/2010/main" val="690099061"/>
              </p:ext>
            </p:extLst>
          </p:nvPr>
        </p:nvGraphicFramePr>
        <p:xfrm>
          <a:off x="1138237" y="1260855"/>
          <a:ext cx="9915525" cy="4640649"/>
        </p:xfrm>
        <a:graphic>
          <a:graphicData uri="http://schemas.openxmlformats.org/drawingml/2006/table">
            <a:tbl>
              <a:tblPr firstRow="1" firstCol="1" lastRow="1" lastCol="1" bandRow="1" bandCol="1">
                <a:tableStyleId>{5C22544A-7EE6-4342-B048-85BDC9FD1C3A}</a:tableStyleId>
              </a:tblPr>
              <a:tblGrid>
                <a:gridCol w="4060290">
                  <a:extLst>
                    <a:ext uri="{9D8B030D-6E8A-4147-A177-3AD203B41FA5}">
                      <a16:colId xmlns:a16="http://schemas.microsoft.com/office/drawing/2014/main" val="660908026"/>
                    </a:ext>
                  </a:extLst>
                </a:gridCol>
                <a:gridCol w="876841">
                  <a:extLst>
                    <a:ext uri="{9D8B030D-6E8A-4147-A177-3AD203B41FA5}">
                      <a16:colId xmlns:a16="http://schemas.microsoft.com/office/drawing/2014/main" val="496717725"/>
                    </a:ext>
                  </a:extLst>
                </a:gridCol>
                <a:gridCol w="4100521">
                  <a:extLst>
                    <a:ext uri="{9D8B030D-6E8A-4147-A177-3AD203B41FA5}">
                      <a16:colId xmlns:a16="http://schemas.microsoft.com/office/drawing/2014/main" val="1345279694"/>
                    </a:ext>
                  </a:extLst>
                </a:gridCol>
                <a:gridCol w="877873">
                  <a:extLst>
                    <a:ext uri="{9D8B030D-6E8A-4147-A177-3AD203B41FA5}">
                      <a16:colId xmlns:a16="http://schemas.microsoft.com/office/drawing/2014/main" val="2534250875"/>
                    </a:ext>
                  </a:extLst>
                </a:gridCol>
              </a:tblGrid>
              <a:tr h="356973">
                <a:tc>
                  <a:txBody>
                    <a:bodyPr/>
                    <a:lstStyle/>
                    <a:p>
                      <a:pPr algn="just">
                        <a:lnSpc>
                          <a:spcPct val="115000"/>
                        </a:lnSpc>
                        <a:spcAft>
                          <a:spcPts val="1000"/>
                        </a:spcAft>
                      </a:pPr>
                      <a:r>
                        <a:rPr lang="tr-TR" sz="1800">
                          <a:effectLst/>
                        </a:rPr>
                        <a:t>   W/ bıçak biyel</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165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Yağlama yağı filtre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92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6417336"/>
                  </a:ext>
                </a:extLst>
              </a:tr>
              <a:tr h="356973">
                <a:tc>
                  <a:txBody>
                    <a:bodyPr/>
                    <a:lstStyle/>
                    <a:p>
                      <a:pPr algn="just">
                        <a:lnSpc>
                          <a:spcPct val="115000"/>
                        </a:lnSpc>
                        <a:spcAft>
                          <a:spcPts val="1000"/>
                        </a:spcAft>
                      </a:pPr>
                      <a:r>
                        <a:rPr lang="tr-TR" sz="1800">
                          <a:effectLst/>
                        </a:rPr>
                        <a:t>Silindir başlığı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66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Yakıt (fuel-oil) filtre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22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4223457"/>
                  </a:ext>
                </a:extLst>
              </a:tr>
              <a:tr h="356973">
                <a:tc>
                  <a:txBody>
                    <a:bodyPr/>
                    <a:lstStyle/>
                    <a:p>
                      <a:pPr algn="just">
                        <a:lnSpc>
                          <a:spcPct val="115000"/>
                        </a:lnSpc>
                        <a:spcAft>
                          <a:spcPts val="1000"/>
                        </a:spcAft>
                      </a:pPr>
                      <a:r>
                        <a:rPr lang="tr-TR" sz="1800">
                          <a:effectLst/>
                        </a:rPr>
                        <a:t>Silindir gömleği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58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Turbo kompresör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816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468851"/>
                  </a:ext>
                </a:extLst>
              </a:tr>
              <a:tr h="356973">
                <a:tc>
                  <a:txBody>
                    <a:bodyPr/>
                    <a:lstStyle/>
                    <a:p>
                      <a:pPr algn="just">
                        <a:lnSpc>
                          <a:spcPct val="115000"/>
                        </a:lnSpc>
                        <a:spcAft>
                          <a:spcPts val="1000"/>
                        </a:spcAft>
                      </a:pPr>
                      <a:r>
                        <a:rPr lang="tr-TR" sz="1800">
                          <a:effectLst/>
                        </a:rPr>
                        <a:t>Piston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19</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Yedek tahrik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37</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7260868"/>
                  </a:ext>
                </a:extLst>
              </a:tr>
              <a:tr h="356973">
                <a:tc>
                  <a:txBody>
                    <a:bodyPr/>
                    <a:lstStyle/>
                    <a:p>
                      <a:pPr algn="just">
                        <a:lnSpc>
                          <a:spcPct val="115000"/>
                        </a:lnSpc>
                        <a:spcAft>
                          <a:spcPts val="1000"/>
                        </a:spcAft>
                      </a:pPr>
                      <a:r>
                        <a:rPr lang="tr-TR" sz="1800">
                          <a:effectLst/>
                        </a:rPr>
                        <a:t>Çatal biyel kolu</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23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Son soğutucu oluğu</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76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3913741"/>
                  </a:ext>
                </a:extLst>
              </a:tr>
              <a:tr h="356973">
                <a:tc>
                  <a:txBody>
                    <a:bodyPr/>
                    <a:lstStyle/>
                    <a:p>
                      <a:pPr algn="just">
                        <a:lnSpc>
                          <a:spcPct val="115000"/>
                        </a:lnSpc>
                        <a:spcAft>
                          <a:spcPts val="1000"/>
                        </a:spcAft>
                      </a:pPr>
                      <a:r>
                        <a:rPr lang="tr-TR" sz="1800">
                          <a:effectLst/>
                        </a:rPr>
                        <a:t>Bıçak biyel kolu</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Son soğutucu gövdesi, başlığı ve  kapak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90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7888011"/>
                  </a:ext>
                </a:extLst>
              </a:tr>
              <a:tr h="356973">
                <a:tc>
                  <a:txBody>
                    <a:bodyPr/>
                    <a:lstStyle/>
                    <a:p>
                      <a:pPr algn="just">
                        <a:lnSpc>
                          <a:spcPct val="115000"/>
                        </a:lnSpc>
                        <a:spcAft>
                          <a:spcPts val="1000"/>
                        </a:spcAft>
                      </a:pPr>
                      <a:r>
                        <a:rPr lang="tr-TR" sz="1800">
                          <a:effectLst/>
                        </a:rPr>
                        <a:t>Eksantrik mili w/ bodur mili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100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Yağ ayırıcı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33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3990845"/>
                  </a:ext>
                </a:extLst>
              </a:tr>
              <a:tr h="356973">
                <a:tc>
                  <a:txBody>
                    <a:bodyPr/>
                    <a:lstStyle/>
                    <a:p>
                      <a:pPr algn="just">
                        <a:lnSpc>
                          <a:spcPct val="115000"/>
                        </a:lnSpc>
                        <a:spcAft>
                          <a:spcPts val="1000"/>
                        </a:spcAft>
                      </a:pPr>
                      <a:r>
                        <a:rPr lang="tr-TR" sz="1800">
                          <a:effectLst/>
                        </a:rPr>
                        <a:t>Eksantrik mili tahrik dişlisi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40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Emme dönüş yağı pompa/ motor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34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6569393"/>
                  </a:ext>
                </a:extLst>
              </a:tr>
              <a:tr h="356973">
                <a:tc>
                  <a:txBody>
                    <a:bodyPr/>
                    <a:lstStyle/>
                    <a:p>
                      <a:pPr algn="just">
                        <a:lnSpc>
                          <a:spcPct val="115000"/>
                        </a:lnSpc>
                        <a:spcAft>
                          <a:spcPts val="1000"/>
                        </a:spcAft>
                      </a:pPr>
                      <a:r>
                        <a:rPr lang="tr-TR" sz="1800">
                          <a:effectLst/>
                        </a:rPr>
                        <a:t>Eksantrik mili tahrik yuvası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154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 Turbo kompresör yağ filtresi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1200730"/>
                  </a:ext>
                </a:extLst>
              </a:tr>
              <a:tr h="356973">
                <a:tc>
                  <a:txBody>
                    <a:bodyPr/>
                    <a:lstStyle/>
                    <a:p>
                      <a:pPr algn="just">
                        <a:lnSpc>
                          <a:spcPct val="115000"/>
                        </a:lnSpc>
                        <a:spcAft>
                          <a:spcPts val="1000"/>
                        </a:spcAft>
                      </a:pPr>
                      <a:r>
                        <a:rPr lang="tr-TR" sz="1800">
                          <a:effectLst/>
                        </a:rPr>
                        <a:t>Avans (avara) dişlisi bodur mili komplesi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43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Egzoz manifoldu hücresi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86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4401400"/>
                  </a:ext>
                </a:extLst>
              </a:tr>
              <a:tr h="356973">
                <a:tc>
                  <a:txBody>
                    <a:bodyPr/>
                    <a:lstStyle/>
                    <a:p>
                      <a:pPr algn="just">
                        <a:lnSpc>
                          <a:spcPct val="115000"/>
                        </a:lnSpc>
                        <a:spcAft>
                          <a:spcPts val="1000"/>
                        </a:spcAft>
                      </a:pPr>
                      <a:r>
                        <a:rPr lang="tr-TR" sz="1800">
                          <a:effectLst/>
                        </a:rPr>
                        <a:t>Düşük avans dişlisi (no 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28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Genleşme bağlantısı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14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8354937"/>
                  </a:ext>
                </a:extLst>
              </a:tr>
              <a:tr h="356973">
                <a:tc>
                  <a:txBody>
                    <a:bodyPr/>
                    <a:lstStyle/>
                    <a:p>
                      <a:pPr algn="just">
                        <a:lnSpc>
                          <a:spcPct val="115000"/>
                        </a:lnSpc>
                        <a:spcAft>
                          <a:spcPts val="1000"/>
                        </a:spcAft>
                      </a:pPr>
                      <a:r>
                        <a:rPr lang="tr-TR" sz="1800">
                          <a:effectLst/>
                        </a:rPr>
                        <a:t>Adaptör ve turbo ekranı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37</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Çalıştırma motoru</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35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4536314"/>
                  </a:ext>
                </a:extLst>
              </a:tr>
              <a:tr h="356973">
                <a:tc>
                  <a:txBody>
                    <a:bodyPr/>
                    <a:lstStyle/>
                    <a:p>
                      <a:pPr>
                        <a:lnSpc>
                          <a:spcPct val="115000"/>
                        </a:lnSpc>
                        <a:spcAft>
                          <a:spcPts val="1000"/>
                        </a:spcAft>
                      </a:pPr>
                      <a:r>
                        <a:rPr lang="tr-TR" sz="1800">
                          <a:effectLst/>
                        </a:rPr>
                        <a:t>Çalıştırma motoru montaj desteği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tr-TR" sz="1800">
                          <a:effectLst/>
                        </a:rPr>
                        <a:t>26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8614646"/>
                  </a:ext>
                </a:extLst>
              </a:tr>
            </a:tbl>
          </a:graphicData>
        </a:graphic>
      </p:graphicFrame>
    </p:spTree>
    <p:extLst>
      <p:ext uri="{BB962C8B-B14F-4D97-AF65-F5344CB8AC3E}">
        <p14:creationId xmlns:p14="http://schemas.microsoft.com/office/powerpoint/2010/main" val="1743880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F33192F3-2EF9-44AF-B3A1-E6E1DA0ABA1F}"/>
              </a:ext>
            </a:extLst>
          </p:cNvPr>
          <p:cNvSpPr txBox="1"/>
          <p:nvPr/>
        </p:nvSpPr>
        <p:spPr>
          <a:xfrm>
            <a:off x="824356" y="1148403"/>
            <a:ext cx="10846191" cy="4865434"/>
          </a:xfrm>
          <a:prstGeom prst="rect">
            <a:avLst/>
          </a:prstGeom>
          <a:noFill/>
        </p:spPr>
        <p:txBody>
          <a:bodyPr wrap="square">
            <a:spAutoFit/>
          </a:bodyPr>
          <a:lstStyle/>
          <a:p>
            <a:pPr>
              <a:spcAft>
                <a:spcPts val="1000"/>
              </a:spcAft>
            </a:pPr>
            <a:r>
              <a:rPr lang="tr-TR" sz="1800" b="1" dirty="0">
                <a:effectLst/>
                <a:ea typeface="Calibri" panose="020F0502020204030204" pitchFamily="34" charset="0"/>
                <a:cs typeface="Times New Roman" panose="02020603050405020304" pitchFamily="18" charset="0"/>
              </a:rPr>
              <a:t>TORK DEĞERLERİ</a:t>
            </a:r>
            <a:endParaRPr lang="tr-TR" sz="1800" dirty="0">
              <a:effectLst/>
              <a:ea typeface="Calibri" panose="020F0502020204030204" pitchFamily="34" charset="0"/>
              <a:cs typeface="Times New Roman" panose="02020603050405020304" pitchFamily="18" charset="0"/>
            </a:endParaRPr>
          </a:p>
          <a:p>
            <a:pPr>
              <a:spcBef>
                <a:spcPts val="300"/>
              </a:spcBef>
              <a:spcAft>
                <a:spcPts val="1000"/>
              </a:spcAft>
              <a:tabLst>
                <a:tab pos="4951095" algn="r"/>
              </a:tabLst>
            </a:pPr>
            <a:r>
              <a:rPr lang="tr-TR" sz="1800" b="1" dirty="0">
                <a:effectLst/>
                <a:ea typeface="Calibri" panose="020F0502020204030204" pitchFamily="34" charset="0"/>
                <a:cs typeface="Times New Roman" panose="02020603050405020304" pitchFamily="18" charset="0"/>
              </a:rPr>
              <a:t>ÜST KAPAK	</a:t>
            </a:r>
            <a:r>
              <a:rPr lang="tr-TR" sz="1800" u="sng" dirty="0">
                <a:effectLst/>
                <a:ea typeface="Calibri" panose="020F0502020204030204" pitchFamily="34" charset="0"/>
                <a:cs typeface="Times New Roman" panose="02020603050405020304" pitchFamily="18" charset="0"/>
              </a:rPr>
              <a:t>N. M</a:t>
            </a:r>
            <a:r>
              <a:rPr lang="tr-TR" sz="1800" dirty="0">
                <a:effectLst/>
                <a:ea typeface="Calibri" panose="020F0502020204030204" pitchFamily="34" charset="0"/>
                <a:cs typeface="Times New Roman" panose="02020603050405020304" pitchFamily="18" charset="0"/>
              </a:rPr>
              <a:t>	</a:t>
            </a:r>
            <a:r>
              <a:rPr lang="tr-TR" sz="1800" u="sng" dirty="0">
                <a:effectLst/>
                <a:ea typeface="Calibri" panose="020F0502020204030204" pitchFamily="34" charset="0"/>
                <a:cs typeface="Times New Roman" panose="02020603050405020304" pitchFamily="18" charset="0"/>
              </a:rPr>
              <a:t>FT -.LBS</a:t>
            </a:r>
            <a:endParaRPr lang="tr-TR" sz="1800" dirty="0">
              <a:effectLst/>
              <a:ea typeface="Calibri" panose="020F0502020204030204" pitchFamily="34" charset="0"/>
              <a:cs typeface="Times New Roman" panose="02020603050405020304" pitchFamily="18" charset="0"/>
            </a:endParaRP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Eksantrik mili bodur mili rulman destek </a:t>
            </a:r>
            <a:r>
              <a:rPr lang="tr-TR" sz="1800" dirty="0" err="1">
                <a:effectLst/>
                <a:ea typeface="Calibri" panose="020F0502020204030204" pitchFamily="34" charset="0"/>
                <a:cs typeface="Times New Roman" panose="02020603050405020304" pitchFamily="18" charset="0"/>
              </a:rPr>
              <a:t>civatası</a:t>
            </a:r>
            <a:r>
              <a:rPr lang="tr-TR" sz="1800" dirty="0">
                <a:effectLst/>
                <a:ea typeface="Calibri" panose="020F0502020204030204" pitchFamily="34" charset="0"/>
                <a:cs typeface="Times New Roman" panose="02020603050405020304" pitchFamily="18" charset="0"/>
              </a:rPr>
              <a:t>	</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  5/8 “ altıgen başlı (yağlanmış)*	190	140</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  ½ “ altıgen aylan başlı	102	75</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silindir başlığı tutucu somunları ( yağlanmış)*</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    başlangıç	540	400</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    bitiş	3254	2400</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enjektör tutucu (</a:t>
            </a:r>
            <a:r>
              <a:rPr lang="tr-TR" sz="1800" dirty="0" err="1">
                <a:effectLst/>
                <a:ea typeface="Calibri" panose="020F0502020204030204" pitchFamily="34" charset="0"/>
                <a:cs typeface="Times New Roman" panose="02020603050405020304" pitchFamily="18" charset="0"/>
              </a:rPr>
              <a:t>crab</a:t>
            </a:r>
            <a:r>
              <a:rPr lang="tr-TR" sz="1800" dirty="0">
                <a:effectLst/>
                <a:ea typeface="Calibri" panose="020F0502020204030204" pitchFamily="34" charset="0"/>
                <a:cs typeface="Times New Roman" panose="02020603050405020304" pitchFamily="18" charset="0"/>
              </a:rPr>
              <a:t>) somunları (yağlanmış)*	68	50</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silindir başlığından- gömleğe (yağlanmış)*</a:t>
            </a:r>
          </a:p>
          <a:p>
            <a:pPr>
              <a:spcAft>
                <a:spcPts val="1000"/>
              </a:spcAft>
              <a:tabLst>
                <a:tab pos="4951095" algn="r"/>
              </a:tabLst>
            </a:pPr>
            <a:r>
              <a:rPr lang="tr-TR" sz="1800" dirty="0">
                <a:effectLst/>
                <a:ea typeface="Calibri" panose="020F0502020204030204" pitchFamily="34" charset="0"/>
                <a:cs typeface="Times New Roman" panose="02020603050405020304" pitchFamily="18" charset="0"/>
              </a:rPr>
              <a:t>    başlangıç	95	70</a:t>
            </a:r>
          </a:p>
          <a:p>
            <a:r>
              <a:rPr lang="tr-TR" sz="1800" dirty="0">
                <a:effectLst/>
                <a:ea typeface="Calibri" panose="020F0502020204030204" pitchFamily="34" charset="0"/>
              </a:rPr>
              <a:t>    bitiş	325	240</a:t>
            </a:r>
            <a:endParaRPr lang="tr-TR" dirty="0"/>
          </a:p>
        </p:txBody>
      </p:sp>
    </p:spTree>
    <p:extLst>
      <p:ext uri="{BB962C8B-B14F-4D97-AF65-F5344CB8AC3E}">
        <p14:creationId xmlns:p14="http://schemas.microsoft.com/office/powerpoint/2010/main" val="253608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E270E732-4903-4C6A-9B07-6B6C47EBBB2D}"/>
              </a:ext>
            </a:extLst>
          </p:cNvPr>
          <p:cNvSpPr>
            <a:spLocks noChangeArrowheads="1"/>
          </p:cNvSpPr>
          <p:nvPr/>
        </p:nvSpPr>
        <p:spPr bwMode="auto">
          <a:xfrm>
            <a:off x="1323679" y="1505901"/>
            <a:ext cx="611417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951413" algn="r"/>
              </a:tabLst>
              <a:defRPr>
                <a:solidFill>
                  <a:schemeClr val="tx1"/>
                </a:solidFill>
                <a:latin typeface="Arial" panose="020B0604020202020204" pitchFamily="34" charset="0"/>
              </a:defRPr>
            </a:lvl1pPr>
            <a:lvl2pPr eaLnBrk="0" fontAlgn="base" hangingPunct="0">
              <a:spcBef>
                <a:spcPct val="0"/>
              </a:spcBef>
              <a:spcAft>
                <a:spcPct val="0"/>
              </a:spcAft>
              <a:tabLst>
                <a:tab pos="4951413" algn="r"/>
              </a:tabLst>
              <a:defRPr>
                <a:solidFill>
                  <a:schemeClr val="tx1"/>
                </a:solidFill>
                <a:latin typeface="Arial" panose="020B0604020202020204" pitchFamily="34" charset="0"/>
              </a:defRPr>
            </a:lvl2pPr>
            <a:lvl3pPr eaLnBrk="0" fontAlgn="base" hangingPunct="0">
              <a:spcBef>
                <a:spcPct val="0"/>
              </a:spcBef>
              <a:spcAft>
                <a:spcPct val="0"/>
              </a:spcAft>
              <a:tabLst>
                <a:tab pos="4951413" algn="r"/>
              </a:tabLst>
              <a:defRPr>
                <a:solidFill>
                  <a:schemeClr val="tx1"/>
                </a:solidFill>
                <a:latin typeface="Arial" panose="020B0604020202020204" pitchFamily="34" charset="0"/>
              </a:defRPr>
            </a:lvl3pPr>
            <a:lvl4pPr eaLnBrk="0" fontAlgn="base" hangingPunct="0">
              <a:spcBef>
                <a:spcPct val="0"/>
              </a:spcBef>
              <a:spcAft>
                <a:spcPct val="0"/>
              </a:spcAft>
              <a:tabLst>
                <a:tab pos="4951413" algn="r"/>
              </a:tabLst>
              <a:defRPr>
                <a:solidFill>
                  <a:schemeClr val="tx1"/>
                </a:solidFill>
                <a:latin typeface="Arial" panose="020B0604020202020204" pitchFamily="34" charset="0"/>
              </a:defRPr>
            </a:lvl4pPr>
            <a:lvl5pPr eaLnBrk="0" fontAlgn="base" hangingPunct="0">
              <a:spcBef>
                <a:spcPct val="0"/>
              </a:spcBef>
              <a:spcAft>
                <a:spcPct val="0"/>
              </a:spcAft>
              <a:tabLst>
                <a:tab pos="4951413" algn="r"/>
              </a:tabLst>
              <a:defRPr>
                <a:solidFill>
                  <a:schemeClr val="tx1"/>
                </a:solidFill>
                <a:latin typeface="Arial" panose="020B0604020202020204" pitchFamily="34" charset="0"/>
              </a:defRPr>
            </a:lvl5pPr>
            <a:lvl6pPr eaLnBrk="0" fontAlgn="base" hangingPunct="0">
              <a:spcBef>
                <a:spcPct val="0"/>
              </a:spcBef>
              <a:spcAft>
                <a:spcPct val="0"/>
              </a:spcAft>
              <a:tabLst>
                <a:tab pos="4951413" algn="r"/>
              </a:tabLst>
              <a:defRPr>
                <a:solidFill>
                  <a:schemeClr val="tx1"/>
                </a:solidFill>
                <a:latin typeface="Arial" panose="020B0604020202020204" pitchFamily="34" charset="0"/>
              </a:defRPr>
            </a:lvl6pPr>
            <a:lvl7pPr eaLnBrk="0" fontAlgn="base" hangingPunct="0">
              <a:spcBef>
                <a:spcPct val="0"/>
              </a:spcBef>
              <a:spcAft>
                <a:spcPct val="0"/>
              </a:spcAft>
              <a:tabLst>
                <a:tab pos="4951413" algn="r"/>
              </a:tabLst>
              <a:defRPr>
                <a:solidFill>
                  <a:schemeClr val="tx1"/>
                </a:solidFill>
                <a:latin typeface="Arial" panose="020B0604020202020204" pitchFamily="34" charset="0"/>
              </a:defRPr>
            </a:lvl7pPr>
            <a:lvl8pPr eaLnBrk="0" fontAlgn="base" hangingPunct="0">
              <a:spcBef>
                <a:spcPct val="0"/>
              </a:spcBef>
              <a:spcAft>
                <a:spcPct val="0"/>
              </a:spcAft>
              <a:tabLst>
                <a:tab pos="4951413" algn="r"/>
              </a:tabLst>
              <a:defRPr>
                <a:solidFill>
                  <a:schemeClr val="tx1"/>
                </a:solidFill>
                <a:latin typeface="Arial" panose="020B0604020202020204" pitchFamily="34" charset="0"/>
              </a:defRPr>
            </a:lvl8pPr>
            <a:lvl9pPr eaLnBrk="0" fontAlgn="base" hangingPunct="0">
              <a:spcBef>
                <a:spcPct val="0"/>
              </a:spcBef>
              <a:spcAft>
                <a:spcPct val="0"/>
              </a:spcAft>
              <a:tabLst>
                <a:tab pos="49514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lang="tr-TR" altLang="tr-TR" sz="2000" dirty="0">
                <a:latin typeface="+mn-lt"/>
                <a:ea typeface="Calibri" panose="020F0502020204030204" pitchFamily="34" charset="0"/>
                <a:cs typeface="Times New Roman" panose="02020603050405020304" pitchFamily="18" charset="0"/>
              </a:rPr>
              <a:t>Ü</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st kapak başlık çerçevesi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civataları</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(300 M cıvata, sertleştirilmiş pullu)	54	40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aşırı devir uyarma komplesi	32	24</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enjeksiyon yakıt hattı	54	40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eksantrik mili rulman blokları	43	32</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Külbütör</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kolu mil somunları (yağlanmış )*</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Başlangıç	203	150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Bitiş	407	300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Külbütör</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kolu yağ hattı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civataları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9.5	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Yakıt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manifold</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blokları	54	40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951413" algn="r"/>
              </a:tabLst>
            </a:pP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Dekompresyon</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ventili</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montaj somunu	88	65</a:t>
            </a:r>
            <a:endParaRPr kumimoji="0" lang="tr-TR" altLang="tr-TR"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43162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79B86F76-C954-4D1E-BC26-BB68EA906A3D}"/>
              </a:ext>
            </a:extLst>
          </p:cNvPr>
          <p:cNvSpPr txBox="1"/>
          <p:nvPr/>
        </p:nvSpPr>
        <p:spPr>
          <a:xfrm>
            <a:off x="2359856" y="1832833"/>
            <a:ext cx="6098344" cy="3472746"/>
          </a:xfrm>
          <a:prstGeom prst="rect">
            <a:avLst/>
          </a:prstGeom>
          <a:noFill/>
        </p:spPr>
        <p:txBody>
          <a:bodyPr wrap="square">
            <a:spAutoFit/>
          </a:bodyPr>
          <a:lstStyle/>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Su çıkışı dirsekten başlığa </a:t>
            </a:r>
            <a:r>
              <a:rPr lang="tr-TR" sz="2000" dirty="0" err="1">
                <a:effectLst/>
                <a:ea typeface="Calibri" panose="020F0502020204030204" pitchFamily="34" charset="0"/>
                <a:cs typeface="Times New Roman" panose="02020603050405020304" pitchFamily="18" charset="0"/>
              </a:rPr>
              <a:t>civatalar</a:t>
            </a:r>
            <a:r>
              <a:rPr lang="tr-TR" sz="2000" dirty="0">
                <a:effectLst/>
                <a:ea typeface="Calibri" panose="020F0502020204030204" pitchFamily="34" charset="0"/>
                <a:cs typeface="Times New Roman" panose="02020603050405020304" pitchFamily="18" charset="0"/>
              </a:rPr>
              <a:t>	41	30</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Egzoz </a:t>
            </a:r>
            <a:r>
              <a:rPr lang="tr-TR" sz="2000" dirty="0" err="1">
                <a:effectLst/>
                <a:ea typeface="Calibri" panose="020F0502020204030204" pitchFamily="34" charset="0"/>
                <a:cs typeface="Times New Roman" panose="02020603050405020304" pitchFamily="18" charset="0"/>
              </a:rPr>
              <a:t>manifoldundan</a:t>
            </a:r>
            <a:r>
              <a:rPr lang="tr-TR" sz="2000" dirty="0">
                <a:effectLst/>
                <a:ea typeface="Calibri" panose="020F0502020204030204" pitchFamily="34" charset="0"/>
                <a:cs typeface="Times New Roman" panose="02020603050405020304" pitchFamily="18" charset="0"/>
              </a:rPr>
              <a:t> motor gömleğine (yağlanmış)**	</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    Başlangıç	68	50</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    Bitiş	176	130</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Egzoz </a:t>
            </a:r>
            <a:r>
              <a:rPr lang="tr-TR" sz="2000" dirty="0" err="1">
                <a:effectLst/>
                <a:ea typeface="Calibri" panose="020F0502020204030204" pitchFamily="34" charset="0"/>
                <a:cs typeface="Times New Roman" panose="02020603050405020304" pitchFamily="18" charset="0"/>
              </a:rPr>
              <a:t>manifoldu</a:t>
            </a:r>
            <a:r>
              <a:rPr lang="tr-TR" sz="2000" dirty="0">
                <a:effectLst/>
                <a:ea typeface="Calibri" panose="020F0502020204030204" pitchFamily="34" charset="0"/>
                <a:cs typeface="Times New Roman" panose="02020603050405020304" pitchFamily="18" charset="0"/>
              </a:rPr>
              <a:t> birleştirme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108	80</a:t>
            </a:r>
          </a:p>
          <a:p>
            <a:r>
              <a:rPr lang="tr-TR" sz="2000" dirty="0">
                <a:effectLst/>
                <a:ea typeface="Calibri" panose="020F0502020204030204" pitchFamily="34" charset="0"/>
              </a:rPr>
              <a:t>Egzoz </a:t>
            </a:r>
            <a:r>
              <a:rPr lang="tr-TR" sz="2000" dirty="0" err="1">
                <a:effectLst/>
                <a:ea typeface="Calibri" panose="020F0502020204030204" pitchFamily="34" charset="0"/>
              </a:rPr>
              <a:t>manifoldu</a:t>
            </a:r>
            <a:r>
              <a:rPr lang="tr-TR" sz="2000" dirty="0">
                <a:effectLst/>
                <a:ea typeface="Calibri" panose="020F0502020204030204" pitchFamily="34" charset="0"/>
              </a:rPr>
              <a:t> muayene kapağı (donanım var ise)	108	80</a:t>
            </a:r>
            <a:endParaRPr lang="tr-TR" sz="2000" dirty="0"/>
          </a:p>
        </p:txBody>
      </p:sp>
    </p:spTree>
    <p:extLst>
      <p:ext uri="{BB962C8B-B14F-4D97-AF65-F5344CB8AC3E}">
        <p14:creationId xmlns:p14="http://schemas.microsoft.com/office/powerpoint/2010/main" val="2398805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35353"/>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BCC78BE0-AD78-4AE9-B059-92BE2AADE538}"/>
              </a:ext>
            </a:extLst>
          </p:cNvPr>
          <p:cNvSpPr txBox="1"/>
          <p:nvPr/>
        </p:nvSpPr>
        <p:spPr>
          <a:xfrm>
            <a:off x="3049172" y="1328595"/>
            <a:ext cx="6098344" cy="4547142"/>
          </a:xfrm>
          <a:prstGeom prst="rect">
            <a:avLst/>
          </a:prstGeom>
          <a:noFill/>
        </p:spPr>
        <p:txBody>
          <a:bodyPr wrap="square">
            <a:spAutoFit/>
          </a:bodyPr>
          <a:lstStyle/>
          <a:p>
            <a:pPr>
              <a:lnSpc>
                <a:spcPct val="115000"/>
              </a:lnSpc>
              <a:spcBef>
                <a:spcPts val="300"/>
              </a:spcBef>
              <a:spcAft>
                <a:spcPts val="300"/>
              </a:spcAft>
              <a:tabLst>
                <a:tab pos="4951095" algn="r"/>
              </a:tabLst>
            </a:pPr>
            <a:r>
              <a:rPr lang="tr-TR" sz="2000" b="1" dirty="0">
                <a:effectLst/>
                <a:ea typeface="Calibri" panose="020F0502020204030204" pitchFamily="34" charset="0"/>
                <a:cs typeface="Times New Roman" panose="02020603050405020304" pitchFamily="18" charset="0"/>
              </a:rPr>
              <a:t>AKSESUAR UÇLARI</a:t>
            </a:r>
            <a:endParaRPr lang="tr-TR" sz="2000" dirty="0">
              <a:effectLst/>
              <a:ea typeface="Calibri" panose="020F0502020204030204" pitchFamily="34" charset="0"/>
              <a:cs typeface="Times New Roman" panose="02020603050405020304" pitchFamily="18" charset="0"/>
            </a:endParaRP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Aksesuar tahrik yuvasından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Motor gömleğine ve yağ </a:t>
            </a:r>
            <a:r>
              <a:rPr lang="tr-TR" sz="2000" dirty="0" err="1">
                <a:effectLst/>
                <a:ea typeface="Calibri" panose="020F0502020204030204" pitchFamily="34" charset="0"/>
                <a:cs typeface="Times New Roman" panose="02020603050405020304" pitchFamily="18" charset="0"/>
              </a:rPr>
              <a:t>karterine</a:t>
            </a:r>
            <a:r>
              <a:rPr lang="tr-TR" sz="2000" dirty="0">
                <a:effectLst/>
                <a:ea typeface="Calibri" panose="020F0502020204030204" pitchFamily="34" charset="0"/>
                <a:cs typeface="Times New Roman" panose="02020603050405020304" pitchFamily="18" charset="0"/>
              </a:rPr>
              <a:t> (w / sızdırmazlık malzemesi)</a:t>
            </a:r>
            <a:r>
              <a:rPr lang="tr-TR" sz="2000" baseline="30000" dirty="0">
                <a:effectLst/>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Aşırı devir uyarıcı yuvası - motor gömleği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Su pompası montaj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Su pompası dirsekleri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Yardımcı (temizleme) pompası montaj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Yardımcı (temizleme) pompa dirsekleri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Yağlama yağı montaj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88	65</a:t>
            </a:r>
          </a:p>
        </p:txBody>
      </p:sp>
    </p:spTree>
    <p:extLst>
      <p:ext uri="{BB962C8B-B14F-4D97-AF65-F5344CB8AC3E}">
        <p14:creationId xmlns:p14="http://schemas.microsoft.com/office/powerpoint/2010/main" val="2766863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FAAE144D-8948-4D32-A46F-A16E6A639C99}"/>
              </a:ext>
            </a:extLst>
          </p:cNvPr>
          <p:cNvSpPr txBox="1"/>
          <p:nvPr/>
        </p:nvSpPr>
        <p:spPr>
          <a:xfrm>
            <a:off x="3046828" y="1056932"/>
            <a:ext cx="6098344" cy="4990853"/>
          </a:xfrm>
          <a:prstGeom prst="rect">
            <a:avLst/>
          </a:prstGeom>
          <a:noFill/>
        </p:spPr>
        <p:txBody>
          <a:bodyPr wrap="square">
            <a:spAutoFit/>
          </a:bodyPr>
          <a:lstStyle/>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Yağlama yağı pompa dirsekleri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Yağ filtresi yuvası montaj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Regülatör tahrik yuvası montaj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Regülatör - tahrik yuvası	88	65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Aşırı devir uyarıcı kapağı - aşırı devir uyarıcı yuvası	41	30</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Yakıt </a:t>
            </a:r>
            <a:r>
              <a:rPr lang="tr-TR" sz="2000" dirty="0" err="1">
                <a:effectLst/>
                <a:ea typeface="Calibri" panose="020F0502020204030204" pitchFamily="34" charset="0"/>
                <a:cs typeface="Times New Roman" panose="02020603050405020304" pitchFamily="18" charset="0"/>
              </a:rPr>
              <a:t>manifoldu</a:t>
            </a:r>
            <a:r>
              <a:rPr lang="tr-TR" sz="2000" dirty="0">
                <a:effectLst/>
                <a:ea typeface="Calibri" panose="020F0502020204030204" pitchFamily="34" charset="0"/>
                <a:cs typeface="Times New Roman" panose="02020603050405020304" pitchFamily="18" charset="0"/>
              </a:rPr>
              <a:t> – filtre	47	35</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Yağ filtresi dirsekleri - filtre yuvası	54	40</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Aksesuar tahrik yağ sızdırmazlık kapağı	54	40</a:t>
            </a:r>
          </a:p>
          <a:p>
            <a:pPr>
              <a:lnSpc>
                <a:spcPct val="115000"/>
              </a:lnSpc>
              <a:spcAft>
                <a:spcPts val="1000"/>
              </a:spcAft>
              <a:tabLst>
                <a:tab pos="4951095" algn="r"/>
              </a:tabLst>
            </a:pPr>
            <a:r>
              <a:rPr lang="tr-TR" sz="2000" dirty="0">
                <a:effectLst/>
                <a:ea typeface="Calibri" panose="020F0502020204030204" pitchFamily="34" charset="0"/>
                <a:cs typeface="Times New Roman" panose="02020603050405020304" pitchFamily="18" charset="0"/>
              </a:rPr>
              <a:t>Yağ sızdırmazlık  muhafazasın - aksesuar tahrik yağ sızdırmazlık kapağına	41	30</a:t>
            </a:r>
          </a:p>
        </p:txBody>
      </p:sp>
    </p:spTree>
    <p:extLst>
      <p:ext uri="{BB962C8B-B14F-4D97-AF65-F5344CB8AC3E}">
        <p14:creationId xmlns:p14="http://schemas.microsoft.com/office/powerpoint/2010/main" val="3540897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B7D42015-3D2A-44CF-B9DC-5EB0C3627D2C}"/>
              </a:ext>
            </a:extLst>
          </p:cNvPr>
          <p:cNvSpPr>
            <a:spLocks noChangeArrowheads="1"/>
          </p:cNvSpPr>
          <p:nvPr/>
        </p:nvSpPr>
        <p:spPr bwMode="auto">
          <a:xfrm>
            <a:off x="1997612" y="1231153"/>
            <a:ext cx="635173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1pPr>
            <a:lvl2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2pPr>
            <a:lvl3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3pPr>
            <a:lvl4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4pPr>
            <a:lvl5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5pPr>
            <a:lvl6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6pPr>
            <a:lvl7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7pPr>
            <a:lvl8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8pPr>
            <a:lvl9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Aksesuar tahrik kavrama muhafazası cıvataları;	</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Başlangıç	136	100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Bitiş	678	500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Aksesuar tahrik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flanşı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kitleme yayı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civatası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88	65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Bodur mili - motor gömleği	102	75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Bodur mili merkez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civataları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23	17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Yağ kızağı - bodur mili	47	35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Muhafaza plakası - bodur mili	47	35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Regülatör tahrik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flanşından</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tahrik dişlisi	 47	35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Balans ağırlığı - eksantrik mili bodur mili	</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1 / 2 “	122	90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5 / 16 “ (merkez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civatası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23	17</a:t>
            </a:r>
            <a:endParaRPr kumimoji="0" lang="tr-TR" altLang="tr-TR" sz="3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55914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33253"/>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İçten Yanmalı Motorlar</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graphicFrame>
        <p:nvGraphicFramePr>
          <p:cNvPr id="3" name="Tablo 2">
            <a:extLst>
              <a:ext uri="{FF2B5EF4-FFF2-40B4-BE49-F238E27FC236}">
                <a16:creationId xmlns:a16="http://schemas.microsoft.com/office/drawing/2014/main" id="{7BC85417-FA6A-4104-9896-CC0AD68976F1}"/>
              </a:ext>
            </a:extLst>
          </p:cNvPr>
          <p:cNvGraphicFramePr>
            <a:graphicFrameLocks noGrp="1"/>
          </p:cNvGraphicFramePr>
          <p:nvPr>
            <p:extLst>
              <p:ext uri="{D42A27DB-BD31-4B8C-83A1-F6EECF244321}">
                <p14:modId xmlns:p14="http://schemas.microsoft.com/office/powerpoint/2010/main" val="2622555906"/>
              </p:ext>
            </p:extLst>
          </p:nvPr>
        </p:nvGraphicFramePr>
        <p:xfrm>
          <a:off x="1676400" y="440429"/>
          <a:ext cx="8508609" cy="5607307"/>
        </p:xfrm>
        <a:graphic>
          <a:graphicData uri="http://schemas.openxmlformats.org/drawingml/2006/table">
            <a:tbl>
              <a:tblPr firstRow="1" firstCol="1" bandRow="1">
                <a:tableStyleId>{5C22544A-7EE6-4342-B048-85BDC9FD1C3A}</a:tableStyleId>
              </a:tblPr>
              <a:tblGrid>
                <a:gridCol w="3648136">
                  <a:extLst>
                    <a:ext uri="{9D8B030D-6E8A-4147-A177-3AD203B41FA5}">
                      <a16:colId xmlns:a16="http://schemas.microsoft.com/office/drawing/2014/main" val="1095211485"/>
                    </a:ext>
                  </a:extLst>
                </a:gridCol>
                <a:gridCol w="2496044">
                  <a:extLst>
                    <a:ext uri="{9D8B030D-6E8A-4147-A177-3AD203B41FA5}">
                      <a16:colId xmlns:a16="http://schemas.microsoft.com/office/drawing/2014/main" val="237123247"/>
                    </a:ext>
                  </a:extLst>
                </a:gridCol>
                <a:gridCol w="2364429">
                  <a:extLst>
                    <a:ext uri="{9D8B030D-6E8A-4147-A177-3AD203B41FA5}">
                      <a16:colId xmlns:a16="http://schemas.microsoft.com/office/drawing/2014/main" val="4255595505"/>
                    </a:ext>
                  </a:extLst>
                </a:gridCol>
              </a:tblGrid>
              <a:tr h="177730">
                <a:tc>
                  <a:txBody>
                    <a:bodyPr/>
                    <a:lstStyle/>
                    <a:p>
                      <a:pPr algn="just">
                        <a:lnSpc>
                          <a:spcPct val="115000"/>
                        </a:lnSpc>
                        <a:spcAft>
                          <a:spcPts val="100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DE 33000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DE 22000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1147681516"/>
                  </a:ext>
                </a:extLst>
              </a:tr>
              <a:tr h="177730">
                <a:tc>
                  <a:txBody>
                    <a:bodyPr/>
                    <a:lstStyle/>
                    <a:p>
                      <a:pPr algn="just">
                        <a:lnSpc>
                          <a:spcPct val="115000"/>
                        </a:lnSpc>
                        <a:spcAft>
                          <a:spcPts val="1000"/>
                        </a:spcAft>
                      </a:pPr>
                      <a:r>
                        <a:rPr lang="tr-TR" sz="1100">
                          <a:effectLst/>
                        </a:rPr>
                        <a:t>Dizel motor tipi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GM16-645E3 C</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GM16-645E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1823085254"/>
                  </a:ext>
                </a:extLst>
              </a:tr>
              <a:tr h="177730">
                <a:tc>
                  <a:txBody>
                    <a:bodyPr/>
                    <a:lstStyle/>
                    <a:p>
                      <a:pPr algn="just">
                        <a:lnSpc>
                          <a:spcPct val="115000"/>
                        </a:lnSpc>
                        <a:spcAft>
                          <a:spcPts val="1000"/>
                        </a:spcAft>
                      </a:pPr>
                      <a:r>
                        <a:rPr lang="tr-TR" sz="1100">
                          <a:effectLst/>
                        </a:rPr>
                        <a:t>Gücü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3195-3390 HP</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2140-2295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2425165634"/>
                  </a:ext>
                </a:extLst>
              </a:tr>
              <a:tr h="177730">
                <a:tc>
                  <a:txBody>
                    <a:bodyPr/>
                    <a:lstStyle/>
                    <a:p>
                      <a:pPr algn="just">
                        <a:lnSpc>
                          <a:spcPct val="115000"/>
                        </a:lnSpc>
                        <a:spcAft>
                          <a:spcPts val="1000"/>
                        </a:spcAft>
                      </a:pPr>
                      <a:r>
                        <a:rPr lang="tr-TR" sz="1100">
                          <a:effectLst/>
                        </a:rPr>
                        <a:t>HP Çalışma özelliği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2 zamanlı, türbolu</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2 zamanlı, blöverli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2950095313"/>
                  </a:ext>
                </a:extLst>
              </a:tr>
              <a:tr h="177730">
                <a:tc>
                  <a:txBody>
                    <a:bodyPr/>
                    <a:lstStyle/>
                    <a:p>
                      <a:pPr algn="just">
                        <a:lnSpc>
                          <a:spcPct val="115000"/>
                        </a:lnSpc>
                        <a:spcAft>
                          <a:spcPts val="1000"/>
                        </a:spcAft>
                      </a:pPr>
                      <a:r>
                        <a:rPr lang="tr-TR" sz="1100">
                          <a:effectLst/>
                        </a:rPr>
                        <a:t>Yakıt sistemi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Pompa enjektörlü</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4136533381"/>
                  </a:ext>
                </a:extLst>
              </a:tr>
              <a:tr h="177730">
                <a:tc>
                  <a:txBody>
                    <a:bodyPr/>
                    <a:lstStyle/>
                    <a:p>
                      <a:pPr algn="just">
                        <a:lnSpc>
                          <a:spcPct val="115000"/>
                        </a:lnSpc>
                        <a:spcAft>
                          <a:spcPts val="1000"/>
                        </a:spcAft>
                      </a:pPr>
                      <a:r>
                        <a:rPr lang="tr-TR" sz="1100">
                          <a:effectLst/>
                        </a:rPr>
                        <a:t>Silindir sayısı ve düzeni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16 silindirli, “V” tipi (45o açılı)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2104605609"/>
                  </a:ext>
                </a:extLst>
              </a:tr>
              <a:tr h="177730">
                <a:tc>
                  <a:txBody>
                    <a:bodyPr/>
                    <a:lstStyle/>
                    <a:p>
                      <a:pPr algn="just">
                        <a:lnSpc>
                          <a:spcPct val="115000"/>
                        </a:lnSpc>
                        <a:spcAft>
                          <a:spcPts val="1000"/>
                        </a:spcAft>
                      </a:pPr>
                      <a:r>
                        <a:rPr lang="tr-TR" sz="1100">
                          <a:effectLst/>
                        </a:rPr>
                        <a:t>Silindir çapı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230 mm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2600639429"/>
                  </a:ext>
                </a:extLst>
              </a:tr>
              <a:tr h="177730">
                <a:tc>
                  <a:txBody>
                    <a:bodyPr/>
                    <a:lstStyle/>
                    <a:p>
                      <a:pPr algn="just">
                        <a:lnSpc>
                          <a:spcPct val="115000"/>
                        </a:lnSpc>
                        <a:spcAft>
                          <a:spcPts val="1000"/>
                        </a:spcAft>
                      </a:pPr>
                      <a:r>
                        <a:rPr lang="tr-TR" sz="1100">
                          <a:effectLst/>
                        </a:rPr>
                        <a:t>Silindir stroku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254 mm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2648968989"/>
                  </a:ext>
                </a:extLst>
              </a:tr>
              <a:tr h="177730">
                <a:tc>
                  <a:txBody>
                    <a:bodyPr/>
                    <a:lstStyle/>
                    <a:p>
                      <a:pPr algn="just">
                        <a:lnSpc>
                          <a:spcPct val="115000"/>
                        </a:lnSpc>
                        <a:spcAft>
                          <a:spcPts val="1000"/>
                        </a:spcAft>
                      </a:pPr>
                      <a:r>
                        <a:rPr lang="tr-TR" sz="1100">
                          <a:effectLst/>
                        </a:rPr>
                        <a:t>Strok hacmi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10570 cm3 (645 inch3 )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1309950806"/>
                  </a:ext>
                </a:extLst>
              </a:tr>
              <a:tr h="177730">
                <a:tc>
                  <a:txBody>
                    <a:bodyPr/>
                    <a:lstStyle/>
                    <a:p>
                      <a:pPr algn="just">
                        <a:lnSpc>
                          <a:spcPct val="115000"/>
                        </a:lnSpc>
                        <a:spcAft>
                          <a:spcPts val="1000"/>
                        </a:spcAft>
                      </a:pPr>
                      <a:r>
                        <a:rPr lang="tr-TR" sz="1100">
                          <a:effectLst/>
                        </a:rPr>
                        <a:t>Sıkıştırma oranı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16 /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3333770286"/>
                  </a:ext>
                </a:extLst>
              </a:tr>
              <a:tr h="177730">
                <a:tc>
                  <a:txBody>
                    <a:bodyPr/>
                    <a:lstStyle/>
                    <a:p>
                      <a:pPr algn="just">
                        <a:lnSpc>
                          <a:spcPct val="115000"/>
                        </a:lnSpc>
                        <a:spcAft>
                          <a:spcPts val="1000"/>
                        </a:spcAft>
                      </a:pPr>
                      <a:r>
                        <a:rPr lang="tr-TR" sz="1100">
                          <a:effectLst/>
                        </a:rPr>
                        <a:t>Motor ağırlığı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14 742 kg</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1321296314"/>
                  </a:ext>
                </a:extLst>
              </a:tr>
              <a:tr h="177730">
                <a:tc>
                  <a:txBody>
                    <a:bodyPr/>
                    <a:lstStyle/>
                    <a:p>
                      <a:pPr algn="just">
                        <a:lnSpc>
                          <a:spcPct val="115000"/>
                        </a:lnSpc>
                        <a:spcAft>
                          <a:spcPts val="1000"/>
                        </a:spcAft>
                      </a:pPr>
                      <a:r>
                        <a:rPr lang="tr-TR" sz="1100">
                          <a:effectLst/>
                        </a:rPr>
                        <a:t>Aşırı devri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1007 d/d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3619691072"/>
                  </a:ext>
                </a:extLst>
              </a:tr>
              <a:tr h="177730">
                <a:tc>
                  <a:txBody>
                    <a:bodyPr/>
                    <a:lstStyle/>
                    <a:p>
                      <a:pPr algn="just">
                        <a:lnSpc>
                          <a:spcPct val="115000"/>
                        </a:lnSpc>
                        <a:spcAft>
                          <a:spcPts val="1000"/>
                        </a:spcAft>
                      </a:pPr>
                      <a:r>
                        <a:rPr lang="tr-TR" sz="1100">
                          <a:effectLst/>
                        </a:rPr>
                        <a:t>Tam devri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904 d/d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3314106470"/>
                  </a:ext>
                </a:extLst>
              </a:tr>
              <a:tr h="177730">
                <a:tc>
                  <a:txBody>
                    <a:bodyPr/>
                    <a:lstStyle/>
                    <a:p>
                      <a:pPr algn="just">
                        <a:lnSpc>
                          <a:spcPct val="115000"/>
                        </a:lnSpc>
                        <a:spcAft>
                          <a:spcPts val="1000"/>
                        </a:spcAft>
                      </a:pPr>
                      <a:r>
                        <a:rPr lang="tr-TR" sz="1100">
                          <a:effectLst/>
                        </a:rPr>
                        <a:t>Normal rölanti devri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318 d/d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205656303"/>
                  </a:ext>
                </a:extLst>
              </a:tr>
              <a:tr h="177730">
                <a:tc>
                  <a:txBody>
                    <a:bodyPr/>
                    <a:lstStyle/>
                    <a:p>
                      <a:pPr algn="just">
                        <a:lnSpc>
                          <a:spcPct val="115000"/>
                        </a:lnSpc>
                        <a:spcAft>
                          <a:spcPts val="1000"/>
                        </a:spcAft>
                      </a:pPr>
                      <a:r>
                        <a:rPr lang="tr-TR" sz="1100">
                          <a:effectLst/>
                        </a:rPr>
                        <a:t>Düşük rölanti devri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235 d/d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3566337784"/>
                  </a:ext>
                </a:extLst>
              </a:tr>
              <a:tr h="177730">
                <a:tc>
                  <a:txBody>
                    <a:bodyPr/>
                    <a:lstStyle/>
                    <a:p>
                      <a:pPr algn="just">
                        <a:lnSpc>
                          <a:spcPct val="115000"/>
                        </a:lnSpc>
                        <a:spcAft>
                          <a:spcPts val="1000"/>
                        </a:spcAft>
                      </a:pPr>
                      <a:r>
                        <a:rPr lang="tr-TR" sz="1100">
                          <a:effectLst/>
                        </a:rPr>
                        <a:t>Yakıt pompası en az besleme değeri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1200 l/h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600 l/h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3164816286"/>
                  </a:ext>
                </a:extLst>
              </a:tr>
              <a:tr h="177730">
                <a:tc>
                  <a:txBody>
                    <a:bodyPr/>
                    <a:lstStyle/>
                    <a:p>
                      <a:pPr algn="just">
                        <a:lnSpc>
                          <a:spcPct val="115000"/>
                        </a:lnSpc>
                        <a:spcAft>
                          <a:spcPts val="1000"/>
                        </a:spcAft>
                      </a:pPr>
                      <a:r>
                        <a:rPr lang="tr-TR" sz="1100">
                          <a:effectLst/>
                        </a:rPr>
                        <a:t>En fazla izin verilen yağ sıcaklığı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127 o C</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349242928"/>
                  </a:ext>
                </a:extLst>
              </a:tr>
              <a:tr h="518595">
                <a:tc>
                  <a:txBody>
                    <a:bodyPr/>
                    <a:lstStyle/>
                    <a:p>
                      <a:pPr algn="just">
                        <a:lnSpc>
                          <a:spcPct val="115000"/>
                        </a:lnSpc>
                        <a:spcAft>
                          <a:spcPts val="1000"/>
                        </a:spcAft>
                      </a:pPr>
                      <a:r>
                        <a:rPr lang="tr-TR" sz="1100">
                          <a:effectLst/>
                        </a:rPr>
                        <a:t>Ana yağlama manifoldu yağ basıncı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900 d/d: 3,8-5,7 bar, </a:t>
                      </a:r>
                    </a:p>
                    <a:p>
                      <a:pPr algn="just">
                        <a:lnSpc>
                          <a:spcPct val="115000"/>
                        </a:lnSpc>
                        <a:spcAft>
                          <a:spcPts val="1000"/>
                        </a:spcAft>
                      </a:pPr>
                      <a:r>
                        <a:rPr lang="tr-TR" sz="1100">
                          <a:effectLst/>
                        </a:rPr>
                        <a:t>rölanti: 1,7-2 bar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Tam devir: 4,2 bar,</a:t>
                      </a:r>
                    </a:p>
                    <a:p>
                      <a:pPr algn="just">
                        <a:lnSpc>
                          <a:spcPct val="115000"/>
                        </a:lnSpc>
                        <a:spcAft>
                          <a:spcPts val="1000"/>
                        </a:spcAft>
                      </a:pPr>
                      <a:r>
                        <a:rPr lang="tr-TR" sz="1100">
                          <a:effectLst/>
                        </a:rPr>
                        <a:t> rölanti: 1 bar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849798650"/>
                  </a:ext>
                </a:extLst>
              </a:tr>
              <a:tr h="177730">
                <a:tc>
                  <a:txBody>
                    <a:bodyPr/>
                    <a:lstStyle/>
                    <a:p>
                      <a:pPr algn="just">
                        <a:lnSpc>
                          <a:spcPct val="115000"/>
                        </a:lnSpc>
                        <a:spcAft>
                          <a:spcPts val="1000"/>
                        </a:spcAft>
                      </a:pPr>
                      <a:r>
                        <a:rPr lang="tr-TR" sz="1100">
                          <a:effectLst/>
                        </a:rPr>
                        <a:t>Yağlama yağı kapasitesi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920 litre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806 litre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3844329419"/>
                  </a:ext>
                </a:extLst>
              </a:tr>
              <a:tr h="177730">
                <a:tc>
                  <a:txBody>
                    <a:bodyPr/>
                    <a:lstStyle/>
                    <a:p>
                      <a:pPr algn="just">
                        <a:lnSpc>
                          <a:spcPct val="115000"/>
                        </a:lnSpc>
                        <a:spcAft>
                          <a:spcPts val="1000"/>
                        </a:spcAft>
                      </a:pPr>
                      <a:r>
                        <a:rPr lang="tr-TR" sz="1100">
                          <a:effectLst/>
                        </a:rPr>
                        <a:t>Soğutma suyu kapasitesi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1117 litre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833 litre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577385278"/>
                  </a:ext>
                </a:extLst>
              </a:tr>
              <a:tr h="177730">
                <a:tc>
                  <a:txBody>
                    <a:bodyPr/>
                    <a:lstStyle/>
                    <a:p>
                      <a:pPr algn="just">
                        <a:lnSpc>
                          <a:spcPct val="115000"/>
                        </a:lnSpc>
                        <a:spcAft>
                          <a:spcPts val="1000"/>
                        </a:spcAft>
                      </a:pPr>
                      <a:r>
                        <a:rPr lang="tr-TR" sz="1100">
                          <a:effectLst/>
                        </a:rPr>
                        <a:t>Yakıt kapasitesi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6435 litre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5600 litre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531048850"/>
                  </a:ext>
                </a:extLst>
              </a:tr>
              <a:tr h="366560">
                <a:tc>
                  <a:txBody>
                    <a:bodyPr/>
                    <a:lstStyle/>
                    <a:p>
                      <a:pPr algn="just">
                        <a:lnSpc>
                          <a:spcPct val="115000"/>
                        </a:lnSpc>
                        <a:spcAft>
                          <a:spcPts val="1000"/>
                        </a:spcAft>
                      </a:pPr>
                      <a:r>
                        <a:rPr lang="tr-TR" sz="1100">
                          <a:effectLst/>
                        </a:rPr>
                        <a:t>Yüke ve devre oranlı her saat için yağ tük.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gridSpan="2">
                  <a:txBody>
                    <a:bodyPr/>
                    <a:lstStyle/>
                    <a:p>
                      <a:pPr algn="just">
                        <a:lnSpc>
                          <a:spcPct val="115000"/>
                        </a:lnSpc>
                        <a:spcAft>
                          <a:spcPts val="1000"/>
                        </a:spcAft>
                      </a:pPr>
                      <a:r>
                        <a:rPr lang="tr-TR" sz="1100">
                          <a:effectLst/>
                        </a:rPr>
                        <a:t>Yakıt tüketiminin %o 6 sı kadar (3 kg)</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extLst>
                  <a:ext uri="{0D108BD9-81ED-4DB2-BD59-A6C34878D82A}">
                    <a16:rowId xmlns:a16="http://schemas.microsoft.com/office/drawing/2014/main" val="575290949"/>
                  </a:ext>
                </a:extLst>
              </a:tr>
              <a:tr h="177730">
                <a:tc>
                  <a:txBody>
                    <a:bodyPr/>
                    <a:lstStyle/>
                    <a:p>
                      <a:pPr algn="just">
                        <a:lnSpc>
                          <a:spcPct val="115000"/>
                        </a:lnSpc>
                        <a:spcAft>
                          <a:spcPts val="1000"/>
                        </a:spcAft>
                      </a:pPr>
                      <a:r>
                        <a:rPr lang="tr-TR" sz="1100">
                          <a:effectLst/>
                        </a:rPr>
                        <a:t>Normal rejimdeki özgül yakıt tüketimi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164 g/HP-h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186 g/HP-h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1643876888"/>
                  </a:ext>
                </a:extLst>
              </a:tr>
              <a:tr h="177730">
                <a:tc>
                  <a:txBody>
                    <a:bodyPr/>
                    <a:lstStyle/>
                    <a:p>
                      <a:pPr algn="just">
                        <a:lnSpc>
                          <a:spcPct val="115000"/>
                        </a:lnSpc>
                        <a:spcAft>
                          <a:spcPts val="1000"/>
                        </a:spcAft>
                      </a:pPr>
                      <a:r>
                        <a:rPr lang="tr-TR" sz="1100">
                          <a:effectLst/>
                        </a:rPr>
                        <a:t>Max. devamlı rejimdeki özgül yakıt tük.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152 g/HP-h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180 g/HP-h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2586817907"/>
                  </a:ext>
                </a:extLst>
              </a:tr>
              <a:tr h="366560">
                <a:tc>
                  <a:txBody>
                    <a:bodyPr/>
                    <a:lstStyle/>
                    <a:p>
                      <a:pPr algn="just">
                        <a:lnSpc>
                          <a:spcPct val="115000"/>
                        </a:lnSpc>
                        <a:spcAft>
                          <a:spcPts val="1000"/>
                        </a:spcAft>
                      </a:pPr>
                      <a:r>
                        <a:rPr lang="tr-TR" sz="1100">
                          <a:effectLst/>
                        </a:rPr>
                        <a:t>Max. devamlı rejimdeki her saat için tük.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503 kg</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390,7 kg</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3272557723"/>
                  </a:ext>
                </a:extLst>
              </a:tr>
              <a:tr h="177730">
                <a:tc>
                  <a:txBody>
                    <a:bodyPr/>
                    <a:lstStyle/>
                    <a:p>
                      <a:pPr algn="just">
                        <a:lnSpc>
                          <a:spcPct val="115000"/>
                        </a:lnSpc>
                        <a:spcAft>
                          <a:spcPts val="1000"/>
                        </a:spcAft>
                      </a:pPr>
                      <a:r>
                        <a:rPr lang="tr-TR" sz="1100">
                          <a:effectLst/>
                        </a:rPr>
                        <a:t>Düşük rölantideki yakıt tüketimi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11,34 kg/h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a:txBody>
                    <a:bodyPr/>
                    <a:lstStyle/>
                    <a:p>
                      <a:pPr algn="just">
                        <a:lnSpc>
                          <a:spcPct val="115000"/>
                        </a:lnSpc>
                        <a:spcAft>
                          <a:spcPts val="1000"/>
                        </a:spcAft>
                      </a:pPr>
                      <a:r>
                        <a:rPr lang="tr-TR" sz="1100">
                          <a:effectLst/>
                        </a:rPr>
                        <a:t>12,93 kg/h (318d/d)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extLst>
                  <a:ext uri="{0D108BD9-81ED-4DB2-BD59-A6C34878D82A}">
                    <a16:rowId xmlns:a16="http://schemas.microsoft.com/office/drawing/2014/main" val="4003555606"/>
                  </a:ext>
                </a:extLst>
              </a:tr>
              <a:tr h="177730">
                <a:tc gridSpan="3">
                  <a:txBody>
                    <a:bodyPr/>
                    <a:lstStyle/>
                    <a:p>
                      <a:pPr algn="just">
                        <a:lnSpc>
                          <a:spcPct val="115000"/>
                        </a:lnSpc>
                        <a:spcAft>
                          <a:spcPts val="1000"/>
                        </a:spcAft>
                      </a:pPr>
                      <a:r>
                        <a:rPr lang="tr-TR" sz="1100" dirty="0">
                          <a:effectLst/>
                        </a:rPr>
                        <a:t>DE 33000’ler DE 22000’lere göre iş zamanı bazında %12 daha az yakıt tüketirler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9" marR="55379" marT="0" marB="0"/>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11017576"/>
                  </a:ext>
                </a:extLst>
              </a:tr>
            </a:tbl>
          </a:graphicData>
        </a:graphic>
      </p:graphicFrame>
    </p:spTree>
    <p:extLst>
      <p:ext uri="{BB962C8B-B14F-4D97-AF65-F5344CB8AC3E}">
        <p14:creationId xmlns:p14="http://schemas.microsoft.com/office/powerpoint/2010/main" val="2270710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5" name="Rectangle 1">
            <a:extLst>
              <a:ext uri="{FF2B5EF4-FFF2-40B4-BE49-F238E27FC236}">
                <a16:creationId xmlns:a16="http://schemas.microsoft.com/office/drawing/2014/main" id="{6973A53D-D706-4973-A08C-19E14EC395E9}"/>
              </a:ext>
            </a:extLst>
          </p:cNvPr>
          <p:cNvSpPr>
            <a:spLocks noChangeArrowheads="1"/>
          </p:cNvSpPr>
          <p:nvPr/>
        </p:nvSpPr>
        <p:spPr bwMode="auto">
          <a:xfrm>
            <a:off x="2391507" y="1548990"/>
            <a:ext cx="967444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1pPr>
            <a:lvl2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2pPr>
            <a:lvl3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3pPr>
            <a:lvl4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4pPr>
            <a:lvl5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5pPr>
            <a:lvl6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6pPr>
            <a:lvl7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7pPr>
            <a:lvl8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8pPr>
            <a:lvl9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TURBO KOMPRESÖR UCU</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Piston soğutma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manifoldu</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flanşı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 motor gömleği		37	27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Avans dişlisi bodur mili desteği - motor gömleği	</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1 / 2 “		122	90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3 / 8 “		37	27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5 / 16 “ (merkez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civatası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23	17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1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nolu</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avans dişlisi basınç plakası -motor gömleği		251	185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Eksantrik mili tahrik yuvası - motor gömleği		88	65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Eksantrik mili tahrik yuvası - motor gömleği emniyet teli germe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civataları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88	65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Yağ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manifoldu</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 yağ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manifoldu</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50	37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Yağ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manifoldu</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 motor gömleği		43	32</a:t>
            </a:r>
            <a:endParaRPr kumimoji="0" lang="tr-TR" altLang="tr-TR"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458061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E703CCEC-09F6-4012-837C-B5DBE5273076}"/>
              </a:ext>
            </a:extLst>
          </p:cNvPr>
          <p:cNvSpPr>
            <a:spLocks noChangeArrowheads="1"/>
          </p:cNvSpPr>
          <p:nvPr/>
        </p:nvSpPr>
        <p:spPr bwMode="auto">
          <a:xfrm>
            <a:off x="2025748" y="1435624"/>
            <a:ext cx="7604967"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1pPr>
            <a:lvl2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2pPr>
            <a:lvl3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3pPr>
            <a:lvl4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4pPr>
            <a:lvl5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5pPr>
            <a:lvl6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6pPr>
            <a:lvl7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7pPr>
            <a:lvl8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8pPr>
            <a:lvl9pPr eaLnBrk="0" fontAlgn="base" hangingPunct="0">
              <a:spcBef>
                <a:spcPct val="0"/>
              </a:spcBef>
              <a:spcAft>
                <a:spcPct val="0"/>
              </a:spcAft>
              <a:tabLst>
                <a:tab pos="5130800" algn="r"/>
                <a:tab pos="61071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Eksantrik mili tahrik dişlisi ve balans ağırlığı - Eksantrik mili bodur mili</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1 / 2 “	122	90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5 / 16 “ (merkez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civatası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23	17</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Turbo kompresör montaj </a:t>
            </a:r>
            <a:r>
              <a:rPr kumimoji="0" lang="tr-TR" altLang="tr-TR" sz="20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civataları</a:t>
            </a: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3 / 4 “	238	175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1 / 2 “ 	88	65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Hava oluğu – turbo kompresör	81	60</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Hava oluğu – motor gömleği	88	65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Yedek tahrik – turbo kompresör  -   3 / 8 “	32	24</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Yedek tahrik – eksantrik mili tahrik yuvası - 1 / 2 “	88	65</a:t>
            </a:r>
            <a:endParaRPr kumimoji="0" lang="tr-TR" altLang="tr-TR"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5130800" algn="r"/>
                <a:tab pos="6107113" algn="r"/>
              </a:tabLst>
            </a:pPr>
            <a:r>
              <a:rPr kumimoji="0" lang="tr-TR" altLang="tr-TR" sz="2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Son soğutucu – hava oluğu	61	45</a:t>
            </a:r>
            <a:endParaRPr kumimoji="0" lang="tr-TR" altLang="tr-TR" sz="3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947677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0A23AD17-F5EB-41A1-B849-5CD744D031E6}"/>
              </a:ext>
            </a:extLst>
          </p:cNvPr>
          <p:cNvSpPr txBox="1"/>
          <p:nvPr/>
        </p:nvSpPr>
        <p:spPr>
          <a:xfrm>
            <a:off x="2866292" y="1548241"/>
            <a:ext cx="7009228" cy="3799117"/>
          </a:xfrm>
          <a:prstGeom prst="rect">
            <a:avLst/>
          </a:prstGeom>
          <a:noFill/>
        </p:spPr>
        <p:txBody>
          <a:bodyPr wrap="square">
            <a:spAutoFit/>
          </a:bodyPr>
          <a:lstStyle/>
          <a:p>
            <a:pPr>
              <a:lnSpc>
                <a:spcPct val="115000"/>
              </a:lnSpc>
              <a:spcAft>
                <a:spcPts val="1000"/>
              </a:spcAft>
              <a:tabLst>
                <a:tab pos="5581015" algn="r"/>
                <a:tab pos="6106795" algn="r"/>
              </a:tabLst>
            </a:pPr>
            <a:r>
              <a:rPr lang="tr-TR" sz="2000" dirty="0">
                <a:effectLst/>
                <a:ea typeface="Calibri" panose="020F0502020204030204" pitchFamily="34" charset="0"/>
                <a:cs typeface="Times New Roman" panose="02020603050405020304" pitchFamily="18" charset="0"/>
              </a:rPr>
              <a:t>Son soğutucu destek tamponu cıvataları</a:t>
            </a:r>
            <a:r>
              <a:rPr lang="tr-TR" sz="2000" dirty="0">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176		130</a:t>
            </a:r>
          </a:p>
          <a:p>
            <a:pPr>
              <a:lnSpc>
                <a:spcPct val="115000"/>
              </a:lnSpc>
              <a:spcAft>
                <a:spcPts val="1000"/>
              </a:spcAft>
              <a:tabLst>
                <a:tab pos="5220970" algn="r"/>
                <a:tab pos="6106795" algn="r"/>
              </a:tabLst>
            </a:pPr>
            <a:r>
              <a:rPr lang="tr-TR" sz="2000" dirty="0">
                <a:effectLst/>
                <a:ea typeface="Calibri" panose="020F0502020204030204" pitchFamily="34" charset="0"/>
                <a:cs typeface="Times New Roman" panose="02020603050405020304" pitchFamily="18" charset="0"/>
              </a:rPr>
              <a:t>Turbo kompresör – </a:t>
            </a:r>
            <a:r>
              <a:rPr lang="tr-TR" sz="2000" dirty="0" err="1">
                <a:effectLst/>
                <a:ea typeface="Calibri" panose="020F0502020204030204" pitchFamily="34" charset="0"/>
                <a:cs typeface="Times New Roman" panose="02020603050405020304" pitchFamily="18" charset="0"/>
              </a:rPr>
              <a:t>manifold</a:t>
            </a:r>
            <a:r>
              <a:rPr lang="tr-TR" sz="2000" dirty="0">
                <a:effectLst/>
                <a:ea typeface="Calibri" panose="020F0502020204030204" pitchFamily="34" charset="0"/>
                <a:cs typeface="Times New Roman" panose="02020603050405020304" pitchFamily="18" charset="0"/>
              </a:rPr>
              <a:t> (yağlanmış)**	122	90</a:t>
            </a:r>
          </a:p>
          <a:p>
            <a:pPr>
              <a:lnSpc>
                <a:spcPct val="115000"/>
              </a:lnSpc>
              <a:spcAft>
                <a:spcPts val="1000"/>
              </a:spcAft>
              <a:tabLst>
                <a:tab pos="5490845" algn="r"/>
                <a:tab pos="6106795" algn="r"/>
              </a:tabLst>
            </a:pPr>
            <a:r>
              <a:rPr lang="tr-TR" sz="2000" dirty="0">
                <a:effectLst/>
                <a:ea typeface="Calibri" panose="020F0502020204030204" pitchFamily="34" charset="0"/>
                <a:cs typeface="Times New Roman" panose="02020603050405020304" pitchFamily="18" charset="0"/>
              </a:rPr>
              <a:t>Su borusu şebekesi – son soğutucu	 47		35</a:t>
            </a:r>
          </a:p>
          <a:p>
            <a:pPr>
              <a:lnSpc>
                <a:spcPct val="115000"/>
              </a:lnSpc>
              <a:spcAft>
                <a:spcPts val="1000"/>
              </a:spcAft>
              <a:tabLst>
                <a:tab pos="5220970" algn="r"/>
                <a:tab pos="6106795" algn="r"/>
              </a:tabLst>
            </a:pPr>
            <a:r>
              <a:rPr lang="tr-TR" sz="2000" dirty="0">
                <a:effectLst/>
                <a:ea typeface="Calibri" panose="020F0502020204030204" pitchFamily="34" charset="0"/>
                <a:cs typeface="Times New Roman" panose="02020603050405020304" pitchFamily="18" charset="0"/>
              </a:rPr>
              <a:t>Su borusu şebekesi – motor	47	35</a:t>
            </a:r>
          </a:p>
          <a:p>
            <a:pPr>
              <a:lnSpc>
                <a:spcPct val="115000"/>
              </a:lnSpc>
              <a:spcAft>
                <a:spcPts val="1000"/>
              </a:spcAft>
              <a:tabLst>
                <a:tab pos="5311140" algn="r"/>
                <a:tab pos="6106795" algn="r"/>
              </a:tabLst>
            </a:pPr>
            <a:r>
              <a:rPr lang="tr-TR" sz="2000" dirty="0">
                <a:effectLst/>
                <a:ea typeface="Calibri" panose="020F0502020204030204" pitchFamily="34" charset="0"/>
                <a:cs typeface="Times New Roman" panose="02020603050405020304" pitchFamily="18" charset="0"/>
              </a:rPr>
              <a:t>Yağ </a:t>
            </a:r>
            <a:r>
              <a:rPr lang="tr-TR" sz="2000" dirty="0" err="1">
                <a:effectLst/>
                <a:ea typeface="Calibri" panose="020F0502020204030204" pitchFamily="34" charset="0"/>
                <a:cs typeface="Times New Roman" panose="02020603050405020304" pitchFamily="18" charset="0"/>
              </a:rPr>
              <a:t>seperatörü</a:t>
            </a:r>
            <a:r>
              <a:rPr lang="tr-TR" sz="2000" dirty="0">
                <a:effectLst/>
                <a:ea typeface="Calibri" panose="020F0502020204030204" pitchFamily="34" charset="0"/>
                <a:cs typeface="Times New Roman" panose="02020603050405020304" pitchFamily="18" charset="0"/>
              </a:rPr>
              <a:t> genleşme bağlantı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122	90</a:t>
            </a:r>
          </a:p>
          <a:p>
            <a:pPr>
              <a:lnSpc>
                <a:spcPct val="115000"/>
              </a:lnSpc>
              <a:spcAft>
                <a:spcPts val="1000"/>
              </a:spcAft>
              <a:tabLst>
                <a:tab pos="5311140" algn="r"/>
                <a:tab pos="6106795" algn="r"/>
              </a:tabLst>
            </a:pPr>
            <a:r>
              <a:rPr lang="tr-TR" sz="2000" dirty="0">
                <a:effectLst/>
                <a:ea typeface="Calibri" panose="020F0502020204030204" pitchFamily="34" charset="0"/>
                <a:cs typeface="Times New Roman" panose="02020603050405020304" pitchFamily="18" charset="0"/>
              </a:rPr>
              <a:t>Yağ halkası – krank mili dişlisi	23	17</a:t>
            </a:r>
          </a:p>
          <a:p>
            <a:pPr>
              <a:lnSpc>
                <a:spcPct val="115000"/>
              </a:lnSpc>
              <a:spcAft>
                <a:spcPts val="1000"/>
              </a:spcAft>
              <a:tabLst>
                <a:tab pos="5311140" algn="r"/>
                <a:tab pos="6106795" algn="r"/>
              </a:tabLst>
            </a:pPr>
            <a:r>
              <a:rPr lang="tr-TR" sz="2000" dirty="0">
                <a:effectLst/>
                <a:ea typeface="Calibri" panose="020F0502020204030204" pitchFamily="34" charset="0"/>
                <a:cs typeface="Times New Roman" panose="02020603050405020304" pitchFamily="18" charset="0"/>
              </a:rPr>
              <a:t>Yağ muhafazası – eksantrik tahrik yuvası	41	30</a:t>
            </a:r>
          </a:p>
          <a:p>
            <a:pPr>
              <a:lnSpc>
                <a:spcPct val="115000"/>
              </a:lnSpc>
              <a:spcAft>
                <a:spcPts val="1000"/>
              </a:spcAft>
              <a:tabLst>
                <a:tab pos="5311140" algn="r"/>
                <a:tab pos="6106795" algn="r"/>
              </a:tabLst>
            </a:pPr>
            <a:r>
              <a:rPr lang="tr-TR" sz="2000" dirty="0">
                <a:effectLst/>
                <a:ea typeface="Calibri" panose="020F0502020204030204" pitchFamily="34" charset="0"/>
                <a:cs typeface="Times New Roman" panose="02020603050405020304" pitchFamily="18" charset="0"/>
              </a:rPr>
              <a:t>Egzoz susturucu – turbo kompresör (yağlanmış)**	122	90</a:t>
            </a:r>
          </a:p>
        </p:txBody>
      </p:sp>
    </p:spTree>
    <p:extLst>
      <p:ext uri="{BB962C8B-B14F-4D97-AF65-F5344CB8AC3E}">
        <p14:creationId xmlns:p14="http://schemas.microsoft.com/office/powerpoint/2010/main" val="3776019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BC2F79E1-813B-49B4-988A-1F8E38B62099}"/>
              </a:ext>
            </a:extLst>
          </p:cNvPr>
          <p:cNvSpPr txBox="1"/>
          <p:nvPr/>
        </p:nvSpPr>
        <p:spPr>
          <a:xfrm>
            <a:off x="1323679" y="1505563"/>
            <a:ext cx="8415996" cy="4282967"/>
          </a:xfrm>
          <a:prstGeom prst="rect">
            <a:avLst/>
          </a:prstGeom>
          <a:noFill/>
        </p:spPr>
        <p:txBody>
          <a:bodyPr wrap="square">
            <a:spAutoFit/>
          </a:bodyPr>
          <a:lstStyle/>
          <a:p>
            <a:pPr>
              <a:lnSpc>
                <a:spcPct val="115000"/>
              </a:lnSpc>
              <a:spcBef>
                <a:spcPts val="300"/>
              </a:spcBef>
              <a:spcAft>
                <a:spcPts val="1000"/>
              </a:spcAft>
              <a:tabLst>
                <a:tab pos="6106795" algn="r"/>
              </a:tabLst>
            </a:pPr>
            <a:r>
              <a:rPr lang="tr-TR" sz="2000" b="1" dirty="0">
                <a:effectLst/>
                <a:ea typeface="Calibri" panose="020F0502020204030204" pitchFamily="34" charset="0"/>
                <a:cs typeface="Times New Roman" panose="02020603050405020304" pitchFamily="18" charset="0"/>
              </a:rPr>
              <a:t>MOTOR GÖMLEĞİ VE YAĞ KARTERİ</a:t>
            </a:r>
            <a:endParaRPr lang="tr-TR" sz="2000" dirty="0">
              <a:effectLst/>
              <a:ea typeface="Calibri" panose="020F0502020204030204" pitchFamily="34" charset="0"/>
              <a:cs typeface="Times New Roman" panose="02020603050405020304" pitchFamily="18" charset="0"/>
            </a:endParaRP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Ana rulman somunları (yağlanmış)*	</a:t>
            </a: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  Başlangıç	475-542	     350-400</a:t>
            </a: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  Bitiş	1017	750</a:t>
            </a: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Motor gömleği – yağ </a:t>
            </a:r>
            <a:r>
              <a:rPr lang="tr-TR" sz="2000" dirty="0" err="1">
                <a:effectLst/>
                <a:ea typeface="Calibri" panose="020F0502020204030204" pitchFamily="34" charset="0"/>
                <a:cs typeface="Times New Roman" panose="02020603050405020304" pitchFamily="18" charset="0"/>
              </a:rPr>
              <a:t>karteri</a:t>
            </a:r>
            <a:endParaRPr lang="tr-TR" sz="2000" dirty="0">
              <a:effectLst/>
              <a:ea typeface="Calibri" panose="020F0502020204030204" pitchFamily="34" charset="0"/>
              <a:cs typeface="Times New Roman" panose="02020603050405020304" pitchFamily="18" charset="0"/>
            </a:endParaRP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   Başlangıç	136	100</a:t>
            </a: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  Bitiş	610	450</a:t>
            </a:r>
          </a:p>
          <a:p>
            <a:pPr>
              <a:lnSpc>
                <a:spcPct val="115000"/>
              </a:lnSpc>
              <a:spcAft>
                <a:spcPts val="1000"/>
              </a:spcAft>
              <a:tabLst>
                <a:tab pos="6106795" algn="r"/>
              </a:tabLst>
            </a:pPr>
            <a:r>
              <a:rPr lang="tr-TR" sz="2000" dirty="0">
                <a:effectLst/>
                <a:ea typeface="Calibri" panose="020F0502020204030204" pitchFamily="34" charset="0"/>
                <a:cs typeface="Times New Roman" panose="02020603050405020304" pitchFamily="18" charset="0"/>
              </a:rPr>
              <a:t>Biyel kolu – piston pimi (yağlanmış)*	610	450</a:t>
            </a:r>
          </a:p>
          <a:p>
            <a:pPr>
              <a:lnSpc>
                <a:spcPct val="115000"/>
              </a:lnSpc>
              <a:spcAft>
                <a:spcPts val="1000"/>
              </a:spcAft>
            </a:pPr>
            <a:r>
              <a:rPr lang="tr-TR" sz="2000" dirty="0">
                <a:effectLst/>
                <a:ea typeface="Calibri" panose="020F0502020204030204" pitchFamily="34" charset="0"/>
                <a:cs typeface="Times New Roman" panose="02020603050405020304" pitchFamily="18" charset="0"/>
              </a:rPr>
              <a:t>Piston pimi tespit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16.4	    12,145</a:t>
            </a:r>
          </a:p>
        </p:txBody>
      </p:sp>
    </p:spTree>
    <p:extLst>
      <p:ext uri="{BB962C8B-B14F-4D97-AF65-F5344CB8AC3E}">
        <p14:creationId xmlns:p14="http://schemas.microsoft.com/office/powerpoint/2010/main" val="3895825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9" name="Metin kutusu 8">
            <a:extLst>
              <a:ext uri="{FF2B5EF4-FFF2-40B4-BE49-F238E27FC236}">
                <a16:creationId xmlns:a16="http://schemas.microsoft.com/office/drawing/2014/main" id="{504C314A-6576-4DAB-92E7-62587404966F}"/>
              </a:ext>
            </a:extLst>
          </p:cNvPr>
          <p:cNvSpPr txBox="1"/>
          <p:nvPr/>
        </p:nvSpPr>
        <p:spPr>
          <a:xfrm>
            <a:off x="1507587" y="1374753"/>
            <a:ext cx="8641079" cy="4281300"/>
          </a:xfrm>
          <a:prstGeom prst="rect">
            <a:avLst/>
          </a:prstGeom>
          <a:noFill/>
        </p:spPr>
        <p:txBody>
          <a:bodyPr wrap="square">
            <a:spAutoFit/>
          </a:bodyPr>
          <a:lstStyle/>
          <a:p>
            <a:pPr>
              <a:lnSpc>
                <a:spcPct val="115000"/>
              </a:lnSpc>
              <a:spcAft>
                <a:spcPts val="1000"/>
              </a:spcAft>
              <a:tabLst>
                <a:tab pos="4951095" algn="r"/>
                <a:tab pos="5311140" algn="r"/>
                <a:tab pos="6115685" algn="r"/>
              </a:tabLst>
            </a:pPr>
            <a:r>
              <a:rPr lang="tr-TR" sz="2000" dirty="0">
                <a:effectLst/>
                <a:ea typeface="Calibri" panose="020F0502020204030204" pitchFamily="34" charset="0"/>
                <a:cs typeface="Times New Roman" panose="02020603050405020304" pitchFamily="18" charset="0"/>
              </a:rPr>
              <a:t>Sepet – biyel kolu (yağlanmış)*	    	  	14         	10</a:t>
            </a:r>
          </a:p>
          <a:p>
            <a:pPr>
              <a:lnSpc>
                <a:spcPct val="115000"/>
              </a:lnSpc>
              <a:spcAft>
                <a:spcPts val="1000"/>
              </a:spcAft>
              <a:tabLst>
                <a:tab pos="5130800" algn="r"/>
                <a:tab pos="6115685" algn="r"/>
              </a:tabLst>
            </a:pPr>
            <a:r>
              <a:rPr lang="tr-TR" sz="2000" dirty="0">
                <a:effectLst/>
                <a:ea typeface="Calibri" panose="020F0502020204030204" pitchFamily="34" charset="0"/>
                <a:cs typeface="Times New Roman" panose="02020603050405020304" pitchFamily="18" charset="0"/>
              </a:rPr>
              <a:t>  Başlangıç		 258       	190</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  Bitiş	  102		75</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Biyel kolu yatak kepi	27		20</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Piston soğutma yağı boru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41		30</a:t>
            </a:r>
          </a:p>
          <a:p>
            <a:pPr>
              <a:lnSpc>
                <a:spcPct val="115000"/>
              </a:lnSpc>
              <a:spcAft>
                <a:spcPts val="1000"/>
              </a:spcAft>
            </a:pPr>
            <a:r>
              <a:rPr lang="tr-TR" sz="2000" dirty="0">
                <a:effectLst/>
                <a:ea typeface="Calibri" panose="020F0502020204030204" pitchFamily="34" charset="0"/>
                <a:cs typeface="Times New Roman" panose="02020603050405020304" pitchFamily="18" charset="0"/>
              </a:rPr>
              <a:t>Su yolu – gömlek					        20	    	15</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Su yolu kovan bağlantı somunu	678		500</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Cıvata – krank mili bodur mili üzerinde montaj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81		60</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Aksesuar tahrik dişlisi – krank mili (yağlanmış)*	407		300</a:t>
            </a:r>
          </a:p>
        </p:txBody>
      </p:sp>
    </p:spTree>
    <p:extLst>
      <p:ext uri="{BB962C8B-B14F-4D97-AF65-F5344CB8AC3E}">
        <p14:creationId xmlns:p14="http://schemas.microsoft.com/office/powerpoint/2010/main" val="2176105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645E/645E3C Tipi II Zamanlı Motorları Oluşturan Parçalar</a:t>
            </a:r>
            <a:endParaRPr lang="tr-TR"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68511B60-640E-45A3-8056-29378AF940B7}"/>
              </a:ext>
            </a:extLst>
          </p:cNvPr>
          <p:cNvSpPr txBox="1"/>
          <p:nvPr/>
        </p:nvSpPr>
        <p:spPr>
          <a:xfrm>
            <a:off x="1507587" y="1199435"/>
            <a:ext cx="8795824" cy="4763484"/>
          </a:xfrm>
          <a:prstGeom prst="rect">
            <a:avLst/>
          </a:prstGeom>
          <a:noFill/>
        </p:spPr>
        <p:txBody>
          <a:bodyPr wrap="square">
            <a:spAutoFit/>
          </a:bodyPr>
          <a:lstStyle/>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Aksesuar tahrik dişlisi yağ halkası	33	24</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Kavrama diski – krank mili (8, 12 ve 16 silindir) (yağlanmış)*	2440	1800</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Kavrama diski jant </a:t>
            </a:r>
            <a:r>
              <a:rPr lang="tr-TR" sz="2000" dirty="0" err="1">
                <a:effectLst/>
                <a:ea typeface="Calibri" panose="020F0502020204030204" pitchFamily="34" charset="0"/>
                <a:cs typeface="Times New Roman" panose="02020603050405020304" pitchFamily="18" charset="0"/>
              </a:rPr>
              <a:t>civatası</a:t>
            </a:r>
            <a:r>
              <a:rPr lang="tr-TR" sz="2000" dirty="0">
                <a:effectLst/>
                <a:ea typeface="Calibri" panose="020F0502020204030204" pitchFamily="34" charset="0"/>
                <a:cs typeface="Times New Roman" panose="02020603050405020304" pitchFamily="18" charset="0"/>
              </a:rPr>
              <a:t>	400	295</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El deliği kapak </a:t>
            </a:r>
            <a:r>
              <a:rPr lang="tr-TR" sz="2000" dirty="0" err="1">
                <a:effectLst/>
                <a:ea typeface="Calibri" panose="020F0502020204030204" pitchFamily="34" charset="0"/>
                <a:cs typeface="Times New Roman" panose="02020603050405020304" pitchFamily="18" charset="0"/>
              </a:rPr>
              <a:t>civataları</a:t>
            </a:r>
            <a:r>
              <a:rPr lang="tr-TR" sz="2000" dirty="0">
                <a:effectLst/>
                <a:ea typeface="Calibri" panose="020F0502020204030204" pitchFamily="34" charset="0"/>
                <a:cs typeface="Times New Roman" panose="02020603050405020304" pitchFamily="18" charset="0"/>
              </a:rPr>
              <a:t>	27-41	20-30</a:t>
            </a:r>
          </a:p>
          <a:p>
            <a:pPr>
              <a:lnSpc>
                <a:spcPct val="115000"/>
              </a:lnSpc>
              <a:spcAft>
                <a:spcPts val="1000"/>
              </a:spcAft>
              <a:tabLst>
                <a:tab pos="4799965" algn="r"/>
                <a:tab pos="6115685" algn="r"/>
              </a:tabLst>
            </a:pPr>
            <a:r>
              <a:rPr lang="tr-TR" sz="2000" dirty="0">
                <a:effectLst/>
                <a:ea typeface="Calibri" panose="020F0502020204030204" pitchFamily="34" charset="0"/>
                <a:cs typeface="Times New Roman" panose="02020603050405020304" pitchFamily="18" charset="0"/>
              </a:rPr>
              <a:t>Motor montaj </a:t>
            </a:r>
            <a:r>
              <a:rPr lang="tr-TR" sz="2000" dirty="0" err="1">
                <a:effectLst/>
                <a:ea typeface="Calibri" panose="020F0502020204030204" pitchFamily="34" charset="0"/>
                <a:cs typeface="Times New Roman" panose="02020603050405020304" pitchFamily="18" charset="0"/>
              </a:rPr>
              <a:t>civataları</a:t>
            </a:r>
            <a:endParaRPr lang="tr-TR" sz="2000" dirty="0">
              <a:effectLst/>
              <a:ea typeface="Calibri" panose="020F0502020204030204" pitchFamily="34" charset="0"/>
              <a:cs typeface="Times New Roman" panose="02020603050405020304" pitchFamily="18" charset="0"/>
            </a:endParaRP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    E3C w / 0 manşon</a:t>
            </a:r>
          </a:p>
          <a:p>
            <a:pPr>
              <a:lnSpc>
                <a:spcPct val="115000"/>
              </a:lnSpc>
              <a:spcAft>
                <a:spcPts val="1000"/>
              </a:spcAft>
              <a:tabLst>
                <a:tab pos="6115685" algn="r"/>
              </a:tabLst>
            </a:pPr>
            <a:r>
              <a:rPr lang="tr-TR" sz="2000" dirty="0">
                <a:effectLst/>
                <a:ea typeface="Calibri" panose="020F0502020204030204" pitchFamily="34" charset="0"/>
                <a:cs typeface="Times New Roman" panose="02020603050405020304" pitchFamily="18" charset="0"/>
              </a:rPr>
              <a:t>	617	455</a:t>
            </a:r>
          </a:p>
          <a:p>
            <a:pPr>
              <a:lnSpc>
                <a:spcPct val="115000"/>
              </a:lnSpc>
              <a:spcAft>
                <a:spcPts val="1000"/>
              </a:spcAft>
              <a:tabLst>
                <a:tab pos="4799965" algn="r"/>
                <a:tab pos="6115685" algn="r"/>
              </a:tabLst>
            </a:pPr>
            <a:r>
              <a:rPr lang="tr-TR" sz="2000" dirty="0" err="1">
                <a:effectLst/>
                <a:ea typeface="Calibri" panose="020F0502020204030204" pitchFamily="34" charset="0"/>
                <a:cs typeface="Times New Roman" panose="02020603050405020304" pitchFamily="18" charset="0"/>
              </a:rPr>
              <a:t>Texaco</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Threadtex</a:t>
            </a:r>
            <a:r>
              <a:rPr lang="tr-TR" sz="2000" dirty="0">
                <a:effectLst/>
                <a:ea typeface="Calibri" panose="020F0502020204030204" pitchFamily="34" charset="0"/>
                <a:cs typeface="Times New Roman" panose="02020603050405020304" pitchFamily="18" charset="0"/>
              </a:rPr>
              <a:t> No 2303 ile yağlayın</a:t>
            </a:r>
          </a:p>
          <a:p>
            <a:pPr>
              <a:lnSpc>
                <a:spcPct val="115000"/>
              </a:lnSpc>
              <a:spcAft>
                <a:spcPts val="1000"/>
              </a:spcAft>
              <a:tabLst>
                <a:tab pos="4799965" algn="r"/>
                <a:tab pos="6115685" algn="r"/>
              </a:tabLst>
            </a:pP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Fel</a:t>
            </a:r>
            <a:r>
              <a:rPr lang="tr-TR" sz="2000" dirty="0">
                <a:effectLst/>
                <a:ea typeface="Calibri" panose="020F0502020204030204" pitchFamily="34" charset="0"/>
                <a:cs typeface="Times New Roman" panose="02020603050405020304" pitchFamily="18" charset="0"/>
              </a:rPr>
              <a:t> – </a:t>
            </a:r>
            <a:r>
              <a:rPr lang="tr-TR" sz="2000" dirty="0" err="1">
                <a:effectLst/>
                <a:ea typeface="Calibri" panose="020F0502020204030204" pitchFamily="34" charset="0"/>
                <a:cs typeface="Times New Roman" panose="02020603050405020304" pitchFamily="18" charset="0"/>
              </a:rPr>
              <a:t>pro</a:t>
            </a:r>
            <a:r>
              <a:rPr lang="tr-TR" sz="2000" dirty="0">
                <a:effectLst/>
                <a:ea typeface="Calibri" panose="020F0502020204030204" pitchFamily="34" charset="0"/>
                <a:cs typeface="Times New Roman" panose="02020603050405020304" pitchFamily="18" charset="0"/>
              </a:rPr>
              <a:t> C5A veya eşdeğeri ile yağlayın</a:t>
            </a:r>
          </a:p>
          <a:p>
            <a:pPr>
              <a:lnSpc>
                <a:spcPct val="115000"/>
              </a:lnSpc>
              <a:spcAft>
                <a:spcPts val="1000"/>
              </a:spcAft>
              <a:tabLst>
                <a:tab pos="4799965" algn="r"/>
                <a:tab pos="6115685" algn="r"/>
              </a:tabLst>
            </a:pPr>
            <a:r>
              <a:rPr lang="tr-TR" sz="2000" baseline="30000" dirty="0">
                <a:effectLst/>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Loctite </a:t>
            </a:r>
            <a:r>
              <a:rPr lang="tr-TR" sz="2000" dirty="0" err="1">
                <a:effectLst/>
                <a:ea typeface="Calibri" panose="020F0502020204030204" pitchFamily="34" charset="0"/>
                <a:cs typeface="Times New Roman" panose="02020603050405020304" pitchFamily="18" charset="0"/>
              </a:rPr>
              <a:t>no</a:t>
            </a:r>
            <a:r>
              <a:rPr lang="tr-TR" sz="2000" dirty="0">
                <a:effectLst/>
                <a:ea typeface="Calibri" panose="020F0502020204030204" pitchFamily="34" charset="0"/>
                <a:cs typeface="Times New Roman" panose="02020603050405020304" pitchFamily="18" charset="0"/>
              </a:rPr>
              <a:t> 242 sızdırmazlık contasını uygulayın.</a:t>
            </a:r>
          </a:p>
        </p:txBody>
      </p:sp>
    </p:spTree>
    <p:extLst>
      <p:ext uri="{BB962C8B-B14F-4D97-AF65-F5344CB8AC3E}">
        <p14:creationId xmlns:p14="http://schemas.microsoft.com/office/powerpoint/2010/main" val="1365816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graphicFrame>
        <p:nvGraphicFramePr>
          <p:cNvPr id="3" name="Tablo 2">
            <a:extLst>
              <a:ext uri="{FF2B5EF4-FFF2-40B4-BE49-F238E27FC236}">
                <a16:creationId xmlns:a16="http://schemas.microsoft.com/office/drawing/2014/main" id="{48F58841-5738-4C2D-8CD7-68486E3F29D1}"/>
              </a:ext>
            </a:extLst>
          </p:cNvPr>
          <p:cNvGraphicFramePr>
            <a:graphicFrameLocks noGrp="1"/>
          </p:cNvGraphicFramePr>
          <p:nvPr>
            <p:extLst>
              <p:ext uri="{D42A27DB-BD31-4B8C-83A1-F6EECF244321}">
                <p14:modId xmlns:p14="http://schemas.microsoft.com/office/powerpoint/2010/main" val="3921304137"/>
              </p:ext>
            </p:extLst>
          </p:nvPr>
        </p:nvGraphicFramePr>
        <p:xfrm>
          <a:off x="1323679" y="1136991"/>
          <a:ext cx="4432766" cy="4577160"/>
        </p:xfrm>
        <a:graphic>
          <a:graphicData uri="http://schemas.openxmlformats.org/drawingml/2006/table">
            <a:tbl>
              <a:tblPr firstRow="1" firstCol="1" bandRow="1">
                <a:tableStyleId>{5C22544A-7EE6-4342-B048-85BDC9FD1C3A}</a:tableStyleId>
              </a:tblPr>
              <a:tblGrid>
                <a:gridCol w="2031247">
                  <a:extLst>
                    <a:ext uri="{9D8B030D-6E8A-4147-A177-3AD203B41FA5}">
                      <a16:colId xmlns:a16="http://schemas.microsoft.com/office/drawing/2014/main" val="2664406736"/>
                    </a:ext>
                  </a:extLst>
                </a:gridCol>
                <a:gridCol w="2401519">
                  <a:extLst>
                    <a:ext uri="{9D8B030D-6E8A-4147-A177-3AD203B41FA5}">
                      <a16:colId xmlns:a16="http://schemas.microsoft.com/office/drawing/2014/main" val="1019568976"/>
                    </a:ext>
                  </a:extLst>
                </a:gridCol>
              </a:tblGrid>
              <a:tr h="381430">
                <a:tc>
                  <a:txBody>
                    <a:bodyPr/>
                    <a:lstStyle/>
                    <a:p>
                      <a:pPr algn="just">
                        <a:lnSpc>
                          <a:spcPct val="115000"/>
                        </a:lnSpc>
                        <a:spcAft>
                          <a:spcPts val="1000"/>
                        </a:spcAft>
                      </a:pPr>
                      <a:r>
                        <a:rPr lang="tr-TR" sz="1800">
                          <a:effectLst/>
                        </a:rPr>
                        <a:t>Üreticisi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SEMT PIELSTICK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1565889"/>
                  </a:ext>
                </a:extLst>
              </a:tr>
              <a:tr h="381430">
                <a:tc>
                  <a:txBody>
                    <a:bodyPr/>
                    <a:lstStyle/>
                    <a:p>
                      <a:pPr algn="just">
                        <a:lnSpc>
                          <a:spcPct val="115000"/>
                        </a:lnSpc>
                        <a:spcAft>
                          <a:spcPts val="1000"/>
                        </a:spcAft>
                      </a:pPr>
                      <a:r>
                        <a:rPr lang="tr-TR" sz="1800">
                          <a:effectLst/>
                        </a:rPr>
                        <a:t>Gücü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2400 HP</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4940632"/>
                  </a:ext>
                </a:extLst>
              </a:tr>
              <a:tr h="381430">
                <a:tc>
                  <a:txBody>
                    <a:bodyPr/>
                    <a:lstStyle/>
                    <a:p>
                      <a:pPr algn="just">
                        <a:lnSpc>
                          <a:spcPct val="115000"/>
                        </a:lnSpc>
                        <a:spcAft>
                          <a:spcPts val="1000"/>
                        </a:spcAft>
                      </a:pPr>
                      <a:r>
                        <a:rPr lang="tr-TR" sz="1800">
                          <a:effectLst/>
                        </a:rPr>
                        <a:t>Rölanti Devri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650 d/d</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7809225"/>
                  </a:ext>
                </a:extLst>
              </a:tr>
              <a:tr h="381430">
                <a:tc>
                  <a:txBody>
                    <a:bodyPr/>
                    <a:lstStyle/>
                    <a:p>
                      <a:pPr algn="just">
                        <a:lnSpc>
                          <a:spcPct val="115000"/>
                        </a:lnSpc>
                        <a:spcAft>
                          <a:spcPts val="1000"/>
                        </a:spcAft>
                      </a:pPr>
                      <a:r>
                        <a:rPr lang="tr-TR" sz="1800">
                          <a:effectLst/>
                        </a:rPr>
                        <a:t>Tam devir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1500 d/d</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7123318"/>
                  </a:ext>
                </a:extLst>
              </a:tr>
              <a:tr h="381430">
                <a:tc>
                  <a:txBody>
                    <a:bodyPr/>
                    <a:lstStyle/>
                    <a:p>
                      <a:pPr algn="just">
                        <a:lnSpc>
                          <a:spcPct val="115000"/>
                        </a:lnSpc>
                        <a:spcAft>
                          <a:spcPts val="1000"/>
                        </a:spcAft>
                      </a:pPr>
                      <a:r>
                        <a:rPr lang="tr-TR" sz="1800">
                          <a:effectLst/>
                        </a:rPr>
                        <a:t>Aşırı devir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1680 d/d</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1790855"/>
                  </a:ext>
                </a:extLst>
              </a:tr>
              <a:tr h="381430">
                <a:tc>
                  <a:txBody>
                    <a:bodyPr/>
                    <a:lstStyle/>
                    <a:p>
                      <a:pPr algn="just">
                        <a:lnSpc>
                          <a:spcPct val="115000"/>
                        </a:lnSpc>
                        <a:spcAft>
                          <a:spcPts val="1000"/>
                        </a:spcAft>
                      </a:pPr>
                      <a:r>
                        <a:rPr lang="tr-TR" sz="1800">
                          <a:effectLst/>
                        </a:rPr>
                        <a:t>Zaman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54200"/>
                  </a:ext>
                </a:extLst>
              </a:tr>
              <a:tr h="381430">
                <a:tc>
                  <a:txBody>
                    <a:bodyPr/>
                    <a:lstStyle/>
                    <a:p>
                      <a:pPr algn="just">
                        <a:lnSpc>
                          <a:spcPct val="115000"/>
                        </a:lnSpc>
                        <a:spcAft>
                          <a:spcPts val="1000"/>
                        </a:spcAft>
                      </a:pPr>
                      <a:r>
                        <a:rPr lang="tr-TR" sz="1800">
                          <a:effectLst/>
                        </a:rPr>
                        <a:t>Silindir sayısı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0349353"/>
                  </a:ext>
                </a:extLst>
              </a:tr>
              <a:tr h="381430">
                <a:tc>
                  <a:txBody>
                    <a:bodyPr/>
                    <a:lstStyle/>
                    <a:p>
                      <a:pPr algn="just">
                        <a:lnSpc>
                          <a:spcPct val="115000"/>
                        </a:lnSpc>
                        <a:spcAft>
                          <a:spcPts val="1000"/>
                        </a:spcAft>
                      </a:pPr>
                      <a:r>
                        <a:rPr lang="tr-TR" sz="1800">
                          <a:effectLst/>
                        </a:rPr>
                        <a:t>Silindir diziliş şekli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V - 90°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091195"/>
                  </a:ext>
                </a:extLst>
              </a:tr>
              <a:tr h="381430">
                <a:tc>
                  <a:txBody>
                    <a:bodyPr/>
                    <a:lstStyle/>
                    <a:p>
                      <a:pPr algn="just">
                        <a:lnSpc>
                          <a:spcPct val="115000"/>
                        </a:lnSpc>
                        <a:spcAft>
                          <a:spcPts val="1000"/>
                        </a:spcAft>
                      </a:pPr>
                      <a:r>
                        <a:rPr lang="tr-TR" sz="1800">
                          <a:effectLst/>
                        </a:rPr>
                        <a:t>Silindir çapı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185 mm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1694498"/>
                  </a:ext>
                </a:extLst>
              </a:tr>
              <a:tr h="381430">
                <a:tc>
                  <a:txBody>
                    <a:bodyPr/>
                    <a:lstStyle/>
                    <a:p>
                      <a:pPr algn="just">
                        <a:lnSpc>
                          <a:spcPct val="115000"/>
                        </a:lnSpc>
                        <a:spcAft>
                          <a:spcPts val="1000"/>
                        </a:spcAft>
                      </a:pPr>
                      <a:r>
                        <a:rPr lang="tr-TR" sz="1800">
                          <a:effectLst/>
                        </a:rPr>
                        <a:t>Strok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210 mm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5944312"/>
                  </a:ext>
                </a:extLst>
              </a:tr>
              <a:tr h="381430">
                <a:tc>
                  <a:txBody>
                    <a:bodyPr/>
                    <a:lstStyle/>
                    <a:p>
                      <a:pPr algn="just">
                        <a:lnSpc>
                          <a:spcPct val="115000"/>
                        </a:lnSpc>
                        <a:spcAft>
                          <a:spcPts val="1000"/>
                        </a:spcAft>
                      </a:pPr>
                      <a:r>
                        <a:rPr lang="tr-TR" sz="1800">
                          <a:effectLst/>
                        </a:rPr>
                        <a:t>Strok hacmi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5,65 litre</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5267218"/>
                  </a:ext>
                </a:extLst>
              </a:tr>
              <a:tr h="381430">
                <a:tc>
                  <a:txBody>
                    <a:bodyPr/>
                    <a:lstStyle/>
                    <a:p>
                      <a:pPr algn="just">
                        <a:lnSpc>
                          <a:spcPct val="115000"/>
                        </a:lnSpc>
                        <a:spcAft>
                          <a:spcPts val="1000"/>
                        </a:spcAft>
                      </a:pPr>
                      <a:r>
                        <a:rPr lang="tr-TR" sz="1800">
                          <a:effectLst/>
                        </a:rPr>
                        <a:t>Yanma odası hacmi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0.452 litre</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1255888"/>
                  </a:ext>
                </a:extLst>
              </a:tr>
            </a:tbl>
          </a:graphicData>
        </a:graphic>
      </p:graphicFrame>
      <p:graphicFrame>
        <p:nvGraphicFramePr>
          <p:cNvPr id="5" name="Tablo 4">
            <a:extLst>
              <a:ext uri="{FF2B5EF4-FFF2-40B4-BE49-F238E27FC236}">
                <a16:creationId xmlns:a16="http://schemas.microsoft.com/office/drawing/2014/main" id="{95D9DB19-4BAA-45A3-A127-10E3D8FBE712}"/>
              </a:ext>
            </a:extLst>
          </p:cNvPr>
          <p:cNvGraphicFramePr>
            <a:graphicFrameLocks noGrp="1"/>
          </p:cNvGraphicFramePr>
          <p:nvPr>
            <p:extLst>
              <p:ext uri="{D42A27DB-BD31-4B8C-83A1-F6EECF244321}">
                <p14:modId xmlns:p14="http://schemas.microsoft.com/office/powerpoint/2010/main" val="1616919305"/>
              </p:ext>
            </p:extLst>
          </p:nvPr>
        </p:nvGraphicFramePr>
        <p:xfrm>
          <a:off x="6096000" y="1136991"/>
          <a:ext cx="4707407" cy="4899107"/>
        </p:xfrm>
        <a:graphic>
          <a:graphicData uri="http://schemas.openxmlformats.org/drawingml/2006/table">
            <a:tbl>
              <a:tblPr firstRow="1" firstCol="1" bandRow="1">
                <a:tableStyleId>{5C22544A-7EE6-4342-B048-85BDC9FD1C3A}</a:tableStyleId>
              </a:tblPr>
              <a:tblGrid>
                <a:gridCol w="2157098">
                  <a:extLst>
                    <a:ext uri="{9D8B030D-6E8A-4147-A177-3AD203B41FA5}">
                      <a16:colId xmlns:a16="http://schemas.microsoft.com/office/drawing/2014/main" val="35372582"/>
                    </a:ext>
                  </a:extLst>
                </a:gridCol>
                <a:gridCol w="2550309">
                  <a:extLst>
                    <a:ext uri="{9D8B030D-6E8A-4147-A177-3AD203B41FA5}">
                      <a16:colId xmlns:a16="http://schemas.microsoft.com/office/drawing/2014/main" val="1476169553"/>
                    </a:ext>
                  </a:extLst>
                </a:gridCol>
              </a:tblGrid>
              <a:tr h="505078">
                <a:tc>
                  <a:txBody>
                    <a:bodyPr/>
                    <a:lstStyle/>
                    <a:p>
                      <a:pPr algn="just">
                        <a:lnSpc>
                          <a:spcPct val="115000"/>
                        </a:lnSpc>
                        <a:spcAft>
                          <a:spcPts val="1000"/>
                        </a:spcAft>
                      </a:pPr>
                      <a:r>
                        <a:rPr lang="tr-TR" sz="1800">
                          <a:effectLst/>
                        </a:rPr>
                        <a:t>Sıkıştırma oranı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13,5 / 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3305387"/>
                  </a:ext>
                </a:extLst>
              </a:tr>
              <a:tr h="505078">
                <a:tc>
                  <a:txBody>
                    <a:bodyPr/>
                    <a:lstStyle/>
                    <a:p>
                      <a:pPr algn="just">
                        <a:lnSpc>
                          <a:spcPct val="115000"/>
                        </a:lnSpc>
                        <a:spcAft>
                          <a:spcPts val="1000"/>
                        </a:spcAft>
                      </a:pPr>
                      <a:r>
                        <a:rPr lang="tr-TR" sz="1800">
                          <a:effectLst/>
                        </a:rPr>
                        <a:t>Enjektör basıncı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240 kg/cm2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5850649"/>
                  </a:ext>
                </a:extLst>
              </a:tr>
              <a:tr h="505078">
                <a:tc>
                  <a:txBody>
                    <a:bodyPr/>
                    <a:lstStyle/>
                    <a:p>
                      <a:pPr algn="just">
                        <a:lnSpc>
                          <a:spcPct val="115000"/>
                        </a:lnSpc>
                        <a:spcAft>
                          <a:spcPts val="1000"/>
                        </a:spcAft>
                      </a:pPr>
                      <a:r>
                        <a:rPr lang="tr-TR" sz="1800">
                          <a:effectLst/>
                        </a:rPr>
                        <a:t>Sıkıştırma basıncı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32 kg/cm2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3845568"/>
                  </a:ext>
                </a:extLst>
              </a:tr>
              <a:tr h="505078">
                <a:tc>
                  <a:txBody>
                    <a:bodyPr/>
                    <a:lstStyle/>
                    <a:p>
                      <a:pPr algn="just">
                        <a:lnSpc>
                          <a:spcPct val="115000"/>
                        </a:lnSpc>
                        <a:spcAft>
                          <a:spcPts val="1000"/>
                        </a:spcAft>
                      </a:pPr>
                      <a:r>
                        <a:rPr lang="tr-TR" sz="1800">
                          <a:effectLst/>
                        </a:rPr>
                        <a:t>Yanma sonucu basıncı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110 kg/cm2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1139322"/>
                  </a:ext>
                </a:extLst>
              </a:tr>
              <a:tr h="505078">
                <a:tc>
                  <a:txBody>
                    <a:bodyPr/>
                    <a:lstStyle/>
                    <a:p>
                      <a:pPr algn="just">
                        <a:lnSpc>
                          <a:spcPct val="115000"/>
                        </a:lnSpc>
                        <a:spcAft>
                          <a:spcPts val="1000"/>
                        </a:spcAft>
                      </a:pPr>
                      <a:r>
                        <a:rPr lang="tr-TR" sz="1800">
                          <a:effectLst/>
                        </a:rPr>
                        <a:t>Rölantide yakıt sarfiyatı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16 kg/saat</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9035823"/>
                  </a:ext>
                </a:extLst>
              </a:tr>
              <a:tr h="505078">
                <a:tc>
                  <a:txBody>
                    <a:bodyPr/>
                    <a:lstStyle/>
                    <a:p>
                      <a:pPr algn="just">
                        <a:lnSpc>
                          <a:spcPct val="115000"/>
                        </a:lnSpc>
                        <a:spcAft>
                          <a:spcPts val="1000"/>
                        </a:spcAft>
                      </a:pPr>
                      <a:r>
                        <a:rPr lang="tr-TR" sz="1800">
                          <a:effectLst/>
                        </a:rPr>
                        <a:t>Tam yükte yakıt sarfiyatı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408 kg/saat</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3868164"/>
                  </a:ext>
                </a:extLst>
              </a:tr>
              <a:tr h="505078">
                <a:tc>
                  <a:txBody>
                    <a:bodyPr/>
                    <a:lstStyle/>
                    <a:p>
                      <a:pPr algn="just">
                        <a:lnSpc>
                          <a:spcPct val="115000"/>
                        </a:lnSpc>
                        <a:spcAft>
                          <a:spcPts val="1000"/>
                        </a:spcAft>
                      </a:pPr>
                      <a:r>
                        <a:rPr lang="tr-TR" sz="1800">
                          <a:effectLst/>
                        </a:rPr>
                        <a:t>Ağırlığı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7120 kg</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2947257"/>
                  </a:ext>
                </a:extLst>
              </a:tr>
              <a:tr h="1041613">
                <a:tc>
                  <a:txBody>
                    <a:bodyPr/>
                    <a:lstStyle/>
                    <a:p>
                      <a:pPr algn="just">
                        <a:lnSpc>
                          <a:spcPct val="115000"/>
                        </a:lnSpc>
                        <a:spcAft>
                          <a:spcPts val="1000"/>
                        </a:spcAft>
                      </a:pPr>
                      <a:r>
                        <a:rPr lang="tr-TR" sz="1800">
                          <a:effectLst/>
                        </a:rPr>
                        <a:t>Dönüş yönü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Alternatör tarafından bakıldığında saat yönü tersi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584109"/>
                  </a:ext>
                </a:extLst>
              </a:tr>
            </a:tbl>
          </a:graphicData>
        </a:graphic>
      </p:graphicFrame>
    </p:spTree>
    <p:extLst>
      <p:ext uri="{BB962C8B-B14F-4D97-AF65-F5344CB8AC3E}">
        <p14:creationId xmlns:p14="http://schemas.microsoft.com/office/powerpoint/2010/main" val="4125295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649882"/>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Teknik değerleri</a:t>
            </a:r>
            <a:endParaRPr lang="tr-TR" sz="4000" dirty="0">
              <a:effectLst/>
              <a:ea typeface="Calibri" panose="020F0502020204030204" pitchFamily="34" charset="0"/>
              <a:cs typeface="Times New Roman" panose="02020603050405020304" pitchFamily="18" charset="0"/>
            </a:endParaRPr>
          </a:p>
        </p:txBody>
      </p:sp>
      <p:graphicFrame>
        <p:nvGraphicFramePr>
          <p:cNvPr id="6" name="Tablo 5">
            <a:extLst>
              <a:ext uri="{FF2B5EF4-FFF2-40B4-BE49-F238E27FC236}">
                <a16:creationId xmlns:a16="http://schemas.microsoft.com/office/drawing/2014/main" id="{EFFA235F-B21E-4DD9-B2F8-5ABFE657A68E}"/>
              </a:ext>
            </a:extLst>
          </p:cNvPr>
          <p:cNvGraphicFramePr>
            <a:graphicFrameLocks noGrp="1"/>
          </p:cNvGraphicFramePr>
          <p:nvPr>
            <p:extLst>
              <p:ext uri="{D42A27DB-BD31-4B8C-83A1-F6EECF244321}">
                <p14:modId xmlns:p14="http://schemas.microsoft.com/office/powerpoint/2010/main" val="3601812587"/>
              </p:ext>
            </p:extLst>
          </p:nvPr>
        </p:nvGraphicFramePr>
        <p:xfrm>
          <a:off x="2812096" y="1136990"/>
          <a:ext cx="5389369" cy="4691376"/>
        </p:xfrm>
        <a:graphic>
          <a:graphicData uri="http://schemas.openxmlformats.org/drawingml/2006/table">
            <a:tbl>
              <a:tblPr firstRow="1" firstCol="1" bandRow="1">
                <a:tableStyleId>{5C22544A-7EE6-4342-B048-85BDC9FD1C3A}</a:tableStyleId>
              </a:tblPr>
              <a:tblGrid>
                <a:gridCol w="2469596">
                  <a:extLst>
                    <a:ext uri="{9D8B030D-6E8A-4147-A177-3AD203B41FA5}">
                      <a16:colId xmlns:a16="http://schemas.microsoft.com/office/drawing/2014/main" val="1009997194"/>
                    </a:ext>
                  </a:extLst>
                </a:gridCol>
                <a:gridCol w="2919773">
                  <a:extLst>
                    <a:ext uri="{9D8B030D-6E8A-4147-A177-3AD203B41FA5}">
                      <a16:colId xmlns:a16="http://schemas.microsoft.com/office/drawing/2014/main" val="1748197496"/>
                    </a:ext>
                  </a:extLst>
                </a:gridCol>
              </a:tblGrid>
              <a:tr h="1482658">
                <a:tc>
                  <a:txBody>
                    <a:bodyPr/>
                    <a:lstStyle/>
                    <a:p>
                      <a:pPr algn="just">
                        <a:lnSpc>
                          <a:spcPct val="115000"/>
                        </a:lnSpc>
                        <a:spcAft>
                          <a:spcPts val="1000"/>
                        </a:spcAft>
                      </a:pPr>
                      <a:r>
                        <a:rPr lang="tr-TR" sz="1800">
                          <a:effectLst/>
                        </a:rPr>
                        <a:t>Yağ basıncı (minimum)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1500 d/d ....... 4.6 kg/cm2 1200 d/d ...... 3.8 kg/cm2 Rölanti ….... 1.6 kg/cm2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3841"/>
                  </a:ext>
                </a:extLst>
              </a:tr>
              <a:tr h="474517">
                <a:tc>
                  <a:txBody>
                    <a:bodyPr/>
                    <a:lstStyle/>
                    <a:p>
                      <a:pPr algn="just">
                        <a:lnSpc>
                          <a:spcPct val="115000"/>
                        </a:lnSpc>
                        <a:spcAft>
                          <a:spcPts val="1000"/>
                        </a:spcAft>
                      </a:pPr>
                      <a:r>
                        <a:rPr lang="tr-TR" sz="1800">
                          <a:effectLst/>
                        </a:rPr>
                        <a:t>Maksimum yağ sıcaklığı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85 °C</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8204985"/>
                  </a:ext>
                </a:extLst>
              </a:tr>
              <a:tr h="474517">
                <a:tc>
                  <a:txBody>
                    <a:bodyPr/>
                    <a:lstStyle/>
                    <a:p>
                      <a:pPr algn="just">
                        <a:lnSpc>
                          <a:spcPct val="115000"/>
                        </a:lnSpc>
                        <a:spcAft>
                          <a:spcPts val="1000"/>
                        </a:spcAft>
                      </a:pPr>
                      <a:r>
                        <a:rPr lang="tr-TR" sz="1800">
                          <a:effectLst/>
                        </a:rPr>
                        <a:t>Maksimum su sıcaklığı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98 °C</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5642851"/>
                  </a:ext>
                </a:extLst>
              </a:tr>
              <a:tr h="1310650">
                <a:tc>
                  <a:txBody>
                    <a:bodyPr/>
                    <a:lstStyle/>
                    <a:p>
                      <a:pPr algn="just">
                        <a:lnSpc>
                          <a:spcPct val="115000"/>
                        </a:lnSpc>
                        <a:spcAft>
                          <a:spcPts val="1000"/>
                        </a:spcAft>
                      </a:pPr>
                      <a:r>
                        <a:rPr lang="tr-TR" sz="1800">
                          <a:effectLst/>
                        </a:rPr>
                        <a:t>Fan çalışma sıcaklıkları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1. kademe .... 82 - 76 °C </a:t>
                      </a:r>
                    </a:p>
                    <a:p>
                      <a:pPr algn="ctr">
                        <a:lnSpc>
                          <a:spcPct val="115000"/>
                        </a:lnSpc>
                        <a:spcAft>
                          <a:spcPts val="1000"/>
                        </a:spcAft>
                      </a:pPr>
                      <a:r>
                        <a:rPr lang="tr-TR" sz="1800">
                          <a:effectLst/>
                        </a:rPr>
                        <a:t>2. kademe .... 87 - 83 °C</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7359522"/>
                  </a:ext>
                </a:extLst>
              </a:tr>
              <a:tr h="474517">
                <a:tc>
                  <a:txBody>
                    <a:bodyPr/>
                    <a:lstStyle/>
                    <a:p>
                      <a:pPr algn="just">
                        <a:lnSpc>
                          <a:spcPct val="115000"/>
                        </a:lnSpc>
                        <a:spcAft>
                          <a:spcPts val="1000"/>
                        </a:spcAft>
                      </a:pPr>
                      <a:r>
                        <a:rPr lang="tr-TR" sz="1800">
                          <a:effectLst/>
                        </a:rPr>
                        <a:t>Motor soğutması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a:effectLst/>
                        </a:rPr>
                        <a:t>Basınçlı su ile (gömlekli)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9098042"/>
                  </a:ext>
                </a:extLst>
              </a:tr>
              <a:tr h="474517">
                <a:tc>
                  <a:txBody>
                    <a:bodyPr/>
                    <a:lstStyle/>
                    <a:p>
                      <a:pPr algn="just">
                        <a:lnSpc>
                          <a:spcPct val="115000"/>
                        </a:lnSpc>
                        <a:spcAft>
                          <a:spcPts val="1000"/>
                        </a:spcAft>
                      </a:pPr>
                      <a:r>
                        <a:rPr lang="tr-TR" sz="1800">
                          <a:effectLst/>
                        </a:rPr>
                        <a:t>Yakıt sistemi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tr-TR" sz="1800" dirty="0">
                          <a:effectLst/>
                        </a:rPr>
                        <a:t>Yakıt enjeksiyon pompalı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592637"/>
                  </a:ext>
                </a:extLst>
              </a:tr>
            </a:tbl>
          </a:graphicData>
        </a:graphic>
      </p:graphicFrame>
    </p:spTree>
    <p:extLst>
      <p:ext uri="{BB962C8B-B14F-4D97-AF65-F5344CB8AC3E}">
        <p14:creationId xmlns:p14="http://schemas.microsoft.com/office/powerpoint/2010/main" val="4074896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6098344"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Motor Düzeni </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29AAFA57-21B6-4520-A2CC-A61B0DC1B57E}"/>
              </a:ext>
            </a:extLst>
          </p:cNvPr>
          <p:cNvPicPr/>
          <p:nvPr/>
        </p:nvPicPr>
        <p:blipFill>
          <a:blip r:embed="rId5"/>
          <a:srcRect/>
          <a:stretch>
            <a:fillRect/>
          </a:stretch>
        </p:blipFill>
        <p:spPr bwMode="auto">
          <a:xfrm>
            <a:off x="4085276" y="802626"/>
            <a:ext cx="3520655" cy="5049534"/>
          </a:xfrm>
          <a:prstGeom prst="rect">
            <a:avLst/>
          </a:prstGeom>
          <a:noFill/>
          <a:ln w="9525">
            <a:noFill/>
            <a:miter lim="800000"/>
            <a:headEnd/>
            <a:tailEnd/>
          </a:ln>
        </p:spPr>
      </p:pic>
    </p:spTree>
    <p:extLst>
      <p:ext uri="{BB962C8B-B14F-4D97-AF65-F5344CB8AC3E}">
        <p14:creationId xmlns:p14="http://schemas.microsoft.com/office/powerpoint/2010/main" val="3478186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Dört Zamanlı  (</a:t>
            </a:r>
            <a:r>
              <a:rPr lang="tr-TR" sz="2000" b="1" dirty="0" err="1">
                <a:effectLst/>
                <a:ea typeface="Calibri" panose="020F0502020204030204" pitchFamily="34" charset="0"/>
              </a:rPr>
              <a:t>Stroklu</a:t>
            </a:r>
            <a:r>
              <a:rPr lang="tr-TR" sz="2000" b="1" dirty="0">
                <a:effectLst/>
                <a:ea typeface="Calibri" panose="020F0502020204030204" pitchFamily="34" charset="0"/>
              </a:rPr>
              <a:t>) Dizel Motorun Çalışma Prensibi</a:t>
            </a:r>
            <a:endParaRPr lang="tr-TR" sz="24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A63FC616-D1F1-4CE5-9641-9348838864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64960" y="1442479"/>
            <a:ext cx="6958867" cy="3734432"/>
          </a:xfrm>
          <a:prstGeom prst="rect">
            <a:avLst/>
          </a:prstGeom>
          <a:noFill/>
          <a:ln>
            <a:noFill/>
          </a:ln>
        </p:spPr>
      </p:pic>
      <p:sp>
        <p:nvSpPr>
          <p:cNvPr id="13" name="Metin kutusu 12">
            <a:extLst>
              <a:ext uri="{FF2B5EF4-FFF2-40B4-BE49-F238E27FC236}">
                <a16:creationId xmlns:a16="http://schemas.microsoft.com/office/drawing/2014/main" id="{07372F0D-3E98-49B1-B71F-73E76B13C101}"/>
              </a:ext>
            </a:extLst>
          </p:cNvPr>
          <p:cNvSpPr txBox="1"/>
          <p:nvPr/>
        </p:nvSpPr>
        <p:spPr>
          <a:xfrm>
            <a:off x="2767818" y="5244124"/>
            <a:ext cx="6573130" cy="400110"/>
          </a:xfrm>
          <a:prstGeom prst="rect">
            <a:avLst/>
          </a:prstGeom>
          <a:noFill/>
        </p:spPr>
        <p:txBody>
          <a:bodyPr wrap="square">
            <a:spAutoFit/>
          </a:bodyPr>
          <a:lstStyle/>
          <a:p>
            <a:r>
              <a:rPr lang="tr-TR" sz="2000" dirty="0">
                <a:effectLst/>
                <a:ea typeface="Calibri" panose="020F0502020204030204" pitchFamily="34" charset="0"/>
              </a:rPr>
              <a:t>Emme zamanı 		          	 Sıkıştırma zamanı </a:t>
            </a:r>
            <a:endParaRPr lang="tr-TR" sz="2000" dirty="0"/>
          </a:p>
        </p:txBody>
      </p:sp>
    </p:spTree>
    <p:extLst>
      <p:ext uri="{BB962C8B-B14F-4D97-AF65-F5344CB8AC3E}">
        <p14:creationId xmlns:p14="http://schemas.microsoft.com/office/powerpoint/2010/main" val="379931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1800" b="1" dirty="0">
                <a:effectLst/>
                <a:latin typeface="Times New Roman" panose="02020603050405020304" pitchFamily="18" charset="0"/>
                <a:ea typeface="Calibri" panose="020F0502020204030204" pitchFamily="34" charset="0"/>
              </a:rPr>
              <a:t>645E/645E3C Tipi II Zamanlı Motorların Yerleşim Düzeni</a:t>
            </a:r>
            <a:endParaRPr lang="tr-TR" sz="3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descr="Silinidr yerleşim">
            <a:extLst>
              <a:ext uri="{FF2B5EF4-FFF2-40B4-BE49-F238E27FC236}">
                <a16:creationId xmlns:a16="http://schemas.microsoft.com/office/drawing/2014/main" id="{43A7025A-32F5-4ADA-BAC7-1C4E82BBA12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3941" y="1419037"/>
            <a:ext cx="2527056" cy="4208040"/>
          </a:xfrm>
          <a:prstGeom prst="rect">
            <a:avLst/>
          </a:prstGeom>
          <a:noFill/>
          <a:ln>
            <a:noFill/>
          </a:ln>
        </p:spPr>
      </p:pic>
      <p:pic>
        <p:nvPicPr>
          <p:cNvPr id="8" name="Resim 7" descr="645E3C Motor yandan görünüş">
            <a:extLst>
              <a:ext uri="{FF2B5EF4-FFF2-40B4-BE49-F238E27FC236}">
                <a16:creationId xmlns:a16="http://schemas.microsoft.com/office/drawing/2014/main" id="{9BD6AD61-DECE-4818-856A-EBEBB99847C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0776" y="1204685"/>
            <a:ext cx="7812631" cy="4591204"/>
          </a:xfrm>
          <a:prstGeom prst="rect">
            <a:avLst/>
          </a:prstGeom>
          <a:noFill/>
          <a:ln>
            <a:noFill/>
          </a:ln>
        </p:spPr>
      </p:pic>
    </p:spTree>
    <p:extLst>
      <p:ext uri="{BB962C8B-B14F-4D97-AF65-F5344CB8AC3E}">
        <p14:creationId xmlns:p14="http://schemas.microsoft.com/office/powerpoint/2010/main" val="14224681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6098344"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Dört Zamanlı  (</a:t>
            </a:r>
            <a:r>
              <a:rPr lang="tr-TR" sz="2000" b="1" dirty="0" err="1">
                <a:effectLst/>
                <a:ea typeface="Calibri" panose="020F0502020204030204" pitchFamily="34" charset="0"/>
              </a:rPr>
              <a:t>Stroklu</a:t>
            </a:r>
            <a:r>
              <a:rPr lang="tr-TR" sz="2000" b="1" dirty="0">
                <a:effectLst/>
                <a:ea typeface="Calibri" panose="020F0502020204030204" pitchFamily="34" charset="0"/>
              </a:rPr>
              <a:t>) Dizel Motorun Çalışma Prensibi</a:t>
            </a:r>
            <a:endParaRPr lang="tr-TR" sz="2400" dirty="0">
              <a:effectLst/>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377AF786-693F-4271-AC78-899A573A69A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07586" y="1442478"/>
            <a:ext cx="8719625" cy="3678161"/>
          </a:xfrm>
          <a:prstGeom prst="rect">
            <a:avLst/>
          </a:prstGeom>
          <a:noFill/>
          <a:ln>
            <a:noFill/>
          </a:ln>
        </p:spPr>
      </p:pic>
      <p:sp>
        <p:nvSpPr>
          <p:cNvPr id="15" name="Metin kutusu 14">
            <a:extLst>
              <a:ext uri="{FF2B5EF4-FFF2-40B4-BE49-F238E27FC236}">
                <a16:creationId xmlns:a16="http://schemas.microsoft.com/office/drawing/2014/main" id="{19CEA541-8590-429C-87FE-175C27446B0F}"/>
              </a:ext>
            </a:extLst>
          </p:cNvPr>
          <p:cNvSpPr txBox="1"/>
          <p:nvPr/>
        </p:nvSpPr>
        <p:spPr>
          <a:xfrm>
            <a:off x="1769011" y="5120639"/>
            <a:ext cx="8317523" cy="400110"/>
          </a:xfrm>
          <a:prstGeom prst="rect">
            <a:avLst/>
          </a:prstGeom>
          <a:noFill/>
        </p:spPr>
        <p:txBody>
          <a:bodyPr wrap="square">
            <a:spAutoFit/>
          </a:bodyPr>
          <a:lstStyle/>
          <a:p>
            <a:r>
              <a:rPr lang="tr-TR" sz="2000" dirty="0">
                <a:effectLst/>
                <a:ea typeface="Calibri" panose="020F0502020204030204" pitchFamily="34" charset="0"/>
              </a:rPr>
              <a:t>İş (genişleme) zamanı		         	 Egzoz zamanı </a:t>
            </a:r>
            <a:endParaRPr lang="tr-TR" sz="2000" dirty="0"/>
          </a:p>
        </p:txBody>
      </p:sp>
    </p:spTree>
    <p:extLst>
      <p:ext uri="{BB962C8B-B14F-4D97-AF65-F5344CB8AC3E}">
        <p14:creationId xmlns:p14="http://schemas.microsoft.com/office/powerpoint/2010/main" val="3483021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22999" y="1631786"/>
            <a:ext cx="3198503" cy="77944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Dört Zamanlı  (</a:t>
            </a:r>
            <a:r>
              <a:rPr lang="tr-TR" sz="2000" b="1" dirty="0" err="1">
                <a:effectLst/>
                <a:ea typeface="Calibri" panose="020F0502020204030204" pitchFamily="34" charset="0"/>
              </a:rPr>
              <a:t>Stroklu</a:t>
            </a:r>
            <a:r>
              <a:rPr lang="tr-TR" sz="2000" b="1" dirty="0">
                <a:effectLst/>
                <a:ea typeface="Calibri" panose="020F0502020204030204" pitchFamily="34" charset="0"/>
              </a:rPr>
              <a:t>) Dizel Motorun Çalışma Prensibi</a:t>
            </a:r>
            <a:endParaRPr lang="tr-TR" sz="24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06DA4F10-578C-4B76-8212-720252EF30A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21502" y="602342"/>
            <a:ext cx="5387926" cy="5355326"/>
          </a:xfrm>
          <a:prstGeom prst="rect">
            <a:avLst/>
          </a:prstGeom>
          <a:noFill/>
          <a:ln>
            <a:noFill/>
          </a:ln>
        </p:spPr>
      </p:pic>
      <p:sp>
        <p:nvSpPr>
          <p:cNvPr id="13" name="Metin kutusu 12">
            <a:extLst>
              <a:ext uri="{FF2B5EF4-FFF2-40B4-BE49-F238E27FC236}">
                <a16:creationId xmlns:a16="http://schemas.microsoft.com/office/drawing/2014/main" id="{FFFE653D-33B6-49A7-8B07-1DF0B85543D3}"/>
              </a:ext>
            </a:extLst>
          </p:cNvPr>
          <p:cNvSpPr txBox="1"/>
          <p:nvPr/>
        </p:nvSpPr>
        <p:spPr>
          <a:xfrm>
            <a:off x="9371426" y="4134712"/>
            <a:ext cx="2651761" cy="1133387"/>
          </a:xfrm>
          <a:prstGeom prst="rect">
            <a:avLst/>
          </a:prstGeom>
          <a:noFill/>
        </p:spPr>
        <p:txBody>
          <a:bodyPr wrap="square">
            <a:spAutoFit/>
          </a:bodyPr>
          <a:lstStyle/>
          <a:p>
            <a:pPr>
              <a:lnSpc>
                <a:spcPct val="115000"/>
              </a:lnSpc>
              <a:spcAft>
                <a:spcPts val="1000"/>
              </a:spcAft>
            </a:pPr>
            <a:r>
              <a:rPr lang="tr-TR" sz="2000" dirty="0">
                <a:effectLst/>
                <a:ea typeface="Calibri" panose="020F0502020204030204" pitchFamily="34" charset="0"/>
                <a:cs typeface="Times New Roman" panose="02020603050405020304" pitchFamily="18" charset="0"/>
              </a:rPr>
              <a:t>Dört zamanlı örnek bir dizel motor supap ayar (</a:t>
            </a:r>
            <a:r>
              <a:rPr lang="tr-TR" sz="2000" dirty="0" err="1">
                <a:effectLst/>
                <a:ea typeface="Calibri" panose="020F0502020204030204" pitchFamily="34" charset="0"/>
                <a:cs typeface="Times New Roman" panose="02020603050405020304" pitchFamily="18" charset="0"/>
              </a:rPr>
              <a:t>tayming</a:t>
            </a:r>
            <a:r>
              <a:rPr lang="tr-TR" sz="2000" dirty="0">
                <a:effectLst/>
                <a:ea typeface="Calibri" panose="020F0502020204030204" pitchFamily="34" charset="0"/>
                <a:cs typeface="Times New Roman" panose="02020603050405020304" pitchFamily="18" charset="0"/>
              </a:rPr>
              <a:t>) diyagramı</a:t>
            </a:r>
          </a:p>
        </p:txBody>
      </p:sp>
    </p:spTree>
    <p:extLst>
      <p:ext uri="{BB962C8B-B14F-4D97-AF65-F5344CB8AC3E}">
        <p14:creationId xmlns:p14="http://schemas.microsoft.com/office/powerpoint/2010/main" val="2614196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449697" y="768015"/>
            <a:ext cx="6709565"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Dört Zamanlı  (</a:t>
            </a:r>
            <a:r>
              <a:rPr lang="tr-TR" sz="2000" b="1" dirty="0" err="1">
                <a:effectLst/>
                <a:ea typeface="Calibri" panose="020F0502020204030204" pitchFamily="34" charset="0"/>
              </a:rPr>
              <a:t>Stroklu</a:t>
            </a:r>
            <a:r>
              <a:rPr lang="tr-TR" sz="2000" b="1" dirty="0">
                <a:effectLst/>
                <a:ea typeface="Calibri" panose="020F0502020204030204" pitchFamily="34" charset="0"/>
              </a:rPr>
              <a:t>) Dizel Motorun Çalışma Prensibi</a:t>
            </a:r>
            <a:endParaRPr lang="tr-TR" sz="2400" dirty="0">
              <a:effectLst/>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F261681B-1472-4014-A699-880DB8F8C65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84639" y="1193515"/>
            <a:ext cx="8730032" cy="4517967"/>
          </a:xfrm>
          <a:prstGeom prst="rect">
            <a:avLst/>
          </a:prstGeom>
          <a:noFill/>
          <a:ln>
            <a:noFill/>
          </a:ln>
        </p:spPr>
      </p:pic>
      <p:sp>
        <p:nvSpPr>
          <p:cNvPr id="15" name="Metin kutusu 14">
            <a:extLst>
              <a:ext uri="{FF2B5EF4-FFF2-40B4-BE49-F238E27FC236}">
                <a16:creationId xmlns:a16="http://schemas.microsoft.com/office/drawing/2014/main" id="{F1AB5D05-9267-45B3-ABD8-7EB8167FCBDB}"/>
              </a:ext>
            </a:extLst>
          </p:cNvPr>
          <p:cNvSpPr txBox="1"/>
          <p:nvPr/>
        </p:nvSpPr>
        <p:spPr>
          <a:xfrm>
            <a:off x="10235865" y="2444111"/>
            <a:ext cx="1502899" cy="1841273"/>
          </a:xfrm>
          <a:prstGeom prst="rect">
            <a:avLst/>
          </a:prstGeom>
          <a:noFill/>
        </p:spPr>
        <p:txBody>
          <a:bodyPr wrap="square">
            <a:spAutoFit/>
          </a:bodyPr>
          <a:lstStyle/>
          <a:p>
            <a:pPr>
              <a:lnSpc>
                <a:spcPct val="115000"/>
              </a:lnSpc>
              <a:spcAft>
                <a:spcPts val="1000"/>
              </a:spcAft>
            </a:pPr>
            <a:r>
              <a:rPr lang="tr-TR" sz="2000" dirty="0">
                <a:effectLst/>
                <a:ea typeface="Calibri" panose="020F0502020204030204" pitchFamily="34" charset="0"/>
                <a:cs typeface="Times New Roman" panose="02020603050405020304" pitchFamily="18" charset="0"/>
              </a:rPr>
              <a:t>Dört zamanlı örnek bir dizel motor P-α diyagramı</a:t>
            </a:r>
          </a:p>
        </p:txBody>
      </p:sp>
    </p:spTree>
    <p:extLst>
      <p:ext uri="{BB962C8B-B14F-4D97-AF65-F5344CB8AC3E}">
        <p14:creationId xmlns:p14="http://schemas.microsoft.com/office/powerpoint/2010/main" val="1518432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DÖRT ZAMANLI 16 PA4 V185 DİZEL MOTORLAR</a:t>
            </a:r>
            <a:endParaRPr lang="tr-TR" sz="5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543169" y="1718293"/>
            <a:ext cx="1451765" cy="2549159"/>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Dört Zamanlı  (</a:t>
            </a:r>
            <a:r>
              <a:rPr lang="tr-TR" sz="2000" b="1" dirty="0" err="1">
                <a:effectLst/>
                <a:ea typeface="Calibri" panose="020F0502020204030204" pitchFamily="34" charset="0"/>
              </a:rPr>
              <a:t>Stroklu</a:t>
            </a:r>
            <a:r>
              <a:rPr lang="tr-TR" sz="2000" b="1" dirty="0">
                <a:effectLst/>
                <a:ea typeface="Calibri" panose="020F0502020204030204" pitchFamily="34" charset="0"/>
              </a:rPr>
              <a:t>) Dizel Motorun Çalışma Prensibi</a:t>
            </a:r>
            <a:endParaRPr lang="tr-TR" sz="2400" dirty="0">
              <a:effectLst/>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18889B16-3541-44C5-8561-3EF7CAAA8D0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6190" y="602342"/>
            <a:ext cx="6294930" cy="5355326"/>
          </a:xfrm>
          <a:prstGeom prst="rect">
            <a:avLst/>
          </a:prstGeom>
          <a:noFill/>
          <a:ln>
            <a:noFill/>
          </a:ln>
        </p:spPr>
      </p:pic>
      <p:sp>
        <p:nvSpPr>
          <p:cNvPr id="13" name="Metin kutusu 12">
            <a:extLst>
              <a:ext uri="{FF2B5EF4-FFF2-40B4-BE49-F238E27FC236}">
                <a16:creationId xmlns:a16="http://schemas.microsoft.com/office/drawing/2014/main" id="{264F529D-A593-4010-8C57-119D2C3DA324}"/>
              </a:ext>
            </a:extLst>
          </p:cNvPr>
          <p:cNvSpPr txBox="1"/>
          <p:nvPr/>
        </p:nvSpPr>
        <p:spPr>
          <a:xfrm>
            <a:off x="9461918" y="2689052"/>
            <a:ext cx="2127739" cy="1323439"/>
          </a:xfrm>
          <a:prstGeom prst="rect">
            <a:avLst/>
          </a:prstGeom>
          <a:noFill/>
        </p:spPr>
        <p:txBody>
          <a:bodyPr wrap="square">
            <a:spAutoFit/>
          </a:bodyPr>
          <a:lstStyle/>
          <a:p>
            <a:r>
              <a:rPr lang="tr-TR" sz="2000" dirty="0">
                <a:effectLst/>
                <a:ea typeface="Calibri" panose="020F0502020204030204" pitchFamily="34" charset="0"/>
              </a:rPr>
              <a:t>Dört zamanlı örnek bir dizel motor P-V (basınç-hacim) diyagramı</a:t>
            </a:r>
            <a:endParaRPr lang="tr-TR" sz="2000" dirty="0"/>
          </a:p>
        </p:txBody>
      </p:sp>
    </p:spTree>
    <p:extLst>
      <p:ext uri="{BB962C8B-B14F-4D97-AF65-F5344CB8AC3E}">
        <p14:creationId xmlns:p14="http://schemas.microsoft.com/office/powerpoint/2010/main" val="1026692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Bloğu</a:t>
            </a:r>
            <a:endParaRPr lang="tr-TR" sz="2400" dirty="0">
              <a:effectLst/>
              <a:ea typeface="Calibri" panose="020F0502020204030204" pitchFamily="34" charset="0"/>
              <a:cs typeface="Times New Roman" panose="02020603050405020304" pitchFamily="18" charset="0"/>
            </a:endParaRPr>
          </a:p>
        </p:txBody>
      </p:sp>
      <p:pic>
        <p:nvPicPr>
          <p:cNvPr id="14" name="Picture 4">
            <a:extLst>
              <a:ext uri="{FF2B5EF4-FFF2-40B4-BE49-F238E27FC236}">
                <a16:creationId xmlns:a16="http://schemas.microsoft.com/office/drawing/2014/main" id="{3CC19BF0-C4ED-40E7-8B12-B3B6DA38D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338" y="602342"/>
            <a:ext cx="7024468" cy="52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1152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5501"/>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Motor Bloğu</a:t>
            </a:r>
            <a:endParaRPr lang="tr-TR" sz="2400" dirty="0">
              <a:effectLst/>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FE839402-54FB-4CA7-9246-E78778999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083" y="786506"/>
            <a:ext cx="6630572" cy="497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5762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Krank Mili </a:t>
            </a:r>
            <a:endParaRPr lang="tr-TR" sz="2800" dirty="0">
              <a:effectLst/>
              <a:ea typeface="Calibri" panose="020F0502020204030204" pitchFamily="34" charset="0"/>
              <a:cs typeface="Times New Roman" panose="02020603050405020304" pitchFamily="18" charset="0"/>
            </a:endParaRPr>
          </a:p>
        </p:txBody>
      </p:sp>
      <p:pic>
        <p:nvPicPr>
          <p:cNvPr id="9" name="Picture 4" descr="24">
            <a:extLst>
              <a:ext uri="{FF2B5EF4-FFF2-40B4-BE49-F238E27FC236}">
                <a16:creationId xmlns:a16="http://schemas.microsoft.com/office/drawing/2014/main" id="{C991BB68-6250-4325-B2C2-1B367470DB7A}"/>
              </a:ext>
            </a:extLst>
          </p:cNvPr>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323679" y="1308372"/>
            <a:ext cx="6934056" cy="4515653"/>
          </a:xfrm>
          <a:prstGeom prst="rect">
            <a:avLst/>
          </a:prstGeom>
          <a:noFill/>
        </p:spPr>
      </p:pic>
      <p:sp>
        <p:nvSpPr>
          <p:cNvPr id="13" name="Metin kutusu 12">
            <a:extLst>
              <a:ext uri="{FF2B5EF4-FFF2-40B4-BE49-F238E27FC236}">
                <a16:creationId xmlns:a16="http://schemas.microsoft.com/office/drawing/2014/main" id="{1883D899-3E75-4516-A6D8-4A0054CC0366}"/>
              </a:ext>
            </a:extLst>
          </p:cNvPr>
          <p:cNvSpPr txBox="1"/>
          <p:nvPr/>
        </p:nvSpPr>
        <p:spPr>
          <a:xfrm>
            <a:off x="8944565" y="1770348"/>
            <a:ext cx="2492469" cy="3641766"/>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Krank mili ana yatak bağlantı düzeneği esas olarak üç parçadan meydana gelmiştir. </a:t>
            </a:r>
          </a:p>
          <a:p>
            <a:pPr marL="342900" indent="-342900" algn="just">
              <a:lnSpc>
                <a:spcPct val="115000"/>
              </a:lnSpc>
              <a:spcAft>
                <a:spcPts val="1000"/>
              </a:spcAft>
              <a:buFont typeface="Arial" panose="020B0604020202020204" pitchFamily="34" charset="0"/>
              <a:buChar char="•"/>
            </a:pPr>
            <a:r>
              <a:rPr lang="tr-TR" sz="2000" dirty="0">
                <a:effectLst/>
                <a:ea typeface="Calibri" panose="020F0502020204030204" pitchFamily="34" charset="0"/>
                <a:cs typeface="Times New Roman" panose="02020603050405020304" pitchFamily="18" charset="0"/>
              </a:rPr>
              <a:t>Alt yarım yatak </a:t>
            </a:r>
          </a:p>
          <a:p>
            <a:pPr marL="342900" indent="-342900" algn="just">
              <a:lnSpc>
                <a:spcPct val="115000"/>
              </a:lnSpc>
              <a:spcAft>
                <a:spcPts val="1000"/>
              </a:spcAft>
              <a:buFont typeface="Arial" panose="020B0604020202020204" pitchFamily="34" charset="0"/>
              <a:buChar char="•"/>
            </a:pPr>
            <a:r>
              <a:rPr lang="tr-TR" sz="2000" dirty="0">
                <a:effectLst/>
                <a:ea typeface="Calibri" panose="020F0502020204030204" pitchFamily="34" charset="0"/>
                <a:cs typeface="Times New Roman" panose="02020603050405020304" pitchFamily="18" charset="0"/>
              </a:rPr>
              <a:t>Yatak kepi </a:t>
            </a:r>
          </a:p>
          <a:p>
            <a:pPr marL="342900" indent="-342900" algn="just">
              <a:lnSpc>
                <a:spcPct val="115000"/>
              </a:lnSpc>
              <a:spcAft>
                <a:spcPts val="1000"/>
              </a:spcAft>
              <a:buFont typeface="Arial" panose="020B0604020202020204" pitchFamily="34" charset="0"/>
              <a:buChar char="•"/>
            </a:pPr>
            <a:r>
              <a:rPr lang="tr-TR" sz="2000" dirty="0">
                <a:cs typeface="Times New Roman" panose="02020603050405020304" pitchFamily="18" charset="0"/>
              </a:rPr>
              <a:t>Kilitleme (sabitleme) kemeri </a:t>
            </a:r>
          </a:p>
        </p:txBody>
      </p:sp>
    </p:spTree>
    <p:extLst>
      <p:ext uri="{BB962C8B-B14F-4D97-AF65-F5344CB8AC3E}">
        <p14:creationId xmlns:p14="http://schemas.microsoft.com/office/powerpoint/2010/main" val="14277544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cs typeface="Times New Roman" panose="02020603050405020304" pitchFamily="18" charset="0"/>
              </a:rPr>
              <a:t>Eksantrik (kam) mili </a:t>
            </a:r>
            <a:endParaRPr lang="tr-TR" sz="2000" dirty="0">
              <a:effectLst/>
              <a:ea typeface="Calibri" panose="020F0502020204030204" pitchFamily="34" charset="0"/>
              <a:cs typeface="Times New Roman" panose="02020603050405020304" pitchFamily="18" charset="0"/>
            </a:endParaRPr>
          </a:p>
        </p:txBody>
      </p:sp>
      <p:pic>
        <p:nvPicPr>
          <p:cNvPr id="14" name="Picture 4" descr="Resim11">
            <a:extLst>
              <a:ext uri="{FF2B5EF4-FFF2-40B4-BE49-F238E27FC236}">
                <a16:creationId xmlns:a16="http://schemas.microsoft.com/office/drawing/2014/main" id="{788EB755-ED04-480F-A150-07CBC843BFED}"/>
              </a:ext>
            </a:extLst>
          </p:cNvPr>
          <p:cNvPicPr/>
          <p:nvPr/>
        </p:nvPicPr>
        <p:blipFill>
          <a:blip r:embed="rId5">
            <a:lum bright="12000" contrast="24000"/>
            <a:extLst>
              <a:ext uri="{28A0092B-C50C-407E-A947-70E740481C1C}">
                <a14:useLocalDpi xmlns:a14="http://schemas.microsoft.com/office/drawing/2010/main" val="0"/>
              </a:ext>
            </a:extLst>
          </a:blip>
          <a:srcRect/>
          <a:stretch>
            <a:fillRect/>
          </a:stretch>
        </p:blipFill>
        <p:spPr bwMode="auto">
          <a:xfrm>
            <a:off x="1323679" y="1226460"/>
            <a:ext cx="9544642" cy="2202540"/>
          </a:xfrm>
          <a:prstGeom prst="rect">
            <a:avLst/>
          </a:prstGeom>
          <a:noFill/>
        </p:spPr>
      </p:pic>
      <p:sp>
        <p:nvSpPr>
          <p:cNvPr id="15" name="Metin kutusu 14">
            <a:extLst>
              <a:ext uri="{FF2B5EF4-FFF2-40B4-BE49-F238E27FC236}">
                <a16:creationId xmlns:a16="http://schemas.microsoft.com/office/drawing/2014/main" id="{1AF2A4D6-C095-472D-A35E-9F5DA9F08719}"/>
              </a:ext>
            </a:extLst>
          </p:cNvPr>
          <p:cNvSpPr txBox="1"/>
          <p:nvPr/>
        </p:nvSpPr>
        <p:spPr>
          <a:xfrm>
            <a:off x="872196" y="3458940"/>
            <a:ext cx="10832123" cy="2354234"/>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1. Motor ‘V’ sinin ortasına yerleştirilmiş tek kam mili kullanılır.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2. İki parçalı olan kam mili, motora takılmadan önce sıkı geçme yöntemiyle dışarıda birleştirilir.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3. Hareketini dişliler ile krank milinden alır.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4. Üzerinde bulunan kamlar vasıtası ile supapların çalışmasını sağlar. </a:t>
            </a:r>
          </a:p>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5. Motorun kam mili tahrik yüzünden sokularak yerleştirilir ve aynı yerden çekilerek çıkartılır. </a:t>
            </a:r>
          </a:p>
        </p:txBody>
      </p:sp>
    </p:spTree>
    <p:extLst>
      <p:ext uri="{BB962C8B-B14F-4D97-AF65-F5344CB8AC3E}">
        <p14:creationId xmlns:p14="http://schemas.microsoft.com/office/powerpoint/2010/main" val="14546753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Silindir gömlek ve ceketleri </a:t>
            </a:r>
            <a:endParaRPr lang="tr-TR" sz="2400" dirty="0">
              <a:effectLst/>
              <a:ea typeface="Calibri" panose="020F0502020204030204" pitchFamily="34" charset="0"/>
              <a:cs typeface="Times New Roman" panose="02020603050405020304" pitchFamily="18" charset="0"/>
            </a:endParaRPr>
          </a:p>
        </p:txBody>
      </p:sp>
      <p:pic>
        <p:nvPicPr>
          <p:cNvPr id="9" name="Picture 4" descr="silindir ceketleri 2">
            <a:extLst>
              <a:ext uri="{FF2B5EF4-FFF2-40B4-BE49-F238E27FC236}">
                <a16:creationId xmlns:a16="http://schemas.microsoft.com/office/drawing/2014/main" id="{5553318C-F7DA-4E4F-BA57-DC37981A5E39}"/>
              </a:ext>
            </a:extLst>
          </p:cNvPr>
          <p:cNvPicPr/>
          <p:nvPr/>
        </p:nvPicPr>
        <p:blipFill rotWithShape="1">
          <a:blip r:embed="rId5">
            <a:extLst>
              <a:ext uri="{28A0092B-C50C-407E-A947-70E740481C1C}">
                <a14:useLocalDpi xmlns:a14="http://schemas.microsoft.com/office/drawing/2010/main" val="0"/>
              </a:ext>
            </a:extLst>
          </a:blip>
          <a:srcRect l="17684" t="13654" b="8567"/>
          <a:stretch/>
        </p:blipFill>
        <p:spPr bwMode="auto">
          <a:xfrm>
            <a:off x="124263" y="1297779"/>
            <a:ext cx="5277731" cy="3826412"/>
          </a:xfrm>
          <a:prstGeom prst="rect">
            <a:avLst/>
          </a:prstGeom>
          <a:noFill/>
        </p:spPr>
      </p:pic>
      <p:pic>
        <p:nvPicPr>
          <p:cNvPr id="13" name="Picture 4" descr="Resim11">
            <a:extLst>
              <a:ext uri="{FF2B5EF4-FFF2-40B4-BE49-F238E27FC236}">
                <a16:creationId xmlns:a16="http://schemas.microsoft.com/office/drawing/2014/main" id="{BD012394-54CE-4871-BC03-3DFF22FE337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04681" y="1297779"/>
            <a:ext cx="5562600" cy="3527425"/>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9F47EC64-545C-4783-ACB3-36CC3A755EA9}"/>
              </a:ext>
            </a:extLst>
          </p:cNvPr>
          <p:cNvSpPr txBox="1"/>
          <p:nvPr/>
        </p:nvSpPr>
        <p:spPr>
          <a:xfrm>
            <a:off x="1107831" y="5192701"/>
            <a:ext cx="1733843" cy="425501"/>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Silindir ceketi</a:t>
            </a:r>
          </a:p>
        </p:txBody>
      </p:sp>
      <p:sp>
        <p:nvSpPr>
          <p:cNvPr id="17" name="Metin kutusu 16">
            <a:extLst>
              <a:ext uri="{FF2B5EF4-FFF2-40B4-BE49-F238E27FC236}">
                <a16:creationId xmlns:a16="http://schemas.microsoft.com/office/drawing/2014/main" id="{B18B5FF0-3634-46AD-9805-188616AB64C7}"/>
              </a:ext>
            </a:extLst>
          </p:cNvPr>
          <p:cNvSpPr txBox="1"/>
          <p:nvPr/>
        </p:nvSpPr>
        <p:spPr>
          <a:xfrm>
            <a:off x="6296465" y="5192700"/>
            <a:ext cx="2509910" cy="425501"/>
          </a:xfrm>
          <a:prstGeom prst="rect">
            <a:avLst/>
          </a:prstGeom>
          <a:noFill/>
        </p:spPr>
        <p:txBody>
          <a:bodyPr wrap="square">
            <a:spAutoFit/>
          </a:bodyPr>
          <a:lstStyle/>
          <a:p>
            <a:pPr algn="just">
              <a:lnSpc>
                <a:spcPct val="115000"/>
              </a:lnSpc>
              <a:spcAft>
                <a:spcPts val="1000"/>
              </a:spcAft>
            </a:pPr>
            <a:r>
              <a:rPr lang="tr-TR" sz="2000" dirty="0">
                <a:effectLst/>
                <a:ea typeface="Calibri" panose="020F0502020204030204" pitchFamily="34" charset="0"/>
                <a:cs typeface="Times New Roman" panose="02020603050405020304" pitchFamily="18" charset="0"/>
              </a:rPr>
              <a:t>Silindir gömleği</a:t>
            </a:r>
          </a:p>
        </p:txBody>
      </p:sp>
    </p:spTree>
    <p:extLst>
      <p:ext uri="{BB962C8B-B14F-4D97-AF65-F5344CB8AC3E}">
        <p14:creationId xmlns:p14="http://schemas.microsoft.com/office/powerpoint/2010/main" val="277905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507587" y="214352"/>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rPr>
              <a:t>16PA4 V185 DÖRT ZAMANLI DİZEL MOTOR PARÇALARI</a:t>
            </a:r>
            <a:endParaRPr lang="tr-TR" sz="66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C9BC2EEA-CA93-4657-93E9-CD8547E1050C}"/>
              </a:ext>
            </a:extLst>
          </p:cNvPr>
          <p:cNvSpPr txBox="1"/>
          <p:nvPr/>
        </p:nvSpPr>
        <p:spPr>
          <a:xfrm>
            <a:off x="1507587" y="802626"/>
            <a:ext cx="8924388" cy="423834"/>
          </a:xfrm>
          <a:prstGeom prst="rect">
            <a:avLst/>
          </a:prstGeom>
          <a:noFill/>
        </p:spPr>
        <p:txBody>
          <a:bodyPr wrap="square">
            <a:spAutoFit/>
          </a:bodyPr>
          <a:lstStyle/>
          <a:p>
            <a:pPr algn="just">
              <a:lnSpc>
                <a:spcPct val="115000"/>
              </a:lnSpc>
              <a:spcAft>
                <a:spcPts val="1000"/>
              </a:spcAft>
            </a:pPr>
            <a:r>
              <a:rPr lang="tr-TR" sz="2000" b="1" dirty="0">
                <a:effectLst/>
                <a:ea typeface="Calibri" panose="020F0502020204030204" pitchFamily="34" charset="0"/>
              </a:rPr>
              <a:t>Silindir başlığı ve aksesuarları </a:t>
            </a:r>
            <a:endParaRPr lang="tr-TR" sz="2800" dirty="0">
              <a:effectLst/>
              <a:ea typeface="Calibri" panose="020F0502020204030204" pitchFamily="34" charset="0"/>
              <a:cs typeface="Times New Roman" panose="02020603050405020304" pitchFamily="18" charset="0"/>
            </a:endParaRPr>
          </a:p>
        </p:txBody>
      </p:sp>
      <p:pic>
        <p:nvPicPr>
          <p:cNvPr id="14" name="Picture 4" descr="Resim16">
            <a:extLst>
              <a:ext uri="{FF2B5EF4-FFF2-40B4-BE49-F238E27FC236}">
                <a16:creationId xmlns:a16="http://schemas.microsoft.com/office/drawing/2014/main" id="{F3A3DE8F-AFC7-405D-A630-D485B8F2F74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07586" y="1440812"/>
            <a:ext cx="9029115" cy="3553219"/>
          </a:xfrm>
          <a:prstGeom prst="rect">
            <a:avLst/>
          </a:prstGeom>
          <a:noFill/>
        </p:spPr>
      </p:pic>
      <p:sp>
        <p:nvSpPr>
          <p:cNvPr id="15" name="Metin kutusu 14">
            <a:extLst>
              <a:ext uri="{FF2B5EF4-FFF2-40B4-BE49-F238E27FC236}">
                <a16:creationId xmlns:a16="http://schemas.microsoft.com/office/drawing/2014/main" id="{B6C917B6-400D-478B-AFFA-107A724BE0F5}"/>
              </a:ext>
            </a:extLst>
          </p:cNvPr>
          <p:cNvSpPr txBox="1"/>
          <p:nvPr/>
        </p:nvSpPr>
        <p:spPr>
          <a:xfrm>
            <a:off x="4438357" y="5232522"/>
            <a:ext cx="1976511" cy="400110"/>
          </a:xfrm>
          <a:prstGeom prst="rect">
            <a:avLst/>
          </a:prstGeom>
          <a:noFill/>
        </p:spPr>
        <p:txBody>
          <a:bodyPr wrap="square">
            <a:spAutoFit/>
          </a:bodyPr>
          <a:lstStyle/>
          <a:p>
            <a:r>
              <a:rPr lang="tr-TR" sz="2000" dirty="0" err="1">
                <a:effectLst/>
                <a:ea typeface="Calibri" panose="020F0502020204030204" pitchFamily="34" charset="0"/>
              </a:rPr>
              <a:t>Subap</a:t>
            </a:r>
            <a:r>
              <a:rPr lang="tr-TR" sz="2000" dirty="0">
                <a:effectLst/>
                <a:ea typeface="Calibri" panose="020F0502020204030204" pitchFamily="34" charset="0"/>
              </a:rPr>
              <a:t> yayı</a:t>
            </a:r>
            <a:endParaRPr lang="tr-TR" sz="2000" dirty="0"/>
          </a:p>
        </p:txBody>
      </p:sp>
    </p:spTree>
    <p:extLst>
      <p:ext uri="{BB962C8B-B14F-4D97-AF65-F5344CB8AC3E}">
        <p14:creationId xmlns:p14="http://schemas.microsoft.com/office/powerpoint/2010/main" val="331741950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1694</TotalTime>
  <Words>7685</Words>
  <Application>Microsoft Office PowerPoint</Application>
  <PresentationFormat>Geniş ekran</PresentationFormat>
  <Paragraphs>1107</Paragraphs>
  <Slides>149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149</vt:i4>
      </vt:variant>
    </vt:vector>
  </HeadingPairs>
  <TitlesOfParts>
    <vt:vector size="154" baseType="lpstr">
      <vt:lpstr>Arial</vt:lpstr>
      <vt:lpstr>Calibri</vt:lpstr>
      <vt:lpstr>Calibri Light</vt:lpstr>
      <vt:lpstr>Times New Roman</vt:lpstr>
      <vt:lpstr>Office Teması</vt:lpstr>
      <vt:lpstr>LOKOMOTİF MOTOR BİLGİSİ </vt:lpstr>
      <vt:lpstr>Motorların Tarihçesi</vt:lpstr>
      <vt:lpstr>İçten Yanmalı Motorlar</vt:lpstr>
      <vt:lpstr>İçten Yanmalı Motorlar</vt:lpstr>
      <vt:lpstr>İçten Yanmalı Motorlar</vt:lpstr>
      <vt:lpstr>İçten Yanmalı Motorlar</vt:lpstr>
      <vt:lpstr>İçten Yanmalı Motorlar</vt:lpstr>
      <vt:lpstr>İçten Yanmalı Motorlar</vt:lpstr>
      <vt:lpstr>645E/645E3C Tipi II Zamanlı Motorların Yerleşim Düzeni</vt:lpstr>
      <vt:lpstr>645E/645E3C Tipi II Zamanlı Motorların Yerleşim Düzeni</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645E/645E3C Tipi II Zamanlı Motorları Oluşturan Parçalar</vt:lpstr>
      <vt:lpstr>DÖRT ZAMANLI 16 PA4 V185 DİZEL MOTORLAR</vt:lpstr>
      <vt:lpstr>DÖRT ZAMANLI 16 PA4 V185 DİZEL MOTORLAR</vt:lpstr>
      <vt:lpstr>DÖRT ZAMANLI 16 PA4 V185 DİZEL MOTORLAR</vt:lpstr>
      <vt:lpstr>DÖRT ZAMANLI 16 PA4 V185 DİZEL MOTORLAR</vt:lpstr>
      <vt:lpstr>DÖRT ZAMANLI 16 PA4 V185 DİZEL MOTORLAR</vt:lpstr>
      <vt:lpstr>DÖRT ZAMANLI 16 PA4 V185 DİZEL MOTORLAR</vt:lpstr>
      <vt:lpstr>DÖRT ZAMANLI 16 PA4 V185 DİZEL MOTORLAR</vt:lpstr>
      <vt:lpstr>DÖRT ZAMANLI 16 PA4 V185 DİZEL MOTORLAR</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lpstr>16PA4 V185 DÖRT ZAMANLI DİZEL MOTOR PARÇALARI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emin ekici</cp:lastModifiedBy>
  <cp:revision>45</cp:revision>
  <dcterms:created xsi:type="dcterms:W3CDTF">2025-01-21T19:33:36Z</dcterms:created>
  <dcterms:modified xsi:type="dcterms:W3CDTF">2025-02-07T11:23:32Z</dcterms:modified>
</cp:coreProperties>
</file>