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7C4C18-6394-4EED-93ED-8A81992DE93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764052A-C141-4D3B-98F3-FBB9884E2A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EA85B7F-00BF-47B4-B337-31FD0A4C9C1D}"/>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D6F68C43-5B4F-475D-8F5C-2357AAE9427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14C98D9-E9CA-46F4-9655-CB2226DA18B9}"/>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82691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453782-CEA7-45B2-AC8A-72B36976CBB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27A9054-5F63-4A7D-A3C4-8535D9ACD02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33451BF-570E-4312-98CE-76D96FD2411F}"/>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49C8CA90-5B7C-4246-888A-747FDE7E1D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ADDCEFB-01AA-4821-AA37-C56A3AC1AE27}"/>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371558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B3932E8-9989-4C40-B2D4-6DB5A41931D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E747F06-CA27-49AD-BC62-C743AD9A9DB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996623-DF90-40E8-B9C3-C0C5A0C51DFF}"/>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FD12D09A-4080-45B7-BAF1-816DFEB5A2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AF9A2E-CFFE-4D72-868F-386BB9DC9A43}"/>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90190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081CDA-99E4-4D2E-9767-4C8349CA30D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234CA35-6355-4768-A423-3F577EE1A63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778A7F7-CE22-4145-B9D2-D2985D3A3C6B}"/>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16F64ECC-9754-43FB-87BE-620F6FA1A6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F353342-6A43-4598-9344-F3370B04FDFF}"/>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03800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B4AF44-6D9F-4F95-8782-EAF560B36DE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D4EF5E5-6BF9-425D-B464-2730D0DEC3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678D5DC9-B0AA-44F1-B961-78ACBECBCAA1}"/>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16986537-63BC-4798-9B58-747F06710BF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5D563C-C541-4173-B063-204BBC5ACD4B}"/>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94993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4BA5C9-CE22-4E73-B505-5252F8F88DB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29159F6-C8B4-4E3B-A862-E4C064552D44}"/>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CF3A7E8-CF7B-4589-BDD9-2BEB68C92CB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EA4C83E-CF75-4687-A7BE-5DE2A3578D73}"/>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6" name="Alt Bilgi Yer Tutucusu 5">
            <a:extLst>
              <a:ext uri="{FF2B5EF4-FFF2-40B4-BE49-F238E27FC236}">
                <a16:creationId xmlns:a16="http://schemas.microsoft.com/office/drawing/2014/main" id="{9A68FF17-14C8-408F-83E8-B46E2F5F6BA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70AC0F8-99D6-4F12-80B1-6E6C7020BC58}"/>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388992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895CEF-8D4B-433B-85B8-E4C364C079C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3EB5917-408F-4A34-AC07-A6783CDCF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3DDEFB8-B6BB-42BB-A60E-F99BCD213C3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C960BF6-D006-4EEF-80B9-00E687668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7C4F61A-076C-49A3-8847-F7A27C76497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17D0A29-D50D-40BE-AEBA-FD2827F38A0A}"/>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8" name="Alt Bilgi Yer Tutucusu 7">
            <a:extLst>
              <a:ext uri="{FF2B5EF4-FFF2-40B4-BE49-F238E27FC236}">
                <a16:creationId xmlns:a16="http://schemas.microsoft.com/office/drawing/2014/main" id="{08F9B425-E7DC-44F5-B019-C04A16FDFA1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F8EC2A0-8051-4CF8-B5B1-301CEF95BE1A}"/>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9433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A26FA2-9059-4900-BFF9-1D7702AE1C7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ED056AB-9EC9-476A-BEA6-324B6B8DC45A}"/>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4" name="Alt Bilgi Yer Tutucusu 3">
            <a:extLst>
              <a:ext uri="{FF2B5EF4-FFF2-40B4-BE49-F238E27FC236}">
                <a16:creationId xmlns:a16="http://schemas.microsoft.com/office/drawing/2014/main" id="{D534C979-8743-48A4-9C55-177408A6838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0F26324-D4AF-45CE-A530-BA46F0D056FC}"/>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288172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56DAF94-2419-4EFE-A1CE-BEF137B5EC08}"/>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3" name="Alt Bilgi Yer Tutucusu 2">
            <a:extLst>
              <a:ext uri="{FF2B5EF4-FFF2-40B4-BE49-F238E27FC236}">
                <a16:creationId xmlns:a16="http://schemas.microsoft.com/office/drawing/2014/main" id="{E19D38CB-3D8B-4180-B8B1-94A4E63B286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4F1D9B0-99C8-4C7E-9FD4-A1DE39201F95}"/>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84104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A7A42A-980F-4758-B885-15FDABF4B91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F39843A-28DB-4011-97B1-0C5DAF8DEC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FD263EE-E8F0-41B9-BDFA-188D1E5B9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4FF557F-6D58-484E-BB21-92CA13FEDD83}"/>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6" name="Alt Bilgi Yer Tutucusu 5">
            <a:extLst>
              <a:ext uri="{FF2B5EF4-FFF2-40B4-BE49-F238E27FC236}">
                <a16:creationId xmlns:a16="http://schemas.microsoft.com/office/drawing/2014/main" id="{A830F463-425A-4590-96D5-856653A3720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2BD702-3BC3-48C8-98EC-875E11F6AFBF}"/>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26802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0ABB0D-D95A-4B37-B106-4623D919981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08989FD-A759-4651-86E9-4BA3C9A8B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67E94CC-5FE5-4611-A52C-9F2B4D25BB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4D9EBE4-822B-4864-AB13-62F2F6A035C3}"/>
              </a:ext>
            </a:extLst>
          </p:cNvPr>
          <p:cNvSpPr>
            <a:spLocks noGrp="1"/>
          </p:cNvSpPr>
          <p:nvPr>
            <p:ph type="dt" sz="half" idx="10"/>
          </p:nvPr>
        </p:nvSpPr>
        <p:spPr/>
        <p:txBody>
          <a:bodyPr/>
          <a:lstStyle/>
          <a:p>
            <a:fld id="{790FC6AA-8BFF-4AD9-80D0-F05C4D615962}" type="datetimeFigureOut">
              <a:rPr lang="tr-TR" smtClean="0"/>
              <a:t>23.1.2025</a:t>
            </a:fld>
            <a:endParaRPr lang="tr-TR"/>
          </a:p>
        </p:txBody>
      </p:sp>
      <p:sp>
        <p:nvSpPr>
          <p:cNvPr id="6" name="Alt Bilgi Yer Tutucusu 5">
            <a:extLst>
              <a:ext uri="{FF2B5EF4-FFF2-40B4-BE49-F238E27FC236}">
                <a16:creationId xmlns:a16="http://schemas.microsoft.com/office/drawing/2014/main" id="{1016CE5E-8FC1-440A-B52F-3A6C0B2987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6BA12FA-D256-4536-ABBC-4837C53FFD42}"/>
              </a:ext>
            </a:extLst>
          </p:cNvPr>
          <p:cNvSpPr>
            <a:spLocks noGrp="1"/>
          </p:cNvSpPr>
          <p:nvPr>
            <p:ph type="sldNum" sz="quarter" idx="12"/>
          </p:nvPr>
        </p:nvSpPr>
        <p:spPr/>
        <p:txBody>
          <a:bodyPr/>
          <a:lstStyle/>
          <a:p>
            <a:fld id="{D74167DC-7A18-4A94-884E-469DE6D60A98}" type="slidenum">
              <a:rPr lang="tr-TR" smtClean="0"/>
              <a:t>‹#›</a:t>
            </a:fld>
            <a:endParaRPr lang="tr-TR"/>
          </a:p>
        </p:txBody>
      </p:sp>
    </p:spTree>
    <p:extLst>
      <p:ext uri="{BB962C8B-B14F-4D97-AF65-F5344CB8AC3E}">
        <p14:creationId xmlns:p14="http://schemas.microsoft.com/office/powerpoint/2010/main" val="171682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89DFB7D-732D-433E-A65E-3048C5B5AE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18AD9D0-5C6C-4E6B-9347-9A5678A3CA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6FC6DCF-A02A-46C6-BC53-B1B5C947FF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FC6AA-8BFF-4AD9-80D0-F05C4D615962}" type="datetimeFigureOut">
              <a:rPr lang="tr-TR" smtClean="0"/>
              <a:t>23.1.2025</a:t>
            </a:fld>
            <a:endParaRPr lang="tr-TR"/>
          </a:p>
        </p:txBody>
      </p:sp>
      <p:sp>
        <p:nvSpPr>
          <p:cNvPr id="5" name="Alt Bilgi Yer Tutucusu 4">
            <a:extLst>
              <a:ext uri="{FF2B5EF4-FFF2-40B4-BE49-F238E27FC236}">
                <a16:creationId xmlns:a16="http://schemas.microsoft.com/office/drawing/2014/main" id="{B5713B1E-0E77-4CD1-805C-EB09E9BBF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85F7277-84C3-4A54-8A60-BC394F154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167DC-7A18-4A94-884E-469DE6D60A98}" type="slidenum">
              <a:rPr lang="tr-TR" smtClean="0"/>
              <a:t>‹#›</a:t>
            </a:fld>
            <a:endParaRPr lang="tr-TR"/>
          </a:p>
        </p:txBody>
      </p:sp>
    </p:spTree>
    <p:extLst>
      <p:ext uri="{BB962C8B-B14F-4D97-AF65-F5344CB8AC3E}">
        <p14:creationId xmlns:p14="http://schemas.microsoft.com/office/powerpoint/2010/main" val="9686599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2.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AA7A58-D2B0-4149-8818-CEF26B2DAA0C}"/>
              </a:ext>
            </a:extLst>
          </p:cNvPr>
          <p:cNvSpPr>
            <a:spLocks noGrp="1"/>
          </p:cNvSpPr>
          <p:nvPr>
            <p:ph type="ctrTitle"/>
          </p:nvPr>
        </p:nvSpPr>
        <p:spPr>
          <a:xfrm>
            <a:off x="8046719" y="3177735"/>
            <a:ext cx="4398499" cy="2387600"/>
          </a:xfrm>
        </p:spPr>
        <p:txBody>
          <a:bodyPr>
            <a:normAutofit fontScale="90000"/>
          </a:bodyPr>
          <a:lstStyle/>
          <a:p>
            <a:r>
              <a:rPr lang="tr-TR" b="1" dirty="0">
                <a:latin typeface="+mn-lt"/>
              </a:rPr>
              <a:t>LOKOMOTİF MEKANİK BİLGİSİ</a:t>
            </a:r>
            <a:br>
              <a:rPr lang="tr-TR" b="1" dirty="0"/>
            </a:br>
            <a:endParaRPr lang="tr-TR" b="1" dirty="0"/>
          </a:p>
        </p:txBody>
      </p:sp>
      <p:pic>
        <p:nvPicPr>
          <p:cNvPr id="4" name="Resim 3" descr="metin, logo, ekran görüntüsü, grafik tasarım içeren bir resim&#10;&#10;Açıklama otomatik olarak oluşturuldu">
            <a:extLst>
              <a:ext uri="{FF2B5EF4-FFF2-40B4-BE49-F238E27FC236}">
                <a16:creationId xmlns:a16="http://schemas.microsoft.com/office/drawing/2014/main" id="{7C797B93-C90C-4D42-8161-CE2BDDDED0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688" y="0"/>
            <a:ext cx="8042031" cy="6858000"/>
          </a:xfrm>
          <a:prstGeom prst="rect">
            <a:avLst/>
          </a:prstGeom>
          <a:noFill/>
          <a:ln>
            <a:noFill/>
          </a:ln>
        </p:spPr>
      </p:pic>
      <p:pic>
        <p:nvPicPr>
          <p:cNvPr id="6" name="Resim 5">
            <a:extLst>
              <a:ext uri="{FF2B5EF4-FFF2-40B4-BE49-F238E27FC236}">
                <a16:creationId xmlns:a16="http://schemas.microsoft.com/office/drawing/2014/main" id="{C94908F3-363D-49AE-9326-38D56E10D27E}"/>
              </a:ext>
            </a:extLst>
          </p:cNvPr>
          <p:cNvPicPr>
            <a:picLocks noChangeAspect="1"/>
          </p:cNvPicPr>
          <p:nvPr/>
        </p:nvPicPr>
        <p:blipFill rotWithShape="1">
          <a:blip r:embed="rId3">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Tree>
    <p:extLst>
      <p:ext uri="{BB962C8B-B14F-4D97-AF65-F5344CB8AC3E}">
        <p14:creationId xmlns:p14="http://schemas.microsoft.com/office/powerpoint/2010/main" val="192450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2025747" y="1319705"/>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 </a:t>
            </a:r>
            <a:r>
              <a:rPr lang="tr-T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Ototmatik</a:t>
            </a: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 name="Resim 15">
            <a:extLst>
              <a:ext uri="{FF2B5EF4-FFF2-40B4-BE49-F238E27FC236}">
                <a16:creationId xmlns:a16="http://schemas.microsoft.com/office/drawing/2014/main" id="{DCDA501C-1D6D-45EF-9927-99509915342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29601"/>
            <a:ext cx="7819292" cy="3416122"/>
          </a:xfrm>
          <a:prstGeom prst="rect">
            <a:avLst/>
          </a:prstGeom>
          <a:noFill/>
          <a:ln>
            <a:noFill/>
          </a:ln>
        </p:spPr>
      </p:pic>
      <p:sp>
        <p:nvSpPr>
          <p:cNvPr id="17" name="Metin kutusu 16">
            <a:extLst>
              <a:ext uri="{FF2B5EF4-FFF2-40B4-BE49-F238E27FC236}">
                <a16:creationId xmlns:a16="http://schemas.microsoft.com/office/drawing/2014/main" id="{59548A10-15C1-48E3-A4C9-AE92668ABFD1}"/>
              </a:ext>
            </a:extLst>
          </p:cNvPr>
          <p:cNvSpPr txBox="1"/>
          <p:nvPr/>
        </p:nvSpPr>
        <p:spPr>
          <a:xfrm>
            <a:off x="2852224" y="5467029"/>
            <a:ext cx="6098344" cy="369332"/>
          </a:xfrm>
          <a:prstGeom prst="rect">
            <a:avLst/>
          </a:prstGeom>
          <a:noFill/>
        </p:spPr>
        <p:txBody>
          <a:bodyPr wrap="square">
            <a:spAutoFit/>
          </a:bodyPr>
          <a:lstStyle/>
          <a:p>
            <a:pPr marL="228600" algn="ct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Şematik Yarı Otomatik Koşum Takımı</a:t>
            </a:r>
            <a:endParaRPr lang="tr-TR" sz="2000" b="1" dirty="0">
              <a:solidFill>
                <a:srgbClr val="9933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248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1969476" y="1185382"/>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 </a:t>
            </a:r>
            <a:r>
              <a:rPr lang="tr-T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Ototmatik</a:t>
            </a: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5C0B903A-6C4C-4629-927C-7D78A5FE2CE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552" y="1719814"/>
            <a:ext cx="7202658" cy="4237853"/>
          </a:xfrm>
          <a:prstGeom prst="rect">
            <a:avLst/>
          </a:prstGeom>
          <a:noFill/>
          <a:ln>
            <a:noFill/>
          </a:ln>
        </p:spPr>
      </p:pic>
    </p:spTree>
    <p:extLst>
      <p:ext uri="{BB962C8B-B14F-4D97-AF65-F5344CB8AC3E}">
        <p14:creationId xmlns:p14="http://schemas.microsoft.com/office/powerpoint/2010/main" val="242097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1969476" y="1185382"/>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 </a:t>
            </a:r>
            <a:r>
              <a:rPr lang="tr-T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Ototmatik</a:t>
            </a: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Resim 9" descr="a">
            <a:extLst>
              <a:ext uri="{FF2B5EF4-FFF2-40B4-BE49-F238E27FC236}">
                <a16:creationId xmlns:a16="http://schemas.microsoft.com/office/drawing/2014/main" id="{64C704C5-2210-4CE4-BA99-80BCF84B8347}"/>
              </a:ext>
            </a:extLst>
          </p:cNvPr>
          <p:cNvPicPr/>
          <p:nvPr/>
        </p:nvPicPr>
        <p:blipFill>
          <a:blip r:embed="rId5" cstate="print">
            <a:lum bright="-42000" contrast="66000"/>
            <a:extLst>
              <a:ext uri="{28A0092B-C50C-407E-A947-70E740481C1C}">
                <a14:useLocalDpi xmlns:a14="http://schemas.microsoft.com/office/drawing/2010/main" val="0"/>
              </a:ext>
            </a:extLst>
          </a:blip>
          <a:srcRect/>
          <a:stretch>
            <a:fillRect/>
          </a:stretch>
        </p:blipFill>
        <p:spPr bwMode="auto">
          <a:xfrm>
            <a:off x="2143638" y="2320117"/>
            <a:ext cx="3483439" cy="1576634"/>
          </a:xfrm>
          <a:prstGeom prst="rect">
            <a:avLst/>
          </a:prstGeom>
          <a:noFill/>
          <a:ln>
            <a:noFill/>
          </a:ln>
        </p:spPr>
      </p:pic>
      <p:pic>
        <p:nvPicPr>
          <p:cNvPr id="13" name="Resim 12" descr="a">
            <a:extLst>
              <a:ext uri="{FF2B5EF4-FFF2-40B4-BE49-F238E27FC236}">
                <a16:creationId xmlns:a16="http://schemas.microsoft.com/office/drawing/2014/main" id="{C124C3E8-8A68-4A35-982D-653B4DFD5605}"/>
              </a:ext>
            </a:extLst>
          </p:cNvPr>
          <p:cNvPicPr/>
          <p:nvPr/>
        </p:nvPicPr>
        <p:blipFill>
          <a:blip r:embed="rId6" cstate="print">
            <a:lum bright="-42000" contrast="66000"/>
            <a:extLst>
              <a:ext uri="{28A0092B-C50C-407E-A947-70E740481C1C}">
                <a14:useLocalDpi xmlns:a14="http://schemas.microsoft.com/office/drawing/2010/main" val="0"/>
              </a:ext>
            </a:extLst>
          </a:blip>
          <a:srcRect b="-22728"/>
          <a:stretch>
            <a:fillRect/>
          </a:stretch>
        </p:blipFill>
        <p:spPr bwMode="auto">
          <a:xfrm>
            <a:off x="5886865" y="2320116"/>
            <a:ext cx="4410686" cy="1970529"/>
          </a:xfrm>
          <a:prstGeom prst="rect">
            <a:avLst/>
          </a:prstGeom>
          <a:noFill/>
          <a:ln>
            <a:noFill/>
          </a:ln>
        </p:spPr>
      </p:pic>
      <p:sp>
        <p:nvSpPr>
          <p:cNvPr id="14" name="Metin kutusu 13">
            <a:extLst>
              <a:ext uri="{FF2B5EF4-FFF2-40B4-BE49-F238E27FC236}">
                <a16:creationId xmlns:a16="http://schemas.microsoft.com/office/drawing/2014/main" id="{2D96558A-1D68-479B-975C-960DA963B745}"/>
              </a:ext>
            </a:extLst>
          </p:cNvPr>
          <p:cNvSpPr txBox="1"/>
          <p:nvPr/>
        </p:nvSpPr>
        <p:spPr>
          <a:xfrm>
            <a:off x="3130061" y="4270750"/>
            <a:ext cx="6098344" cy="923330"/>
          </a:xfrm>
          <a:prstGeom prst="rect">
            <a:avLst/>
          </a:prstGeom>
          <a:noFill/>
        </p:spPr>
        <p:txBody>
          <a:bodyPr wrap="square">
            <a:spAutoFit/>
          </a:bodyPr>
          <a:lstStyle/>
          <a:p>
            <a:pPr marL="228600" algn="ct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Çözme Kolunun Kavrama İmkansızdır Konumuna Alınması</a:t>
            </a:r>
            <a:endParaRPr lang="tr-TR" sz="2000" b="1" dirty="0">
              <a:solidFill>
                <a:srgbClr val="9933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tr-TR" sz="1800" dirty="0">
                <a:solidFill>
                  <a:srgbClr val="000000"/>
                </a:solidFill>
                <a:effectLst/>
                <a:latin typeface="Times New Roman" panose="02020603050405020304" pitchFamily="18" charset="0"/>
                <a:ea typeface="Times New Roman" panose="02020603050405020304" pitchFamily="18" charset="0"/>
              </a:rPr>
              <a:t> </a:t>
            </a:r>
            <a:endParaRPr lang="tr-T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055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1969476" y="1185382"/>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 </a:t>
            </a:r>
            <a:r>
              <a:rPr lang="tr-T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Ototmatik</a:t>
            </a: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a16="http://schemas.microsoft.com/office/drawing/2014/main" id="{4BCFFA7A-842B-47D7-96D8-BE4989ABEED2}"/>
              </a:ext>
            </a:extLst>
          </p:cNvPr>
          <p:cNvPicPr>
            <a:picLocks noChangeAspect="1"/>
          </p:cNvPicPr>
          <p:nvPr/>
        </p:nvPicPr>
        <p:blipFill>
          <a:blip r:embed="rId5"/>
          <a:stretch>
            <a:fillRect/>
          </a:stretch>
        </p:blipFill>
        <p:spPr>
          <a:xfrm>
            <a:off x="659788" y="1828575"/>
            <a:ext cx="4981241" cy="3332903"/>
          </a:xfrm>
          <a:prstGeom prst="rect">
            <a:avLst/>
          </a:prstGeom>
        </p:spPr>
      </p:pic>
      <p:pic>
        <p:nvPicPr>
          <p:cNvPr id="7" name="Resim 6">
            <a:extLst>
              <a:ext uri="{FF2B5EF4-FFF2-40B4-BE49-F238E27FC236}">
                <a16:creationId xmlns:a16="http://schemas.microsoft.com/office/drawing/2014/main" id="{14803E9D-3A3C-47BB-A250-C566CDAE91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5999" y="1828800"/>
            <a:ext cx="5951211" cy="3332678"/>
          </a:xfrm>
          <a:prstGeom prst="rect">
            <a:avLst/>
          </a:prstGeom>
        </p:spPr>
      </p:pic>
    </p:spTree>
    <p:extLst>
      <p:ext uri="{BB962C8B-B14F-4D97-AF65-F5344CB8AC3E}">
        <p14:creationId xmlns:p14="http://schemas.microsoft.com/office/powerpoint/2010/main" val="258185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1969476" y="1185382"/>
            <a:ext cx="7202658" cy="400110"/>
          </a:xfrm>
          <a:prstGeom prst="rect">
            <a:avLst/>
          </a:prstGeom>
          <a:noFill/>
        </p:spPr>
        <p:txBody>
          <a:bodyPr wrap="square">
            <a:spAutoFit/>
          </a:bodyPr>
          <a:lstStyle/>
          <a:p>
            <a:pPr lvl="0" algn="just">
              <a:spcAft>
                <a:spcPts val="1200"/>
              </a:spcAft>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rPr>
              <a:t>Koşum Takımından Kaynaklanan Tren Kopma Nedenleri:</a:t>
            </a:r>
            <a:endParaRPr lang="tr-T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6EF2729-FCE1-4886-BD13-C8571A6E53E8}"/>
              </a:ext>
            </a:extLst>
          </p:cNvPr>
          <p:cNvSpPr txBox="1"/>
          <p:nvPr/>
        </p:nvSpPr>
        <p:spPr>
          <a:xfrm>
            <a:off x="661839" y="1620066"/>
            <a:ext cx="10515600" cy="3785652"/>
          </a:xfrm>
          <a:prstGeom prst="rect">
            <a:avLst/>
          </a:prstGeom>
          <a:noFill/>
        </p:spPr>
        <p:txBody>
          <a:bodyPr wrap="square">
            <a:spAutoFit/>
          </a:bodyPr>
          <a:lstStyle/>
          <a:p>
            <a:pPr lvl="0" algn="just">
              <a:spcAft>
                <a:spcPts val="1200"/>
              </a:spcAft>
              <a:tabLst>
                <a:tab pos="900430" algn="l"/>
                <a:tab pos="22860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Teknik Eksiklikler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742950" lvl="1" indent="-285750" algn="just">
              <a:spcAft>
                <a:spcPts val="1200"/>
              </a:spcAft>
              <a:buFont typeface="+mj-lt"/>
              <a:buAutoNum type="arabicPeriod"/>
              <a:tabLst>
                <a:tab pos="900430" algn="l"/>
                <a:tab pos="50292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Üretim sırasındaki malzeme ve işçilik hatalarından kaynaklanan, gözle görülmeyecek derecedeki kılcal çatlaklıklar, hava boşlukları, geometrik kalıp bozuklukları, istenilen teknik özelliklerdeki malzeme kullanılmaması biçiminde sıralanabilir.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742950" lvl="1" indent="-285750" algn="just">
              <a:spcAft>
                <a:spcPts val="1200"/>
              </a:spcAft>
              <a:buFont typeface="+mj-lt"/>
              <a:buAutoNum type="arabicPeriod"/>
              <a:tabLst>
                <a:tab pos="900430" algn="l"/>
                <a:tab pos="50292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Bakım zamanı gelen koşum takımlarının, teknik koşulların gerektirdiği uygun donanım ve işlemlerle yapılmadığı durumlarda ortaya çıkmaktadır. Koşum takımları, demiryolu araçlarındaki parçaların içinde mekanik zorlanmalarla en çok karşı karşıya kalan donanımdır. Birçok karmaşık kuvvetin etkisinde kalır. Bu nedenle yıpranması, teknik özelliklerinden ve ölçülerinden kaçması oldukça doğaldır. İyi bir donanım ve </a:t>
            </a:r>
            <a:r>
              <a:rPr lang="tr-TR" sz="2000" b="1" dirty="0" err="1">
                <a:solidFill>
                  <a:srgbClr val="000000"/>
                </a:solidFill>
                <a:effectLst/>
                <a:ea typeface="Times New Roman" panose="02020603050405020304" pitchFamily="18" charset="0"/>
                <a:cs typeface="Times New Roman" panose="02020603050405020304" pitchFamily="18" charset="0"/>
              </a:rPr>
              <a:t>işlemsel</a:t>
            </a:r>
            <a:r>
              <a:rPr lang="tr-TR" sz="2000" b="1" dirty="0">
                <a:solidFill>
                  <a:srgbClr val="000000"/>
                </a:solidFill>
                <a:effectLst/>
                <a:ea typeface="Times New Roman" panose="02020603050405020304" pitchFamily="18" charset="0"/>
                <a:cs typeface="Times New Roman" panose="02020603050405020304" pitchFamily="18" charset="0"/>
              </a:rPr>
              <a:t> süreçlerle yapılmayan bakımlar, çeşitli çatlak, eğiklik, yetersizlik gibi durumlarla karşı karşıya kalmış bir koşum takımını ortaya çıkarmaktadır. </a:t>
            </a:r>
            <a:endParaRPr lang="tr-TR" sz="24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885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1969476" y="1185382"/>
            <a:ext cx="7202658" cy="400110"/>
          </a:xfrm>
          <a:prstGeom prst="rect">
            <a:avLst/>
          </a:prstGeom>
          <a:noFill/>
        </p:spPr>
        <p:txBody>
          <a:bodyPr wrap="square">
            <a:spAutoFit/>
          </a:bodyPr>
          <a:lstStyle/>
          <a:p>
            <a:pPr lvl="0" algn="just">
              <a:spcAft>
                <a:spcPts val="1200"/>
              </a:spcAft>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rPr>
              <a:t>Koşum Takımından Kaynaklanan Tren Kopma Nedenleri:</a:t>
            </a:r>
            <a:endParaRPr lang="tr-T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Metin kutusu 9">
            <a:extLst>
              <a:ext uri="{FF2B5EF4-FFF2-40B4-BE49-F238E27FC236}">
                <a16:creationId xmlns:a16="http://schemas.microsoft.com/office/drawing/2014/main" id="{86EF2729-FCE1-4886-BD13-C8571A6E53E8}"/>
              </a:ext>
            </a:extLst>
          </p:cNvPr>
          <p:cNvSpPr txBox="1"/>
          <p:nvPr/>
        </p:nvSpPr>
        <p:spPr>
          <a:xfrm>
            <a:off x="661839" y="1620066"/>
            <a:ext cx="10515600" cy="4093428"/>
          </a:xfrm>
          <a:prstGeom prst="rect">
            <a:avLst/>
          </a:prstGeom>
          <a:noFill/>
        </p:spPr>
        <p:txBody>
          <a:bodyPr wrap="square">
            <a:spAutoFit/>
          </a:bodyPr>
          <a:lstStyle/>
          <a:p>
            <a:pPr lvl="0" algn="just">
              <a:spcAft>
                <a:spcPts val="1200"/>
              </a:spcAft>
              <a:tabLst>
                <a:tab pos="900430" algn="l"/>
                <a:tab pos="22860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Kullanıcı Hataları</a:t>
            </a:r>
            <a:endParaRPr lang="tr-TR" sz="2400" b="1" dirty="0">
              <a:solidFill>
                <a:srgbClr val="000000"/>
              </a:solidFill>
              <a:effectLst/>
              <a:ea typeface="Times New Roman" panose="02020603050405020304" pitchFamily="18" charset="0"/>
              <a:cs typeface="Times New Roman" panose="02020603050405020304" pitchFamily="18" charset="0"/>
            </a:endParaRPr>
          </a:p>
          <a:p>
            <a:pPr marL="742950" lvl="1" indent="-285750" algn="just">
              <a:spcAft>
                <a:spcPts val="1200"/>
              </a:spcAft>
              <a:buFont typeface="+mj-lt"/>
              <a:buAutoNum type="arabicPeriod"/>
              <a:tabLst>
                <a:tab pos="900430" algn="l"/>
                <a:tab pos="50292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Uygun olmayan tren sürüş tekniği ile karşı karşıya kalan koşum takımları, basınç ve gerilime maruz kaldıklarından teknik ömürlerini çok çabuk doldurmakta ve hatta bu basınç ve gerilim değerleri aşırı şekilde ortaya çıkınca dayanamayarak kopmakta veya herhangi bir eksiklik ya da işlevsizlik doğurarak koşum düzeneği yeteneğini yitirmektedir. </a:t>
            </a:r>
            <a:endParaRPr lang="tr-TR" sz="2400" b="1" dirty="0">
              <a:solidFill>
                <a:srgbClr val="000000"/>
              </a:solidFill>
              <a:effectLst/>
              <a:ea typeface="Times New Roman" panose="02020603050405020304" pitchFamily="18" charset="0"/>
              <a:cs typeface="Times New Roman" panose="02020603050405020304" pitchFamily="18" charset="0"/>
            </a:endParaRPr>
          </a:p>
          <a:p>
            <a:pPr marL="742950" lvl="1" indent="-285750" algn="just">
              <a:spcAft>
                <a:spcPts val="1200"/>
              </a:spcAft>
              <a:buFont typeface="+mj-lt"/>
              <a:buAutoNum type="arabicPeriod"/>
              <a:tabLst>
                <a:tab pos="900430" algn="l"/>
                <a:tab pos="502920" algn="l"/>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Trenlerin Hazırlanması ve Trafiğine ait Yönetmeliğin ilgili amir hükümlerine göre, her bir tren türüne uygun olarak toplanmayan koşum takımı düzenekleri kendisini yanlış ve uygun olmayan tren toplama olarak ortaya çıkarmaktadır. Bunun sonucunda da koşum takımları teknik ömürlerini çabuk doldurmakta ve zaman zaman da kopmaktadırlar. Ayrıca bir tren dizisinde, ağır, hafif ve boş vagonların nasıl sıralanacağı ilgili yönetmelik hükümlerinde ve genel mesleki kabul edişlerde bilinmekte olup, bu temel tren teşkil ilkelerine uymak gerekir.</a:t>
            </a:r>
            <a:endParaRPr lang="tr-TR" sz="24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52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Kumlama Sistemi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9" name="Resim 8">
            <a:extLst>
              <a:ext uri="{FF2B5EF4-FFF2-40B4-BE49-F238E27FC236}">
                <a16:creationId xmlns:a16="http://schemas.microsoft.com/office/drawing/2014/main" id="{5A29F73C-E3A9-44EA-A1C5-DA81A60034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819275" y="1012434"/>
            <a:ext cx="8604885" cy="4529851"/>
          </a:xfrm>
          <a:prstGeom prst="rect">
            <a:avLst/>
          </a:prstGeom>
          <a:noFill/>
          <a:ln>
            <a:noFill/>
          </a:ln>
        </p:spPr>
      </p:pic>
    </p:spTree>
    <p:extLst>
      <p:ext uri="{BB962C8B-B14F-4D97-AF65-F5344CB8AC3E}">
        <p14:creationId xmlns:p14="http://schemas.microsoft.com/office/powerpoint/2010/main" val="3224231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Kumlama Sistemi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64ED4F1E-F872-425C-B179-24FFA45B04E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298700" y="1376241"/>
            <a:ext cx="6831232" cy="3899144"/>
          </a:xfrm>
          <a:prstGeom prst="rect">
            <a:avLst/>
          </a:prstGeom>
          <a:noFill/>
          <a:ln>
            <a:noFill/>
          </a:ln>
        </p:spPr>
      </p:pic>
    </p:spTree>
    <p:extLst>
      <p:ext uri="{BB962C8B-B14F-4D97-AF65-F5344CB8AC3E}">
        <p14:creationId xmlns:p14="http://schemas.microsoft.com/office/powerpoint/2010/main" val="378910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Kumlama Sistemi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D705073E-4F5A-4CF1-AC7E-A3C88F53BB85}"/>
              </a:ext>
            </a:extLst>
          </p:cNvPr>
          <p:cNvSpPr txBox="1"/>
          <p:nvPr/>
        </p:nvSpPr>
        <p:spPr>
          <a:xfrm>
            <a:off x="353088" y="1202404"/>
            <a:ext cx="5978769" cy="5170646"/>
          </a:xfrm>
          <a:prstGeom prst="rect">
            <a:avLst/>
          </a:prstGeom>
          <a:noFill/>
        </p:spPr>
        <p:txBody>
          <a:bodyPr wrap="square">
            <a:spAutoFit/>
          </a:bodyPr>
          <a:lstStyle/>
          <a:p>
            <a:pPr algn="just">
              <a:spcAft>
                <a:spcPts val="1200"/>
              </a:spcAft>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Verimli ve işlevsel bir kumlama sistemi için şu koşulların yerine getirilmiş olması gerekir.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Kum, “Demiryolu Lokomotif Patinaj Kumları” standartlarına uygun olarak kaliteli, tanecikleri uygun ölçüde, fırınlarda kurutularak nemden arındırılmış olmalıdır.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Kum depoları nem almayacak biçimde yalıtımlı olmalıdır.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Çeken araca kum takviyesi yapılmış olmalıdır.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Kumlama sistemi mekanik, </a:t>
            </a:r>
            <a:r>
              <a:rPr lang="tr-TR" sz="2000" b="1" dirty="0" err="1">
                <a:solidFill>
                  <a:srgbClr val="000000"/>
                </a:solidFill>
                <a:effectLst/>
                <a:ea typeface="Times New Roman" panose="02020603050405020304" pitchFamily="18" charset="0"/>
                <a:cs typeface="Times New Roman" panose="02020603050405020304" pitchFamily="18" charset="0"/>
              </a:rPr>
              <a:t>pnömatik</a:t>
            </a:r>
            <a:r>
              <a:rPr lang="tr-TR" sz="2000" b="1" dirty="0">
                <a:solidFill>
                  <a:srgbClr val="000000"/>
                </a:solidFill>
                <a:effectLst/>
                <a:ea typeface="Times New Roman" panose="02020603050405020304" pitchFamily="18" charset="0"/>
                <a:cs typeface="Times New Roman" panose="02020603050405020304" pitchFamily="18" charset="0"/>
              </a:rPr>
              <a:t> ve elektriksel olarak işlevsel olmalıdır.</a:t>
            </a:r>
            <a:endParaRPr lang="tr-TR" sz="24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Kumlama boruları kumu tam tekerlek ile ray arasına püskürtecek biçimde konumlandırılmış olmalıdır.</a:t>
            </a:r>
            <a:endParaRPr lang="tr-TR" sz="2400" b="1" dirty="0">
              <a:solidFill>
                <a:srgbClr val="000000"/>
              </a:solidFill>
              <a:effectLst/>
              <a:ea typeface="Times New Roman" panose="02020603050405020304" pitchFamily="18" charset="0"/>
              <a:cs typeface="Times New Roman" panose="02020603050405020304" pitchFamily="18" charset="0"/>
            </a:endParaRPr>
          </a:p>
        </p:txBody>
      </p:sp>
      <p:pic>
        <p:nvPicPr>
          <p:cNvPr id="9" name="Resim 8">
            <a:extLst>
              <a:ext uri="{FF2B5EF4-FFF2-40B4-BE49-F238E27FC236}">
                <a16:creationId xmlns:a16="http://schemas.microsoft.com/office/drawing/2014/main" id="{AD4D94D1-6C75-4DAD-BCDF-9B9694A2B85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271681" y="799854"/>
            <a:ext cx="3581400" cy="4330700"/>
          </a:xfrm>
          <a:prstGeom prst="rect">
            <a:avLst/>
          </a:prstGeom>
          <a:noFill/>
          <a:ln>
            <a:noFill/>
          </a:ln>
        </p:spPr>
      </p:pic>
      <p:sp>
        <p:nvSpPr>
          <p:cNvPr id="13" name="Metin kutusu 12">
            <a:extLst>
              <a:ext uri="{FF2B5EF4-FFF2-40B4-BE49-F238E27FC236}">
                <a16:creationId xmlns:a16="http://schemas.microsoft.com/office/drawing/2014/main" id="{13F29939-2C52-40F9-9F3B-70F1E5952A55}"/>
              </a:ext>
            </a:extLst>
          </p:cNvPr>
          <p:cNvSpPr txBox="1"/>
          <p:nvPr/>
        </p:nvSpPr>
        <p:spPr>
          <a:xfrm>
            <a:off x="6096000" y="5298627"/>
            <a:ext cx="6098344" cy="369332"/>
          </a:xfrm>
          <a:prstGeom prst="rect">
            <a:avLst/>
          </a:prstGeom>
          <a:noFill/>
        </p:spPr>
        <p:txBody>
          <a:bodyPr wrap="square">
            <a:spAutoFit/>
          </a:bodyPr>
          <a:lstStyle/>
          <a:p>
            <a:pPr marL="228600" algn="ct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Tipik Bir Kum Enjektörü</a:t>
            </a:r>
            <a:endParaRPr lang="tr-TR" sz="2000" b="1" dirty="0">
              <a:solidFill>
                <a:srgbClr val="9933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829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rPr>
              <a:t>Fren Silindirleri</a:t>
            </a:r>
            <a:endParaRPr lang="tr-TR"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10" name="Resim 9">
            <a:extLst>
              <a:ext uri="{FF2B5EF4-FFF2-40B4-BE49-F238E27FC236}">
                <a16:creationId xmlns:a16="http://schemas.microsoft.com/office/drawing/2014/main" id="{5DA0E242-2B7C-43C9-A459-81462BD35D5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28458" y="1869851"/>
            <a:ext cx="8677056" cy="3377398"/>
          </a:xfrm>
          <a:prstGeom prst="rect">
            <a:avLst/>
          </a:prstGeom>
          <a:solidFill>
            <a:srgbClr val="FFFFFF"/>
          </a:solidFill>
          <a:ln>
            <a:noFill/>
          </a:ln>
        </p:spPr>
      </p:pic>
    </p:spTree>
    <p:extLst>
      <p:ext uri="{BB962C8B-B14F-4D97-AF65-F5344CB8AC3E}">
        <p14:creationId xmlns:p14="http://schemas.microsoft.com/office/powerpoint/2010/main" val="239300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r>
              <a:rPr lang="tr-TR" sz="2800" b="1" dirty="0"/>
              <a:t>KAPORTA</a:t>
            </a: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7" name="Metin kutusu 6">
            <a:extLst>
              <a:ext uri="{FF2B5EF4-FFF2-40B4-BE49-F238E27FC236}">
                <a16:creationId xmlns:a16="http://schemas.microsoft.com/office/drawing/2014/main" id="{F127E3A1-90F6-46B7-A990-C6D19D56E20D}"/>
              </a:ext>
            </a:extLst>
          </p:cNvPr>
          <p:cNvSpPr txBox="1"/>
          <p:nvPr/>
        </p:nvSpPr>
        <p:spPr>
          <a:xfrm>
            <a:off x="1323678" y="1874246"/>
            <a:ext cx="9944543" cy="3170099"/>
          </a:xfrm>
          <a:prstGeom prst="rect">
            <a:avLst/>
          </a:prstGeom>
          <a:noFill/>
        </p:spPr>
        <p:txBody>
          <a:bodyPr wrap="square">
            <a:spAutoFit/>
          </a:bodyPr>
          <a:lstStyle/>
          <a:p>
            <a:r>
              <a:rPr lang="tr-TR" sz="2000" b="1" dirty="0"/>
              <a:t>Lokomotif kaportaları, makine parçalarını dış etkenlerden korumak, hava filtreleme işlemi yapmak, ses ve egzoz gazlarını düzenli bir şekilde dışarı atmak için tasarlanmıştır. Kaportalar, kullanıcı ve bakım personelinin işlerini kolaylaştıran menteşeli kapılar ve özel kilitleme düzeneklerine sahiptir. Bazı lokomotiflerde, yanma ve soğutma havası kanalları ile soğutma sistemlerinin hava ve egzoz geçitleri bulunur.</a:t>
            </a:r>
          </a:p>
          <a:p>
            <a:endParaRPr lang="tr-TR" sz="2000" b="1" dirty="0"/>
          </a:p>
          <a:p>
            <a:r>
              <a:rPr lang="tr-TR" sz="2000" b="1" dirty="0"/>
              <a:t>Alternatör, kompresör, redresör gibi hava ile soğutulan elemanlar, kaportadaki filtreler sayesinde dış havadan arındırılmış hava kullanır. Filtreler genelde değiştirilebilir kartuş tipindedir, bazıları ise metal elemanlı özel tiplerdir. Dizel motorlarda ise emme ve aşırı doldurma havası, filtrelenerek motora iletilir ve gerektiğinde turbo kompresörlere ulaştırılır.</a:t>
            </a:r>
          </a:p>
        </p:txBody>
      </p:sp>
    </p:spTree>
    <p:extLst>
      <p:ext uri="{BB962C8B-B14F-4D97-AF65-F5344CB8AC3E}">
        <p14:creationId xmlns:p14="http://schemas.microsoft.com/office/powerpoint/2010/main" val="2750033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Sabo – Balata – Çarık</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C8164B77-B4B9-42DC-ACA6-4AEC4B7D31C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475108" y="1369621"/>
            <a:ext cx="6823637" cy="2681874"/>
          </a:xfrm>
          <a:prstGeom prst="rect">
            <a:avLst/>
          </a:prstGeom>
          <a:solidFill>
            <a:srgbClr val="FFFFFF"/>
          </a:solidFill>
          <a:ln>
            <a:noFill/>
          </a:ln>
        </p:spPr>
      </p:pic>
      <p:sp>
        <p:nvSpPr>
          <p:cNvPr id="9" name="Metin kutusu 8">
            <a:extLst>
              <a:ext uri="{FF2B5EF4-FFF2-40B4-BE49-F238E27FC236}">
                <a16:creationId xmlns:a16="http://schemas.microsoft.com/office/drawing/2014/main" id="{55028459-3A6F-4D58-9677-47E77F26B58F}"/>
              </a:ext>
            </a:extLst>
          </p:cNvPr>
          <p:cNvSpPr txBox="1"/>
          <p:nvPr/>
        </p:nvSpPr>
        <p:spPr>
          <a:xfrm>
            <a:off x="1253341" y="3893149"/>
            <a:ext cx="10515599" cy="1938992"/>
          </a:xfrm>
          <a:prstGeom prst="rect">
            <a:avLst/>
          </a:prstGeom>
          <a:noFill/>
        </p:spPr>
        <p:txBody>
          <a:bodyPr wrap="square">
            <a:spAutoFit/>
          </a:bodyPr>
          <a:lstStyle/>
          <a:p>
            <a:r>
              <a:rPr lang="tr-TR" sz="2000" b="1" dirty="0">
                <a:solidFill>
                  <a:srgbClr val="000000"/>
                </a:solidFill>
                <a:effectLst/>
                <a:ea typeface="Times New Roman" panose="02020603050405020304" pitchFamily="18" charset="0"/>
              </a:rPr>
              <a:t>Sabolar özel imalat talimatnamelerine göre pik döküm veya </a:t>
            </a:r>
            <a:r>
              <a:rPr lang="tr-TR" sz="2000" b="1" dirty="0" err="1">
                <a:solidFill>
                  <a:srgbClr val="000000"/>
                </a:solidFill>
                <a:effectLst/>
                <a:ea typeface="Times New Roman" panose="02020603050405020304" pitchFamily="18" charset="0"/>
              </a:rPr>
              <a:t>komposit</a:t>
            </a:r>
            <a:r>
              <a:rPr lang="tr-TR" sz="2000" b="1" dirty="0">
                <a:solidFill>
                  <a:srgbClr val="000000"/>
                </a:solidFill>
                <a:effectLst/>
                <a:ea typeface="Times New Roman" panose="02020603050405020304" pitchFamily="18" charset="0"/>
              </a:rPr>
              <a:t> malzemeden yapılır. Tekerlek malzemesinden daha yumuşak olmalıdır. Kalınlığı genel olarak 60 mm olup 10 mm kalıncaya kadar kullanılır. Tek veya iki parçalı olarak yapılır. İki parçalı sabolarda sabonun bağlandığı parçaya </a:t>
            </a:r>
            <a:r>
              <a:rPr lang="tr-TR" sz="2000" b="1" dirty="0" err="1">
                <a:solidFill>
                  <a:srgbClr val="000000"/>
                </a:solidFill>
                <a:effectLst/>
                <a:ea typeface="Times New Roman" panose="02020603050405020304" pitchFamily="18" charset="0"/>
              </a:rPr>
              <a:t>papuç</a:t>
            </a:r>
            <a:r>
              <a:rPr lang="tr-TR" sz="2000" b="1" dirty="0">
                <a:solidFill>
                  <a:srgbClr val="000000"/>
                </a:solidFill>
                <a:effectLst/>
                <a:ea typeface="Times New Roman" panose="02020603050405020304" pitchFamily="18" charset="0"/>
              </a:rPr>
              <a:t> (çarık) denir. Aynı </a:t>
            </a:r>
            <a:r>
              <a:rPr lang="tr-TR" sz="2000" b="1" dirty="0" err="1">
                <a:solidFill>
                  <a:srgbClr val="000000"/>
                </a:solidFill>
                <a:effectLst/>
                <a:ea typeface="Times New Roman" panose="02020603050405020304" pitchFamily="18" charset="0"/>
              </a:rPr>
              <a:t>papuca</a:t>
            </a:r>
            <a:r>
              <a:rPr lang="tr-TR" sz="2000" b="1" dirty="0">
                <a:solidFill>
                  <a:srgbClr val="000000"/>
                </a:solidFill>
                <a:effectLst/>
                <a:ea typeface="Times New Roman" panose="02020603050405020304" pitchFamily="18" charset="0"/>
              </a:rPr>
              <a:t> birden fazla sabo bağlamak da mümkündür. Son zamanlarda </a:t>
            </a:r>
            <a:r>
              <a:rPr lang="tr-TR" sz="2000" b="1" dirty="0" err="1">
                <a:solidFill>
                  <a:srgbClr val="000000"/>
                </a:solidFill>
                <a:effectLst/>
                <a:ea typeface="Times New Roman" panose="02020603050405020304" pitchFamily="18" charset="0"/>
              </a:rPr>
              <a:t>komposit</a:t>
            </a:r>
            <a:r>
              <a:rPr lang="tr-TR" sz="2000" b="1" dirty="0">
                <a:solidFill>
                  <a:srgbClr val="000000"/>
                </a:solidFill>
                <a:effectLst/>
                <a:ea typeface="Times New Roman" panose="02020603050405020304" pitchFamily="18" charset="0"/>
              </a:rPr>
              <a:t> malzemeden yapılan sabolar dayanıklılığı, hafifliği ve değişimindeki kolaylığı nedeniyle tercih edilmektedir</a:t>
            </a:r>
            <a:endParaRPr lang="tr-TR" sz="2000" b="1" dirty="0"/>
          </a:p>
        </p:txBody>
      </p:sp>
    </p:spTree>
    <p:extLst>
      <p:ext uri="{BB962C8B-B14F-4D97-AF65-F5344CB8AC3E}">
        <p14:creationId xmlns:p14="http://schemas.microsoft.com/office/powerpoint/2010/main" val="3404874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Sabo – Balata – Çarık</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10" name="Metin kutusu 9">
            <a:extLst>
              <a:ext uri="{FF2B5EF4-FFF2-40B4-BE49-F238E27FC236}">
                <a16:creationId xmlns:a16="http://schemas.microsoft.com/office/drawing/2014/main" id="{A935693F-C7D0-40DE-B447-F00428458B83}"/>
              </a:ext>
            </a:extLst>
          </p:cNvPr>
          <p:cNvSpPr txBox="1"/>
          <p:nvPr/>
        </p:nvSpPr>
        <p:spPr>
          <a:xfrm>
            <a:off x="211016" y="1224881"/>
            <a:ext cx="6935372" cy="4862870"/>
          </a:xfrm>
          <a:prstGeom prst="rect">
            <a:avLst/>
          </a:prstGeom>
          <a:noFill/>
        </p:spPr>
        <p:txBody>
          <a:bodyPr wrap="square">
            <a:spAutoFit/>
          </a:bodyPr>
          <a:lstStyle/>
          <a:p>
            <a:pPr algn="just">
              <a:spcAft>
                <a:spcPts val="1200"/>
              </a:spcAft>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(Diskli ve sabolu) Fren kuvveti, aşağıda belirtilenlere bağlıdır:</a:t>
            </a:r>
            <a:endParaRPr lang="tr-TR" sz="2400" b="1" dirty="0">
              <a:solidFill>
                <a:srgbClr val="000000"/>
              </a:solidFill>
              <a:effectLst/>
              <a:ea typeface="Times New Roman" panose="02020603050405020304" pitchFamily="18" charset="0"/>
              <a:cs typeface="Times New Roman" panose="02020603050405020304" pitchFamily="18" charset="0"/>
            </a:endParaRPr>
          </a:p>
          <a:p>
            <a:pPr algn="just"/>
            <a:r>
              <a:rPr lang="tr-TR" sz="2000" b="1" dirty="0">
                <a:effectLst/>
                <a:ea typeface="Times New Roman" panose="02020603050405020304" pitchFamily="18" charset="0"/>
              </a:rPr>
              <a:t>- Sürtünme unsurunun baskı kuvveti (sabo kuvveti veya balata kuvveti);</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Sürtünen parçalar (sabo-bandaj veya balata-disk) arasındaki sürtünme katsayısı (kayma sürtünme katsayısı);</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Tekerlek ile ray arasındaki maksimum tepki kuvveti (</a:t>
            </a:r>
            <a:r>
              <a:rPr lang="tr-TR" sz="2000" b="1" dirty="0" err="1">
                <a:effectLst/>
                <a:ea typeface="Times New Roman" panose="02020603050405020304" pitchFamily="18" charset="0"/>
              </a:rPr>
              <a:t>aderans</a:t>
            </a:r>
            <a:r>
              <a:rPr lang="tr-TR" sz="2000" b="1" dirty="0">
                <a:effectLst/>
                <a:ea typeface="Times New Roman" panose="02020603050405020304" pitchFamily="18" charset="0"/>
              </a:rPr>
              <a:t>).</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Sabo-bandaj veya balata-disk arasındaki sürtünme katsayısı aşağıda belirtilenlere bağlıdır:</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Sürtünmenin yaratıldığı yerde (sabo-bandaj veya balata-disk) kullanılan malzemeler,</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Bağıl hız,</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Yüzey basıncı,</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Sürtünme ortaklarının ısı derecesi,</a:t>
            </a:r>
            <a:endParaRPr lang="tr-TR" sz="2400" b="1" dirty="0">
              <a:effectLst/>
              <a:ea typeface="Times New Roman" panose="02020603050405020304" pitchFamily="18" charset="0"/>
            </a:endParaRPr>
          </a:p>
          <a:p>
            <a:pPr algn="just"/>
            <a:r>
              <a:rPr lang="tr-TR" sz="2000" b="1" dirty="0">
                <a:effectLst/>
                <a:ea typeface="Times New Roman" panose="02020603050405020304" pitchFamily="18" charset="0"/>
              </a:rPr>
              <a:t>- Çevre unsurlarının etkileri (nem, su, buz, yağ). </a:t>
            </a:r>
            <a:endParaRPr lang="tr-TR" sz="2400" b="1" dirty="0">
              <a:effectLst/>
              <a:ea typeface="Times New Roman" panose="02020603050405020304" pitchFamily="18" charset="0"/>
            </a:endParaRPr>
          </a:p>
        </p:txBody>
      </p:sp>
      <p:pic>
        <p:nvPicPr>
          <p:cNvPr id="13" name="Resim 12">
            <a:extLst>
              <a:ext uri="{FF2B5EF4-FFF2-40B4-BE49-F238E27FC236}">
                <a16:creationId xmlns:a16="http://schemas.microsoft.com/office/drawing/2014/main" id="{69B6F223-FAAD-4E74-B5F9-A079AB6E47F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729612" y="1259537"/>
            <a:ext cx="4251372" cy="2777891"/>
          </a:xfrm>
          <a:prstGeom prst="rect">
            <a:avLst/>
          </a:prstGeom>
          <a:solidFill>
            <a:srgbClr val="FFFFFF"/>
          </a:solidFill>
          <a:ln>
            <a:noFill/>
          </a:ln>
        </p:spPr>
      </p:pic>
      <p:sp>
        <p:nvSpPr>
          <p:cNvPr id="14" name="Metin kutusu 13">
            <a:extLst>
              <a:ext uri="{FF2B5EF4-FFF2-40B4-BE49-F238E27FC236}">
                <a16:creationId xmlns:a16="http://schemas.microsoft.com/office/drawing/2014/main" id="{2563F4B7-0A10-4513-A964-7A098106E96D}"/>
              </a:ext>
            </a:extLst>
          </p:cNvPr>
          <p:cNvSpPr txBox="1"/>
          <p:nvPr/>
        </p:nvSpPr>
        <p:spPr>
          <a:xfrm>
            <a:off x="8140505" y="4184496"/>
            <a:ext cx="4051495" cy="646331"/>
          </a:xfrm>
          <a:prstGeom prst="rect">
            <a:avLst/>
          </a:prstGeom>
          <a:noFill/>
        </p:spPr>
        <p:txBody>
          <a:bodyPr wrap="square">
            <a:spAutoFit/>
          </a:bodyPr>
          <a:lstStyle/>
          <a:p>
            <a:r>
              <a:rPr lang="tr-TR" sz="1800" b="1" dirty="0">
                <a:solidFill>
                  <a:srgbClr val="000000"/>
                </a:solidFill>
                <a:effectLst/>
                <a:latin typeface="Times New Roman" panose="02020603050405020304" pitchFamily="18" charset="0"/>
                <a:ea typeface="Times New Roman" panose="02020603050405020304" pitchFamily="18" charset="0"/>
              </a:rPr>
              <a:t>Sabo ve Balata Türlerinin Sürtünme Katsayıları</a:t>
            </a:r>
            <a:endParaRPr lang="tr-TR" dirty="0"/>
          </a:p>
        </p:txBody>
      </p:sp>
    </p:spTree>
    <p:extLst>
      <p:ext uri="{BB962C8B-B14F-4D97-AF65-F5344CB8AC3E}">
        <p14:creationId xmlns:p14="http://schemas.microsoft.com/office/powerpoint/2010/main" val="92866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Gergi Çubuğu (Fren Regülatörü)</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9" name="Resim 8">
            <a:extLst>
              <a:ext uri="{FF2B5EF4-FFF2-40B4-BE49-F238E27FC236}">
                <a16:creationId xmlns:a16="http://schemas.microsoft.com/office/drawing/2014/main" id="{308E7F8D-6258-4C28-9187-737010B8F31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0161" y="970158"/>
            <a:ext cx="7671802" cy="4839799"/>
          </a:xfrm>
          <a:prstGeom prst="rect">
            <a:avLst/>
          </a:prstGeom>
          <a:noFill/>
          <a:ln>
            <a:noFill/>
          </a:ln>
        </p:spPr>
      </p:pic>
    </p:spTree>
    <p:extLst>
      <p:ext uri="{BB962C8B-B14F-4D97-AF65-F5344CB8AC3E}">
        <p14:creationId xmlns:p14="http://schemas.microsoft.com/office/powerpoint/2010/main" val="168969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rPr>
              <a:t>El Fren Düzenekleri</a:t>
            </a:r>
            <a:endParaRPr lang="tr-TR" sz="32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617B1200-F64B-4A0D-B789-AAF2F177F2CE}"/>
              </a:ext>
            </a:extLst>
          </p:cNvPr>
          <p:cNvPicPr/>
          <p:nvPr/>
        </p:nvPicPr>
        <p:blipFill>
          <a:blip r:embed="rId5">
            <a:extLst>
              <a:ext uri="{28A0092B-C50C-407E-A947-70E740481C1C}">
                <a14:useLocalDpi xmlns:a14="http://schemas.microsoft.com/office/drawing/2010/main" val="0"/>
              </a:ext>
            </a:extLst>
          </a:blip>
          <a:stretch>
            <a:fillRect/>
          </a:stretch>
        </p:blipFill>
        <p:spPr>
          <a:xfrm>
            <a:off x="2453200" y="1480832"/>
            <a:ext cx="8055366" cy="3138977"/>
          </a:xfrm>
          <a:prstGeom prst="rect">
            <a:avLst/>
          </a:prstGeom>
        </p:spPr>
      </p:pic>
      <p:sp>
        <p:nvSpPr>
          <p:cNvPr id="10" name="Metin kutusu 9">
            <a:extLst>
              <a:ext uri="{FF2B5EF4-FFF2-40B4-BE49-F238E27FC236}">
                <a16:creationId xmlns:a16="http://schemas.microsoft.com/office/drawing/2014/main" id="{6A0B99A8-6458-49E3-A31B-8BBE73A7E4F7}"/>
              </a:ext>
            </a:extLst>
          </p:cNvPr>
          <p:cNvSpPr txBox="1"/>
          <p:nvPr/>
        </p:nvSpPr>
        <p:spPr>
          <a:xfrm>
            <a:off x="1676400" y="4895955"/>
            <a:ext cx="9816905" cy="1015663"/>
          </a:xfrm>
          <a:prstGeom prst="rect">
            <a:avLst/>
          </a:prstGeom>
          <a:noFill/>
        </p:spPr>
        <p:txBody>
          <a:bodyPr wrap="square">
            <a:spAutoFit/>
          </a:bodyPr>
          <a:lstStyle/>
          <a:p>
            <a:pPr algn="just">
              <a:spcAft>
                <a:spcPts val="1200"/>
              </a:spcAft>
              <a:tabLst>
                <a:tab pos="900430" algn="l"/>
              </a:tabLst>
            </a:pPr>
            <a:r>
              <a:rPr lang="tr-TR" sz="2000" b="1" dirty="0">
                <a:solidFill>
                  <a:srgbClr val="000000"/>
                </a:solidFill>
                <a:effectLst/>
                <a:ea typeface="Times New Roman" panose="02020603050405020304" pitchFamily="18" charset="0"/>
                <a:cs typeface="Times New Roman" panose="02020603050405020304" pitchFamily="18" charset="0"/>
              </a:rPr>
              <a:t>Çeken aracın çalışmadan uzun süre park edilmesi gerekebilir. Bu durumda herhangi bir etkiyle hareket edip tehlike yaratmaması için önlemler alınmalıdır. Çeken araçlarda 2 tür el fren sistemi vardır. </a:t>
            </a:r>
            <a:endParaRPr lang="tr-TR" sz="24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85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rPr>
              <a:t>El Fren Düzenekleri</a:t>
            </a:r>
            <a:endParaRPr lang="tr-TR" sz="32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descr="22elfren">
            <a:extLst>
              <a:ext uri="{FF2B5EF4-FFF2-40B4-BE49-F238E27FC236}">
                <a16:creationId xmlns:a16="http://schemas.microsoft.com/office/drawing/2014/main" id="{5A5DB606-BF6B-4A3E-88AF-16E4AF348F9F}"/>
              </a:ext>
            </a:extLst>
          </p:cNvPr>
          <p:cNvPicPr/>
          <p:nvPr/>
        </p:nvPicPr>
        <p:blipFill rotWithShape="1">
          <a:blip r:embed="rId5" cstate="print">
            <a:extLst>
              <a:ext uri="{28A0092B-C50C-407E-A947-70E740481C1C}">
                <a14:useLocalDpi xmlns:a14="http://schemas.microsoft.com/office/drawing/2010/main" val="0"/>
              </a:ext>
            </a:extLst>
          </a:blip>
          <a:srcRect b="1718"/>
          <a:stretch/>
        </p:blipFill>
        <p:spPr bwMode="auto">
          <a:xfrm>
            <a:off x="2782180" y="942391"/>
            <a:ext cx="3313820" cy="4599895"/>
          </a:xfrm>
          <a:prstGeom prst="rect">
            <a:avLst/>
          </a:prstGeom>
          <a:noFill/>
          <a:ln>
            <a:noFill/>
          </a:ln>
          <a:extLst>
            <a:ext uri="{53640926-AAD7-44D8-BBD7-CCE9431645EC}">
              <a14:shadowObscured xmlns:a14="http://schemas.microsoft.com/office/drawing/2010/main"/>
            </a:ext>
          </a:extLst>
        </p:spPr>
      </p:pic>
      <p:pic>
        <p:nvPicPr>
          <p:cNvPr id="9" name="Resim 8">
            <a:extLst>
              <a:ext uri="{FF2B5EF4-FFF2-40B4-BE49-F238E27FC236}">
                <a16:creationId xmlns:a16="http://schemas.microsoft.com/office/drawing/2014/main" id="{1E59BAB7-A8BF-40A6-B24E-FD74072BCAB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8679" y="942390"/>
            <a:ext cx="3313819" cy="4599895"/>
          </a:xfrm>
          <a:prstGeom prst="rect">
            <a:avLst/>
          </a:prstGeom>
          <a:noFill/>
          <a:ln>
            <a:noFill/>
          </a:ln>
        </p:spPr>
      </p:pic>
      <p:sp>
        <p:nvSpPr>
          <p:cNvPr id="13" name="Metin kutusu 12">
            <a:extLst>
              <a:ext uri="{FF2B5EF4-FFF2-40B4-BE49-F238E27FC236}">
                <a16:creationId xmlns:a16="http://schemas.microsoft.com/office/drawing/2014/main" id="{44F40BFD-ABDD-43E8-BFB6-6751B01E7865}"/>
              </a:ext>
            </a:extLst>
          </p:cNvPr>
          <p:cNvSpPr txBox="1"/>
          <p:nvPr/>
        </p:nvSpPr>
        <p:spPr>
          <a:xfrm>
            <a:off x="77648" y="2828835"/>
            <a:ext cx="2733983" cy="1200329"/>
          </a:xfrm>
          <a:prstGeom prst="rect">
            <a:avLst/>
          </a:prstGeom>
          <a:noFill/>
        </p:spPr>
        <p:txBody>
          <a:bodyPr wrap="square">
            <a:spAutoFit/>
          </a:bodyPr>
          <a:lstStyle/>
          <a:p>
            <a:pPr marL="228600" algn="ct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 22000 – DE 33000 Tipi Lokomotiflerin El Fren Düzeneği</a:t>
            </a:r>
            <a:endParaRPr lang="tr-TR" sz="2000" b="1" dirty="0">
              <a:solidFill>
                <a:srgbClr val="9933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200"/>
              </a:spcAft>
              <a:tabLst>
                <a:tab pos="900430" algn="l"/>
              </a:tabLst>
            </a:pP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49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10" name="Resim 9">
            <a:extLst>
              <a:ext uri="{FF2B5EF4-FFF2-40B4-BE49-F238E27FC236}">
                <a16:creationId xmlns:a16="http://schemas.microsoft.com/office/drawing/2014/main" id="{71B833BA-73C0-45A9-B28E-0953F0E5529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23291" y="1204683"/>
            <a:ext cx="7927145" cy="4126971"/>
          </a:xfrm>
          <a:prstGeom prst="rect">
            <a:avLst/>
          </a:prstGeom>
          <a:noFill/>
          <a:ln>
            <a:noFill/>
          </a:ln>
        </p:spPr>
      </p:pic>
    </p:spTree>
    <p:extLst>
      <p:ext uri="{BB962C8B-B14F-4D97-AF65-F5344CB8AC3E}">
        <p14:creationId xmlns:p14="http://schemas.microsoft.com/office/powerpoint/2010/main" val="1193331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9" name="Metin kutusu 8">
            <a:extLst>
              <a:ext uri="{FF2B5EF4-FFF2-40B4-BE49-F238E27FC236}">
                <a16:creationId xmlns:a16="http://schemas.microsoft.com/office/drawing/2014/main" id="{D4D1A439-01AC-4877-96BA-34FA95F9FF8C}"/>
              </a:ext>
            </a:extLst>
          </p:cNvPr>
          <p:cNvSpPr txBox="1"/>
          <p:nvPr/>
        </p:nvSpPr>
        <p:spPr>
          <a:xfrm>
            <a:off x="1647092" y="1204684"/>
            <a:ext cx="9221229" cy="4493538"/>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Lokomotifin ağırlığını raya eşit olarak iletir.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err="1">
                <a:solidFill>
                  <a:srgbClr val="000000"/>
                </a:solidFill>
                <a:effectLst/>
                <a:ea typeface="Times New Roman" panose="02020603050405020304" pitchFamily="18" charset="0"/>
                <a:cs typeface="Times New Roman" panose="02020603050405020304" pitchFamily="18" charset="0"/>
              </a:rPr>
              <a:t>Bodenler</a:t>
            </a:r>
            <a:r>
              <a:rPr lang="tr-TR" b="1" dirty="0">
                <a:solidFill>
                  <a:srgbClr val="000000"/>
                </a:solidFill>
                <a:effectLst/>
                <a:ea typeface="Times New Roman" panose="02020603050405020304" pitchFamily="18" charset="0"/>
                <a:cs typeface="Times New Roman" panose="02020603050405020304" pitchFamily="18" charset="0"/>
              </a:rPr>
              <a:t> aracılığıyla lokomotifin raydan çıkmasını önler.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Lokomotifin yön değiştirmesini sağlar.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Cer gücünü üzerine alarak taşıtın ivmesini artırır ve </a:t>
            </a:r>
            <a:r>
              <a:rPr lang="tr-TR" b="1" dirty="0" err="1">
                <a:solidFill>
                  <a:srgbClr val="000000"/>
                </a:solidFill>
                <a:effectLst/>
                <a:ea typeface="Times New Roman" panose="02020603050405020304" pitchFamily="18" charset="0"/>
                <a:cs typeface="Times New Roman" panose="02020603050405020304" pitchFamily="18" charset="0"/>
              </a:rPr>
              <a:t>böylce</a:t>
            </a:r>
            <a:r>
              <a:rPr lang="tr-TR" b="1" dirty="0">
                <a:solidFill>
                  <a:srgbClr val="000000"/>
                </a:solidFill>
                <a:effectLst/>
                <a:ea typeface="Times New Roman" panose="02020603050405020304" pitchFamily="18" charset="0"/>
                <a:cs typeface="Times New Roman" panose="02020603050405020304" pitchFamily="18" charset="0"/>
              </a:rPr>
              <a:t> taşıtı hareket ettirir, hızlandırır.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Fren gücünü üzerine alarak taşıtın ivmesini azaltır ve böylece taşıtın hızını azaltıp durdurulmasını sağlar.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Üzerine bağlanan hız duyucular veya aks alternatörü vasıtasıyla devir sayısı bilgisi verir.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Yataklar vasıtası ile sürtünme ve yuvarlanma dirençlerini azaltır.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Raydan iletilen yatay, dikey ve karmaşık titreşimleri sönümler.</a:t>
            </a:r>
            <a:endParaRPr lang="tr-TR" sz="2000" b="1" dirty="0">
              <a:solidFill>
                <a:srgbClr val="000000"/>
              </a:solidFill>
              <a:effectLst/>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b="1" dirty="0">
                <a:solidFill>
                  <a:srgbClr val="000000"/>
                </a:solidFill>
                <a:effectLst/>
                <a:ea typeface="Times New Roman" panose="02020603050405020304" pitchFamily="18" charset="0"/>
                <a:cs typeface="Times New Roman" panose="02020603050405020304" pitchFamily="18" charset="0"/>
              </a:rPr>
              <a:t>Cer aracının statik kütlesinin bir sonucu olarak dinamik hareketlerinden kaynaklanan yatay, dikey ve karmaşık dinamik kuvvetleri azaltır.</a:t>
            </a:r>
            <a:endParaRPr lang="tr-TR" sz="2000" b="1" dirty="0">
              <a:solidFill>
                <a:srgbClr val="00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996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descr="5">
            <a:extLst>
              <a:ext uri="{FF2B5EF4-FFF2-40B4-BE49-F238E27FC236}">
                <a16:creationId xmlns:a16="http://schemas.microsoft.com/office/drawing/2014/main" id="{61A6ACB1-C3ED-439C-AE2B-6C5DB3692193}"/>
              </a:ext>
            </a:extLst>
          </p:cNvPr>
          <p:cNvPicPr/>
          <p:nvPr/>
        </p:nvPicPr>
        <p:blipFill>
          <a:blip r:embed="rId5">
            <a:lum bright="-30000" contrast="60000"/>
            <a:grayscl/>
            <a:extLst>
              <a:ext uri="{28A0092B-C50C-407E-A947-70E740481C1C}">
                <a14:useLocalDpi xmlns:a14="http://schemas.microsoft.com/office/drawing/2010/main" val="0"/>
              </a:ext>
            </a:extLst>
          </a:blip>
          <a:srcRect/>
          <a:stretch>
            <a:fillRect/>
          </a:stretch>
        </p:blipFill>
        <p:spPr bwMode="auto">
          <a:xfrm>
            <a:off x="152546" y="1377804"/>
            <a:ext cx="5587072" cy="4164482"/>
          </a:xfrm>
          <a:prstGeom prst="rect">
            <a:avLst/>
          </a:prstGeom>
          <a:noFill/>
          <a:ln>
            <a:noFill/>
          </a:ln>
        </p:spPr>
      </p:pic>
      <p:sp>
        <p:nvSpPr>
          <p:cNvPr id="3" name="Rectangle 1">
            <a:extLst>
              <a:ext uri="{FF2B5EF4-FFF2-40B4-BE49-F238E27FC236}">
                <a16:creationId xmlns:a16="http://schemas.microsoft.com/office/drawing/2014/main" id="{827405FD-551B-42D9-A902-EBD9AA48435C}"/>
              </a:ext>
            </a:extLst>
          </p:cNvPr>
          <p:cNvSpPr>
            <a:spLocks noChangeArrowheads="1"/>
          </p:cNvSpPr>
          <p:nvPr/>
        </p:nvSpPr>
        <p:spPr bwMode="auto">
          <a:xfrm>
            <a:off x="5931877" y="1166842"/>
            <a:ext cx="626012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tr-TR" altLang="tr-TR"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Yuvarlanma dairesi: </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Tekerleğin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tarafından dışa doğru 70 mm mesafeden dik olarak geçtiği varsayılan düzlemin, tekerlek üzerindeki kesitine denir.</a:t>
            </a:r>
            <a:endParaRPr kumimoji="0" lang="tr-TR" altLang="tr-TR"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tr-TR" altLang="tr-TR"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Yuvarlanma dairesi çapı: </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Yuvarlanma dairesinin tekerlek üzerindeki kesitinden ölçülen tekerlek çap uzunluğu. Çeken araçlardaki tekerlek çapları 630 mm’den başlayıp 1220 mm’ye kadar değişik ölçülerdedir.</a:t>
            </a:r>
            <a:endParaRPr kumimoji="0" lang="tr-TR" altLang="tr-TR"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tr-TR" altLang="tr-TR"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a:t>
            </a:r>
            <a:r>
              <a:rPr kumimoji="0" lang="tr-TR" altLang="tr-TR"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kalınlığı: </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Yuvarlanma dairesinin 10 mm üzerinden paralel olarak alınan çizginin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bodenin</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kesiştiği yer ile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dış yüzeyi arasında kalan ölçüdür. İlk üretim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ölçüsu</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33 mm’dir. Çeken araçlarda 26 mm’nin ve çekilen araçlarda ise 22 mm’nin altına düşene kadar kullanılır.</a:t>
            </a:r>
            <a:endParaRPr kumimoji="0" lang="tr-TR" altLang="tr-TR" i="0" u="none" strike="noStrike" cap="none" normalizeH="0" baseline="0" dirty="0">
              <a:ln>
                <a:noFill/>
              </a:ln>
              <a:solidFill>
                <a:schemeClr val="tx1"/>
              </a:solidFill>
              <a:effectLst/>
              <a:latin typeface="+mn-lt"/>
            </a:endParaRPr>
          </a:p>
          <a:p>
            <a:pPr marL="0" marR="0" lvl="0" indent="0" algn="just" defTabSz="914400" rtl="0" eaLnBrk="0" fontAlgn="base" latinLnBrk="0" hangingPunct="0">
              <a:lnSpc>
                <a:spcPct val="100000"/>
              </a:lnSpc>
              <a:spcBef>
                <a:spcPct val="0"/>
              </a:spcBef>
              <a:spcAft>
                <a:spcPct val="0"/>
              </a:spcAft>
              <a:buClrTx/>
              <a:buSzTx/>
              <a:buFontTx/>
              <a:buNone/>
              <a:tabLst>
                <a:tab pos="900113" algn="l"/>
              </a:tabLst>
            </a:pPr>
            <a:r>
              <a:rPr kumimoji="0" lang="tr-TR" altLang="tr-TR" b="1"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a:t>
            </a:r>
            <a:r>
              <a:rPr kumimoji="0" lang="tr-TR" altLang="tr-TR"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yüksekliği: </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Yuvarlanma dairesi ile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bodenin</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uç kısmı arasında kalan ölçüdür. İlk üretim ölçüsü 28 mm’dir ve çeken veya çekilen araç </a:t>
            </a:r>
            <a:r>
              <a:rPr kumimoji="0" lang="tr-TR" altLang="tr-TR" i="0" u="none" strike="noStrike" cap="none" normalizeH="0" baseline="0" dirty="0" err="1">
                <a:ln>
                  <a:noFill/>
                </a:ln>
                <a:solidFill>
                  <a:srgbClr val="000000"/>
                </a:solidFill>
                <a:effectLst/>
                <a:latin typeface="+mn-lt"/>
                <a:ea typeface="Times New Roman" panose="02020603050405020304" pitchFamily="18" charset="0"/>
                <a:cs typeface="Times New Roman" panose="02020603050405020304" pitchFamily="18" charset="0"/>
              </a:rPr>
              <a:t>farketmeden</a:t>
            </a:r>
            <a:r>
              <a:rPr kumimoji="0" lang="tr-TR" altLang="tr-TR"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en çok 36 mm üstüne çıkana kadar kullanılır.</a:t>
            </a:r>
            <a:endParaRPr kumimoji="0" lang="tr-TR" altLang="tr-TR" sz="320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9542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descr="5">
            <a:extLst>
              <a:ext uri="{FF2B5EF4-FFF2-40B4-BE49-F238E27FC236}">
                <a16:creationId xmlns:a16="http://schemas.microsoft.com/office/drawing/2014/main" id="{61A6ACB1-C3ED-439C-AE2B-6C5DB3692193}"/>
              </a:ext>
            </a:extLst>
          </p:cNvPr>
          <p:cNvPicPr/>
          <p:nvPr/>
        </p:nvPicPr>
        <p:blipFill>
          <a:blip r:embed="rId5">
            <a:lum bright="-30000" contrast="60000"/>
            <a:grayscl/>
            <a:extLst>
              <a:ext uri="{28A0092B-C50C-407E-A947-70E740481C1C}">
                <a14:useLocalDpi xmlns:a14="http://schemas.microsoft.com/office/drawing/2010/main" val="0"/>
              </a:ext>
            </a:extLst>
          </a:blip>
          <a:srcRect/>
          <a:stretch>
            <a:fillRect/>
          </a:stretch>
        </p:blipFill>
        <p:spPr bwMode="auto">
          <a:xfrm>
            <a:off x="152546" y="1377804"/>
            <a:ext cx="5587072" cy="4164482"/>
          </a:xfrm>
          <a:prstGeom prst="rect">
            <a:avLst/>
          </a:prstGeom>
          <a:noFill/>
          <a:ln>
            <a:noFill/>
          </a:ln>
        </p:spPr>
      </p:pic>
      <p:sp>
        <p:nvSpPr>
          <p:cNvPr id="3" name="Rectangle 1">
            <a:extLst>
              <a:ext uri="{FF2B5EF4-FFF2-40B4-BE49-F238E27FC236}">
                <a16:creationId xmlns:a16="http://schemas.microsoft.com/office/drawing/2014/main" id="{827405FD-551B-42D9-A902-EBD9AA48435C}"/>
              </a:ext>
            </a:extLst>
          </p:cNvPr>
          <p:cNvSpPr>
            <a:spLocks noChangeArrowheads="1"/>
          </p:cNvSpPr>
          <p:nvPr/>
        </p:nvSpPr>
        <p:spPr bwMode="auto">
          <a:xfrm>
            <a:off x="5931877" y="1009847"/>
            <a:ext cx="6260123" cy="523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spcAft>
                <a:spcPts val="1200"/>
              </a:spcAft>
              <a:tabLst>
                <a:tab pos="900430" algn="l"/>
              </a:tabLs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Yuvarlanma yüzeyi: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Aliymanda</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giden bir tekerleğin yuvarlanma dairesiyle ray ekseninin kesiştiği kabul edilir. Ancak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kurpa</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girmiş bir tekerleğin tekerlek yuvarlanma dairesi ile rayın ekseni kesişmez, uzun yol alması gereken dışta kalan tekerlek çapça büyük olan 1/50 eğiminde ve kısa yol alması gereken içte kalan tekerlek ise çapça küçük olan 1/15 eğimindedir. Demiryolu tekerleklerinde ayna mahruti veya istavroz dişli gibi sistemler olmadığından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kurplardaki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geçişlerinin doğal ve titreşimsiz olması için tekerlek yuvarlanma yüzeyleri ve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tekereklek</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ray ilişkisinin ayrılmaz bir parçası olan ray profili de uzun yıllar süren tecrübeler sonucu bulunmuştur.</a:t>
            </a:r>
            <a:endPar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Aft>
                <a:spcPts val="1200"/>
              </a:spcAft>
              <a:tabLst>
                <a:tab pos="900430" algn="l"/>
              </a:tabLst>
            </a:pPr>
            <a:r>
              <a:rPr lang="tr-T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Apleti</a:t>
            </a: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Çeken veya çekilen demiryolu aracının tekerleğinin, herhangi bir nedenle dönemeyerek kızakta gitmesi sonucunda, yuvarlanma dairesinin bir ya da birkaç yerinde oluşan, aşıntı biçimindeki yuvarlaklığını yitirmiş düzlüklere </a:t>
            </a:r>
            <a:r>
              <a:rPr lang="tr-TR"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apleti</a:t>
            </a: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denir. Bir demiryolu aracı tekerleğinin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apleti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kabul edilebilmesi için oluşan bu düzlüklerin boyunun 60 mm’den daha uzun veya uzunluğuna bakılmaksızın derinliğinin 1 mm’den daha derin olması gerekir.</a:t>
            </a:r>
            <a:endParaRPr lang="tr-T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27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3" name="Rectangle 1">
            <a:extLst>
              <a:ext uri="{FF2B5EF4-FFF2-40B4-BE49-F238E27FC236}">
                <a16:creationId xmlns:a16="http://schemas.microsoft.com/office/drawing/2014/main" id="{827405FD-551B-42D9-A902-EBD9AA48435C}"/>
              </a:ext>
            </a:extLst>
          </p:cNvPr>
          <p:cNvSpPr>
            <a:spLocks noChangeArrowheads="1"/>
          </p:cNvSpPr>
          <p:nvPr/>
        </p:nvSpPr>
        <p:spPr bwMode="auto">
          <a:xfrm>
            <a:off x="717453" y="2087065"/>
            <a:ext cx="11474548"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0113" algn="l"/>
              </a:tabLst>
              <a:defRPr>
                <a:solidFill>
                  <a:schemeClr val="tx1"/>
                </a:solidFill>
                <a:latin typeface="Arial" panose="020B0604020202020204" pitchFamily="34" charset="0"/>
              </a:defRPr>
            </a:lvl1pPr>
            <a:lvl2pPr eaLnBrk="0" fontAlgn="base" hangingPunct="0">
              <a:spcBef>
                <a:spcPct val="0"/>
              </a:spcBef>
              <a:spcAft>
                <a:spcPct val="0"/>
              </a:spcAft>
              <a:tabLst>
                <a:tab pos="900113" algn="l"/>
              </a:tabLst>
              <a:defRPr>
                <a:solidFill>
                  <a:schemeClr val="tx1"/>
                </a:solidFill>
                <a:latin typeface="Arial" panose="020B0604020202020204" pitchFamily="34" charset="0"/>
              </a:defRPr>
            </a:lvl2pPr>
            <a:lvl3pPr eaLnBrk="0" fontAlgn="base" hangingPunct="0">
              <a:spcBef>
                <a:spcPct val="0"/>
              </a:spcBef>
              <a:spcAft>
                <a:spcPct val="0"/>
              </a:spcAft>
              <a:tabLst>
                <a:tab pos="900113" algn="l"/>
              </a:tabLst>
              <a:defRPr>
                <a:solidFill>
                  <a:schemeClr val="tx1"/>
                </a:solidFill>
                <a:latin typeface="Arial" panose="020B0604020202020204" pitchFamily="34" charset="0"/>
              </a:defRPr>
            </a:lvl3pPr>
            <a:lvl4pPr eaLnBrk="0" fontAlgn="base" hangingPunct="0">
              <a:spcBef>
                <a:spcPct val="0"/>
              </a:spcBef>
              <a:spcAft>
                <a:spcPct val="0"/>
              </a:spcAft>
              <a:tabLst>
                <a:tab pos="900113" algn="l"/>
              </a:tabLst>
              <a:defRPr>
                <a:solidFill>
                  <a:schemeClr val="tx1"/>
                </a:solidFill>
                <a:latin typeface="Arial" panose="020B0604020202020204" pitchFamily="34" charset="0"/>
              </a:defRPr>
            </a:lvl4pPr>
            <a:lvl5pPr eaLnBrk="0" fontAlgn="base" hangingPunct="0">
              <a:spcBef>
                <a:spcPct val="0"/>
              </a:spcBef>
              <a:spcAft>
                <a:spcPct val="0"/>
              </a:spcAft>
              <a:tabLst>
                <a:tab pos="900113" algn="l"/>
              </a:tabLst>
              <a:defRPr>
                <a:solidFill>
                  <a:schemeClr val="tx1"/>
                </a:solidFill>
                <a:latin typeface="Arial" panose="020B0604020202020204" pitchFamily="34" charset="0"/>
              </a:defRPr>
            </a:lvl5pPr>
            <a:lvl6pPr eaLnBrk="0" fontAlgn="base" hangingPunct="0">
              <a:spcBef>
                <a:spcPct val="0"/>
              </a:spcBef>
              <a:spcAft>
                <a:spcPct val="0"/>
              </a:spcAft>
              <a:tabLst>
                <a:tab pos="900113" algn="l"/>
              </a:tabLst>
              <a:defRPr>
                <a:solidFill>
                  <a:schemeClr val="tx1"/>
                </a:solidFill>
                <a:latin typeface="Arial" panose="020B0604020202020204" pitchFamily="34" charset="0"/>
              </a:defRPr>
            </a:lvl6pPr>
            <a:lvl7pPr eaLnBrk="0" fontAlgn="base" hangingPunct="0">
              <a:spcBef>
                <a:spcPct val="0"/>
              </a:spcBef>
              <a:spcAft>
                <a:spcPct val="0"/>
              </a:spcAft>
              <a:tabLst>
                <a:tab pos="900113" algn="l"/>
              </a:tabLst>
              <a:defRPr>
                <a:solidFill>
                  <a:schemeClr val="tx1"/>
                </a:solidFill>
                <a:latin typeface="Arial" panose="020B0604020202020204" pitchFamily="34" charset="0"/>
              </a:defRPr>
            </a:lvl7pPr>
            <a:lvl8pPr eaLnBrk="0" fontAlgn="base" hangingPunct="0">
              <a:spcBef>
                <a:spcPct val="0"/>
              </a:spcBef>
              <a:spcAft>
                <a:spcPct val="0"/>
              </a:spcAft>
              <a:tabLst>
                <a:tab pos="900113" algn="l"/>
              </a:tabLst>
              <a:defRPr>
                <a:solidFill>
                  <a:schemeClr val="tx1"/>
                </a:solidFill>
                <a:latin typeface="Arial" panose="020B0604020202020204" pitchFamily="34" charset="0"/>
              </a:defRPr>
            </a:lvl8pPr>
            <a:lvl9pPr eaLnBrk="0" fontAlgn="base" hangingPunct="0">
              <a:spcBef>
                <a:spcPct val="0"/>
              </a:spcBef>
              <a:spcAft>
                <a:spcPct val="0"/>
              </a:spcAft>
              <a:tabLst>
                <a:tab pos="900113" algn="l"/>
              </a:tabLst>
              <a:defRPr>
                <a:solidFill>
                  <a:schemeClr val="tx1"/>
                </a:solidFill>
                <a:latin typeface="Arial" panose="020B0604020202020204" pitchFamily="34" charset="0"/>
              </a:defRPr>
            </a:lvl9pPr>
          </a:lstStyle>
          <a:p>
            <a:pPr algn="just">
              <a:spcAft>
                <a:spcPts val="1200"/>
              </a:spcAft>
              <a:tabLst>
                <a:tab pos="900430" algn="l"/>
              </a:tabLst>
            </a:pPr>
            <a:r>
              <a:rPr lang="tr-TR" sz="2400" dirty="0">
                <a:solidFill>
                  <a:srgbClr val="000000"/>
                </a:solidFill>
                <a:effectLst/>
                <a:latin typeface="+mn-lt"/>
                <a:ea typeface="Times New Roman" panose="02020603050405020304" pitchFamily="18" charset="0"/>
                <a:cs typeface="Times New Roman" panose="02020603050405020304" pitchFamily="18" charset="0"/>
              </a:rPr>
              <a:t>Tekerlek yuvarlanma yüzeyinde aşağıda sıralanan eksiklik veya arızalar bulunmamalıdır:</a:t>
            </a:r>
          </a:p>
          <a:p>
            <a:pPr marL="342900" lvl="0" indent="-342900" algn="just">
              <a:spcAft>
                <a:spcPts val="1200"/>
              </a:spcAft>
              <a:buFont typeface="+mj-lt"/>
              <a:buAutoNum type="arabicPeriod"/>
              <a:tabLst>
                <a:tab pos="900430" algn="l"/>
              </a:tabLst>
            </a:pPr>
            <a:r>
              <a:rPr lang="tr-TR" sz="2000" dirty="0">
                <a:solidFill>
                  <a:srgbClr val="000000"/>
                </a:solidFill>
                <a:effectLst/>
                <a:latin typeface="+mn-lt"/>
                <a:ea typeface="Times New Roman" panose="02020603050405020304" pitchFamily="18" charset="0"/>
                <a:cs typeface="Times New Roman" panose="02020603050405020304" pitchFamily="18" charset="0"/>
              </a:rPr>
              <a:t>60 mm’den daha uzun veya 1 mm’den daha derin </a:t>
            </a:r>
            <a:r>
              <a:rPr lang="tr-TR" sz="2000" dirty="0" err="1">
                <a:solidFill>
                  <a:srgbClr val="000000"/>
                </a:solidFill>
                <a:effectLst/>
                <a:latin typeface="+mn-lt"/>
                <a:ea typeface="Times New Roman" panose="02020603050405020304" pitchFamily="18" charset="0"/>
                <a:cs typeface="Times New Roman" panose="02020603050405020304" pitchFamily="18" charset="0"/>
              </a:rPr>
              <a:t>apletilik</a:t>
            </a:r>
            <a:r>
              <a:rPr lang="tr-TR" sz="2000" dirty="0">
                <a:solidFill>
                  <a:srgbClr val="000000"/>
                </a:solidFill>
                <a:effectLst/>
                <a:latin typeface="+mn-lt"/>
                <a:ea typeface="Times New Roman" panose="02020603050405020304" pitchFamily="18" charset="0"/>
                <a:cs typeface="Times New Roman" panose="02020603050405020304" pitchFamily="18" charset="0"/>
              </a:rPr>
              <a:t> olmamalıdır.</a:t>
            </a:r>
          </a:p>
          <a:p>
            <a:pPr marL="342900" lvl="0" indent="-342900" algn="just">
              <a:spcAft>
                <a:spcPts val="1200"/>
              </a:spcAft>
              <a:buFont typeface="+mj-lt"/>
              <a:buAutoNum type="arabicPeriod"/>
              <a:tabLst>
                <a:tab pos="900430" algn="l"/>
              </a:tabLst>
            </a:pPr>
            <a:r>
              <a:rPr lang="tr-TR" sz="2000" dirty="0">
                <a:solidFill>
                  <a:srgbClr val="000000"/>
                </a:solidFill>
                <a:effectLst/>
                <a:latin typeface="+mn-lt"/>
                <a:ea typeface="Times New Roman" panose="02020603050405020304" pitchFamily="18" charset="0"/>
                <a:cs typeface="Times New Roman" panose="02020603050405020304" pitchFamily="18" charset="0"/>
              </a:rPr>
              <a:t>60 mm’den daha uzun veya 1 mm’den daha yüksek metal yığıntı olmamalıdır.</a:t>
            </a:r>
          </a:p>
          <a:p>
            <a:pPr marL="342900" lvl="0" indent="-342900" algn="just">
              <a:spcAft>
                <a:spcPts val="1200"/>
              </a:spcAft>
              <a:buFont typeface="+mj-lt"/>
              <a:buAutoNum type="arabicPeriod"/>
              <a:tabLst>
                <a:tab pos="900430" algn="l"/>
              </a:tabLst>
            </a:pPr>
            <a:r>
              <a:rPr lang="tr-TR" sz="2000" dirty="0">
                <a:solidFill>
                  <a:srgbClr val="000000"/>
                </a:solidFill>
                <a:effectLst/>
                <a:latin typeface="+mn-lt"/>
                <a:ea typeface="Times New Roman" panose="02020603050405020304" pitchFamily="18" charset="0"/>
                <a:cs typeface="Times New Roman" panose="02020603050405020304" pitchFamily="18" charset="0"/>
              </a:rPr>
              <a:t>Yer yer eziklik olmamalıdır.</a:t>
            </a:r>
          </a:p>
          <a:p>
            <a:pPr marL="342900" lvl="0" indent="-342900" algn="just">
              <a:spcAft>
                <a:spcPts val="1200"/>
              </a:spcAft>
              <a:buFont typeface="+mj-lt"/>
              <a:buAutoNum type="arabicPeriod"/>
              <a:tabLst>
                <a:tab pos="900430" algn="l"/>
              </a:tabLst>
            </a:pPr>
            <a:r>
              <a:rPr lang="tr-TR" sz="2000" dirty="0">
                <a:solidFill>
                  <a:srgbClr val="000000"/>
                </a:solidFill>
                <a:effectLst/>
                <a:latin typeface="+mn-lt"/>
                <a:ea typeface="Times New Roman" panose="02020603050405020304" pitchFamily="18" charset="0"/>
                <a:cs typeface="Times New Roman" panose="02020603050405020304" pitchFamily="18" charset="0"/>
              </a:rPr>
              <a:t>Yuvarlanma dairesi düzleminin uçlarında hiçbir çatlaklık bulunmamalıdır.</a:t>
            </a:r>
          </a:p>
          <a:p>
            <a:pPr marL="342900" lvl="0" indent="-342900" algn="just">
              <a:spcAft>
                <a:spcPts val="1200"/>
              </a:spcAft>
              <a:buFont typeface="+mj-lt"/>
              <a:buAutoNum type="arabicPeriod"/>
              <a:tabLst>
                <a:tab pos="900430" algn="l"/>
              </a:tabLst>
            </a:pPr>
            <a:r>
              <a:rPr lang="tr-TR" sz="2000" dirty="0">
                <a:solidFill>
                  <a:srgbClr val="000000"/>
                </a:solidFill>
                <a:effectLst/>
                <a:latin typeface="+mn-lt"/>
                <a:ea typeface="Times New Roman" panose="02020603050405020304" pitchFamily="18" charset="0"/>
                <a:cs typeface="Times New Roman" panose="02020603050405020304" pitchFamily="18" charset="0"/>
              </a:rPr>
              <a:t>Yuvarlanma dairesi düzleminin üzerinde çatlama, çukurluk, metal yanığı izleri, </a:t>
            </a:r>
            <a:r>
              <a:rPr lang="tr-TR" sz="2000" dirty="0" err="1">
                <a:solidFill>
                  <a:srgbClr val="000000"/>
                </a:solidFill>
                <a:effectLst/>
                <a:latin typeface="+mn-lt"/>
                <a:ea typeface="Times New Roman" panose="02020603050405020304" pitchFamily="18" charset="0"/>
                <a:cs typeface="Times New Roman" panose="02020603050405020304" pitchFamily="18" charset="0"/>
              </a:rPr>
              <a:t>menevişlenme</a:t>
            </a:r>
            <a:r>
              <a:rPr lang="tr-TR" sz="2000" dirty="0">
                <a:solidFill>
                  <a:srgbClr val="000000"/>
                </a:solidFill>
                <a:effectLst/>
                <a:latin typeface="+mn-lt"/>
                <a:ea typeface="Times New Roman" panose="02020603050405020304" pitchFamily="18" charset="0"/>
                <a:cs typeface="Times New Roman" panose="02020603050405020304" pitchFamily="18" charset="0"/>
              </a:rPr>
              <a:t>, pullanma, dökülme gibi kusurların boyu 60 mm’den daha uzunlukta olmamalıdır.</a:t>
            </a:r>
          </a:p>
        </p:txBody>
      </p:sp>
    </p:spTree>
    <p:extLst>
      <p:ext uri="{BB962C8B-B14F-4D97-AF65-F5344CB8AC3E}">
        <p14:creationId xmlns:p14="http://schemas.microsoft.com/office/powerpoint/2010/main" val="3509979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r>
              <a:rPr lang="tr-TR" sz="2800" b="1" dirty="0"/>
              <a:t>KAPORTA</a:t>
            </a: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a:extLst>
              <a:ext uri="{FF2B5EF4-FFF2-40B4-BE49-F238E27FC236}">
                <a16:creationId xmlns:a16="http://schemas.microsoft.com/office/drawing/2014/main" id="{3A852AEA-E53A-4850-8C11-7BFEA8F5046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74750" y="1422856"/>
            <a:ext cx="9263478" cy="4119429"/>
          </a:xfrm>
          <a:prstGeom prst="rect">
            <a:avLst/>
          </a:prstGeom>
          <a:noFill/>
          <a:ln>
            <a:noFill/>
          </a:ln>
        </p:spPr>
      </p:pic>
    </p:spTree>
    <p:extLst>
      <p:ext uri="{BB962C8B-B14F-4D97-AF65-F5344CB8AC3E}">
        <p14:creationId xmlns:p14="http://schemas.microsoft.com/office/powerpoint/2010/main" val="3395408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mn-lt"/>
                <a:ea typeface="Times New Roman" panose="02020603050405020304" pitchFamily="18" charset="0"/>
              </a:rPr>
              <a:t>Tekerlek Takımı</a:t>
            </a:r>
            <a:endParaRPr lang="tr-TR" sz="40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0519C445-C608-488C-8F05-E97A78A9288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1993" y="1204684"/>
            <a:ext cx="3448050" cy="3923030"/>
          </a:xfrm>
          <a:prstGeom prst="rect">
            <a:avLst/>
          </a:prstGeom>
          <a:noFill/>
          <a:ln>
            <a:noFill/>
          </a:ln>
        </p:spPr>
      </p:pic>
      <p:pic>
        <p:nvPicPr>
          <p:cNvPr id="8" name="Resim 7">
            <a:extLst>
              <a:ext uri="{FF2B5EF4-FFF2-40B4-BE49-F238E27FC236}">
                <a16:creationId xmlns:a16="http://schemas.microsoft.com/office/drawing/2014/main" id="{08194B3C-6157-4518-94E8-3F957A145A0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572934" y="1619257"/>
            <a:ext cx="4729480" cy="2136140"/>
          </a:xfrm>
          <a:prstGeom prst="rect">
            <a:avLst/>
          </a:prstGeom>
          <a:noFill/>
        </p:spPr>
      </p:pic>
      <p:sp>
        <p:nvSpPr>
          <p:cNvPr id="10" name="Metin kutusu 9">
            <a:extLst>
              <a:ext uri="{FF2B5EF4-FFF2-40B4-BE49-F238E27FC236}">
                <a16:creationId xmlns:a16="http://schemas.microsoft.com/office/drawing/2014/main" id="{DE8B6DD1-BBA6-4CD9-B05A-FC6352A5FB3D}"/>
              </a:ext>
            </a:extLst>
          </p:cNvPr>
          <p:cNvSpPr txBox="1"/>
          <p:nvPr/>
        </p:nvSpPr>
        <p:spPr>
          <a:xfrm>
            <a:off x="2669345" y="5283139"/>
            <a:ext cx="6098344" cy="369332"/>
          </a:xfrm>
          <a:prstGeom prst="rect">
            <a:avLst/>
          </a:prstGeom>
          <a:noFill/>
        </p:spPr>
        <p:txBody>
          <a:bodyPr wrap="square">
            <a:spAutoFit/>
          </a:bodyPr>
          <a:lstStyle/>
          <a:p>
            <a:r>
              <a:rPr lang="tr-TR" sz="1800" b="1" dirty="0">
                <a:solidFill>
                  <a:srgbClr val="000000"/>
                </a:solidFill>
                <a:effectLst/>
                <a:latin typeface="Times New Roman" panose="02020603050405020304" pitchFamily="18" charset="0"/>
                <a:ea typeface="Times New Roman" panose="02020603050405020304" pitchFamily="18" charset="0"/>
              </a:rPr>
              <a:t>Dingil Başı (</a:t>
            </a:r>
            <a:r>
              <a:rPr lang="tr-TR" sz="1800" b="1" dirty="0" err="1">
                <a:solidFill>
                  <a:srgbClr val="000000"/>
                </a:solidFill>
                <a:effectLst/>
                <a:latin typeface="Times New Roman" panose="02020603050405020304" pitchFamily="18" charset="0"/>
                <a:ea typeface="Times New Roman" panose="02020603050405020304" pitchFamily="18" charset="0"/>
              </a:rPr>
              <a:t>Turyon</a:t>
            </a:r>
            <a:r>
              <a:rPr lang="tr-TR" sz="1800" b="1" dirty="0">
                <a:solidFill>
                  <a:srgbClr val="000000"/>
                </a:solidFill>
                <a:effectLst/>
                <a:latin typeface="Times New Roman" panose="02020603050405020304" pitchFamily="18" charset="0"/>
                <a:ea typeface="Times New Roman" panose="02020603050405020304" pitchFamily="18" charset="0"/>
              </a:rPr>
              <a:t>)</a:t>
            </a:r>
            <a:endParaRPr lang="tr-TR" b="1" dirty="0"/>
          </a:p>
        </p:txBody>
      </p:sp>
      <p:sp>
        <p:nvSpPr>
          <p:cNvPr id="13" name="Metin kutusu 12">
            <a:extLst>
              <a:ext uri="{FF2B5EF4-FFF2-40B4-BE49-F238E27FC236}">
                <a16:creationId xmlns:a16="http://schemas.microsoft.com/office/drawing/2014/main" id="{68816906-01BB-4B02-8173-42C8D11F766E}"/>
              </a:ext>
            </a:extLst>
          </p:cNvPr>
          <p:cNvSpPr txBox="1"/>
          <p:nvPr/>
        </p:nvSpPr>
        <p:spPr>
          <a:xfrm>
            <a:off x="7819149" y="4216019"/>
            <a:ext cx="6098344" cy="369332"/>
          </a:xfrm>
          <a:prstGeom prst="rect">
            <a:avLst/>
          </a:prstGeom>
          <a:noFill/>
        </p:spPr>
        <p:txBody>
          <a:bodyPr wrap="square">
            <a:spAutoFit/>
          </a:bodyPr>
          <a:lstStyle/>
          <a:p>
            <a:r>
              <a:rPr lang="tr-TR" sz="1800" b="1" dirty="0">
                <a:solidFill>
                  <a:srgbClr val="000000"/>
                </a:solidFill>
                <a:effectLst/>
                <a:latin typeface="Times New Roman" panose="02020603050405020304" pitchFamily="18" charset="0"/>
                <a:ea typeface="Times New Roman" panose="02020603050405020304" pitchFamily="18" charset="0"/>
              </a:rPr>
              <a:t>Dingil Kutusu / Rulman</a:t>
            </a:r>
            <a:endParaRPr lang="tr-TR" b="1" dirty="0"/>
          </a:p>
        </p:txBody>
      </p:sp>
    </p:spTree>
    <p:extLst>
      <p:ext uri="{BB962C8B-B14F-4D97-AF65-F5344CB8AC3E}">
        <p14:creationId xmlns:p14="http://schemas.microsoft.com/office/powerpoint/2010/main" val="3019839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rPr>
              <a:t>Lokomotif dingilinin askıya alınmasını gerektiren arızalar: </a:t>
            </a:r>
            <a:endParaRPr lang="tr-TR" sz="4800" b="1" dirty="0">
              <a:solidFill>
                <a:srgbClr val="008000"/>
              </a:solidFill>
              <a:effectLst/>
              <a:latin typeface="+mn-lt"/>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14" name="Metin kutusu 13">
            <a:extLst>
              <a:ext uri="{FF2B5EF4-FFF2-40B4-BE49-F238E27FC236}">
                <a16:creationId xmlns:a16="http://schemas.microsoft.com/office/drawing/2014/main" id="{5F158929-2796-4E49-AD47-AABBC0296FE4}"/>
              </a:ext>
            </a:extLst>
          </p:cNvPr>
          <p:cNvSpPr txBox="1"/>
          <p:nvPr/>
        </p:nvSpPr>
        <p:spPr>
          <a:xfrm>
            <a:off x="1852833" y="1449882"/>
            <a:ext cx="8486334" cy="3847207"/>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Dingilin dönmemesi: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Bir dingilin dönmemesi genel olarak; dingil kutusu yataklarından, dingili tahrik eden şanzıman - cer motoru gibi bileşenlerden, onların tahrik mili yataklarından veya elektrikli güç aktarma organı olan cer motorlarının taşıyıcı yataklarından kaynaklanır. Dingilin dönmemesi durumu beraberinde kendisine bağlı tekerleklerin her ikisinin de dönmemesi durumunu doğuracağından, tekerleklerin ray üzerinde kızaklama yaptırılarak cer aracının çekilmesi olanaklı değildir. Bu arızanın yerinde giderilmesi hemen hemen olanaksızdır. Bu durumda askıya alınarak en yakın bakım onarım yapılacak birime götürülmesi gerekir.</a:t>
            </a:r>
            <a:endParaRPr lang="tr-T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Seyir güvenliğini yok edecek derecede yürütme ve tekerlek takımı bileşenleri veya tekerlek yuvarlanma yüzeyi arızaları: </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Dingildeki çatlaklık veya seyir güvenliğini tehlikeye düşürecek düzeydeki geometrik bozukluklar, tekerlek yuvarlanma yüzeyinde ve yürütme takımlarındaki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seyire</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engel eksiklikler,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apleti</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çapak, pullanma, çukurlaşma, </a:t>
            </a:r>
            <a:r>
              <a:rPr lang="tr-T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menevişlenme</a:t>
            </a:r>
            <a:r>
              <a:rPr lang="tr-T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benzeri arızalar bu gruba girer.</a:t>
            </a:r>
            <a:endParaRPr lang="tr-T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636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Boji</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14" name="Metin kutusu 13">
            <a:extLst>
              <a:ext uri="{FF2B5EF4-FFF2-40B4-BE49-F238E27FC236}">
                <a16:creationId xmlns:a16="http://schemas.microsoft.com/office/drawing/2014/main" id="{5F158929-2796-4E49-AD47-AABBC0296FE4}"/>
              </a:ext>
            </a:extLst>
          </p:cNvPr>
          <p:cNvSpPr txBox="1"/>
          <p:nvPr/>
        </p:nvSpPr>
        <p:spPr>
          <a:xfrm>
            <a:off x="154013" y="1549727"/>
            <a:ext cx="6049839" cy="4211153"/>
          </a:xfrm>
          <a:prstGeom prst="rect">
            <a:avLst/>
          </a:prstGeom>
          <a:noFill/>
        </p:spPr>
        <p:txBody>
          <a:bodyPr wrap="square">
            <a:spAutoFit/>
          </a:bodyPr>
          <a:lstStyle/>
          <a:p>
            <a:pPr marL="450850" indent="-450850" algn="just" eaLnBrk="1" hangingPunct="1">
              <a:lnSpc>
                <a:spcPct val="135000"/>
              </a:lnSpc>
              <a:spcBef>
                <a:spcPct val="0"/>
              </a:spcBef>
              <a:buFontTx/>
              <a:buNone/>
            </a:pPr>
            <a:r>
              <a:rPr lang="tr-TR" altLang="tr-TR" sz="2000" b="1" u="sng" dirty="0" err="1">
                <a:solidFill>
                  <a:srgbClr val="3399FF"/>
                </a:solidFill>
              </a:rPr>
              <a:t>Boji</a:t>
            </a:r>
            <a:r>
              <a:rPr lang="tr-TR" altLang="tr-TR" sz="2000" b="1" u="sng" dirty="0">
                <a:solidFill>
                  <a:srgbClr val="3399FF"/>
                </a:solidFill>
              </a:rPr>
              <a:t> şasisi ile lokomotif şasisinin birbiriyle bağlantıları </a:t>
            </a:r>
            <a:endParaRPr lang="tr-TR" altLang="tr-TR" sz="2000" dirty="0"/>
          </a:p>
          <a:p>
            <a:pPr marL="450850" indent="-450850" algn="just" eaLnBrk="1" hangingPunct="1">
              <a:lnSpc>
                <a:spcPct val="135000"/>
              </a:lnSpc>
              <a:spcBef>
                <a:spcPct val="0"/>
              </a:spcBef>
              <a:buClr>
                <a:srgbClr val="3399FF"/>
              </a:buClr>
              <a:buFont typeface="Wingdings" panose="05000000000000000000" pitchFamily="2" charset="2"/>
              <a:buChar char="v"/>
            </a:pPr>
            <a:r>
              <a:rPr lang="tr-TR" altLang="tr-TR" sz="2000" dirty="0"/>
              <a:t>DE 24000, E 14000, DE 11000 tipi lokomotiflerde, göbek milinin (</a:t>
            </a:r>
            <a:r>
              <a:rPr lang="tr-TR" altLang="tr-TR" sz="2000" dirty="0" err="1"/>
              <a:t>pivo</a:t>
            </a:r>
            <a:r>
              <a:rPr lang="tr-TR" altLang="tr-TR" sz="2000" dirty="0"/>
              <a:t> göbeği) </a:t>
            </a:r>
            <a:r>
              <a:rPr lang="tr-TR" altLang="tr-TR" sz="2000" dirty="0" err="1"/>
              <a:t>boji</a:t>
            </a:r>
            <a:r>
              <a:rPr lang="tr-TR" altLang="tr-TR" sz="2000" dirty="0"/>
              <a:t> göbeğine oturtulması ve alttan bağlanması şeklinde, </a:t>
            </a:r>
          </a:p>
          <a:p>
            <a:pPr marL="450850" indent="-450850" algn="just" eaLnBrk="1" hangingPunct="1">
              <a:lnSpc>
                <a:spcPct val="135000"/>
              </a:lnSpc>
              <a:spcBef>
                <a:spcPct val="0"/>
              </a:spcBef>
              <a:buClr>
                <a:srgbClr val="3399FF"/>
              </a:buClr>
              <a:buFont typeface="Wingdings" panose="05000000000000000000" pitchFamily="2" charset="2"/>
              <a:buChar char="v"/>
            </a:pPr>
            <a:r>
              <a:rPr lang="tr-TR" altLang="tr-TR" sz="2000" dirty="0"/>
              <a:t>DE 22000 ve DE 33000 tipi lokomotifler de lokomotif şasisi ile </a:t>
            </a:r>
            <a:r>
              <a:rPr lang="tr-TR" altLang="tr-TR" sz="2000" dirty="0" err="1"/>
              <a:t>boji</a:t>
            </a:r>
            <a:r>
              <a:rPr lang="tr-TR" altLang="tr-TR" sz="2000" dirty="0"/>
              <a:t> şasisi üzerinde bulunan silindirik parçaların iç içe geçirilmesi ve yanlardan çıkmaya karşı zincirle emniyete alınması şeklinde,  </a:t>
            </a:r>
          </a:p>
          <a:p>
            <a:pPr marL="450850" indent="-450850" algn="just" eaLnBrk="1" hangingPunct="1">
              <a:lnSpc>
                <a:spcPct val="135000"/>
              </a:lnSpc>
              <a:spcBef>
                <a:spcPct val="0"/>
              </a:spcBef>
              <a:buClr>
                <a:srgbClr val="3399FF"/>
              </a:buClr>
              <a:buFont typeface="Wingdings" panose="05000000000000000000" pitchFamily="2" charset="2"/>
              <a:buChar char="v"/>
            </a:pPr>
            <a:r>
              <a:rPr lang="tr-TR" altLang="tr-TR" sz="2000" dirty="0"/>
              <a:t>E 43000 tipi lokomotiflerin uç </a:t>
            </a:r>
            <a:r>
              <a:rPr lang="tr-TR" altLang="tr-TR" sz="2000" dirty="0" err="1"/>
              <a:t>bojilerinde</a:t>
            </a:r>
            <a:r>
              <a:rPr lang="tr-TR" altLang="tr-TR" sz="2000" dirty="0"/>
              <a:t> ise cer çubuğu denilen parçalar ile sağlanmaktadır. </a:t>
            </a:r>
          </a:p>
        </p:txBody>
      </p:sp>
      <p:pic>
        <p:nvPicPr>
          <p:cNvPr id="7" name="Resim 6">
            <a:extLst>
              <a:ext uri="{FF2B5EF4-FFF2-40B4-BE49-F238E27FC236}">
                <a16:creationId xmlns:a16="http://schemas.microsoft.com/office/drawing/2014/main" id="{71F1492C-DEA7-49B6-87D0-E8D17FE3E26D}"/>
              </a:ext>
            </a:extLst>
          </p:cNvPr>
          <p:cNvPicPr/>
          <p:nvPr/>
        </p:nvPicPr>
        <p:blipFill rotWithShape="1">
          <a:blip r:embed="rId5" cstate="print"/>
          <a:srcRect t="3952" b="3392"/>
          <a:stretch/>
        </p:blipFill>
        <p:spPr bwMode="auto">
          <a:xfrm>
            <a:off x="6365191" y="1715500"/>
            <a:ext cx="5672796" cy="274091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4740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Askı ve Bağlantı Düzenekleri</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a:extLst>
              <a:ext uri="{FF2B5EF4-FFF2-40B4-BE49-F238E27FC236}">
                <a16:creationId xmlns:a16="http://schemas.microsoft.com/office/drawing/2014/main" id="{0CECBE70-4C3F-4E78-9C47-7808AA852ED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839" y="1340875"/>
            <a:ext cx="5516416" cy="4201411"/>
          </a:xfrm>
          <a:prstGeom prst="rect">
            <a:avLst/>
          </a:prstGeom>
          <a:noFill/>
          <a:ln>
            <a:noFill/>
          </a:ln>
        </p:spPr>
      </p:pic>
      <p:pic>
        <p:nvPicPr>
          <p:cNvPr id="9" name="Picture 6" descr="10">
            <a:extLst>
              <a:ext uri="{FF2B5EF4-FFF2-40B4-BE49-F238E27FC236}">
                <a16:creationId xmlns:a16="http://schemas.microsoft.com/office/drawing/2014/main" id="{19A5F251-4CE0-46E3-8188-D198D3D1BB00}"/>
              </a:ext>
            </a:extLst>
          </p:cNvPr>
          <p:cNvPicPr>
            <a:picLocks noChangeAspect="1" noChangeArrowheads="1"/>
          </p:cNvPicPr>
          <p:nvPr/>
        </p:nvPicPr>
        <p:blipFill>
          <a:blip r:embed="rId6">
            <a:lum bright="-12000" contrast="24000"/>
            <a:grayscl/>
            <a:extLst>
              <a:ext uri="{28A0092B-C50C-407E-A947-70E740481C1C}">
                <a14:useLocalDpi xmlns:a14="http://schemas.microsoft.com/office/drawing/2010/main" val="0"/>
              </a:ext>
            </a:extLst>
          </a:blip>
          <a:srcRect/>
          <a:stretch>
            <a:fillRect/>
          </a:stretch>
        </p:blipFill>
        <p:spPr>
          <a:xfrm>
            <a:off x="6330462" y="1376472"/>
            <a:ext cx="5876777" cy="3994027"/>
          </a:xfrm>
          <a:prstGeom prst="rect">
            <a:avLst/>
          </a:prstGeom>
        </p:spPr>
      </p:pic>
    </p:spTree>
    <p:extLst>
      <p:ext uri="{BB962C8B-B14F-4D97-AF65-F5344CB8AC3E}">
        <p14:creationId xmlns:p14="http://schemas.microsoft.com/office/powerpoint/2010/main" val="3037509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Askı ve Bağlantı Düzenekleri</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10" name="Resim 9">
            <a:extLst>
              <a:ext uri="{FF2B5EF4-FFF2-40B4-BE49-F238E27FC236}">
                <a16:creationId xmlns:a16="http://schemas.microsoft.com/office/drawing/2014/main" id="{34B1D80B-FF3B-40CC-83E1-2A4F402B6512}"/>
              </a:ext>
            </a:extLst>
          </p:cNvPr>
          <p:cNvPicPr/>
          <p:nvPr/>
        </p:nvPicPr>
        <p:blipFill>
          <a:blip r:embed="rId5" cstate="print">
            <a:extLst>
              <a:ext uri="{BEBA8EAE-BF5A-486C-A8C5-ECC9F3942E4B}">
                <a14:imgProps xmlns:a14="http://schemas.microsoft.com/office/drawing/2010/main">
                  <a14:imgLayer r:embed="rId6">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31022" y="1204684"/>
            <a:ext cx="7928903" cy="4225445"/>
          </a:xfrm>
          <a:prstGeom prst="rect">
            <a:avLst/>
          </a:prstGeom>
        </p:spPr>
      </p:pic>
    </p:spTree>
    <p:extLst>
      <p:ext uri="{BB962C8B-B14F-4D97-AF65-F5344CB8AC3E}">
        <p14:creationId xmlns:p14="http://schemas.microsoft.com/office/powerpoint/2010/main" val="678193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Askı ve Bağlantı Düzenekleri</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Picture 7" descr="cer motor askı takozu">
            <a:extLst>
              <a:ext uri="{FF2B5EF4-FFF2-40B4-BE49-F238E27FC236}">
                <a16:creationId xmlns:a16="http://schemas.microsoft.com/office/drawing/2014/main" id="{E33917B7-FAAC-48AF-99FF-A0C8B7B2962E}"/>
              </a:ext>
            </a:extLst>
          </p:cNvPr>
          <p:cNvPicPr>
            <a:picLocks noChangeAspect="1" noChangeArrowheads="1"/>
          </p:cNvPicPr>
          <p:nvPr/>
        </p:nvPicPr>
        <p:blipFill rotWithShape="1">
          <a:blip r:embed="rId5">
            <a:lum bright="-12000" contrast="12000"/>
            <a:extLst>
              <a:ext uri="{28A0092B-C50C-407E-A947-70E740481C1C}">
                <a14:useLocalDpi xmlns:a14="http://schemas.microsoft.com/office/drawing/2010/main" val="0"/>
              </a:ext>
            </a:extLst>
          </a:blip>
          <a:srcRect t="10766" b="7622"/>
          <a:stretch/>
        </p:blipFill>
        <p:spPr bwMode="auto">
          <a:xfrm>
            <a:off x="4153659" y="970669"/>
            <a:ext cx="4526107" cy="4930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291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Picture 7" descr="13">
            <a:extLst>
              <a:ext uri="{FF2B5EF4-FFF2-40B4-BE49-F238E27FC236}">
                <a16:creationId xmlns:a16="http://schemas.microsoft.com/office/drawing/2014/main" id="{7C5A91D0-F990-4118-A3F3-BE9A2AF580DA}"/>
              </a:ext>
            </a:extLst>
          </p:cNvPr>
          <p:cNvPicPr>
            <a:picLocks noChangeAspect="1" noChangeArrowheads="1"/>
          </p:cNvPicPr>
          <p:nvPr/>
        </p:nvPicPr>
        <p:blipFill>
          <a:blip r:embed="rId5">
            <a:lum bright="-42000" contrast="66000"/>
            <a:grayscl/>
            <a:extLst>
              <a:ext uri="{28A0092B-C50C-407E-A947-70E740481C1C}">
                <a14:useLocalDpi xmlns:a14="http://schemas.microsoft.com/office/drawing/2010/main" val="0"/>
              </a:ext>
            </a:extLst>
          </a:blip>
          <a:srcRect/>
          <a:stretch>
            <a:fillRect/>
          </a:stretch>
        </p:blipFill>
        <p:spPr bwMode="auto">
          <a:xfrm>
            <a:off x="1897856" y="1659779"/>
            <a:ext cx="8396288"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318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Picture 8" descr="14">
            <a:extLst>
              <a:ext uri="{FF2B5EF4-FFF2-40B4-BE49-F238E27FC236}">
                <a16:creationId xmlns:a16="http://schemas.microsoft.com/office/drawing/2014/main" id="{5F9321C5-C592-4DD2-8804-BB946047C602}"/>
              </a:ext>
            </a:extLst>
          </p:cNvPr>
          <p:cNvPicPr>
            <a:picLocks noChangeAspect="1" noChangeArrowheads="1"/>
          </p:cNvPicPr>
          <p:nvPr/>
        </p:nvPicPr>
        <p:blipFill>
          <a:blip r:embed="rId5">
            <a:lum bright="-24000" contrast="42000"/>
            <a:extLst>
              <a:ext uri="{28A0092B-C50C-407E-A947-70E740481C1C}">
                <a14:useLocalDpi xmlns:a14="http://schemas.microsoft.com/office/drawing/2010/main" val="0"/>
              </a:ext>
            </a:extLst>
          </a:blip>
          <a:srcRect/>
          <a:stretch>
            <a:fillRect/>
          </a:stretch>
        </p:blipFill>
        <p:spPr bwMode="auto">
          <a:xfrm>
            <a:off x="1676400" y="1065260"/>
            <a:ext cx="82296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6617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Picture 7" descr="12">
            <a:extLst>
              <a:ext uri="{FF2B5EF4-FFF2-40B4-BE49-F238E27FC236}">
                <a16:creationId xmlns:a16="http://schemas.microsoft.com/office/drawing/2014/main" id="{81A4F207-5D55-4B52-9FD4-269F6DD5CE74}"/>
              </a:ext>
            </a:extLst>
          </p:cNvPr>
          <p:cNvPicPr>
            <a:picLocks noChangeAspect="1" noChangeArrowheads="1"/>
          </p:cNvPicPr>
          <p:nvPr/>
        </p:nvPicPr>
        <p:blipFill>
          <a:blip r:embed="rId5">
            <a:lum bright="-60000" contrast="78000"/>
            <a:extLst>
              <a:ext uri="{28A0092B-C50C-407E-A947-70E740481C1C}">
                <a14:useLocalDpi xmlns:a14="http://schemas.microsoft.com/office/drawing/2010/main" val="0"/>
              </a:ext>
            </a:extLst>
          </a:blip>
          <a:srcRect/>
          <a:stretch>
            <a:fillRect/>
          </a:stretch>
        </p:blipFill>
        <p:spPr bwMode="auto">
          <a:xfrm>
            <a:off x="2726497" y="866775"/>
            <a:ext cx="6858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4728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Picture 572976">
            <a:extLst>
              <a:ext uri="{FF2B5EF4-FFF2-40B4-BE49-F238E27FC236}">
                <a16:creationId xmlns:a16="http://schemas.microsoft.com/office/drawing/2014/main" id="{CA782A35-1D43-4A25-9C6E-D244A25ECE0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676400" y="997634"/>
            <a:ext cx="6792351" cy="4643511"/>
          </a:xfrm>
          <a:prstGeom prst="rect">
            <a:avLst/>
          </a:prstGeom>
        </p:spPr>
      </p:pic>
    </p:spTree>
    <p:extLst>
      <p:ext uri="{BB962C8B-B14F-4D97-AF65-F5344CB8AC3E}">
        <p14:creationId xmlns:p14="http://schemas.microsoft.com/office/powerpoint/2010/main" val="92044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r>
              <a:rPr lang="tr-TR" sz="1800" b="1" dirty="0">
                <a:effectLst/>
                <a:latin typeface="Times New Roman" panose="02020603050405020304" pitchFamily="18" charset="0"/>
              </a:rPr>
              <a:t>ŞASİ VE ŞASİDE BULUNAN YARDIMCI ORGANLAR</a:t>
            </a:r>
            <a:br>
              <a:rPr lang="tr-TR" sz="1800" b="1" dirty="0">
                <a:effectLst/>
                <a:latin typeface="Times New Roman" panose="02020603050405020304" pitchFamily="18" charset="0"/>
              </a:rPr>
            </a:br>
            <a:endParaRPr lang="tr-TR" sz="2800" b="1" dirty="0"/>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7" name="Metin kutusu 6">
            <a:extLst>
              <a:ext uri="{FF2B5EF4-FFF2-40B4-BE49-F238E27FC236}">
                <a16:creationId xmlns:a16="http://schemas.microsoft.com/office/drawing/2014/main" id="{F127E3A1-90F6-46B7-A990-C6D19D56E20D}"/>
              </a:ext>
            </a:extLst>
          </p:cNvPr>
          <p:cNvSpPr txBox="1"/>
          <p:nvPr/>
        </p:nvSpPr>
        <p:spPr>
          <a:xfrm>
            <a:off x="1323678" y="1874246"/>
            <a:ext cx="9944543" cy="2862322"/>
          </a:xfrm>
          <a:prstGeom prst="rect">
            <a:avLst/>
          </a:prstGeom>
          <a:noFill/>
        </p:spPr>
        <p:txBody>
          <a:bodyPr wrap="square">
            <a:spAutoFit/>
          </a:bodyPr>
          <a:lstStyle/>
          <a:p>
            <a:r>
              <a:rPr lang="tr-TR" sz="2000" b="1" dirty="0"/>
              <a:t>Lokomotif şasisi, aracın alt ve üst parçalarını birleştiren, mekanik zorlanmalara dayanıklı, en önemli bileşendir. Dayanıklılığı artırmak için ağır hizmet sınıfı çelik alaşımlı profillerden kaynakla üretilir ve enine, boyuna ve çapraz kirişlerle güçlendirilir. Şasinin üstünde titreşimi azaltmak için özel lastik takozlarla monte edilen ağır donanımlar bulunur.</a:t>
            </a:r>
          </a:p>
          <a:p>
            <a:endParaRPr lang="tr-TR" sz="2000" b="1" dirty="0"/>
          </a:p>
          <a:p>
            <a:r>
              <a:rPr lang="tr-TR" sz="2000" b="1" dirty="0"/>
              <a:t>Şaside ayrıca, alt ve üst parçaların bağlanması için delikler, hava geçiş kanalları ve bağlantı noktaları yer alır. Çeken araç şasisinde tamponlar, hava fren sistemleri, kumluk depoları, yakıt tankları, elektrik ve </a:t>
            </a:r>
            <a:r>
              <a:rPr lang="tr-TR" sz="2000" b="1" dirty="0" err="1"/>
              <a:t>pnömatik</a:t>
            </a:r>
            <a:r>
              <a:rPr lang="tr-TR" sz="2000" b="1" dirty="0"/>
              <a:t> donanımlar gibi birçok ekipman bulunur. Tasarım, hem dayanıklılığı hem de işlevselliği ön planda tutar.</a:t>
            </a:r>
          </a:p>
        </p:txBody>
      </p:sp>
    </p:spTree>
    <p:extLst>
      <p:ext uri="{BB962C8B-B14F-4D97-AF65-F5344CB8AC3E}">
        <p14:creationId xmlns:p14="http://schemas.microsoft.com/office/powerpoint/2010/main" val="97270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Picture 7" descr="21">
            <a:extLst>
              <a:ext uri="{FF2B5EF4-FFF2-40B4-BE49-F238E27FC236}">
                <a16:creationId xmlns:a16="http://schemas.microsoft.com/office/drawing/2014/main" id="{B12C2F1A-13AD-45C7-97E4-684F74F9AAE3}"/>
              </a:ext>
            </a:extLst>
          </p:cNvPr>
          <p:cNvPicPr>
            <a:picLocks noChangeAspect="1" noChangeArrowheads="1"/>
          </p:cNvPicPr>
          <p:nvPr/>
        </p:nvPicPr>
        <p:blipFill>
          <a:blip r:embed="rId5">
            <a:lum bright="-42000" contrast="66000"/>
            <a:grayscl/>
            <a:extLst>
              <a:ext uri="{28A0092B-C50C-407E-A947-70E740481C1C}">
                <a14:useLocalDpi xmlns:a14="http://schemas.microsoft.com/office/drawing/2010/main" val="0"/>
              </a:ext>
            </a:extLst>
          </a:blip>
          <a:srcRect/>
          <a:stretch>
            <a:fillRect/>
          </a:stretch>
        </p:blipFill>
        <p:spPr bwMode="auto">
          <a:xfrm>
            <a:off x="1906172" y="1002283"/>
            <a:ext cx="81534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53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Picture 7" descr="boji ön görüntüsü">
            <a:extLst>
              <a:ext uri="{FF2B5EF4-FFF2-40B4-BE49-F238E27FC236}">
                <a16:creationId xmlns:a16="http://schemas.microsoft.com/office/drawing/2014/main" id="{29AF3524-9354-4024-8909-39D8D79827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14" t="19028" r="-1314" b="-3915"/>
          <a:stretch/>
        </p:blipFill>
        <p:spPr bwMode="auto">
          <a:xfrm>
            <a:off x="2422798" y="1121704"/>
            <a:ext cx="7635602" cy="485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171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Picture 572982">
            <a:extLst>
              <a:ext uri="{FF2B5EF4-FFF2-40B4-BE49-F238E27FC236}">
                <a16:creationId xmlns:a16="http://schemas.microsoft.com/office/drawing/2014/main" id="{51350D8E-02BB-4E64-86E3-1FF4C4592BC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a:xfrm>
            <a:off x="1676400" y="1773808"/>
            <a:ext cx="8229600" cy="3614737"/>
          </a:xfrm>
          <a:prstGeom prst="rect">
            <a:avLst/>
          </a:prstGeom>
        </p:spPr>
      </p:pic>
    </p:spTree>
    <p:extLst>
      <p:ext uri="{BB962C8B-B14F-4D97-AF65-F5344CB8AC3E}">
        <p14:creationId xmlns:p14="http://schemas.microsoft.com/office/powerpoint/2010/main" val="2332489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Taşıyıcı Yatakları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736FC400-DB91-4EE3-A0A8-1F40D37BCCF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052026" y="1364883"/>
            <a:ext cx="7570275" cy="4177403"/>
          </a:xfrm>
          <a:prstGeom prst="rect">
            <a:avLst/>
          </a:prstGeom>
          <a:noFill/>
          <a:ln>
            <a:noFill/>
          </a:ln>
        </p:spPr>
      </p:pic>
    </p:spTree>
    <p:extLst>
      <p:ext uri="{BB962C8B-B14F-4D97-AF65-F5344CB8AC3E}">
        <p14:creationId xmlns:p14="http://schemas.microsoft.com/office/powerpoint/2010/main" val="1752271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a:extLst>
              <a:ext uri="{FF2B5EF4-FFF2-40B4-BE49-F238E27FC236}">
                <a16:creationId xmlns:a16="http://schemas.microsoft.com/office/drawing/2014/main" id="{271B11A5-CA8D-4A64-A533-4711874D4B4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8648" y="1144896"/>
            <a:ext cx="6040780" cy="4397390"/>
          </a:xfrm>
          <a:prstGeom prst="rect">
            <a:avLst/>
          </a:prstGeom>
          <a:noFill/>
          <a:ln>
            <a:noFill/>
          </a:ln>
        </p:spPr>
      </p:pic>
      <p:sp>
        <p:nvSpPr>
          <p:cNvPr id="10" name="Başlık 1">
            <a:extLst>
              <a:ext uri="{FF2B5EF4-FFF2-40B4-BE49-F238E27FC236}">
                <a16:creationId xmlns:a16="http://schemas.microsoft.com/office/drawing/2014/main" id="{69D3F187-E354-4EF8-9B32-66A7E181F0EA}"/>
              </a:ext>
            </a:extLst>
          </p:cNvPr>
          <p:cNvSpPr txBox="1">
            <a:spLocks/>
          </p:cNvSpPr>
          <p:nvPr/>
        </p:nvSpPr>
        <p:spPr>
          <a:xfrm>
            <a:off x="1676400" y="415381"/>
            <a:ext cx="10515600" cy="3739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Aft>
                <a:spcPts val="1800"/>
              </a:spcAft>
              <a:tabLst>
                <a:tab pos="2286000" algn="l"/>
              </a:tabLst>
            </a:pPr>
            <a:r>
              <a:rPr lang="tr-TR"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Cer Motor Askı Tertibatı</a:t>
            </a:r>
            <a:endParaRPr lang="tr-TR" sz="2400" b="1" dirty="0">
              <a:solidFill>
                <a:srgbClr val="008000"/>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923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Askı Tertibatı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7" name="Resim 6">
            <a:extLst>
              <a:ext uri="{FF2B5EF4-FFF2-40B4-BE49-F238E27FC236}">
                <a16:creationId xmlns:a16="http://schemas.microsoft.com/office/drawing/2014/main" id="{E1D36EBE-9DF6-4F7A-A3F2-E72DEB08424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23679" y="1036776"/>
            <a:ext cx="9544642" cy="4920891"/>
          </a:xfrm>
          <a:prstGeom prst="rect">
            <a:avLst/>
          </a:prstGeom>
          <a:noFill/>
          <a:ln>
            <a:noFill/>
          </a:ln>
        </p:spPr>
      </p:pic>
    </p:spTree>
    <p:extLst>
      <p:ext uri="{BB962C8B-B14F-4D97-AF65-F5344CB8AC3E}">
        <p14:creationId xmlns:p14="http://schemas.microsoft.com/office/powerpoint/2010/main" val="7630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Aft>
                <a:spcPts val="1800"/>
              </a:spcAft>
              <a:tabLst>
                <a:tab pos="2286000" algn="l"/>
              </a:tabLs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Motor Askı Tertibatı</a:t>
            </a:r>
            <a:endParaRPr lang="tr-TR" sz="2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a:extLst>
              <a:ext uri="{FF2B5EF4-FFF2-40B4-BE49-F238E27FC236}">
                <a16:creationId xmlns:a16="http://schemas.microsoft.com/office/drawing/2014/main" id="{EB9B3A7F-7645-4724-9B65-16982DB95F5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399" y="872266"/>
            <a:ext cx="8227255" cy="5085401"/>
          </a:xfrm>
          <a:prstGeom prst="rect">
            <a:avLst/>
          </a:prstGeom>
          <a:noFill/>
          <a:ln>
            <a:noFill/>
          </a:ln>
        </p:spPr>
      </p:pic>
    </p:spTree>
    <p:extLst>
      <p:ext uri="{BB962C8B-B14F-4D97-AF65-F5344CB8AC3E}">
        <p14:creationId xmlns:p14="http://schemas.microsoft.com/office/powerpoint/2010/main" val="43398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r>
              <a:rPr lang="tr-TR" sz="2400" b="1" dirty="0" err="1">
                <a:solidFill>
                  <a:srgbClr val="000000"/>
                </a:solidFill>
                <a:effectLst/>
                <a:latin typeface="Times New Roman" panose="02020603050405020304" pitchFamily="18" charset="0"/>
                <a:ea typeface="Times New Roman" panose="02020603050405020304" pitchFamily="18" charset="0"/>
              </a:rPr>
              <a:t>Taşkovan</a:t>
            </a:r>
            <a:r>
              <a:rPr lang="tr-TR" sz="2400" b="1" dirty="0">
                <a:solidFill>
                  <a:srgbClr val="000000"/>
                </a:solidFill>
                <a:effectLst/>
                <a:latin typeface="Times New Roman" panose="02020603050405020304" pitchFamily="18" charset="0"/>
                <a:ea typeface="Times New Roman" panose="02020603050405020304" pitchFamily="18" charset="0"/>
              </a:rPr>
              <a:t> - </a:t>
            </a:r>
            <a:r>
              <a:rPr lang="tr-TR" sz="2400" b="1" dirty="0" err="1">
                <a:solidFill>
                  <a:srgbClr val="000000"/>
                </a:solidFill>
                <a:effectLst/>
                <a:latin typeface="Times New Roman" panose="02020603050405020304" pitchFamily="18" charset="0"/>
                <a:ea typeface="Times New Roman" panose="02020603050405020304" pitchFamily="18" charset="0"/>
              </a:rPr>
              <a:t>Davarkovan</a:t>
            </a:r>
            <a:endParaRPr lang="tr-TR" sz="3600" b="1" dirty="0"/>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8" name="Resim 7">
            <a:extLst>
              <a:ext uri="{FF2B5EF4-FFF2-40B4-BE49-F238E27FC236}">
                <a16:creationId xmlns:a16="http://schemas.microsoft.com/office/drawing/2014/main" id="{F94F4687-A4A3-42A4-8785-1B04C541182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61839" y="1760097"/>
            <a:ext cx="4580890" cy="3028315"/>
          </a:xfrm>
          <a:prstGeom prst="rect">
            <a:avLst/>
          </a:prstGeom>
          <a:noFill/>
        </p:spPr>
      </p:pic>
      <p:pic>
        <p:nvPicPr>
          <p:cNvPr id="9" name="Resim 8">
            <a:extLst>
              <a:ext uri="{FF2B5EF4-FFF2-40B4-BE49-F238E27FC236}">
                <a16:creationId xmlns:a16="http://schemas.microsoft.com/office/drawing/2014/main" id="{F80D06AF-6636-4F95-A74F-8BF0D971F6A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959793" y="1760096"/>
            <a:ext cx="4183014" cy="3028315"/>
          </a:xfrm>
          <a:prstGeom prst="rect">
            <a:avLst/>
          </a:prstGeom>
          <a:noFill/>
          <a:ln>
            <a:noFill/>
          </a:ln>
        </p:spPr>
      </p:pic>
      <p:sp>
        <p:nvSpPr>
          <p:cNvPr id="10" name="Metin kutusu 9">
            <a:extLst>
              <a:ext uri="{FF2B5EF4-FFF2-40B4-BE49-F238E27FC236}">
                <a16:creationId xmlns:a16="http://schemas.microsoft.com/office/drawing/2014/main" id="{99D7901A-8842-491F-B07B-A20824F5BD58}"/>
              </a:ext>
            </a:extLst>
          </p:cNvPr>
          <p:cNvSpPr txBox="1"/>
          <p:nvPr/>
        </p:nvSpPr>
        <p:spPr>
          <a:xfrm>
            <a:off x="3400864" y="5343823"/>
            <a:ext cx="6098344" cy="369332"/>
          </a:xfrm>
          <a:prstGeom prst="rect">
            <a:avLst/>
          </a:prstGeom>
          <a:noFill/>
        </p:spPr>
        <p:txBody>
          <a:bodyPr wrap="square">
            <a:spAutoFit/>
          </a:bodyPr>
          <a:lstStyle/>
          <a:p>
            <a:r>
              <a:rPr lang="tr-TR" sz="1800" b="1" dirty="0">
                <a:solidFill>
                  <a:srgbClr val="000000"/>
                </a:solidFill>
                <a:effectLst/>
                <a:latin typeface="Times New Roman" panose="02020603050405020304" pitchFamily="18" charset="0"/>
                <a:ea typeface="Times New Roman" panose="02020603050405020304" pitchFamily="18" charset="0"/>
              </a:rPr>
              <a:t>DE 22000 Lokomotif </a:t>
            </a:r>
            <a:r>
              <a:rPr lang="tr-TR" sz="1800" b="1" dirty="0" err="1">
                <a:solidFill>
                  <a:srgbClr val="000000"/>
                </a:solidFill>
                <a:effectLst/>
                <a:latin typeface="Times New Roman" panose="02020603050405020304" pitchFamily="18" charset="0"/>
                <a:ea typeface="Times New Roman" panose="02020603050405020304" pitchFamily="18" charset="0"/>
              </a:rPr>
              <a:t>Davarkovanı</a:t>
            </a:r>
            <a:endParaRPr lang="tr-TR" dirty="0"/>
          </a:p>
        </p:txBody>
      </p:sp>
    </p:spTree>
    <p:extLst>
      <p:ext uri="{BB962C8B-B14F-4D97-AF65-F5344CB8AC3E}">
        <p14:creationId xmlns:p14="http://schemas.microsoft.com/office/powerpoint/2010/main" val="1629772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Tamponlar</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pic>
        <p:nvPicPr>
          <p:cNvPr id="13" name="Resim 12">
            <a:extLst>
              <a:ext uri="{FF2B5EF4-FFF2-40B4-BE49-F238E27FC236}">
                <a16:creationId xmlns:a16="http://schemas.microsoft.com/office/drawing/2014/main" id="{636F8F8B-70A9-4D68-A627-00F9C3B30B8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599079" y="866236"/>
            <a:ext cx="6516785" cy="2706134"/>
          </a:xfrm>
          <a:prstGeom prst="rect">
            <a:avLst/>
          </a:prstGeom>
          <a:noFill/>
          <a:ln>
            <a:noFill/>
          </a:ln>
        </p:spPr>
      </p:pic>
      <p:sp>
        <p:nvSpPr>
          <p:cNvPr id="14" name="Metin kutusu 13">
            <a:extLst>
              <a:ext uri="{FF2B5EF4-FFF2-40B4-BE49-F238E27FC236}">
                <a16:creationId xmlns:a16="http://schemas.microsoft.com/office/drawing/2014/main" id="{DF98E819-49F9-44F9-B660-AD486A6C676B}"/>
              </a:ext>
            </a:extLst>
          </p:cNvPr>
          <p:cNvSpPr txBox="1"/>
          <p:nvPr/>
        </p:nvSpPr>
        <p:spPr>
          <a:xfrm>
            <a:off x="458372" y="3960439"/>
            <a:ext cx="11414759" cy="2031325"/>
          </a:xfrm>
          <a:prstGeom prst="rect">
            <a:avLst/>
          </a:prstGeom>
          <a:noFill/>
        </p:spPr>
        <p:txBody>
          <a:bodyPr wrap="square">
            <a:spAutoFit/>
          </a:bodyPr>
          <a:lstStyle/>
          <a:p>
            <a:r>
              <a:rPr lang="tr-TR" b="1" dirty="0"/>
              <a:t>Tamponlar, lokomotif şasisine alın tarafında monte edilen ve itme kuvvetlerini yumuşatarak şasiye ileten önemli bileşenlerdir. Bombeli ve düz plakalı tampon tasarımı geçmişte kullanılsa da günümüzde yalnızca bombeli plakalı tamponlar üretilmektedir. Tamponlar, yüksek dayanımlı çelikten yapılır ve şasiye 4 cıvata ile bağlanır. Tipik bir tampon; tabla, kovan, </a:t>
            </a:r>
            <a:r>
              <a:rPr lang="tr-TR" b="1" dirty="0" err="1"/>
              <a:t>tij</a:t>
            </a:r>
            <a:r>
              <a:rPr lang="tr-TR" b="1" dirty="0"/>
              <a:t>, plaka ve bağlantı elemanlarından oluşur.</a:t>
            </a:r>
          </a:p>
          <a:p>
            <a:r>
              <a:rPr lang="tr-TR" b="1" dirty="0"/>
              <a:t>Eksik ya da arızalı tamponlarla çalışan demiryolu araçları ağır hasar ve kazalara yol açabilir. Tamponların periyodik bakımları ve gerektiğinde uzman fabrikalarda onarımı zorunludur. Bakım eksikliği, bağlantı elemanlarında gevşemelere ve çatlaklara neden olabilir. Depo ve atölyelerde tamponların bakım veya onarımı yapılması kesinlikle yasaktır.</a:t>
            </a:r>
          </a:p>
        </p:txBody>
      </p:sp>
    </p:spTree>
    <p:extLst>
      <p:ext uri="{BB962C8B-B14F-4D97-AF65-F5344CB8AC3E}">
        <p14:creationId xmlns:p14="http://schemas.microsoft.com/office/powerpoint/2010/main" val="279628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14" name="Metin kutusu 13">
            <a:extLst>
              <a:ext uri="{FF2B5EF4-FFF2-40B4-BE49-F238E27FC236}">
                <a16:creationId xmlns:a16="http://schemas.microsoft.com/office/drawing/2014/main" id="{DF98E819-49F9-44F9-B660-AD486A6C676B}"/>
              </a:ext>
            </a:extLst>
          </p:cNvPr>
          <p:cNvSpPr txBox="1"/>
          <p:nvPr/>
        </p:nvSpPr>
        <p:spPr>
          <a:xfrm>
            <a:off x="2985869" y="2096096"/>
            <a:ext cx="11414759" cy="1692771"/>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Kanca kavramalı koşum takımları</a:t>
            </a:r>
            <a:endParaRPr lang="tr-TR"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 otomatik koşum takımları </a:t>
            </a:r>
            <a:endParaRPr lang="tr-TR"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1200"/>
              </a:spcAft>
              <a:buFont typeface="+mj-lt"/>
              <a:buAutoNum type="arabicPeriod"/>
              <a:tabLst>
                <a:tab pos="900430" algn="l"/>
              </a:tabLst>
            </a:pPr>
            <a:r>
              <a:rPr lang="tr-TR"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Tam otomatik koşum takımları</a:t>
            </a:r>
            <a:endParaRPr lang="tr-TR"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99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2025747" y="1319705"/>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Kanca Kavramalı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Resim 8" descr="klasik cer tertibatı">
            <a:extLst>
              <a:ext uri="{FF2B5EF4-FFF2-40B4-BE49-F238E27FC236}">
                <a16:creationId xmlns:a16="http://schemas.microsoft.com/office/drawing/2014/main" id="{F5C57116-E7E7-4718-B2BB-6D2BFA920FAA}"/>
              </a:ext>
            </a:extLst>
          </p:cNvPr>
          <p:cNvPicPr/>
          <p:nvPr/>
        </p:nvPicPr>
        <p:blipFill rotWithShape="1">
          <a:blip r:embed="rId5">
            <a:lum contrast="36000"/>
            <a:extLst>
              <a:ext uri="{28A0092B-C50C-407E-A947-70E740481C1C}">
                <a14:useLocalDpi xmlns:a14="http://schemas.microsoft.com/office/drawing/2010/main" val="0"/>
              </a:ext>
            </a:extLst>
          </a:blip>
          <a:srcRect t="1891" b="2615"/>
          <a:stretch/>
        </p:blipFill>
        <p:spPr bwMode="auto">
          <a:xfrm>
            <a:off x="1676399" y="1923757"/>
            <a:ext cx="8072511" cy="36145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5284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B9A27B-829A-4BDA-B219-B5E42CF0AC42}"/>
              </a:ext>
            </a:extLst>
          </p:cNvPr>
          <p:cNvSpPr>
            <a:spLocks noGrp="1"/>
          </p:cNvSpPr>
          <p:nvPr>
            <p:ph type="title"/>
          </p:nvPr>
        </p:nvSpPr>
        <p:spPr>
          <a:xfrm>
            <a:off x="1676400" y="415381"/>
            <a:ext cx="10515600" cy="373922"/>
          </a:xfrm>
        </p:spPr>
        <p:txBody>
          <a:bodyPr>
            <a:noAutofit/>
          </a:bodyPr>
          <a:lstStyle/>
          <a:p>
            <a:pPr algn="just">
              <a:spcBef>
                <a:spcPts val="1200"/>
              </a:spcBef>
              <a:spcAft>
                <a:spcPts val="1200"/>
              </a:spcAft>
            </a:pPr>
            <a:r>
              <a:rPr lang="tr-TR"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Cer Düzenekleri</a:t>
            </a:r>
            <a:endParaRPr lang="tr-TR" sz="2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7350CCE2-5AEF-4EEF-B359-1CD1A8EAFF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3394" b="35915"/>
          <a:stretch/>
        </p:blipFill>
        <p:spPr>
          <a:xfrm>
            <a:off x="1323679" y="5957668"/>
            <a:ext cx="9544642" cy="900332"/>
          </a:xfrm>
        </p:spPr>
      </p:pic>
      <p:pic>
        <p:nvPicPr>
          <p:cNvPr id="4" name="Resim 3" descr="metin, logo, ekran görüntüsü, grafik tasarım içeren bir resim&#10;&#10;Açıklama otomatik olarak oluşturuldu">
            <a:extLst>
              <a:ext uri="{FF2B5EF4-FFF2-40B4-BE49-F238E27FC236}">
                <a16:creationId xmlns:a16="http://schemas.microsoft.com/office/drawing/2014/main" id="{DC6ABC63-E496-4213-BB2C-BAAFFD50B46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3679" cy="1204685"/>
          </a:xfrm>
          <a:prstGeom prst="rect">
            <a:avLst/>
          </a:prstGeom>
          <a:noFill/>
          <a:ln>
            <a:noFill/>
          </a:ln>
        </p:spPr>
      </p:pic>
      <p:pic>
        <p:nvPicPr>
          <p:cNvPr id="12" name="Resim 11">
            <a:extLst>
              <a:ext uri="{FF2B5EF4-FFF2-40B4-BE49-F238E27FC236}">
                <a16:creationId xmlns:a16="http://schemas.microsoft.com/office/drawing/2014/main" id="{6DC5BD12-4D83-4E6F-84CB-763CF1735BBA}"/>
              </a:ext>
            </a:extLst>
          </p:cNvPr>
          <p:cNvPicPr>
            <a:picLocks noChangeAspect="1"/>
          </p:cNvPicPr>
          <p:nvPr/>
        </p:nvPicPr>
        <p:blipFill rotWithShape="1">
          <a:blip r:embed="rId4">
            <a:extLst>
              <a:ext uri="{28A0092B-C50C-407E-A947-70E740481C1C}">
                <a14:useLocalDpi xmlns:a14="http://schemas.microsoft.com/office/drawing/2010/main" val="0"/>
              </a:ext>
            </a:extLst>
          </a:blip>
          <a:srcRect l="29330" r="28166" b="37031"/>
          <a:stretch/>
        </p:blipFill>
        <p:spPr>
          <a:xfrm>
            <a:off x="10987315" y="0"/>
            <a:ext cx="1204685" cy="1204685"/>
          </a:xfrm>
          <a:prstGeom prst="rect">
            <a:avLst/>
          </a:prstGeom>
        </p:spPr>
      </p:pic>
      <p:sp>
        <p:nvSpPr>
          <p:cNvPr id="8" name="Metin kutusu 7">
            <a:extLst>
              <a:ext uri="{FF2B5EF4-FFF2-40B4-BE49-F238E27FC236}">
                <a16:creationId xmlns:a16="http://schemas.microsoft.com/office/drawing/2014/main" id="{AA575A3A-DC4B-4AA6-89A7-6DA77CA81A96}"/>
              </a:ext>
            </a:extLst>
          </p:cNvPr>
          <p:cNvSpPr txBox="1"/>
          <p:nvPr/>
        </p:nvSpPr>
        <p:spPr>
          <a:xfrm>
            <a:off x="2025747" y="1319705"/>
            <a:ext cx="7202658" cy="400110"/>
          </a:xfrm>
          <a:prstGeom prst="rect">
            <a:avLst/>
          </a:prstGeom>
          <a:noFill/>
        </p:spPr>
        <p:txBody>
          <a:bodyPr wrap="square">
            <a:spAutoFit/>
          </a:bodyPr>
          <a:lstStyle/>
          <a:p>
            <a:pPr marL="342900" lvl="0" indent="-342900" algn="just">
              <a:spcAft>
                <a:spcPts val="1200"/>
              </a:spcAft>
              <a:buFont typeface="+mj-lt"/>
              <a:buAutoNum type="arabicPeriod"/>
              <a:tabLst>
                <a:tab pos="900430" algn="l"/>
              </a:tabLst>
            </a:pP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Yarı </a:t>
            </a:r>
            <a:r>
              <a:rPr lang="tr-TR" sz="2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Ototmatik</a:t>
            </a:r>
            <a:r>
              <a:rPr lang="tr-T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Koşum Takımı</a:t>
            </a:r>
            <a:endParaRPr lang="tr-TR"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Resim 9" descr="d">
            <a:extLst>
              <a:ext uri="{FF2B5EF4-FFF2-40B4-BE49-F238E27FC236}">
                <a16:creationId xmlns:a16="http://schemas.microsoft.com/office/drawing/2014/main" id="{D26C795B-393D-45DD-8459-099E18F9FFDD}"/>
              </a:ext>
            </a:extLst>
          </p:cNvPr>
          <p:cNvPicPr/>
          <p:nvPr/>
        </p:nvPicPr>
        <p:blipFill>
          <a:blip r:embed="rId5" cstate="print">
            <a:lum bright="-36000" contrast="60000"/>
            <a:extLst>
              <a:ext uri="{28A0092B-C50C-407E-A947-70E740481C1C}">
                <a14:useLocalDpi xmlns:a14="http://schemas.microsoft.com/office/drawing/2010/main" val="0"/>
              </a:ext>
            </a:extLst>
          </a:blip>
          <a:srcRect/>
          <a:stretch>
            <a:fillRect/>
          </a:stretch>
        </p:blipFill>
        <p:spPr bwMode="auto">
          <a:xfrm>
            <a:off x="1181687" y="2133170"/>
            <a:ext cx="2832882" cy="2044850"/>
          </a:xfrm>
          <a:prstGeom prst="rect">
            <a:avLst/>
          </a:prstGeom>
          <a:noFill/>
          <a:ln>
            <a:noFill/>
          </a:ln>
        </p:spPr>
      </p:pic>
      <p:pic>
        <p:nvPicPr>
          <p:cNvPr id="13" name="Resim 12" descr="a">
            <a:extLst>
              <a:ext uri="{FF2B5EF4-FFF2-40B4-BE49-F238E27FC236}">
                <a16:creationId xmlns:a16="http://schemas.microsoft.com/office/drawing/2014/main" id="{790BB6F6-600C-461D-A6BF-7F28B113BD78}"/>
              </a:ext>
            </a:extLst>
          </p:cNvPr>
          <p:cNvPicPr/>
          <p:nvPr/>
        </p:nvPicPr>
        <p:blipFill>
          <a:blip r:embed="rId6" cstate="print">
            <a:lum bright="-42000" contrast="66000"/>
            <a:extLst>
              <a:ext uri="{28A0092B-C50C-407E-A947-70E740481C1C}">
                <a14:useLocalDpi xmlns:a14="http://schemas.microsoft.com/office/drawing/2010/main" val="0"/>
              </a:ext>
            </a:extLst>
          </a:blip>
          <a:srcRect/>
          <a:stretch>
            <a:fillRect/>
          </a:stretch>
        </p:blipFill>
        <p:spPr bwMode="auto">
          <a:xfrm>
            <a:off x="4014568" y="2132535"/>
            <a:ext cx="2832881" cy="2044850"/>
          </a:xfrm>
          <a:prstGeom prst="rect">
            <a:avLst/>
          </a:prstGeom>
          <a:noFill/>
          <a:ln>
            <a:noFill/>
          </a:ln>
        </p:spPr>
      </p:pic>
      <p:pic>
        <p:nvPicPr>
          <p:cNvPr id="14" name="Resim 13" descr="a">
            <a:extLst>
              <a:ext uri="{FF2B5EF4-FFF2-40B4-BE49-F238E27FC236}">
                <a16:creationId xmlns:a16="http://schemas.microsoft.com/office/drawing/2014/main" id="{ED33254C-6362-41A4-AB06-B71B0366E9C6}"/>
              </a:ext>
            </a:extLst>
          </p:cNvPr>
          <p:cNvPicPr/>
          <p:nvPr/>
        </p:nvPicPr>
        <p:blipFill>
          <a:blip r:embed="rId7" cstate="print">
            <a:lum bright="-48000" contrast="72000"/>
            <a:extLst>
              <a:ext uri="{28A0092B-C50C-407E-A947-70E740481C1C}">
                <a14:useLocalDpi xmlns:a14="http://schemas.microsoft.com/office/drawing/2010/main" val="0"/>
              </a:ext>
            </a:extLst>
          </a:blip>
          <a:srcRect/>
          <a:stretch>
            <a:fillRect/>
          </a:stretch>
        </p:blipFill>
        <p:spPr bwMode="auto">
          <a:xfrm>
            <a:off x="6934200" y="2146711"/>
            <a:ext cx="2832881" cy="2030674"/>
          </a:xfrm>
          <a:prstGeom prst="rect">
            <a:avLst/>
          </a:prstGeom>
          <a:noFill/>
          <a:ln>
            <a:noFill/>
          </a:ln>
        </p:spPr>
      </p:pic>
      <p:sp>
        <p:nvSpPr>
          <p:cNvPr id="15" name="Metin kutusu 14">
            <a:extLst>
              <a:ext uri="{FF2B5EF4-FFF2-40B4-BE49-F238E27FC236}">
                <a16:creationId xmlns:a16="http://schemas.microsoft.com/office/drawing/2014/main" id="{93CD47DD-E52E-4C22-AF71-4834AB8347E3}"/>
              </a:ext>
            </a:extLst>
          </p:cNvPr>
          <p:cNvSpPr txBox="1"/>
          <p:nvPr/>
        </p:nvSpPr>
        <p:spPr>
          <a:xfrm>
            <a:off x="4146452" y="4736538"/>
            <a:ext cx="6098344" cy="369332"/>
          </a:xfrm>
          <a:prstGeom prst="rect">
            <a:avLst/>
          </a:prstGeom>
          <a:noFill/>
        </p:spPr>
        <p:txBody>
          <a:bodyPr wrap="square">
            <a:spAutoFit/>
          </a:bodyPr>
          <a:lstStyle/>
          <a:p>
            <a:r>
              <a:rPr lang="tr-TR" sz="1800" b="1" dirty="0">
                <a:solidFill>
                  <a:srgbClr val="000000"/>
                </a:solidFill>
                <a:effectLst/>
                <a:latin typeface="Times New Roman" panose="02020603050405020304" pitchFamily="18" charset="0"/>
                <a:ea typeface="Times New Roman" panose="02020603050405020304" pitchFamily="18" charset="0"/>
              </a:rPr>
              <a:t>Bağlama İşlemi Adımları </a:t>
            </a:r>
            <a:endParaRPr lang="tr-TR" dirty="0"/>
          </a:p>
        </p:txBody>
      </p:sp>
    </p:spTree>
    <p:extLst>
      <p:ext uri="{BB962C8B-B14F-4D97-AF65-F5344CB8AC3E}">
        <p14:creationId xmlns:p14="http://schemas.microsoft.com/office/powerpoint/2010/main" val="32317311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TotalTime>
  <Words>1757</Words>
  <Application>Microsoft Office PowerPoint</Application>
  <PresentationFormat>Geniş ekran</PresentationFormat>
  <Paragraphs>128</Paragraphs>
  <Slides>46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Calibri Light</vt:lpstr>
      <vt:lpstr>Times New Roman</vt:lpstr>
      <vt:lpstr>Wingdings</vt:lpstr>
      <vt:lpstr>Office Teması</vt:lpstr>
      <vt:lpstr>LOKOMOTİF MEKANİK BİLGİSİ </vt:lpstr>
      <vt:lpstr>KAPORTA</vt:lpstr>
      <vt:lpstr>KAPORTA</vt:lpstr>
      <vt:lpstr>ŞASİ VE ŞASİDE BULUNAN YARDIMCI ORGANLAR </vt:lpstr>
      <vt:lpstr>Taşkovan - Davarkovan</vt:lpstr>
      <vt:lpstr>Tamponlar</vt:lpstr>
      <vt:lpstr>Cer Düzenekleri</vt:lpstr>
      <vt:lpstr>Cer Düzenekleri</vt:lpstr>
      <vt:lpstr>Cer Düzenekleri</vt:lpstr>
      <vt:lpstr>Cer Düzenekleri</vt:lpstr>
      <vt:lpstr>Cer Düzenekleri</vt:lpstr>
      <vt:lpstr>Cer Düzenekleri</vt:lpstr>
      <vt:lpstr>Cer Düzenekleri</vt:lpstr>
      <vt:lpstr>Cer Düzenekleri</vt:lpstr>
      <vt:lpstr>Cer Düzenekleri</vt:lpstr>
      <vt:lpstr>Kumlama Sistemi</vt:lpstr>
      <vt:lpstr>Kumlama Sistemi</vt:lpstr>
      <vt:lpstr>Kumlama Sistemi</vt:lpstr>
      <vt:lpstr>Fren Silindirleri</vt:lpstr>
      <vt:lpstr>Sabo – Balata – Çarık</vt:lpstr>
      <vt:lpstr>Sabo – Balata – Çarık</vt:lpstr>
      <vt:lpstr>Gergi Çubuğu (Fren Regülatörü)</vt:lpstr>
      <vt:lpstr>El Fren Düzenekleri</vt:lpstr>
      <vt:lpstr>El Fren Düzenekleri</vt:lpstr>
      <vt:lpstr>Tekerlek Takımı</vt:lpstr>
      <vt:lpstr>Tekerlek Takımı</vt:lpstr>
      <vt:lpstr>Tekerlek Takımı</vt:lpstr>
      <vt:lpstr>Tekerlek Takımı</vt:lpstr>
      <vt:lpstr>Tekerlek Takımı</vt:lpstr>
      <vt:lpstr>Tekerlek Takımı</vt:lpstr>
      <vt:lpstr>Lokomotif dingilinin askıya alınmasını gerektiren arızalar: </vt:lpstr>
      <vt:lpstr>Boji</vt:lpstr>
      <vt:lpstr>Cer Motor Askı ve Bağlantı Düzenekleri</vt:lpstr>
      <vt:lpstr>Cer Motor Askı ve Bağlantı Düzenekleri</vt:lpstr>
      <vt:lpstr>Cer Motor Askı ve Bağlantı Düzenekleri</vt:lpstr>
      <vt:lpstr>Cer Motor Taşıyıcı Yatakları</vt:lpstr>
      <vt:lpstr>Cer Motor Taşıyıcı Yatakları</vt:lpstr>
      <vt:lpstr>Cer Motor Taşıyıcı Yatakları</vt:lpstr>
      <vt:lpstr>Cer Motor Taşıyıcı Yatakları</vt:lpstr>
      <vt:lpstr>Cer Motor Taşıyıcı Yatakları</vt:lpstr>
      <vt:lpstr>Cer Motor Taşıyıcı Yatakları</vt:lpstr>
      <vt:lpstr>Cer Motor Taşıyıcı Yatakları</vt:lpstr>
      <vt:lpstr>Cer Motor Taşıyıcı Yatakları</vt:lpstr>
      <vt:lpstr>PowerPoint Sunusu</vt:lpstr>
      <vt:lpstr>Cer Motor Askı Tertibatı</vt:lpstr>
      <vt:lpstr>Cer Motor Askı Tertibatı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ÇEKEN ARAÇ BİLGİSİ </dc:title>
  <dc:creator>emin ekici</dc:creator>
  <cp:lastModifiedBy>emin ekici</cp:lastModifiedBy>
  <cp:revision>13</cp:revision>
  <dcterms:created xsi:type="dcterms:W3CDTF">2025-01-21T19:33:36Z</dcterms:created>
  <dcterms:modified xsi:type="dcterms:W3CDTF">2025-01-23T12:29:32Z</dcterms:modified>
</cp:coreProperties>
</file>