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05" r:id="rId3"/>
    <p:sldId id="406" r:id="rId4"/>
    <p:sldId id="407" r:id="rId5"/>
    <p:sldId id="408" r:id="rId6"/>
    <p:sldId id="409" r:id="rId7"/>
    <p:sldId id="410" r:id="rId8"/>
    <p:sldId id="411" r:id="rId9"/>
    <p:sldId id="412" r:id="rId10"/>
    <p:sldId id="413" r:id="rId11"/>
    <p:sldId id="414" r:id="rId12"/>
    <p:sldId id="415" r:id="rId13"/>
    <p:sldId id="416" r:id="rId14"/>
    <p:sldId id="417" r:id="rId15"/>
    <p:sldId id="419" r:id="rId16"/>
    <p:sldId id="418" r:id="rId17"/>
    <p:sldId id="420" r:id="rId18"/>
    <p:sldId id="421" r:id="rId19"/>
    <p:sldId id="422" r:id="rId20"/>
    <p:sldId id="42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9.03.2026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9.03.2026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9.03.2026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a:t>ÇEKEN </a:t>
            </a:r>
            <a:r>
              <a:rPr lang="tr-TR" b="1" dirty="0" smtClean="0"/>
              <a:t>KUMANDALAR VE KORUMA SİSTEMLERİ</a:t>
            </a:r>
            <a:r>
              <a:rPr lang="tr-TR" b="1" dirty="0"/>
              <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45272-212A-DC4B-6752-70594EC66D1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F5B17AD-99CD-B40C-3A54-6D239330E22F}"/>
              </a:ext>
            </a:extLst>
          </p:cNvPr>
          <p:cNvSpPr>
            <a:spLocks noGrp="1"/>
          </p:cNvSpPr>
          <p:nvPr>
            <p:ph type="title"/>
          </p:nvPr>
        </p:nvSpPr>
        <p:spPr>
          <a:xfrm>
            <a:off x="1006764" y="68253"/>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YÜK DUYUCULARI (LOAD SENSOR)</a:t>
            </a:r>
          </a:p>
        </p:txBody>
      </p:sp>
      <p:pic>
        <p:nvPicPr>
          <p:cNvPr id="11" name="İçerik Yer Tutucusu 10">
            <a:extLst>
              <a:ext uri="{FF2B5EF4-FFF2-40B4-BE49-F238E27FC236}">
                <a16:creationId xmlns:a16="http://schemas.microsoft.com/office/drawing/2014/main" id="{CBE98CBB-676C-8271-8C96-14548E6796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F53C839-60D9-5B6A-F62D-9F2220C407D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3A006331-7C29-149B-7419-2333A45095E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0154C46-B8DD-2664-A01C-463B472E54CA}"/>
              </a:ext>
            </a:extLst>
          </p:cNvPr>
          <p:cNvSpPr txBox="1"/>
          <p:nvPr/>
        </p:nvSpPr>
        <p:spPr>
          <a:xfrm>
            <a:off x="637308" y="1737851"/>
            <a:ext cx="10741892" cy="3693319"/>
          </a:xfrm>
          <a:prstGeom prst="rect">
            <a:avLst/>
          </a:prstGeom>
          <a:noFill/>
        </p:spPr>
        <p:txBody>
          <a:bodyPr wrap="square">
            <a:spAutoFit/>
          </a:bodyPr>
          <a:lstStyle/>
          <a:p>
            <a:pPr marL="285750" indent="-285750">
              <a:buFont typeface="Arial" panose="020B0604020202020204" pitchFamily="34" charset="0"/>
              <a:buChar char="•"/>
            </a:pPr>
            <a:r>
              <a:rPr lang="tr-TR" dirty="0"/>
              <a:t>Modern raylı sistem araçlarında, özellikle son yıllarda üretilen, banliyö, metro, hafif raylı sistem tren dizileri, tramvaylar ve hızlı tren dizilerinde, diziyi oluşturan araçlar yük sensörleri ile donatılmışlardır.</a:t>
            </a:r>
          </a:p>
          <a:p>
            <a:pPr marL="285750" indent="-285750">
              <a:buFont typeface="Arial" panose="020B0604020202020204" pitchFamily="34" charset="0"/>
              <a:buChar char="•"/>
            </a:pPr>
            <a:r>
              <a:rPr lang="tr-TR" dirty="0"/>
              <a:t>Bir aracın frenleme esnasında, tekerleklerinin kaymaması için, tekerlek fren kuvveti ile araç ağırlığı arasında bir ilişkinin olduğunu biliyoruz. </a:t>
            </a:r>
          </a:p>
          <a:p>
            <a:pPr marL="285750" indent="-285750">
              <a:buFont typeface="Arial" panose="020B0604020202020204" pitchFamily="34" charset="0"/>
              <a:buChar char="•"/>
            </a:pPr>
            <a:r>
              <a:rPr lang="tr-TR" dirty="0"/>
              <a:t>Frenleme esnasında, frenleme kuvvetini sabit tutup yükü azaltırsak kızaklama olayları meydana gelir.</a:t>
            </a:r>
          </a:p>
          <a:p>
            <a:pPr marL="285750" indent="-285750">
              <a:buFont typeface="Arial" panose="020B0604020202020204" pitchFamily="34" charset="0"/>
              <a:buChar char="•"/>
            </a:pPr>
            <a:r>
              <a:rPr lang="tr-TR" dirty="0"/>
              <a:t>Yukarıda sayılan raylı sistem araçlarında, özellikle kent içi raylı sistem araçları ile banliyö araçlarında yolcu sayıları devamlı değişkendir. </a:t>
            </a:r>
          </a:p>
          <a:p>
            <a:pPr marL="285750" indent="-285750">
              <a:buFont typeface="Arial" panose="020B0604020202020204" pitchFamily="34" charset="0"/>
              <a:buChar char="•"/>
            </a:pPr>
            <a:r>
              <a:rPr lang="tr-TR" dirty="0"/>
              <a:t>Bu yolcu değişkenliği araç ağırlığına etki ettiğinden, az yolcu olduğunda tekerlekler kızaklama yapabilir. Bunu önlemek için araçlara yük sensörleri konulur. </a:t>
            </a:r>
          </a:p>
          <a:p>
            <a:pPr marL="285750" indent="-285750">
              <a:buFont typeface="Arial" panose="020B0604020202020204" pitchFamily="34" charset="0"/>
              <a:buChar char="•"/>
            </a:pPr>
            <a:r>
              <a:rPr lang="tr-TR" dirty="0"/>
              <a:t>Yük sensörleri araç ağırlığını mikro-işlemcili sisteme göndererek fren kuvveti, araç ağırlığına bağlı olarak ayarlanır ve tekerleklerin kızaklamasının önüne geçilir.</a:t>
            </a:r>
          </a:p>
        </p:txBody>
      </p:sp>
    </p:spTree>
    <p:extLst>
      <p:ext uri="{BB962C8B-B14F-4D97-AF65-F5344CB8AC3E}">
        <p14:creationId xmlns:p14="http://schemas.microsoft.com/office/powerpoint/2010/main" val="1239476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F646-6727-072D-DB23-491622B095B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58465F-77AE-E908-F84F-280C259D4B8B}"/>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B54A5091-2A95-5E08-01A5-E2F79379D2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A5C3A0B-5D11-E473-4276-6C3C99D7073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B4AFF6B-2935-89B4-3772-DCC1452B1DA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69CB888-9392-BF6C-1C96-DF950FA91A26}"/>
              </a:ext>
            </a:extLst>
          </p:cNvPr>
          <p:cNvSpPr txBox="1"/>
          <p:nvPr/>
        </p:nvSpPr>
        <p:spPr>
          <a:xfrm>
            <a:off x="637308" y="1737851"/>
            <a:ext cx="10741892" cy="3139321"/>
          </a:xfrm>
          <a:prstGeom prst="rect">
            <a:avLst/>
          </a:prstGeom>
          <a:noFill/>
        </p:spPr>
        <p:txBody>
          <a:bodyPr wrap="square">
            <a:spAutoFit/>
          </a:bodyPr>
          <a:lstStyle/>
          <a:p>
            <a:pPr marL="285750" indent="-285750">
              <a:buFont typeface="Arial" panose="020B0604020202020204" pitchFamily="34" charset="0"/>
              <a:buChar char="•"/>
            </a:pPr>
            <a:r>
              <a:rPr lang="tr-TR" dirty="0"/>
              <a:t>Çeken araçların seyri esnasında, sürücünün ölmesi veya bayılması halinde, treni emniyet altına almak için, çeken araçlara ‘Ölü Adam’ (</a:t>
            </a:r>
            <a:r>
              <a:rPr lang="tr-TR" dirty="0" err="1"/>
              <a:t>Dead</a:t>
            </a:r>
            <a:r>
              <a:rPr lang="tr-TR" dirty="0"/>
              <a:t> Man = </a:t>
            </a:r>
            <a:r>
              <a:rPr lang="tr-TR" dirty="0" err="1"/>
              <a:t>Totman</a:t>
            </a:r>
            <a:r>
              <a:rPr lang="tr-TR" dirty="0"/>
              <a:t>) sistemi adı verilen bir emniyet sistemi tesis edilir.</a:t>
            </a:r>
          </a:p>
          <a:p>
            <a:pPr marL="285750" indent="-285750">
              <a:buFont typeface="Arial" panose="020B0604020202020204" pitchFamily="34" charset="0"/>
              <a:buChar char="•"/>
            </a:pPr>
            <a:r>
              <a:rPr lang="tr-TR" dirty="0"/>
              <a:t>Bu sistem; Pasif </a:t>
            </a:r>
            <a:r>
              <a:rPr lang="tr-TR" dirty="0" err="1"/>
              <a:t>Totman</a:t>
            </a:r>
            <a:r>
              <a:rPr lang="tr-TR" dirty="0"/>
              <a:t> ve Aktif </a:t>
            </a:r>
            <a:r>
              <a:rPr lang="tr-TR" dirty="0" err="1"/>
              <a:t>Totman</a:t>
            </a:r>
            <a:r>
              <a:rPr lang="tr-TR" dirty="0"/>
              <a:t> olmak üzere iki türlüdür.</a:t>
            </a:r>
          </a:p>
          <a:p>
            <a:pPr marL="285750" indent="-285750">
              <a:buFont typeface="Arial" panose="020B0604020202020204" pitchFamily="34" charset="0"/>
              <a:buChar char="•"/>
            </a:pPr>
            <a:r>
              <a:rPr lang="tr-TR" dirty="0"/>
              <a:t>Pasif </a:t>
            </a:r>
            <a:r>
              <a:rPr lang="tr-TR" dirty="0" err="1"/>
              <a:t>Totman</a:t>
            </a:r>
            <a:r>
              <a:rPr lang="tr-TR" dirty="0"/>
              <a:t> sisteminde, sürücü trenin seyri süresince;</a:t>
            </a:r>
          </a:p>
          <a:p>
            <a:pPr marL="285750" indent="-285750">
              <a:buFont typeface="Arial" panose="020B0604020202020204" pitchFamily="34" charset="0"/>
              <a:buChar char="•"/>
            </a:pPr>
            <a:r>
              <a:rPr lang="tr-TR" dirty="0"/>
              <a:t>Bir ayak pedalına veya bir el butonuna devamlı olarak basar.</a:t>
            </a:r>
          </a:p>
          <a:p>
            <a:pPr marL="285750" indent="-285750">
              <a:buFont typeface="Arial" panose="020B0604020202020204" pitchFamily="34" charset="0"/>
              <a:buChar char="•"/>
            </a:pPr>
            <a:r>
              <a:rPr lang="tr-TR" dirty="0"/>
              <a:t>Veya bir ayak pedalı veya bir el butonuna belirli periyodlarla basar.</a:t>
            </a:r>
          </a:p>
          <a:p>
            <a:pPr marL="285750" indent="-285750">
              <a:buFont typeface="Arial" panose="020B0604020202020204" pitchFamily="34" charset="0"/>
              <a:buChar char="•"/>
            </a:pPr>
            <a:r>
              <a:rPr lang="tr-TR" dirty="0"/>
              <a:t>Sürücünün ölmesi veya bayılması halinde, ayak pedalına veya el butonuna basılamayacağından dolayı sistem ayarlanan bir süre (6-7 saniye) sonunda sürücünün dalgın olacağı varsayılarak önce bir sesli uyarıda bulunur. </a:t>
            </a:r>
          </a:p>
          <a:p>
            <a:pPr marL="285750" indent="-285750">
              <a:buFont typeface="Arial" panose="020B0604020202020204" pitchFamily="34" charset="0"/>
              <a:buChar char="•"/>
            </a:pPr>
            <a:r>
              <a:rPr lang="tr-TR" dirty="0"/>
              <a:t>Sürücü gerçekten ölü veya baygın ise sistem devreye girer.</a:t>
            </a:r>
          </a:p>
        </p:txBody>
      </p:sp>
    </p:spTree>
    <p:extLst>
      <p:ext uri="{BB962C8B-B14F-4D97-AF65-F5344CB8AC3E}">
        <p14:creationId xmlns:p14="http://schemas.microsoft.com/office/powerpoint/2010/main" val="783574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B731E-094E-CD80-2D42-BA12F0EAF9B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6D53DD-52C1-6B85-CE92-E3F450BDE15A}"/>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A1C2B1B9-8804-D693-7894-BC7139A97E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7DB5D77-871E-0CDB-B71D-66874DD1A29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112F61A-CA75-D5ED-E1F1-78EC6C62620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6F12A05-63B6-BD09-6BCD-48DB62F2C0BE}"/>
              </a:ext>
            </a:extLst>
          </p:cNvPr>
          <p:cNvSpPr txBox="1"/>
          <p:nvPr/>
        </p:nvSpPr>
        <p:spPr>
          <a:xfrm>
            <a:off x="637308" y="1737851"/>
            <a:ext cx="10741892" cy="3693319"/>
          </a:xfrm>
          <a:prstGeom prst="rect">
            <a:avLst/>
          </a:prstGeom>
          <a:noFill/>
        </p:spPr>
        <p:txBody>
          <a:bodyPr wrap="square">
            <a:spAutoFit/>
          </a:bodyPr>
          <a:lstStyle/>
          <a:p>
            <a:pPr marL="285750" indent="-285750">
              <a:buFont typeface="Arial" panose="020B0604020202020204" pitchFamily="34" charset="0"/>
              <a:buChar char="•"/>
            </a:pPr>
            <a:r>
              <a:rPr lang="tr-TR" dirty="0"/>
              <a:t>Aktif </a:t>
            </a:r>
            <a:r>
              <a:rPr lang="tr-TR" dirty="0" err="1"/>
              <a:t>totman</a:t>
            </a:r>
            <a:r>
              <a:rPr lang="tr-TR" dirty="0"/>
              <a:t> sisteminde, sürücü trenin seyri süresince aşağıdaki işlemleri yapar,</a:t>
            </a:r>
          </a:p>
          <a:p>
            <a:pPr marL="285750" indent="-285750">
              <a:buFont typeface="Arial" panose="020B0604020202020204" pitchFamily="34" charset="0"/>
              <a:buChar char="•"/>
            </a:pPr>
            <a:r>
              <a:rPr lang="tr-TR" dirty="0"/>
              <a:t>Hızlanma veya yavaşlama ve durma için, cer ve fren kumandaları yapar,</a:t>
            </a:r>
          </a:p>
          <a:p>
            <a:pPr marL="285750" indent="-285750">
              <a:buFont typeface="Arial" panose="020B0604020202020204" pitchFamily="34" charset="0"/>
              <a:buChar char="•"/>
            </a:pPr>
            <a:r>
              <a:rPr lang="tr-TR" dirty="0"/>
              <a:t>Düdük çalar,</a:t>
            </a:r>
          </a:p>
          <a:p>
            <a:pPr marL="285750" indent="-285750">
              <a:buFont typeface="Arial" panose="020B0604020202020204" pitchFamily="34" charset="0"/>
              <a:buChar char="•"/>
            </a:pPr>
            <a:r>
              <a:rPr lang="tr-TR" dirty="0"/>
              <a:t>Bu işlemlere gerek duymuyorsa, el butonuna veya ayak pedalına basar ve çeker.</a:t>
            </a:r>
          </a:p>
          <a:p>
            <a:pPr marL="285750" indent="-285750">
              <a:buFont typeface="Arial" panose="020B0604020202020204" pitchFamily="34" charset="0"/>
              <a:buChar char="•"/>
            </a:pPr>
            <a:r>
              <a:rPr lang="tr-TR" dirty="0"/>
              <a:t>Bu işlemler, sürücünün sağlıklı olduğunu gösterir. Sürücü bu işlemleri yapmıyorsa, sistem yine belirli bir süre sonra sürücünün dalgın olacağı varsayılarak önce sesli bir uyarıda bulunur ve sürücü gerçekten ölü veya baygın ise sistem devreye girer.</a:t>
            </a:r>
          </a:p>
          <a:p>
            <a:pPr marL="285750" indent="-285750">
              <a:buFont typeface="Arial" panose="020B0604020202020204" pitchFamily="34" charset="0"/>
              <a:buChar char="•"/>
            </a:pPr>
            <a:r>
              <a:rPr lang="tr-TR" dirty="0"/>
              <a:t>İster aktif isterse pasif ölü adam sisteminde, sistemin devreye girmesi ile aşağıdaki olaylar meydana gelir.</a:t>
            </a:r>
          </a:p>
          <a:p>
            <a:pPr marL="285750" indent="-285750">
              <a:buFont typeface="Arial" panose="020B0604020202020204" pitchFamily="34" charset="0"/>
              <a:buChar char="•"/>
            </a:pPr>
            <a:r>
              <a:rPr lang="tr-TR" dirty="0"/>
              <a:t>Çeken araç ve arkasındaki vagonlar otomatik olarak acil frene geçer.</a:t>
            </a:r>
          </a:p>
          <a:p>
            <a:pPr marL="285750" indent="-285750">
              <a:buFont typeface="Arial" panose="020B0604020202020204" pitchFamily="34" charset="0"/>
              <a:buChar char="•"/>
            </a:pPr>
            <a:r>
              <a:rPr lang="tr-TR" dirty="0"/>
              <a:t>Frenleme yolunun kısalması için otomatik kumlama yapar.</a:t>
            </a:r>
          </a:p>
          <a:p>
            <a:pPr marL="285750" indent="-285750">
              <a:buFont typeface="Arial" panose="020B0604020202020204" pitchFamily="34" charset="0"/>
              <a:buChar char="•"/>
            </a:pPr>
            <a:r>
              <a:rPr lang="tr-TR" dirty="0"/>
              <a:t>Dizelli çeken araçlarda, motor devri rölantiye düşerek cer gücünü keser.</a:t>
            </a:r>
          </a:p>
          <a:p>
            <a:pPr marL="285750" indent="-285750">
              <a:buFont typeface="Arial" panose="020B0604020202020204" pitchFamily="34" charset="0"/>
              <a:buChar char="•"/>
            </a:pPr>
            <a:r>
              <a:rPr lang="tr-TR" dirty="0"/>
              <a:t>Elektrikli çeken araçlarda, ana devre kesicisi devreyi açarak aracı enerjisiz bırakır.</a:t>
            </a:r>
          </a:p>
        </p:txBody>
      </p:sp>
    </p:spTree>
    <p:extLst>
      <p:ext uri="{BB962C8B-B14F-4D97-AF65-F5344CB8AC3E}">
        <p14:creationId xmlns:p14="http://schemas.microsoft.com/office/powerpoint/2010/main" val="1120759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1B3E-F8B4-89D0-5309-8CBA5EC8A37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42DAC12-3CA8-FDFC-8E0F-4109BBB4434F}"/>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82E69F94-0335-5A98-0D82-CE7C5429D8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9EE0E9C-15D3-091B-33FD-757F95F16B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CE0CB71-8361-F228-03D0-2471AE1490B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77B91911-2F5E-6345-26DA-91F780A749E8}"/>
              </a:ext>
            </a:extLst>
          </p:cNvPr>
          <p:cNvPicPr>
            <a:picLocks noChangeAspect="1"/>
          </p:cNvPicPr>
          <p:nvPr/>
        </p:nvPicPr>
        <p:blipFill>
          <a:blip r:embed="rId5"/>
          <a:stretch>
            <a:fillRect/>
          </a:stretch>
        </p:blipFill>
        <p:spPr>
          <a:xfrm>
            <a:off x="1440873" y="1504182"/>
            <a:ext cx="9195220" cy="4425563"/>
          </a:xfrm>
          <a:prstGeom prst="rect">
            <a:avLst/>
          </a:prstGeom>
        </p:spPr>
      </p:pic>
    </p:spTree>
    <p:extLst>
      <p:ext uri="{BB962C8B-B14F-4D97-AF65-F5344CB8AC3E}">
        <p14:creationId xmlns:p14="http://schemas.microsoft.com/office/powerpoint/2010/main" val="971617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04ED-FA45-C4FF-1E61-4DC0C1E6187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BE06DEF-3F12-88D9-0914-5280B02907DD}"/>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319BC397-2348-7997-6B4C-150F34DF23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FF4F778-DFB0-9579-F51C-A3525C60DC4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7DD8463-E042-C781-B3BC-3EE5F17CAE3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3483F51C-A211-B97E-DABA-61557AC0090D}"/>
              </a:ext>
            </a:extLst>
          </p:cNvPr>
          <p:cNvPicPr>
            <a:picLocks noChangeAspect="1"/>
          </p:cNvPicPr>
          <p:nvPr/>
        </p:nvPicPr>
        <p:blipFill>
          <a:blip r:embed="rId5"/>
          <a:stretch>
            <a:fillRect/>
          </a:stretch>
        </p:blipFill>
        <p:spPr>
          <a:xfrm>
            <a:off x="1385455" y="1462069"/>
            <a:ext cx="9250638" cy="4583131"/>
          </a:xfrm>
          <a:prstGeom prst="rect">
            <a:avLst/>
          </a:prstGeom>
        </p:spPr>
      </p:pic>
    </p:spTree>
    <p:extLst>
      <p:ext uri="{BB962C8B-B14F-4D97-AF65-F5344CB8AC3E}">
        <p14:creationId xmlns:p14="http://schemas.microsoft.com/office/powerpoint/2010/main" val="1426928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F562B-D8A7-4BD7-96A9-C78CA635C3A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0E69DAC-49AF-0186-C6B6-8B878591361F}"/>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16565749-A4DF-72C5-E74B-23FA20BADE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203C485-0C77-9534-00C3-D22DDD2E357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D5FEF319-73AC-DDF7-0452-C7DD856B77D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7E4FCF15-692F-E095-CFDC-01323A798BD2}"/>
              </a:ext>
            </a:extLst>
          </p:cNvPr>
          <p:cNvPicPr>
            <a:picLocks noChangeAspect="1"/>
          </p:cNvPicPr>
          <p:nvPr/>
        </p:nvPicPr>
        <p:blipFill>
          <a:blip r:embed="rId5"/>
          <a:stretch>
            <a:fillRect/>
          </a:stretch>
        </p:blipFill>
        <p:spPr>
          <a:xfrm>
            <a:off x="1671782" y="1484118"/>
            <a:ext cx="8737599" cy="4587726"/>
          </a:xfrm>
          <a:prstGeom prst="rect">
            <a:avLst/>
          </a:prstGeom>
        </p:spPr>
      </p:pic>
    </p:spTree>
    <p:extLst>
      <p:ext uri="{BB962C8B-B14F-4D97-AF65-F5344CB8AC3E}">
        <p14:creationId xmlns:p14="http://schemas.microsoft.com/office/powerpoint/2010/main" val="185586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4F2D-06E4-644E-6A35-3BA12694DAE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8E2DEA5-9C87-2F45-8E97-A84E12E75727}"/>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TOTMAN (ÖLÜ ADAM SİSTEMİ)</a:t>
            </a:r>
          </a:p>
        </p:txBody>
      </p:sp>
      <p:pic>
        <p:nvPicPr>
          <p:cNvPr id="11" name="İçerik Yer Tutucusu 10">
            <a:extLst>
              <a:ext uri="{FF2B5EF4-FFF2-40B4-BE49-F238E27FC236}">
                <a16:creationId xmlns:a16="http://schemas.microsoft.com/office/drawing/2014/main" id="{1DBC60E5-1714-8278-CEE0-D40234BBE3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BBA180E-6CC8-797B-DB0F-B86FACA50F9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CD1574D-32E0-B736-DBB4-DE6EC1BCD4D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147522A-553F-3A2D-24A7-6F375FE263C5}"/>
              </a:ext>
            </a:extLst>
          </p:cNvPr>
          <p:cNvSpPr txBox="1"/>
          <p:nvPr/>
        </p:nvSpPr>
        <p:spPr>
          <a:xfrm>
            <a:off x="404091" y="2011348"/>
            <a:ext cx="6109854" cy="3416320"/>
          </a:xfrm>
          <a:prstGeom prst="rect">
            <a:avLst/>
          </a:prstGeom>
          <a:noFill/>
        </p:spPr>
        <p:txBody>
          <a:bodyPr wrap="square">
            <a:spAutoFit/>
          </a:bodyPr>
          <a:lstStyle/>
          <a:p>
            <a:r>
              <a:rPr lang="tr-TR" dirty="0"/>
              <a:t>Klasik yolcu trenlerinin yolcu vagonlarında, </a:t>
            </a:r>
            <a:r>
              <a:rPr lang="tr-TR" dirty="0" err="1"/>
              <a:t>otomotris</a:t>
            </a:r>
            <a:r>
              <a:rPr lang="tr-TR" dirty="0"/>
              <a:t> ve </a:t>
            </a:r>
            <a:r>
              <a:rPr lang="tr-TR" dirty="0" err="1"/>
              <a:t>otomotrislerden</a:t>
            </a:r>
            <a:r>
              <a:rPr lang="tr-TR" dirty="0"/>
              <a:t> türetilen tren </a:t>
            </a:r>
            <a:r>
              <a:rPr lang="tr-TR" dirty="0" err="1"/>
              <a:t>setlerinìn</a:t>
            </a:r>
            <a:r>
              <a:rPr lang="tr-TR" dirty="0"/>
              <a:t> yolcu bölmelerinde yolcular tarafından zaruri hallerde kullanılacak imdat klapeleri bulunur. Bu klapelerin yolcular </a:t>
            </a:r>
            <a:r>
              <a:rPr lang="tr-TR" dirty="0" err="1"/>
              <a:t>tarafindan</a:t>
            </a:r>
            <a:r>
              <a:rPr lang="tr-TR" dirty="0"/>
              <a:t> </a:t>
            </a:r>
            <a:r>
              <a:rPr lang="tr-TR" dirty="0" err="1"/>
              <a:t>çekìlmesi</a:t>
            </a:r>
            <a:r>
              <a:rPr lang="tr-TR" dirty="0"/>
              <a:t> durumunda frenleme meydana gelir.</a:t>
            </a:r>
          </a:p>
          <a:p>
            <a:r>
              <a:rPr lang="tr-TR" dirty="0"/>
              <a:t>Ayrıca, sürücü kabininde tehlike halinde kullanılmak üzere kullanılacak imdat fren butonları bulunur. Sürücünün dalgın olması veya ölmesi halinde, sürücü kabininde bulunan bir başka kişi tarafından kullanılan bir imdat klapesi veya imdat butonuna basılarak tren acil frene geçirilir.</a:t>
            </a:r>
          </a:p>
        </p:txBody>
      </p:sp>
      <p:pic>
        <p:nvPicPr>
          <p:cNvPr id="7" name="Resim 6">
            <a:extLst>
              <a:ext uri="{FF2B5EF4-FFF2-40B4-BE49-F238E27FC236}">
                <a16:creationId xmlns:a16="http://schemas.microsoft.com/office/drawing/2014/main" id="{8CBE3D81-F059-99D3-C611-82759BD7A596}"/>
              </a:ext>
            </a:extLst>
          </p:cNvPr>
          <p:cNvPicPr>
            <a:picLocks noChangeAspect="1"/>
          </p:cNvPicPr>
          <p:nvPr/>
        </p:nvPicPr>
        <p:blipFill>
          <a:blip r:embed="rId5"/>
          <a:stretch>
            <a:fillRect/>
          </a:stretch>
        </p:blipFill>
        <p:spPr>
          <a:xfrm>
            <a:off x="6668369" y="1669598"/>
            <a:ext cx="5119540" cy="3836370"/>
          </a:xfrm>
          <a:prstGeom prst="rect">
            <a:avLst/>
          </a:prstGeom>
        </p:spPr>
      </p:pic>
    </p:spTree>
    <p:extLst>
      <p:ext uri="{BB962C8B-B14F-4D97-AF65-F5344CB8AC3E}">
        <p14:creationId xmlns:p14="http://schemas.microsoft.com/office/powerpoint/2010/main" val="2973072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EF1A-9095-92B3-9F69-BB405237D3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B0EE0D-9A73-97DE-3DA5-801D17C1132B}"/>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OTOMATİK TREN FRENLEME SİSTEMİ (ATS)</a:t>
            </a:r>
          </a:p>
        </p:txBody>
      </p:sp>
      <p:pic>
        <p:nvPicPr>
          <p:cNvPr id="11" name="İçerik Yer Tutucusu 10">
            <a:extLst>
              <a:ext uri="{FF2B5EF4-FFF2-40B4-BE49-F238E27FC236}">
                <a16:creationId xmlns:a16="http://schemas.microsoft.com/office/drawing/2014/main" id="{07DBA0F5-BAC0-7D16-8EA1-C5A9E2AC79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192811" y="6003636"/>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30769A9-32B6-5BF0-DD37-80BC738F017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69C7798-BA25-FFC7-77D8-14CEC978306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BAEBE35-27FE-00D8-C11D-BE40F50B2451}"/>
              </a:ext>
            </a:extLst>
          </p:cNvPr>
          <p:cNvSpPr txBox="1"/>
          <p:nvPr/>
        </p:nvSpPr>
        <p:spPr>
          <a:xfrm>
            <a:off x="404091" y="2011348"/>
            <a:ext cx="6109854" cy="1754326"/>
          </a:xfrm>
          <a:prstGeom prst="rect">
            <a:avLst/>
          </a:prstGeom>
          <a:noFill/>
        </p:spPr>
        <p:txBody>
          <a:bodyPr wrap="square">
            <a:spAutoFit/>
          </a:bodyPr>
          <a:lstStyle/>
          <a:p>
            <a:r>
              <a:rPr lang="tr-TR" dirty="0"/>
              <a:t>Tren trafiğinin ışıklı sinyallerle yönetildiği hatlarda, sürücünün dalgınlık sonucu kırmızı sinyalden geçmesi halinde, treni otomatik olarak yakalayan sisteme ‘Otomatik Tren Frenleme Sistemi’ (</a:t>
            </a:r>
            <a:r>
              <a:rPr lang="tr-TR" dirty="0" err="1"/>
              <a:t>Automatic</a:t>
            </a:r>
            <a:r>
              <a:rPr lang="tr-TR" dirty="0"/>
              <a:t> Train Stop = ATS) adı verilir. Bu sistemin devreye girmesi halinde de frenleme meydana gelir.</a:t>
            </a:r>
          </a:p>
        </p:txBody>
      </p:sp>
      <p:pic>
        <p:nvPicPr>
          <p:cNvPr id="3" name="Resim 2">
            <a:extLst>
              <a:ext uri="{FF2B5EF4-FFF2-40B4-BE49-F238E27FC236}">
                <a16:creationId xmlns:a16="http://schemas.microsoft.com/office/drawing/2014/main" id="{13EB74B3-376D-539F-FDA6-A90F2253F458}"/>
              </a:ext>
            </a:extLst>
          </p:cNvPr>
          <p:cNvPicPr>
            <a:picLocks noChangeAspect="1"/>
          </p:cNvPicPr>
          <p:nvPr/>
        </p:nvPicPr>
        <p:blipFill>
          <a:blip r:embed="rId5"/>
          <a:stretch>
            <a:fillRect/>
          </a:stretch>
        </p:blipFill>
        <p:spPr>
          <a:xfrm>
            <a:off x="7274197" y="1692273"/>
            <a:ext cx="4109060" cy="3676207"/>
          </a:xfrm>
          <a:prstGeom prst="rect">
            <a:avLst/>
          </a:prstGeom>
        </p:spPr>
      </p:pic>
      <p:pic>
        <p:nvPicPr>
          <p:cNvPr id="5" name="Resim 4">
            <a:extLst>
              <a:ext uri="{FF2B5EF4-FFF2-40B4-BE49-F238E27FC236}">
                <a16:creationId xmlns:a16="http://schemas.microsoft.com/office/drawing/2014/main" id="{A0007EB5-2AFB-CE9D-ACBB-125C43892ABA}"/>
              </a:ext>
            </a:extLst>
          </p:cNvPr>
          <p:cNvPicPr>
            <a:picLocks noChangeAspect="1"/>
          </p:cNvPicPr>
          <p:nvPr/>
        </p:nvPicPr>
        <p:blipFill>
          <a:blip r:embed="rId6"/>
          <a:stretch>
            <a:fillRect/>
          </a:stretch>
        </p:blipFill>
        <p:spPr>
          <a:xfrm>
            <a:off x="221673" y="3615966"/>
            <a:ext cx="3583710" cy="2688398"/>
          </a:xfrm>
          <a:prstGeom prst="rect">
            <a:avLst/>
          </a:prstGeom>
        </p:spPr>
      </p:pic>
    </p:spTree>
    <p:extLst>
      <p:ext uri="{BB962C8B-B14F-4D97-AF65-F5344CB8AC3E}">
        <p14:creationId xmlns:p14="http://schemas.microsoft.com/office/powerpoint/2010/main" val="1961318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4395-C17B-C0F7-B3A8-3A241C0113B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A867F6-718B-BB17-4F03-260C4A912DE0}"/>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OTOMATİK TREN FRENLEME SİSTEMİ (ATS)</a:t>
            </a:r>
          </a:p>
        </p:txBody>
      </p:sp>
      <p:pic>
        <p:nvPicPr>
          <p:cNvPr id="11" name="İçerik Yer Tutucusu 10">
            <a:extLst>
              <a:ext uri="{FF2B5EF4-FFF2-40B4-BE49-F238E27FC236}">
                <a16:creationId xmlns:a16="http://schemas.microsoft.com/office/drawing/2014/main" id="{EAF35151-0DCF-907F-BB81-DCD398BB55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498B0B8-05ED-50DD-C87B-07319D516C6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FBB2D7A-8382-0868-8FC4-006B6EAFCC2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DE1992C3-18B6-A5F1-D698-7340C5924ECA}"/>
              </a:ext>
            </a:extLst>
          </p:cNvPr>
          <p:cNvSpPr txBox="1"/>
          <p:nvPr/>
        </p:nvSpPr>
        <p:spPr>
          <a:xfrm>
            <a:off x="498763" y="1669598"/>
            <a:ext cx="10704945" cy="3416320"/>
          </a:xfrm>
          <a:prstGeom prst="rect">
            <a:avLst/>
          </a:prstGeom>
          <a:noFill/>
        </p:spPr>
        <p:txBody>
          <a:bodyPr wrap="square">
            <a:spAutoFit/>
          </a:bodyPr>
          <a:lstStyle/>
          <a:p>
            <a:pPr marL="285750" indent="-285750">
              <a:buFont typeface="Arial" panose="020B0604020202020204" pitchFamily="34" charset="0"/>
              <a:buChar char="•"/>
            </a:pPr>
            <a:r>
              <a:rPr lang="tr-TR" dirty="0"/>
              <a:t>Koruma ve güvenlik sistemlerine ek olarak, kent içi raylı taşıma araçları, Banliyö trenleri ve hızlı trenlere aşağıdaki sistemler de uygulanır.</a:t>
            </a:r>
          </a:p>
          <a:p>
            <a:pPr marL="285750" indent="-285750">
              <a:buFont typeface="Arial" panose="020B0604020202020204" pitchFamily="34" charset="0"/>
              <a:buChar char="•"/>
            </a:pPr>
            <a:r>
              <a:rPr lang="tr-TR" dirty="0"/>
              <a:t>Anons sistemleri (PA = </a:t>
            </a:r>
            <a:r>
              <a:rPr lang="tr-TR" dirty="0" err="1"/>
              <a:t>Public</a:t>
            </a:r>
            <a:r>
              <a:rPr lang="tr-TR" dirty="0"/>
              <a:t> Anons) : Tren istasyona gelmeden önce yolcuları sesli olarak uyaran sistemler.</a:t>
            </a:r>
          </a:p>
          <a:p>
            <a:pPr marL="285750" indent="-285750">
              <a:buFont typeface="Arial" panose="020B0604020202020204" pitchFamily="34" charset="0"/>
              <a:buChar char="•"/>
            </a:pPr>
            <a:r>
              <a:rPr lang="tr-TR" dirty="0"/>
              <a:t>Kapalı devre televizyon sistemi (CCTV)	: Sürücünün tren içindeki olayları görebilmesi veya hareket etmeden önce kapıların önünde anormal bir durum olup olmadığını kontrol eden ekran.</a:t>
            </a:r>
          </a:p>
          <a:p>
            <a:pPr marL="285750" indent="-285750">
              <a:buFont typeface="Arial" panose="020B0604020202020204" pitchFamily="34" charset="0"/>
              <a:buChar char="•"/>
            </a:pPr>
            <a:r>
              <a:rPr lang="tr-TR" dirty="0"/>
              <a:t>Dijital bildiriler : Yolculara hangi istasyona gelindiğini gösteren dijital yazılar, bu sistem anons sistemi ile entegre bir şekilde çalışır.</a:t>
            </a:r>
          </a:p>
          <a:p>
            <a:pPr marL="285750" indent="-285750">
              <a:buFont typeface="Arial" panose="020B0604020202020204" pitchFamily="34" charset="0"/>
              <a:buChar char="•"/>
            </a:pPr>
            <a:r>
              <a:rPr lang="tr-TR" dirty="0"/>
              <a:t>Kornalar ve uyarı zilleri : Çeken araçlarda hava ile çalışan ve değişik tonda ses veren kornalar ve sesler,</a:t>
            </a:r>
          </a:p>
          <a:p>
            <a:pPr marL="285750" indent="-285750">
              <a:buFont typeface="Arial" panose="020B0604020202020204" pitchFamily="34" charset="0"/>
              <a:buChar char="•"/>
            </a:pPr>
            <a:r>
              <a:rPr lang="tr-TR" dirty="0"/>
              <a:t>Araç kapılarının açılacağı veya kapanacağını bildiren ikaz sesleridir.</a:t>
            </a:r>
          </a:p>
        </p:txBody>
      </p:sp>
    </p:spTree>
    <p:extLst>
      <p:ext uri="{BB962C8B-B14F-4D97-AF65-F5344CB8AC3E}">
        <p14:creationId xmlns:p14="http://schemas.microsoft.com/office/powerpoint/2010/main" val="1391797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EDFF-7300-1F60-1EFB-06383F93465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AA04AFA-EEAC-59A5-C20E-F794831E4442}"/>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OTOMATİK TREN FRENLEME SİSTEMİ (ATS)</a:t>
            </a:r>
          </a:p>
        </p:txBody>
      </p:sp>
      <p:pic>
        <p:nvPicPr>
          <p:cNvPr id="11" name="İçerik Yer Tutucusu 10">
            <a:extLst>
              <a:ext uri="{FF2B5EF4-FFF2-40B4-BE49-F238E27FC236}">
                <a16:creationId xmlns:a16="http://schemas.microsoft.com/office/drawing/2014/main" id="{C8A21AA2-F200-008D-B334-CB53AE03ED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F29F009-35EA-C7E7-A559-ECC070590E3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C613D36-1828-D1B8-6D91-E173351B4B6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787305A-939B-9860-2018-E8EA5DC38709}"/>
              </a:ext>
            </a:extLst>
          </p:cNvPr>
          <p:cNvPicPr>
            <a:picLocks noChangeAspect="1"/>
          </p:cNvPicPr>
          <p:nvPr/>
        </p:nvPicPr>
        <p:blipFill>
          <a:blip r:embed="rId5"/>
          <a:stretch>
            <a:fillRect/>
          </a:stretch>
        </p:blipFill>
        <p:spPr>
          <a:xfrm>
            <a:off x="498763" y="2038930"/>
            <a:ext cx="4188315" cy="2792210"/>
          </a:xfrm>
          <a:prstGeom prst="rect">
            <a:avLst/>
          </a:prstGeom>
        </p:spPr>
      </p:pic>
      <p:pic>
        <p:nvPicPr>
          <p:cNvPr id="5" name="Resim 4">
            <a:extLst>
              <a:ext uri="{FF2B5EF4-FFF2-40B4-BE49-F238E27FC236}">
                <a16:creationId xmlns:a16="http://schemas.microsoft.com/office/drawing/2014/main" id="{45FC508F-81A5-8283-62B4-DD430AD92C4E}"/>
              </a:ext>
            </a:extLst>
          </p:cNvPr>
          <p:cNvPicPr>
            <a:picLocks noChangeAspect="1"/>
          </p:cNvPicPr>
          <p:nvPr/>
        </p:nvPicPr>
        <p:blipFill>
          <a:blip r:embed="rId6"/>
          <a:stretch>
            <a:fillRect/>
          </a:stretch>
        </p:blipFill>
        <p:spPr>
          <a:xfrm>
            <a:off x="5730787" y="2038930"/>
            <a:ext cx="4035902" cy="2639797"/>
          </a:xfrm>
          <a:prstGeom prst="rect">
            <a:avLst/>
          </a:prstGeom>
        </p:spPr>
      </p:pic>
    </p:spTree>
    <p:extLst>
      <p:ext uri="{BB962C8B-B14F-4D97-AF65-F5344CB8AC3E}">
        <p14:creationId xmlns:p14="http://schemas.microsoft.com/office/powerpoint/2010/main" val="1995396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DA55-4DBF-CA21-57E4-65B57D8F752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78E754-7DB9-515C-9580-6D489C7DBCE3}"/>
              </a:ext>
            </a:extLst>
          </p:cNvPr>
          <p:cNvSpPr>
            <a:spLocks noGrp="1"/>
          </p:cNvSpPr>
          <p:nvPr>
            <p:ph type="title"/>
          </p:nvPr>
        </p:nvSpPr>
        <p:spPr>
          <a:xfrm>
            <a:off x="1248229" y="87910"/>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KUMANDALAR</a:t>
            </a:r>
          </a:p>
        </p:txBody>
      </p:sp>
      <p:pic>
        <p:nvPicPr>
          <p:cNvPr id="11" name="İçerik Yer Tutucusu 10">
            <a:extLst>
              <a:ext uri="{FF2B5EF4-FFF2-40B4-BE49-F238E27FC236}">
                <a16:creationId xmlns:a16="http://schemas.microsoft.com/office/drawing/2014/main" id="{B09962E1-9725-C0A1-C36C-888FCE3E3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1F13394-B597-BBF5-624E-CE9316E36F0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B5663D9-9EBB-66F1-06B9-727D15733AD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AB568E0A-C1EB-7706-4E26-EABCEFFC8807}"/>
              </a:ext>
            </a:extLst>
          </p:cNvPr>
          <p:cNvSpPr txBox="1"/>
          <p:nvPr/>
        </p:nvSpPr>
        <p:spPr>
          <a:xfrm>
            <a:off x="803564" y="1500011"/>
            <a:ext cx="10778836" cy="4524315"/>
          </a:xfrm>
          <a:prstGeom prst="rect">
            <a:avLst/>
          </a:prstGeom>
          <a:noFill/>
        </p:spPr>
        <p:txBody>
          <a:bodyPr wrap="square">
            <a:spAutoFit/>
          </a:bodyPr>
          <a:lstStyle/>
          <a:p>
            <a:r>
              <a:rPr lang="tr-TR"/>
              <a:t>Çeken araçlarda tüm ana ve yardımcı komponentlerin kumandaları ile Cer/fren kumandaları sürücü tarafindan gerçekleştirildiği gibi, gelişmiş teknolojinìn ürünü olan, Banliyö tren dizileri, kent içi hafif raylı sistem araçları ve hızlı tren dizilerinin kumandaları ‘Otomatik Tren Kontrol’ (Automatic Train Control = ATC) sistemi ile otomatik olarak gerçekleştirilir. Bu sistem, ‘Otomatik Tren İşletme’ (Automatic Tren Operation) ve ‘Otomatik Tren Koruma’ (Automatic Train Protection = ATP) sistemlerini içerir. Sistemde bir arızanın olması halinde yarı otomatik veya manuel kumanda modları kullanılır.</a:t>
            </a:r>
          </a:p>
          <a:p>
            <a:r>
              <a:rPr lang="tr-TR"/>
              <a:t>Otomatik Tren Control modunda; sürücü, sadece kapıların kapanmasını ve ilk hareketi sağlar. Yolun durumuna göre hızlar, kapıların açılması, tehirli bir trenin bu tehirini kapatması için hiz artırımı, istasyon duruşlarının kısaltılması, erken gidişlerde hız düşümü veya istayon duruş sürelerinin uzatılması/kısaltılması gibi birçok işlem otomatìk olarak gerçekleştirilir.</a:t>
            </a:r>
          </a:p>
          <a:p>
            <a:r>
              <a:rPr lang="tr-TR"/>
              <a:t>Bu sistemin çalışması hat boyunca yerleştirilen hat boyu ekipmanları (antenler) ile sağlanır. Birbirini kısa aralıklarla takip eden tren işletmeciliğinde, sistem otomatik olarak araçlarin hızlarını ve frenleme işlemlerini de gerçekleştirir.</a:t>
            </a:r>
          </a:p>
          <a:p>
            <a:r>
              <a:rPr lang="tr-TR"/>
              <a:t>Kumandalar, batarya devresinden beslenirler ve her kumanda devresinin elektrik kaçaklarından veya aşırı akımdan korunmaları mini sigortalar ile sağlanır.</a:t>
            </a:r>
            <a:endParaRPr lang="tr-TR" dirty="0"/>
          </a:p>
        </p:txBody>
      </p:sp>
    </p:spTree>
    <p:extLst>
      <p:ext uri="{BB962C8B-B14F-4D97-AF65-F5344CB8AC3E}">
        <p14:creationId xmlns:p14="http://schemas.microsoft.com/office/powerpoint/2010/main" val="2781128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0DEF-93CE-9C80-DC2B-CD1B47A546A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2E2ADE-35CB-A4FC-5329-F2054B0AFA14}"/>
              </a:ext>
            </a:extLst>
          </p:cNvPr>
          <p:cNvSpPr>
            <a:spLocks noGrp="1"/>
          </p:cNvSpPr>
          <p:nvPr>
            <p:ph type="title"/>
          </p:nvPr>
        </p:nvSpPr>
        <p:spPr>
          <a:xfrm>
            <a:off x="1006764" y="68253"/>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KORUMA VE GÜVENLİK SİSTEMLERİ</a:t>
            </a:r>
            <a:br>
              <a:rPr lang="tr-TR" b="1" dirty="0">
                <a:solidFill>
                  <a:srgbClr val="FF0000"/>
                </a:solidFill>
              </a:rPr>
            </a:br>
            <a:r>
              <a:rPr lang="tr-TR" b="1" dirty="0">
                <a:solidFill>
                  <a:srgbClr val="FF0000"/>
                </a:solidFill>
              </a:rPr>
              <a:t>OTOMATİK TREN FRENLEME SİSTEMİ (ATS)</a:t>
            </a:r>
          </a:p>
        </p:txBody>
      </p:sp>
      <p:pic>
        <p:nvPicPr>
          <p:cNvPr id="11" name="İçerik Yer Tutucusu 10">
            <a:extLst>
              <a:ext uri="{FF2B5EF4-FFF2-40B4-BE49-F238E27FC236}">
                <a16:creationId xmlns:a16="http://schemas.microsoft.com/office/drawing/2014/main" id="{C694FA88-C534-85CC-F483-BD8E944A49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EF9C481-7C73-98DB-1D7D-BF6D02559DA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64A6C1F-0C9E-F837-AEC8-BA1F4A1220B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6" name="Resim 5">
            <a:extLst>
              <a:ext uri="{FF2B5EF4-FFF2-40B4-BE49-F238E27FC236}">
                <a16:creationId xmlns:a16="http://schemas.microsoft.com/office/drawing/2014/main" id="{6CC50E83-01C0-0574-538D-47A0853F4E5A}"/>
              </a:ext>
            </a:extLst>
          </p:cNvPr>
          <p:cNvPicPr>
            <a:picLocks noChangeAspect="1"/>
          </p:cNvPicPr>
          <p:nvPr/>
        </p:nvPicPr>
        <p:blipFill>
          <a:blip r:embed="rId5"/>
          <a:stretch>
            <a:fillRect/>
          </a:stretch>
        </p:blipFill>
        <p:spPr>
          <a:xfrm>
            <a:off x="628073" y="1784204"/>
            <a:ext cx="3663645" cy="3870607"/>
          </a:xfrm>
          <a:prstGeom prst="rect">
            <a:avLst/>
          </a:prstGeom>
        </p:spPr>
      </p:pic>
      <p:pic>
        <p:nvPicPr>
          <p:cNvPr id="7" name="Resim 6">
            <a:extLst>
              <a:ext uri="{FF2B5EF4-FFF2-40B4-BE49-F238E27FC236}">
                <a16:creationId xmlns:a16="http://schemas.microsoft.com/office/drawing/2014/main" id="{8EE4006E-2487-1DCA-2956-AA514040E998}"/>
              </a:ext>
            </a:extLst>
          </p:cNvPr>
          <p:cNvPicPr>
            <a:picLocks noChangeAspect="1"/>
          </p:cNvPicPr>
          <p:nvPr/>
        </p:nvPicPr>
        <p:blipFill>
          <a:blip r:embed="rId6"/>
          <a:stretch>
            <a:fillRect/>
          </a:stretch>
        </p:blipFill>
        <p:spPr>
          <a:xfrm>
            <a:off x="5049397" y="1980826"/>
            <a:ext cx="5683258" cy="3673985"/>
          </a:xfrm>
          <a:prstGeom prst="rect">
            <a:avLst/>
          </a:prstGeom>
        </p:spPr>
      </p:pic>
    </p:spTree>
    <p:extLst>
      <p:ext uri="{BB962C8B-B14F-4D97-AF65-F5344CB8AC3E}">
        <p14:creationId xmlns:p14="http://schemas.microsoft.com/office/powerpoint/2010/main" val="14284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25BB-DE73-C5E2-C2B7-4915FA76D21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D70A3A9-463F-4890-E56D-53E64D4791C7}"/>
              </a:ext>
            </a:extLst>
          </p:cNvPr>
          <p:cNvSpPr>
            <a:spLocks noGrp="1"/>
          </p:cNvSpPr>
          <p:nvPr>
            <p:ph type="title"/>
          </p:nvPr>
        </p:nvSpPr>
        <p:spPr>
          <a:xfrm>
            <a:off x="1248229" y="87910"/>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KUMANDALAR</a:t>
            </a:r>
          </a:p>
        </p:txBody>
      </p:sp>
      <p:pic>
        <p:nvPicPr>
          <p:cNvPr id="11" name="İçerik Yer Tutucusu 10">
            <a:extLst>
              <a:ext uri="{FF2B5EF4-FFF2-40B4-BE49-F238E27FC236}">
                <a16:creationId xmlns:a16="http://schemas.microsoft.com/office/drawing/2014/main" id="{8CE89232-320D-3C3D-F71A-283EE30F33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7BBEDBB-7DB8-4297-9A2A-1FA472FC5D5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6FEB65D-3002-53B0-F8D5-0FEE4BF0AA6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B16873C-252F-1049-0D3B-51BB5BB83124}"/>
              </a:ext>
            </a:extLst>
          </p:cNvPr>
          <p:cNvPicPr>
            <a:picLocks noChangeAspect="1"/>
          </p:cNvPicPr>
          <p:nvPr/>
        </p:nvPicPr>
        <p:blipFill>
          <a:blip r:embed="rId5"/>
          <a:stretch>
            <a:fillRect/>
          </a:stretch>
        </p:blipFill>
        <p:spPr>
          <a:xfrm>
            <a:off x="277090" y="1708251"/>
            <a:ext cx="4955559" cy="4298295"/>
          </a:xfrm>
          <a:prstGeom prst="rect">
            <a:avLst/>
          </a:prstGeom>
        </p:spPr>
      </p:pic>
      <p:pic>
        <p:nvPicPr>
          <p:cNvPr id="5" name="Resim 4">
            <a:extLst>
              <a:ext uri="{FF2B5EF4-FFF2-40B4-BE49-F238E27FC236}">
                <a16:creationId xmlns:a16="http://schemas.microsoft.com/office/drawing/2014/main" id="{932786A9-4819-42EA-4734-939973AF8EAB}"/>
              </a:ext>
            </a:extLst>
          </p:cNvPr>
          <p:cNvPicPr>
            <a:picLocks noChangeAspect="1"/>
          </p:cNvPicPr>
          <p:nvPr/>
        </p:nvPicPr>
        <p:blipFill>
          <a:blip r:embed="rId6"/>
          <a:stretch>
            <a:fillRect/>
          </a:stretch>
        </p:blipFill>
        <p:spPr>
          <a:xfrm>
            <a:off x="5674956" y="1775146"/>
            <a:ext cx="5914701" cy="4270054"/>
          </a:xfrm>
          <a:prstGeom prst="rect">
            <a:avLst/>
          </a:prstGeom>
        </p:spPr>
      </p:pic>
    </p:spTree>
    <p:extLst>
      <p:ext uri="{BB962C8B-B14F-4D97-AF65-F5344CB8AC3E}">
        <p14:creationId xmlns:p14="http://schemas.microsoft.com/office/powerpoint/2010/main" val="2894196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745CF-BDFC-2795-6D6C-F6687EF863D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EC7FE53-D02B-F05E-7102-FC688D75F1F1}"/>
              </a:ext>
            </a:extLst>
          </p:cNvPr>
          <p:cNvSpPr>
            <a:spLocks noGrp="1"/>
          </p:cNvSpPr>
          <p:nvPr>
            <p:ph type="title"/>
          </p:nvPr>
        </p:nvSpPr>
        <p:spPr>
          <a:xfrm>
            <a:off x="1248229" y="87910"/>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CER/FREN KUMANDASI</a:t>
            </a:r>
          </a:p>
        </p:txBody>
      </p:sp>
      <p:pic>
        <p:nvPicPr>
          <p:cNvPr id="11" name="İçerik Yer Tutucusu 10">
            <a:extLst>
              <a:ext uri="{FF2B5EF4-FFF2-40B4-BE49-F238E27FC236}">
                <a16:creationId xmlns:a16="http://schemas.microsoft.com/office/drawing/2014/main" id="{8300C146-07D5-97AD-046D-A01AB77C4C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E721743-F53A-459C-0EAB-CC22215F1B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270FA77-0580-8155-DC2A-3A63D741D6A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6BEFEC5A-37A5-9AF2-46FF-7687228A58BA}"/>
              </a:ext>
            </a:extLst>
          </p:cNvPr>
          <p:cNvSpPr txBox="1"/>
          <p:nvPr/>
        </p:nvSpPr>
        <p:spPr>
          <a:xfrm>
            <a:off x="551754" y="1669598"/>
            <a:ext cx="10780814" cy="3970318"/>
          </a:xfrm>
          <a:prstGeom prst="rect">
            <a:avLst/>
          </a:prstGeom>
          <a:noFill/>
        </p:spPr>
        <p:txBody>
          <a:bodyPr wrap="square">
            <a:spAutoFit/>
          </a:bodyPr>
          <a:lstStyle/>
          <a:p>
            <a:r>
              <a:rPr lang="tr-TR" dirty="0"/>
              <a:t>Cer ve frenleme işlemleri birbirinin tersi olan işlemlerdir. Bu bakımdan, bu kumandaların birbirine yakın yerde olması gerekmektedir. Çeken araçlarda iki türlü frenleme işlemi vardır. Bunlar;</a:t>
            </a:r>
          </a:p>
          <a:p>
            <a:r>
              <a:rPr lang="tr-TR" dirty="0"/>
              <a:t>Sürtünme freni,</a:t>
            </a:r>
          </a:p>
          <a:p>
            <a:r>
              <a:rPr lang="tr-TR" dirty="0"/>
              <a:t>Dinamik frendir.</a:t>
            </a:r>
          </a:p>
          <a:p>
            <a:endParaRPr lang="tr-TR" dirty="0"/>
          </a:p>
          <a:p>
            <a:r>
              <a:rPr lang="tr-TR" dirty="0"/>
              <a:t>Cer ve fren kumandaları aynı cihaz üzerinde yapıldığı gibi ayrı cihazlar üzerinde de yapılabilir.</a:t>
            </a:r>
          </a:p>
          <a:p>
            <a:r>
              <a:rPr lang="tr-TR" dirty="0"/>
              <a:t>Klasik lokomotiflerde, cer kumandası ile </a:t>
            </a:r>
            <a:r>
              <a:rPr lang="tr-TR" dirty="0" err="1"/>
              <a:t>pnömatìk</a:t>
            </a:r>
            <a:r>
              <a:rPr lang="tr-TR" dirty="0"/>
              <a:t> sürtünme fren ve varsa dinamik fren kumandası ayrı enstrümanlar üzerinde yapılır. (</a:t>
            </a:r>
            <a:r>
              <a:rPr lang="tr-TR" dirty="0" err="1"/>
              <a:t>Pnömatik</a:t>
            </a:r>
            <a:r>
              <a:rPr lang="tr-TR" dirty="0"/>
              <a:t> sürtünme fren kumandasını yapan enstrümana demiryollarında makinist musluğu adı verilir.) Daha sonraları cer kumandası bir enstrüman, </a:t>
            </a:r>
            <a:r>
              <a:rPr lang="tr-TR" dirty="0" err="1"/>
              <a:t>pnömatik</a:t>
            </a:r>
            <a:r>
              <a:rPr lang="tr-TR" dirty="0"/>
              <a:t> sürtünmeli fren ve dinamik fren kumandası bir başka enstrüman üzerinden kombine olarak yapıldı. Yani, </a:t>
            </a:r>
            <a:r>
              <a:rPr lang="tr-TR" dirty="0" err="1"/>
              <a:t>pnömatik</a:t>
            </a:r>
            <a:r>
              <a:rPr lang="tr-TR" dirty="0"/>
              <a:t> sürtünme freni ile dinamik fren birlikte entegre bir şekilde çalışır. Ancak modern raylı sistem araçlarında cer, sürtünmeli fren ve dinamik fren kombinasyonu sürücünün elinin altında bulunan bir enstrüman ile yapılmaktadır. Dinamik fren, belirli bir hız limitinin altında etkisini kaybettiğinden, sürtünmeli fren ile frenleme işlemine devam edilir.</a:t>
            </a:r>
          </a:p>
        </p:txBody>
      </p:sp>
    </p:spTree>
    <p:extLst>
      <p:ext uri="{BB962C8B-B14F-4D97-AF65-F5344CB8AC3E}">
        <p14:creationId xmlns:p14="http://schemas.microsoft.com/office/powerpoint/2010/main" val="1806459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FF00-DE6A-57A1-73C7-58DD7E3F0AE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FF1F2E4-733F-3570-F1DF-E09751EAB773}"/>
              </a:ext>
            </a:extLst>
          </p:cNvPr>
          <p:cNvSpPr>
            <a:spLocks noGrp="1"/>
          </p:cNvSpPr>
          <p:nvPr>
            <p:ph type="title"/>
          </p:nvPr>
        </p:nvSpPr>
        <p:spPr>
          <a:xfrm>
            <a:off x="1248229" y="87910"/>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CER/FREN KUMANDASI</a:t>
            </a:r>
          </a:p>
        </p:txBody>
      </p:sp>
      <p:pic>
        <p:nvPicPr>
          <p:cNvPr id="11" name="İçerik Yer Tutucusu 10">
            <a:extLst>
              <a:ext uri="{FF2B5EF4-FFF2-40B4-BE49-F238E27FC236}">
                <a16:creationId xmlns:a16="http://schemas.microsoft.com/office/drawing/2014/main" id="{A2664F39-DD71-0039-3F1B-AB78A7CA94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1E536AF-6D44-A624-BACA-BC088034BFE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EE345982-793A-1104-8EF0-A67CA745FB5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8E789A5D-6C09-94B9-8FFC-4C03DA9B3158}"/>
              </a:ext>
            </a:extLst>
          </p:cNvPr>
          <p:cNvSpPr txBox="1"/>
          <p:nvPr/>
        </p:nvSpPr>
        <p:spPr>
          <a:xfrm>
            <a:off x="551754" y="1669598"/>
            <a:ext cx="10780814" cy="1754326"/>
          </a:xfrm>
          <a:prstGeom prst="rect">
            <a:avLst/>
          </a:prstGeom>
          <a:noFill/>
        </p:spPr>
        <p:txBody>
          <a:bodyPr wrap="square">
            <a:spAutoFit/>
          </a:bodyPr>
          <a:lstStyle/>
          <a:p>
            <a:r>
              <a:rPr lang="tr-TR"/>
              <a:t>Cer kumandasına valse adı da verilmektedir. Diziye fren yapmaya yarayan pnömatik fren kolu Makinist Musluğudur. Tek lokomotifin seyrinde kullanılan pnömatik fren kolu ise "Modrabl" olarak isimlendirilir.</a:t>
            </a:r>
          </a:p>
          <a:p>
            <a:r>
              <a:rPr lang="tr-TR"/>
              <a:t>Modern tren setlerinde, cer ve fren kumandaları sadece bir kol ile sağlanmaktadır Kolun kademeli ileri hareketi cer kumandası ve kademeli geri hareketi ise fren kumandasıdır. Fren kumandası, sürtünme ve dinamik fren kumandasının bileşimi olmaktadır.</a:t>
            </a:r>
            <a:endParaRPr lang="tr-TR" dirty="0"/>
          </a:p>
        </p:txBody>
      </p:sp>
    </p:spTree>
    <p:extLst>
      <p:ext uri="{BB962C8B-B14F-4D97-AF65-F5344CB8AC3E}">
        <p14:creationId xmlns:p14="http://schemas.microsoft.com/office/powerpoint/2010/main" val="794231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014C-9982-CA7F-490D-1F21C2639E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92F83A-B541-B5EF-1F8B-58F59EA99F0B}"/>
              </a:ext>
            </a:extLst>
          </p:cNvPr>
          <p:cNvSpPr>
            <a:spLocks noGrp="1"/>
          </p:cNvSpPr>
          <p:nvPr>
            <p:ph type="title"/>
          </p:nvPr>
        </p:nvSpPr>
        <p:spPr>
          <a:xfrm>
            <a:off x="1248229" y="87910"/>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CER/FREN KUMANDASI</a:t>
            </a:r>
          </a:p>
        </p:txBody>
      </p:sp>
      <p:pic>
        <p:nvPicPr>
          <p:cNvPr id="11" name="İçerik Yer Tutucusu 10">
            <a:extLst>
              <a:ext uri="{FF2B5EF4-FFF2-40B4-BE49-F238E27FC236}">
                <a16:creationId xmlns:a16="http://schemas.microsoft.com/office/drawing/2014/main" id="{363D307C-374C-69EF-9103-80B8937346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01112B6-B71E-F67C-9E27-98A63F79E4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5D1BF62-6CE4-A726-7CC4-0FD35C42011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82CE90B-DBE6-07CB-4F1F-4198F69D1029}"/>
              </a:ext>
            </a:extLst>
          </p:cNvPr>
          <p:cNvPicPr>
            <a:picLocks noChangeAspect="1"/>
          </p:cNvPicPr>
          <p:nvPr/>
        </p:nvPicPr>
        <p:blipFill>
          <a:blip r:embed="rId5"/>
          <a:stretch>
            <a:fillRect/>
          </a:stretch>
        </p:blipFill>
        <p:spPr>
          <a:xfrm>
            <a:off x="1865745" y="1330773"/>
            <a:ext cx="8026400" cy="4589736"/>
          </a:xfrm>
          <a:prstGeom prst="rect">
            <a:avLst/>
          </a:prstGeom>
        </p:spPr>
      </p:pic>
    </p:spTree>
    <p:extLst>
      <p:ext uri="{BB962C8B-B14F-4D97-AF65-F5344CB8AC3E}">
        <p14:creationId xmlns:p14="http://schemas.microsoft.com/office/powerpoint/2010/main" val="800523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AC4F-9F70-B6A1-50A3-7BD8DB58148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0A26EE7-8BD6-5B9F-00FE-BDA7442297F6}"/>
              </a:ext>
            </a:extLst>
          </p:cNvPr>
          <p:cNvSpPr>
            <a:spLocks noGrp="1"/>
          </p:cNvSpPr>
          <p:nvPr>
            <p:ph type="title"/>
          </p:nvPr>
        </p:nvSpPr>
        <p:spPr>
          <a:xfrm>
            <a:off x="758701" y="1393816"/>
            <a:ext cx="10515600" cy="1325563"/>
          </a:xfrm>
        </p:spPr>
        <p:txBody>
          <a:bodyPr>
            <a:normAutofit fontScale="90000"/>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YARDIMCI KOMPONENT VE DİĞER KOMPONENTLERİN KUMANDASI</a:t>
            </a:r>
          </a:p>
        </p:txBody>
      </p:sp>
      <p:pic>
        <p:nvPicPr>
          <p:cNvPr id="11" name="İçerik Yer Tutucusu 10">
            <a:extLst>
              <a:ext uri="{FF2B5EF4-FFF2-40B4-BE49-F238E27FC236}">
                <a16:creationId xmlns:a16="http://schemas.microsoft.com/office/drawing/2014/main" id="{BF3CF510-667B-980B-72BA-89B7BF5201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DC932FA-821E-CA37-90AD-6D0012F94FA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5CA893D-F09C-A9B9-1838-962C39C4CDD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90BBCCE-AF02-E3F1-459C-C4A0E27BA67B}"/>
              </a:ext>
            </a:extLst>
          </p:cNvPr>
          <p:cNvSpPr txBox="1"/>
          <p:nvPr/>
        </p:nvSpPr>
        <p:spPr>
          <a:xfrm>
            <a:off x="1006764" y="2864046"/>
            <a:ext cx="9097818" cy="1477328"/>
          </a:xfrm>
          <a:prstGeom prst="rect">
            <a:avLst/>
          </a:prstGeom>
          <a:noFill/>
        </p:spPr>
        <p:txBody>
          <a:bodyPr wrap="square">
            <a:spAutoFit/>
          </a:bodyPr>
          <a:lstStyle/>
          <a:p>
            <a:r>
              <a:rPr lang="tr-TR" dirty="0"/>
              <a:t>Yardımcı komponentler ve diğer komponentlere kumandalar; butonlar, </a:t>
            </a:r>
            <a:r>
              <a:rPr lang="tr-TR" dirty="0" err="1"/>
              <a:t>push</a:t>
            </a:r>
            <a:r>
              <a:rPr lang="tr-TR" dirty="0"/>
              <a:t> butonlar ve anahtarlar yardımıyla yapılır. Bunlar mümkün olduğunca sürücünün rahatlıkla erişebileceği yerlere konulurlar ve gece rahat bir şekilde görülebilmeleri için içten aydınlatılırlar. Her butonun ve anahtarın hangi komponente kumanda ettiği harf ve rakamlarla bir rumuz olarak açıklanır.</a:t>
            </a:r>
          </a:p>
        </p:txBody>
      </p:sp>
    </p:spTree>
    <p:extLst>
      <p:ext uri="{BB962C8B-B14F-4D97-AF65-F5344CB8AC3E}">
        <p14:creationId xmlns:p14="http://schemas.microsoft.com/office/powerpoint/2010/main" val="1200370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FF0F-21BA-4264-58A3-D7FC4971EFB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018B4EA-63CD-D86E-B680-33D86CA6EA9D}"/>
              </a:ext>
            </a:extLst>
          </p:cNvPr>
          <p:cNvSpPr>
            <a:spLocks noGrp="1"/>
          </p:cNvSpPr>
          <p:nvPr>
            <p:ph type="title"/>
          </p:nvPr>
        </p:nvSpPr>
        <p:spPr>
          <a:xfrm>
            <a:off x="1006764" y="68253"/>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HIZ DUYUCULARI (SPEED SENSOR)</a:t>
            </a:r>
          </a:p>
        </p:txBody>
      </p:sp>
      <p:pic>
        <p:nvPicPr>
          <p:cNvPr id="11" name="İçerik Yer Tutucusu 10">
            <a:extLst>
              <a:ext uri="{FF2B5EF4-FFF2-40B4-BE49-F238E27FC236}">
                <a16:creationId xmlns:a16="http://schemas.microsoft.com/office/drawing/2014/main" id="{F8C89D84-AD1F-756E-B012-89E8857493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7CFE2A6-90EB-9E5A-6521-4C31DD37445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5F7E11F-A116-DFB1-6722-1611D7A0BEE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F2C2465-944E-D1AC-0540-259CC1F043B6}"/>
              </a:ext>
            </a:extLst>
          </p:cNvPr>
          <p:cNvSpPr txBox="1"/>
          <p:nvPr/>
        </p:nvSpPr>
        <p:spPr>
          <a:xfrm>
            <a:off x="1006764" y="2864046"/>
            <a:ext cx="9097818" cy="2585323"/>
          </a:xfrm>
          <a:prstGeom prst="rect">
            <a:avLst/>
          </a:prstGeom>
          <a:noFill/>
        </p:spPr>
        <p:txBody>
          <a:bodyPr wrap="square">
            <a:spAutoFit/>
          </a:bodyPr>
          <a:lstStyle/>
          <a:p>
            <a:r>
              <a:rPr lang="tr-TR"/>
              <a:t>Çeken araçlarda patinaj, tekerlek kayması ve tekerlekler arasında devir farkları olması aderansı etkileyen bir faktördür. Aderansın kötü olması ise cer kuvvetinin düşmesine neden olur. Bu gibi olayların önlenmesi hız duyucuları ile sağlanır.</a:t>
            </a:r>
          </a:p>
          <a:p>
            <a:r>
              <a:rPr lang="tr-TR"/>
              <a:t>Hız duyucuları, tahrikli tekerleklerde bulunur ve bunlara ‘aks generatörü’ adı da verilmektedir. Aks generatörü küçük bir elektrik üreteci olup, hareketini tekerleklerin dönme hareketinden alırlar. Tekerleklerde patinajdan ötürü meydana gelebilecek hız (devir) farklılıklarından aks generatörlerinde değişik gerilimler meydana gelir. Bu gerilim farkları, ışıklı ve sesli uyarımların devreye girmesini sağlayarak sürücüyü uyarır.</a:t>
            </a:r>
            <a:endParaRPr lang="tr-TR" dirty="0"/>
          </a:p>
        </p:txBody>
      </p:sp>
    </p:spTree>
    <p:extLst>
      <p:ext uri="{BB962C8B-B14F-4D97-AF65-F5344CB8AC3E}">
        <p14:creationId xmlns:p14="http://schemas.microsoft.com/office/powerpoint/2010/main" val="2222854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750E7-E3B7-DB4B-8E45-6D3B184AE14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BE99E96-9E33-DBCD-631B-C357F4F33527}"/>
              </a:ext>
            </a:extLst>
          </p:cNvPr>
          <p:cNvSpPr>
            <a:spLocks noGrp="1"/>
          </p:cNvSpPr>
          <p:nvPr>
            <p:ph type="title"/>
          </p:nvPr>
        </p:nvSpPr>
        <p:spPr>
          <a:xfrm>
            <a:off x="1006764" y="68253"/>
            <a:ext cx="10515600" cy="1325563"/>
          </a:xfrm>
        </p:spPr>
        <p:txBody>
          <a:bodyPr>
            <a:normAutofit/>
          </a:bodyPr>
          <a:lstStyle/>
          <a:p>
            <a:pPr algn="ctr"/>
            <a:r>
              <a:rPr lang="tr-TR" dirty="0"/>
              <a:t>   </a:t>
            </a:r>
            <a:r>
              <a:rPr lang="tr-TR" b="1" dirty="0">
                <a:solidFill>
                  <a:srgbClr val="FF0000"/>
                </a:solidFill>
              </a:rPr>
              <a:t>çeken araçlar   </a:t>
            </a:r>
            <a:br>
              <a:rPr lang="tr-TR" b="1" dirty="0">
                <a:solidFill>
                  <a:srgbClr val="FF0000"/>
                </a:solidFill>
              </a:rPr>
            </a:br>
            <a:r>
              <a:rPr lang="tr-TR" b="1" dirty="0">
                <a:solidFill>
                  <a:srgbClr val="FF0000"/>
                </a:solidFill>
              </a:rPr>
              <a:t>HIZ DUYUCULARI (SPEED SENSOR)</a:t>
            </a:r>
          </a:p>
        </p:txBody>
      </p:sp>
      <p:pic>
        <p:nvPicPr>
          <p:cNvPr id="11" name="İçerik Yer Tutucusu 10">
            <a:extLst>
              <a:ext uri="{FF2B5EF4-FFF2-40B4-BE49-F238E27FC236}">
                <a16:creationId xmlns:a16="http://schemas.microsoft.com/office/drawing/2014/main" id="{E3B7909A-19A4-80B7-F02E-4DC0C61C4C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8C129AC-7FBC-ED52-7257-C958A29FBD0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8966BDB-EFFD-8E66-F87D-AC008423EAE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B0F86B91-91B6-838F-DBAD-0BAA167B89FB}"/>
              </a:ext>
            </a:extLst>
          </p:cNvPr>
          <p:cNvPicPr>
            <a:picLocks noChangeAspect="1"/>
          </p:cNvPicPr>
          <p:nvPr/>
        </p:nvPicPr>
        <p:blipFill>
          <a:blip r:embed="rId5"/>
          <a:stretch>
            <a:fillRect/>
          </a:stretch>
        </p:blipFill>
        <p:spPr>
          <a:xfrm>
            <a:off x="1248229" y="1329812"/>
            <a:ext cx="9281226" cy="4715388"/>
          </a:xfrm>
          <a:prstGeom prst="rect">
            <a:avLst/>
          </a:prstGeom>
        </p:spPr>
      </p:pic>
    </p:spTree>
    <p:extLst>
      <p:ext uri="{BB962C8B-B14F-4D97-AF65-F5344CB8AC3E}">
        <p14:creationId xmlns:p14="http://schemas.microsoft.com/office/powerpoint/2010/main" val="3595483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688</TotalTime>
  <Words>1447</Words>
  <Application>Microsoft Office PowerPoint</Application>
  <PresentationFormat>Geniş ekran</PresentationFormat>
  <Paragraphs>67</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Century Gothic</vt:lpstr>
      <vt:lpstr>Wingdings 3</vt:lpstr>
      <vt:lpstr>Dilim</vt:lpstr>
      <vt:lpstr>ÇEKEN KUMANDALAR VE KORUMA SİSTEMLERİ </vt:lpstr>
      <vt:lpstr>   çeken araçlar    KUMANDALAR</vt:lpstr>
      <vt:lpstr>   çeken araçlar    KUMANDALAR</vt:lpstr>
      <vt:lpstr>   çeken araçlar    CER/FREN KUMANDASI</vt:lpstr>
      <vt:lpstr>   çeken araçlar    CER/FREN KUMANDASI</vt:lpstr>
      <vt:lpstr>   çeken araçlar    CER/FREN KUMANDASI</vt:lpstr>
      <vt:lpstr>   çeken araçlar    YARDIMCI KOMPONENT VE DİĞER KOMPONENTLERİN KUMANDASI</vt:lpstr>
      <vt:lpstr>   çeken araçlar    HIZ DUYUCULARI (SPEED SENSOR)</vt:lpstr>
      <vt:lpstr>   çeken araçlar    HIZ DUYUCULARI (SPEED SENSOR)</vt:lpstr>
      <vt:lpstr>   çeken araçlar    YÜK DUYUCULARI (LOAD SENSOR)</vt:lpstr>
      <vt:lpstr>   çeken araçlar    KORUMA VE GÜVENLİK SİSTEMLERİ TOTMAN (ÖLÜ ADAM SİSTEMİ)</vt:lpstr>
      <vt:lpstr>   çeken araçlar    KORUMA VE GÜVENLİK SİSTEMLERİ TOTMAN (ÖLÜ ADAM SİSTEMİ)</vt:lpstr>
      <vt:lpstr>   çeken araçlar    KORUMA VE GÜVENLİK SİSTEMLERİ TOTMAN (ÖLÜ ADAM SİSTEMİ)</vt:lpstr>
      <vt:lpstr>   çeken araçlar    KORUMA VE GÜVENLİK SİSTEMLERİ TOTMAN (ÖLÜ ADAM SİSTEMİ)</vt:lpstr>
      <vt:lpstr>   çeken araçlar    KORUMA VE GÜVENLİK SİSTEMLERİ TOTMAN (ÖLÜ ADAM SİSTEMİ)</vt:lpstr>
      <vt:lpstr>   çeken araçlar    KORUMA VE GÜVENLİK SİSTEMLERİ TOTMAN (ÖLÜ ADAM SİSTEMİ)</vt:lpstr>
      <vt:lpstr>   çeken araçlar    KORUMA VE GÜVENLİK SİSTEMLERİ OTOMATİK TREN FRENLEME SİSTEMİ (ATS)</vt:lpstr>
      <vt:lpstr>   çeken araçlar    KORUMA VE GÜVENLİK SİSTEMLERİ OTOMATİK TREN FRENLEME SİSTEMİ (ATS)</vt:lpstr>
      <vt:lpstr>   çeken araçlar    KORUMA VE GÜVENLİK SİSTEMLERİ OTOMATİK TREN FRENLEME SİSTEMİ (ATS)</vt:lpstr>
      <vt:lpstr>   çeken araçlar    KORUMA VE GÜVENLİK SİSTEMLERİ OTOMATİK TREN FRENLEME SİSTEMİ (ATS)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Çağdaş GÖRGÜLÜ</cp:lastModifiedBy>
  <cp:revision>9</cp:revision>
  <dcterms:created xsi:type="dcterms:W3CDTF">2025-01-21T19:33:36Z</dcterms:created>
  <dcterms:modified xsi:type="dcterms:W3CDTF">2026-03-09T12:55:12Z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DocId">
    <vt:lpwstr>bb920eba-8e6c-4b72-b943-759431a72376</vt:lpwstr>
  </property>
</Properties>
</file>