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5" r:id="rId3"/>
    <p:sldId id="341" r:id="rId4"/>
    <p:sldId id="342" r:id="rId5"/>
    <p:sldId id="343" r:id="rId6"/>
    <p:sldId id="344" r:id="rId7"/>
    <p:sldId id="345" r:id="rId8"/>
    <p:sldId id="346" r:id="rId9"/>
    <p:sldId id="347" r:id="rId10"/>
    <p:sldId id="348" r:id="rId11"/>
    <p:sldId id="349" r:id="rId12"/>
    <p:sldId id="350" r:id="rId13"/>
    <p:sldId id="356" r:id="rId14"/>
    <p:sldId id="357" r:id="rId15"/>
    <p:sldId id="3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2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790FC6AA-8BFF-4AD9-80D0-F05C4D615962}" type="datetimeFigureOut">
              <a:rPr lang="tr-TR" smtClean="0"/>
              <a:t>10.03.2026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37220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37391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8434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94439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8577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9244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15406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83575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54829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90FC6AA-8BFF-4AD9-80D0-F05C4D615962}" type="datetimeFigureOut">
              <a:rPr lang="tr-TR" smtClean="0"/>
              <a:t>10.03.2026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79146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90FC6AA-8BFF-4AD9-80D0-F05C4D615962}" type="datetimeFigureOut">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224166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90FC6AA-8BFF-4AD9-80D0-F05C4D615962}" type="datetimeFigureOut">
              <a:rPr lang="tr-TR" smtClean="0"/>
              <a:t>10.03.2026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211652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90FC6AA-8BFF-4AD9-80D0-F05C4D615962}" type="datetimeFigureOut">
              <a:rPr lang="tr-TR" smtClean="0"/>
              <a:t>10.03.2026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412490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FC6AA-8BFF-4AD9-80D0-F05C4D615962}" type="datetimeFigureOut">
              <a:rPr lang="tr-TR" smtClean="0"/>
              <a:t>10.03.2026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30248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90FC6AA-8BFF-4AD9-80D0-F05C4D615962}" type="datetimeFigureOut">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43736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90FC6AA-8BFF-4AD9-80D0-F05C4D615962}" type="datetimeFigureOut">
              <a:rPr lang="tr-TR" smtClean="0"/>
              <a:t>10.03.2026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274225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90FC6AA-8BFF-4AD9-80D0-F05C4D615962}" type="datetimeFigureOut">
              <a:rPr lang="tr-TR" smtClean="0"/>
              <a:t>10.03.2026</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74167DC-7A18-4A94-884E-469DE6D60A98}" type="slidenum">
              <a:rPr lang="tr-TR" smtClean="0"/>
              <a:t>‹#›</a:t>
            </a:fld>
            <a:endParaRPr lang="tr-TR"/>
          </a:p>
        </p:txBody>
      </p:sp>
    </p:spTree>
    <p:extLst>
      <p:ext uri="{BB962C8B-B14F-4D97-AF65-F5344CB8AC3E}">
        <p14:creationId xmlns:p14="http://schemas.microsoft.com/office/powerpoint/2010/main" val="27717946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AA7A58-D2B0-4149-8818-CEF26B2DAA0C}"/>
              </a:ext>
            </a:extLst>
          </p:cNvPr>
          <p:cNvSpPr>
            <a:spLocks noGrp="1"/>
          </p:cNvSpPr>
          <p:nvPr>
            <p:ph type="ctrTitle"/>
          </p:nvPr>
        </p:nvSpPr>
        <p:spPr>
          <a:xfrm>
            <a:off x="595086" y="3987800"/>
            <a:ext cx="9144000" cy="2387600"/>
          </a:xfrm>
        </p:spPr>
        <p:txBody>
          <a:bodyPr/>
          <a:lstStyle/>
          <a:p>
            <a:r>
              <a:rPr lang="tr-TR" b="1" dirty="0"/>
              <a:t>ÇEKEN ARAÇ BİLGİSİ-2-</a:t>
            </a:r>
            <a:br>
              <a:rPr lang="tr-TR" b="1" dirty="0"/>
            </a:br>
            <a:endParaRPr lang="tr-TR" b="1" dirty="0"/>
          </a:p>
        </p:txBody>
      </p:sp>
      <p:pic>
        <p:nvPicPr>
          <p:cNvPr id="4" name="Resim 3" descr="metin, logo, ekran görüntüsü, grafik tasarım içeren bir resim&#10;&#10;Açıklama otomatik olarak oluşturuldu">
            <a:extLst>
              <a:ext uri="{FF2B5EF4-FFF2-40B4-BE49-F238E27FC236}">
                <a16:creationId xmlns:a16="http://schemas.microsoft.com/office/drawing/2014/main" id="{7C797B93-C90C-4D42-8161-CE2BDDDED0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56169" y="0"/>
            <a:ext cx="5279662" cy="4183744"/>
          </a:xfrm>
          <a:prstGeom prst="rect">
            <a:avLst/>
          </a:prstGeom>
          <a:noFill/>
          <a:ln>
            <a:noFill/>
          </a:ln>
        </p:spPr>
      </p:pic>
      <p:pic>
        <p:nvPicPr>
          <p:cNvPr id="6" name="Resim 5">
            <a:extLst>
              <a:ext uri="{FF2B5EF4-FFF2-40B4-BE49-F238E27FC236}">
                <a16:creationId xmlns:a16="http://schemas.microsoft.com/office/drawing/2014/main" id="{C94908F3-363D-49AE-9326-38D56E10D27E}"/>
              </a:ext>
            </a:extLst>
          </p:cNvPr>
          <p:cNvPicPr>
            <a:picLocks noChangeAspect="1"/>
          </p:cNvPicPr>
          <p:nvPr/>
        </p:nvPicPr>
        <p:blipFill rotWithShape="1">
          <a:blip r:embed="rId3">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Tree>
    <p:extLst>
      <p:ext uri="{BB962C8B-B14F-4D97-AF65-F5344CB8AC3E}">
        <p14:creationId xmlns:p14="http://schemas.microsoft.com/office/powerpoint/2010/main" val="19245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63A7E-8936-4E7C-E5D8-2725A034383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A0B4B5F-5239-790C-8157-D59BD620AA71}"/>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CER MOTORLARININ FRENLEMEDE KULLANILMASI</a:t>
            </a:r>
          </a:p>
        </p:txBody>
      </p:sp>
      <p:pic>
        <p:nvPicPr>
          <p:cNvPr id="11" name="İçerik Yer Tutucusu 10">
            <a:extLst>
              <a:ext uri="{FF2B5EF4-FFF2-40B4-BE49-F238E27FC236}">
                <a16:creationId xmlns:a16="http://schemas.microsoft.com/office/drawing/2014/main" id="{1F287350-C668-5CF5-B2DF-0F40C97E0D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2EE307C-4EE6-C1BC-4C0E-424864CA193B}"/>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E599520D-CEF6-E75E-2B3A-ECD6E7C7CA5F}"/>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59785F6E-8BED-C385-DA31-54A632C3D062}"/>
              </a:ext>
            </a:extLst>
          </p:cNvPr>
          <p:cNvSpPr txBox="1"/>
          <p:nvPr/>
        </p:nvSpPr>
        <p:spPr>
          <a:xfrm>
            <a:off x="360219" y="2069559"/>
            <a:ext cx="10627096" cy="2308324"/>
          </a:xfrm>
          <a:prstGeom prst="rect">
            <a:avLst/>
          </a:prstGeom>
          <a:noFill/>
        </p:spPr>
        <p:txBody>
          <a:bodyPr wrap="square">
            <a:spAutoFit/>
          </a:bodyPr>
          <a:lstStyle/>
          <a:p>
            <a:pPr marL="285750" indent="-285750">
              <a:buFont typeface="Arial" panose="020B0604020202020204" pitchFamily="34" charset="0"/>
              <a:buChar char="•"/>
            </a:pPr>
            <a:r>
              <a:rPr lang="tr-TR" dirty="0"/>
              <a:t>Raylı sistem araçları belirli trafik kurallarına göre işletilirler. </a:t>
            </a:r>
          </a:p>
          <a:p>
            <a:pPr marL="285750" indent="-285750">
              <a:buFont typeface="Arial" panose="020B0604020202020204" pitchFamily="34" charset="0"/>
              <a:buChar char="•"/>
            </a:pPr>
            <a:r>
              <a:rPr lang="tr-TR" dirty="0"/>
              <a:t>Bu kurallara göre, araçların durması, yavaşlaması veya rampa aşağı inişlerde belirli bir hız limitini koruması gerekir. </a:t>
            </a:r>
          </a:p>
          <a:p>
            <a:pPr marL="285750" indent="-285750">
              <a:buFont typeface="Arial" panose="020B0604020202020204" pitchFamily="34" charset="0"/>
              <a:buChar char="•"/>
            </a:pPr>
            <a:r>
              <a:rPr lang="tr-TR" dirty="0"/>
              <a:t>Bunun için çeken ve çekilen araçlara frenleme işlemi uygulanır.</a:t>
            </a:r>
          </a:p>
          <a:p>
            <a:pPr marL="285750" indent="-285750">
              <a:buFont typeface="Arial" panose="020B0604020202020204" pitchFamily="34" charset="0"/>
              <a:buChar char="•"/>
            </a:pPr>
            <a:r>
              <a:rPr lang="tr-TR" dirty="0"/>
              <a:t>Raylı sistem araçlarının tümünde frenleme işlemi sürtünmeli fren adını verdiğimiz fren sistemi ile yapılmaktadır. </a:t>
            </a:r>
          </a:p>
          <a:p>
            <a:pPr marL="285750" indent="-285750">
              <a:buFont typeface="Arial" panose="020B0604020202020204" pitchFamily="34" charset="0"/>
              <a:buChar char="•"/>
            </a:pPr>
            <a:r>
              <a:rPr lang="tr-TR" dirty="0"/>
              <a:t>Sürtünmeli fren işlemi ise pnomatik (havalı) düzeneklerle yapıldığı gibi son yıllarda kent içi raylı sistem araçlarında </a:t>
            </a:r>
            <a:r>
              <a:rPr lang="tr-TR" dirty="0" err="1"/>
              <a:t>Hidro</a:t>
            </a:r>
            <a:r>
              <a:rPr lang="tr-TR" dirty="0"/>
              <a:t>-Dinamik düzeneklerle de yapılmaktadır.</a:t>
            </a:r>
          </a:p>
        </p:txBody>
      </p:sp>
    </p:spTree>
    <p:extLst>
      <p:ext uri="{BB962C8B-B14F-4D97-AF65-F5344CB8AC3E}">
        <p14:creationId xmlns:p14="http://schemas.microsoft.com/office/powerpoint/2010/main" val="407351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469AE-0B6F-C7D3-38BD-5E1E33ADA4B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163A2F3-76D4-32F3-DBD0-AB05CB355A3B}"/>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CER MOTORLARININ FRENLEMEDE KULLANILMASI</a:t>
            </a:r>
          </a:p>
        </p:txBody>
      </p:sp>
      <p:pic>
        <p:nvPicPr>
          <p:cNvPr id="11" name="İçerik Yer Tutucusu 10">
            <a:extLst>
              <a:ext uri="{FF2B5EF4-FFF2-40B4-BE49-F238E27FC236}">
                <a16:creationId xmlns:a16="http://schemas.microsoft.com/office/drawing/2014/main" id="{0B5F7254-32B1-AC7C-3F11-4EE3AF54FA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ECC6BE9F-167B-205F-287D-5C385A328C58}"/>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9371BAAC-AA70-65A7-120B-7AD9FFFF53CF}"/>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64D3F20B-6E07-7E14-6652-F98C1697289C}"/>
              </a:ext>
            </a:extLst>
          </p:cNvPr>
          <p:cNvSpPr txBox="1"/>
          <p:nvPr/>
        </p:nvSpPr>
        <p:spPr>
          <a:xfrm>
            <a:off x="360219" y="2069559"/>
            <a:ext cx="11397672" cy="3139321"/>
          </a:xfrm>
          <a:prstGeom prst="rect">
            <a:avLst/>
          </a:prstGeom>
          <a:noFill/>
        </p:spPr>
        <p:txBody>
          <a:bodyPr wrap="square">
            <a:spAutoFit/>
          </a:bodyPr>
          <a:lstStyle/>
          <a:p>
            <a:pPr marL="285750" indent="-285750">
              <a:buFont typeface="Arial" panose="020B0604020202020204" pitchFamily="34" charset="0"/>
              <a:buChar char="•"/>
            </a:pPr>
            <a:r>
              <a:rPr lang="tr-TR" dirty="0"/>
              <a:t>Sürtünmeli frenin özü, belirli bir mesafede araç tekerleklerine baskı yapılarak ters yönde bir kuvvet yaratılmak suretiyle tren sisteminin taşıdığı kinetik enerjinin azaltılması veya sıfırlanmasıdır Kinetik enerjinin azaltılması aracın/araçların hızının düşürülmesi, sıfırlanması ise aracın/araçların hızının sıfırlanması demektir.</a:t>
            </a:r>
          </a:p>
          <a:p>
            <a:pPr marL="285750" indent="-285750">
              <a:buFont typeface="Arial" panose="020B0604020202020204" pitchFamily="34" charset="0"/>
              <a:buChar char="•"/>
            </a:pPr>
            <a:r>
              <a:rPr lang="tr-TR" dirty="0"/>
              <a:t>Bilindiği gibi hareket halindeki her kütlenin, kütlenin değerine ve hızına bağlı olarak bir kinetik enerjisi vardır. Hareket halindeki raylı sistemlerde de kütleye ve hıza bağlı olan kinetik enerjisini değerlendirmek ve karşılığında bir yarar sağlamak için çeken araçlarda genel adıyla "Dinamik Fren" adını verdiğimiz fren sistemleri geliştirilmiştir. </a:t>
            </a:r>
          </a:p>
          <a:p>
            <a:pPr marL="285750" indent="-285750">
              <a:buFont typeface="Arial" panose="020B0604020202020204" pitchFamily="34" charset="0"/>
              <a:buChar char="•"/>
            </a:pPr>
            <a:r>
              <a:rPr lang="tr-TR" dirty="0"/>
              <a:t>Bu fren sistemi sayesinde sürtünmeli fren sistemine destek sağlanır ve bu destek sayesinde sürtünmeli frenler daha az kullanılacaklarından, fren baskı elemanları (sabo) tüketiminde ve tekerlek aşınmalarının azalmasında önemli ölçüde ekonomi sağlanmış olur.</a:t>
            </a:r>
          </a:p>
        </p:txBody>
      </p:sp>
    </p:spTree>
    <p:extLst>
      <p:ext uri="{BB962C8B-B14F-4D97-AF65-F5344CB8AC3E}">
        <p14:creationId xmlns:p14="http://schemas.microsoft.com/office/powerpoint/2010/main" val="253907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8030-0F91-D30F-D26C-82EB82C1652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E15D0E1-1334-E30C-5C5B-6E7B2C7D2003}"/>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CER MOTORLARININ FRENLEMEDE KULLANILMASI</a:t>
            </a:r>
          </a:p>
        </p:txBody>
      </p:sp>
      <p:pic>
        <p:nvPicPr>
          <p:cNvPr id="11" name="İçerik Yer Tutucusu 10">
            <a:extLst>
              <a:ext uri="{FF2B5EF4-FFF2-40B4-BE49-F238E27FC236}">
                <a16:creationId xmlns:a16="http://schemas.microsoft.com/office/drawing/2014/main" id="{F38A8374-CD3A-A6C1-C16D-6169EAA115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2CCFE5A8-F52B-1E2B-61B5-1044CECC2395}"/>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1C2EEDA2-441E-D041-53D1-AEE8ED3E0672}"/>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48250B13-1A79-71C9-1686-C847F878696D}"/>
              </a:ext>
            </a:extLst>
          </p:cNvPr>
          <p:cNvSpPr txBox="1"/>
          <p:nvPr/>
        </p:nvSpPr>
        <p:spPr>
          <a:xfrm>
            <a:off x="360219" y="2069559"/>
            <a:ext cx="11397672" cy="3139321"/>
          </a:xfrm>
          <a:prstGeom prst="rect">
            <a:avLst/>
          </a:prstGeom>
          <a:noFill/>
        </p:spPr>
        <p:txBody>
          <a:bodyPr wrap="square">
            <a:spAutoFit/>
          </a:bodyPr>
          <a:lstStyle/>
          <a:p>
            <a:pPr marL="285750" indent="-285750">
              <a:buFont typeface="Arial" panose="020B0604020202020204" pitchFamily="34" charset="0"/>
              <a:buChar char="•"/>
            </a:pPr>
            <a:r>
              <a:rPr lang="tr-TR" dirty="0"/>
              <a:t>Dizel-Hidrolik çeken araçlarda dinamik fren "</a:t>
            </a:r>
            <a:r>
              <a:rPr lang="tr-TR" dirty="0" err="1"/>
              <a:t>Hidro</a:t>
            </a:r>
            <a:r>
              <a:rPr lang="tr-TR" dirty="0"/>
              <a:t>-Dinamik" fren olarak tanımlanırken Elektrikli ve dizel elektrikli çeken araçlarda dinamik fren elektrikli fren olarak gerçekleştirilir ve buna "Elektro-Dinamik" fren adı verilir.</a:t>
            </a:r>
          </a:p>
          <a:p>
            <a:pPr marL="285750" indent="-285750">
              <a:buFont typeface="Arial" panose="020B0604020202020204" pitchFamily="34" charset="0"/>
              <a:buChar char="•"/>
            </a:pPr>
            <a:r>
              <a:rPr lang="tr-TR" dirty="0"/>
              <a:t> Bu sistemde frenleme esnasında atıl kinetik enerjiden yararlanılarak cer motorları bir elektrik üreteci (</a:t>
            </a:r>
            <a:r>
              <a:rPr lang="tr-TR" dirty="0" err="1"/>
              <a:t>generatör</a:t>
            </a:r>
            <a:r>
              <a:rPr lang="tr-TR" dirty="0"/>
              <a:t>) olarak çalıştırılır ve bir elektrik enerjisi elde edilir. </a:t>
            </a:r>
          </a:p>
          <a:p>
            <a:pPr marL="285750" indent="-285750">
              <a:buFont typeface="Arial" panose="020B0604020202020204" pitchFamily="34" charset="0"/>
              <a:buChar char="•"/>
            </a:pPr>
            <a:r>
              <a:rPr lang="tr-TR" dirty="0"/>
              <a:t>Bu elektrik enerjisi bir şekilde harcanarak kinetik enerji harcanmış olur ki kinetik enerjinin harcanması demek hızın düşmesi demektir.</a:t>
            </a:r>
          </a:p>
          <a:p>
            <a:pPr marL="285750" indent="-285750">
              <a:buFont typeface="Arial" panose="020B0604020202020204" pitchFamily="34" charset="0"/>
              <a:buChar char="•"/>
            </a:pPr>
            <a:r>
              <a:rPr lang="tr-TR" dirty="0"/>
              <a:t>Elektro-dinamik frenlemede kinetik enerjinin harcanması iki türlü frenleme işlemi ile gerçekleştirilir. Bunlar;</a:t>
            </a:r>
          </a:p>
          <a:p>
            <a:pPr marL="285750" indent="-285750">
              <a:buFont typeface="Arial" panose="020B0604020202020204" pitchFamily="34" charset="0"/>
              <a:buChar char="•"/>
            </a:pPr>
            <a:r>
              <a:rPr lang="tr-TR" dirty="0" err="1"/>
              <a:t>Reostatik</a:t>
            </a:r>
            <a:r>
              <a:rPr lang="tr-TR" dirty="0"/>
              <a:t> fren,</a:t>
            </a:r>
          </a:p>
          <a:p>
            <a:pPr marL="285750" indent="-285750">
              <a:buFont typeface="Arial" panose="020B0604020202020204" pitchFamily="34" charset="0"/>
              <a:buChar char="•"/>
            </a:pPr>
            <a:r>
              <a:rPr lang="tr-TR" dirty="0" err="1"/>
              <a:t>Regeneratif</a:t>
            </a:r>
            <a:r>
              <a:rPr lang="tr-TR" dirty="0"/>
              <a:t> fren şeklinde gerçekleştirilir.</a:t>
            </a:r>
          </a:p>
        </p:txBody>
      </p:sp>
    </p:spTree>
    <p:extLst>
      <p:ext uri="{BB962C8B-B14F-4D97-AF65-F5344CB8AC3E}">
        <p14:creationId xmlns:p14="http://schemas.microsoft.com/office/powerpoint/2010/main" val="212597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67A5B-5C88-8B1D-E192-86DC6F12059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5972E8D-160D-9C00-4941-B468723D811E}"/>
              </a:ext>
            </a:extLst>
          </p:cNvPr>
          <p:cNvSpPr>
            <a:spLocks noGrp="1"/>
          </p:cNvSpPr>
          <p:nvPr>
            <p:ph type="title"/>
          </p:nvPr>
        </p:nvSpPr>
        <p:spPr>
          <a:xfrm>
            <a:off x="838200" y="282149"/>
            <a:ext cx="10515600" cy="1325563"/>
          </a:xfrm>
        </p:spPr>
        <p:txBody>
          <a:bodyPr>
            <a:normAutofit/>
          </a:bodyPr>
          <a:lstStyle/>
          <a:p>
            <a:pPr algn="ctr"/>
            <a:r>
              <a:rPr lang="tr-TR" dirty="0"/>
              <a:t>   </a:t>
            </a:r>
            <a:r>
              <a:rPr lang="tr-TR" b="1" dirty="0">
                <a:solidFill>
                  <a:srgbClr val="FF0000"/>
                </a:solidFill>
              </a:rPr>
              <a:t>çeken araçlar   </a:t>
            </a:r>
            <a:br>
              <a:rPr lang="tr-TR" b="1" dirty="0">
                <a:solidFill>
                  <a:srgbClr val="FF0000"/>
                </a:solidFill>
              </a:rPr>
            </a:br>
            <a:r>
              <a:rPr lang="tr-TR" b="1" dirty="0">
                <a:solidFill>
                  <a:srgbClr val="FF0000"/>
                </a:solidFill>
              </a:rPr>
              <a:t>HAVA KOMPRESÖRÜ</a:t>
            </a:r>
          </a:p>
        </p:txBody>
      </p:sp>
      <p:pic>
        <p:nvPicPr>
          <p:cNvPr id="11" name="İçerik Yer Tutucusu 10">
            <a:extLst>
              <a:ext uri="{FF2B5EF4-FFF2-40B4-BE49-F238E27FC236}">
                <a16:creationId xmlns:a16="http://schemas.microsoft.com/office/drawing/2014/main" id="{9A32AD09-5159-73AF-ECE2-EABFF23708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B252972C-1F47-880C-DB3B-D0706654FCEC}"/>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69C0D3AC-91F8-BB51-5662-E3C280964521}"/>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7" name="Metin kutusu 6">
            <a:extLst>
              <a:ext uri="{FF2B5EF4-FFF2-40B4-BE49-F238E27FC236}">
                <a16:creationId xmlns:a16="http://schemas.microsoft.com/office/drawing/2014/main" id="{2C104E1B-504C-D984-639C-DEC933650B8B}"/>
              </a:ext>
            </a:extLst>
          </p:cNvPr>
          <p:cNvSpPr txBox="1"/>
          <p:nvPr/>
        </p:nvSpPr>
        <p:spPr>
          <a:xfrm>
            <a:off x="507999" y="1607712"/>
            <a:ext cx="10677237" cy="3693319"/>
          </a:xfrm>
          <a:prstGeom prst="rect">
            <a:avLst/>
          </a:prstGeom>
          <a:noFill/>
        </p:spPr>
        <p:txBody>
          <a:bodyPr wrap="square">
            <a:spAutoFit/>
          </a:bodyPr>
          <a:lstStyle/>
          <a:p>
            <a:pPr marL="285750" indent="-285750">
              <a:buFont typeface="Arial" panose="020B0604020202020204" pitchFamily="34" charset="0"/>
              <a:buChar char="•"/>
            </a:pPr>
            <a:r>
              <a:rPr lang="tr-TR" dirty="0"/>
              <a:t>Hava (</a:t>
            </a:r>
            <a:r>
              <a:rPr lang="tr-TR" dirty="0" err="1"/>
              <a:t>pnömatik</a:t>
            </a:r>
            <a:r>
              <a:rPr lang="tr-TR" dirty="0"/>
              <a:t>) basıncı ile çalışan sürtünmeli fren sistemi için gerekli olan hava, Kompresör adını verdiğimiz bir makina ile sağlanır. Atmosferden aldığı havayı sıkıştırmak suretiyle basınçlı hale getiren kompresör, bu havayı bir depoya doldurur. Bu depoya ‘Ana Hava Deposu’ adı verilir.</a:t>
            </a:r>
          </a:p>
          <a:p>
            <a:pPr marL="285750" indent="-285750">
              <a:buFont typeface="Arial" panose="020B0604020202020204" pitchFamily="34" charset="0"/>
              <a:buChar char="•"/>
            </a:pPr>
            <a:r>
              <a:rPr lang="tr-TR" dirty="0"/>
              <a:t>Hava kompresöründen elde edilen basınçlı hava, sürtünmeli fren kullanımı ile sınırlı olmayıp aşağıda yazılı amaçlar için de kullanılır.</a:t>
            </a:r>
          </a:p>
          <a:p>
            <a:pPr marL="285750" indent="-285750">
              <a:buFont typeface="Arial" panose="020B0604020202020204" pitchFamily="34" charset="0"/>
              <a:buChar char="•"/>
            </a:pPr>
            <a:r>
              <a:rPr lang="tr-TR" dirty="0"/>
              <a:t>Elektrikli çeken araçlarda, havai hattan (katener) elektrik enerjisini alan ve ‘Pantograf’ adı verilen akım alıcısının indirilmesi/kaldırılması şayet elektro-</a:t>
            </a:r>
            <a:r>
              <a:rPr lang="tr-TR" dirty="0" err="1"/>
              <a:t>pnömatik</a:t>
            </a:r>
            <a:r>
              <a:rPr lang="tr-TR" dirty="0"/>
              <a:t> olarak gerçekleşiyorsa, pantografın indirilip kaldırılması işlevini yapan hava motorunun çalıştırılmasını sağlar.</a:t>
            </a:r>
          </a:p>
          <a:p>
            <a:pPr marL="285750" indent="-285750">
              <a:buFont typeface="Arial" panose="020B0604020202020204" pitchFamily="34" charset="0"/>
              <a:buChar char="•"/>
            </a:pPr>
            <a:r>
              <a:rPr lang="tr-TR" dirty="0"/>
              <a:t>Yine elektrikli çeken araçlarda, “Ana Devre Kesicisi” adını verdiğimiz otomatik şalterin elektro-</a:t>
            </a:r>
            <a:r>
              <a:rPr lang="tr-TR" dirty="0" err="1"/>
              <a:t>pnömatik</a:t>
            </a:r>
            <a:r>
              <a:rPr lang="tr-TR" dirty="0"/>
              <a:t> kumandalı olması halinde, bu şalterin devreye sokulup çıkarılması için gerekli basınçlı havayı sağlar.</a:t>
            </a:r>
          </a:p>
          <a:p>
            <a:endParaRPr lang="tr-TR" dirty="0"/>
          </a:p>
        </p:txBody>
      </p:sp>
    </p:spTree>
    <p:extLst>
      <p:ext uri="{BB962C8B-B14F-4D97-AF65-F5344CB8AC3E}">
        <p14:creationId xmlns:p14="http://schemas.microsoft.com/office/powerpoint/2010/main" val="147327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D150-5B04-8EA5-575A-D470BC6228F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D63629A-0117-BAD8-6E17-60A11DF6B323}"/>
              </a:ext>
            </a:extLst>
          </p:cNvPr>
          <p:cNvSpPr>
            <a:spLocks noGrp="1"/>
          </p:cNvSpPr>
          <p:nvPr>
            <p:ph type="title"/>
          </p:nvPr>
        </p:nvSpPr>
        <p:spPr>
          <a:xfrm>
            <a:off x="838200" y="282149"/>
            <a:ext cx="10515600" cy="1325563"/>
          </a:xfrm>
        </p:spPr>
        <p:txBody>
          <a:bodyPr>
            <a:normAutofit/>
          </a:bodyPr>
          <a:lstStyle/>
          <a:p>
            <a:pPr algn="ctr"/>
            <a:r>
              <a:rPr lang="tr-TR" dirty="0"/>
              <a:t>   </a:t>
            </a:r>
            <a:r>
              <a:rPr lang="tr-TR" b="1" dirty="0">
                <a:solidFill>
                  <a:srgbClr val="FF0000"/>
                </a:solidFill>
              </a:rPr>
              <a:t>çeken araçlar   </a:t>
            </a:r>
            <a:br>
              <a:rPr lang="tr-TR" b="1" dirty="0">
                <a:solidFill>
                  <a:srgbClr val="FF0000"/>
                </a:solidFill>
              </a:rPr>
            </a:br>
            <a:r>
              <a:rPr lang="tr-TR" b="1" dirty="0">
                <a:solidFill>
                  <a:srgbClr val="FF0000"/>
                </a:solidFill>
              </a:rPr>
              <a:t>HAVA KOMPRESÖRÜ</a:t>
            </a:r>
          </a:p>
        </p:txBody>
      </p:sp>
      <p:pic>
        <p:nvPicPr>
          <p:cNvPr id="11" name="İçerik Yer Tutucusu 10">
            <a:extLst>
              <a:ext uri="{FF2B5EF4-FFF2-40B4-BE49-F238E27FC236}">
                <a16:creationId xmlns:a16="http://schemas.microsoft.com/office/drawing/2014/main" id="{B57D3DFA-B671-D879-26A2-A0F197B60B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E6BE4C9-A585-FC0E-49B4-31680AEEBF8F}"/>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8D675DDB-C6E3-3871-7907-21642DD07D97}"/>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5" name="Metin kutusu 4">
            <a:extLst>
              <a:ext uri="{FF2B5EF4-FFF2-40B4-BE49-F238E27FC236}">
                <a16:creationId xmlns:a16="http://schemas.microsoft.com/office/drawing/2014/main" id="{BBC3859E-401D-08E8-B1B2-D22EA428D88C}"/>
              </a:ext>
            </a:extLst>
          </p:cNvPr>
          <p:cNvSpPr txBox="1"/>
          <p:nvPr/>
        </p:nvSpPr>
        <p:spPr>
          <a:xfrm>
            <a:off x="683491" y="1669598"/>
            <a:ext cx="10871200" cy="2862322"/>
          </a:xfrm>
          <a:prstGeom prst="rect">
            <a:avLst/>
          </a:prstGeom>
          <a:noFill/>
        </p:spPr>
        <p:txBody>
          <a:bodyPr wrap="square">
            <a:spAutoFit/>
          </a:bodyPr>
          <a:lstStyle/>
          <a:p>
            <a:pPr marL="285750" indent="-285750">
              <a:buFont typeface="Arial" panose="020B0604020202020204" pitchFamily="34" charset="0"/>
              <a:buChar char="•"/>
            </a:pPr>
            <a:r>
              <a:rPr lang="tr-TR" dirty="0"/>
              <a:t>Çeken araçlarda, özellikle yağışlı havalarda, tekerlek/ray arasındaki aderansı arttırmak, dolayısıyla tekerleklerin patinaj yapmasını önlemek için rayların üzerine kum püskürtmek gerekir. Kumlama, çeken aracın altında bulunan kum depolarındaki kumun, raylar üzerine basınçlı hava ile püskürtülmesi ile sağlanır.</a:t>
            </a:r>
          </a:p>
          <a:p>
            <a:pPr marL="285750" indent="-285750">
              <a:buFont typeface="Arial" panose="020B0604020202020204" pitchFamily="34" charset="0"/>
              <a:buChar char="•"/>
            </a:pPr>
            <a:r>
              <a:rPr lang="tr-TR" dirty="0"/>
              <a:t>Elektrikli ve dizel </a:t>
            </a:r>
            <a:r>
              <a:rPr lang="tr-TR" dirty="0" err="1"/>
              <a:t>otomotris</a:t>
            </a:r>
            <a:r>
              <a:rPr lang="tr-TR" dirty="0"/>
              <a:t> (motorlu vagon) ve bunlardan türetilen tren setlerinin kapıları otomatik olarak açılıp kapanıyor ve otomatik açıp kapama işlemi basınçlı hava ile sağlanıyorsa, bu iş için basınçlı havayı sağlar.</a:t>
            </a:r>
          </a:p>
          <a:p>
            <a:pPr marL="285750" indent="-285750">
              <a:buFont typeface="Arial" panose="020B0604020202020204" pitchFamily="34" charset="0"/>
              <a:buChar char="•"/>
            </a:pPr>
            <a:r>
              <a:rPr lang="tr-TR" dirty="0"/>
              <a:t>Bazı çeken araçlarda cam sileceklerini hava motorları ile çalıştırılır. Bu motorların çalışması için gerekli basınçlı havayı sağlar.</a:t>
            </a:r>
          </a:p>
          <a:p>
            <a:pPr marL="285750" indent="-285750">
              <a:buFont typeface="Arial" panose="020B0604020202020204" pitchFamily="34" charset="0"/>
              <a:buChar char="•"/>
            </a:pPr>
            <a:r>
              <a:rPr lang="tr-TR" dirty="0"/>
              <a:t>Çeken araçlarda, özellikle lokomotiflerde ikaz kornaları için gerekli basınçlı havayı sağlar.</a:t>
            </a:r>
          </a:p>
        </p:txBody>
      </p:sp>
    </p:spTree>
    <p:extLst>
      <p:ext uri="{BB962C8B-B14F-4D97-AF65-F5344CB8AC3E}">
        <p14:creationId xmlns:p14="http://schemas.microsoft.com/office/powerpoint/2010/main" val="216873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C71F0-5A9D-9EF9-10EA-EB951EF9854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C8F6FB5-7ADD-2C3A-8FDA-1B567EC6AD4D}"/>
              </a:ext>
            </a:extLst>
          </p:cNvPr>
          <p:cNvSpPr>
            <a:spLocks noGrp="1"/>
          </p:cNvSpPr>
          <p:nvPr>
            <p:ph type="title"/>
          </p:nvPr>
        </p:nvSpPr>
        <p:spPr>
          <a:xfrm>
            <a:off x="838200" y="282149"/>
            <a:ext cx="10515600" cy="1325563"/>
          </a:xfrm>
        </p:spPr>
        <p:txBody>
          <a:bodyPr>
            <a:normAutofit/>
          </a:bodyPr>
          <a:lstStyle/>
          <a:p>
            <a:pPr algn="ctr"/>
            <a:r>
              <a:rPr lang="tr-TR" dirty="0"/>
              <a:t>   </a:t>
            </a:r>
            <a:r>
              <a:rPr lang="tr-TR" b="1" dirty="0">
                <a:solidFill>
                  <a:srgbClr val="FF0000"/>
                </a:solidFill>
              </a:rPr>
              <a:t>çeken araçlar   </a:t>
            </a:r>
            <a:br>
              <a:rPr lang="tr-TR" b="1" dirty="0">
                <a:solidFill>
                  <a:srgbClr val="FF0000"/>
                </a:solidFill>
              </a:rPr>
            </a:br>
            <a:r>
              <a:rPr lang="tr-TR" b="1" dirty="0">
                <a:solidFill>
                  <a:srgbClr val="FF0000"/>
                </a:solidFill>
              </a:rPr>
              <a:t>HAVA KOMPRESÖRÜ</a:t>
            </a:r>
          </a:p>
        </p:txBody>
      </p:sp>
      <p:pic>
        <p:nvPicPr>
          <p:cNvPr id="11" name="İçerik Yer Tutucusu 10">
            <a:extLst>
              <a:ext uri="{FF2B5EF4-FFF2-40B4-BE49-F238E27FC236}">
                <a16:creationId xmlns:a16="http://schemas.microsoft.com/office/drawing/2014/main" id="{140FD8B1-4035-692D-5231-B11C4993DEE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861DBF14-B1D4-FB8C-BFE2-BB93D53D5999}"/>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3F16974A-F5AB-5003-C1D0-B1939969FDBC}"/>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3" name="Resim 2">
            <a:extLst>
              <a:ext uri="{FF2B5EF4-FFF2-40B4-BE49-F238E27FC236}">
                <a16:creationId xmlns:a16="http://schemas.microsoft.com/office/drawing/2014/main" id="{47B9DFE0-DB74-6DB7-3573-0311FFD8775E}"/>
              </a:ext>
            </a:extLst>
          </p:cNvPr>
          <p:cNvPicPr>
            <a:picLocks noChangeAspect="1"/>
          </p:cNvPicPr>
          <p:nvPr/>
        </p:nvPicPr>
        <p:blipFill>
          <a:blip r:embed="rId5"/>
          <a:stretch>
            <a:fillRect/>
          </a:stretch>
        </p:blipFill>
        <p:spPr>
          <a:xfrm>
            <a:off x="427997" y="1854264"/>
            <a:ext cx="5825022" cy="4029805"/>
          </a:xfrm>
          <a:prstGeom prst="rect">
            <a:avLst/>
          </a:prstGeom>
        </p:spPr>
      </p:pic>
      <p:pic>
        <p:nvPicPr>
          <p:cNvPr id="6" name="Resim 5">
            <a:extLst>
              <a:ext uri="{FF2B5EF4-FFF2-40B4-BE49-F238E27FC236}">
                <a16:creationId xmlns:a16="http://schemas.microsoft.com/office/drawing/2014/main" id="{77B8B10E-A047-5EC6-A275-A7A7462FD42E}"/>
              </a:ext>
            </a:extLst>
          </p:cNvPr>
          <p:cNvPicPr>
            <a:picLocks noChangeAspect="1"/>
          </p:cNvPicPr>
          <p:nvPr/>
        </p:nvPicPr>
        <p:blipFill>
          <a:blip r:embed="rId6"/>
          <a:stretch>
            <a:fillRect/>
          </a:stretch>
        </p:blipFill>
        <p:spPr>
          <a:xfrm>
            <a:off x="6253019" y="1854264"/>
            <a:ext cx="6027762" cy="4029805"/>
          </a:xfrm>
          <a:prstGeom prst="rect">
            <a:avLst/>
          </a:prstGeom>
        </p:spPr>
      </p:pic>
    </p:spTree>
    <p:extLst>
      <p:ext uri="{BB962C8B-B14F-4D97-AF65-F5344CB8AC3E}">
        <p14:creationId xmlns:p14="http://schemas.microsoft.com/office/powerpoint/2010/main" val="182396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BD14-2BFA-7216-6B73-A0688354742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A178745-8B09-1424-1B34-039E341CB7DD}"/>
              </a:ext>
            </a:extLst>
          </p:cNvPr>
          <p:cNvSpPr>
            <a:spLocks noGrp="1"/>
          </p:cNvSpPr>
          <p:nvPr>
            <p:ph type="title"/>
          </p:nvPr>
        </p:nvSpPr>
        <p:spPr>
          <a:xfrm>
            <a:off x="838200" y="248631"/>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ÇEKEN ARAÇLARDA KULLANILAN KOMPONENTLER</a:t>
            </a:r>
            <a:endParaRPr lang="tr-TR" b="1" dirty="0">
              <a:solidFill>
                <a:srgbClr val="FF0000"/>
              </a:solidFill>
            </a:endParaRPr>
          </a:p>
        </p:txBody>
      </p:sp>
      <p:pic>
        <p:nvPicPr>
          <p:cNvPr id="11" name="İçerik Yer Tutucusu 10">
            <a:extLst>
              <a:ext uri="{FF2B5EF4-FFF2-40B4-BE49-F238E27FC236}">
                <a16:creationId xmlns:a16="http://schemas.microsoft.com/office/drawing/2014/main" id="{1FA5674F-77EC-FDA4-7068-61685A367B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CC7825E0-26CD-2075-7F37-5EB8396AA579}"/>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EB3DB311-4DBE-6A0D-9E09-A81751B8AA4F}"/>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5" name="Metin kutusu 4">
            <a:extLst>
              <a:ext uri="{FF2B5EF4-FFF2-40B4-BE49-F238E27FC236}">
                <a16:creationId xmlns:a16="http://schemas.microsoft.com/office/drawing/2014/main" id="{E5FEEDDA-601B-3AA1-4D6C-352A6FD5F82F}"/>
              </a:ext>
            </a:extLst>
          </p:cNvPr>
          <p:cNvSpPr txBox="1"/>
          <p:nvPr/>
        </p:nvSpPr>
        <p:spPr>
          <a:xfrm>
            <a:off x="360219" y="1918229"/>
            <a:ext cx="7361382" cy="3693319"/>
          </a:xfrm>
          <a:prstGeom prst="rect">
            <a:avLst/>
          </a:prstGeom>
          <a:noFill/>
        </p:spPr>
        <p:txBody>
          <a:bodyPr wrap="square">
            <a:spAutoFit/>
          </a:bodyPr>
          <a:lstStyle/>
          <a:p>
            <a:pPr marL="285750" indent="-285750">
              <a:buFont typeface="Arial" panose="020B0604020202020204" pitchFamily="34" charset="0"/>
              <a:buChar char="•"/>
            </a:pPr>
            <a:r>
              <a:rPr lang="tr-TR" dirty="0"/>
              <a:t>Bir çeken araç üreticisi firma çoğunlukla aracın tüm komponentlerini kendisi üretmez. Birçok komponenti bu konuda uzmanlaşmış başka firmalardan temin ederler. Örneğin; dizel motoru, tekerlekler, kompresör, klima vb.</a:t>
            </a:r>
          </a:p>
          <a:p>
            <a:endParaRPr lang="tr-TR" dirty="0"/>
          </a:p>
          <a:p>
            <a:pPr marL="285750" indent="-285750">
              <a:buFont typeface="Arial" panose="020B0604020202020204" pitchFamily="34" charset="0"/>
              <a:buChar char="•"/>
            </a:pPr>
            <a:r>
              <a:rPr lang="tr-TR" dirty="0"/>
              <a:t>Bir çeken araçta;</a:t>
            </a:r>
          </a:p>
          <a:p>
            <a:pPr marL="285750" indent="-285750">
              <a:buFont typeface="Arial" panose="020B0604020202020204" pitchFamily="34" charset="0"/>
              <a:buChar char="•"/>
            </a:pPr>
            <a:r>
              <a:rPr lang="tr-TR" dirty="0"/>
              <a:t>Enerji türleri,</a:t>
            </a:r>
          </a:p>
          <a:p>
            <a:pPr marL="285750" indent="-285750">
              <a:buFont typeface="Arial" panose="020B0604020202020204" pitchFamily="34" charset="0"/>
              <a:buChar char="•"/>
            </a:pPr>
            <a:r>
              <a:rPr lang="tr-TR" dirty="0"/>
              <a:t>Güç iletim düzenleri,</a:t>
            </a:r>
          </a:p>
          <a:p>
            <a:pPr marL="285750" indent="-285750">
              <a:buFont typeface="Arial" panose="020B0604020202020204" pitchFamily="34" charset="0"/>
              <a:buChar char="•"/>
            </a:pPr>
            <a:r>
              <a:rPr lang="tr-TR" dirty="0"/>
              <a:t>Frenleme düzenleri,</a:t>
            </a:r>
          </a:p>
          <a:p>
            <a:pPr marL="285750" indent="-285750">
              <a:buFont typeface="Arial" panose="020B0604020202020204" pitchFamily="34" charset="0"/>
              <a:buChar char="•"/>
            </a:pPr>
            <a:r>
              <a:rPr lang="tr-TR" dirty="0"/>
              <a:t>Dingil düzenlerine göre çok değişik komponentlere gereksinimler vardır. Her ne kadar sistemler gereği değişik komponentler kullanılmakla birlikte birçok ortak komponentler de kullanılmaktadır.</a:t>
            </a:r>
          </a:p>
        </p:txBody>
      </p:sp>
    </p:spTree>
    <p:extLst>
      <p:ext uri="{BB962C8B-B14F-4D97-AF65-F5344CB8AC3E}">
        <p14:creationId xmlns:p14="http://schemas.microsoft.com/office/powerpoint/2010/main" val="252963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F16F-D19B-852D-2CCF-30400F239BD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F750E1D-A3CB-7B6E-390D-7B948C2B5E18}"/>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CER MOTORLARI</a:t>
            </a:r>
          </a:p>
        </p:txBody>
      </p:sp>
      <p:pic>
        <p:nvPicPr>
          <p:cNvPr id="11" name="İçerik Yer Tutucusu 10">
            <a:extLst>
              <a:ext uri="{FF2B5EF4-FFF2-40B4-BE49-F238E27FC236}">
                <a16:creationId xmlns:a16="http://schemas.microsoft.com/office/drawing/2014/main" id="{602CF0DB-1F15-C7AA-547A-D3223BAFB4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BC537B81-C12B-7512-21EE-64FC1EE727B0}"/>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8E8614A0-510B-17F3-B45A-52D0A166C453}"/>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036B26AE-39AC-1C7D-FFED-825CDBB68062}"/>
              </a:ext>
            </a:extLst>
          </p:cNvPr>
          <p:cNvSpPr txBox="1"/>
          <p:nvPr/>
        </p:nvSpPr>
        <p:spPr>
          <a:xfrm>
            <a:off x="838200" y="1750950"/>
            <a:ext cx="9387864" cy="646331"/>
          </a:xfrm>
          <a:prstGeom prst="rect">
            <a:avLst/>
          </a:prstGeom>
          <a:noFill/>
        </p:spPr>
        <p:txBody>
          <a:bodyPr wrap="square">
            <a:spAutoFit/>
          </a:bodyPr>
          <a:lstStyle/>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p:txBody>
      </p:sp>
      <p:pic>
        <p:nvPicPr>
          <p:cNvPr id="7" name="Resim 6">
            <a:extLst>
              <a:ext uri="{FF2B5EF4-FFF2-40B4-BE49-F238E27FC236}">
                <a16:creationId xmlns:a16="http://schemas.microsoft.com/office/drawing/2014/main" id="{2325FD57-CAEA-2BC9-37AF-416C1EB02D8E}"/>
              </a:ext>
            </a:extLst>
          </p:cNvPr>
          <p:cNvPicPr>
            <a:picLocks noChangeAspect="1"/>
          </p:cNvPicPr>
          <p:nvPr/>
        </p:nvPicPr>
        <p:blipFill>
          <a:blip r:embed="rId5"/>
          <a:stretch>
            <a:fillRect/>
          </a:stretch>
        </p:blipFill>
        <p:spPr>
          <a:xfrm>
            <a:off x="882072" y="1889861"/>
            <a:ext cx="5474682" cy="4035902"/>
          </a:xfrm>
          <a:prstGeom prst="rect">
            <a:avLst/>
          </a:prstGeom>
        </p:spPr>
      </p:pic>
      <p:pic>
        <p:nvPicPr>
          <p:cNvPr id="8" name="Resim 7">
            <a:extLst>
              <a:ext uri="{FF2B5EF4-FFF2-40B4-BE49-F238E27FC236}">
                <a16:creationId xmlns:a16="http://schemas.microsoft.com/office/drawing/2014/main" id="{1BAB2A9C-1698-CB40-6E8D-6773D199A610}"/>
              </a:ext>
            </a:extLst>
          </p:cNvPr>
          <p:cNvPicPr>
            <a:picLocks noChangeAspect="1"/>
          </p:cNvPicPr>
          <p:nvPr/>
        </p:nvPicPr>
        <p:blipFill>
          <a:blip r:embed="rId6"/>
          <a:stretch>
            <a:fillRect/>
          </a:stretch>
        </p:blipFill>
        <p:spPr>
          <a:xfrm>
            <a:off x="7031880" y="1808505"/>
            <a:ext cx="3060457" cy="4035902"/>
          </a:xfrm>
          <a:prstGeom prst="rect">
            <a:avLst/>
          </a:prstGeom>
        </p:spPr>
      </p:pic>
    </p:spTree>
    <p:extLst>
      <p:ext uri="{BB962C8B-B14F-4D97-AF65-F5344CB8AC3E}">
        <p14:creationId xmlns:p14="http://schemas.microsoft.com/office/powerpoint/2010/main" val="131106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2DED5-6A96-69F5-7409-8972652D394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18214C0-1448-9680-1D65-ADF659054A75}"/>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KOLLEKTÖRLÜ DOĞRU AKIM MOTORLARI</a:t>
            </a:r>
          </a:p>
        </p:txBody>
      </p:sp>
      <p:pic>
        <p:nvPicPr>
          <p:cNvPr id="11" name="İçerik Yer Tutucusu 10">
            <a:extLst>
              <a:ext uri="{FF2B5EF4-FFF2-40B4-BE49-F238E27FC236}">
                <a16:creationId xmlns:a16="http://schemas.microsoft.com/office/drawing/2014/main" id="{06B51283-DE0A-12B4-E041-D9AD12AADE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0D0974E2-9354-3237-DCD1-707299284EE9}"/>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1D9A6A32-693F-F5BB-47FD-466E76639C4C}"/>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1A113471-C774-D26E-EC72-5C403993F630}"/>
              </a:ext>
            </a:extLst>
          </p:cNvPr>
          <p:cNvSpPr txBox="1"/>
          <p:nvPr/>
        </p:nvSpPr>
        <p:spPr>
          <a:xfrm>
            <a:off x="838200" y="1750950"/>
            <a:ext cx="9387864" cy="3416320"/>
          </a:xfrm>
          <a:prstGeom prst="rect">
            <a:avLst/>
          </a:prstGeom>
          <a:noFill/>
        </p:spPr>
        <p:txBody>
          <a:bodyPr wrap="square">
            <a:spAutoFit/>
          </a:bodyPr>
          <a:lstStyle/>
          <a:p>
            <a:pPr marL="285750" indent="-285750">
              <a:buFont typeface="Arial" panose="020B0604020202020204" pitchFamily="34" charset="0"/>
              <a:buChar char="•"/>
            </a:pPr>
            <a:r>
              <a:rPr lang="tr-TR" dirty="0" err="1"/>
              <a:t>Kollektörlü</a:t>
            </a:r>
            <a:r>
              <a:rPr lang="tr-TR" dirty="0"/>
              <a:t> Doğru Akım motorları, motor olarak kullanılmasının yanı sıra Elektro-Dinamik frenleme esnasında elektrik üreteci (</a:t>
            </a:r>
            <a:r>
              <a:rPr lang="tr-TR" dirty="0" err="1"/>
              <a:t>Generatör</a:t>
            </a:r>
            <a:r>
              <a:rPr lang="tr-TR" dirty="0"/>
              <a:t>) olarak da kullanılırlar. O halde bunlara, </a:t>
            </a:r>
            <a:r>
              <a:rPr lang="tr-TR" dirty="0" err="1"/>
              <a:t>kollektörlü</a:t>
            </a:r>
            <a:r>
              <a:rPr lang="tr-TR" dirty="0"/>
              <a:t> doğru akım makinası adını verebiliriz.</a:t>
            </a:r>
          </a:p>
          <a:p>
            <a:pPr marL="285750" indent="-285750">
              <a:buFont typeface="Arial" panose="020B0604020202020204" pitchFamily="34" charset="0"/>
              <a:buChar char="•"/>
            </a:pPr>
            <a:r>
              <a:rPr lang="tr-TR" dirty="0" err="1"/>
              <a:t>Kollektörlü</a:t>
            </a:r>
            <a:r>
              <a:rPr lang="tr-TR" dirty="0"/>
              <a:t> doğru akım makinaları temel olarak iki ana kısımdan meydana gelirler. Bu kısımlar;</a:t>
            </a:r>
          </a:p>
          <a:p>
            <a:pPr marL="285750" indent="-285750">
              <a:buFont typeface="Arial" panose="020B0604020202020204" pitchFamily="34" charset="0"/>
              <a:buChar char="•"/>
            </a:pPr>
            <a:r>
              <a:rPr lang="tr-TR" dirty="0"/>
              <a:t>Duran kısım (Endüktör)</a:t>
            </a:r>
          </a:p>
          <a:p>
            <a:pPr marL="285750" indent="-285750">
              <a:buFont typeface="Arial" panose="020B0604020202020204" pitchFamily="34" charset="0"/>
              <a:buChar char="•"/>
            </a:pPr>
            <a:r>
              <a:rPr lang="tr-TR" dirty="0"/>
              <a:t>Dönen kısımdan (</a:t>
            </a:r>
            <a:r>
              <a:rPr lang="tr-TR" dirty="0" err="1"/>
              <a:t>Endüvi</a:t>
            </a:r>
            <a:r>
              <a:rPr lang="tr-TR" dirty="0"/>
              <a:t>) meydana gelmiş olup, </a:t>
            </a:r>
            <a:r>
              <a:rPr lang="tr-TR" dirty="0" err="1"/>
              <a:t>endüvinin</a:t>
            </a:r>
            <a:r>
              <a:rPr lang="tr-TR" dirty="0"/>
              <a:t> ve endüktörün birbirine bağlantı şekillerine göre;</a:t>
            </a:r>
          </a:p>
          <a:p>
            <a:pPr marL="285750" indent="-285750">
              <a:buFont typeface="Arial" panose="020B0604020202020204" pitchFamily="34" charset="0"/>
              <a:buChar char="•"/>
            </a:pPr>
            <a:r>
              <a:rPr lang="tr-TR" dirty="0"/>
              <a:t>Seri makinalar</a:t>
            </a:r>
          </a:p>
          <a:p>
            <a:pPr marL="285750" indent="-285750">
              <a:buFont typeface="Arial" panose="020B0604020202020204" pitchFamily="34" charset="0"/>
              <a:buChar char="•"/>
            </a:pPr>
            <a:r>
              <a:rPr lang="tr-TR" dirty="0" err="1"/>
              <a:t>Şönt</a:t>
            </a:r>
            <a:r>
              <a:rPr lang="tr-TR" dirty="0"/>
              <a:t> makinalar</a:t>
            </a:r>
          </a:p>
          <a:p>
            <a:pPr marL="285750" indent="-285750">
              <a:buFont typeface="Arial" panose="020B0604020202020204" pitchFamily="34" charset="0"/>
              <a:buChar char="•"/>
            </a:pPr>
            <a:r>
              <a:rPr lang="tr-TR" dirty="0" err="1"/>
              <a:t>Kompunt</a:t>
            </a:r>
            <a:r>
              <a:rPr lang="tr-TR" dirty="0"/>
              <a:t> makinalar</a:t>
            </a:r>
          </a:p>
          <a:p>
            <a:pPr marL="285750" indent="-285750">
              <a:buFont typeface="Arial" panose="020B0604020202020204" pitchFamily="34" charset="0"/>
              <a:buChar char="•"/>
            </a:pPr>
            <a:r>
              <a:rPr lang="tr-TR" dirty="0"/>
              <a:t>Serbest uyarımlı makinalar olarak dörde ayrılırlar.</a:t>
            </a:r>
          </a:p>
        </p:txBody>
      </p:sp>
    </p:spTree>
    <p:extLst>
      <p:ext uri="{BB962C8B-B14F-4D97-AF65-F5344CB8AC3E}">
        <p14:creationId xmlns:p14="http://schemas.microsoft.com/office/powerpoint/2010/main" val="293995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1ADE-DF93-0E8A-1BA2-AD2A35E9DD3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0E8A2F6-20DE-6868-DC83-3095C9AC0EF8}"/>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KOLLEKTÖRLÜ DOĞRU AKIM MOTORLARI</a:t>
            </a:r>
          </a:p>
        </p:txBody>
      </p:sp>
      <p:pic>
        <p:nvPicPr>
          <p:cNvPr id="11" name="İçerik Yer Tutucusu 10">
            <a:extLst>
              <a:ext uri="{FF2B5EF4-FFF2-40B4-BE49-F238E27FC236}">
                <a16:creationId xmlns:a16="http://schemas.microsoft.com/office/drawing/2014/main" id="{9924E680-6D3E-6BFF-A0C7-F574464674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2BA3044F-DB3C-6123-CA38-52AD1AF6B2A5}"/>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76150D38-1992-D987-0C98-9FB015F117FF}"/>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3F27F8DD-612F-3E56-D713-992E3ACE2BC2}"/>
              </a:ext>
            </a:extLst>
          </p:cNvPr>
          <p:cNvSpPr txBox="1"/>
          <p:nvPr/>
        </p:nvSpPr>
        <p:spPr>
          <a:xfrm>
            <a:off x="838200" y="1750950"/>
            <a:ext cx="9387864" cy="3416320"/>
          </a:xfrm>
          <a:prstGeom prst="rect">
            <a:avLst/>
          </a:prstGeom>
          <a:noFill/>
        </p:spPr>
        <p:txBody>
          <a:bodyPr wrap="square">
            <a:spAutoFit/>
          </a:bodyPr>
          <a:lstStyle/>
          <a:p>
            <a:pPr marL="285750" indent="-285750">
              <a:buFont typeface="Arial" panose="020B0604020202020204" pitchFamily="34" charset="0"/>
              <a:buChar char="•"/>
            </a:pPr>
            <a:r>
              <a:rPr lang="tr-TR" dirty="0"/>
              <a:t>Duran kısım olan endüktör, motorun ana kutuplarını teşkil ederler ve karkas dediğimiz motorun gövdesine bağlanırlar. </a:t>
            </a:r>
          </a:p>
          <a:p>
            <a:pPr marL="285750" indent="-285750">
              <a:buFont typeface="Arial" panose="020B0604020202020204" pitchFamily="34" charset="0"/>
              <a:buChar char="•"/>
            </a:pPr>
            <a:r>
              <a:rPr lang="tr-TR" dirty="0"/>
              <a:t>Bilindiği gibi </a:t>
            </a:r>
            <a:r>
              <a:rPr lang="tr-TR" dirty="0" err="1"/>
              <a:t>endüvi</a:t>
            </a:r>
            <a:r>
              <a:rPr lang="tr-TR" dirty="0"/>
              <a:t> dönen kısım olup, iki kısımdan meydana gelir. </a:t>
            </a:r>
          </a:p>
          <a:p>
            <a:pPr marL="285750" indent="-285750">
              <a:buFont typeface="Arial" panose="020B0604020202020204" pitchFamily="34" charset="0"/>
              <a:buChar char="•"/>
            </a:pPr>
            <a:r>
              <a:rPr lang="tr-TR" dirty="0"/>
              <a:t>Aynı mil üzerinde magnetik devreyi oluşturan ve sargı kanalları ile sargıları üzerinde bulunduran saç paket ve bakır lamalardan meydana gelen (toplaç) </a:t>
            </a:r>
            <a:r>
              <a:rPr lang="tr-TR" dirty="0" err="1"/>
              <a:t>kollektördür</a:t>
            </a:r>
            <a:r>
              <a:rPr lang="tr-TR" dirty="0"/>
              <a:t>. </a:t>
            </a:r>
          </a:p>
          <a:p>
            <a:pPr marL="285750" indent="-285750">
              <a:buFont typeface="Arial" panose="020B0604020202020204" pitchFamily="34" charset="0"/>
              <a:buChar char="•"/>
            </a:pPr>
            <a:r>
              <a:rPr lang="tr-TR" dirty="0"/>
              <a:t>Sargılar </a:t>
            </a:r>
            <a:r>
              <a:rPr lang="tr-TR" dirty="0" err="1"/>
              <a:t>kollektöre</a:t>
            </a:r>
            <a:r>
              <a:rPr lang="tr-TR" dirty="0"/>
              <a:t> bağlanmış olup endüktör sargıları ile bağlantı kömür fırçalar ile sağlanır. İyi bir bağlantının </a:t>
            </a:r>
            <a:r>
              <a:rPr lang="tr-TR" dirty="0" err="1"/>
              <a:t>sağlanmasi</a:t>
            </a:r>
            <a:r>
              <a:rPr lang="tr-TR" dirty="0"/>
              <a:t> için kömür fırçalara sustalarla basılırlar. Kömür fırçalara yataklık yapan elemanlara kömür taşıyıcı (</a:t>
            </a:r>
            <a:r>
              <a:rPr lang="tr-TR" dirty="0" err="1"/>
              <a:t>Portbale</a:t>
            </a:r>
            <a:r>
              <a:rPr lang="tr-TR" dirty="0"/>
              <a:t>) adı verilir.</a:t>
            </a:r>
          </a:p>
          <a:p>
            <a:pPr marL="285750" indent="-285750">
              <a:buFont typeface="Arial" panose="020B0604020202020204" pitchFamily="34" charset="0"/>
              <a:buChar char="•"/>
            </a:pPr>
            <a:r>
              <a:rPr lang="tr-TR" dirty="0"/>
              <a:t>Bu makinanın en büyük özelliği büyük kalkış momenti sağlamasıdır. Özellikle dik rampalı yollarda çalışan araçlar için seri motorlar büyük avantajlar sağlamaktadır.</a:t>
            </a:r>
          </a:p>
        </p:txBody>
      </p:sp>
    </p:spTree>
    <p:extLst>
      <p:ext uri="{BB962C8B-B14F-4D97-AF65-F5344CB8AC3E}">
        <p14:creationId xmlns:p14="http://schemas.microsoft.com/office/powerpoint/2010/main" val="323244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ACA4-7873-9450-613E-8941227F06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6B0FB06-6C3A-7383-19CC-AC52ACF009A8}"/>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KOLLEKTÖRLÜ DOĞRU AKIM MOTORLARI</a:t>
            </a:r>
          </a:p>
        </p:txBody>
      </p:sp>
      <p:pic>
        <p:nvPicPr>
          <p:cNvPr id="11" name="İçerik Yer Tutucusu 10">
            <a:extLst>
              <a:ext uri="{FF2B5EF4-FFF2-40B4-BE49-F238E27FC236}">
                <a16:creationId xmlns:a16="http://schemas.microsoft.com/office/drawing/2014/main" id="{8D710CB9-B456-2E4B-1649-129BF83911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414D9F3D-D2E7-65A4-C22C-16D6B474D059}"/>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5EFD40FC-70F0-E589-E4F8-16F6523E2976}"/>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3" name="Resim 2">
            <a:extLst>
              <a:ext uri="{FF2B5EF4-FFF2-40B4-BE49-F238E27FC236}">
                <a16:creationId xmlns:a16="http://schemas.microsoft.com/office/drawing/2014/main" id="{F95CB998-5996-2F21-DDA7-6AC70984AB35}"/>
              </a:ext>
            </a:extLst>
          </p:cNvPr>
          <p:cNvPicPr>
            <a:picLocks noChangeAspect="1"/>
          </p:cNvPicPr>
          <p:nvPr/>
        </p:nvPicPr>
        <p:blipFill>
          <a:blip r:embed="rId5"/>
          <a:stretch>
            <a:fillRect/>
          </a:stretch>
        </p:blipFill>
        <p:spPr>
          <a:xfrm>
            <a:off x="1304189" y="2201634"/>
            <a:ext cx="8455885" cy="3145809"/>
          </a:xfrm>
          <a:prstGeom prst="rect">
            <a:avLst/>
          </a:prstGeom>
        </p:spPr>
      </p:pic>
    </p:spTree>
    <p:extLst>
      <p:ext uri="{BB962C8B-B14F-4D97-AF65-F5344CB8AC3E}">
        <p14:creationId xmlns:p14="http://schemas.microsoft.com/office/powerpoint/2010/main" val="234004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A0545-7502-842C-B0AA-C5F2D3090B4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F187FF3-D436-DCF3-0FD2-18E939CC5B94}"/>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ALTERNATİF AKIM SİNCAP KAFESLİ ASENKRON CER MOTORLARI</a:t>
            </a:r>
          </a:p>
        </p:txBody>
      </p:sp>
      <p:pic>
        <p:nvPicPr>
          <p:cNvPr id="11" name="İçerik Yer Tutucusu 10">
            <a:extLst>
              <a:ext uri="{FF2B5EF4-FFF2-40B4-BE49-F238E27FC236}">
                <a16:creationId xmlns:a16="http://schemas.microsoft.com/office/drawing/2014/main" id="{E78FD9EB-7A69-FF2C-B1FB-846C3653D9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F1110E3D-BDB2-123D-02AF-C0707D0D1F6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FD98003F-BEA9-E907-B6B7-A0FE1A08265F}"/>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52C51758-1D30-A793-CB6C-BA7F487D99F7}"/>
              </a:ext>
            </a:extLst>
          </p:cNvPr>
          <p:cNvSpPr txBox="1"/>
          <p:nvPr/>
        </p:nvSpPr>
        <p:spPr>
          <a:xfrm>
            <a:off x="360218" y="2069559"/>
            <a:ext cx="10627097" cy="2585323"/>
          </a:xfrm>
          <a:prstGeom prst="rect">
            <a:avLst/>
          </a:prstGeom>
          <a:noFill/>
        </p:spPr>
        <p:txBody>
          <a:bodyPr wrap="square">
            <a:spAutoFit/>
          </a:bodyPr>
          <a:lstStyle/>
          <a:p>
            <a:pPr marL="285750" indent="-285750">
              <a:buFont typeface="Arial" panose="020B0604020202020204" pitchFamily="34" charset="0"/>
              <a:buChar char="•"/>
            </a:pPr>
            <a:r>
              <a:rPr lang="tr-TR" dirty="0"/>
              <a:t>Yarı iletken teknolojilerinin gelişmesi ve bunlarda yüksek güçlere çıkılması sonucu gerek elektrikli ve gerekse dizel elektrikli çeken araçlarda son yıllarda </a:t>
            </a:r>
            <a:r>
              <a:rPr lang="tr-TR" dirty="0" err="1"/>
              <a:t>kollektörlü</a:t>
            </a:r>
            <a:r>
              <a:rPr lang="tr-TR" dirty="0"/>
              <a:t> motorlar yerine "Üç Fazlı Sincap Kafesli Asenkron" cer motorları (Üç fazlı endüksiyon motoru da denilir) kullanılmaya başlanmıştır.</a:t>
            </a:r>
          </a:p>
          <a:p>
            <a:pPr marL="285750" indent="-285750">
              <a:buFont typeface="Arial" panose="020B0604020202020204" pitchFamily="34" charset="0"/>
              <a:buChar char="•"/>
            </a:pPr>
            <a:r>
              <a:rPr lang="tr-TR" dirty="0"/>
              <a:t>Asenkron motorlar, gerek yapı ve gerekse üretim kolaylığı bakımından ucuz makinalar olup fazla bakım gerektirmezler. </a:t>
            </a:r>
          </a:p>
          <a:p>
            <a:pPr marL="285750" indent="-285750">
              <a:buFont typeface="Arial" panose="020B0604020202020204" pitchFamily="34" charset="0"/>
              <a:buChar char="•"/>
            </a:pPr>
            <a:r>
              <a:rPr lang="tr-TR" dirty="0"/>
              <a:t>Bu motorlar tek fazlı ve üç fazlı olmak üzere iki çeşit olup, bilezikli rotorlu ve sincap kafesli rotorlu olarak da ikiye ayrılırlar. Ancak raylı sistem çeken araçlarında cer motoru olarak üç fazlı sincap kafesli asenkron motorlar kullanılmaktadır.</a:t>
            </a:r>
          </a:p>
        </p:txBody>
      </p:sp>
    </p:spTree>
    <p:extLst>
      <p:ext uri="{BB962C8B-B14F-4D97-AF65-F5344CB8AC3E}">
        <p14:creationId xmlns:p14="http://schemas.microsoft.com/office/powerpoint/2010/main" val="21031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C0E27-7904-5433-C452-0799E514786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E3B2623-8D16-16A7-544E-E454B72F1709}"/>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ALTERNATİF AKIM SİNCAP KAFESLİ ASENKRON CER MOTORLARI</a:t>
            </a:r>
          </a:p>
        </p:txBody>
      </p:sp>
      <p:pic>
        <p:nvPicPr>
          <p:cNvPr id="11" name="İçerik Yer Tutucusu 10">
            <a:extLst>
              <a:ext uri="{FF2B5EF4-FFF2-40B4-BE49-F238E27FC236}">
                <a16:creationId xmlns:a16="http://schemas.microsoft.com/office/drawing/2014/main" id="{ABBF35CF-ABC7-B202-F938-EFA8C48692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4DC93D38-64A0-85F7-87BC-2770150BDFDF}"/>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16F52381-52DB-9B99-C63F-8D2743BE323E}"/>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54111544-5217-D6FD-3B30-D89C7164D4BA}"/>
              </a:ext>
            </a:extLst>
          </p:cNvPr>
          <p:cNvSpPr txBox="1"/>
          <p:nvPr/>
        </p:nvSpPr>
        <p:spPr>
          <a:xfrm>
            <a:off x="360218" y="2069559"/>
            <a:ext cx="10627097" cy="2585323"/>
          </a:xfrm>
          <a:prstGeom prst="rect">
            <a:avLst/>
          </a:prstGeom>
          <a:noFill/>
        </p:spPr>
        <p:txBody>
          <a:bodyPr wrap="square">
            <a:spAutoFit/>
          </a:bodyPr>
          <a:lstStyle/>
          <a:p>
            <a:pPr marL="285750" indent="-285750">
              <a:buFont typeface="Arial" panose="020B0604020202020204" pitchFamily="34" charset="0"/>
              <a:buChar char="•"/>
            </a:pPr>
            <a:r>
              <a:rPr lang="tr-TR" dirty="0"/>
              <a:t>Asenkron motorlarda her dönel elektrik makinasında olduğu gibi duran kısım olan ve döner alanı sağlayan sargıların olduğu stator ve sincap kafes olarak sabit çubukların olduğu dönel kısım olan rotordan meydana gelmiştir.</a:t>
            </a:r>
          </a:p>
          <a:p>
            <a:pPr marL="285750" indent="-285750">
              <a:buFont typeface="Arial" panose="020B0604020202020204" pitchFamily="34" charset="0"/>
              <a:buChar char="•"/>
            </a:pPr>
            <a:r>
              <a:rPr lang="tr-TR" dirty="0"/>
              <a:t>Alternatif akımda (AC) üç fazın her biri bir harf ile gösterilir ve bu fazların harfleri R-S-T'dir. Her faz arası 120° olup stator sargılarında bir döner alan meydana gelir. Meydana gelen döner alan rotor sargılarında bir dönme momenti dolayısıyla bir döndürme kuvveti meydana getirir.</a:t>
            </a:r>
          </a:p>
          <a:p>
            <a:pPr marL="285750" indent="-285750">
              <a:buFont typeface="Arial" panose="020B0604020202020204" pitchFamily="34" charset="0"/>
              <a:buChar char="•"/>
            </a:pPr>
            <a:r>
              <a:rPr lang="tr-TR" dirty="0"/>
              <a:t>Asenkron cer motorlu güç iletim sistemlerinin kolektörlü doğru akım cer motorlarından çok belirgin üstünlükleri olup bu üstünlükler aşağıda sıralanmıştır.</a:t>
            </a:r>
          </a:p>
        </p:txBody>
      </p:sp>
    </p:spTree>
    <p:extLst>
      <p:ext uri="{BB962C8B-B14F-4D97-AF65-F5344CB8AC3E}">
        <p14:creationId xmlns:p14="http://schemas.microsoft.com/office/powerpoint/2010/main" val="248191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018D-3BCB-2E29-9AFF-8A37B23FDAF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E4369F7-854A-2F54-EF3C-B0B98BEDE762}"/>
              </a:ext>
            </a:extLst>
          </p:cNvPr>
          <p:cNvSpPr>
            <a:spLocks noGrp="1"/>
          </p:cNvSpPr>
          <p:nvPr>
            <p:ph type="title"/>
          </p:nvPr>
        </p:nvSpPr>
        <p:spPr>
          <a:xfrm>
            <a:off x="838200" y="282149"/>
            <a:ext cx="10515600" cy="1325563"/>
          </a:xfrm>
        </p:spPr>
        <p:txBody>
          <a:bodyPr>
            <a:normAutofit fontScale="90000"/>
          </a:bodyPr>
          <a:lstStyle/>
          <a:p>
            <a:pPr algn="ctr"/>
            <a:r>
              <a:rPr lang="tr-TR" dirty="0"/>
              <a:t>   </a:t>
            </a:r>
            <a:r>
              <a:rPr lang="tr-TR" b="1" dirty="0">
                <a:solidFill>
                  <a:srgbClr val="FF0000"/>
                </a:solidFill>
              </a:rPr>
              <a:t>çeken araçlar</a:t>
            </a:r>
            <a:br>
              <a:rPr lang="tr-TR" b="1" dirty="0">
                <a:solidFill>
                  <a:srgbClr val="FF0000"/>
                </a:solidFill>
              </a:rPr>
            </a:br>
            <a:r>
              <a:rPr lang="tr-TR" b="1" dirty="0">
                <a:solidFill>
                  <a:srgbClr val="FF0000"/>
                </a:solidFill>
              </a:rPr>
              <a:t>       </a:t>
            </a:r>
            <a:r>
              <a:rPr lang="es-ES" b="1" dirty="0">
                <a:solidFill>
                  <a:srgbClr val="FF0000"/>
                </a:solidFill>
              </a:rPr>
              <a:t>ORTAK VE BENZER KOMPONENTLER</a:t>
            </a:r>
            <a:br>
              <a:rPr lang="tr-TR" b="1" dirty="0">
                <a:solidFill>
                  <a:srgbClr val="FF0000"/>
                </a:solidFill>
              </a:rPr>
            </a:br>
            <a:r>
              <a:rPr lang="tr-TR" b="1" dirty="0">
                <a:solidFill>
                  <a:srgbClr val="FF0000"/>
                </a:solidFill>
              </a:rPr>
              <a:t>ALTERNATİF AKIM SİNCAP KAFESLİ ASENKRON CER MOTORLARI</a:t>
            </a:r>
          </a:p>
        </p:txBody>
      </p:sp>
      <p:pic>
        <p:nvPicPr>
          <p:cNvPr id="11" name="İçerik Yer Tutucusu 10">
            <a:extLst>
              <a:ext uri="{FF2B5EF4-FFF2-40B4-BE49-F238E27FC236}">
                <a16:creationId xmlns:a16="http://schemas.microsoft.com/office/drawing/2014/main" id="{B8CBD7E7-1766-792C-C415-E594E7682A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3" t="43102" b="38219"/>
          <a:stretch/>
        </p:blipFill>
        <p:spPr>
          <a:xfrm>
            <a:off x="1248229" y="6045200"/>
            <a:ext cx="9387864" cy="812800"/>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9534BF80-8303-4A38-E631-362E7A8F6012}"/>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764145" cy="1669598"/>
          </a:xfrm>
          <a:prstGeom prst="rect">
            <a:avLst/>
          </a:prstGeom>
          <a:noFill/>
          <a:ln>
            <a:noFill/>
          </a:ln>
        </p:spPr>
      </p:pic>
      <p:pic>
        <p:nvPicPr>
          <p:cNvPr id="12" name="Resim 11">
            <a:extLst>
              <a:ext uri="{FF2B5EF4-FFF2-40B4-BE49-F238E27FC236}">
                <a16:creationId xmlns:a16="http://schemas.microsoft.com/office/drawing/2014/main" id="{F93D8656-58AD-3561-B59C-A618A1BF029B}"/>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6" name="Metin kutusu 5">
            <a:extLst>
              <a:ext uri="{FF2B5EF4-FFF2-40B4-BE49-F238E27FC236}">
                <a16:creationId xmlns:a16="http://schemas.microsoft.com/office/drawing/2014/main" id="{D913EED0-DB92-03CC-33B2-52559AD207D0}"/>
              </a:ext>
            </a:extLst>
          </p:cNvPr>
          <p:cNvSpPr txBox="1"/>
          <p:nvPr/>
        </p:nvSpPr>
        <p:spPr>
          <a:xfrm>
            <a:off x="360219" y="2069559"/>
            <a:ext cx="5950212" cy="2862322"/>
          </a:xfrm>
          <a:prstGeom prst="rect">
            <a:avLst/>
          </a:prstGeom>
          <a:noFill/>
        </p:spPr>
        <p:txBody>
          <a:bodyPr wrap="square">
            <a:spAutoFit/>
          </a:bodyPr>
          <a:lstStyle/>
          <a:p>
            <a:pPr marL="285750" indent="-285750">
              <a:buFont typeface="Arial" panose="020B0604020202020204" pitchFamily="34" charset="0"/>
              <a:buChar char="•"/>
            </a:pPr>
            <a:r>
              <a:rPr lang="tr-TR" dirty="0" err="1"/>
              <a:t>Kollektör</a:t>
            </a:r>
            <a:r>
              <a:rPr lang="tr-TR" dirty="0"/>
              <a:t> olmadığı için kömür problemi yani kömür sarfiyatı yoktur.</a:t>
            </a:r>
          </a:p>
          <a:p>
            <a:pPr marL="285750" indent="-285750">
              <a:buFont typeface="Arial" panose="020B0604020202020204" pitchFamily="34" charset="0"/>
              <a:buChar char="•"/>
            </a:pPr>
            <a:r>
              <a:rPr lang="tr-TR" dirty="0"/>
              <a:t>Bakımları çok kolay olduğundan bakım giderleri düşüktür.</a:t>
            </a:r>
          </a:p>
          <a:p>
            <a:pPr marL="285750" indent="-285750">
              <a:buFont typeface="Arial" panose="020B0604020202020204" pitchFamily="34" charset="0"/>
              <a:buChar char="•"/>
            </a:pPr>
            <a:r>
              <a:rPr lang="tr-TR" dirty="0"/>
              <a:t>Daha lineer bir cer kuvveti sağladıklarından daha düzgün bir aderans sağlanır.</a:t>
            </a:r>
          </a:p>
          <a:p>
            <a:pPr marL="285750" indent="-285750">
              <a:buFont typeface="Arial" panose="020B0604020202020204" pitchFamily="34" charset="0"/>
              <a:buChar char="•"/>
            </a:pPr>
            <a:r>
              <a:rPr lang="tr-TR" dirty="0"/>
              <a:t>Üretimleri kolay olduğundan, üretim maliyetleri düşüktür.</a:t>
            </a:r>
          </a:p>
          <a:p>
            <a:pPr marL="285750" indent="-285750">
              <a:buFont typeface="Arial" panose="020B0604020202020204" pitchFamily="34" charset="0"/>
              <a:buChar char="•"/>
            </a:pPr>
            <a:r>
              <a:rPr lang="tr-TR" dirty="0"/>
              <a:t>Verimleri daha yüksek olduğundan enerji giderleri azdır.</a:t>
            </a:r>
          </a:p>
        </p:txBody>
      </p:sp>
      <p:pic>
        <p:nvPicPr>
          <p:cNvPr id="3" name="Resim 2">
            <a:extLst>
              <a:ext uri="{FF2B5EF4-FFF2-40B4-BE49-F238E27FC236}">
                <a16:creationId xmlns:a16="http://schemas.microsoft.com/office/drawing/2014/main" id="{4B64B584-C0EF-896B-165A-5258E7ECA6A4}"/>
              </a:ext>
            </a:extLst>
          </p:cNvPr>
          <p:cNvPicPr>
            <a:picLocks noChangeAspect="1"/>
          </p:cNvPicPr>
          <p:nvPr/>
        </p:nvPicPr>
        <p:blipFill>
          <a:blip r:embed="rId5"/>
          <a:stretch>
            <a:fillRect/>
          </a:stretch>
        </p:blipFill>
        <p:spPr>
          <a:xfrm>
            <a:off x="6241788" y="1895989"/>
            <a:ext cx="5950212" cy="3209461"/>
          </a:xfrm>
          <a:prstGeom prst="rect">
            <a:avLst/>
          </a:prstGeom>
        </p:spPr>
      </p:pic>
    </p:spTree>
    <p:extLst>
      <p:ext uri="{BB962C8B-B14F-4D97-AF65-F5344CB8AC3E}">
        <p14:creationId xmlns:p14="http://schemas.microsoft.com/office/powerpoint/2010/main" val="1494029056"/>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686</TotalTime>
  <Words>1247</Words>
  <Application>Microsoft Office PowerPoint</Application>
  <PresentationFormat>Geniş ekran</PresentationFormat>
  <Paragraphs>68</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Century Gothic</vt:lpstr>
      <vt:lpstr>Wingdings 3</vt:lpstr>
      <vt:lpstr>Dilim</vt:lpstr>
      <vt:lpstr>ÇEKEN ARAÇ BİLGİSİ-2- </vt:lpstr>
      <vt:lpstr>   çeken araçlar   ÇEKEN ARAÇLARDA KULLANILAN KOMPONENTLER</vt:lpstr>
      <vt:lpstr>   çeken araçlar        ORTAK VE BENZER KOMPONENTLER CER MOTORLARI</vt:lpstr>
      <vt:lpstr>   çeken araçlar        ORTAK VE BENZER KOMPONENTLER KOLLEKTÖRLÜ DOĞRU AKIM MOTORLARI</vt:lpstr>
      <vt:lpstr>   çeken araçlar        ORTAK VE BENZER KOMPONENTLER KOLLEKTÖRLÜ DOĞRU AKIM MOTORLARI</vt:lpstr>
      <vt:lpstr>   çeken araçlar        ORTAK VE BENZER KOMPONENTLER KOLLEKTÖRLÜ DOĞRU AKIM MOTORLARI</vt:lpstr>
      <vt:lpstr>   çeken araçlar        ORTAK VE BENZER KOMPONENTLER ALTERNATİF AKIM SİNCAP KAFESLİ ASENKRON CER MOTORLARI</vt:lpstr>
      <vt:lpstr>   çeken araçlar        ORTAK VE BENZER KOMPONENTLER ALTERNATİF AKIM SİNCAP KAFESLİ ASENKRON CER MOTORLARI</vt:lpstr>
      <vt:lpstr>   çeken araçlar        ORTAK VE BENZER KOMPONENTLER ALTERNATİF AKIM SİNCAP KAFESLİ ASENKRON CER MOTORLARI</vt:lpstr>
      <vt:lpstr>   çeken araçlar        ORTAK VE BENZER KOMPONENTLER CER MOTORLARININ FRENLEMEDE KULLANILMASI</vt:lpstr>
      <vt:lpstr>   çeken araçlar        ORTAK VE BENZER KOMPONENTLER CER MOTORLARININ FRENLEMEDE KULLANILMASI</vt:lpstr>
      <vt:lpstr>   çeken araçlar        ORTAK VE BENZER KOMPONENTLER CER MOTORLARININ FRENLEMEDE KULLANILMASI</vt:lpstr>
      <vt:lpstr>   çeken araçlar    HAVA KOMPRESÖRÜ</vt:lpstr>
      <vt:lpstr>   çeken araçlar    HAVA KOMPRESÖRÜ</vt:lpstr>
      <vt:lpstr>   çeken araçlar    HAVA KOMPRESÖRÜ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ÇEKEN ARAÇ BİLGİSİ</dc:title>
  <dc:creator>emin ekici</dc:creator>
  <cp:lastModifiedBy>kamil esen</cp:lastModifiedBy>
  <cp:revision>12</cp:revision>
  <dcterms:created xsi:type="dcterms:W3CDTF">2025-01-21T19:33:36Z</dcterms:created>
  <dcterms:modified xsi:type="dcterms:W3CDTF">2026-03-10T16:08:02Z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iketDocId">
    <vt:lpwstr>bb920eba-8e6c-4b72-b943-759431a72376</vt:lpwstr>
  </property>
</Properties>
</file>