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2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37220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7391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434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443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8577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9244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15406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3575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54829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7914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2416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90FC6AA-8BFF-4AD9-80D0-F05C4D615962}" type="datetimeFigureOut">
              <a:rPr lang="tr-TR" smtClean="0"/>
              <a:t>9.03.2026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11652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1249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FC6AA-8BFF-4AD9-80D0-F05C4D615962}" type="datetimeFigureOut">
              <a:rPr lang="tr-TR" smtClean="0"/>
              <a:t>9.03.2026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024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373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74225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90FC6AA-8BFF-4AD9-80D0-F05C4D615962}" type="datetimeFigureOut">
              <a:rPr lang="tr-TR" smtClean="0"/>
              <a:t>9.03.2026</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2771794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lstStyle/>
          <a:p>
            <a:r>
              <a:rPr lang="tr-TR" b="1" dirty="0"/>
              <a:t>ÇEKEN ARAÇ BİLGİSİ</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0B1BC-0F9D-E368-F458-4C448E20E40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C6A4C3F-5E32-56E0-D305-A7114B127BBA}"/>
              </a:ext>
            </a:extLst>
          </p:cNvPr>
          <p:cNvSpPr>
            <a:spLocks noGrp="1"/>
          </p:cNvSpPr>
          <p:nvPr>
            <p:ph type="title"/>
          </p:nvPr>
        </p:nvSpPr>
        <p:spPr>
          <a:xfrm>
            <a:off x="1248229" y="158893"/>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2.YÜK TRENLERİ</a:t>
            </a:r>
          </a:p>
        </p:txBody>
      </p:sp>
      <p:pic>
        <p:nvPicPr>
          <p:cNvPr id="11" name="İçerik Yer Tutucusu 10">
            <a:extLst>
              <a:ext uri="{FF2B5EF4-FFF2-40B4-BE49-F238E27FC236}">
                <a16:creationId xmlns:a16="http://schemas.microsoft.com/office/drawing/2014/main" id="{C5E426ED-EFF2-17CC-7492-EB7EEDD5A9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2DB7164-9F3B-1270-77E8-B4C94C9B13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FD79060-5032-502F-EBAE-F766196C034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B129B22-49CC-FDBC-923F-C91B6762E6D9}"/>
              </a:ext>
            </a:extLst>
          </p:cNvPr>
          <p:cNvSpPr txBox="1"/>
          <p:nvPr/>
        </p:nvSpPr>
        <p:spPr>
          <a:xfrm>
            <a:off x="212436" y="1446150"/>
            <a:ext cx="10972800" cy="3416320"/>
          </a:xfrm>
          <a:prstGeom prst="rect">
            <a:avLst/>
          </a:prstGeom>
          <a:noFill/>
        </p:spPr>
        <p:txBody>
          <a:bodyPr wrap="square">
            <a:spAutoFit/>
          </a:bodyPr>
          <a:lstStyle/>
          <a:p>
            <a:pPr marL="285750" indent="-285750">
              <a:buFont typeface="Arial" panose="020B0604020202020204" pitchFamily="34" charset="0"/>
              <a:buChar char="•"/>
            </a:pPr>
            <a:r>
              <a:rPr lang="tr-TR" dirty="0"/>
              <a:t>Adından da anlaşılacağı gibi yük trenleri, gereksinimlere paralel olarak, değişik türden yüklerin taşınması için değişik türden yük vagonlarından oluşturulurlar. Yük trenleri gereksinimler doğrultusunda;</a:t>
            </a:r>
          </a:p>
          <a:p>
            <a:pPr marL="285750" indent="-285750">
              <a:buFont typeface="Arial" panose="020B0604020202020204" pitchFamily="34" charset="0"/>
              <a:buChar char="•"/>
            </a:pPr>
            <a:r>
              <a:rPr lang="tr-TR" dirty="0"/>
              <a:t>Kapalı vagonlar,</a:t>
            </a:r>
          </a:p>
          <a:p>
            <a:pPr marL="285750" indent="-285750">
              <a:buFont typeface="Arial" panose="020B0604020202020204" pitchFamily="34" charset="0"/>
              <a:buChar char="•"/>
            </a:pPr>
            <a:r>
              <a:rPr lang="tr-TR" dirty="0"/>
              <a:t>Açık vagonlar,</a:t>
            </a:r>
          </a:p>
          <a:p>
            <a:pPr marL="285750" indent="-285750">
              <a:buFont typeface="Arial" panose="020B0604020202020204" pitchFamily="34" charset="0"/>
              <a:buChar char="•"/>
            </a:pPr>
            <a:r>
              <a:rPr lang="tr-TR" dirty="0"/>
              <a:t>Cevher vagonları</a:t>
            </a:r>
          </a:p>
          <a:p>
            <a:pPr marL="285750" indent="-285750">
              <a:buFont typeface="Arial" panose="020B0604020202020204" pitchFamily="34" charset="0"/>
              <a:buChar char="•"/>
            </a:pPr>
            <a:r>
              <a:rPr lang="tr-TR" dirty="0"/>
              <a:t>Tahıl vagonları</a:t>
            </a:r>
          </a:p>
          <a:p>
            <a:pPr marL="285750" indent="-285750">
              <a:buFont typeface="Arial" panose="020B0604020202020204" pitchFamily="34" charset="0"/>
              <a:buChar char="•"/>
            </a:pPr>
            <a:r>
              <a:rPr lang="tr-TR" dirty="0"/>
              <a:t>Kömür vagonları,</a:t>
            </a:r>
          </a:p>
          <a:p>
            <a:pPr marL="285750" indent="-285750">
              <a:buFont typeface="Arial" panose="020B0604020202020204" pitchFamily="34" charset="0"/>
              <a:buChar char="•"/>
            </a:pPr>
            <a:r>
              <a:rPr lang="tr-TR" dirty="0"/>
              <a:t>Sarnıç vagonları,</a:t>
            </a:r>
          </a:p>
          <a:p>
            <a:pPr marL="285750" indent="-285750">
              <a:buFont typeface="Arial" panose="020B0604020202020204" pitchFamily="34" charset="0"/>
              <a:buChar char="•"/>
            </a:pPr>
            <a:r>
              <a:rPr lang="tr-TR" dirty="0"/>
              <a:t>Platform vagonları,</a:t>
            </a:r>
          </a:p>
          <a:p>
            <a:pPr marL="285750" indent="-285750">
              <a:buFont typeface="Arial" panose="020B0604020202020204" pitchFamily="34" charset="0"/>
              <a:buChar char="•"/>
            </a:pPr>
            <a:r>
              <a:rPr lang="tr-TR" dirty="0"/>
              <a:t>Çimento taşımaya mahsus vagonlar,</a:t>
            </a:r>
          </a:p>
          <a:p>
            <a:pPr marL="285750" indent="-285750">
              <a:buFont typeface="Arial" panose="020B0604020202020204" pitchFamily="34" charset="0"/>
              <a:buChar char="•"/>
            </a:pPr>
            <a:r>
              <a:rPr lang="tr-TR" dirty="0"/>
              <a:t>Otomobil taşıyan vagonlar,</a:t>
            </a:r>
          </a:p>
        </p:txBody>
      </p:sp>
      <p:pic>
        <p:nvPicPr>
          <p:cNvPr id="6" name="Resim 5">
            <a:extLst>
              <a:ext uri="{FF2B5EF4-FFF2-40B4-BE49-F238E27FC236}">
                <a16:creationId xmlns:a16="http://schemas.microsoft.com/office/drawing/2014/main" id="{9206E987-7428-CDD7-C00E-6D4CFD4D3866}"/>
              </a:ext>
            </a:extLst>
          </p:cNvPr>
          <p:cNvPicPr>
            <a:picLocks noChangeAspect="1"/>
          </p:cNvPicPr>
          <p:nvPr/>
        </p:nvPicPr>
        <p:blipFill>
          <a:blip r:embed="rId5"/>
          <a:stretch>
            <a:fillRect/>
          </a:stretch>
        </p:blipFill>
        <p:spPr>
          <a:xfrm>
            <a:off x="7061382" y="2228426"/>
            <a:ext cx="3574711" cy="1851768"/>
          </a:xfrm>
          <a:prstGeom prst="rect">
            <a:avLst/>
          </a:prstGeom>
        </p:spPr>
      </p:pic>
      <p:pic>
        <p:nvPicPr>
          <p:cNvPr id="7" name="Resim 6">
            <a:extLst>
              <a:ext uri="{FF2B5EF4-FFF2-40B4-BE49-F238E27FC236}">
                <a16:creationId xmlns:a16="http://schemas.microsoft.com/office/drawing/2014/main" id="{86101FC6-A28D-19AD-989C-242492C2A06C}"/>
              </a:ext>
            </a:extLst>
          </p:cNvPr>
          <p:cNvPicPr>
            <a:picLocks noChangeAspect="1"/>
          </p:cNvPicPr>
          <p:nvPr/>
        </p:nvPicPr>
        <p:blipFill>
          <a:blip r:embed="rId6"/>
          <a:stretch>
            <a:fillRect/>
          </a:stretch>
        </p:blipFill>
        <p:spPr>
          <a:xfrm>
            <a:off x="7061382" y="4080194"/>
            <a:ext cx="3574711" cy="1802629"/>
          </a:xfrm>
          <a:prstGeom prst="rect">
            <a:avLst/>
          </a:prstGeom>
        </p:spPr>
      </p:pic>
      <p:pic>
        <p:nvPicPr>
          <p:cNvPr id="8" name="Resim 7">
            <a:extLst>
              <a:ext uri="{FF2B5EF4-FFF2-40B4-BE49-F238E27FC236}">
                <a16:creationId xmlns:a16="http://schemas.microsoft.com/office/drawing/2014/main" id="{B2FDA268-EB3A-3D36-5335-32702DA0F949}"/>
              </a:ext>
            </a:extLst>
          </p:cNvPr>
          <p:cNvPicPr>
            <a:picLocks noChangeAspect="1"/>
          </p:cNvPicPr>
          <p:nvPr/>
        </p:nvPicPr>
        <p:blipFill>
          <a:blip r:embed="rId7"/>
          <a:stretch>
            <a:fillRect/>
          </a:stretch>
        </p:blipFill>
        <p:spPr>
          <a:xfrm>
            <a:off x="3833090" y="2228426"/>
            <a:ext cx="3048000" cy="1870044"/>
          </a:xfrm>
          <a:prstGeom prst="rect">
            <a:avLst/>
          </a:prstGeom>
        </p:spPr>
      </p:pic>
    </p:spTree>
    <p:extLst>
      <p:ext uri="{BB962C8B-B14F-4D97-AF65-F5344CB8AC3E}">
        <p14:creationId xmlns:p14="http://schemas.microsoft.com/office/powerpoint/2010/main" val="3811557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19CD2-C680-238A-4E68-D2FAD24D8A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76947D7-BC55-9861-4C2F-EE0BC1484FE8}"/>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2.YÜK TRENLERİ</a:t>
            </a:r>
          </a:p>
        </p:txBody>
      </p:sp>
      <p:pic>
        <p:nvPicPr>
          <p:cNvPr id="11" name="İçerik Yer Tutucusu 10">
            <a:extLst>
              <a:ext uri="{FF2B5EF4-FFF2-40B4-BE49-F238E27FC236}">
                <a16:creationId xmlns:a16="http://schemas.microsoft.com/office/drawing/2014/main" id="{88ACC7F7-A17F-300F-4C56-D5F8C88BDF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DC7569-183E-17B9-7672-E5508AEF08B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8223DD00-9893-AF6E-1DA6-E5850252427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Metin kutusu 9">
            <a:extLst>
              <a:ext uri="{FF2B5EF4-FFF2-40B4-BE49-F238E27FC236}">
                <a16:creationId xmlns:a16="http://schemas.microsoft.com/office/drawing/2014/main" id="{D9DEC1E6-9D64-6ABD-A994-089106B6FA09}"/>
              </a:ext>
            </a:extLst>
          </p:cNvPr>
          <p:cNvSpPr txBox="1"/>
          <p:nvPr/>
        </p:nvSpPr>
        <p:spPr>
          <a:xfrm>
            <a:off x="498763" y="1861649"/>
            <a:ext cx="9993745" cy="2308324"/>
          </a:xfrm>
          <a:prstGeom prst="rect">
            <a:avLst/>
          </a:prstGeom>
          <a:noFill/>
        </p:spPr>
        <p:txBody>
          <a:bodyPr wrap="square">
            <a:spAutoFit/>
          </a:bodyPr>
          <a:lstStyle/>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Aynı tip vagonlardan oluşturulan ve aynı tip yükü taşıyan trenlere "Blok Tren", değişik tip vagonlardan oluşturulan ve değişik tip yükleri taşıyan trenlere "Karışık Yüklü Tren" adı verilir.</a:t>
            </a:r>
          </a:p>
          <a:p>
            <a:pPr marL="285750" indent="-285750">
              <a:buFont typeface="Arial" panose="020B0604020202020204" pitchFamily="34" charset="0"/>
              <a:buChar char="•"/>
            </a:pPr>
            <a:r>
              <a:rPr lang="tr-TR" dirty="0"/>
              <a:t>Çekilecek yükün bir tek lokomotif tarafından çekilememesi halinde ilave lokomotiflerle çekim yapılır. İlave lokomotifler, demiryolu güzergâhının eğiminin (rampa) yüksekliğine ve koşum takımlarının çekme mukavemetine göre öne, arkaya veya araya verilirler. Bu lokomotiflere Destek veya Ranfor Lokomotif adı verilir.</a:t>
            </a:r>
          </a:p>
        </p:txBody>
      </p:sp>
    </p:spTree>
    <p:extLst>
      <p:ext uri="{BB962C8B-B14F-4D97-AF65-F5344CB8AC3E}">
        <p14:creationId xmlns:p14="http://schemas.microsoft.com/office/powerpoint/2010/main" val="3446604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D2868-BFD0-293C-62F5-28AE0A8935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24A3E7-5AC1-E727-01B2-8797E5321523}"/>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3. KARMA TRENLER</a:t>
            </a:r>
          </a:p>
        </p:txBody>
      </p:sp>
      <p:pic>
        <p:nvPicPr>
          <p:cNvPr id="11" name="İçerik Yer Tutucusu 10">
            <a:extLst>
              <a:ext uri="{FF2B5EF4-FFF2-40B4-BE49-F238E27FC236}">
                <a16:creationId xmlns:a16="http://schemas.microsoft.com/office/drawing/2014/main" id="{8E2BEA66-2C6F-2213-4D23-1571636954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CC9533E-D066-AA69-651A-01CFF6B68BC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8C2E3FE7-D744-12F1-4184-BA14D31A957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09FF7FDD-254A-2EAD-1260-433E70288571}"/>
              </a:ext>
            </a:extLst>
          </p:cNvPr>
          <p:cNvSpPr txBox="1"/>
          <p:nvPr/>
        </p:nvSpPr>
        <p:spPr>
          <a:xfrm>
            <a:off x="646544" y="2554146"/>
            <a:ext cx="9910619" cy="1200329"/>
          </a:xfrm>
          <a:prstGeom prst="rect">
            <a:avLst/>
          </a:prstGeom>
          <a:noFill/>
        </p:spPr>
        <p:txBody>
          <a:bodyPr wrap="square">
            <a:spAutoFit/>
          </a:bodyPr>
          <a:lstStyle/>
          <a:p>
            <a:r>
              <a:rPr lang="tr-TR" dirty="0"/>
              <a:t>Yolcu taşımacılığını fazla olmadığı bölgelerde, kullanılan yolcu vagonu sayısı azdır. Bu gibi hallerde, lokomotifinin çekim kapasitesinden azami seviyede yararlanmak için, yolcu vagonlarının arkasına yük vagonları eklenir. Bu şekilde oluşan trenlere “Karma Tren" adı verilir.</a:t>
            </a:r>
          </a:p>
        </p:txBody>
      </p:sp>
    </p:spTree>
    <p:extLst>
      <p:ext uri="{BB962C8B-B14F-4D97-AF65-F5344CB8AC3E}">
        <p14:creationId xmlns:p14="http://schemas.microsoft.com/office/powerpoint/2010/main" val="3221234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602-8A3D-DEE3-7F53-4BBE505FEC2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193E6EE-93F9-220B-EDF2-1074838E4B34}"/>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a:t>
            </a:r>
            <a:r>
              <a:rPr lang="tr-TR" b="1" dirty="0" smtClean="0">
                <a:solidFill>
                  <a:srgbClr val="FF0000"/>
                </a:solidFill>
              </a:rPr>
              <a:t>4. </a:t>
            </a:r>
            <a:r>
              <a:rPr lang="tr-TR" b="1" dirty="0">
                <a:solidFill>
                  <a:srgbClr val="FF0000"/>
                </a:solidFill>
              </a:rPr>
              <a:t>DİĞER TRENLER</a:t>
            </a:r>
          </a:p>
        </p:txBody>
      </p:sp>
      <p:pic>
        <p:nvPicPr>
          <p:cNvPr id="11" name="İçerik Yer Tutucusu 10">
            <a:extLst>
              <a:ext uri="{FF2B5EF4-FFF2-40B4-BE49-F238E27FC236}">
                <a16:creationId xmlns:a16="http://schemas.microsoft.com/office/drawing/2014/main" id="{B2AAB0DE-597B-8150-C59F-EEFEC2AD98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3E451AD-39C9-9895-0ACB-42FA5B6C94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92943A11-739C-B6F3-0FC2-72CE901A724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794BEE-7535-3D0D-AF82-DE72342556D5}"/>
              </a:ext>
            </a:extLst>
          </p:cNvPr>
          <p:cNvSpPr txBox="1"/>
          <p:nvPr/>
        </p:nvSpPr>
        <p:spPr>
          <a:xfrm>
            <a:off x="646544" y="2554146"/>
            <a:ext cx="9910619" cy="1477328"/>
          </a:xfrm>
          <a:prstGeom prst="rect">
            <a:avLst/>
          </a:prstGeom>
          <a:noFill/>
        </p:spPr>
        <p:txBody>
          <a:bodyPr wrap="square">
            <a:spAutoFit/>
          </a:bodyPr>
          <a:lstStyle/>
          <a:p>
            <a:pPr marL="285750" indent="-285750">
              <a:buFont typeface="Arial" panose="020B0604020202020204" pitchFamily="34" charset="0"/>
              <a:buChar char="•"/>
            </a:pPr>
            <a:r>
              <a:rPr lang="tr-TR" dirty="0"/>
              <a:t>Yukarıda sayılan trenlerden başka, yol yapım ve onarımı için sefere konular trenlere, İş Treni denir. </a:t>
            </a:r>
          </a:p>
          <a:p>
            <a:pPr marL="285750" indent="-285750">
              <a:buFont typeface="Arial" panose="020B0604020202020204" pitchFamily="34" charset="0"/>
              <a:buChar char="•"/>
            </a:pPr>
            <a:r>
              <a:rPr lang="tr-TR" dirty="0" err="1"/>
              <a:t>Deray</a:t>
            </a:r>
            <a:r>
              <a:rPr lang="tr-TR" dirty="0"/>
              <a:t> (demiryolu araçlarının raydan çıkması), karambol (iki trenin çarpışması), sel ve tabii afetlerden ötürü demiryolunun kısa sürede trafiğe açılması için sefere konudan trenlere İmdat Treni adı verilir.</a:t>
            </a:r>
          </a:p>
        </p:txBody>
      </p:sp>
      <p:pic>
        <p:nvPicPr>
          <p:cNvPr id="3" name="Resim 2">
            <a:extLst>
              <a:ext uri="{FF2B5EF4-FFF2-40B4-BE49-F238E27FC236}">
                <a16:creationId xmlns:a16="http://schemas.microsoft.com/office/drawing/2014/main" id="{91F371E4-C79F-0049-5C3D-2FF8038093F8}"/>
              </a:ext>
            </a:extLst>
          </p:cNvPr>
          <p:cNvPicPr>
            <a:picLocks noChangeAspect="1"/>
          </p:cNvPicPr>
          <p:nvPr/>
        </p:nvPicPr>
        <p:blipFill>
          <a:blip r:embed="rId5"/>
          <a:stretch>
            <a:fillRect/>
          </a:stretch>
        </p:blipFill>
        <p:spPr>
          <a:xfrm>
            <a:off x="2669309" y="4073059"/>
            <a:ext cx="4934237" cy="1685925"/>
          </a:xfrm>
          <a:prstGeom prst="rect">
            <a:avLst/>
          </a:prstGeom>
        </p:spPr>
      </p:pic>
    </p:spTree>
    <p:extLst>
      <p:ext uri="{BB962C8B-B14F-4D97-AF65-F5344CB8AC3E}">
        <p14:creationId xmlns:p14="http://schemas.microsoft.com/office/powerpoint/2010/main" val="823735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5AE1C-B5BC-F115-3B9A-E69C568BDD3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3EB5F71-5C30-3F12-8FDE-2C1A9F0E2C19}"/>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1-LOKOMOTİFLER</a:t>
            </a:r>
          </a:p>
        </p:txBody>
      </p:sp>
      <p:pic>
        <p:nvPicPr>
          <p:cNvPr id="11" name="İçerik Yer Tutucusu 10">
            <a:extLst>
              <a:ext uri="{FF2B5EF4-FFF2-40B4-BE49-F238E27FC236}">
                <a16:creationId xmlns:a16="http://schemas.microsoft.com/office/drawing/2014/main" id="{DEE77DAF-9DFF-3D47-0D45-265C060A37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6791C7F-FAEC-4352-188C-448E64788B9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738561A1-73E2-30E4-7375-EB90776C0A0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49D47A91-F8CB-7306-FD11-D91DC7FA430E}"/>
              </a:ext>
            </a:extLst>
          </p:cNvPr>
          <p:cNvSpPr txBox="1"/>
          <p:nvPr/>
        </p:nvSpPr>
        <p:spPr>
          <a:xfrm>
            <a:off x="923636" y="2692645"/>
            <a:ext cx="8746837" cy="2862322"/>
          </a:xfrm>
          <a:prstGeom prst="rect">
            <a:avLst/>
          </a:prstGeom>
          <a:noFill/>
        </p:spPr>
        <p:txBody>
          <a:bodyPr wrap="square">
            <a:spAutoFit/>
          </a:bodyPr>
          <a:lstStyle/>
          <a:p>
            <a:pPr marL="285750" indent="-285750">
              <a:buFont typeface="Arial" panose="020B0604020202020204" pitchFamily="34" charset="0"/>
              <a:buChar char="•"/>
            </a:pPr>
            <a:r>
              <a:rPr lang="tr-TR" dirty="0"/>
              <a:t>Lokomotifler, farklı amaçlara yönelik olarak üretilmekte ve kullanılmaktadır. Farklılıkları hızları, güçleri ve ağırlıkları ile sınırlı olup, enerji türleri, güç iletim düzeni gibi konularda aynı tanımlar içinde yer alırlar.</a:t>
            </a:r>
          </a:p>
          <a:p>
            <a:pPr marL="285750" indent="-285750">
              <a:buFont typeface="Arial" panose="020B0604020202020204" pitchFamily="34" charset="0"/>
              <a:buChar char="•"/>
            </a:pPr>
            <a:r>
              <a:rPr lang="tr-TR" dirty="0"/>
              <a:t>Yolcu Treni Lokomotifleri,</a:t>
            </a:r>
          </a:p>
          <a:p>
            <a:pPr marL="285750" indent="-285750">
              <a:buFont typeface="Arial" panose="020B0604020202020204" pitchFamily="34" charset="0"/>
              <a:buChar char="•"/>
            </a:pPr>
            <a:r>
              <a:rPr lang="tr-TR" dirty="0"/>
              <a:t>Üniversal Lokomotifler,</a:t>
            </a:r>
          </a:p>
          <a:p>
            <a:pPr marL="285750" indent="-285750">
              <a:buFont typeface="Arial" panose="020B0604020202020204" pitchFamily="34" charset="0"/>
              <a:buChar char="•"/>
            </a:pPr>
            <a:r>
              <a:rPr lang="tr-TR" dirty="0"/>
              <a:t>Yük Treni Lokomotifleri,</a:t>
            </a:r>
          </a:p>
          <a:p>
            <a:pPr marL="285750" indent="-285750">
              <a:buFont typeface="Arial" panose="020B0604020202020204" pitchFamily="34" charset="0"/>
              <a:buChar char="•"/>
            </a:pPr>
            <a:r>
              <a:rPr lang="tr-TR" dirty="0"/>
              <a:t>Kısa Mesafe Yol ve Manevra Lokomotifleri,</a:t>
            </a:r>
          </a:p>
          <a:p>
            <a:pPr marL="285750" indent="-285750">
              <a:buFont typeface="Arial" panose="020B0604020202020204" pitchFamily="34" charset="0"/>
              <a:buChar char="•"/>
            </a:pPr>
            <a:r>
              <a:rPr lang="tr-TR" dirty="0"/>
              <a:t>Manevra Lokomotifleri.</a:t>
            </a:r>
          </a:p>
          <a:p>
            <a:pPr marL="285750" indent="-285750">
              <a:buFont typeface="Arial" panose="020B0604020202020204" pitchFamily="34" charset="0"/>
              <a:buChar char="•"/>
            </a:pPr>
            <a:endParaRPr lang="tr-TR" dirty="0"/>
          </a:p>
          <a:p>
            <a:endParaRPr lang="tr-TR" dirty="0"/>
          </a:p>
        </p:txBody>
      </p:sp>
      <p:pic>
        <p:nvPicPr>
          <p:cNvPr id="8" name="Resim 7">
            <a:extLst>
              <a:ext uri="{FF2B5EF4-FFF2-40B4-BE49-F238E27FC236}">
                <a16:creationId xmlns:a16="http://schemas.microsoft.com/office/drawing/2014/main" id="{170A59AB-82B7-7615-4B1A-2A95E100AD40}"/>
              </a:ext>
            </a:extLst>
          </p:cNvPr>
          <p:cNvPicPr>
            <a:picLocks noChangeAspect="1"/>
          </p:cNvPicPr>
          <p:nvPr/>
        </p:nvPicPr>
        <p:blipFill>
          <a:blip r:embed="rId5"/>
          <a:stretch>
            <a:fillRect/>
          </a:stretch>
        </p:blipFill>
        <p:spPr>
          <a:xfrm>
            <a:off x="7215764" y="3429000"/>
            <a:ext cx="3313691" cy="1498913"/>
          </a:xfrm>
          <a:prstGeom prst="rect">
            <a:avLst/>
          </a:prstGeom>
        </p:spPr>
      </p:pic>
      <p:pic>
        <p:nvPicPr>
          <p:cNvPr id="9" name="Resim 8">
            <a:extLst>
              <a:ext uri="{FF2B5EF4-FFF2-40B4-BE49-F238E27FC236}">
                <a16:creationId xmlns:a16="http://schemas.microsoft.com/office/drawing/2014/main" id="{84E62141-1579-B0CC-1A50-826F256290D8}"/>
              </a:ext>
            </a:extLst>
          </p:cNvPr>
          <p:cNvPicPr>
            <a:picLocks noChangeAspect="1"/>
          </p:cNvPicPr>
          <p:nvPr/>
        </p:nvPicPr>
        <p:blipFill>
          <a:blip r:embed="rId6"/>
          <a:stretch>
            <a:fillRect/>
          </a:stretch>
        </p:blipFill>
        <p:spPr>
          <a:xfrm>
            <a:off x="7585941" y="1044656"/>
            <a:ext cx="2857500" cy="1600200"/>
          </a:xfrm>
          <a:prstGeom prst="rect">
            <a:avLst/>
          </a:prstGeom>
        </p:spPr>
      </p:pic>
    </p:spTree>
    <p:extLst>
      <p:ext uri="{BB962C8B-B14F-4D97-AF65-F5344CB8AC3E}">
        <p14:creationId xmlns:p14="http://schemas.microsoft.com/office/powerpoint/2010/main" val="3191697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1E5A5-CC6D-237D-B025-D28B7696607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660BE78-B96D-9EC4-2E35-F8AE3A8B62B3}"/>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1-LOKOMOTİFLER</a:t>
            </a:r>
          </a:p>
        </p:txBody>
      </p:sp>
      <p:pic>
        <p:nvPicPr>
          <p:cNvPr id="11" name="İçerik Yer Tutucusu 10">
            <a:extLst>
              <a:ext uri="{FF2B5EF4-FFF2-40B4-BE49-F238E27FC236}">
                <a16:creationId xmlns:a16="http://schemas.microsoft.com/office/drawing/2014/main" id="{5318CA6C-2B7C-920F-2826-D988CC057A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B63030C-FFBD-6517-0B7A-4429FB90486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A500514-7183-9780-3E94-B225612F98E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35331126-93E7-AF2A-1CF3-562F8D24E8F1}"/>
              </a:ext>
            </a:extLst>
          </p:cNvPr>
          <p:cNvSpPr txBox="1"/>
          <p:nvPr/>
        </p:nvSpPr>
        <p:spPr>
          <a:xfrm>
            <a:off x="923637" y="2692645"/>
            <a:ext cx="7352146" cy="2862322"/>
          </a:xfrm>
          <a:prstGeom prst="rect">
            <a:avLst/>
          </a:prstGeom>
          <a:noFill/>
        </p:spPr>
        <p:txBody>
          <a:bodyPr wrap="square">
            <a:spAutoFit/>
          </a:bodyPr>
          <a:lstStyle/>
          <a:p>
            <a:pPr marL="285750" indent="-285750">
              <a:buFont typeface="Arial" panose="020B0604020202020204" pitchFamily="34" charset="0"/>
              <a:buChar char="•"/>
            </a:pPr>
            <a:r>
              <a:rPr lang="tr-TR" dirty="0"/>
              <a:t>Yolcu trenlerinde kullanılacak dizel lokomotifler, arkasında bulunan yolcu vagonlarına elektrik enerjisi verecekler ise, bu gücü cer gücünden karşılamaları gerekmektedir ki bu cer gücünün azaltılmasına neden olmaktadır. </a:t>
            </a:r>
          </a:p>
          <a:p>
            <a:pPr marL="285750" indent="-285750">
              <a:buFont typeface="Arial" panose="020B0604020202020204" pitchFamily="34" charset="0"/>
              <a:buChar char="•"/>
            </a:pPr>
            <a:r>
              <a:rPr lang="tr-TR" dirty="0"/>
              <a:t>Bundan ötürü vagon sayısı fazla olmayan yolcu trenlerine uygulanabilir. Yolcu trenindeki vagon sayısı fazla olduğu takdirde ve tren dizel lokomotifle çekilecek ise bu takdirde lokomotifin arkasına, vagonlara elektrik enerjisi verecek bir dizel elektrojen gurubu vagonu bağlanır. </a:t>
            </a:r>
          </a:p>
          <a:p>
            <a:pPr marL="285750" indent="-285750">
              <a:buFont typeface="Arial" panose="020B0604020202020204" pitchFamily="34" charset="0"/>
              <a:buChar char="•"/>
            </a:pPr>
            <a:r>
              <a:rPr lang="tr-TR" dirty="0"/>
              <a:t>Bu vagona Jeneratör Vagonu adı verilir.</a:t>
            </a:r>
          </a:p>
        </p:txBody>
      </p:sp>
      <p:pic>
        <p:nvPicPr>
          <p:cNvPr id="3" name="Resim 2">
            <a:extLst>
              <a:ext uri="{FF2B5EF4-FFF2-40B4-BE49-F238E27FC236}">
                <a16:creationId xmlns:a16="http://schemas.microsoft.com/office/drawing/2014/main" id="{DC97E712-C6C6-1FD4-D653-9288A0958B01}"/>
              </a:ext>
            </a:extLst>
          </p:cNvPr>
          <p:cNvPicPr>
            <a:picLocks noChangeAspect="1"/>
          </p:cNvPicPr>
          <p:nvPr/>
        </p:nvPicPr>
        <p:blipFill>
          <a:blip r:embed="rId5"/>
          <a:stretch>
            <a:fillRect/>
          </a:stretch>
        </p:blipFill>
        <p:spPr>
          <a:xfrm>
            <a:off x="8174183" y="2692645"/>
            <a:ext cx="3497284" cy="2527055"/>
          </a:xfrm>
          <a:prstGeom prst="rect">
            <a:avLst/>
          </a:prstGeom>
        </p:spPr>
      </p:pic>
    </p:spTree>
    <p:extLst>
      <p:ext uri="{BB962C8B-B14F-4D97-AF65-F5344CB8AC3E}">
        <p14:creationId xmlns:p14="http://schemas.microsoft.com/office/powerpoint/2010/main" val="1272228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004D6-0780-7424-5D2B-A6656A94B8F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F699EB-65D7-EB36-5136-2B2D1EAEB59F}"/>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YOLCU TRENİ LOKOMOTİFLERİ</a:t>
            </a:r>
          </a:p>
        </p:txBody>
      </p:sp>
      <p:pic>
        <p:nvPicPr>
          <p:cNvPr id="11" name="İçerik Yer Tutucusu 10">
            <a:extLst>
              <a:ext uri="{FF2B5EF4-FFF2-40B4-BE49-F238E27FC236}">
                <a16:creationId xmlns:a16="http://schemas.microsoft.com/office/drawing/2014/main" id="{D17B42A6-5DA4-B92A-99F1-8BFD6D1569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1B9EBC6-609F-B991-0929-9503343CA4B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D74CE6DC-B525-AB70-E3A3-AF86D067D3E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859B7CC-DEE8-2678-51BA-FEC7198745BA}"/>
              </a:ext>
            </a:extLst>
          </p:cNvPr>
          <p:cNvSpPr txBox="1"/>
          <p:nvPr/>
        </p:nvSpPr>
        <p:spPr>
          <a:xfrm>
            <a:off x="563419" y="1669598"/>
            <a:ext cx="7730836" cy="3970318"/>
          </a:xfrm>
          <a:prstGeom prst="rect">
            <a:avLst/>
          </a:prstGeom>
          <a:noFill/>
        </p:spPr>
        <p:txBody>
          <a:bodyPr wrap="square">
            <a:spAutoFit/>
          </a:bodyPr>
          <a:lstStyle/>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Yolcu trenlerinde, tren ağırlıkları fazla olmayıp, bu trenlerde hız birinci derecede rol oynar ve yüksek hızlara çıkmak için güçleri yüksek seçilirler.</a:t>
            </a:r>
          </a:p>
          <a:p>
            <a:pPr marL="285750" indent="-285750">
              <a:buFont typeface="Arial" panose="020B0604020202020204" pitchFamily="34" charset="0"/>
              <a:buChar char="•"/>
            </a:pPr>
            <a:r>
              <a:rPr lang="tr-TR" dirty="0"/>
              <a:t>Seçilen hızlar, bu günkü demiryolu standartlarına göre azami 200 km/h'dir. Bu trenlerin arkasına bağlanacak yolcu vagonları da bu hızlara uygun tasarlanmış vagonlardır. Bu günkü modern demiryolu standartlarında yolcu trenleri,</a:t>
            </a:r>
          </a:p>
          <a:p>
            <a:pPr marL="285750" indent="-285750">
              <a:buFont typeface="Arial" panose="020B0604020202020204" pitchFamily="34" charset="0"/>
              <a:buChar char="•"/>
            </a:pPr>
            <a:r>
              <a:rPr lang="tr-TR" dirty="0"/>
              <a:t>Konvansiyonel Yolcu Trenleri,</a:t>
            </a:r>
          </a:p>
          <a:p>
            <a:pPr marL="285750" indent="-285750">
              <a:buFont typeface="Arial" panose="020B0604020202020204" pitchFamily="34" charset="0"/>
              <a:buChar char="•"/>
            </a:pPr>
            <a:r>
              <a:rPr lang="tr-TR" dirty="0"/>
              <a:t>Yüksek Hızlı Yolcu Trenleri olarak tanımlanmaktadır.</a:t>
            </a:r>
          </a:p>
          <a:p>
            <a:pPr marL="285750" indent="-285750">
              <a:buFont typeface="Arial" panose="020B0604020202020204" pitchFamily="34" charset="0"/>
              <a:buChar char="•"/>
            </a:pPr>
            <a:r>
              <a:rPr lang="tr-TR" dirty="0"/>
              <a:t>Konvansiyonel yolcu trenleri (Konvansiyonel - Alışılagelmiş) 200 km/h hıza kadar olan yolcu trenleri olarak tanımlanırken 200 km/h hızın üzerindeki trenler Yüksek Hızlı Trenler sınıfına girmektedirler.</a:t>
            </a:r>
          </a:p>
        </p:txBody>
      </p:sp>
      <p:pic>
        <p:nvPicPr>
          <p:cNvPr id="8" name="Resim 7">
            <a:extLst>
              <a:ext uri="{FF2B5EF4-FFF2-40B4-BE49-F238E27FC236}">
                <a16:creationId xmlns:a16="http://schemas.microsoft.com/office/drawing/2014/main" id="{43249A91-EAA5-CAD6-2B3F-640E08329661}"/>
              </a:ext>
            </a:extLst>
          </p:cNvPr>
          <p:cNvPicPr>
            <a:picLocks noChangeAspect="1"/>
          </p:cNvPicPr>
          <p:nvPr/>
        </p:nvPicPr>
        <p:blipFill>
          <a:blip r:embed="rId5"/>
          <a:stretch>
            <a:fillRect/>
          </a:stretch>
        </p:blipFill>
        <p:spPr>
          <a:xfrm>
            <a:off x="8599630" y="2383622"/>
            <a:ext cx="3287569" cy="1514475"/>
          </a:xfrm>
          <a:prstGeom prst="rect">
            <a:avLst/>
          </a:prstGeom>
        </p:spPr>
      </p:pic>
      <p:pic>
        <p:nvPicPr>
          <p:cNvPr id="9" name="Resim 8">
            <a:extLst>
              <a:ext uri="{FF2B5EF4-FFF2-40B4-BE49-F238E27FC236}">
                <a16:creationId xmlns:a16="http://schemas.microsoft.com/office/drawing/2014/main" id="{60243BB5-7B4B-28B5-4985-9D81E2B9F186}"/>
              </a:ext>
            </a:extLst>
          </p:cNvPr>
          <p:cNvPicPr>
            <a:picLocks noChangeAspect="1"/>
          </p:cNvPicPr>
          <p:nvPr/>
        </p:nvPicPr>
        <p:blipFill>
          <a:blip r:embed="rId6"/>
          <a:stretch>
            <a:fillRect/>
          </a:stretch>
        </p:blipFill>
        <p:spPr>
          <a:xfrm>
            <a:off x="8571717" y="4000932"/>
            <a:ext cx="3315482" cy="1571625"/>
          </a:xfrm>
          <a:prstGeom prst="rect">
            <a:avLst/>
          </a:prstGeom>
        </p:spPr>
      </p:pic>
    </p:spTree>
    <p:extLst>
      <p:ext uri="{BB962C8B-B14F-4D97-AF65-F5344CB8AC3E}">
        <p14:creationId xmlns:p14="http://schemas.microsoft.com/office/powerpoint/2010/main" val="463450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F2AF-7B49-0CAE-AFAC-ECECF86181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3D72B9B-CD6C-EEB7-EE0C-3436F3B588A2}"/>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YOLCU TRENİ LOKOMOTİFLERİ</a:t>
            </a:r>
          </a:p>
        </p:txBody>
      </p:sp>
      <p:pic>
        <p:nvPicPr>
          <p:cNvPr id="11" name="İçerik Yer Tutucusu 10">
            <a:extLst>
              <a:ext uri="{FF2B5EF4-FFF2-40B4-BE49-F238E27FC236}">
                <a16:creationId xmlns:a16="http://schemas.microsoft.com/office/drawing/2014/main" id="{7D84BA56-39BA-EC40-7217-5DDC72B5F4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85918F1-524F-DC60-CA93-3C510AC458F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22F71D05-AD4A-345C-CFF0-074BAD56223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D89C828-0D62-F6E8-2982-61EBC74A8768}"/>
              </a:ext>
            </a:extLst>
          </p:cNvPr>
          <p:cNvSpPr txBox="1"/>
          <p:nvPr/>
        </p:nvSpPr>
        <p:spPr>
          <a:xfrm>
            <a:off x="563419" y="1669598"/>
            <a:ext cx="9984508" cy="1477328"/>
          </a:xfrm>
          <a:prstGeom prst="rect">
            <a:avLst/>
          </a:prstGeom>
          <a:noFill/>
        </p:spPr>
        <p:txBody>
          <a:bodyPr wrap="square">
            <a:spAutoFit/>
          </a:bodyPr>
          <a:lstStyle/>
          <a:p>
            <a:pPr marL="285750" indent="-285750">
              <a:buFont typeface="Arial" panose="020B0604020202020204" pitchFamily="34" charset="0"/>
              <a:buChar char="•"/>
            </a:pPr>
            <a:r>
              <a:rPr lang="tr-TR"/>
              <a:t>Dünyada ilk üretilen hızlı trenler, tren seti olarak üretilmişlerdir. Setin iki başında birer sürücü kabinli lokomotif bulunmaktadır, Böylece garlarda manevra yapma gereği yoktur. Ancak son yapılan tren setlerinin her iki başında lokomotif yerine otomotris kullanılmaktadır. Bu sayede tren setlerinde daha fazla yolcu kapasitesi sağlanmaktadır.</a:t>
            </a:r>
            <a:endParaRPr lang="tr-TR" dirty="0"/>
          </a:p>
        </p:txBody>
      </p:sp>
      <p:pic>
        <p:nvPicPr>
          <p:cNvPr id="3" name="Resim 2">
            <a:extLst>
              <a:ext uri="{FF2B5EF4-FFF2-40B4-BE49-F238E27FC236}">
                <a16:creationId xmlns:a16="http://schemas.microsoft.com/office/drawing/2014/main" id="{B03731C1-00B8-2DBA-8F80-6042323E389E}"/>
              </a:ext>
            </a:extLst>
          </p:cNvPr>
          <p:cNvPicPr>
            <a:picLocks noChangeAspect="1"/>
          </p:cNvPicPr>
          <p:nvPr/>
        </p:nvPicPr>
        <p:blipFill>
          <a:blip r:embed="rId5"/>
          <a:stretch>
            <a:fillRect/>
          </a:stretch>
        </p:blipFill>
        <p:spPr>
          <a:xfrm>
            <a:off x="2576945" y="3146926"/>
            <a:ext cx="6428510" cy="2354849"/>
          </a:xfrm>
          <a:prstGeom prst="rect">
            <a:avLst/>
          </a:prstGeom>
        </p:spPr>
      </p:pic>
    </p:spTree>
    <p:extLst>
      <p:ext uri="{BB962C8B-B14F-4D97-AF65-F5344CB8AC3E}">
        <p14:creationId xmlns:p14="http://schemas.microsoft.com/office/powerpoint/2010/main" val="1014605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D457-FF7B-0FEE-AED8-079452CF54D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113A2F8-7942-F706-0A3C-AA634EB4AF71}"/>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YOLCU TRENİ LOKOMOTİFLERİ</a:t>
            </a:r>
          </a:p>
        </p:txBody>
      </p:sp>
      <p:pic>
        <p:nvPicPr>
          <p:cNvPr id="11" name="İçerik Yer Tutucusu 10">
            <a:extLst>
              <a:ext uri="{FF2B5EF4-FFF2-40B4-BE49-F238E27FC236}">
                <a16:creationId xmlns:a16="http://schemas.microsoft.com/office/drawing/2014/main" id="{11EB4A61-C805-C4C1-BD5A-E283BF93DD2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1EB390D-5F33-0C6B-8D2A-BEDB8896D1F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91A8F4E-3DDB-3CA5-67EB-19C91C766A0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EBD45BF2-6E49-3319-6787-1AFB686975F5}"/>
              </a:ext>
            </a:extLst>
          </p:cNvPr>
          <p:cNvSpPr txBox="1"/>
          <p:nvPr/>
        </p:nvSpPr>
        <p:spPr>
          <a:xfrm>
            <a:off x="563419" y="1669598"/>
            <a:ext cx="9984508" cy="3139321"/>
          </a:xfrm>
          <a:prstGeom prst="rect">
            <a:avLst/>
          </a:prstGeom>
          <a:noFill/>
        </p:spPr>
        <p:txBody>
          <a:bodyPr wrap="square">
            <a:spAutoFit/>
          </a:bodyPr>
          <a:lstStyle/>
          <a:p>
            <a:pPr marL="285750" indent="-285750">
              <a:buFont typeface="Arial" panose="020B0604020202020204" pitchFamily="34" charset="0"/>
              <a:buChar char="•"/>
            </a:pPr>
            <a:r>
              <a:rPr lang="tr-TR" dirty="0"/>
              <a:t>Konumuzla ilgili olarak dünyanın hızlı trenlerini tanımak da yararlı olacaktır. Bunlar başlangıç ve son hızlarına göre;</a:t>
            </a:r>
          </a:p>
          <a:p>
            <a:pPr marL="285750" indent="-285750">
              <a:buFont typeface="Arial" panose="020B0604020202020204" pitchFamily="34" charset="0"/>
              <a:buChar char="•"/>
            </a:pPr>
            <a:r>
              <a:rPr lang="tr-TR" dirty="0"/>
              <a:t>Japonya : </a:t>
            </a:r>
            <a:r>
              <a:rPr lang="tr-TR" dirty="0" err="1"/>
              <a:t>Shinkansen</a:t>
            </a:r>
            <a:r>
              <a:rPr lang="tr-TR" dirty="0"/>
              <a:t> 210 km/h , 270 km/h, 310 km/h</a:t>
            </a:r>
          </a:p>
          <a:p>
            <a:pPr marL="285750" indent="-285750">
              <a:buFont typeface="Arial" panose="020B0604020202020204" pitchFamily="34" charset="0"/>
              <a:buChar char="•"/>
            </a:pPr>
            <a:r>
              <a:rPr lang="tr-TR" dirty="0"/>
              <a:t>Fransa : TGV (Train Grand Vitesse) 235 km/h, 270 km/h, 300 km/h</a:t>
            </a:r>
          </a:p>
          <a:p>
            <a:pPr marL="285750" indent="-285750">
              <a:buFont typeface="Arial" panose="020B0604020202020204" pitchFamily="34" charset="0"/>
              <a:buChar char="•"/>
            </a:pPr>
            <a:r>
              <a:rPr lang="tr-TR" dirty="0"/>
              <a:t>Almanya : ICE (</a:t>
            </a:r>
            <a:r>
              <a:rPr lang="tr-TR" dirty="0" err="1"/>
              <a:t>Intercity</a:t>
            </a:r>
            <a:r>
              <a:rPr lang="tr-TR" dirty="0"/>
              <a:t> Express) 250 km/h, 280 km/h, 300 km/h</a:t>
            </a:r>
          </a:p>
          <a:p>
            <a:pPr marL="285750" indent="-285750">
              <a:buFont typeface="Arial" panose="020B0604020202020204" pitchFamily="34" charset="0"/>
              <a:buChar char="•"/>
            </a:pPr>
            <a:r>
              <a:rPr lang="tr-TR" dirty="0"/>
              <a:t>İtalya	: </a:t>
            </a:r>
            <a:r>
              <a:rPr lang="tr-TR" dirty="0" err="1"/>
              <a:t>Pandolino</a:t>
            </a:r>
            <a:r>
              <a:rPr lang="tr-TR" dirty="0"/>
              <a:t> (Yatar gövdeli tren = Aktif </a:t>
            </a:r>
            <a:r>
              <a:rPr lang="tr-TR" dirty="0" err="1"/>
              <a:t>Tilting</a:t>
            </a:r>
            <a:r>
              <a:rPr lang="tr-TR" dirty="0"/>
              <a:t>) 270 km/h, 300 km/h</a:t>
            </a:r>
          </a:p>
          <a:p>
            <a:pPr marL="285750" indent="-285750">
              <a:buFont typeface="Arial" panose="020B0604020202020204" pitchFamily="34" charset="0"/>
              <a:buChar char="•"/>
            </a:pPr>
            <a:r>
              <a:rPr lang="tr-TR" dirty="0"/>
              <a:t>İspanya : TALGO (Yatar gövdeli tren = Pasif </a:t>
            </a:r>
            <a:r>
              <a:rPr lang="tr-TR" dirty="0" err="1"/>
              <a:t>Tilting</a:t>
            </a:r>
            <a:r>
              <a:rPr lang="tr-TR" dirty="0"/>
              <a:t>) 220 km/h</a:t>
            </a:r>
          </a:p>
          <a:p>
            <a:pPr marL="285750" indent="-285750">
              <a:buFont typeface="Arial" panose="020B0604020202020204" pitchFamily="34" charset="0"/>
              <a:buChar char="•"/>
            </a:pPr>
            <a:r>
              <a:rPr lang="tr-TR" dirty="0"/>
              <a:t>İspanya : AVE 250 km/h</a:t>
            </a:r>
          </a:p>
          <a:p>
            <a:pPr marL="285750" indent="-285750">
              <a:buFont typeface="Arial" panose="020B0604020202020204" pitchFamily="34" charset="0"/>
              <a:buChar char="•"/>
            </a:pPr>
            <a:r>
              <a:rPr lang="tr-TR" dirty="0"/>
              <a:t>İngiltere — Fransa : </a:t>
            </a:r>
            <a:r>
              <a:rPr lang="tr-TR" dirty="0" err="1"/>
              <a:t>Eurostar</a:t>
            </a:r>
            <a:r>
              <a:rPr lang="tr-TR" dirty="0"/>
              <a:t> 300 km/h</a:t>
            </a:r>
          </a:p>
          <a:p>
            <a:pPr marL="285750" indent="-285750">
              <a:buFont typeface="Arial" panose="020B0604020202020204" pitchFamily="34" charset="0"/>
              <a:buChar char="•"/>
            </a:pPr>
            <a:r>
              <a:rPr lang="tr-TR" dirty="0"/>
              <a:t>Kore	: 300 km/h</a:t>
            </a:r>
          </a:p>
          <a:p>
            <a:pPr marL="285750" indent="-285750">
              <a:buFont typeface="Arial" panose="020B0604020202020204" pitchFamily="34" charset="0"/>
              <a:buChar char="•"/>
            </a:pPr>
            <a:r>
              <a:rPr lang="tr-TR" dirty="0"/>
              <a:t>Türkiye : Yüksek Hızlı Tren 250 km/h</a:t>
            </a:r>
          </a:p>
        </p:txBody>
      </p:sp>
      <p:pic>
        <p:nvPicPr>
          <p:cNvPr id="5" name="Resim 4">
            <a:extLst>
              <a:ext uri="{FF2B5EF4-FFF2-40B4-BE49-F238E27FC236}">
                <a16:creationId xmlns:a16="http://schemas.microsoft.com/office/drawing/2014/main" id="{1C2EDF60-CCD7-2F0B-9470-26BEA3B4DCD7}"/>
              </a:ext>
            </a:extLst>
          </p:cNvPr>
          <p:cNvPicPr>
            <a:picLocks noChangeAspect="1"/>
          </p:cNvPicPr>
          <p:nvPr/>
        </p:nvPicPr>
        <p:blipFill>
          <a:blip r:embed="rId5"/>
          <a:stretch>
            <a:fillRect/>
          </a:stretch>
        </p:blipFill>
        <p:spPr>
          <a:xfrm>
            <a:off x="7444651" y="3659783"/>
            <a:ext cx="4278083" cy="1955925"/>
          </a:xfrm>
          <a:prstGeom prst="rect">
            <a:avLst/>
          </a:prstGeom>
        </p:spPr>
      </p:pic>
    </p:spTree>
    <p:extLst>
      <p:ext uri="{BB962C8B-B14F-4D97-AF65-F5344CB8AC3E}">
        <p14:creationId xmlns:p14="http://schemas.microsoft.com/office/powerpoint/2010/main" val="3636809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4B0B-5874-C0EF-5067-845E3A183F6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FC1EBD5-86E8-416C-A540-CFD5D7A3EEC3}"/>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ÜNİVERSAL LOKOMOTİFLER</a:t>
            </a:r>
          </a:p>
        </p:txBody>
      </p:sp>
      <p:pic>
        <p:nvPicPr>
          <p:cNvPr id="11" name="İçerik Yer Tutucusu 10">
            <a:extLst>
              <a:ext uri="{FF2B5EF4-FFF2-40B4-BE49-F238E27FC236}">
                <a16:creationId xmlns:a16="http://schemas.microsoft.com/office/drawing/2014/main" id="{F040A2CE-A687-9844-0A29-BA4EAF7248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225F685-2EB2-A059-56EF-15C484DDA7F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759723CA-61DB-3DF9-A70F-16FB3BA9C5A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06EA5EC-6E3A-FD13-1793-6FD189A57203}"/>
              </a:ext>
            </a:extLst>
          </p:cNvPr>
          <p:cNvSpPr txBox="1"/>
          <p:nvPr/>
        </p:nvSpPr>
        <p:spPr>
          <a:xfrm>
            <a:off x="563419" y="1669598"/>
            <a:ext cx="9984508" cy="1200329"/>
          </a:xfrm>
          <a:prstGeom prst="rect">
            <a:avLst/>
          </a:prstGeom>
          <a:noFill/>
        </p:spPr>
        <p:txBody>
          <a:bodyPr wrap="square">
            <a:spAutoFit/>
          </a:bodyPr>
          <a:lstStyle/>
          <a:p>
            <a:pPr marL="285750" indent="-285750">
              <a:buFont typeface="Arial" panose="020B0604020202020204" pitchFamily="34" charset="0"/>
              <a:buChar char="•"/>
            </a:pPr>
            <a:r>
              <a:rPr lang="tr-TR" dirty="0"/>
              <a:t>Üniversal lokomotifler hem yük treni ve hem de yolcu trenlerinin çekiminde, daha çok yük taşımacılığı ağırlıklı demiryollarında kullanılırlar. Ağırlıkları, ağır yüklerin çekimi için hattın dingil yükünün elverdiği ölçüde yüksek tutulurlar ve azami hızları 120 — 140 km/h civarında seçilirler.</a:t>
            </a:r>
          </a:p>
        </p:txBody>
      </p:sp>
      <p:pic>
        <p:nvPicPr>
          <p:cNvPr id="3" name="Resim 2">
            <a:extLst>
              <a:ext uri="{FF2B5EF4-FFF2-40B4-BE49-F238E27FC236}">
                <a16:creationId xmlns:a16="http://schemas.microsoft.com/office/drawing/2014/main" id="{9220FE44-C47C-2DD4-6B8F-01515DDFB7D5}"/>
              </a:ext>
            </a:extLst>
          </p:cNvPr>
          <p:cNvPicPr>
            <a:picLocks noChangeAspect="1"/>
          </p:cNvPicPr>
          <p:nvPr/>
        </p:nvPicPr>
        <p:blipFill>
          <a:blip r:embed="rId5"/>
          <a:stretch>
            <a:fillRect/>
          </a:stretch>
        </p:blipFill>
        <p:spPr>
          <a:xfrm>
            <a:off x="760556" y="3076296"/>
            <a:ext cx="4624243" cy="2042449"/>
          </a:xfrm>
          <a:prstGeom prst="rect">
            <a:avLst/>
          </a:prstGeom>
        </p:spPr>
      </p:pic>
    </p:spTree>
    <p:extLst>
      <p:ext uri="{BB962C8B-B14F-4D97-AF65-F5344CB8AC3E}">
        <p14:creationId xmlns:p14="http://schemas.microsoft.com/office/powerpoint/2010/main" val="212433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RAYLI SİSTEM ARAÇLARI TARİHÇESİ</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B953C577-DCF2-A536-A59B-D2F31ACA9ECF}"/>
              </a:ext>
            </a:extLst>
          </p:cNvPr>
          <p:cNvSpPr txBox="1"/>
          <p:nvPr/>
        </p:nvSpPr>
        <p:spPr>
          <a:xfrm>
            <a:off x="471715" y="1732702"/>
            <a:ext cx="10515600" cy="3139321"/>
          </a:xfrm>
          <a:prstGeom prst="rect">
            <a:avLst/>
          </a:prstGeom>
          <a:noFill/>
        </p:spPr>
        <p:txBody>
          <a:bodyPr wrap="square">
            <a:spAutoFit/>
          </a:bodyPr>
          <a:lstStyle/>
          <a:p>
            <a:endParaRPr lang="tr-TR" dirty="0"/>
          </a:p>
          <a:p>
            <a:pPr marL="285750" indent="-285750">
              <a:buFont typeface="Arial" panose="020B0604020202020204" pitchFamily="34" charset="0"/>
              <a:buChar char="•"/>
            </a:pPr>
            <a:r>
              <a:rPr lang="tr-TR" dirty="0"/>
              <a:t>Taşıma sistemlerinden olan demiryollarının ilk çeken aracı Buharlı Lokomotiftir. </a:t>
            </a:r>
          </a:p>
          <a:p>
            <a:pPr marL="285750" indent="-285750">
              <a:buFont typeface="Arial" panose="020B0604020202020204" pitchFamily="34" charset="0"/>
              <a:buChar char="•"/>
            </a:pPr>
            <a:r>
              <a:rPr lang="tr-TR" dirty="0"/>
              <a:t>1687 yılında Denis </a:t>
            </a:r>
            <a:r>
              <a:rPr lang="tr-TR" dirty="0" err="1"/>
              <a:t>Papen</a:t>
            </a:r>
            <a:r>
              <a:rPr lang="tr-TR" dirty="0"/>
              <a:t> buharın gücünü ve bundan yararlanan James Watt ise pistonlu buhar makinasını buldu. </a:t>
            </a:r>
          </a:p>
          <a:p>
            <a:pPr marL="285750" indent="-285750">
              <a:buFont typeface="Arial" panose="020B0604020202020204" pitchFamily="34" charset="0"/>
              <a:buChar char="•"/>
            </a:pPr>
            <a:r>
              <a:rPr lang="tr-TR" dirty="0"/>
              <a:t>1801 yılında Amerikalı Oliver Evans, demir tekerlek ile demir ray arasındaki yapışmadan yararlanılarak çekme gücünün varlığını keşfetti. </a:t>
            </a:r>
          </a:p>
          <a:p>
            <a:pPr marL="285750" indent="-285750">
              <a:buFont typeface="Arial" panose="020B0604020202020204" pitchFamily="34" charset="0"/>
              <a:buChar char="•"/>
            </a:pPr>
            <a:r>
              <a:rPr lang="tr-TR" dirty="0"/>
              <a:t>1813 yılında </a:t>
            </a:r>
            <a:r>
              <a:rPr lang="tr-TR" dirty="0" err="1"/>
              <a:t>Willam</a:t>
            </a:r>
            <a:r>
              <a:rPr lang="tr-TR" dirty="0"/>
              <a:t> </a:t>
            </a:r>
            <a:r>
              <a:rPr lang="tr-TR" dirty="0" err="1"/>
              <a:t>Hadley</a:t>
            </a:r>
            <a:r>
              <a:rPr lang="tr-TR" dirty="0"/>
              <a:t> ve </a:t>
            </a:r>
            <a:r>
              <a:rPr lang="tr-TR" dirty="0" err="1"/>
              <a:t>Timeteus</a:t>
            </a:r>
            <a:r>
              <a:rPr lang="tr-TR" dirty="0"/>
              <a:t> </a:t>
            </a:r>
            <a:r>
              <a:rPr lang="tr-TR" dirty="0" err="1"/>
              <a:t>Hackwort</a:t>
            </a:r>
            <a:r>
              <a:rPr lang="tr-TR" dirty="0"/>
              <a:t> raylar üzerinde yürüyen ilk lokomotifi, George </a:t>
            </a:r>
            <a:r>
              <a:rPr lang="tr-TR" dirty="0" err="1"/>
              <a:t>Stephenson</a:t>
            </a:r>
            <a:r>
              <a:rPr lang="tr-TR" dirty="0"/>
              <a:t> da buna benzer bir makinayı işletmeye başladı. </a:t>
            </a:r>
          </a:p>
          <a:p>
            <a:pPr marL="285750" indent="-285750">
              <a:buFont typeface="Arial" panose="020B0604020202020204" pitchFamily="34" charset="0"/>
              <a:buChar char="•"/>
            </a:pPr>
            <a:r>
              <a:rPr lang="tr-TR" dirty="0"/>
              <a:t>1815 yılında, bacanın daha iyi çekmesi için suflör </a:t>
            </a:r>
            <a:r>
              <a:rPr lang="tr-TR" dirty="0" err="1"/>
              <a:t>donanamını</a:t>
            </a:r>
            <a:r>
              <a:rPr lang="tr-TR" dirty="0"/>
              <a:t> bulan George </a:t>
            </a:r>
            <a:r>
              <a:rPr lang="tr-TR" dirty="0" err="1"/>
              <a:t>Stephenson</a:t>
            </a:r>
            <a:r>
              <a:rPr lang="tr-TR" dirty="0"/>
              <a:t> böylece lokomotifin gücünü iki katına çıkardı ve 1830 yılında o zamana göre imkânsız görülen 1/96'lık bir eğimde, 17 tonluk bir yükün 16 km/saat hızla çekilmesini sağladı.</a:t>
            </a:r>
          </a:p>
        </p:txBody>
      </p:sp>
    </p:spTree>
    <p:extLst>
      <p:ext uri="{BB962C8B-B14F-4D97-AF65-F5344CB8AC3E}">
        <p14:creationId xmlns:p14="http://schemas.microsoft.com/office/powerpoint/2010/main" val="2750033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41C77-7023-0B78-5453-659652A6930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90DB9AD-13CB-7502-E1F0-6036DC33FB5D}"/>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YÜK TRENİ LOKOMOTİFLERİ</a:t>
            </a:r>
          </a:p>
        </p:txBody>
      </p:sp>
      <p:pic>
        <p:nvPicPr>
          <p:cNvPr id="11" name="İçerik Yer Tutucusu 10">
            <a:extLst>
              <a:ext uri="{FF2B5EF4-FFF2-40B4-BE49-F238E27FC236}">
                <a16:creationId xmlns:a16="http://schemas.microsoft.com/office/drawing/2014/main" id="{5DB25F44-062C-4E97-5DCA-4F82CBB7ED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D879B87-6708-FA37-6BBD-5C86A572B64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760075E8-D5E7-ECDF-584F-6198F13A2E8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DF7CCA8-3508-3CB6-2D1C-C3ACBAF8BD12}"/>
              </a:ext>
            </a:extLst>
          </p:cNvPr>
          <p:cNvSpPr txBox="1"/>
          <p:nvPr/>
        </p:nvSpPr>
        <p:spPr>
          <a:xfrm>
            <a:off x="563419" y="1669598"/>
            <a:ext cx="9984508" cy="1200329"/>
          </a:xfrm>
          <a:prstGeom prst="rect">
            <a:avLst/>
          </a:prstGeom>
          <a:noFill/>
        </p:spPr>
        <p:txBody>
          <a:bodyPr wrap="square">
            <a:spAutoFit/>
          </a:bodyPr>
          <a:lstStyle/>
          <a:p>
            <a:pPr marL="285750" indent="-285750">
              <a:buFont typeface="Arial" panose="020B0604020202020204" pitchFamily="34" charset="0"/>
              <a:buChar char="•"/>
            </a:pPr>
            <a:r>
              <a:rPr lang="tr-TR" dirty="0"/>
              <a:t>Yük trenlerinde hız ikinci derecede rol oynamaktadır. Bu bakımdan, ağır yüklerin çekilebilmesi için hattın dingil yükünün elverdiği ölçüde ağır olarak üretilirler. Daha çok yük çekim amaçlı olduklarından hız ikinci planda kalmaktadır. Azami hızları 70 — 90 km/h olarak seçilirler.</a:t>
            </a:r>
          </a:p>
        </p:txBody>
      </p:sp>
      <p:pic>
        <p:nvPicPr>
          <p:cNvPr id="5" name="Resim 4">
            <a:extLst>
              <a:ext uri="{FF2B5EF4-FFF2-40B4-BE49-F238E27FC236}">
                <a16:creationId xmlns:a16="http://schemas.microsoft.com/office/drawing/2014/main" id="{FEB1B5B2-ACF6-630C-81BA-B6A28719235E}"/>
              </a:ext>
            </a:extLst>
          </p:cNvPr>
          <p:cNvPicPr>
            <a:picLocks noChangeAspect="1"/>
          </p:cNvPicPr>
          <p:nvPr/>
        </p:nvPicPr>
        <p:blipFill>
          <a:blip r:embed="rId5"/>
          <a:stretch>
            <a:fillRect/>
          </a:stretch>
        </p:blipFill>
        <p:spPr>
          <a:xfrm>
            <a:off x="1524000" y="3075709"/>
            <a:ext cx="7546109" cy="2632363"/>
          </a:xfrm>
          <a:prstGeom prst="rect">
            <a:avLst/>
          </a:prstGeom>
        </p:spPr>
      </p:pic>
    </p:spTree>
    <p:extLst>
      <p:ext uri="{BB962C8B-B14F-4D97-AF65-F5344CB8AC3E}">
        <p14:creationId xmlns:p14="http://schemas.microsoft.com/office/powerpoint/2010/main" val="2819080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F6AF-B0FB-D276-3AAD-F387509F95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378E294-7EF3-CD0C-0FFC-9D4CA7C7F047}"/>
              </a:ext>
            </a:extLst>
          </p:cNvPr>
          <p:cNvSpPr>
            <a:spLocks noGrp="1"/>
          </p:cNvSpPr>
          <p:nvPr>
            <p:ph type="title"/>
          </p:nvPr>
        </p:nvSpPr>
        <p:spPr>
          <a:xfrm>
            <a:off x="1248229" y="442004"/>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KISA MESAFE YOL VE MANEVRA LOKOMOTİFLERİ</a:t>
            </a:r>
            <a:endParaRPr lang="tr-TR" b="1" dirty="0">
              <a:solidFill>
                <a:srgbClr val="FF0000"/>
              </a:solidFill>
            </a:endParaRPr>
          </a:p>
        </p:txBody>
      </p:sp>
      <p:pic>
        <p:nvPicPr>
          <p:cNvPr id="11" name="İçerik Yer Tutucusu 10">
            <a:extLst>
              <a:ext uri="{FF2B5EF4-FFF2-40B4-BE49-F238E27FC236}">
                <a16:creationId xmlns:a16="http://schemas.microsoft.com/office/drawing/2014/main" id="{153510E8-6F7A-B7FB-08CC-79A1950EC9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9AA4F02-263C-65A2-E218-53A0FC6DA88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7227CC34-D7EE-EBD0-6EA9-8638838514C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FFD5EA9-7A03-B6D4-03C8-E232B0EA1C77}"/>
              </a:ext>
            </a:extLst>
          </p:cNvPr>
          <p:cNvSpPr txBox="1"/>
          <p:nvPr/>
        </p:nvSpPr>
        <p:spPr>
          <a:xfrm>
            <a:off x="572655" y="1987264"/>
            <a:ext cx="9984508" cy="1477328"/>
          </a:xfrm>
          <a:prstGeom prst="rect">
            <a:avLst/>
          </a:prstGeom>
          <a:noFill/>
        </p:spPr>
        <p:txBody>
          <a:bodyPr wrap="square">
            <a:spAutoFit/>
          </a:bodyPr>
          <a:lstStyle/>
          <a:p>
            <a:pPr marL="285750" indent="-285750">
              <a:buFont typeface="Arial" panose="020B0604020202020204" pitchFamily="34" charset="0"/>
              <a:buChar char="•"/>
            </a:pPr>
            <a:r>
              <a:rPr lang="tr-TR" dirty="0"/>
              <a:t>Bu lokomotifler aşağıda yazılı olan amaçlar için kullanılırlar.</a:t>
            </a:r>
          </a:p>
          <a:p>
            <a:pPr marL="285750" indent="-285750">
              <a:buFont typeface="Arial" panose="020B0604020202020204" pitchFamily="34" charset="0"/>
              <a:buChar char="•"/>
            </a:pPr>
            <a:r>
              <a:rPr lang="tr-TR" dirty="0"/>
              <a:t>Ağır yük trenlerinin manevralarını yaparlar.</a:t>
            </a:r>
          </a:p>
          <a:p>
            <a:pPr marL="285750" indent="-285750">
              <a:buFont typeface="Arial" panose="020B0604020202020204" pitchFamily="34" charset="0"/>
              <a:buChar char="•"/>
            </a:pPr>
            <a:r>
              <a:rPr lang="tr-TR" dirty="0"/>
              <a:t>Kısa mesafede çalışan ancak ağır olmayan yolcu trenlerini çekerler.</a:t>
            </a:r>
          </a:p>
          <a:p>
            <a:pPr marL="285750" indent="-285750">
              <a:buFont typeface="Arial" panose="020B0604020202020204" pitchFamily="34" charset="0"/>
              <a:buChar char="•"/>
            </a:pPr>
            <a:r>
              <a:rPr lang="tr-TR" dirty="0"/>
              <a:t>Büyük garlara yakın olan istasyonlardaki veya iltisak hatlarındaki ağır yük vagonlarını getirip götürmek için kullanılırlar.</a:t>
            </a:r>
          </a:p>
        </p:txBody>
      </p:sp>
    </p:spTree>
    <p:extLst>
      <p:ext uri="{BB962C8B-B14F-4D97-AF65-F5344CB8AC3E}">
        <p14:creationId xmlns:p14="http://schemas.microsoft.com/office/powerpoint/2010/main" val="3152473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20F0-DF6E-E6CC-FABE-F328E59DD71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5B4489-1F35-4F3C-C44F-DEBDC24A400C}"/>
              </a:ext>
            </a:extLst>
          </p:cNvPr>
          <p:cNvSpPr>
            <a:spLocks noGrp="1"/>
          </p:cNvSpPr>
          <p:nvPr>
            <p:ph type="title"/>
          </p:nvPr>
        </p:nvSpPr>
        <p:spPr>
          <a:xfrm>
            <a:off x="1248229" y="0"/>
            <a:ext cx="10515600" cy="1325563"/>
          </a:xfrm>
        </p:spPr>
        <p:txBody>
          <a:bodyPr>
            <a:normAutofit/>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MANEVRA LOKOMOTİFLERİ</a:t>
            </a:r>
            <a:endParaRPr lang="tr-TR" b="1" dirty="0">
              <a:solidFill>
                <a:srgbClr val="FF0000"/>
              </a:solidFill>
            </a:endParaRPr>
          </a:p>
        </p:txBody>
      </p:sp>
      <p:pic>
        <p:nvPicPr>
          <p:cNvPr id="11" name="İçerik Yer Tutucusu 10">
            <a:extLst>
              <a:ext uri="{FF2B5EF4-FFF2-40B4-BE49-F238E27FC236}">
                <a16:creationId xmlns:a16="http://schemas.microsoft.com/office/drawing/2014/main" id="{C4079BD3-C423-B61D-B90C-C1D813152C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E76C647-011C-C831-531B-B483316487B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1DC1718-CC8C-0B05-A7F9-CB2561E69F5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80C7F9F-C2C8-0E1B-4B7E-9F5E5C7BABEB}"/>
              </a:ext>
            </a:extLst>
          </p:cNvPr>
          <p:cNvSpPr txBox="1"/>
          <p:nvPr/>
        </p:nvSpPr>
        <p:spPr>
          <a:xfrm>
            <a:off x="184728" y="1520885"/>
            <a:ext cx="8820727" cy="4524315"/>
          </a:xfrm>
          <a:prstGeom prst="rect">
            <a:avLst/>
          </a:prstGeom>
          <a:noFill/>
        </p:spPr>
        <p:txBody>
          <a:bodyPr wrap="square">
            <a:spAutoFit/>
          </a:bodyPr>
          <a:lstStyle/>
          <a:p>
            <a:pPr marL="285750" indent="-285750">
              <a:buFont typeface="Arial" panose="020B0604020202020204" pitchFamily="34" charset="0"/>
              <a:buChar char="•"/>
            </a:pPr>
            <a:r>
              <a:rPr lang="tr-TR" dirty="0"/>
              <a:t>Büyük garlarda yolcu ve yük trenlerinin hazırlanması için gerekli olan manevra hizmetlerinde ve kısa mesafede çalışan ancak ağır olmayan yolcu trenlerinde de kullanılırlar. Bunlar garlardaki manevralarda, tren ağırlıklarına göre;</a:t>
            </a:r>
          </a:p>
          <a:p>
            <a:pPr marL="285750" indent="-285750">
              <a:buFont typeface="Arial" panose="020B0604020202020204" pitchFamily="34" charset="0"/>
              <a:buChar char="•"/>
            </a:pPr>
            <a:r>
              <a:rPr lang="tr-TR" dirty="0"/>
              <a:t>Hafif Hizmet Manevra Lokomotifleri : Tren ağırlıklarının fazla olmadığı garlarda manevra hizmetlerinde kullanılırlar. Güçleri 200 — 450 BG motor gücü (BG = Beygir Gücü) arasında değişir.</a:t>
            </a:r>
          </a:p>
          <a:p>
            <a:pPr marL="285750" indent="-285750">
              <a:buFont typeface="Arial" panose="020B0604020202020204" pitchFamily="34" charset="0"/>
              <a:buChar char="•"/>
            </a:pPr>
            <a:r>
              <a:rPr lang="tr-TR" dirty="0"/>
              <a:t>Orta Hizmet Manevra Lokomotifleri : Daha ağır trenlerin yapıldığı garlarda manevra hizmetlerinde kullanılırlar. Güçleri 450 — 650 BG motor gücü arasında değişir.</a:t>
            </a:r>
          </a:p>
          <a:p>
            <a:pPr marL="285750" indent="-285750">
              <a:buFont typeface="Arial" panose="020B0604020202020204" pitchFamily="34" charset="0"/>
              <a:buChar char="•"/>
            </a:pPr>
            <a:r>
              <a:rPr lang="tr-TR" dirty="0"/>
              <a:t>Ağır Hizmet Manevra Lokomotifleri : Bu lokomotifler, manevra hizmetlerinin dışında, gara yakın olan ve iltisak hattı dediğimiz diğer kuruluşların demiryolu hatlarına yük vagonlarının alınıp verilmesi işlerinde de kullanılırlar. Güçleri 900 BG — 1100 BG motor gücü arasındadır. Kısa mesafe yol ve manevra lokomotifleri bu sınıfa girerler.</a:t>
            </a:r>
          </a:p>
          <a:p>
            <a:pPr marL="285750" indent="-285750">
              <a:buFont typeface="Arial" panose="020B0604020202020204" pitchFamily="34" charset="0"/>
              <a:buChar char="•"/>
            </a:pPr>
            <a:r>
              <a:rPr lang="tr-TR" dirty="0"/>
              <a:t>Manevra lokomotifleri genelde dizelli olarak üretilirler.</a:t>
            </a:r>
          </a:p>
        </p:txBody>
      </p:sp>
      <p:pic>
        <p:nvPicPr>
          <p:cNvPr id="3" name="Resim 2">
            <a:extLst>
              <a:ext uri="{FF2B5EF4-FFF2-40B4-BE49-F238E27FC236}">
                <a16:creationId xmlns:a16="http://schemas.microsoft.com/office/drawing/2014/main" id="{B5AAF3B3-0399-0189-3F86-71CF715BD572}"/>
              </a:ext>
            </a:extLst>
          </p:cNvPr>
          <p:cNvPicPr>
            <a:picLocks noChangeAspect="1"/>
          </p:cNvPicPr>
          <p:nvPr/>
        </p:nvPicPr>
        <p:blipFill>
          <a:blip r:embed="rId5"/>
          <a:stretch>
            <a:fillRect/>
          </a:stretch>
        </p:blipFill>
        <p:spPr>
          <a:xfrm>
            <a:off x="8700655" y="1400007"/>
            <a:ext cx="3229574" cy="2196110"/>
          </a:xfrm>
          <a:prstGeom prst="rect">
            <a:avLst/>
          </a:prstGeom>
        </p:spPr>
      </p:pic>
      <p:pic>
        <p:nvPicPr>
          <p:cNvPr id="5" name="Resim 4">
            <a:extLst>
              <a:ext uri="{FF2B5EF4-FFF2-40B4-BE49-F238E27FC236}">
                <a16:creationId xmlns:a16="http://schemas.microsoft.com/office/drawing/2014/main" id="{50B0B142-E042-5F33-EB68-33C2B0D18633}"/>
              </a:ext>
            </a:extLst>
          </p:cNvPr>
          <p:cNvPicPr>
            <a:picLocks noChangeAspect="1"/>
          </p:cNvPicPr>
          <p:nvPr/>
        </p:nvPicPr>
        <p:blipFill>
          <a:blip r:embed="rId6"/>
          <a:stretch>
            <a:fillRect/>
          </a:stretch>
        </p:blipFill>
        <p:spPr>
          <a:xfrm>
            <a:off x="9046351" y="3596117"/>
            <a:ext cx="2842981" cy="1917967"/>
          </a:xfrm>
          <a:prstGeom prst="rect">
            <a:avLst/>
          </a:prstGeom>
        </p:spPr>
      </p:pic>
    </p:spTree>
    <p:extLst>
      <p:ext uri="{BB962C8B-B14F-4D97-AF65-F5344CB8AC3E}">
        <p14:creationId xmlns:p14="http://schemas.microsoft.com/office/powerpoint/2010/main" val="637603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9B90-D692-10A8-738C-C2D999AC64B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B12717-721A-7EBA-5280-CD0206AB1D34}"/>
              </a:ext>
            </a:extLst>
          </p:cNvPr>
          <p:cNvSpPr>
            <a:spLocks noGrp="1"/>
          </p:cNvSpPr>
          <p:nvPr>
            <p:ph type="title"/>
          </p:nvPr>
        </p:nvSpPr>
        <p:spPr>
          <a:xfrm>
            <a:off x="1248229" y="0"/>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p>
        </p:txBody>
      </p:sp>
      <p:pic>
        <p:nvPicPr>
          <p:cNvPr id="11" name="İçerik Yer Tutucusu 10">
            <a:extLst>
              <a:ext uri="{FF2B5EF4-FFF2-40B4-BE49-F238E27FC236}">
                <a16:creationId xmlns:a16="http://schemas.microsoft.com/office/drawing/2014/main" id="{D442E214-1905-6E6D-1285-3F7719CF3C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0347EDA-12B6-0CA4-306D-AAEB7A6D6B1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6E837322-8C0F-E602-E960-6047A8905A4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E1CCA44-437C-FDE3-2B86-EA2D436947D4}"/>
              </a:ext>
            </a:extLst>
          </p:cNvPr>
          <p:cNvSpPr txBox="1"/>
          <p:nvPr/>
        </p:nvSpPr>
        <p:spPr>
          <a:xfrm>
            <a:off x="424874" y="1759038"/>
            <a:ext cx="8820727" cy="1754326"/>
          </a:xfrm>
          <a:prstGeom prst="rect">
            <a:avLst/>
          </a:prstGeom>
          <a:noFill/>
        </p:spPr>
        <p:txBody>
          <a:bodyPr wrap="square">
            <a:spAutoFit/>
          </a:bodyPr>
          <a:lstStyle/>
          <a:p>
            <a:pPr marL="285750" indent="-285750">
              <a:buFont typeface="Arial" panose="020B0604020202020204" pitchFamily="34" charset="0"/>
              <a:buChar char="•"/>
            </a:pPr>
            <a:r>
              <a:rPr lang="tr-TR" dirty="0"/>
              <a:t>Buhar enerjisi ile çalışan lokomotifler,</a:t>
            </a:r>
          </a:p>
          <a:p>
            <a:pPr marL="285750" indent="-285750">
              <a:buFont typeface="Arial" panose="020B0604020202020204" pitchFamily="34" charset="0"/>
              <a:buChar char="•"/>
            </a:pPr>
            <a:r>
              <a:rPr lang="tr-TR" dirty="0" err="1"/>
              <a:t>DizeI</a:t>
            </a:r>
            <a:r>
              <a:rPr lang="tr-TR" dirty="0"/>
              <a:t> enerjisi ile çalışan çeken araçlar,</a:t>
            </a:r>
          </a:p>
          <a:p>
            <a:pPr marL="285750" indent="-285750">
              <a:buFont typeface="Arial" panose="020B0604020202020204" pitchFamily="34" charset="0"/>
              <a:buChar char="•"/>
            </a:pPr>
            <a:r>
              <a:rPr lang="tr-TR" dirty="0"/>
              <a:t>Elektrik enerjisi ile çalışan çeken araçlar.</a:t>
            </a:r>
          </a:p>
          <a:p>
            <a:pPr marL="285750" indent="-285750">
              <a:buFont typeface="Arial" panose="020B0604020202020204" pitchFamily="34" charset="0"/>
              <a:buChar char="•"/>
            </a:pPr>
            <a:r>
              <a:rPr lang="tr-TR" dirty="0"/>
              <a:t>Demiryollarında bu üç tür enerji ile çalışan çeken araçlar olmasına karşın, ‘kent içi raylı sistemlerde, sadece elektrik enerjisi ile çalışan çeken araçlar’ kullanılmaktadır.</a:t>
            </a:r>
          </a:p>
        </p:txBody>
      </p:sp>
    </p:spTree>
    <p:extLst>
      <p:ext uri="{BB962C8B-B14F-4D97-AF65-F5344CB8AC3E}">
        <p14:creationId xmlns:p14="http://schemas.microsoft.com/office/powerpoint/2010/main" val="1942790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1396-9B33-ABC9-764D-F8085E8309B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DBBCA1A-946D-FC4A-3859-5E9823CCC2BE}"/>
              </a:ext>
            </a:extLst>
          </p:cNvPr>
          <p:cNvSpPr>
            <a:spLocks noGrp="1"/>
          </p:cNvSpPr>
          <p:nvPr>
            <p:ph type="title"/>
          </p:nvPr>
        </p:nvSpPr>
        <p:spPr>
          <a:xfrm>
            <a:off x="1248229" y="0"/>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A-BUHAR ENERJİSİ İLE ÇALIŞAN LOKOMOTİFLER</a:t>
            </a:r>
          </a:p>
        </p:txBody>
      </p:sp>
      <p:pic>
        <p:nvPicPr>
          <p:cNvPr id="11" name="İçerik Yer Tutucusu 10">
            <a:extLst>
              <a:ext uri="{FF2B5EF4-FFF2-40B4-BE49-F238E27FC236}">
                <a16:creationId xmlns:a16="http://schemas.microsoft.com/office/drawing/2014/main" id="{B72D4136-73F4-B763-C824-3A7DD4A3F7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7146B41-B9A6-8129-630C-44372E8387B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98FA4A1D-1C38-51EA-7007-28DBE074498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B3A961A-D163-1D2E-6209-216B02D24570}"/>
              </a:ext>
            </a:extLst>
          </p:cNvPr>
          <p:cNvPicPr>
            <a:picLocks noChangeAspect="1"/>
          </p:cNvPicPr>
          <p:nvPr/>
        </p:nvPicPr>
        <p:blipFill>
          <a:blip r:embed="rId5"/>
          <a:stretch>
            <a:fillRect/>
          </a:stretch>
        </p:blipFill>
        <p:spPr>
          <a:xfrm>
            <a:off x="1034473" y="1985817"/>
            <a:ext cx="9799782" cy="3994579"/>
          </a:xfrm>
          <a:prstGeom prst="rect">
            <a:avLst/>
          </a:prstGeom>
        </p:spPr>
      </p:pic>
    </p:spTree>
    <p:extLst>
      <p:ext uri="{BB962C8B-B14F-4D97-AF65-F5344CB8AC3E}">
        <p14:creationId xmlns:p14="http://schemas.microsoft.com/office/powerpoint/2010/main" val="4024759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804B4-D41D-1FB7-FAD7-3B2E1C98C20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9F15C56-D815-601F-49CD-9AB93A819A25}"/>
              </a:ext>
            </a:extLst>
          </p:cNvPr>
          <p:cNvSpPr>
            <a:spLocks noGrp="1"/>
          </p:cNvSpPr>
          <p:nvPr>
            <p:ph type="title"/>
          </p:nvPr>
        </p:nvSpPr>
        <p:spPr>
          <a:xfrm>
            <a:off x="1248229" y="0"/>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B-DİZEL ENERJİSİ İLE ÇALIŞAN LOKOMOTİFLER</a:t>
            </a:r>
          </a:p>
        </p:txBody>
      </p:sp>
      <p:pic>
        <p:nvPicPr>
          <p:cNvPr id="11" name="İçerik Yer Tutucusu 10">
            <a:extLst>
              <a:ext uri="{FF2B5EF4-FFF2-40B4-BE49-F238E27FC236}">
                <a16:creationId xmlns:a16="http://schemas.microsoft.com/office/drawing/2014/main" id="{D0A037FB-23F5-F1BF-45FF-7667D6DD5A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414C901-CFCE-4718-1B3C-FDB22FDEB08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3A7E16F-8C8C-A451-AD2E-A320C3CE6D9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E30E4F5-C3E4-28B4-22AF-9A24F80FD7FD}"/>
              </a:ext>
            </a:extLst>
          </p:cNvPr>
          <p:cNvSpPr txBox="1"/>
          <p:nvPr/>
        </p:nvSpPr>
        <p:spPr>
          <a:xfrm>
            <a:off x="387926" y="1943703"/>
            <a:ext cx="10123055" cy="3416320"/>
          </a:xfrm>
          <a:prstGeom prst="rect">
            <a:avLst/>
          </a:prstGeom>
          <a:noFill/>
        </p:spPr>
        <p:txBody>
          <a:bodyPr wrap="square">
            <a:spAutoFit/>
          </a:bodyPr>
          <a:lstStyle/>
          <a:p>
            <a:pPr marL="285750" indent="-285750">
              <a:buFont typeface="Arial" panose="020B0604020202020204" pitchFamily="34" charset="0"/>
              <a:buChar char="•"/>
            </a:pPr>
            <a:r>
              <a:rPr lang="tr-TR" dirty="0"/>
              <a:t>Dizelli çeken araçlar, gereksinimlere göre hem lokomotif ve hem de motorlu vagon (</a:t>
            </a:r>
            <a:r>
              <a:rPr lang="tr-TR" dirty="0" err="1"/>
              <a:t>otomotris</a:t>
            </a:r>
            <a:r>
              <a:rPr lang="tr-TR" dirty="0"/>
              <a:t>) olarak üretilmektedirler.</a:t>
            </a:r>
          </a:p>
          <a:p>
            <a:pPr marL="285750" indent="-285750">
              <a:buFont typeface="Arial" panose="020B0604020202020204" pitchFamily="34" charset="0"/>
              <a:buChar char="•"/>
            </a:pPr>
            <a:r>
              <a:rPr lang="tr-TR" dirty="0"/>
              <a:t> Enerji olarak Dizel (</a:t>
            </a:r>
            <a:r>
              <a:rPr lang="tr-TR" dirty="0" err="1"/>
              <a:t>Diesel</a:t>
            </a:r>
            <a:r>
              <a:rPr lang="tr-TR" dirty="0"/>
              <a:t>) yakıtı (motorin) kullanılır. Kullanılan motorların adı da zaten Dizel Motorudur. </a:t>
            </a:r>
          </a:p>
          <a:p>
            <a:pPr marL="285750" indent="-285750">
              <a:buFont typeface="Arial" panose="020B0604020202020204" pitchFamily="34" charset="0"/>
              <a:buChar char="•"/>
            </a:pPr>
            <a:r>
              <a:rPr lang="tr-TR" dirty="0"/>
              <a:t>Dizel Motoru, içten yanmalı bir motor olup, kullanılan Dizel Motorları, çeken araçların özelliklerine göre değişik konstrüktif yapıdadırlar.</a:t>
            </a:r>
          </a:p>
          <a:p>
            <a:pPr marL="285750" indent="-285750">
              <a:buFont typeface="Arial" panose="020B0604020202020204" pitchFamily="34" charset="0"/>
              <a:buChar char="•"/>
            </a:pPr>
            <a:r>
              <a:rPr lang="tr-TR" dirty="0"/>
              <a:t>Çeken araç şayet bir dizel lokomotif ise; motor/motorlar Sıra motor veya “V" motor olup şasi üstüne monte edilirler. </a:t>
            </a:r>
          </a:p>
          <a:p>
            <a:pPr marL="285750" indent="-285750">
              <a:buFont typeface="Arial" panose="020B0604020202020204" pitchFamily="34" charset="0"/>
              <a:buChar char="•"/>
            </a:pPr>
            <a:r>
              <a:rPr lang="tr-TR" dirty="0"/>
              <a:t>Çeken araç dizel </a:t>
            </a:r>
            <a:r>
              <a:rPr lang="tr-TR" dirty="0" err="1"/>
              <a:t>otomotris</a:t>
            </a:r>
            <a:r>
              <a:rPr lang="tr-TR" dirty="0"/>
              <a:t> (Dizel motorlu vagon) ise; motor/motorlar yatık motor olup şasi altına monte edilirler. Böylece hem daha fazla oturma yeri sağlandığı gibi, yolcuların motor gürültüsünden rahatsız olmamaları da sağlanmış olur. </a:t>
            </a:r>
          </a:p>
          <a:p>
            <a:pPr marL="285750" indent="-285750">
              <a:buFont typeface="Arial" panose="020B0604020202020204" pitchFamily="34" charset="0"/>
              <a:buChar char="•"/>
            </a:pPr>
            <a:r>
              <a:rPr lang="tr-TR" dirty="0"/>
              <a:t>Ancak yüksek güçlü dizelli tren setlerinde zemin üstü motorlar kullanılırlar.</a:t>
            </a:r>
          </a:p>
        </p:txBody>
      </p:sp>
    </p:spTree>
    <p:extLst>
      <p:ext uri="{BB962C8B-B14F-4D97-AF65-F5344CB8AC3E}">
        <p14:creationId xmlns:p14="http://schemas.microsoft.com/office/powerpoint/2010/main" val="3304273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E0ADF-1FF8-5C42-5EF9-F306A16C557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066615B-12E9-C8B4-4A5E-0899B0B4C3E2}"/>
              </a:ext>
            </a:extLst>
          </p:cNvPr>
          <p:cNvSpPr>
            <a:spLocks noGrp="1"/>
          </p:cNvSpPr>
          <p:nvPr>
            <p:ph type="title"/>
          </p:nvPr>
        </p:nvSpPr>
        <p:spPr>
          <a:xfrm>
            <a:off x="1248229" y="0"/>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B-DİZEL ENERJİSİ İLE ÇALIŞAN LOKOMOTİFLER</a:t>
            </a:r>
          </a:p>
        </p:txBody>
      </p:sp>
      <p:pic>
        <p:nvPicPr>
          <p:cNvPr id="11" name="İçerik Yer Tutucusu 10">
            <a:extLst>
              <a:ext uri="{FF2B5EF4-FFF2-40B4-BE49-F238E27FC236}">
                <a16:creationId xmlns:a16="http://schemas.microsoft.com/office/drawing/2014/main" id="{CF502289-3295-0901-EECA-450D0B74FF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1DAE036-EADA-8979-ECA7-C021FBC44D1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251895C8-07AC-68D6-041B-3438493F316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5BF92B8-9A40-E700-C72E-C6204646177A}"/>
              </a:ext>
            </a:extLst>
          </p:cNvPr>
          <p:cNvSpPr txBox="1"/>
          <p:nvPr/>
        </p:nvSpPr>
        <p:spPr>
          <a:xfrm>
            <a:off x="387927" y="1943703"/>
            <a:ext cx="8645238" cy="3139321"/>
          </a:xfrm>
          <a:prstGeom prst="rect">
            <a:avLst/>
          </a:prstGeom>
          <a:noFill/>
        </p:spPr>
        <p:txBody>
          <a:bodyPr wrap="square">
            <a:spAutoFit/>
          </a:bodyPr>
          <a:lstStyle/>
          <a:p>
            <a:pPr marL="285750" indent="-285750">
              <a:buFont typeface="Arial" panose="020B0604020202020204" pitchFamily="34" charset="0"/>
              <a:buChar char="•"/>
            </a:pPr>
            <a:r>
              <a:rPr lang="tr-TR" dirty="0"/>
              <a:t>Dizelli çeken araçlarda kullanılan motorin, kullanım yerlerine petrol rafinelerinden akaryakıt sarnıçları ile taşınırlar. </a:t>
            </a:r>
          </a:p>
          <a:p>
            <a:pPr marL="285750" indent="-285750">
              <a:buFont typeface="Arial" panose="020B0604020202020204" pitchFamily="34" charset="0"/>
              <a:buChar char="•"/>
            </a:pPr>
            <a:r>
              <a:rPr lang="tr-TR" dirty="0"/>
              <a:t>Bu dizelli çeken araçların bir dezavantajı olmakla birlikte, taşınan yakıt ağırlığı buharlıya göre çok daha düşük olduğundan, taşıma maliyetleri de düşük olmaktadır. Yine petrol boru hatlarının sağladığı avantajlar taşıma maliyetlerini daha da düşürmektedir.</a:t>
            </a:r>
          </a:p>
          <a:p>
            <a:pPr marL="285750" indent="-285750">
              <a:buFont typeface="Arial" panose="020B0604020202020204" pitchFamily="34" charset="0"/>
              <a:buChar char="•"/>
            </a:pPr>
            <a:r>
              <a:rPr lang="tr-TR" dirty="0"/>
              <a:t>Verimleri, dizel hidrolik veya dizel elektrikli olmasına bağlı olarak yaklaşık %70 - %75 civarındadır. </a:t>
            </a:r>
          </a:p>
          <a:p>
            <a:pPr marL="285750" indent="-285750">
              <a:buFont typeface="Arial" panose="020B0604020202020204" pitchFamily="34" charset="0"/>
              <a:buChar char="•"/>
            </a:pPr>
            <a:r>
              <a:rPr lang="tr-TR" dirty="0"/>
              <a:t>Bu verim dizel motoru ile tekerlekler arasındaki verim olup, dizel motorunun termik verimi dikkate alınırsa gerçek verim yaklaşık %35 - %45 civarında olmaktadır.</a:t>
            </a:r>
          </a:p>
        </p:txBody>
      </p:sp>
      <p:pic>
        <p:nvPicPr>
          <p:cNvPr id="3" name="Resim 2">
            <a:extLst>
              <a:ext uri="{FF2B5EF4-FFF2-40B4-BE49-F238E27FC236}">
                <a16:creationId xmlns:a16="http://schemas.microsoft.com/office/drawing/2014/main" id="{6B6CDC0B-BB2A-0EF1-D22C-C5C84BADCDD0}"/>
              </a:ext>
            </a:extLst>
          </p:cNvPr>
          <p:cNvPicPr>
            <a:picLocks noChangeAspect="1"/>
          </p:cNvPicPr>
          <p:nvPr/>
        </p:nvPicPr>
        <p:blipFill>
          <a:blip r:embed="rId5"/>
          <a:stretch>
            <a:fillRect/>
          </a:stretch>
        </p:blipFill>
        <p:spPr>
          <a:xfrm>
            <a:off x="9033165" y="1831793"/>
            <a:ext cx="2868397" cy="1325564"/>
          </a:xfrm>
          <a:prstGeom prst="rect">
            <a:avLst/>
          </a:prstGeom>
        </p:spPr>
      </p:pic>
      <p:pic>
        <p:nvPicPr>
          <p:cNvPr id="5" name="Resim 4">
            <a:extLst>
              <a:ext uri="{FF2B5EF4-FFF2-40B4-BE49-F238E27FC236}">
                <a16:creationId xmlns:a16="http://schemas.microsoft.com/office/drawing/2014/main" id="{6F137C7F-3130-FC27-957B-33AB8B18326B}"/>
              </a:ext>
            </a:extLst>
          </p:cNvPr>
          <p:cNvPicPr>
            <a:picLocks noChangeAspect="1"/>
          </p:cNvPicPr>
          <p:nvPr/>
        </p:nvPicPr>
        <p:blipFill>
          <a:blip r:embed="rId6"/>
          <a:stretch>
            <a:fillRect/>
          </a:stretch>
        </p:blipFill>
        <p:spPr>
          <a:xfrm>
            <a:off x="8894618" y="3429000"/>
            <a:ext cx="3006944" cy="1741442"/>
          </a:xfrm>
          <a:prstGeom prst="rect">
            <a:avLst/>
          </a:prstGeom>
        </p:spPr>
      </p:pic>
    </p:spTree>
    <p:extLst>
      <p:ext uri="{BB962C8B-B14F-4D97-AF65-F5344CB8AC3E}">
        <p14:creationId xmlns:p14="http://schemas.microsoft.com/office/powerpoint/2010/main" val="2438466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73B1-B873-F805-0039-02D967B614F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4759AD0-5481-0C4D-E069-F09EA67526F5}"/>
              </a:ext>
            </a:extLst>
          </p:cNvPr>
          <p:cNvSpPr>
            <a:spLocks noGrp="1"/>
          </p:cNvSpPr>
          <p:nvPr>
            <p:ph type="title"/>
          </p:nvPr>
        </p:nvSpPr>
        <p:spPr>
          <a:xfrm>
            <a:off x="1211284" y="344035"/>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B-DİZEL ENERJİSİ İLE ÇALIŞAN LOKOMOTİFLER</a:t>
            </a:r>
          </a:p>
        </p:txBody>
      </p:sp>
      <p:pic>
        <p:nvPicPr>
          <p:cNvPr id="11" name="İçerik Yer Tutucusu 10">
            <a:extLst>
              <a:ext uri="{FF2B5EF4-FFF2-40B4-BE49-F238E27FC236}">
                <a16:creationId xmlns:a16="http://schemas.microsoft.com/office/drawing/2014/main" id="{934D9EEE-AC0B-692A-C1B6-A886CD920C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FCDE822-9E45-6785-360A-730E8564844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863912D7-1743-C322-6C43-8F42358F674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58C4D4D-1D07-A04F-DFDD-986EB8CD8961}"/>
              </a:ext>
            </a:extLst>
          </p:cNvPr>
          <p:cNvSpPr txBox="1"/>
          <p:nvPr/>
        </p:nvSpPr>
        <p:spPr>
          <a:xfrm>
            <a:off x="387927" y="1943703"/>
            <a:ext cx="8645238" cy="3970318"/>
          </a:xfrm>
          <a:prstGeom prst="rect">
            <a:avLst/>
          </a:prstGeom>
          <a:noFill/>
        </p:spPr>
        <p:txBody>
          <a:bodyPr wrap="square">
            <a:spAutoFit/>
          </a:bodyPr>
          <a:lstStyle/>
          <a:p>
            <a:pPr marL="285750" indent="-285750">
              <a:buFont typeface="Arial" panose="020B0604020202020204" pitchFamily="34" charset="0"/>
              <a:buChar char="•"/>
            </a:pPr>
            <a:r>
              <a:rPr lang="tr-TR" dirty="0"/>
              <a:t>Dizelli çeken araçlardan, özellikle dizel lokomotiflerin çekim gücü buharlı lokomotiflere göre daha fazla olmasının yanı sıra çalışma parkurlarının da fazla olması, aynı taşımayı yapmak için daha az lokomotifi, bunun sonucu olarak da daha az bakım personeli ve daha az sürücü personel kullanımını gerektirdiğinden, buharlı lokomotiflere göre ekonomik açıdan büyük bir üstünlük sağlamaktadırlar.</a:t>
            </a:r>
          </a:p>
          <a:p>
            <a:pPr marL="285750" indent="-285750">
              <a:buFont typeface="Arial" panose="020B0604020202020204" pitchFamily="34" charset="0"/>
              <a:buChar char="•"/>
            </a:pPr>
            <a:r>
              <a:rPr lang="tr-TR" dirty="0"/>
              <a:t>Dizelli çeken araçlar, petrol yataklarının ve rezervlerinin çok olduğu ülkelerde halen üstünlüğünü korumaktadırlar. Ancak petrol yatakları zayıf veya hiç olmayan ülkeler için pahalı bir işletmeciliktir. Yine de trafik yoğunluğunun az olduğu hat kesimlerinde avantajını korumaktadır.</a:t>
            </a:r>
          </a:p>
          <a:p>
            <a:pPr marL="285750" indent="-285750">
              <a:buFont typeface="Arial" panose="020B0604020202020204" pitchFamily="34" charset="0"/>
              <a:buChar char="•"/>
            </a:pPr>
            <a:r>
              <a:rPr lang="tr-TR" dirty="0"/>
              <a:t>Dizel </a:t>
            </a:r>
            <a:r>
              <a:rPr lang="tr-TR" dirty="0" err="1"/>
              <a:t>anahat</a:t>
            </a:r>
            <a:r>
              <a:rPr lang="tr-TR" dirty="0"/>
              <a:t> lokomotifleri genelde tek sürücü kabinli olarak üretilmektedir. Tek sürücü kabinli dizel lokomotiflerden başka iki tarafta sürücü kabini olan dizel lokomotifler olduğu gibi ortadan kabinli dizel lokomotifler de üretilmektedir.</a:t>
            </a:r>
          </a:p>
        </p:txBody>
      </p:sp>
      <p:pic>
        <p:nvPicPr>
          <p:cNvPr id="8" name="Resim 7">
            <a:extLst>
              <a:ext uri="{FF2B5EF4-FFF2-40B4-BE49-F238E27FC236}">
                <a16:creationId xmlns:a16="http://schemas.microsoft.com/office/drawing/2014/main" id="{8B5CEE29-B6A4-3480-FCC7-C8C92B7303ED}"/>
              </a:ext>
            </a:extLst>
          </p:cNvPr>
          <p:cNvPicPr>
            <a:picLocks noChangeAspect="1"/>
          </p:cNvPicPr>
          <p:nvPr/>
        </p:nvPicPr>
        <p:blipFill>
          <a:blip r:embed="rId5"/>
          <a:stretch>
            <a:fillRect/>
          </a:stretch>
        </p:blipFill>
        <p:spPr>
          <a:xfrm>
            <a:off x="8945584" y="1943703"/>
            <a:ext cx="2781300" cy="1647825"/>
          </a:xfrm>
          <a:prstGeom prst="rect">
            <a:avLst/>
          </a:prstGeom>
        </p:spPr>
      </p:pic>
      <p:pic>
        <p:nvPicPr>
          <p:cNvPr id="9" name="Resim 8">
            <a:extLst>
              <a:ext uri="{FF2B5EF4-FFF2-40B4-BE49-F238E27FC236}">
                <a16:creationId xmlns:a16="http://schemas.microsoft.com/office/drawing/2014/main" id="{4D86021C-08A5-3FCB-00AD-77B8363A7B6F}"/>
              </a:ext>
            </a:extLst>
          </p:cNvPr>
          <p:cNvPicPr>
            <a:picLocks noChangeAspect="1"/>
          </p:cNvPicPr>
          <p:nvPr/>
        </p:nvPicPr>
        <p:blipFill>
          <a:blip r:embed="rId6"/>
          <a:stretch>
            <a:fillRect/>
          </a:stretch>
        </p:blipFill>
        <p:spPr>
          <a:xfrm>
            <a:off x="9259909" y="3591528"/>
            <a:ext cx="2466975" cy="1847850"/>
          </a:xfrm>
          <a:prstGeom prst="rect">
            <a:avLst/>
          </a:prstGeom>
        </p:spPr>
      </p:pic>
    </p:spTree>
    <p:extLst>
      <p:ext uri="{BB962C8B-B14F-4D97-AF65-F5344CB8AC3E}">
        <p14:creationId xmlns:p14="http://schemas.microsoft.com/office/powerpoint/2010/main" val="24615586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318E7-3762-D07B-A31B-1EC3ACF661D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8125A18-1F6C-CAE4-276D-C214CE6048C1}"/>
              </a:ext>
            </a:extLst>
          </p:cNvPr>
          <p:cNvSpPr>
            <a:spLocks noGrp="1"/>
          </p:cNvSpPr>
          <p:nvPr>
            <p:ph type="title"/>
          </p:nvPr>
        </p:nvSpPr>
        <p:spPr>
          <a:xfrm>
            <a:off x="1211284" y="344035"/>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C-ELEKTRİK ENERJİSİ İLE ÇALIŞAN LOKOMOTİFLER</a:t>
            </a:r>
          </a:p>
        </p:txBody>
      </p:sp>
      <p:pic>
        <p:nvPicPr>
          <p:cNvPr id="11" name="İçerik Yer Tutucusu 10">
            <a:extLst>
              <a:ext uri="{FF2B5EF4-FFF2-40B4-BE49-F238E27FC236}">
                <a16:creationId xmlns:a16="http://schemas.microsoft.com/office/drawing/2014/main" id="{613771FC-2C88-26D4-20A1-01C66F5A59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0E96E16-05A7-9A78-2D8B-1503B17D501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ED23E700-ACB7-3C29-6F7E-93DBA476088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E2C5A48A-A4CA-8B0E-58A7-027BE2B451AF}"/>
              </a:ext>
            </a:extLst>
          </p:cNvPr>
          <p:cNvSpPr txBox="1"/>
          <p:nvPr/>
        </p:nvSpPr>
        <p:spPr>
          <a:xfrm>
            <a:off x="387927" y="1943703"/>
            <a:ext cx="8248073" cy="3139321"/>
          </a:xfrm>
          <a:prstGeom prst="rect">
            <a:avLst/>
          </a:prstGeom>
          <a:noFill/>
        </p:spPr>
        <p:txBody>
          <a:bodyPr wrap="square">
            <a:spAutoFit/>
          </a:bodyPr>
          <a:lstStyle/>
          <a:p>
            <a:pPr marL="285750" indent="-285750">
              <a:buFont typeface="Arial" panose="020B0604020202020204" pitchFamily="34" charset="0"/>
              <a:buChar char="•"/>
            </a:pPr>
            <a:r>
              <a:rPr lang="tr-TR" dirty="0"/>
              <a:t>a)	Doğru akımlı sistemler (DC)</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Demiryollarında 1000 Volt, 1500 Volt, 3000 Volt</a:t>
            </a:r>
          </a:p>
          <a:p>
            <a:pPr marL="285750" indent="-285750">
              <a:buFont typeface="Arial" panose="020B0604020202020204" pitchFamily="34" charset="0"/>
              <a:buChar char="•"/>
            </a:pPr>
            <a:r>
              <a:rPr lang="tr-TR" dirty="0"/>
              <a:t>Kent içi raylı sistemlerde: 660 Volt, 750 Volt, 1000 Volt, 1500 Volt</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b)	Alternatif akımlı sistemler (AC)</a:t>
            </a:r>
          </a:p>
          <a:p>
            <a:pPr marL="285750" indent="-285750">
              <a:buFont typeface="Arial" panose="020B0604020202020204" pitchFamily="34" charset="0"/>
              <a:buChar char="•"/>
            </a:pPr>
            <a:r>
              <a:rPr lang="tr-TR" dirty="0"/>
              <a:t>Demiryollarında gerilim düşümleri ve güç kayıplarının düşük olmasını sağlamak için yüksek değerli gerilimler kullanılır. Bu değerler;</a:t>
            </a:r>
          </a:p>
          <a:p>
            <a:pPr marL="285750" indent="-285750">
              <a:buFont typeface="Arial" panose="020B0604020202020204" pitchFamily="34" charset="0"/>
              <a:buChar char="•"/>
            </a:pPr>
            <a:r>
              <a:rPr lang="tr-TR" dirty="0"/>
              <a:t>15000 Volt (15 kV) 16x2/3 Hz (frekans birimi)</a:t>
            </a:r>
          </a:p>
          <a:p>
            <a:pPr marL="285750" indent="-285750">
              <a:buFont typeface="Arial" panose="020B0604020202020204" pitchFamily="34" charset="0"/>
              <a:buChar char="•"/>
            </a:pPr>
            <a:r>
              <a:rPr lang="tr-TR" dirty="0"/>
              <a:t>25000 Volt (25 kV) 50 Hz</a:t>
            </a:r>
          </a:p>
          <a:p>
            <a:pPr marL="285750" indent="-285750">
              <a:buFont typeface="Arial" panose="020B0604020202020204" pitchFamily="34" charset="0"/>
              <a:buChar char="•"/>
            </a:pPr>
            <a:r>
              <a:rPr lang="tr-TR" dirty="0"/>
              <a:t>20000 Volt (20 kV) 60 Hz)</a:t>
            </a:r>
          </a:p>
        </p:txBody>
      </p:sp>
      <p:pic>
        <p:nvPicPr>
          <p:cNvPr id="3" name="Resim 2">
            <a:extLst>
              <a:ext uri="{FF2B5EF4-FFF2-40B4-BE49-F238E27FC236}">
                <a16:creationId xmlns:a16="http://schemas.microsoft.com/office/drawing/2014/main" id="{071F002E-CF63-9256-3DC3-0D4C37DBAA42}"/>
              </a:ext>
            </a:extLst>
          </p:cNvPr>
          <p:cNvPicPr>
            <a:picLocks noChangeAspect="1"/>
          </p:cNvPicPr>
          <p:nvPr/>
        </p:nvPicPr>
        <p:blipFill>
          <a:blip r:embed="rId5"/>
          <a:stretch>
            <a:fillRect/>
          </a:stretch>
        </p:blipFill>
        <p:spPr>
          <a:xfrm>
            <a:off x="8354407" y="2013633"/>
            <a:ext cx="3449666" cy="1754803"/>
          </a:xfrm>
          <a:prstGeom prst="rect">
            <a:avLst/>
          </a:prstGeom>
        </p:spPr>
      </p:pic>
      <p:pic>
        <p:nvPicPr>
          <p:cNvPr id="5" name="Resim 4">
            <a:extLst>
              <a:ext uri="{FF2B5EF4-FFF2-40B4-BE49-F238E27FC236}">
                <a16:creationId xmlns:a16="http://schemas.microsoft.com/office/drawing/2014/main" id="{54DD4412-3CDB-B302-8B75-D99D1630B8DF}"/>
              </a:ext>
            </a:extLst>
          </p:cNvPr>
          <p:cNvPicPr>
            <a:picLocks noChangeAspect="1"/>
          </p:cNvPicPr>
          <p:nvPr/>
        </p:nvPicPr>
        <p:blipFill>
          <a:blip r:embed="rId6"/>
          <a:stretch>
            <a:fillRect/>
          </a:stretch>
        </p:blipFill>
        <p:spPr>
          <a:xfrm>
            <a:off x="8354407" y="3925749"/>
            <a:ext cx="3449666" cy="1609725"/>
          </a:xfrm>
          <a:prstGeom prst="rect">
            <a:avLst/>
          </a:prstGeom>
        </p:spPr>
      </p:pic>
    </p:spTree>
    <p:extLst>
      <p:ext uri="{BB962C8B-B14F-4D97-AF65-F5344CB8AC3E}">
        <p14:creationId xmlns:p14="http://schemas.microsoft.com/office/powerpoint/2010/main" val="793415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A8B2D-7B8B-F02E-41AC-EE440D6ABD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0E8B164-3498-0073-DBC4-5C9E8BC1775B}"/>
              </a:ext>
            </a:extLst>
          </p:cNvPr>
          <p:cNvSpPr>
            <a:spLocks noGrp="1"/>
          </p:cNvSpPr>
          <p:nvPr>
            <p:ph type="title"/>
          </p:nvPr>
        </p:nvSpPr>
        <p:spPr>
          <a:xfrm>
            <a:off x="1211284" y="344035"/>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C-ELEKTRİK ENERJİSİ İLE ÇALIŞAN LOKOMOTİFLER</a:t>
            </a:r>
          </a:p>
        </p:txBody>
      </p:sp>
      <p:pic>
        <p:nvPicPr>
          <p:cNvPr id="11" name="İçerik Yer Tutucusu 10">
            <a:extLst>
              <a:ext uri="{FF2B5EF4-FFF2-40B4-BE49-F238E27FC236}">
                <a16:creationId xmlns:a16="http://schemas.microsoft.com/office/drawing/2014/main" id="{1E7D3BDB-2A91-8E9A-0FFC-81339CDB07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A5D3B8B-ED36-40AE-287E-9081E400AED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9B65AD6-14DC-6F89-5532-E820102C3D2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997B6B55-F457-68E7-BEA9-299983CDC6BF}"/>
              </a:ext>
            </a:extLst>
          </p:cNvPr>
          <p:cNvSpPr txBox="1"/>
          <p:nvPr/>
        </p:nvSpPr>
        <p:spPr>
          <a:xfrm>
            <a:off x="387927" y="1943703"/>
            <a:ext cx="11526982" cy="3693319"/>
          </a:xfrm>
          <a:prstGeom prst="rect">
            <a:avLst/>
          </a:prstGeom>
          <a:noFill/>
        </p:spPr>
        <p:txBody>
          <a:bodyPr wrap="square">
            <a:spAutoFit/>
          </a:bodyPr>
          <a:lstStyle/>
          <a:p>
            <a:pPr marL="285750" indent="-285750">
              <a:buFont typeface="Arial" panose="020B0604020202020204" pitchFamily="34" charset="0"/>
              <a:buChar char="•"/>
            </a:pPr>
            <a:r>
              <a:rPr lang="tr-TR" dirty="0"/>
              <a:t>Ülkemiz demiryollarında 25 </a:t>
            </a:r>
            <a:r>
              <a:rPr lang="tr-TR" dirty="0" err="1"/>
              <a:t>kVAC</a:t>
            </a:r>
            <a:r>
              <a:rPr lang="tr-TR" dirty="0"/>
              <a:t> (25000 VAC) ve 50 </a:t>
            </a:r>
            <a:r>
              <a:rPr lang="tr-TR" dirty="0" err="1"/>
              <a:t>Hz'lik</a:t>
            </a:r>
            <a:r>
              <a:rPr lang="tr-TR" dirty="0"/>
              <a:t> elektrik enerji sistemi kullanılmaktadır.</a:t>
            </a:r>
          </a:p>
          <a:p>
            <a:pPr marL="285750" indent="-285750">
              <a:buFont typeface="Arial" panose="020B0604020202020204" pitchFamily="34" charset="0"/>
              <a:buChar char="•"/>
            </a:pPr>
            <a:r>
              <a:rPr lang="tr-TR" dirty="0"/>
              <a:t>Uyarı : Kent içi raylı sistemlerde kullanılan akım türü, Doğru Akım (DC) </a:t>
            </a:r>
            <a:r>
              <a:rPr lang="tr-TR" dirty="0" err="1"/>
              <a:t>dir</a:t>
            </a:r>
            <a:r>
              <a:rPr lang="tr-TR" dirty="0"/>
              <a:t>.</a:t>
            </a:r>
          </a:p>
          <a:p>
            <a:pPr marL="285750" indent="-285750">
              <a:buFont typeface="Arial" panose="020B0604020202020204" pitchFamily="34" charset="0"/>
              <a:buChar char="•"/>
            </a:pPr>
            <a:r>
              <a:rPr lang="tr-TR" dirty="0"/>
              <a:t>Bazı ülke demiryollarında, trafik yoğunluğunun fazla olduğu hatlarda, elektrikli sistem tartışmasız en ekonomik sistem olarak kabul edilmiştir. Diğer sistemlere göre üstünlükleri;</a:t>
            </a:r>
          </a:p>
          <a:p>
            <a:pPr marL="285750" indent="-285750">
              <a:buFont typeface="Arial" panose="020B0604020202020204" pitchFamily="34" charset="0"/>
              <a:buChar char="•"/>
            </a:pPr>
            <a:r>
              <a:rPr lang="tr-TR" dirty="0"/>
              <a:t>Verimlerinin yüksek olması (Yaklaşık % 80) nedeniyle enerji giderlerinin düşük olması,</a:t>
            </a:r>
          </a:p>
          <a:p>
            <a:pPr marL="285750" indent="-285750">
              <a:buFont typeface="Arial" panose="020B0604020202020204" pitchFamily="34" charset="0"/>
              <a:buChar char="•"/>
            </a:pPr>
            <a:r>
              <a:rPr lang="tr-TR" dirty="0"/>
              <a:t>Bakım ve onarım giderlerinin ile işçilik giderlerinin düşük olması,</a:t>
            </a:r>
          </a:p>
          <a:p>
            <a:pPr marL="285750" indent="-285750">
              <a:buFont typeface="Arial" panose="020B0604020202020204" pitchFamily="34" charset="0"/>
              <a:buChar char="•"/>
            </a:pPr>
            <a:r>
              <a:rPr lang="tr-TR" dirty="0"/>
              <a:t>Çok yüksek hızlara çıkma yeteneklerinin olması.</a:t>
            </a:r>
          </a:p>
          <a:p>
            <a:pPr marL="285750" indent="-285750">
              <a:buFont typeface="Arial" panose="020B0604020202020204" pitchFamily="34" charset="0"/>
              <a:buChar char="•"/>
            </a:pPr>
            <a:r>
              <a:rPr lang="tr-TR" dirty="0"/>
              <a:t>Üzerlerine yüksek güçler uygulanabilmesi nedeniyle yüksek çekim yeteneklerinin olması ve bundan dolayı daha az araç, daha az sürücü ve daha az bakım personeli kullanılması,</a:t>
            </a:r>
          </a:p>
          <a:p>
            <a:pPr marL="285750" indent="-285750">
              <a:buFont typeface="Arial" panose="020B0604020202020204" pitchFamily="34" charset="0"/>
              <a:buChar char="•"/>
            </a:pPr>
            <a:r>
              <a:rPr lang="tr-TR" dirty="0"/>
              <a:t>Yolcu trenlerinde vagonlara elektrik enerjisi vererek konfor sağlaması gibi birçok üstünlüklerin bulunması,</a:t>
            </a:r>
          </a:p>
          <a:p>
            <a:pPr marL="285750" indent="-285750">
              <a:buFont typeface="Arial" panose="020B0604020202020204" pitchFamily="34" charset="0"/>
              <a:buChar char="•"/>
            </a:pPr>
            <a:r>
              <a:rPr lang="tr-TR" dirty="0"/>
              <a:t>İlk tesis giderlerinin yüksek olması bir dezavantaj olmakla birlikte, işletme giderlerinin düşük olması, yatırım maliyetlerini kısa zamanda karşılaması yönünden diğer sistemlere göre üstünlük sağlarlar.</a:t>
            </a:r>
          </a:p>
        </p:txBody>
      </p:sp>
    </p:spTree>
    <p:extLst>
      <p:ext uri="{BB962C8B-B14F-4D97-AF65-F5344CB8AC3E}">
        <p14:creationId xmlns:p14="http://schemas.microsoft.com/office/powerpoint/2010/main" val="167871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F4F60-C0EC-5773-2846-1E992C97E79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4A72B2A-A050-AC0D-CE1A-B42FB53E4BA8}"/>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RAYLI SİSTEM ARAÇLARI TARİHÇESİ</a:t>
            </a:r>
          </a:p>
        </p:txBody>
      </p:sp>
      <p:pic>
        <p:nvPicPr>
          <p:cNvPr id="11" name="İçerik Yer Tutucusu 10">
            <a:extLst>
              <a:ext uri="{FF2B5EF4-FFF2-40B4-BE49-F238E27FC236}">
                <a16:creationId xmlns:a16="http://schemas.microsoft.com/office/drawing/2014/main" id="{144E129D-D090-1EE1-B7A4-AEE608836D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DBB20C0-C92D-8B2B-059D-C959A966292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66813E5A-BF59-9987-2AA3-CC1DF635987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B1E67C8-2EC1-DE96-A3C9-F7CE76ABB76B}"/>
              </a:ext>
            </a:extLst>
          </p:cNvPr>
          <p:cNvSpPr txBox="1"/>
          <p:nvPr/>
        </p:nvSpPr>
        <p:spPr>
          <a:xfrm>
            <a:off x="471715" y="1732702"/>
            <a:ext cx="10515600" cy="2308324"/>
          </a:xfrm>
          <a:prstGeom prst="rect">
            <a:avLst/>
          </a:prstGeom>
          <a:noFill/>
        </p:spPr>
        <p:txBody>
          <a:bodyPr wrap="square">
            <a:spAutoFit/>
          </a:bodyPr>
          <a:lstStyle/>
          <a:p>
            <a:endParaRPr lang="tr-TR" dirty="0"/>
          </a:p>
          <a:p>
            <a:pPr marL="285750" indent="-285750">
              <a:buFont typeface="Arial" panose="020B0604020202020204" pitchFamily="34" charset="0"/>
              <a:buChar char="•"/>
            </a:pPr>
            <a:r>
              <a:rPr lang="tr-TR" dirty="0"/>
              <a:t>Yukarıda kısaca anlatılan aşamalardan sonra demiryolları doğmuş ve çok kısa bir zamanda gelişerek doğum yeri olan İngiltere'den başlayarak tüm dünyaya yayılmıştır. </a:t>
            </a:r>
          </a:p>
          <a:p>
            <a:pPr marL="285750" indent="-285750">
              <a:buFont typeface="Arial" panose="020B0604020202020204" pitchFamily="34" charset="0"/>
              <a:buChar char="•"/>
            </a:pPr>
            <a:r>
              <a:rPr lang="tr-TR" dirty="0"/>
              <a:t>Demek ki demiryollarında kullanılan lokomotiflerin, kısacası demiryolu çeken araçlarının atası Buharlı Lokomotiftir. </a:t>
            </a:r>
          </a:p>
          <a:p>
            <a:pPr marL="285750" indent="-285750">
              <a:buFont typeface="Arial" panose="020B0604020202020204" pitchFamily="34" charset="0"/>
              <a:buChar char="•"/>
            </a:pPr>
            <a:r>
              <a:rPr lang="tr-TR" dirty="0"/>
              <a:t>Teknolojinin doğal gelişmelerine paralel olarak patlamalı (içten yanmalı) motorların ve elektrik makinalarının gelişmesi ve bunların demiryollarına uygulanması sonucu dizel ve elektrikli çeken araçlar üretilmiştir</a:t>
            </a:r>
          </a:p>
        </p:txBody>
      </p:sp>
      <p:pic>
        <p:nvPicPr>
          <p:cNvPr id="5" name="Resim 4">
            <a:extLst>
              <a:ext uri="{FF2B5EF4-FFF2-40B4-BE49-F238E27FC236}">
                <a16:creationId xmlns:a16="http://schemas.microsoft.com/office/drawing/2014/main" id="{60DDFEEF-6794-B6D8-53BD-177F6CD861DE}"/>
              </a:ext>
            </a:extLst>
          </p:cNvPr>
          <p:cNvPicPr>
            <a:picLocks noChangeAspect="1"/>
          </p:cNvPicPr>
          <p:nvPr/>
        </p:nvPicPr>
        <p:blipFill>
          <a:blip r:embed="rId5"/>
          <a:stretch>
            <a:fillRect/>
          </a:stretch>
        </p:blipFill>
        <p:spPr>
          <a:xfrm>
            <a:off x="882072" y="4184131"/>
            <a:ext cx="5781964" cy="1717963"/>
          </a:xfrm>
          <a:prstGeom prst="rect">
            <a:avLst/>
          </a:prstGeom>
        </p:spPr>
      </p:pic>
    </p:spTree>
    <p:extLst>
      <p:ext uri="{BB962C8B-B14F-4D97-AF65-F5344CB8AC3E}">
        <p14:creationId xmlns:p14="http://schemas.microsoft.com/office/powerpoint/2010/main" val="2243749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64AB2-6AEA-23F7-C12A-BDA55E7450C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DC639E6-1877-0586-925E-EFE9A746D775}"/>
              </a:ext>
            </a:extLst>
          </p:cNvPr>
          <p:cNvSpPr>
            <a:spLocks noGrp="1"/>
          </p:cNvSpPr>
          <p:nvPr>
            <p:ph type="title"/>
          </p:nvPr>
        </p:nvSpPr>
        <p:spPr>
          <a:xfrm>
            <a:off x="1211284" y="344035"/>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1- ENERJİ TÜRLERİNE GÖRE SINIFLANDIRMA</a:t>
            </a:r>
            <a:br>
              <a:rPr lang="tr-TR" b="1" dirty="0">
                <a:solidFill>
                  <a:srgbClr val="FF0000"/>
                </a:solidFill>
              </a:rPr>
            </a:br>
            <a:r>
              <a:rPr lang="tr-TR" b="1" dirty="0">
                <a:solidFill>
                  <a:srgbClr val="FF0000"/>
                </a:solidFill>
              </a:rPr>
              <a:t>    C-ELEKTRİK ENERJİSİ İLE ÇALIŞAN LOKOMOTİFLER</a:t>
            </a:r>
          </a:p>
        </p:txBody>
      </p:sp>
      <p:pic>
        <p:nvPicPr>
          <p:cNvPr id="11" name="İçerik Yer Tutucusu 10">
            <a:extLst>
              <a:ext uri="{FF2B5EF4-FFF2-40B4-BE49-F238E27FC236}">
                <a16:creationId xmlns:a16="http://schemas.microsoft.com/office/drawing/2014/main" id="{EE8932B7-FC18-C459-4447-213B849E8E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8DB792A-62EF-E4B0-E040-EBFFBBDDEB4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E8645CB-9DA3-543B-6BE4-5EE56F4215A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EE00D005-4BE9-FDA0-853B-F2C52CE6B813}"/>
              </a:ext>
            </a:extLst>
          </p:cNvPr>
          <p:cNvSpPr txBox="1"/>
          <p:nvPr/>
        </p:nvSpPr>
        <p:spPr>
          <a:xfrm>
            <a:off x="387927" y="1943703"/>
            <a:ext cx="11526982" cy="1754326"/>
          </a:xfrm>
          <a:prstGeom prst="rect">
            <a:avLst/>
          </a:prstGeom>
          <a:noFill/>
        </p:spPr>
        <p:txBody>
          <a:bodyPr wrap="square">
            <a:spAutoFit/>
          </a:bodyPr>
          <a:lstStyle/>
          <a:p>
            <a:pPr marL="285750" indent="-285750">
              <a:buFont typeface="Arial" panose="020B0604020202020204" pitchFamily="34" charset="0"/>
              <a:buChar char="•"/>
            </a:pPr>
            <a:r>
              <a:rPr lang="tr-TR" dirty="0"/>
              <a:t>Kent İçi Raylı Sistem </a:t>
            </a:r>
            <a:r>
              <a:rPr lang="tr-TR" dirty="0" err="1"/>
              <a:t>araçlarınında</a:t>
            </a:r>
            <a:r>
              <a:rPr lang="tr-TR" dirty="0"/>
              <a:t> elektrik enerjisi ile çalışan araçlar olduğunu özellikle vurgulamıştık. Bunlar;</a:t>
            </a:r>
          </a:p>
          <a:p>
            <a:pPr marL="285750" indent="-285750">
              <a:buFont typeface="Arial" panose="020B0604020202020204" pitchFamily="34" charset="0"/>
              <a:buChar char="•"/>
            </a:pPr>
            <a:r>
              <a:rPr lang="tr-TR" dirty="0"/>
              <a:t>Tramvay</a:t>
            </a:r>
          </a:p>
          <a:p>
            <a:pPr marL="285750" indent="-285750">
              <a:buFont typeface="Arial" panose="020B0604020202020204" pitchFamily="34" charset="0"/>
              <a:buChar char="•"/>
            </a:pPr>
            <a:r>
              <a:rPr lang="tr-TR" dirty="0"/>
              <a:t>Hafif Raylı Sistem</a:t>
            </a:r>
          </a:p>
          <a:p>
            <a:pPr marL="285750" indent="-285750">
              <a:buFont typeface="Arial" panose="020B0604020202020204" pitchFamily="34" charset="0"/>
              <a:buChar char="•"/>
            </a:pPr>
            <a:r>
              <a:rPr lang="tr-TR" dirty="0"/>
              <a:t>Metro</a:t>
            </a:r>
          </a:p>
          <a:p>
            <a:pPr marL="285750" indent="-285750">
              <a:buFont typeface="Arial" panose="020B0604020202020204" pitchFamily="34" charset="0"/>
              <a:buChar char="•"/>
            </a:pPr>
            <a:r>
              <a:rPr lang="tr-TR" dirty="0"/>
              <a:t>olarak sınıflandırılmıştır.</a:t>
            </a:r>
          </a:p>
        </p:txBody>
      </p:sp>
      <p:pic>
        <p:nvPicPr>
          <p:cNvPr id="3" name="Resim 2">
            <a:extLst>
              <a:ext uri="{FF2B5EF4-FFF2-40B4-BE49-F238E27FC236}">
                <a16:creationId xmlns:a16="http://schemas.microsoft.com/office/drawing/2014/main" id="{61E83E87-A622-51AD-6B8D-87A490935E44}"/>
              </a:ext>
            </a:extLst>
          </p:cNvPr>
          <p:cNvPicPr>
            <a:picLocks noChangeAspect="1"/>
          </p:cNvPicPr>
          <p:nvPr/>
        </p:nvPicPr>
        <p:blipFill>
          <a:blip r:embed="rId5"/>
          <a:stretch>
            <a:fillRect/>
          </a:stretch>
        </p:blipFill>
        <p:spPr>
          <a:xfrm>
            <a:off x="4267329" y="2687276"/>
            <a:ext cx="5560034" cy="3127519"/>
          </a:xfrm>
          <a:prstGeom prst="rect">
            <a:avLst/>
          </a:prstGeom>
        </p:spPr>
      </p:pic>
    </p:spTree>
    <p:extLst>
      <p:ext uri="{BB962C8B-B14F-4D97-AF65-F5344CB8AC3E}">
        <p14:creationId xmlns:p14="http://schemas.microsoft.com/office/powerpoint/2010/main" val="2443628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4E3D9-BA24-DE90-63A0-3BFB5F2A0FB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36CF983-7389-F016-761D-B3C4BBDA03CE}"/>
              </a:ext>
            </a:extLst>
          </p:cNvPr>
          <p:cNvSpPr>
            <a:spLocks noGrp="1"/>
          </p:cNvSpPr>
          <p:nvPr>
            <p:ph type="title"/>
          </p:nvPr>
        </p:nvSpPr>
        <p:spPr>
          <a:xfrm>
            <a:off x="838200" y="248631"/>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2- GÜÇ AKTARMA DÜZENLERİNE GÖRE  </a:t>
            </a:r>
          </a:p>
        </p:txBody>
      </p:sp>
      <p:pic>
        <p:nvPicPr>
          <p:cNvPr id="11" name="İçerik Yer Tutucusu 10">
            <a:extLst>
              <a:ext uri="{FF2B5EF4-FFF2-40B4-BE49-F238E27FC236}">
                <a16:creationId xmlns:a16="http://schemas.microsoft.com/office/drawing/2014/main" id="{9919BAFA-2109-57AD-B312-1C6AF39067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52B291C-B459-AA6F-ED6A-D5C86803739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D98D26E9-4E4C-39F2-51AF-38C9C2C0524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9F72ABA-E396-8F0C-F380-84D974089BFD}"/>
              </a:ext>
            </a:extLst>
          </p:cNvPr>
          <p:cNvSpPr txBox="1"/>
          <p:nvPr/>
        </p:nvSpPr>
        <p:spPr>
          <a:xfrm>
            <a:off x="387927" y="1943703"/>
            <a:ext cx="11526982" cy="3970318"/>
          </a:xfrm>
          <a:prstGeom prst="rect">
            <a:avLst/>
          </a:prstGeom>
          <a:noFill/>
        </p:spPr>
        <p:txBody>
          <a:bodyPr wrap="square">
            <a:spAutoFit/>
          </a:bodyPr>
          <a:lstStyle/>
          <a:p>
            <a:pPr marL="285750" indent="-285750">
              <a:buFont typeface="Arial" panose="020B0604020202020204" pitchFamily="34" charset="0"/>
              <a:buChar char="•"/>
            </a:pPr>
            <a:r>
              <a:rPr lang="tr-TR" dirty="0"/>
              <a:t>Çekme işlevi için gerekli tekerlek gücü, güç kaynaklarından elde edilen güçten bir takım komponentler aracılığı ile sağlanır. </a:t>
            </a:r>
          </a:p>
          <a:p>
            <a:pPr marL="285750" indent="-285750">
              <a:buFont typeface="Arial" panose="020B0604020202020204" pitchFamily="34" charset="0"/>
              <a:buChar char="•"/>
            </a:pPr>
            <a:r>
              <a:rPr lang="tr-TR" dirty="0"/>
              <a:t>Sorun, gücün tekerleklere aktarma sorunudur. </a:t>
            </a:r>
          </a:p>
          <a:p>
            <a:pPr marL="285750" indent="-285750">
              <a:buFont typeface="Arial" panose="020B0604020202020204" pitchFamily="34" charset="0"/>
              <a:buChar char="•"/>
            </a:pPr>
            <a:r>
              <a:rPr lang="tr-TR" dirty="0"/>
              <a:t>Bu aktarma; buharlı, dizel ve elektrikli sistemlerde, sistemin özelliklerine göre değişik düzeneklerle sağlanır.</a:t>
            </a:r>
          </a:p>
          <a:p>
            <a:pPr marL="285750" indent="-285750">
              <a:buFont typeface="Arial" panose="020B0604020202020204" pitchFamily="34" charset="0"/>
              <a:buChar char="•"/>
            </a:pPr>
            <a:r>
              <a:rPr lang="tr-TR" dirty="0"/>
              <a:t> Buharlı sistemin dışında, elektrikli ve dizelli sistemlerde tekerleklere gücü ileten son elemanlar mutlaka dişli çarklar gurubudur. </a:t>
            </a:r>
          </a:p>
          <a:p>
            <a:pPr marL="285750" indent="-285750">
              <a:buFont typeface="Arial" panose="020B0604020202020204" pitchFamily="34" charset="0"/>
              <a:buChar char="•"/>
            </a:pPr>
            <a:r>
              <a:rPr lang="tr-TR" dirty="0"/>
              <a:t>Bir çeken aracın çekme işlevini yerine getirebilmesi için bir güç kaynağına gerek olduğunu belirtmiştik. </a:t>
            </a:r>
          </a:p>
          <a:p>
            <a:pPr marL="285750" indent="-285750">
              <a:buFont typeface="Arial" panose="020B0604020202020204" pitchFamily="34" charset="0"/>
              <a:buChar char="•"/>
            </a:pPr>
            <a:r>
              <a:rPr lang="tr-TR" dirty="0"/>
              <a:t>Bu güç kaynağı, enerji sistemlerine </a:t>
            </a:r>
            <a:r>
              <a:rPr lang="tr-TR" dirty="0" err="1"/>
              <a:t>gore</a:t>
            </a:r>
            <a:r>
              <a:rPr lang="tr-TR" dirty="0"/>
              <a:t>;</a:t>
            </a:r>
          </a:p>
          <a:p>
            <a:pPr marL="285750" indent="-285750">
              <a:buFont typeface="Arial" panose="020B0604020202020204" pitchFamily="34" charset="0"/>
              <a:buChar char="•"/>
            </a:pPr>
            <a:r>
              <a:rPr lang="tr-TR" dirty="0"/>
              <a:t>Buharlı lokomotiflerde, buhar kazanı + su ve yakıt deposu,</a:t>
            </a:r>
          </a:p>
          <a:p>
            <a:pPr marL="285750" indent="-285750">
              <a:buFont typeface="Arial" panose="020B0604020202020204" pitchFamily="34" charset="0"/>
              <a:buChar char="•"/>
            </a:pPr>
            <a:r>
              <a:rPr lang="tr-TR" dirty="0"/>
              <a:t>Dizelli çeken araçlarda, dizel motoru + dizel yakıt deposu,</a:t>
            </a:r>
          </a:p>
          <a:p>
            <a:pPr marL="285750" indent="-285750">
              <a:buFont typeface="Arial" panose="020B0604020202020204" pitchFamily="34" charset="0"/>
              <a:buChar char="•"/>
            </a:pPr>
            <a:r>
              <a:rPr lang="tr-TR" dirty="0"/>
              <a:t>Elektrikli çeken araçlarda ise, hat boyunca giden enerji hattıdır.</a:t>
            </a:r>
          </a:p>
          <a:p>
            <a:endParaRPr lang="tr-TR" dirty="0"/>
          </a:p>
        </p:txBody>
      </p:sp>
    </p:spTree>
    <p:extLst>
      <p:ext uri="{BB962C8B-B14F-4D97-AF65-F5344CB8AC3E}">
        <p14:creationId xmlns:p14="http://schemas.microsoft.com/office/powerpoint/2010/main" val="1694656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5159-0C0F-077B-4EEC-D2DFDC98E5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967979-A60B-6168-FC45-FEF0C1DBC477}"/>
              </a:ext>
            </a:extLst>
          </p:cNvPr>
          <p:cNvSpPr>
            <a:spLocks noGrp="1"/>
          </p:cNvSpPr>
          <p:nvPr>
            <p:ph type="title"/>
          </p:nvPr>
        </p:nvSpPr>
        <p:spPr>
          <a:xfrm>
            <a:off x="838200" y="248631"/>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2- GÜÇ AKTARMA DÜZENLERİNE GÖRE  </a:t>
            </a:r>
          </a:p>
        </p:txBody>
      </p:sp>
      <p:pic>
        <p:nvPicPr>
          <p:cNvPr id="11" name="İçerik Yer Tutucusu 10">
            <a:extLst>
              <a:ext uri="{FF2B5EF4-FFF2-40B4-BE49-F238E27FC236}">
                <a16:creationId xmlns:a16="http://schemas.microsoft.com/office/drawing/2014/main" id="{52405654-6D60-6F6D-E1C2-E4D1BE45AE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B00C469-F615-27D3-D285-830B2BD540C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63847CB6-9AE9-3C25-3DE6-F6A0DBBC7E1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257B60D-E6FC-C7F8-443C-A8509E573C88}"/>
              </a:ext>
            </a:extLst>
          </p:cNvPr>
          <p:cNvSpPr txBox="1"/>
          <p:nvPr/>
        </p:nvSpPr>
        <p:spPr>
          <a:xfrm>
            <a:off x="387927" y="1943703"/>
            <a:ext cx="11526982" cy="2585323"/>
          </a:xfrm>
          <a:prstGeom prst="rect">
            <a:avLst/>
          </a:prstGeom>
          <a:noFill/>
        </p:spPr>
        <p:txBody>
          <a:bodyPr wrap="square">
            <a:spAutoFit/>
          </a:bodyPr>
          <a:lstStyle/>
          <a:p>
            <a:pPr marL="285750" indent="-285750">
              <a:buFont typeface="Arial" panose="020B0604020202020204" pitchFamily="34" charset="0"/>
              <a:buChar char="•"/>
            </a:pPr>
            <a:r>
              <a:rPr lang="tr-TR" dirty="0"/>
              <a:t>Çeken araçlarda tekerleklere güç aktarma aşağıdaki sistemlerden biri ile gerçekleştirilir.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 Buharlı lokomotiflerde mekanik güç aktarma düzeni,</a:t>
            </a:r>
          </a:p>
          <a:p>
            <a:pPr marL="285750" indent="-285750">
              <a:buFont typeface="Arial" panose="020B0604020202020204" pitchFamily="34" charset="0"/>
              <a:buChar char="•"/>
            </a:pPr>
            <a:r>
              <a:rPr lang="tr-TR" dirty="0"/>
              <a:t>- Dizelli çeken araçlarda</a:t>
            </a:r>
          </a:p>
          <a:p>
            <a:pPr marL="285750" indent="-285750">
              <a:buFont typeface="Arial" panose="020B0604020202020204" pitchFamily="34" charset="0"/>
              <a:buChar char="•"/>
            </a:pPr>
            <a:r>
              <a:rPr lang="tr-TR" dirty="0"/>
              <a:t>a) Mekanik güç aktarma düzeni,</a:t>
            </a:r>
          </a:p>
          <a:p>
            <a:pPr marL="285750" indent="-285750">
              <a:buFont typeface="Arial" panose="020B0604020202020204" pitchFamily="34" charset="0"/>
              <a:buChar char="•"/>
            </a:pPr>
            <a:r>
              <a:rPr lang="tr-TR" dirty="0"/>
              <a:t>b) Hidrolik güç aktarma düzeni,</a:t>
            </a:r>
          </a:p>
          <a:p>
            <a:pPr marL="285750" indent="-285750">
              <a:buFont typeface="Arial" panose="020B0604020202020204" pitchFamily="34" charset="0"/>
              <a:buChar char="•"/>
            </a:pPr>
            <a:r>
              <a:rPr lang="tr-TR" dirty="0"/>
              <a:t>c) Elektrikli güç aktarma düzeni,</a:t>
            </a:r>
          </a:p>
          <a:p>
            <a:pPr marL="285750" indent="-285750">
              <a:buFont typeface="Arial" panose="020B0604020202020204" pitchFamily="34" charset="0"/>
              <a:buChar char="•"/>
            </a:pPr>
            <a:r>
              <a:rPr lang="tr-TR" dirty="0"/>
              <a:t>- Elektrikli çeken araçlarda elektrikli güç aktarma düzeni.</a:t>
            </a:r>
          </a:p>
          <a:p>
            <a:endParaRPr lang="tr-TR" dirty="0"/>
          </a:p>
        </p:txBody>
      </p:sp>
      <p:pic>
        <p:nvPicPr>
          <p:cNvPr id="3" name="Resim 2">
            <a:extLst>
              <a:ext uri="{FF2B5EF4-FFF2-40B4-BE49-F238E27FC236}">
                <a16:creationId xmlns:a16="http://schemas.microsoft.com/office/drawing/2014/main" id="{F4CE8293-F1C0-BD70-7BC8-87B2B9C901D3}"/>
              </a:ext>
            </a:extLst>
          </p:cNvPr>
          <p:cNvPicPr>
            <a:picLocks noChangeAspect="1"/>
          </p:cNvPicPr>
          <p:nvPr/>
        </p:nvPicPr>
        <p:blipFill>
          <a:blip r:embed="rId5"/>
          <a:stretch>
            <a:fillRect/>
          </a:stretch>
        </p:blipFill>
        <p:spPr>
          <a:xfrm>
            <a:off x="7573527" y="2313212"/>
            <a:ext cx="4165891" cy="3124418"/>
          </a:xfrm>
          <a:prstGeom prst="rect">
            <a:avLst/>
          </a:prstGeom>
        </p:spPr>
      </p:pic>
      <p:pic>
        <p:nvPicPr>
          <p:cNvPr id="5" name="Resim 4">
            <a:extLst>
              <a:ext uri="{FF2B5EF4-FFF2-40B4-BE49-F238E27FC236}">
                <a16:creationId xmlns:a16="http://schemas.microsoft.com/office/drawing/2014/main" id="{B021268E-4B55-C328-90F8-401F702B6A77}"/>
              </a:ext>
            </a:extLst>
          </p:cNvPr>
          <p:cNvPicPr>
            <a:picLocks noChangeAspect="1"/>
          </p:cNvPicPr>
          <p:nvPr/>
        </p:nvPicPr>
        <p:blipFill>
          <a:blip r:embed="rId6"/>
          <a:stretch>
            <a:fillRect/>
          </a:stretch>
        </p:blipFill>
        <p:spPr>
          <a:xfrm>
            <a:off x="452581" y="4220676"/>
            <a:ext cx="4692073" cy="1787490"/>
          </a:xfrm>
          <a:prstGeom prst="rect">
            <a:avLst/>
          </a:prstGeom>
        </p:spPr>
      </p:pic>
    </p:spTree>
    <p:extLst>
      <p:ext uri="{BB962C8B-B14F-4D97-AF65-F5344CB8AC3E}">
        <p14:creationId xmlns:p14="http://schemas.microsoft.com/office/powerpoint/2010/main" val="3042384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9959-C1FC-92F8-61B4-3B3A731C1E5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DC9D1C5-51D5-C2F3-3D01-D9AC5B68AA1F}"/>
              </a:ext>
            </a:extLst>
          </p:cNvPr>
          <p:cNvSpPr>
            <a:spLocks noGrp="1"/>
          </p:cNvSpPr>
          <p:nvPr>
            <p:ph type="title"/>
          </p:nvPr>
        </p:nvSpPr>
        <p:spPr>
          <a:xfrm>
            <a:off x="838200" y="248631"/>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2- GÜÇ AKTARMA DÜZENLERİNE GÖRE  </a:t>
            </a:r>
          </a:p>
        </p:txBody>
      </p:sp>
      <p:pic>
        <p:nvPicPr>
          <p:cNvPr id="11" name="İçerik Yer Tutucusu 10">
            <a:extLst>
              <a:ext uri="{FF2B5EF4-FFF2-40B4-BE49-F238E27FC236}">
                <a16:creationId xmlns:a16="http://schemas.microsoft.com/office/drawing/2014/main" id="{87ED2559-1DC8-3853-147E-BA640513B3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6C959AB-2700-0B9F-614C-BF684A38849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DE3F6F4-343D-DCB2-60EB-350629C84A8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91399B8-99FB-66D8-0561-1819CE8D2905}"/>
              </a:ext>
            </a:extLst>
          </p:cNvPr>
          <p:cNvSpPr txBox="1"/>
          <p:nvPr/>
        </p:nvSpPr>
        <p:spPr>
          <a:xfrm>
            <a:off x="387927" y="1943703"/>
            <a:ext cx="11526982" cy="3693319"/>
          </a:xfrm>
          <a:prstGeom prst="rect">
            <a:avLst/>
          </a:prstGeom>
          <a:noFill/>
        </p:spPr>
        <p:txBody>
          <a:bodyPr wrap="square">
            <a:spAutoFit/>
          </a:bodyPr>
          <a:lstStyle/>
          <a:p>
            <a:pPr marL="285750" indent="-285750">
              <a:buFont typeface="Arial" panose="020B0604020202020204" pitchFamily="34" charset="0"/>
              <a:buChar char="•"/>
            </a:pPr>
            <a:r>
              <a:rPr lang="tr-TR" dirty="0"/>
              <a:t>Dizel elektrikli çeken araçlar ile elektrikli çeken araçların güç aktarma düzeni anlaşılacağı gibi elektriklidir. Bu bakımdan güç aktarma düzenleri birbirlerine benzerler. </a:t>
            </a:r>
          </a:p>
          <a:p>
            <a:pPr marL="285750" indent="-285750">
              <a:buFont typeface="Arial" panose="020B0604020202020204" pitchFamily="34" charset="0"/>
              <a:buChar char="•"/>
            </a:pPr>
            <a:r>
              <a:rPr lang="tr-TR" dirty="0"/>
              <a:t>Farkı, elektrikli sistemde güç kaynağı hat boyunca uzanan elektrik </a:t>
            </a:r>
            <a:r>
              <a:rPr lang="tr-TR" dirty="0" err="1"/>
              <a:t>enerjı</a:t>
            </a:r>
            <a:r>
              <a:rPr lang="tr-TR" dirty="0"/>
              <a:t> hattı iken, dizel elektrikli çeken araçlarda elektrik enerjisini araç dizel motoru ve elektrik üreteci vasıtasıyla kendi üretir.</a:t>
            </a:r>
          </a:p>
          <a:p>
            <a:pPr marL="285750" indent="-285750">
              <a:buFont typeface="Arial" panose="020B0604020202020204" pitchFamily="34" charset="0"/>
              <a:buChar char="•"/>
            </a:pPr>
            <a:r>
              <a:rPr lang="tr-TR" dirty="0"/>
              <a:t>Yukarıda yazılı olan güç iletim düzen </a:t>
            </a:r>
            <a:r>
              <a:rPr lang="tr-TR" dirty="0" err="1"/>
              <a:t>leri</a:t>
            </a:r>
            <a:r>
              <a:rPr lang="tr-TR" dirty="0"/>
              <a:t> ve enerjisi türlerine göre çeken araçlar aşağıdaki gibi anılırlar.</a:t>
            </a:r>
          </a:p>
          <a:p>
            <a:pPr marL="285750" indent="-285750">
              <a:buFont typeface="Arial" panose="020B0604020202020204" pitchFamily="34" charset="0"/>
              <a:buChar char="•"/>
            </a:pPr>
            <a:r>
              <a:rPr lang="tr-TR" dirty="0"/>
              <a:t>a)	Buharlı lokomotifler,</a:t>
            </a:r>
          </a:p>
          <a:p>
            <a:pPr marL="285750" indent="-285750">
              <a:buFont typeface="Arial" panose="020B0604020202020204" pitchFamily="34" charset="0"/>
              <a:buChar char="•"/>
            </a:pPr>
            <a:r>
              <a:rPr lang="tr-TR" dirty="0"/>
              <a:t>b)	Dizelli çeken araçlar,</a:t>
            </a:r>
          </a:p>
          <a:p>
            <a:pPr marL="285750" indent="-285750">
              <a:buFont typeface="Arial" panose="020B0604020202020204" pitchFamily="34" charset="0"/>
              <a:buChar char="•"/>
            </a:pPr>
            <a:r>
              <a:rPr lang="tr-TR" dirty="0"/>
              <a:t>Dizel Mekanik çeken araçlar (DM) : Dizel Mekanik Lokomotifler ve Dizel Mekanik </a:t>
            </a:r>
            <a:r>
              <a:rPr lang="tr-TR" dirty="0" err="1"/>
              <a:t>Otomotrisler</a:t>
            </a:r>
            <a:endParaRPr lang="tr-TR" dirty="0"/>
          </a:p>
          <a:p>
            <a:pPr marL="285750" indent="-285750">
              <a:buFont typeface="Arial" panose="020B0604020202020204" pitchFamily="34" charset="0"/>
              <a:buChar char="•"/>
            </a:pPr>
            <a:r>
              <a:rPr lang="tr-TR" dirty="0"/>
              <a:t>Dizel Hidrolik çeken araçlar (DH) : Dizel Hidrolik lokomotifler ve Dizel Hidrolik </a:t>
            </a:r>
            <a:r>
              <a:rPr lang="tr-TR" dirty="0" err="1"/>
              <a:t>otomotrisler</a:t>
            </a:r>
            <a:endParaRPr lang="tr-TR" dirty="0"/>
          </a:p>
          <a:p>
            <a:pPr marL="285750" indent="-285750">
              <a:buFont typeface="Arial" panose="020B0604020202020204" pitchFamily="34" charset="0"/>
              <a:buChar char="•"/>
            </a:pPr>
            <a:r>
              <a:rPr lang="tr-TR" dirty="0"/>
              <a:t>Dizel elektrikli çeken araçlar (DE) : Dizel Elektrikli lokomotifler ve Dizel Elektrikli 	</a:t>
            </a:r>
            <a:r>
              <a:rPr lang="tr-TR" dirty="0" err="1"/>
              <a:t>otomotrisler</a:t>
            </a:r>
            <a:endParaRPr lang="tr-TR" dirty="0"/>
          </a:p>
          <a:p>
            <a:pPr marL="285750" indent="-285750">
              <a:buFont typeface="Arial" panose="020B0604020202020204" pitchFamily="34" charset="0"/>
              <a:buChar char="•"/>
            </a:pPr>
            <a:r>
              <a:rPr lang="tr-TR" dirty="0"/>
              <a:t>c) Elektrikli çeken araçlar (E) : Elektrikli lokomotifler ve Elektrikli </a:t>
            </a:r>
            <a:r>
              <a:rPr lang="tr-TR" dirty="0" err="1"/>
              <a:t>Otomotrisler</a:t>
            </a:r>
            <a:r>
              <a:rPr lang="tr-TR" dirty="0"/>
              <a:t>.</a:t>
            </a:r>
          </a:p>
          <a:p>
            <a:endParaRPr lang="tr-TR" dirty="0"/>
          </a:p>
        </p:txBody>
      </p:sp>
    </p:spTree>
    <p:extLst>
      <p:ext uri="{BB962C8B-B14F-4D97-AF65-F5344CB8AC3E}">
        <p14:creationId xmlns:p14="http://schemas.microsoft.com/office/powerpoint/2010/main" val="2971300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CF41-1B59-1E07-D643-052480DAE34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16794EB-E6C1-90DE-B999-5C76449F555F}"/>
              </a:ext>
            </a:extLst>
          </p:cNvPr>
          <p:cNvSpPr>
            <a:spLocks noGrp="1"/>
          </p:cNvSpPr>
          <p:nvPr>
            <p:ph type="title"/>
          </p:nvPr>
        </p:nvSpPr>
        <p:spPr>
          <a:xfrm>
            <a:off x="838200" y="248631"/>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3- TEKERLEK DÜZENLERİNE GÖRE</a:t>
            </a:r>
          </a:p>
        </p:txBody>
      </p:sp>
      <p:pic>
        <p:nvPicPr>
          <p:cNvPr id="11" name="İçerik Yer Tutucusu 10">
            <a:extLst>
              <a:ext uri="{FF2B5EF4-FFF2-40B4-BE49-F238E27FC236}">
                <a16:creationId xmlns:a16="http://schemas.microsoft.com/office/drawing/2014/main" id="{82CAADA0-1036-FE25-4674-0E5A659372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CEF3C45-395E-B1E8-B49F-EE26DDE830C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B24E3991-6DC9-24D0-635F-FCFCB14528C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B741E2BD-53CF-B352-84C9-DA8FDFEABE8E}"/>
              </a:ext>
            </a:extLst>
          </p:cNvPr>
          <p:cNvSpPr txBox="1"/>
          <p:nvPr/>
        </p:nvSpPr>
        <p:spPr>
          <a:xfrm>
            <a:off x="387927" y="1943703"/>
            <a:ext cx="11526982" cy="2308324"/>
          </a:xfrm>
          <a:prstGeom prst="rect">
            <a:avLst/>
          </a:prstGeom>
          <a:noFill/>
        </p:spPr>
        <p:txBody>
          <a:bodyPr wrap="square">
            <a:spAutoFit/>
          </a:bodyPr>
          <a:lstStyle/>
          <a:p>
            <a:pPr marL="285750" indent="-285750">
              <a:buFont typeface="Arial" panose="020B0604020202020204" pitchFamily="34" charset="0"/>
              <a:buChar char="•"/>
            </a:pPr>
            <a:r>
              <a:rPr lang="tr-TR" dirty="0"/>
              <a:t>Bir raylı sistem aracı, ister çeken ister çekilen araç olsun raylar üzerindeki hareketlerini ancak altlarında bulunan ve rayın profiline uygun tekerlekler ile gerçekleştirirler.</a:t>
            </a:r>
          </a:p>
          <a:p>
            <a:pPr marL="285750" indent="-285750">
              <a:buFont typeface="Arial" panose="020B0604020202020204" pitchFamily="34" charset="0"/>
              <a:buChar char="•"/>
            </a:pPr>
            <a:r>
              <a:rPr lang="tr-TR" dirty="0"/>
              <a:t>Tekerlekler, dingil veya aks dediğimiz silindirik bir milin iki tarafına sıkı bir şekilde geçirilmiş olup aynı devir sayıları ile dönerler. Bir dingil ve iki tekerlekten meydana gelen sisteme tekerlek takımı adı verilir. Tekerlek takımları;</a:t>
            </a:r>
          </a:p>
          <a:p>
            <a:pPr marL="285750" indent="-285750">
              <a:buFont typeface="Arial" panose="020B0604020202020204" pitchFamily="34" charset="0"/>
              <a:buChar char="•"/>
            </a:pPr>
            <a:r>
              <a:rPr lang="tr-TR" dirty="0"/>
              <a:t>Taşıyıcı tekerlekler, (Portör tekerlekler = Hamal tekerlekler)</a:t>
            </a:r>
          </a:p>
          <a:p>
            <a:pPr marL="285750" indent="-285750">
              <a:buFont typeface="Arial" panose="020B0604020202020204" pitchFamily="34" charset="0"/>
              <a:buChar char="•"/>
            </a:pPr>
            <a:r>
              <a:rPr lang="tr-TR" dirty="0"/>
              <a:t>Motris tekerlekler, (Motorlu tekerlekler = Tahrikli tekerlekler) olmak üzere ikiye ayrılırlar.</a:t>
            </a:r>
          </a:p>
          <a:p>
            <a:endParaRPr lang="tr-TR" dirty="0"/>
          </a:p>
        </p:txBody>
      </p:sp>
      <p:pic>
        <p:nvPicPr>
          <p:cNvPr id="3" name="Resim 2">
            <a:extLst>
              <a:ext uri="{FF2B5EF4-FFF2-40B4-BE49-F238E27FC236}">
                <a16:creationId xmlns:a16="http://schemas.microsoft.com/office/drawing/2014/main" id="{A4D2D62E-8BA9-D792-67A0-F6D883391971}"/>
              </a:ext>
            </a:extLst>
          </p:cNvPr>
          <p:cNvPicPr>
            <a:picLocks noChangeAspect="1"/>
          </p:cNvPicPr>
          <p:nvPr/>
        </p:nvPicPr>
        <p:blipFill>
          <a:blip r:embed="rId5"/>
          <a:stretch>
            <a:fillRect/>
          </a:stretch>
        </p:blipFill>
        <p:spPr>
          <a:xfrm>
            <a:off x="1248229" y="3920930"/>
            <a:ext cx="3804062" cy="2124270"/>
          </a:xfrm>
          <a:prstGeom prst="rect">
            <a:avLst/>
          </a:prstGeom>
        </p:spPr>
      </p:pic>
      <p:pic>
        <p:nvPicPr>
          <p:cNvPr id="5" name="Resim 4">
            <a:extLst>
              <a:ext uri="{FF2B5EF4-FFF2-40B4-BE49-F238E27FC236}">
                <a16:creationId xmlns:a16="http://schemas.microsoft.com/office/drawing/2014/main" id="{8C410851-1DA6-C034-E15E-4B9FEC574F31}"/>
              </a:ext>
            </a:extLst>
          </p:cNvPr>
          <p:cNvPicPr>
            <a:picLocks noChangeAspect="1"/>
          </p:cNvPicPr>
          <p:nvPr/>
        </p:nvPicPr>
        <p:blipFill>
          <a:blip r:embed="rId6"/>
          <a:stretch>
            <a:fillRect/>
          </a:stretch>
        </p:blipFill>
        <p:spPr>
          <a:xfrm>
            <a:off x="5153940" y="3903377"/>
            <a:ext cx="4488823" cy="2124270"/>
          </a:xfrm>
          <a:prstGeom prst="rect">
            <a:avLst/>
          </a:prstGeom>
        </p:spPr>
      </p:pic>
    </p:spTree>
    <p:extLst>
      <p:ext uri="{BB962C8B-B14F-4D97-AF65-F5344CB8AC3E}">
        <p14:creationId xmlns:p14="http://schemas.microsoft.com/office/powerpoint/2010/main" val="22971470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D3FD-506C-DD9E-E34E-53133BE5ECD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2569E3C-B80F-DBC3-178F-204832C179BC}"/>
              </a:ext>
            </a:extLst>
          </p:cNvPr>
          <p:cNvSpPr>
            <a:spLocks noGrp="1"/>
          </p:cNvSpPr>
          <p:nvPr>
            <p:ph type="title"/>
          </p:nvPr>
        </p:nvSpPr>
        <p:spPr>
          <a:xfrm>
            <a:off x="838200" y="248631"/>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ÇEKEN ARAÇLARIN SINIFLANDIRILMASI</a:t>
            </a:r>
            <a:r>
              <a:rPr lang="tr-TR" b="1" dirty="0">
                <a:solidFill>
                  <a:srgbClr val="FF0000"/>
                </a:solidFill>
              </a:rPr>
              <a:t/>
            </a:r>
            <a:br>
              <a:rPr lang="tr-TR" b="1" dirty="0">
                <a:solidFill>
                  <a:srgbClr val="FF0000"/>
                </a:solidFill>
              </a:rPr>
            </a:br>
            <a:r>
              <a:rPr lang="tr-TR" b="1" dirty="0">
                <a:solidFill>
                  <a:srgbClr val="FF0000"/>
                </a:solidFill>
              </a:rPr>
              <a:t>              3- TEKERLEK DÜZENLERİNE GÖRE</a:t>
            </a:r>
          </a:p>
        </p:txBody>
      </p:sp>
      <p:pic>
        <p:nvPicPr>
          <p:cNvPr id="11" name="İçerik Yer Tutucusu 10">
            <a:extLst>
              <a:ext uri="{FF2B5EF4-FFF2-40B4-BE49-F238E27FC236}">
                <a16:creationId xmlns:a16="http://schemas.microsoft.com/office/drawing/2014/main" id="{93DF8C98-A9D3-AE24-E3BC-023B6A71C4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0F7F917-CC28-6EE8-1A22-BB46B1F042F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62D54D3-40F6-BAF5-19AC-53FE9EF5976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3DE1066-75A6-E112-D848-C22494C7A514}"/>
              </a:ext>
            </a:extLst>
          </p:cNvPr>
          <p:cNvSpPr txBox="1"/>
          <p:nvPr/>
        </p:nvSpPr>
        <p:spPr>
          <a:xfrm>
            <a:off x="387927" y="1943703"/>
            <a:ext cx="11526982" cy="2862322"/>
          </a:xfrm>
          <a:prstGeom prst="rect">
            <a:avLst/>
          </a:prstGeom>
          <a:noFill/>
        </p:spPr>
        <p:txBody>
          <a:bodyPr wrap="square">
            <a:spAutoFit/>
          </a:bodyPr>
          <a:lstStyle/>
          <a:p>
            <a:pPr marL="285750" indent="-285750">
              <a:buFont typeface="Arial" panose="020B0604020202020204" pitchFamily="34" charset="0"/>
              <a:buChar char="•"/>
            </a:pPr>
            <a:r>
              <a:rPr lang="tr-TR" dirty="0"/>
              <a:t>Taşıyıcı tekerlek takımları, vagonlarda kullanılmakla birlikte, çeken araç sistemlerine göre, lokomotiflerde ve </a:t>
            </a:r>
            <a:r>
              <a:rPr lang="tr-TR" dirty="0" err="1"/>
              <a:t>otomomotrislerde</a:t>
            </a:r>
            <a:r>
              <a:rPr lang="tr-TR" dirty="0"/>
              <a:t> (motorlu vagonlarda) de sistemin gereği olarak kullanılabilirler.</a:t>
            </a:r>
          </a:p>
          <a:p>
            <a:pPr marL="285750" indent="-285750">
              <a:buFont typeface="Arial" panose="020B0604020202020204" pitchFamily="34" charset="0"/>
              <a:buChar char="•"/>
            </a:pPr>
            <a:r>
              <a:rPr lang="tr-TR" dirty="0"/>
              <a:t>Motris tekerlekler, çekme işlevini yerine getiren tekerlekler olup, bu tekerleklerde, ister dizel mekanik, ister dizel hidrolik, ister dizel elektrik ve isterse elektrikli çeken araç olsun, kesin olarak cer dişlisi (aks dişlisi) adı verilen bir dişli vardır. </a:t>
            </a:r>
          </a:p>
          <a:p>
            <a:pPr marL="285750" indent="-285750">
              <a:buFont typeface="Arial" panose="020B0604020202020204" pitchFamily="34" charset="0"/>
              <a:buChar char="•"/>
            </a:pPr>
            <a:r>
              <a:rPr lang="tr-TR" dirty="0"/>
              <a:t>Buradan anlaşılır ki çeken araçlarda son güç aktarma elemanı dingile bağlı bir dişli olmaktadır.</a:t>
            </a:r>
          </a:p>
          <a:p>
            <a:pPr marL="285750" indent="-285750">
              <a:buFont typeface="Arial" panose="020B0604020202020204" pitchFamily="34" charset="0"/>
              <a:buChar char="•"/>
            </a:pPr>
            <a:r>
              <a:rPr lang="tr-TR" dirty="0"/>
              <a:t>Tahrikli tekerleklere motris tekerlek de denilmektedir.</a:t>
            </a:r>
          </a:p>
          <a:p>
            <a:pPr marL="285750" indent="-285750">
              <a:buFont typeface="Arial" panose="020B0604020202020204" pitchFamily="34" charset="0"/>
              <a:buChar char="•"/>
            </a:pPr>
            <a:r>
              <a:rPr lang="tr-TR" dirty="0"/>
              <a:t>Çeken araçlarda tekerlek düzenleri bir takım kurallara uygun olarak tanımlanırlar. Bu kurallardan biri, yan tarafından görülen tekerlek sayılarıdır.</a:t>
            </a:r>
          </a:p>
          <a:p>
            <a:endParaRPr lang="tr-TR" dirty="0"/>
          </a:p>
        </p:txBody>
      </p:sp>
    </p:spTree>
    <p:extLst>
      <p:ext uri="{BB962C8B-B14F-4D97-AF65-F5344CB8AC3E}">
        <p14:creationId xmlns:p14="http://schemas.microsoft.com/office/powerpoint/2010/main" val="124624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876D-DA42-B079-A230-5C7B123532D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FB555F9-29EF-D863-105C-2AC625A09149}"/>
              </a:ext>
            </a:extLst>
          </p:cNvPr>
          <p:cNvSpPr>
            <a:spLocks noGrp="1"/>
          </p:cNvSpPr>
          <p:nvPr>
            <p:ph type="title"/>
          </p:nvPr>
        </p:nvSpPr>
        <p:spPr>
          <a:xfrm>
            <a:off x="838200" y="248631"/>
            <a:ext cx="10515600" cy="1325563"/>
          </a:xfrm>
        </p:spPr>
        <p:txBody>
          <a:bodyPr>
            <a:normAutofit fontScale="90000"/>
          </a:bodyPr>
          <a:lstStyle/>
          <a:p>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TEKERLEKLER ÜZERİNDE HAREKET EDEN ÇEKEN</a:t>
            </a:r>
            <a:r>
              <a:rPr lang="tr-TR" b="1" dirty="0">
                <a:solidFill>
                  <a:srgbClr val="FF0000"/>
                </a:solidFill>
              </a:rPr>
              <a:t>  </a:t>
            </a:r>
            <a:r>
              <a:rPr lang="es-ES" b="1" dirty="0">
                <a:solidFill>
                  <a:srgbClr val="FF0000"/>
                </a:solidFill>
              </a:rPr>
              <a:t> A</a:t>
            </a:r>
            <a:r>
              <a:rPr lang="tr-TR" b="1" dirty="0">
                <a:solidFill>
                  <a:srgbClr val="FF0000"/>
                </a:solidFill>
              </a:rPr>
              <a:t>                   A</a:t>
            </a:r>
            <a:r>
              <a:rPr lang="es-ES" b="1" dirty="0">
                <a:solidFill>
                  <a:srgbClr val="FF0000"/>
                </a:solidFill>
              </a:rPr>
              <a:t>RAÇLARIN TANIMI</a:t>
            </a:r>
            <a:endParaRPr lang="tr-TR" b="1" dirty="0">
              <a:solidFill>
                <a:srgbClr val="FF0000"/>
              </a:solidFill>
            </a:endParaRPr>
          </a:p>
        </p:txBody>
      </p:sp>
      <p:pic>
        <p:nvPicPr>
          <p:cNvPr id="11" name="İçerik Yer Tutucusu 10">
            <a:extLst>
              <a:ext uri="{FF2B5EF4-FFF2-40B4-BE49-F238E27FC236}">
                <a16:creationId xmlns:a16="http://schemas.microsoft.com/office/drawing/2014/main" id="{DD194296-6491-5293-40A6-D62CDF6BA23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345EC0A-FCC1-7D6F-DC38-2C1E7DCB1F0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91EA732D-0096-381A-4029-2B313E91178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28DD6E8-32F9-E26F-77D3-D47329475AC6}"/>
              </a:ext>
            </a:extLst>
          </p:cNvPr>
          <p:cNvSpPr txBox="1"/>
          <p:nvPr/>
        </p:nvSpPr>
        <p:spPr>
          <a:xfrm>
            <a:off x="387927" y="1943703"/>
            <a:ext cx="7278255" cy="3416320"/>
          </a:xfrm>
          <a:prstGeom prst="rect">
            <a:avLst/>
          </a:prstGeom>
          <a:noFill/>
        </p:spPr>
        <p:txBody>
          <a:bodyPr wrap="square">
            <a:spAutoFit/>
          </a:bodyPr>
          <a:lstStyle/>
          <a:p>
            <a:pPr marL="285750" indent="-285750">
              <a:buFont typeface="Arial" panose="020B0604020202020204" pitchFamily="34" charset="0"/>
              <a:buChar char="•"/>
            </a:pPr>
            <a:r>
              <a:rPr lang="tr-TR" dirty="0"/>
              <a:t>Buharlı lokomotifler, küçük güçlü dizel mekanik ve dizel hidrolik manevra lokomotifleri, küçük güçlü dizel hidrolik </a:t>
            </a:r>
            <a:r>
              <a:rPr lang="tr-TR" dirty="0" err="1"/>
              <a:t>otomotrisler</a:t>
            </a:r>
            <a:r>
              <a:rPr lang="tr-TR" dirty="0"/>
              <a:t>, iki veya daha fazla tekerlek takımları üzerinde hareket ederler ve bunlar dingilli araçlar olarak tanımlanırlar. </a:t>
            </a:r>
          </a:p>
          <a:p>
            <a:pPr marL="285750" indent="-285750">
              <a:buFont typeface="Arial" panose="020B0604020202020204" pitchFamily="34" charset="0"/>
              <a:buChar char="•"/>
            </a:pPr>
            <a:r>
              <a:rPr lang="tr-TR" dirty="0"/>
              <a:t>Dingilli sistemler çok yüksek hızlara elverişli değillerdir.</a:t>
            </a:r>
          </a:p>
          <a:p>
            <a:pPr marL="285750" indent="-285750">
              <a:buFont typeface="Arial" panose="020B0604020202020204" pitchFamily="34" charset="0"/>
              <a:buChar char="•"/>
            </a:pPr>
            <a:r>
              <a:rPr lang="tr-TR" dirty="0"/>
              <a:t>Dingilli sistemlerde güç bir tekerleğe uygulanır ve birden fazla tahrikli tekerlek var ise güç, verilen ana tekerlekten diğer tekerleklere biyeller veya kardan şaftlar ile aktarılır. </a:t>
            </a:r>
          </a:p>
          <a:p>
            <a:pPr marL="285750" indent="-285750">
              <a:buFont typeface="Arial" panose="020B0604020202020204" pitchFamily="34" charset="0"/>
              <a:buChar char="•"/>
            </a:pPr>
            <a:r>
              <a:rPr lang="tr-TR" dirty="0"/>
              <a:t>Güç verilen ana tahrikli tekerleğe “Motris Tekerlek” ve motris tekerlekten güç alan (dönme hareketi alan) diğer tahrikli tekerleklere ise “Akuple” tekerlekler adı verilir.</a:t>
            </a:r>
          </a:p>
          <a:p>
            <a:endParaRPr lang="tr-TR" dirty="0"/>
          </a:p>
        </p:txBody>
      </p:sp>
      <p:pic>
        <p:nvPicPr>
          <p:cNvPr id="3" name="Resim 2">
            <a:extLst>
              <a:ext uri="{FF2B5EF4-FFF2-40B4-BE49-F238E27FC236}">
                <a16:creationId xmlns:a16="http://schemas.microsoft.com/office/drawing/2014/main" id="{5FEDDA64-D69F-67BF-60B3-8C4FEC2ACFED}"/>
              </a:ext>
            </a:extLst>
          </p:cNvPr>
          <p:cNvPicPr>
            <a:picLocks noChangeAspect="1"/>
          </p:cNvPicPr>
          <p:nvPr/>
        </p:nvPicPr>
        <p:blipFill>
          <a:blip r:embed="rId5"/>
          <a:stretch>
            <a:fillRect/>
          </a:stretch>
        </p:blipFill>
        <p:spPr>
          <a:xfrm>
            <a:off x="7873999" y="1226981"/>
            <a:ext cx="3353091" cy="2514818"/>
          </a:xfrm>
          <a:prstGeom prst="rect">
            <a:avLst/>
          </a:prstGeom>
        </p:spPr>
      </p:pic>
      <p:pic>
        <p:nvPicPr>
          <p:cNvPr id="5" name="Resim 4">
            <a:extLst>
              <a:ext uri="{FF2B5EF4-FFF2-40B4-BE49-F238E27FC236}">
                <a16:creationId xmlns:a16="http://schemas.microsoft.com/office/drawing/2014/main" id="{8A0A9E89-4A4C-E0ED-CA53-504F284B81BA}"/>
              </a:ext>
            </a:extLst>
          </p:cNvPr>
          <p:cNvPicPr>
            <a:picLocks noChangeAspect="1"/>
          </p:cNvPicPr>
          <p:nvPr/>
        </p:nvPicPr>
        <p:blipFill>
          <a:blip r:embed="rId6"/>
          <a:stretch>
            <a:fillRect/>
          </a:stretch>
        </p:blipFill>
        <p:spPr>
          <a:xfrm>
            <a:off x="7820930" y="3601273"/>
            <a:ext cx="3768727" cy="2562734"/>
          </a:xfrm>
          <a:prstGeom prst="rect">
            <a:avLst/>
          </a:prstGeom>
        </p:spPr>
      </p:pic>
    </p:spTree>
    <p:extLst>
      <p:ext uri="{BB962C8B-B14F-4D97-AF65-F5344CB8AC3E}">
        <p14:creationId xmlns:p14="http://schemas.microsoft.com/office/powerpoint/2010/main" val="1784573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97E9-5438-B199-7CEF-8F5B40B3452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2E5BA16-D8B5-CF57-7EFA-32F67E2CC2B2}"/>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BOJİLİ ÇEKEN ARAÇLARDA TEKERLEK </a:t>
            </a:r>
            <a:r>
              <a:rPr lang="tr-TR" b="1" dirty="0">
                <a:solidFill>
                  <a:srgbClr val="FF0000"/>
                </a:solidFill>
              </a:rPr>
              <a:t> 			 		DÜZENLERİNİN </a:t>
            </a:r>
            <a:r>
              <a:rPr lang="es-ES" b="1" dirty="0">
                <a:solidFill>
                  <a:srgbClr val="FF0000"/>
                </a:solidFill>
              </a:rPr>
              <a:t>TANIMI</a:t>
            </a:r>
            <a:r>
              <a:rPr lang="tr-TR" dirty="0"/>
              <a:t>                  </a:t>
            </a:r>
            <a:endParaRPr lang="tr-TR" b="1" dirty="0">
              <a:solidFill>
                <a:srgbClr val="FF0000"/>
              </a:solidFill>
            </a:endParaRPr>
          </a:p>
        </p:txBody>
      </p:sp>
      <p:pic>
        <p:nvPicPr>
          <p:cNvPr id="11" name="İçerik Yer Tutucusu 10">
            <a:extLst>
              <a:ext uri="{FF2B5EF4-FFF2-40B4-BE49-F238E27FC236}">
                <a16:creationId xmlns:a16="http://schemas.microsoft.com/office/drawing/2014/main" id="{87080A72-CCF6-20CD-6CC2-07956BCFDE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04E0E52-4DBC-C3B2-F635-00C48D170CC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FEB68E5-2597-9C53-6FAF-80A8596CC6A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B90115CE-5D12-A8DD-3F22-C81F40FF0192}"/>
              </a:ext>
            </a:extLst>
          </p:cNvPr>
          <p:cNvSpPr txBox="1"/>
          <p:nvPr/>
        </p:nvSpPr>
        <p:spPr>
          <a:xfrm>
            <a:off x="323272" y="1923111"/>
            <a:ext cx="7278255" cy="3693319"/>
          </a:xfrm>
          <a:prstGeom prst="rect">
            <a:avLst/>
          </a:prstGeom>
          <a:noFill/>
        </p:spPr>
        <p:txBody>
          <a:bodyPr wrap="square">
            <a:spAutoFit/>
          </a:bodyPr>
          <a:lstStyle/>
          <a:p>
            <a:pPr marL="285750" indent="-285750">
              <a:buFont typeface="Arial" panose="020B0604020202020204" pitchFamily="34" charset="0"/>
              <a:buChar char="•"/>
            </a:pPr>
            <a:r>
              <a:rPr lang="tr-TR" dirty="0" err="1"/>
              <a:t>Bojiler</a:t>
            </a:r>
            <a:r>
              <a:rPr lang="tr-TR" dirty="0"/>
              <a:t>, yürüyüş takımları veya basit olarak birden fazla dingili olan ve aracı taşıyan arabalar olarak tanımlanabilir. </a:t>
            </a:r>
            <a:r>
              <a:rPr lang="tr-TR" dirty="0" err="1"/>
              <a:t>Bojiler</a:t>
            </a:r>
            <a:r>
              <a:rPr lang="tr-TR" dirty="0"/>
              <a:t>, </a:t>
            </a:r>
            <a:r>
              <a:rPr lang="tr-TR" dirty="0" err="1"/>
              <a:t>anahatta</a:t>
            </a:r>
            <a:r>
              <a:rPr lang="tr-TR" dirty="0"/>
              <a:t> çalışan, dizel hidrolik, dizel elektrik, elektrikli lokomotifler ve </a:t>
            </a:r>
            <a:r>
              <a:rPr lang="tr-TR" dirty="0" err="1"/>
              <a:t>otomotrisler</a:t>
            </a:r>
            <a:r>
              <a:rPr lang="tr-TR" dirty="0"/>
              <a:t> ile manevra lokomotifleri ve kent içi raylı sistem araçlarına uygulanırlar.</a:t>
            </a:r>
          </a:p>
          <a:p>
            <a:pPr marL="285750" indent="-285750">
              <a:buFont typeface="Arial" panose="020B0604020202020204" pitchFamily="34" charset="0"/>
              <a:buChar char="•"/>
            </a:pPr>
            <a:r>
              <a:rPr lang="tr-TR" dirty="0"/>
              <a:t>Dingilli sistemlerde, yüksek hız yapma yeteneği olmamasına karşın, </a:t>
            </a:r>
            <a:r>
              <a:rPr lang="tr-TR" dirty="0" err="1"/>
              <a:t>bojili</a:t>
            </a:r>
            <a:r>
              <a:rPr lang="tr-TR" dirty="0"/>
              <a:t> sistemlerin yüksek hızlara elverişli olmaları ve </a:t>
            </a:r>
            <a:r>
              <a:rPr lang="tr-TR" dirty="0" err="1"/>
              <a:t>kurblara</a:t>
            </a:r>
            <a:r>
              <a:rPr lang="tr-TR" dirty="0"/>
              <a:t> daha rahat uyum sağlamaları bir avantaj olarak karşımıza çıkar. </a:t>
            </a:r>
            <a:r>
              <a:rPr lang="tr-TR" dirty="0" err="1"/>
              <a:t>Bojiler</a:t>
            </a:r>
            <a:r>
              <a:rPr lang="tr-TR" dirty="0"/>
              <a:t> ;</a:t>
            </a:r>
          </a:p>
          <a:p>
            <a:pPr marL="285750" indent="-285750">
              <a:buFont typeface="Arial" panose="020B0604020202020204" pitchFamily="34" charset="0"/>
              <a:buChar char="•"/>
            </a:pPr>
            <a:r>
              <a:rPr lang="tr-TR" dirty="0"/>
              <a:t>Çekme işlevini yapan </a:t>
            </a:r>
            <a:r>
              <a:rPr lang="tr-TR" dirty="0" err="1"/>
              <a:t>bojiler</a:t>
            </a:r>
            <a:r>
              <a:rPr lang="tr-TR" dirty="0"/>
              <a:t> (motorlu </a:t>
            </a:r>
            <a:r>
              <a:rPr lang="tr-TR" dirty="0" err="1"/>
              <a:t>bojiler</a:t>
            </a:r>
            <a:r>
              <a:rPr lang="tr-TR" dirty="0"/>
              <a:t> = tahrikli </a:t>
            </a:r>
            <a:r>
              <a:rPr lang="tr-TR" dirty="0" err="1"/>
              <a:t>bojiler</a:t>
            </a:r>
            <a:r>
              <a:rPr lang="tr-TR" dirty="0"/>
              <a:t>)</a:t>
            </a:r>
          </a:p>
          <a:p>
            <a:pPr marL="285750" indent="-285750">
              <a:buFont typeface="Arial" panose="020B0604020202020204" pitchFamily="34" charset="0"/>
              <a:buChar char="•"/>
            </a:pPr>
            <a:r>
              <a:rPr lang="tr-TR" dirty="0"/>
              <a:t>Taşıma işlevini yapan </a:t>
            </a:r>
            <a:r>
              <a:rPr lang="tr-TR" dirty="0" err="1"/>
              <a:t>bojiler</a:t>
            </a:r>
            <a:r>
              <a:rPr lang="tr-TR" dirty="0"/>
              <a:t> (portör </a:t>
            </a:r>
            <a:r>
              <a:rPr lang="tr-TR" dirty="0" err="1"/>
              <a:t>bojiler</a:t>
            </a:r>
            <a:r>
              <a:rPr lang="tr-TR" dirty="0"/>
              <a:t> = hamal </a:t>
            </a:r>
            <a:r>
              <a:rPr lang="tr-TR" dirty="0" err="1"/>
              <a:t>bojiler</a:t>
            </a:r>
            <a:r>
              <a:rPr lang="tr-TR" dirty="0"/>
              <a:t>) olarak ikiye ayrılırlar.</a:t>
            </a:r>
          </a:p>
          <a:p>
            <a:endParaRPr lang="tr-TR" dirty="0"/>
          </a:p>
        </p:txBody>
      </p:sp>
      <p:pic>
        <p:nvPicPr>
          <p:cNvPr id="7" name="Resim 6">
            <a:extLst>
              <a:ext uri="{FF2B5EF4-FFF2-40B4-BE49-F238E27FC236}">
                <a16:creationId xmlns:a16="http://schemas.microsoft.com/office/drawing/2014/main" id="{5BD4DD26-46E0-9F70-49D5-36EAC086C1DC}"/>
              </a:ext>
            </a:extLst>
          </p:cNvPr>
          <p:cNvPicPr>
            <a:picLocks noChangeAspect="1"/>
          </p:cNvPicPr>
          <p:nvPr/>
        </p:nvPicPr>
        <p:blipFill>
          <a:blip r:embed="rId5"/>
          <a:stretch>
            <a:fillRect/>
          </a:stretch>
        </p:blipFill>
        <p:spPr>
          <a:xfrm>
            <a:off x="7430717" y="2002964"/>
            <a:ext cx="3994665" cy="2990842"/>
          </a:xfrm>
          <a:prstGeom prst="rect">
            <a:avLst/>
          </a:prstGeom>
        </p:spPr>
      </p:pic>
    </p:spTree>
    <p:extLst>
      <p:ext uri="{BB962C8B-B14F-4D97-AF65-F5344CB8AC3E}">
        <p14:creationId xmlns:p14="http://schemas.microsoft.com/office/powerpoint/2010/main" val="2969273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6D1EA-20E5-76DF-D813-32DAF38301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D35506-B411-D357-379A-8415C8BCEDE4}"/>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RAYLI SİSTEM ARAÇLARININ ORTAK YAPISI</a:t>
            </a:r>
            <a:endParaRPr lang="tr-TR" b="1" dirty="0">
              <a:solidFill>
                <a:srgbClr val="FF0000"/>
              </a:solidFill>
            </a:endParaRPr>
          </a:p>
        </p:txBody>
      </p:sp>
      <p:pic>
        <p:nvPicPr>
          <p:cNvPr id="11" name="İçerik Yer Tutucusu 10">
            <a:extLst>
              <a:ext uri="{FF2B5EF4-FFF2-40B4-BE49-F238E27FC236}">
                <a16:creationId xmlns:a16="http://schemas.microsoft.com/office/drawing/2014/main" id="{0CFCF12A-A131-99B6-AEEF-5190A0F8E4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A9DEDDF-41B1-7E72-7B74-AB70468981B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40B85225-0058-AC1D-12D7-AE173A3A5FF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DF50B64-DE11-39DE-4215-FA71299AF6CC}"/>
              </a:ext>
            </a:extLst>
          </p:cNvPr>
          <p:cNvSpPr txBox="1"/>
          <p:nvPr/>
        </p:nvSpPr>
        <p:spPr>
          <a:xfrm>
            <a:off x="323272" y="1923111"/>
            <a:ext cx="10871201" cy="3693319"/>
          </a:xfrm>
          <a:prstGeom prst="rect">
            <a:avLst/>
          </a:prstGeom>
          <a:noFill/>
        </p:spPr>
        <p:txBody>
          <a:bodyPr wrap="square">
            <a:spAutoFit/>
          </a:bodyPr>
          <a:lstStyle/>
          <a:p>
            <a:pPr marL="285750" indent="-285750">
              <a:buFont typeface="Arial" panose="020B0604020202020204" pitchFamily="34" charset="0"/>
              <a:buChar char="•"/>
            </a:pPr>
            <a:r>
              <a:rPr lang="tr-TR" dirty="0"/>
              <a:t>Çeken ve çekilen araçlar, hizmet türüne göre değişiklikler göstermekle birlikte birçok konuda ortak bir yapıya sahiptirler. Bu ortak yapı,</a:t>
            </a:r>
          </a:p>
          <a:p>
            <a:pPr marL="285750" indent="-285750">
              <a:buFont typeface="Arial" panose="020B0604020202020204" pitchFamily="34" charset="0"/>
              <a:buChar char="•"/>
            </a:pPr>
            <a:r>
              <a:rPr lang="tr-TR" dirty="0"/>
              <a:t>Yürüyüş takımları (tekerlek takımları)</a:t>
            </a:r>
          </a:p>
          <a:p>
            <a:pPr marL="285750" indent="-285750">
              <a:buFont typeface="Arial" panose="020B0604020202020204" pitchFamily="34" charset="0"/>
              <a:buChar char="•"/>
            </a:pPr>
            <a:r>
              <a:rPr lang="tr-TR" dirty="0"/>
              <a:t>Ana taşıyıcı (şasi)</a:t>
            </a:r>
          </a:p>
          <a:p>
            <a:pPr marL="285750" indent="-285750">
              <a:buFont typeface="Arial" panose="020B0604020202020204" pitchFamily="34" charset="0"/>
              <a:buChar char="•"/>
            </a:pPr>
            <a:r>
              <a:rPr lang="tr-TR" dirty="0"/>
              <a:t>Sandık (kaporta = koruyucu)</a:t>
            </a:r>
          </a:p>
          <a:p>
            <a:pPr marL="285750" indent="-285750">
              <a:buFont typeface="Arial" panose="020B0604020202020204" pitchFamily="34" charset="0"/>
              <a:buChar char="•"/>
            </a:pPr>
            <a:r>
              <a:rPr lang="tr-TR" dirty="0"/>
              <a:t>(Şasi ve sandık birlikte araç gövdesi olarak tanımlanırlar.)</a:t>
            </a:r>
          </a:p>
          <a:p>
            <a:pPr marL="285750" indent="-285750">
              <a:buFont typeface="Arial" panose="020B0604020202020204" pitchFamily="34" charset="0"/>
              <a:buChar char="•"/>
            </a:pPr>
            <a:r>
              <a:rPr lang="tr-TR" dirty="0"/>
              <a:t>Çekilen araçlar sadece taşıma işlevini yerine getirdiklerinden ötürü fazla karmaşık bir yapıda değillerdir. </a:t>
            </a:r>
          </a:p>
          <a:p>
            <a:pPr marL="285750" indent="-285750">
              <a:buFont typeface="Arial" panose="020B0604020202020204" pitchFamily="34" charset="0"/>
              <a:buChar char="•"/>
            </a:pPr>
            <a:r>
              <a:rPr lang="tr-TR" dirty="0"/>
              <a:t>Buna karşın çeken araçlar çekme işlevini de yerine getirdiklerinden daha karmaşık bir yapıdadırlar. Çeken araçların bu özellikleri, aracın çekilen araçlara göre daha ağır yani dingil yükünün daha fazla olmasına neden olmaktadır. Lokomotif veya </a:t>
            </a:r>
            <a:r>
              <a:rPr lang="tr-TR" dirty="0" err="1"/>
              <a:t>otomotrislerin</a:t>
            </a:r>
            <a:r>
              <a:rPr lang="tr-TR" dirty="0"/>
              <a:t> (motorlu vagon) birbirinden farklı en büyük özelliği, </a:t>
            </a:r>
            <a:r>
              <a:rPr lang="tr-TR" dirty="0" err="1"/>
              <a:t>otomotrislerin</a:t>
            </a:r>
            <a:r>
              <a:rPr lang="tr-TR" dirty="0"/>
              <a:t> daha çok yolcu vagonu karakterini taşımalarıdır.</a:t>
            </a:r>
          </a:p>
        </p:txBody>
      </p:sp>
    </p:spTree>
    <p:extLst>
      <p:ext uri="{BB962C8B-B14F-4D97-AF65-F5344CB8AC3E}">
        <p14:creationId xmlns:p14="http://schemas.microsoft.com/office/powerpoint/2010/main" val="2407354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6F91C-EFE5-5E9B-C121-A5B80999649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7EEF1D6-043B-47D6-A617-AB9B405BC4F8}"/>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RAYLI SİSTEM ARAÇLARININ ORTAK YAPISI</a:t>
            </a:r>
            <a:r>
              <a:rPr lang="tr-TR" b="1" dirty="0">
                <a:solidFill>
                  <a:srgbClr val="FF0000"/>
                </a:solidFill>
              </a:rPr>
              <a:t/>
            </a:r>
            <a:br>
              <a:rPr lang="tr-TR" b="1" dirty="0">
                <a:solidFill>
                  <a:srgbClr val="FF0000"/>
                </a:solidFill>
              </a:rPr>
            </a:br>
            <a:r>
              <a:rPr lang="tr-TR" b="1" dirty="0">
                <a:solidFill>
                  <a:srgbClr val="FF0000"/>
                </a:solidFill>
              </a:rPr>
              <a:t>BOJİLER (BOGIE)</a:t>
            </a:r>
          </a:p>
        </p:txBody>
      </p:sp>
      <p:pic>
        <p:nvPicPr>
          <p:cNvPr id="11" name="İçerik Yer Tutucusu 10">
            <a:extLst>
              <a:ext uri="{FF2B5EF4-FFF2-40B4-BE49-F238E27FC236}">
                <a16:creationId xmlns:a16="http://schemas.microsoft.com/office/drawing/2014/main" id="{D7993913-A80D-B39E-10C4-76489725E8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BB82A29-216F-BC94-4D51-8827EE2103D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04E1097-D472-1148-8CD9-59F97387284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A346D8C-A2ED-52CD-631B-F5FB12841D13}"/>
              </a:ext>
            </a:extLst>
          </p:cNvPr>
          <p:cNvSpPr txBox="1"/>
          <p:nvPr/>
        </p:nvSpPr>
        <p:spPr>
          <a:xfrm>
            <a:off x="323272" y="1923111"/>
            <a:ext cx="10871201" cy="2862322"/>
          </a:xfrm>
          <a:prstGeom prst="rect">
            <a:avLst/>
          </a:prstGeom>
          <a:noFill/>
        </p:spPr>
        <p:txBody>
          <a:bodyPr wrap="square">
            <a:spAutoFit/>
          </a:bodyPr>
          <a:lstStyle/>
          <a:p>
            <a:pPr marL="285750" indent="-285750">
              <a:buFont typeface="Arial" panose="020B0604020202020204" pitchFamily="34" charset="0"/>
              <a:buChar char="•"/>
            </a:pPr>
            <a:r>
              <a:rPr lang="tr-TR" dirty="0" err="1"/>
              <a:t>Bojiler</a:t>
            </a:r>
            <a:r>
              <a:rPr lang="tr-TR" dirty="0"/>
              <a:t>, en basit bir tanımla, altında bulunan tekerlekler yardımıyla raylar üzerinde hareket eden ve raylı sistem araçlarının tüm yükünü taşıyan arabalar olarak tanımlanmıştı. </a:t>
            </a:r>
          </a:p>
          <a:p>
            <a:pPr marL="285750" indent="-285750">
              <a:buFont typeface="Arial" panose="020B0604020202020204" pitchFamily="34" charset="0"/>
              <a:buChar char="•"/>
            </a:pPr>
            <a:r>
              <a:rPr lang="tr-TR" dirty="0"/>
              <a:t>Bir </a:t>
            </a:r>
            <a:r>
              <a:rPr lang="tr-TR" dirty="0" err="1"/>
              <a:t>bojide</a:t>
            </a:r>
            <a:r>
              <a:rPr lang="tr-TR" dirty="0"/>
              <a:t>, en az iki dingil (iki tekerlek takımı) ve en fazla üç dingil (üç tekerlek takımı) bulunur, Bir çeken araçta ise, az iki boji en fazla üç boji bulunur ve toplam dingil sayısı altıyı geçmez.</a:t>
            </a:r>
          </a:p>
          <a:p>
            <a:pPr marL="285750" indent="-285750">
              <a:buFont typeface="Arial" panose="020B0604020202020204" pitchFamily="34" charset="0"/>
              <a:buChar char="•"/>
            </a:pPr>
            <a:r>
              <a:rPr lang="tr-TR" dirty="0"/>
              <a:t>Çekilen araçlarda ise en fazla iki dingilli iki boji bulunur.</a:t>
            </a:r>
          </a:p>
          <a:p>
            <a:pPr marL="285750" indent="-285750">
              <a:buFont typeface="Arial" panose="020B0604020202020204" pitchFamily="34" charset="0"/>
              <a:buChar char="•"/>
            </a:pPr>
            <a:r>
              <a:rPr lang="tr-TR" dirty="0"/>
              <a:t>Hafif lokomotifler yani yolcu treni lokomotifleri ile </a:t>
            </a:r>
            <a:r>
              <a:rPr lang="tr-TR" dirty="0" err="1"/>
              <a:t>otomotris</a:t>
            </a:r>
            <a:r>
              <a:rPr lang="tr-TR" dirty="0"/>
              <a:t> (motorlu vagon) ve vagonlarda, kent içi raylı sistem araçların da, banliyö tren setlerinde ve hızlı trenlerde kullanılan </a:t>
            </a:r>
            <a:r>
              <a:rPr lang="tr-TR" dirty="0" err="1"/>
              <a:t>bojiler</a:t>
            </a:r>
            <a:r>
              <a:rPr lang="tr-TR" dirty="0"/>
              <a:t> iki dingilli (B) </a:t>
            </a:r>
            <a:r>
              <a:rPr lang="tr-TR" dirty="0" err="1"/>
              <a:t>bojiler</a:t>
            </a:r>
            <a:r>
              <a:rPr lang="tr-TR" dirty="0"/>
              <a:t> olup boji sayısı her araçta iki (B B) adettir.</a:t>
            </a:r>
          </a:p>
          <a:p>
            <a:pPr marL="285750" indent="-285750">
              <a:buFont typeface="Arial" panose="020B0604020202020204" pitchFamily="34" charset="0"/>
              <a:buChar char="•"/>
            </a:pPr>
            <a:r>
              <a:rPr lang="tr-TR" dirty="0"/>
              <a:t>Çeken araçların tüm dingilleri cer işlevini yapan </a:t>
            </a:r>
            <a:r>
              <a:rPr lang="tr-TR" dirty="0" err="1"/>
              <a:t>bojiler</a:t>
            </a:r>
            <a:r>
              <a:rPr lang="tr-TR" dirty="0"/>
              <a:t> (motorlu </a:t>
            </a:r>
            <a:r>
              <a:rPr lang="tr-TR" dirty="0" err="1"/>
              <a:t>bojiler</a:t>
            </a:r>
            <a:r>
              <a:rPr lang="tr-TR" dirty="0"/>
              <a:t>) olduğu gibi taşıyıcılık görevi yapan </a:t>
            </a:r>
            <a:r>
              <a:rPr lang="tr-TR" dirty="0" err="1"/>
              <a:t>bojileri</a:t>
            </a:r>
            <a:r>
              <a:rPr lang="tr-TR" dirty="0"/>
              <a:t> de olabilir.</a:t>
            </a:r>
          </a:p>
        </p:txBody>
      </p:sp>
    </p:spTree>
    <p:extLst>
      <p:ext uri="{BB962C8B-B14F-4D97-AF65-F5344CB8AC3E}">
        <p14:creationId xmlns:p14="http://schemas.microsoft.com/office/powerpoint/2010/main" val="179899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C71D2-79FB-28D6-E5FC-5867BC710DD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2B139A3-475E-AABA-A367-F158E357BF1B}"/>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RAYLI SİSTEM ARAÇLARININ TANIMLARI</a:t>
            </a:r>
          </a:p>
        </p:txBody>
      </p:sp>
      <p:pic>
        <p:nvPicPr>
          <p:cNvPr id="11" name="İçerik Yer Tutucusu 10">
            <a:extLst>
              <a:ext uri="{FF2B5EF4-FFF2-40B4-BE49-F238E27FC236}">
                <a16:creationId xmlns:a16="http://schemas.microsoft.com/office/drawing/2014/main" id="{CC07C65F-DC6D-C000-B38F-7437CFE70D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F0CD581-C832-44B0-EDB0-983B80935ED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F955F0F-1ADF-7758-0741-BB0DACEEF69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D57386C-65E7-21E9-3FB8-7B8F5798FB49}"/>
              </a:ext>
            </a:extLst>
          </p:cNvPr>
          <p:cNvSpPr txBox="1"/>
          <p:nvPr/>
        </p:nvSpPr>
        <p:spPr>
          <a:xfrm>
            <a:off x="471715" y="1732702"/>
            <a:ext cx="10515600" cy="3416320"/>
          </a:xfrm>
          <a:prstGeom prst="rect">
            <a:avLst/>
          </a:prstGeom>
          <a:noFill/>
        </p:spPr>
        <p:txBody>
          <a:bodyPr wrap="square">
            <a:spAutoFit/>
          </a:bodyPr>
          <a:lstStyle/>
          <a:p>
            <a:pPr marL="285750" indent="-285750">
              <a:buFont typeface="Arial" panose="020B0604020202020204" pitchFamily="34" charset="0"/>
              <a:buChar char="•"/>
            </a:pPr>
            <a:r>
              <a:rPr lang="tr-TR" dirty="0"/>
              <a:t>Çeken Araçlar : Tekerleklerine uygulanan mekanik bir güçle, amacına uygun çekme veya itme işlevini yapan araçtır.</a:t>
            </a:r>
          </a:p>
          <a:p>
            <a:pPr marL="285750" indent="-285750">
              <a:buFont typeface="Arial" panose="020B0604020202020204" pitchFamily="34" charset="0"/>
              <a:buChar char="•"/>
            </a:pPr>
            <a:r>
              <a:rPr lang="tr-TR" dirty="0"/>
              <a:t>Çekilen Araçlar : Bir çeken araç tarafından çekilerek veya itilerek hareket eden, amaçlarına uygun olarak yük veya yolcu taşımaya yönelik araçlardır (Vagon veya Römork veya Treyler)</a:t>
            </a:r>
          </a:p>
          <a:p>
            <a:pPr marL="285750" indent="-285750">
              <a:buFont typeface="Arial" panose="020B0604020202020204" pitchFamily="34" charset="0"/>
              <a:buChar char="•"/>
            </a:pPr>
            <a:r>
              <a:rPr lang="tr-TR" dirty="0"/>
              <a:t>Lokomotif : Tekerleklerine uygulanan bir mekanik güçle hareket eden ve bu hareketi ile arkasına veya önüne bağlı olan çekilen araçları hareket ettiren Raylı Sistem aracıdır.</a:t>
            </a:r>
          </a:p>
          <a:p>
            <a:pPr marL="285750" indent="-285750">
              <a:buFont typeface="Arial" panose="020B0604020202020204" pitchFamily="34" charset="0"/>
              <a:buChar char="•"/>
            </a:pPr>
            <a:endParaRPr lang="tr-TR" dirty="0"/>
          </a:p>
          <a:p>
            <a:endParaRPr lang="tr-TR" dirty="0"/>
          </a:p>
          <a:p>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p:txBody>
      </p:sp>
      <p:pic>
        <p:nvPicPr>
          <p:cNvPr id="7" name="Resim 6">
            <a:extLst>
              <a:ext uri="{FF2B5EF4-FFF2-40B4-BE49-F238E27FC236}">
                <a16:creationId xmlns:a16="http://schemas.microsoft.com/office/drawing/2014/main" id="{7249CE73-E433-DC7E-8626-F6E7DEEF966D}"/>
              </a:ext>
            </a:extLst>
          </p:cNvPr>
          <p:cNvPicPr>
            <a:picLocks noChangeAspect="1"/>
          </p:cNvPicPr>
          <p:nvPr/>
        </p:nvPicPr>
        <p:blipFill>
          <a:blip r:embed="rId5"/>
          <a:stretch>
            <a:fillRect/>
          </a:stretch>
        </p:blipFill>
        <p:spPr>
          <a:xfrm>
            <a:off x="1351689" y="4223849"/>
            <a:ext cx="3768412" cy="1603799"/>
          </a:xfrm>
          <a:prstGeom prst="rect">
            <a:avLst/>
          </a:prstGeom>
        </p:spPr>
      </p:pic>
      <p:pic>
        <p:nvPicPr>
          <p:cNvPr id="8" name="Resim 7">
            <a:extLst>
              <a:ext uri="{FF2B5EF4-FFF2-40B4-BE49-F238E27FC236}">
                <a16:creationId xmlns:a16="http://schemas.microsoft.com/office/drawing/2014/main" id="{0B0B23FE-719C-677D-977B-C68DF3BD5AC6}"/>
              </a:ext>
            </a:extLst>
          </p:cNvPr>
          <p:cNvPicPr>
            <a:picLocks noChangeAspect="1"/>
          </p:cNvPicPr>
          <p:nvPr/>
        </p:nvPicPr>
        <p:blipFill>
          <a:blip r:embed="rId6"/>
          <a:stretch>
            <a:fillRect/>
          </a:stretch>
        </p:blipFill>
        <p:spPr>
          <a:xfrm>
            <a:off x="5729515" y="4402191"/>
            <a:ext cx="3590855" cy="1194920"/>
          </a:xfrm>
          <a:prstGeom prst="rect">
            <a:avLst/>
          </a:prstGeom>
        </p:spPr>
      </p:pic>
    </p:spTree>
    <p:extLst>
      <p:ext uri="{BB962C8B-B14F-4D97-AF65-F5344CB8AC3E}">
        <p14:creationId xmlns:p14="http://schemas.microsoft.com/office/powerpoint/2010/main" val="3019166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F793-0769-91BF-6D45-674CC7DD112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873B482-B54E-8082-E0FE-622A87E72A72}"/>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RAYLI SİSTEM ARAÇLARININ ORTAK YAPISI</a:t>
            </a:r>
            <a:r>
              <a:rPr lang="tr-TR" b="1" dirty="0">
                <a:solidFill>
                  <a:srgbClr val="FF0000"/>
                </a:solidFill>
              </a:rPr>
              <a:t/>
            </a:r>
            <a:br>
              <a:rPr lang="tr-TR" b="1" dirty="0">
                <a:solidFill>
                  <a:srgbClr val="FF0000"/>
                </a:solidFill>
              </a:rPr>
            </a:br>
            <a:r>
              <a:rPr lang="tr-TR" b="1" dirty="0">
                <a:solidFill>
                  <a:srgbClr val="FF0000"/>
                </a:solidFill>
              </a:rPr>
              <a:t>BOJİLER (BOGIE)</a:t>
            </a:r>
          </a:p>
        </p:txBody>
      </p:sp>
      <p:pic>
        <p:nvPicPr>
          <p:cNvPr id="11" name="İçerik Yer Tutucusu 10">
            <a:extLst>
              <a:ext uri="{FF2B5EF4-FFF2-40B4-BE49-F238E27FC236}">
                <a16:creationId xmlns:a16="http://schemas.microsoft.com/office/drawing/2014/main" id="{E2C0F076-1476-86C3-55C6-04E0D807F5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E9F8AC9-1E4E-A7BB-5400-1A8A556923F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1B774DE6-4DE7-508A-681C-EC7E66789E4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0FAE7DD-D73F-1694-79B6-9DC6A8ED02BB}"/>
              </a:ext>
            </a:extLst>
          </p:cNvPr>
          <p:cNvSpPr txBox="1"/>
          <p:nvPr/>
        </p:nvSpPr>
        <p:spPr>
          <a:xfrm>
            <a:off x="323273" y="1923111"/>
            <a:ext cx="8223984" cy="3970318"/>
          </a:xfrm>
          <a:prstGeom prst="rect">
            <a:avLst/>
          </a:prstGeom>
          <a:noFill/>
        </p:spPr>
        <p:txBody>
          <a:bodyPr wrap="square">
            <a:spAutoFit/>
          </a:bodyPr>
          <a:lstStyle/>
          <a:p>
            <a:pPr marL="285750" indent="-285750">
              <a:buFont typeface="Arial" panose="020B0604020202020204" pitchFamily="34" charset="0"/>
              <a:buChar char="•"/>
            </a:pPr>
            <a:r>
              <a:rPr lang="tr-TR" dirty="0"/>
              <a:t>Ağır lokomotiflerde ise üç dingilli iki boji veya iki dingilli üç boji bulunur.</a:t>
            </a:r>
          </a:p>
          <a:p>
            <a:pPr marL="285750" indent="-285750">
              <a:buFont typeface="Arial" panose="020B0604020202020204" pitchFamily="34" charset="0"/>
              <a:buChar char="•"/>
            </a:pPr>
            <a:r>
              <a:rPr lang="tr-TR" dirty="0"/>
              <a:t>Bir çeken aracın cer işlevi yapan </a:t>
            </a:r>
            <a:r>
              <a:rPr lang="tr-TR" dirty="0" err="1"/>
              <a:t>bojileri</a:t>
            </a:r>
            <a:r>
              <a:rPr lang="tr-TR" dirty="0"/>
              <a:t> birbirlerinin aynı olup, birbirlerinin yerine çevrilerek kullanılabilir.</a:t>
            </a:r>
          </a:p>
          <a:p>
            <a:pPr marL="285750" indent="-285750">
              <a:buFont typeface="Arial" panose="020B0604020202020204" pitchFamily="34" charset="0"/>
              <a:buChar char="•"/>
            </a:pPr>
            <a:r>
              <a:rPr lang="tr-TR" dirty="0" err="1"/>
              <a:t>Otomotrislerin</a:t>
            </a:r>
            <a:r>
              <a:rPr lang="tr-TR" dirty="0"/>
              <a:t> cer işlevi yapan </a:t>
            </a:r>
            <a:r>
              <a:rPr lang="tr-TR" dirty="0" err="1"/>
              <a:t>bojileri</a:t>
            </a:r>
            <a:r>
              <a:rPr lang="tr-TR" dirty="0"/>
              <a:t> (motorlu </a:t>
            </a:r>
            <a:r>
              <a:rPr lang="tr-TR" dirty="0" err="1"/>
              <a:t>bojileri</a:t>
            </a:r>
            <a:r>
              <a:rPr lang="tr-TR" dirty="0"/>
              <a:t>) ile taşıyıcı </a:t>
            </a:r>
            <a:r>
              <a:rPr lang="tr-TR" dirty="0" err="1"/>
              <a:t>bojileri</a:t>
            </a:r>
            <a:r>
              <a:rPr lang="tr-TR" dirty="0"/>
              <a:t> iskelet olarak birbirlerinin aynıdır.</a:t>
            </a:r>
          </a:p>
          <a:p>
            <a:pPr marL="285750" indent="-285750">
              <a:buFont typeface="Arial" panose="020B0604020202020204" pitchFamily="34" charset="0"/>
              <a:buChar char="•"/>
            </a:pPr>
            <a:r>
              <a:rPr lang="tr-TR" dirty="0" err="1"/>
              <a:t>Bojiler</a:t>
            </a:r>
            <a:r>
              <a:rPr lang="tr-TR" dirty="0"/>
              <a:t> aşağıdaki kuvvetlerin etkisi altında kalırlar ve bu kuvvetleri karşılayacak şekilde tasarlanırlar.</a:t>
            </a:r>
          </a:p>
          <a:p>
            <a:pPr marL="285750" indent="-285750">
              <a:buFont typeface="Arial" panose="020B0604020202020204" pitchFamily="34" charset="0"/>
              <a:buChar char="•"/>
            </a:pPr>
            <a:r>
              <a:rPr lang="tr-TR" dirty="0"/>
              <a:t>Araç dururken, sadece aracın ağırlığından dolayı meydana gelen düşey kuvvetleri,</a:t>
            </a:r>
          </a:p>
          <a:p>
            <a:pPr marL="285750" indent="-285750">
              <a:buFont typeface="Arial" panose="020B0604020202020204" pitchFamily="34" charset="0"/>
              <a:buChar char="•"/>
            </a:pPr>
            <a:r>
              <a:rPr lang="tr-TR" dirty="0"/>
              <a:t>Araç hareket halinde iken yoldan gelen ilave düşey dinamik kuvvetleri, (Radyal kuvvetler)</a:t>
            </a:r>
          </a:p>
          <a:p>
            <a:pPr marL="285750" indent="-285750">
              <a:buFont typeface="Arial" panose="020B0604020202020204" pitchFamily="34" charset="0"/>
              <a:buChar char="•"/>
            </a:pPr>
            <a:r>
              <a:rPr lang="tr-TR" dirty="0" err="1"/>
              <a:t>Kurblarda</a:t>
            </a:r>
            <a:r>
              <a:rPr lang="tr-TR" dirty="0"/>
              <a:t> merkezkaç kuvvetin yarattığı yanal (aksiyal) kuvvetleri,</a:t>
            </a:r>
          </a:p>
          <a:p>
            <a:pPr marL="285750" indent="-285750">
              <a:buFont typeface="Arial" panose="020B0604020202020204" pitchFamily="34" charset="0"/>
              <a:buChar char="•"/>
            </a:pPr>
            <a:r>
              <a:rPr lang="tr-TR" dirty="0"/>
              <a:t>Kalkış ve frenleme ve güç değişimi esnasında silkinmeden ötürü meydana gelen eksenel kuvvetleri, (Silkinme = </a:t>
            </a:r>
            <a:r>
              <a:rPr lang="tr-TR" dirty="0" err="1"/>
              <a:t>Jerk</a:t>
            </a:r>
            <a:r>
              <a:rPr lang="tr-TR" dirty="0"/>
              <a:t>)</a:t>
            </a:r>
          </a:p>
        </p:txBody>
      </p:sp>
      <p:pic>
        <p:nvPicPr>
          <p:cNvPr id="3" name="Resim 2">
            <a:extLst>
              <a:ext uri="{FF2B5EF4-FFF2-40B4-BE49-F238E27FC236}">
                <a16:creationId xmlns:a16="http://schemas.microsoft.com/office/drawing/2014/main" id="{ED496954-A638-CEDC-AD8A-7058333B60F1}"/>
              </a:ext>
            </a:extLst>
          </p:cNvPr>
          <p:cNvPicPr>
            <a:picLocks noChangeAspect="1"/>
          </p:cNvPicPr>
          <p:nvPr/>
        </p:nvPicPr>
        <p:blipFill>
          <a:blip r:embed="rId5"/>
          <a:stretch>
            <a:fillRect/>
          </a:stretch>
        </p:blipFill>
        <p:spPr>
          <a:xfrm>
            <a:off x="8547257" y="1725965"/>
            <a:ext cx="3524670" cy="3455635"/>
          </a:xfrm>
          <a:prstGeom prst="rect">
            <a:avLst/>
          </a:prstGeom>
        </p:spPr>
      </p:pic>
    </p:spTree>
    <p:extLst>
      <p:ext uri="{BB962C8B-B14F-4D97-AF65-F5344CB8AC3E}">
        <p14:creationId xmlns:p14="http://schemas.microsoft.com/office/powerpoint/2010/main" val="783215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C2587-C01D-5D4D-6A12-CCEA8B451DE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FCF33DF-288B-1A3B-13A0-DC69C7DC8617}"/>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RAYLI SİSTEM ARAÇLARININ ORTAK YAPISI</a:t>
            </a:r>
            <a:r>
              <a:rPr lang="tr-TR" b="1" dirty="0">
                <a:solidFill>
                  <a:srgbClr val="FF0000"/>
                </a:solidFill>
              </a:rPr>
              <a:t/>
            </a:r>
            <a:br>
              <a:rPr lang="tr-TR" b="1" dirty="0">
                <a:solidFill>
                  <a:srgbClr val="FF0000"/>
                </a:solidFill>
              </a:rPr>
            </a:br>
            <a:r>
              <a:rPr lang="tr-TR" b="1" dirty="0">
                <a:solidFill>
                  <a:srgbClr val="FF0000"/>
                </a:solidFill>
              </a:rPr>
              <a:t>BOJİLER (BOGIE)</a:t>
            </a:r>
          </a:p>
        </p:txBody>
      </p:sp>
      <p:pic>
        <p:nvPicPr>
          <p:cNvPr id="11" name="İçerik Yer Tutucusu 10">
            <a:extLst>
              <a:ext uri="{FF2B5EF4-FFF2-40B4-BE49-F238E27FC236}">
                <a16:creationId xmlns:a16="http://schemas.microsoft.com/office/drawing/2014/main" id="{DD3EFF97-34BC-DE3A-807D-D3382469F4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2597F4B-4351-3A5A-AF3C-4624F86CF10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408B8E08-47B7-EE77-7C52-C7D11C8259D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C4FAB80-99D9-C39A-5A53-60678032BA08}"/>
              </a:ext>
            </a:extLst>
          </p:cNvPr>
          <p:cNvSpPr txBox="1"/>
          <p:nvPr/>
        </p:nvSpPr>
        <p:spPr>
          <a:xfrm>
            <a:off x="323273" y="1923111"/>
            <a:ext cx="7019636" cy="4247317"/>
          </a:xfrm>
          <a:prstGeom prst="rect">
            <a:avLst/>
          </a:prstGeom>
          <a:noFill/>
        </p:spPr>
        <p:txBody>
          <a:bodyPr wrap="square">
            <a:spAutoFit/>
          </a:bodyPr>
          <a:lstStyle/>
          <a:p>
            <a:pPr marL="285750" indent="-285750">
              <a:buFont typeface="Arial" panose="020B0604020202020204" pitchFamily="34" charset="0"/>
              <a:buChar char="•"/>
            </a:pPr>
            <a:r>
              <a:rPr lang="tr-TR" dirty="0" err="1"/>
              <a:t>Bojiler</a:t>
            </a:r>
            <a:r>
              <a:rPr lang="tr-TR" dirty="0"/>
              <a:t>, çelik döküm veya kutu kiriş saç konstrüksiyonlu olarak üretilirler. Ancak döküm </a:t>
            </a:r>
            <a:r>
              <a:rPr lang="tr-TR" dirty="0" err="1"/>
              <a:t>bojilerin</a:t>
            </a:r>
            <a:r>
              <a:rPr lang="tr-TR" dirty="0"/>
              <a:t> üretimlerini zor olması ve kaynak teknolojisinin çok gelişmesi nedeniyle günümüzde </a:t>
            </a:r>
            <a:r>
              <a:rPr lang="tr-TR" dirty="0" err="1"/>
              <a:t>bojiler</a:t>
            </a:r>
            <a:r>
              <a:rPr lang="tr-TR" dirty="0"/>
              <a:t> saç konstrüksiyonlu olarak üretilmektedir.</a:t>
            </a:r>
          </a:p>
          <a:p>
            <a:pPr marL="285750" indent="-285750">
              <a:buFont typeface="Arial" panose="020B0604020202020204" pitchFamily="34" charset="0"/>
              <a:buChar char="•"/>
            </a:pPr>
            <a:r>
              <a:rPr lang="tr-TR" dirty="0" err="1"/>
              <a:t>Bojiler</a:t>
            </a:r>
            <a:r>
              <a:rPr lang="tr-TR" dirty="0"/>
              <a:t>, araçların yükünü kaldırma ve yürütme işlevini yerine getirmenin yanı sıra aşağıdaki parçaları da taşırlar.</a:t>
            </a:r>
          </a:p>
          <a:p>
            <a:pPr marL="285750" indent="-285750">
              <a:buFont typeface="Arial" panose="020B0604020202020204" pitchFamily="34" charset="0"/>
              <a:buChar char="•"/>
            </a:pPr>
            <a:r>
              <a:rPr lang="tr-TR" dirty="0"/>
              <a:t>Hareket halindeki bir aracın tekerleklerine gelen dinamik kuvvetleri boji şasisine iletmemek için gerekli sönümleyicileri (süspansiyonları) taşırlar. (Birincil sönümleyiciler = Primer süspansiyonlar)</a:t>
            </a:r>
          </a:p>
          <a:p>
            <a:pPr marL="285750" indent="-285750">
              <a:buFont typeface="Arial" panose="020B0604020202020204" pitchFamily="34" charset="0"/>
              <a:buChar char="•"/>
            </a:pPr>
            <a:r>
              <a:rPr lang="tr-TR" dirty="0"/>
              <a:t>Değişik yönlerden gelen kuvvetleri sönümlemek ve üzerinde taşıdığı şasiye (ana taşıyıcıya) iletmemek için gerekli sönümleyicileri (süspansiyonlar) taşırlar. (İkincil sönümleyiciler = Sekonder süspansiyonlar)</a:t>
            </a:r>
          </a:p>
        </p:txBody>
      </p:sp>
      <p:pic>
        <p:nvPicPr>
          <p:cNvPr id="5" name="Resim 4">
            <a:extLst>
              <a:ext uri="{FF2B5EF4-FFF2-40B4-BE49-F238E27FC236}">
                <a16:creationId xmlns:a16="http://schemas.microsoft.com/office/drawing/2014/main" id="{623B17D7-43DE-A738-0046-E09A2D6806FF}"/>
              </a:ext>
            </a:extLst>
          </p:cNvPr>
          <p:cNvPicPr>
            <a:picLocks noChangeAspect="1"/>
          </p:cNvPicPr>
          <p:nvPr/>
        </p:nvPicPr>
        <p:blipFill>
          <a:blip r:embed="rId5"/>
          <a:stretch>
            <a:fillRect/>
          </a:stretch>
        </p:blipFill>
        <p:spPr>
          <a:xfrm>
            <a:off x="7269017" y="1822825"/>
            <a:ext cx="4689663" cy="3852866"/>
          </a:xfrm>
          <a:prstGeom prst="rect">
            <a:avLst/>
          </a:prstGeom>
        </p:spPr>
      </p:pic>
    </p:spTree>
    <p:extLst>
      <p:ext uri="{BB962C8B-B14F-4D97-AF65-F5344CB8AC3E}">
        <p14:creationId xmlns:p14="http://schemas.microsoft.com/office/powerpoint/2010/main" val="1524633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3E97-9706-DF75-741F-98BE89071A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E572DEB-EA8B-F20E-8BE0-87A11C5C499C}"/>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RAYLI SİSTEM ARAÇLARININ ORTAK YAPISI</a:t>
            </a:r>
            <a:r>
              <a:rPr lang="tr-TR" b="1" dirty="0">
                <a:solidFill>
                  <a:srgbClr val="FF0000"/>
                </a:solidFill>
              </a:rPr>
              <a:t/>
            </a:r>
            <a:br>
              <a:rPr lang="tr-TR" b="1" dirty="0">
                <a:solidFill>
                  <a:srgbClr val="FF0000"/>
                </a:solidFill>
              </a:rPr>
            </a:br>
            <a:r>
              <a:rPr lang="tr-TR" b="1" dirty="0">
                <a:solidFill>
                  <a:srgbClr val="FF0000"/>
                </a:solidFill>
              </a:rPr>
              <a:t>BOJİLER (BOGIE)</a:t>
            </a:r>
          </a:p>
        </p:txBody>
      </p:sp>
      <p:pic>
        <p:nvPicPr>
          <p:cNvPr id="11" name="İçerik Yer Tutucusu 10">
            <a:extLst>
              <a:ext uri="{FF2B5EF4-FFF2-40B4-BE49-F238E27FC236}">
                <a16:creationId xmlns:a16="http://schemas.microsoft.com/office/drawing/2014/main" id="{579D9F36-834B-EF6E-1714-825A1D45BC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91A0273-EA12-3237-096D-183A25E749F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E749ACE-1F9B-FE8B-0390-2F26A03791E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CF35336-B48E-66EA-3B15-B7E4C0575445}"/>
              </a:ext>
            </a:extLst>
          </p:cNvPr>
          <p:cNvSpPr txBox="1"/>
          <p:nvPr/>
        </p:nvSpPr>
        <p:spPr>
          <a:xfrm>
            <a:off x="323273" y="1923111"/>
            <a:ext cx="7019636" cy="3416320"/>
          </a:xfrm>
          <a:prstGeom prst="rect">
            <a:avLst/>
          </a:prstGeom>
          <a:noFill/>
        </p:spPr>
        <p:txBody>
          <a:bodyPr wrap="square">
            <a:spAutoFit/>
          </a:bodyPr>
          <a:lstStyle/>
          <a:p>
            <a:pPr marL="285750" indent="-285750">
              <a:buFont typeface="Arial" panose="020B0604020202020204" pitchFamily="34" charset="0"/>
              <a:buChar char="•"/>
            </a:pPr>
            <a:r>
              <a:rPr lang="tr-TR"/>
              <a:t>Dizel hidrolik ve dizel mekanik araçların güç iletim düzenlerinde, aks şanjmanlarını, elektrikli güç iletim düzenlerinde ise cer motorları ve dişli kutularını taşırlar.</a:t>
            </a:r>
          </a:p>
          <a:p>
            <a:pPr marL="285750" indent="-285750">
              <a:buFont typeface="Arial" panose="020B0604020202020204" pitchFamily="34" charset="0"/>
              <a:buChar char="•"/>
            </a:pPr>
            <a:r>
              <a:rPr lang="tr-TR"/>
              <a:t>Araçların durdurulması ve yavaşlatılması için gerekli olan fren donanımlarını taşırlar.</a:t>
            </a:r>
          </a:p>
          <a:p>
            <a:pPr marL="285750" indent="-285750">
              <a:buFont typeface="Arial" panose="020B0604020202020204" pitchFamily="34" charset="0"/>
              <a:buChar char="•"/>
            </a:pPr>
            <a:r>
              <a:rPr lang="tr-TR"/>
              <a:t>Tekerlek/ray aşınmalarını minimize etmek için kullanılan tekerlek boden (tekerlek flanş) yağlama tertibatı ile tekerlek ray arasındaki aderansı artırmak için püskürtülecek kumun memelerini (Nozul) taşırlar.</a:t>
            </a:r>
          </a:p>
          <a:p>
            <a:pPr marL="285750" indent="-285750">
              <a:buFont typeface="Arial" panose="020B0604020202020204" pitchFamily="34" charset="0"/>
              <a:buChar char="•"/>
            </a:pPr>
            <a:r>
              <a:rPr lang="tr-TR"/>
              <a:t>Otomatik tren durdurma (ATS) ile modern raylı sistem araçlarında otomatik tren işletme (ATO) sistemlerinin magnet ve antenlerini taşırlar.</a:t>
            </a:r>
            <a:endParaRPr lang="tr-TR" dirty="0"/>
          </a:p>
        </p:txBody>
      </p:sp>
    </p:spTree>
    <p:extLst>
      <p:ext uri="{BB962C8B-B14F-4D97-AF65-F5344CB8AC3E}">
        <p14:creationId xmlns:p14="http://schemas.microsoft.com/office/powerpoint/2010/main" val="3050925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7A4F-11C4-527C-EA02-4050F204F61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85821C8-3E16-3728-ADA3-6AD4008847CA}"/>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RAYLI SİSTEM ARAÇLARININ ORTAK YAPISI</a:t>
            </a:r>
            <a:r>
              <a:rPr lang="tr-TR" b="1" dirty="0">
                <a:solidFill>
                  <a:srgbClr val="FF0000"/>
                </a:solidFill>
              </a:rPr>
              <a:t/>
            </a:r>
            <a:br>
              <a:rPr lang="tr-TR" b="1" dirty="0">
                <a:solidFill>
                  <a:srgbClr val="FF0000"/>
                </a:solidFill>
              </a:rPr>
            </a:br>
            <a:r>
              <a:rPr lang="tr-TR" b="1" dirty="0">
                <a:solidFill>
                  <a:srgbClr val="FF0000"/>
                </a:solidFill>
              </a:rPr>
              <a:t>BOJİLER (BOGIE)</a:t>
            </a:r>
          </a:p>
        </p:txBody>
      </p:sp>
      <p:pic>
        <p:nvPicPr>
          <p:cNvPr id="11" name="İçerik Yer Tutucusu 10">
            <a:extLst>
              <a:ext uri="{FF2B5EF4-FFF2-40B4-BE49-F238E27FC236}">
                <a16:creationId xmlns:a16="http://schemas.microsoft.com/office/drawing/2014/main" id="{50DF1516-7D37-1B61-50AF-C4CA57335B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A0FAFA3-6861-2C92-A55F-B1C774F29A9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C95BBAD-DB4E-7339-3176-3E6A3F493AC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6BB0EF3-1A33-F786-F523-85052AE0E1C0}"/>
              </a:ext>
            </a:extLst>
          </p:cNvPr>
          <p:cNvSpPr txBox="1"/>
          <p:nvPr/>
        </p:nvSpPr>
        <p:spPr>
          <a:xfrm>
            <a:off x="323273" y="1923111"/>
            <a:ext cx="6576291" cy="3139321"/>
          </a:xfrm>
          <a:prstGeom prst="rect">
            <a:avLst/>
          </a:prstGeom>
          <a:noFill/>
        </p:spPr>
        <p:txBody>
          <a:bodyPr wrap="square">
            <a:spAutoFit/>
          </a:bodyPr>
          <a:lstStyle/>
          <a:p>
            <a:pPr marL="285750" indent="-285750">
              <a:buFont typeface="Arial" panose="020B0604020202020204" pitchFamily="34" charset="0"/>
              <a:buChar char="•"/>
            </a:pPr>
            <a:r>
              <a:rPr lang="tr-TR" dirty="0"/>
              <a:t>Raya konulması muhtemel tehlikeli maddeleri hattan atacak olan ve </a:t>
            </a:r>
            <a:r>
              <a:rPr lang="tr-TR" dirty="0" err="1"/>
              <a:t>Taşkovan</a:t>
            </a:r>
            <a:r>
              <a:rPr lang="tr-TR" dirty="0"/>
              <a:t> adı verilen çelik fırçalar da </a:t>
            </a:r>
            <a:r>
              <a:rPr lang="tr-TR" dirty="0" err="1"/>
              <a:t>bojiye</a:t>
            </a:r>
            <a:r>
              <a:rPr lang="tr-TR" dirty="0"/>
              <a:t> bağlanırlar.</a:t>
            </a:r>
          </a:p>
          <a:p>
            <a:pPr marL="285750" indent="-285750">
              <a:buFont typeface="Arial" panose="020B0604020202020204" pitchFamily="34" charset="0"/>
              <a:buChar char="•"/>
            </a:pPr>
            <a:r>
              <a:rPr lang="tr-TR" dirty="0" err="1"/>
              <a:t>Bojiler</a:t>
            </a:r>
            <a:r>
              <a:rPr lang="tr-TR" dirty="0"/>
              <a:t>, gerek çeken ve gerekse çekilen araçlarda çok önemli ve tasarımı en zor olan bir komponenttir. Çok iyi tasarlanmış ve üretilmiş bir boji, tekerlek/ray aşınmalarını minimize ettiği gibi ray ondülasyonunu da önler. </a:t>
            </a:r>
          </a:p>
          <a:p>
            <a:pPr marL="285750" indent="-285750">
              <a:buFont typeface="Arial" panose="020B0604020202020204" pitchFamily="34" charset="0"/>
              <a:buChar char="•"/>
            </a:pPr>
            <a:r>
              <a:rPr lang="tr-TR" dirty="0"/>
              <a:t>Özellikle dar </a:t>
            </a:r>
            <a:r>
              <a:rPr lang="tr-TR" dirty="0" err="1"/>
              <a:t>kurblu</a:t>
            </a:r>
            <a:r>
              <a:rPr lang="tr-TR" dirty="0"/>
              <a:t> hatlar için, ”Self </a:t>
            </a:r>
            <a:r>
              <a:rPr lang="tr-TR" dirty="0" err="1"/>
              <a:t>Steering</a:t>
            </a:r>
            <a:r>
              <a:rPr lang="tr-TR" dirty="0"/>
              <a:t>” (kendinden dönmeli) </a:t>
            </a:r>
            <a:r>
              <a:rPr lang="tr-TR" dirty="0" err="1"/>
              <a:t>bojiler</a:t>
            </a:r>
            <a:r>
              <a:rPr lang="tr-TR" dirty="0"/>
              <a:t> geliştirilmiş olup başarı ile kullanılmaktadır.</a:t>
            </a:r>
          </a:p>
        </p:txBody>
      </p:sp>
      <p:pic>
        <p:nvPicPr>
          <p:cNvPr id="3" name="Resim 2">
            <a:extLst>
              <a:ext uri="{FF2B5EF4-FFF2-40B4-BE49-F238E27FC236}">
                <a16:creationId xmlns:a16="http://schemas.microsoft.com/office/drawing/2014/main" id="{8982333B-EC3F-0071-7901-05F1832716D6}"/>
              </a:ext>
            </a:extLst>
          </p:cNvPr>
          <p:cNvPicPr>
            <a:picLocks noChangeAspect="1"/>
          </p:cNvPicPr>
          <p:nvPr/>
        </p:nvPicPr>
        <p:blipFill>
          <a:blip r:embed="rId5"/>
          <a:stretch>
            <a:fillRect/>
          </a:stretch>
        </p:blipFill>
        <p:spPr>
          <a:xfrm>
            <a:off x="6899564" y="1923111"/>
            <a:ext cx="5182049" cy="2914141"/>
          </a:xfrm>
          <a:prstGeom prst="rect">
            <a:avLst/>
          </a:prstGeom>
        </p:spPr>
      </p:pic>
    </p:spTree>
    <p:extLst>
      <p:ext uri="{BB962C8B-B14F-4D97-AF65-F5344CB8AC3E}">
        <p14:creationId xmlns:p14="http://schemas.microsoft.com/office/powerpoint/2010/main" val="941095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4B867-D4AE-B6A6-F44B-3F37FFBE749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46DE368-AD37-0B5E-70D2-6AF24BC05847}"/>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ANA TAŞIYICIYA GÖRE ORTAK ÖZELLİKLER</a:t>
            </a:r>
            <a:endParaRPr lang="tr-TR" b="1" dirty="0">
              <a:solidFill>
                <a:srgbClr val="FF0000"/>
              </a:solidFill>
            </a:endParaRPr>
          </a:p>
        </p:txBody>
      </p:sp>
      <p:pic>
        <p:nvPicPr>
          <p:cNvPr id="11" name="İçerik Yer Tutucusu 10">
            <a:extLst>
              <a:ext uri="{FF2B5EF4-FFF2-40B4-BE49-F238E27FC236}">
                <a16:creationId xmlns:a16="http://schemas.microsoft.com/office/drawing/2014/main" id="{BD708579-F645-B569-8593-EC3EC98FED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76AB2D7-5DC4-E4F4-3267-AEA92C32DE7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8D5444C-5303-4C38-0B8A-26C623F2539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8D09F1C-34FA-3AEF-45E2-CDF4202565FB}"/>
              </a:ext>
            </a:extLst>
          </p:cNvPr>
          <p:cNvSpPr txBox="1"/>
          <p:nvPr/>
        </p:nvSpPr>
        <p:spPr>
          <a:xfrm>
            <a:off x="323273" y="1923111"/>
            <a:ext cx="6576291" cy="3139321"/>
          </a:xfrm>
          <a:prstGeom prst="rect">
            <a:avLst/>
          </a:prstGeom>
          <a:noFill/>
        </p:spPr>
        <p:txBody>
          <a:bodyPr wrap="square">
            <a:spAutoFit/>
          </a:bodyPr>
          <a:lstStyle/>
          <a:p>
            <a:pPr marL="285750" indent="-285750">
              <a:buFont typeface="Arial" panose="020B0604020202020204" pitchFamily="34" charset="0"/>
              <a:buChar char="•"/>
            </a:pPr>
            <a:r>
              <a:rPr lang="tr-TR"/>
              <a:t>Ana taşıyıcı (Şasi) çeken ve çekilen araçlarda bojilerin üzerinde oturan ve taşıma görevi yapan bir platform olup genelde, çeken ve çekilen araçlarda büyük farklılıklar bulunmamaktadır.</a:t>
            </a:r>
          </a:p>
          <a:p>
            <a:pPr marL="285750" indent="-285750">
              <a:buFont typeface="Arial" panose="020B0604020202020204" pitchFamily="34" charset="0"/>
              <a:buChar char="•"/>
            </a:pPr>
            <a:r>
              <a:rPr lang="tr-TR"/>
              <a:t>Çeken araçlarda şasilerin ana görevi, ana ve yardımcı komponentleri taşımanın yanı sıra, çeken araçların yaptıkları hizmetlere göre değişiklikler gösterirler. Bu değişiklikler aşağıdaki gibi olurlar.</a:t>
            </a:r>
          </a:p>
          <a:p>
            <a:pPr marL="285750" indent="-285750">
              <a:buFont typeface="Arial" panose="020B0604020202020204" pitchFamily="34" charset="0"/>
              <a:buChar char="•"/>
            </a:pPr>
            <a:r>
              <a:rPr lang="tr-TR"/>
              <a:t>Yalnız lokomotiflik görevi yapan çeken araçlarda, lokomotifin çekme işlevini yapabilmesi için gerekli olan ana ve yardımcı komponentleri taşırlar.</a:t>
            </a:r>
            <a:endParaRPr lang="tr-TR" dirty="0"/>
          </a:p>
        </p:txBody>
      </p:sp>
      <p:pic>
        <p:nvPicPr>
          <p:cNvPr id="5" name="Resim 4">
            <a:extLst>
              <a:ext uri="{FF2B5EF4-FFF2-40B4-BE49-F238E27FC236}">
                <a16:creationId xmlns:a16="http://schemas.microsoft.com/office/drawing/2014/main" id="{C9B5EFEF-A29D-940F-8072-CF559DA4C65A}"/>
              </a:ext>
            </a:extLst>
          </p:cNvPr>
          <p:cNvPicPr>
            <a:picLocks noChangeAspect="1"/>
          </p:cNvPicPr>
          <p:nvPr/>
        </p:nvPicPr>
        <p:blipFill>
          <a:blip r:embed="rId5"/>
          <a:stretch>
            <a:fillRect/>
          </a:stretch>
        </p:blipFill>
        <p:spPr>
          <a:xfrm>
            <a:off x="6825722" y="1822825"/>
            <a:ext cx="5116896" cy="3132621"/>
          </a:xfrm>
          <a:prstGeom prst="rect">
            <a:avLst/>
          </a:prstGeom>
        </p:spPr>
      </p:pic>
    </p:spTree>
    <p:extLst>
      <p:ext uri="{BB962C8B-B14F-4D97-AF65-F5344CB8AC3E}">
        <p14:creationId xmlns:p14="http://schemas.microsoft.com/office/powerpoint/2010/main" val="2629146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45EBC-C6A0-4AD0-529A-EBCB8D47A3D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3C377CD-0C7A-A0D5-C6C3-B22FC3A81F8F}"/>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ANA TAŞIYICIYA GÖRE ORTAK ÖZELLİKLER</a:t>
            </a:r>
            <a:endParaRPr lang="tr-TR" b="1" dirty="0">
              <a:solidFill>
                <a:srgbClr val="FF0000"/>
              </a:solidFill>
            </a:endParaRPr>
          </a:p>
        </p:txBody>
      </p:sp>
      <p:pic>
        <p:nvPicPr>
          <p:cNvPr id="11" name="İçerik Yer Tutucusu 10">
            <a:extLst>
              <a:ext uri="{FF2B5EF4-FFF2-40B4-BE49-F238E27FC236}">
                <a16:creationId xmlns:a16="http://schemas.microsoft.com/office/drawing/2014/main" id="{54247C64-F42E-F2C6-FEBE-04A84DD33A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3328CA0-6547-3185-A612-741A6700EC4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222DB95-5C67-8D1A-5737-191A5794B20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97F1310-1E52-64D3-C659-2A1D19BCF08C}"/>
              </a:ext>
            </a:extLst>
          </p:cNvPr>
          <p:cNvSpPr txBox="1"/>
          <p:nvPr/>
        </p:nvSpPr>
        <p:spPr>
          <a:xfrm>
            <a:off x="323273" y="1923111"/>
            <a:ext cx="10312820" cy="2862322"/>
          </a:xfrm>
          <a:prstGeom prst="rect">
            <a:avLst/>
          </a:prstGeom>
          <a:noFill/>
        </p:spPr>
        <p:txBody>
          <a:bodyPr wrap="square">
            <a:spAutoFit/>
          </a:bodyPr>
          <a:lstStyle/>
          <a:p>
            <a:pPr marL="285750" indent="-285750">
              <a:buFont typeface="Arial" panose="020B0604020202020204" pitchFamily="34" charset="0"/>
              <a:buChar char="•"/>
            </a:pPr>
            <a:r>
              <a:rPr lang="tr-TR"/>
              <a:t>Otomotrislerde (motorlu vagonlarda) ise çekme işlevinin yapılabilmesi için gerekli olan ana ve yardımcı komponentleri taşımanın yanı sıra, yolcular için gerekli olan oturma ve ayakta durma yerlerine taban görevi de yaparlar. Bu tip araçlarda genelde, yolcuların gürültüden rahatsız olmamaları ve daha fazla oturma ve ayakta yolcu taşınmasının sağlanması için ana ve yardımcı komponentler ana taşıyıcı altına alınırlar.</a:t>
            </a:r>
          </a:p>
          <a:p>
            <a:pPr marL="285750" indent="-285750">
              <a:buFont typeface="Arial" panose="020B0604020202020204" pitchFamily="34" charset="0"/>
              <a:buChar char="•"/>
            </a:pPr>
            <a:r>
              <a:rPr lang="tr-TR"/>
              <a:t>Çeken araçlarda, fren ve hava donanımı ile ilgili boru tesisatı, elektrik güç kabloları, elektrik kumanda kabloları gibi donanımlar duruma göre ya ana taşıyıcının altına ve/veya üstüne döşenirler.</a:t>
            </a:r>
          </a:p>
          <a:p>
            <a:pPr marL="285750" indent="-285750">
              <a:buFont typeface="Arial" panose="020B0604020202020204" pitchFamily="34" charset="0"/>
              <a:buChar char="•"/>
            </a:pPr>
            <a:r>
              <a:rPr lang="tr-TR"/>
              <a:t>Çeken araçların enerji türleri, güç aktarma düzenleri, dingil düzenleri ve frenleme sistemlerine göre ana taşıyıcı aşağıdaki ekipmanları taşırlar.</a:t>
            </a:r>
            <a:endParaRPr lang="tr-TR" dirty="0"/>
          </a:p>
        </p:txBody>
      </p:sp>
    </p:spTree>
    <p:extLst>
      <p:ext uri="{BB962C8B-B14F-4D97-AF65-F5344CB8AC3E}">
        <p14:creationId xmlns:p14="http://schemas.microsoft.com/office/powerpoint/2010/main" val="3884033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91B4B-52EB-F64F-34FB-CDBEF81124F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3D45759-063D-B412-74C2-F03EFF41D07B}"/>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ANA TAŞIYICIYA GÖRE ORTAK ÖZELLİKLER</a:t>
            </a:r>
            <a:endParaRPr lang="tr-TR" b="1" dirty="0">
              <a:solidFill>
                <a:srgbClr val="FF0000"/>
              </a:solidFill>
            </a:endParaRPr>
          </a:p>
        </p:txBody>
      </p:sp>
      <p:pic>
        <p:nvPicPr>
          <p:cNvPr id="11" name="İçerik Yer Tutucusu 10">
            <a:extLst>
              <a:ext uri="{FF2B5EF4-FFF2-40B4-BE49-F238E27FC236}">
                <a16:creationId xmlns:a16="http://schemas.microsoft.com/office/drawing/2014/main" id="{8BB22303-5DA7-66AF-77C9-772CAFBAB5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6957779-F3DB-E8EE-F7A2-3328A25FE80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93FC1CF9-F135-A417-6E6C-1D0DC8DC63B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005202E-8A78-A0C3-5564-7D4C80F3030F}"/>
              </a:ext>
            </a:extLst>
          </p:cNvPr>
          <p:cNvSpPr txBox="1"/>
          <p:nvPr/>
        </p:nvSpPr>
        <p:spPr>
          <a:xfrm>
            <a:off x="323273" y="1923111"/>
            <a:ext cx="10312820" cy="2862322"/>
          </a:xfrm>
          <a:prstGeom prst="rect">
            <a:avLst/>
          </a:prstGeom>
          <a:noFill/>
        </p:spPr>
        <p:txBody>
          <a:bodyPr wrap="square">
            <a:spAutoFit/>
          </a:bodyPr>
          <a:lstStyle/>
          <a:p>
            <a:pPr marL="285750" indent="-285750">
              <a:buFont typeface="Arial" panose="020B0604020202020204" pitchFamily="34" charset="0"/>
              <a:buChar char="•"/>
            </a:pPr>
            <a:r>
              <a:rPr lang="tr-TR"/>
              <a:t>- Dizel elektrikli çeken araçlarda;</a:t>
            </a:r>
          </a:p>
          <a:p>
            <a:pPr marL="285750" indent="-285750">
              <a:buFont typeface="Arial" panose="020B0604020202020204" pitchFamily="34" charset="0"/>
              <a:buChar char="•"/>
            </a:pPr>
            <a:r>
              <a:rPr lang="tr-TR"/>
              <a:t>Dizel motoru/generatör gurubu,</a:t>
            </a:r>
          </a:p>
          <a:p>
            <a:pPr marL="285750" indent="-285750">
              <a:buFont typeface="Arial" panose="020B0604020202020204" pitchFamily="34" charset="0"/>
              <a:buChar char="•"/>
            </a:pPr>
            <a:r>
              <a:rPr lang="tr-TR"/>
              <a:t>Kompresör/kompresörler,</a:t>
            </a:r>
          </a:p>
          <a:p>
            <a:pPr marL="285750" indent="-285750">
              <a:buFont typeface="Arial" panose="020B0604020202020204" pitchFamily="34" charset="0"/>
              <a:buChar char="•"/>
            </a:pPr>
            <a:r>
              <a:rPr lang="tr-TR"/>
              <a:t>Cer motor soğutma fanları, (varsa)</a:t>
            </a:r>
          </a:p>
          <a:p>
            <a:pPr marL="285750" indent="-285750">
              <a:buFont typeface="Arial" panose="020B0604020202020204" pitchFamily="34" charset="0"/>
              <a:buChar char="•"/>
            </a:pPr>
            <a:r>
              <a:rPr lang="tr-TR"/>
              <a:t>Elektrik/Elektronik ekipmanları,</a:t>
            </a:r>
          </a:p>
          <a:p>
            <a:pPr marL="285750" indent="-285750">
              <a:buFont typeface="Arial" panose="020B0604020202020204" pitchFamily="34" charset="0"/>
              <a:buChar char="•"/>
            </a:pPr>
            <a:r>
              <a:rPr lang="tr-TR"/>
              <a:t>Motor soğutma radyatörleri,</a:t>
            </a:r>
          </a:p>
          <a:p>
            <a:pPr marL="285750" indent="-285750">
              <a:buFont typeface="Arial" panose="020B0604020202020204" pitchFamily="34" charset="0"/>
              <a:buChar char="•"/>
            </a:pPr>
            <a:r>
              <a:rPr lang="tr-TR"/>
              <a:t>Akümülatör bataryası ve şarj ekipmanları</a:t>
            </a:r>
          </a:p>
          <a:p>
            <a:pPr marL="285750" indent="-285750">
              <a:buFont typeface="Arial" panose="020B0604020202020204" pitchFamily="34" charset="0"/>
              <a:buChar char="•"/>
            </a:pPr>
            <a:r>
              <a:rPr lang="tr-TR"/>
              <a:t>Fren ve diğer araçlar için kullanılan hava depoları,</a:t>
            </a:r>
          </a:p>
          <a:p>
            <a:pPr marL="285750" indent="-285750">
              <a:buFont typeface="Arial" panose="020B0604020202020204" pitchFamily="34" charset="0"/>
              <a:buChar char="•"/>
            </a:pPr>
            <a:r>
              <a:rPr lang="tr-TR"/>
              <a:t>Fren ekipmanları,</a:t>
            </a:r>
          </a:p>
          <a:p>
            <a:pPr marL="285750" indent="-285750">
              <a:buFont typeface="Arial" panose="020B0604020202020204" pitchFamily="34" charset="0"/>
              <a:buChar char="•"/>
            </a:pPr>
            <a:r>
              <a:rPr lang="tr-TR"/>
              <a:t>Sistemin işleyişi ile ilgili diğer ekipmanlar.</a:t>
            </a:r>
            <a:endParaRPr lang="tr-TR" dirty="0"/>
          </a:p>
        </p:txBody>
      </p:sp>
    </p:spTree>
    <p:extLst>
      <p:ext uri="{BB962C8B-B14F-4D97-AF65-F5344CB8AC3E}">
        <p14:creationId xmlns:p14="http://schemas.microsoft.com/office/powerpoint/2010/main" val="9277018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6435-95EA-D1CF-EF6E-E57E2A72B9F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B31510F-1032-E7C9-6750-980C7569730D}"/>
              </a:ext>
            </a:extLst>
          </p:cNvPr>
          <p:cNvSpPr>
            <a:spLocks noGrp="1"/>
          </p:cNvSpPr>
          <p:nvPr>
            <p:ph type="title"/>
          </p:nvPr>
        </p:nvSpPr>
        <p:spPr>
          <a:xfrm>
            <a:off x="838200" y="248631"/>
            <a:ext cx="10515600" cy="1325563"/>
          </a:xfrm>
        </p:spPr>
        <p:txBody>
          <a:bodyPr>
            <a:normAutofit fontScale="90000"/>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ANA TAŞIYICIYA GÖRE ORTAK ÖZELLİKLER</a:t>
            </a:r>
            <a:endParaRPr lang="tr-TR" b="1" dirty="0">
              <a:solidFill>
                <a:srgbClr val="FF0000"/>
              </a:solidFill>
            </a:endParaRPr>
          </a:p>
        </p:txBody>
      </p:sp>
      <p:pic>
        <p:nvPicPr>
          <p:cNvPr id="11" name="İçerik Yer Tutucusu 10">
            <a:extLst>
              <a:ext uri="{FF2B5EF4-FFF2-40B4-BE49-F238E27FC236}">
                <a16:creationId xmlns:a16="http://schemas.microsoft.com/office/drawing/2014/main" id="{B4F60DF4-7059-BC7D-BF7F-DC18ED6B63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0FDCAFC-BD51-3D01-F178-0DF92DFB286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D8325472-F9FC-138F-FACF-B267FAAB01C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9576E730-1103-9AB1-8642-18C67618BD45}"/>
              </a:ext>
            </a:extLst>
          </p:cNvPr>
          <p:cNvSpPr txBox="1"/>
          <p:nvPr/>
        </p:nvSpPr>
        <p:spPr>
          <a:xfrm>
            <a:off x="323273" y="1923111"/>
            <a:ext cx="10312820" cy="2862322"/>
          </a:xfrm>
          <a:prstGeom prst="rect">
            <a:avLst/>
          </a:prstGeom>
          <a:noFill/>
        </p:spPr>
        <p:txBody>
          <a:bodyPr wrap="square">
            <a:spAutoFit/>
          </a:bodyPr>
          <a:lstStyle/>
          <a:p>
            <a:pPr marL="285750" indent="-285750">
              <a:buFont typeface="Arial" panose="020B0604020202020204" pitchFamily="34" charset="0"/>
              <a:buChar char="•"/>
            </a:pPr>
            <a:r>
              <a:rPr lang="tr-TR" dirty="0"/>
              <a:t>Elektrikli çeken araçlarda;</a:t>
            </a:r>
          </a:p>
          <a:p>
            <a:endParaRPr lang="tr-TR" dirty="0"/>
          </a:p>
          <a:p>
            <a:pPr marL="285750" indent="-285750">
              <a:buFont typeface="Arial" panose="020B0604020202020204" pitchFamily="34" charset="0"/>
              <a:buChar char="•"/>
            </a:pPr>
            <a:r>
              <a:rPr lang="tr-TR" dirty="0"/>
              <a:t>Transformatörler ve transformatör soğutma grupları,(alternatif akımlı sistemlerde)</a:t>
            </a:r>
          </a:p>
          <a:p>
            <a:pPr marL="285750" indent="-285750">
              <a:buFont typeface="Arial" panose="020B0604020202020204" pitchFamily="34" charset="0"/>
              <a:buChar char="•"/>
            </a:pPr>
            <a:r>
              <a:rPr lang="tr-TR" dirty="0"/>
              <a:t>Kompresör/kompresörler,</a:t>
            </a:r>
          </a:p>
          <a:p>
            <a:pPr marL="285750" indent="-285750">
              <a:buFont typeface="Arial" panose="020B0604020202020204" pitchFamily="34" charset="0"/>
              <a:buChar char="•"/>
            </a:pPr>
            <a:r>
              <a:rPr lang="tr-TR" dirty="0"/>
              <a:t>Elektrik/Elektronik ekipmanları,</a:t>
            </a:r>
          </a:p>
          <a:p>
            <a:pPr marL="285750" indent="-285750">
              <a:buFont typeface="Arial" panose="020B0604020202020204" pitchFamily="34" charset="0"/>
              <a:buChar char="•"/>
            </a:pPr>
            <a:r>
              <a:rPr lang="tr-TR" dirty="0"/>
              <a:t>Cer motor soğutma fanları, (varsa)</a:t>
            </a:r>
          </a:p>
          <a:p>
            <a:pPr marL="285750" indent="-285750">
              <a:buFont typeface="Arial" panose="020B0604020202020204" pitchFamily="34" charset="0"/>
              <a:buChar char="•"/>
            </a:pPr>
            <a:r>
              <a:rPr lang="tr-TR" dirty="0"/>
              <a:t>Akümülatör bataryası ve şarj ekipmanları,</a:t>
            </a:r>
          </a:p>
          <a:p>
            <a:pPr marL="285750" indent="-285750">
              <a:buFont typeface="Arial" panose="020B0604020202020204" pitchFamily="34" charset="0"/>
              <a:buChar char="•"/>
            </a:pPr>
            <a:r>
              <a:rPr lang="tr-TR" dirty="0"/>
              <a:t>Fren ve diğer amaçlar için kullanılan hava depoları,</a:t>
            </a:r>
          </a:p>
          <a:p>
            <a:pPr marL="285750" indent="-285750">
              <a:buFont typeface="Arial" panose="020B0604020202020204" pitchFamily="34" charset="0"/>
              <a:buChar char="•"/>
            </a:pPr>
            <a:r>
              <a:rPr lang="tr-TR" dirty="0"/>
              <a:t>Fren ekipmanları,</a:t>
            </a:r>
          </a:p>
          <a:p>
            <a:pPr marL="285750" indent="-285750">
              <a:buFont typeface="Arial" panose="020B0604020202020204" pitchFamily="34" charset="0"/>
              <a:buChar char="•"/>
            </a:pPr>
            <a:r>
              <a:rPr lang="tr-TR" dirty="0"/>
              <a:t>Sistemin işleyişi ile ilgili diğer ekipmanlar.</a:t>
            </a:r>
          </a:p>
        </p:txBody>
      </p:sp>
    </p:spTree>
    <p:extLst>
      <p:ext uri="{BB962C8B-B14F-4D97-AF65-F5344CB8AC3E}">
        <p14:creationId xmlns:p14="http://schemas.microsoft.com/office/powerpoint/2010/main" val="40648624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17E2-C3C5-746B-B6BE-C4E07F4E0BF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9770AF5-EE21-DF2F-DD83-B50B0378A1F7}"/>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ANA TAŞIYICININ (ŞASİ) YAPISI</a:t>
            </a:r>
            <a:endParaRPr lang="tr-TR" b="1" dirty="0">
              <a:solidFill>
                <a:srgbClr val="FF0000"/>
              </a:solidFill>
            </a:endParaRPr>
          </a:p>
        </p:txBody>
      </p:sp>
      <p:pic>
        <p:nvPicPr>
          <p:cNvPr id="11" name="İçerik Yer Tutucusu 10">
            <a:extLst>
              <a:ext uri="{FF2B5EF4-FFF2-40B4-BE49-F238E27FC236}">
                <a16:creationId xmlns:a16="http://schemas.microsoft.com/office/drawing/2014/main" id="{D478E545-FB9D-F7ED-6E25-7A29874562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4BA148D-86C5-C38F-92D2-69370C80835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C18EFEC-28B4-207D-3A2E-F3471C2E740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97618A95-DA47-9BFA-2D83-8B5C1A554479}"/>
              </a:ext>
            </a:extLst>
          </p:cNvPr>
          <p:cNvSpPr txBox="1"/>
          <p:nvPr/>
        </p:nvSpPr>
        <p:spPr>
          <a:xfrm>
            <a:off x="179120" y="1979478"/>
            <a:ext cx="10701316" cy="3139321"/>
          </a:xfrm>
          <a:prstGeom prst="rect">
            <a:avLst/>
          </a:prstGeom>
          <a:noFill/>
        </p:spPr>
        <p:txBody>
          <a:bodyPr wrap="square">
            <a:spAutoFit/>
          </a:bodyPr>
          <a:lstStyle/>
          <a:p>
            <a:r>
              <a:rPr lang="tr-TR" dirty="0"/>
              <a:t>Çeken ve çekilen araçlar hareketsiz halde iken, ana taşıyıcı (şasi) statik kuvvetlerin etkisi altında kalırlar. Bu kuvvetler, ana taşıyıcının üzerinde veya altında bulunan komponentlerin ağırlıklarından ötürü etki eden düşey kuvvetlerdir. İki taraftan </a:t>
            </a:r>
            <a:r>
              <a:rPr lang="tr-TR" dirty="0" err="1"/>
              <a:t>bojiler</a:t>
            </a:r>
            <a:r>
              <a:rPr lang="tr-TR" dirty="0"/>
              <a:t> üzerine mesnetlenen ana taşıyıcı bu düşey kuvvetlerin etkisi altında eğilmeye (sehim) çalışır.</a:t>
            </a:r>
          </a:p>
          <a:p>
            <a:r>
              <a:rPr lang="tr-TR" dirty="0"/>
              <a:t>Hareket halindeki araçlarda ise düşey kuvvetlerden başka, düşey dinamik kuvvetler, yatay ve eksenel olmak üzere çok yönlü kuvvetler de kendini gösterir. Ana taşıyıcı, bu çok yönlü kuvvetlere ve istenmeyen kazalardaki belirli bir hıza kadarki çarpışmalarda ve şiddetli tampon olaylarında deformasyona (şekil değiştirme) uğramayacak şekilde dizayn edilirler. Örneğin lokomotif şasileri 200 tonluk bir basma kuvvetinde, tramvay şasileri ise 60 tonluk bir basma kuvvetinde deformasyona uğramayacak şekilde tasarlanırlar. Ana taşıyıcı çelik döküm veya profil çeliklerin kaynak konstrüksiyonu ile üretilirler.</a:t>
            </a:r>
          </a:p>
        </p:txBody>
      </p:sp>
    </p:spTree>
    <p:extLst>
      <p:ext uri="{BB962C8B-B14F-4D97-AF65-F5344CB8AC3E}">
        <p14:creationId xmlns:p14="http://schemas.microsoft.com/office/powerpoint/2010/main" val="38211344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71CD-C828-A3C0-DE39-93DDB90B86D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D1C7CB3-B6D6-219A-0347-C46B02020A4C}"/>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TAMPONLAR</a:t>
            </a:r>
            <a:endParaRPr lang="tr-TR" b="1" dirty="0">
              <a:solidFill>
                <a:srgbClr val="FF0000"/>
              </a:solidFill>
            </a:endParaRPr>
          </a:p>
        </p:txBody>
      </p:sp>
      <p:pic>
        <p:nvPicPr>
          <p:cNvPr id="11" name="İçerik Yer Tutucusu 10">
            <a:extLst>
              <a:ext uri="{FF2B5EF4-FFF2-40B4-BE49-F238E27FC236}">
                <a16:creationId xmlns:a16="http://schemas.microsoft.com/office/drawing/2014/main" id="{7DBC9089-9EDB-11F5-320D-2D1420CFFF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17E96E0-E1BB-0C78-6429-C03C7C35DA9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906753B-7333-B384-0CC6-F329D3E96D9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C6D6EDA2-DA8D-4026-8F26-64427197D9CA}"/>
              </a:ext>
            </a:extLst>
          </p:cNvPr>
          <p:cNvSpPr txBox="1"/>
          <p:nvPr/>
        </p:nvSpPr>
        <p:spPr>
          <a:xfrm>
            <a:off x="179120" y="1979478"/>
            <a:ext cx="8152080" cy="3693319"/>
          </a:xfrm>
          <a:prstGeom prst="rect">
            <a:avLst/>
          </a:prstGeom>
          <a:noFill/>
        </p:spPr>
        <p:txBody>
          <a:bodyPr wrap="square">
            <a:spAutoFit/>
          </a:bodyPr>
          <a:lstStyle/>
          <a:p>
            <a:pPr marL="285750" indent="-285750">
              <a:buFont typeface="Arial" panose="020B0604020202020204" pitchFamily="34" charset="0"/>
              <a:buChar char="•"/>
            </a:pPr>
            <a:r>
              <a:rPr lang="tr-TR" dirty="0"/>
              <a:t>Gerek çeken ve gerekse çekilen araçların birbirleri ile çalışmalarında, yani bir tren sisteminin oluşturulmasında bir takım kuvvetler tren sisteminin kararlılığını bozar. </a:t>
            </a:r>
          </a:p>
          <a:p>
            <a:pPr marL="285750" indent="-285750">
              <a:buFont typeface="Arial" panose="020B0604020202020204" pitchFamily="34" charset="0"/>
              <a:buChar char="•"/>
            </a:pPr>
            <a:r>
              <a:rPr lang="tr-TR" dirty="0"/>
              <a:t>Olumsuz olan bu kuvvetlerin ne olduğunu kısaca inceleyelim.</a:t>
            </a:r>
          </a:p>
          <a:p>
            <a:pPr marL="285750" indent="-285750">
              <a:buFont typeface="Arial" panose="020B0604020202020204" pitchFamily="34" charset="0"/>
              <a:buChar char="•"/>
            </a:pPr>
            <a:r>
              <a:rPr lang="tr-TR" dirty="0"/>
              <a:t>Bir treni oluşturmak için yapılan manevralarda, araçların birbirine bağlanmaları esnasında, araç şasilerine ray eksenine paralel kuvvetler etki eder.</a:t>
            </a:r>
          </a:p>
          <a:p>
            <a:pPr marL="285750" indent="-285750">
              <a:buFont typeface="Arial" panose="020B0604020202020204" pitchFamily="34" charset="0"/>
              <a:buChar char="•"/>
            </a:pPr>
            <a:r>
              <a:rPr lang="tr-TR" dirty="0"/>
              <a:t>Hareket halindeki bir trenin, fren anında treni oluşturan değişik tip çeken ve çekilen araçlarında değişik fren kuvvetleri nedeniyle, araçlar arasında ray eksenine paralel farklı kuvvetler meydana gelir.</a:t>
            </a:r>
          </a:p>
          <a:p>
            <a:pPr marL="285750" indent="-285750">
              <a:buFont typeface="Arial" panose="020B0604020202020204" pitchFamily="34" charset="0"/>
              <a:buChar char="•"/>
            </a:pPr>
            <a:r>
              <a:rPr lang="tr-TR" dirty="0"/>
              <a:t>Trenin rampa aşağı inişlerinde, rampalardan ötürü iniş yönünde meydana gelen kuvvetler nedeniyle araçların birbirine olan ve yine ray eksenine paralel basma kuvvetleri meydana gelir.</a:t>
            </a:r>
          </a:p>
        </p:txBody>
      </p:sp>
      <p:pic>
        <p:nvPicPr>
          <p:cNvPr id="3" name="Resim 2">
            <a:extLst>
              <a:ext uri="{FF2B5EF4-FFF2-40B4-BE49-F238E27FC236}">
                <a16:creationId xmlns:a16="http://schemas.microsoft.com/office/drawing/2014/main" id="{E965C6CC-64D9-C486-6358-B1072D92B8A3}"/>
              </a:ext>
            </a:extLst>
          </p:cNvPr>
          <p:cNvPicPr>
            <a:picLocks noChangeAspect="1"/>
          </p:cNvPicPr>
          <p:nvPr/>
        </p:nvPicPr>
        <p:blipFill>
          <a:blip r:embed="rId5"/>
          <a:stretch>
            <a:fillRect/>
          </a:stretch>
        </p:blipFill>
        <p:spPr>
          <a:xfrm>
            <a:off x="8464929" y="1451417"/>
            <a:ext cx="2960453" cy="3955165"/>
          </a:xfrm>
          <a:prstGeom prst="rect">
            <a:avLst/>
          </a:prstGeom>
        </p:spPr>
      </p:pic>
    </p:spTree>
    <p:extLst>
      <p:ext uri="{BB962C8B-B14F-4D97-AF65-F5344CB8AC3E}">
        <p14:creationId xmlns:p14="http://schemas.microsoft.com/office/powerpoint/2010/main" val="2850748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0428B-ED50-0264-C705-7A7B3C651B9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443F6E0-2C67-D626-1926-8B6C7B380DE9}"/>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RAYLI SİSTEM ARAÇLARININ TANIMLARI</a:t>
            </a:r>
          </a:p>
        </p:txBody>
      </p:sp>
      <p:pic>
        <p:nvPicPr>
          <p:cNvPr id="11" name="İçerik Yer Tutucusu 10">
            <a:extLst>
              <a:ext uri="{FF2B5EF4-FFF2-40B4-BE49-F238E27FC236}">
                <a16:creationId xmlns:a16="http://schemas.microsoft.com/office/drawing/2014/main" id="{A6DF6D86-80F4-BEC9-6FC9-E86FB4A6F2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8F5502B-3128-E118-5A4A-7021605BBE3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859D9E0E-A301-870C-F5F4-3867544AF92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76E6FE2-66E0-4EB6-581E-D1B3DD4842A3}"/>
              </a:ext>
            </a:extLst>
          </p:cNvPr>
          <p:cNvSpPr txBox="1"/>
          <p:nvPr/>
        </p:nvSpPr>
        <p:spPr>
          <a:xfrm>
            <a:off x="471715" y="1732702"/>
            <a:ext cx="10515600" cy="2308324"/>
          </a:xfrm>
          <a:prstGeom prst="rect">
            <a:avLst/>
          </a:prstGeom>
          <a:noFill/>
        </p:spPr>
        <p:txBody>
          <a:bodyPr wrap="square">
            <a:spAutoFit/>
          </a:bodyPr>
          <a:lstStyle/>
          <a:p>
            <a:pPr marL="285750" indent="-285750">
              <a:buFont typeface="Arial" panose="020B0604020202020204" pitchFamily="34" charset="0"/>
              <a:buChar char="•"/>
            </a:pPr>
            <a:r>
              <a:rPr lang="tr-TR" dirty="0" err="1"/>
              <a:t>Otomotrisler</a:t>
            </a:r>
            <a:r>
              <a:rPr lang="tr-TR" dirty="0"/>
              <a:t> (Motorlu Vagon) : Tekerleklerine uygulanan bir mekanik güçle kendi kendine hareket eden, aynı zamanda taşıma işlevini de birlikte gerçekleştiren Raylı Sistem aracıdır.</a:t>
            </a:r>
          </a:p>
          <a:p>
            <a:pPr marL="285750" indent="-285750">
              <a:buFont typeface="Arial" panose="020B0604020202020204" pitchFamily="34" charset="0"/>
              <a:buChar char="•"/>
            </a:pPr>
            <a:r>
              <a:rPr lang="tr-TR" dirty="0"/>
              <a:t>Tren : Bir veya birden fazla çeken araç ile çekilen araçlardan veya bir veya birden fazla çeken araçtan oluşan Raylı Sistem araçlarının bileşimidir.</a:t>
            </a:r>
          </a:p>
          <a:p>
            <a:pPr marL="285750" indent="-285750">
              <a:buFont typeface="Arial" panose="020B0604020202020204" pitchFamily="34" charset="0"/>
              <a:buChar char="•"/>
            </a:pPr>
            <a:r>
              <a:rPr lang="tr-TR" dirty="0"/>
              <a:t>Tren Setleri : </a:t>
            </a:r>
            <a:r>
              <a:rPr lang="tr-TR" dirty="0" err="1"/>
              <a:t>Otomotris</a:t>
            </a:r>
            <a:r>
              <a:rPr lang="tr-TR" dirty="0"/>
              <a:t>/</a:t>
            </a:r>
            <a:r>
              <a:rPr lang="tr-TR" dirty="0" err="1"/>
              <a:t>otomotrislerden</a:t>
            </a:r>
            <a:r>
              <a:rPr lang="tr-TR" dirty="0"/>
              <a:t> (motorlu vagon/motorlu vagonlardan) ve aynı dizayndaki vagonlardan (Römork veya Treyler) oluşturulan araçların birbirinden ayrılmaz bileşimidir.</a:t>
            </a:r>
          </a:p>
          <a:p>
            <a:pPr marL="285750" indent="-285750">
              <a:buFont typeface="Arial" panose="020B0604020202020204" pitchFamily="34" charset="0"/>
              <a:buChar char="•"/>
            </a:pPr>
            <a:endParaRPr lang="tr-TR" dirty="0"/>
          </a:p>
        </p:txBody>
      </p:sp>
      <p:pic>
        <p:nvPicPr>
          <p:cNvPr id="5" name="Resim 4">
            <a:extLst>
              <a:ext uri="{FF2B5EF4-FFF2-40B4-BE49-F238E27FC236}">
                <a16:creationId xmlns:a16="http://schemas.microsoft.com/office/drawing/2014/main" id="{E914F3F3-6294-44C6-5837-EFF2DC6368A2}"/>
              </a:ext>
            </a:extLst>
          </p:cNvPr>
          <p:cNvPicPr>
            <a:picLocks noChangeAspect="1"/>
          </p:cNvPicPr>
          <p:nvPr/>
        </p:nvPicPr>
        <p:blipFill>
          <a:blip r:embed="rId5"/>
          <a:stretch>
            <a:fillRect/>
          </a:stretch>
        </p:blipFill>
        <p:spPr>
          <a:xfrm>
            <a:off x="1764145" y="3771740"/>
            <a:ext cx="6585527" cy="2273459"/>
          </a:xfrm>
          <a:prstGeom prst="rect">
            <a:avLst/>
          </a:prstGeom>
        </p:spPr>
      </p:pic>
    </p:spTree>
    <p:extLst>
      <p:ext uri="{BB962C8B-B14F-4D97-AF65-F5344CB8AC3E}">
        <p14:creationId xmlns:p14="http://schemas.microsoft.com/office/powerpoint/2010/main" val="3948029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B430-EA11-FB2C-C93A-887B72BAEC7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860BE27-F79C-A5A1-65EA-93D0E6D92FB9}"/>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TAMPONLAR</a:t>
            </a:r>
            <a:endParaRPr lang="tr-TR" b="1" dirty="0">
              <a:solidFill>
                <a:srgbClr val="FF0000"/>
              </a:solidFill>
            </a:endParaRPr>
          </a:p>
        </p:txBody>
      </p:sp>
      <p:pic>
        <p:nvPicPr>
          <p:cNvPr id="11" name="İçerik Yer Tutucusu 10">
            <a:extLst>
              <a:ext uri="{FF2B5EF4-FFF2-40B4-BE49-F238E27FC236}">
                <a16:creationId xmlns:a16="http://schemas.microsoft.com/office/drawing/2014/main" id="{276ACF9F-32FB-13BD-E3AA-DBA285719B3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2B060C7-5558-826D-D2D8-8DB538D95EB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28B21F88-8ABD-8321-DF81-8DD0C2BC415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5820FED4-8212-B242-48DE-16648DDD264D}"/>
              </a:ext>
            </a:extLst>
          </p:cNvPr>
          <p:cNvSpPr txBox="1"/>
          <p:nvPr/>
        </p:nvSpPr>
        <p:spPr>
          <a:xfrm>
            <a:off x="179120" y="1979478"/>
            <a:ext cx="8152080" cy="3416320"/>
          </a:xfrm>
          <a:prstGeom prst="rect">
            <a:avLst/>
          </a:prstGeom>
          <a:noFill/>
        </p:spPr>
        <p:txBody>
          <a:bodyPr wrap="square">
            <a:spAutoFit/>
          </a:bodyPr>
          <a:lstStyle/>
          <a:p>
            <a:pPr marL="285750" indent="-285750">
              <a:buFont typeface="Arial" panose="020B0604020202020204" pitchFamily="34" charset="0"/>
              <a:buChar char="•"/>
            </a:pPr>
            <a:r>
              <a:rPr lang="tr-TR"/>
              <a:t>Olumsuz olan bu kuvvetler;</a:t>
            </a:r>
          </a:p>
          <a:p>
            <a:pPr marL="285750" indent="-285750">
              <a:buFont typeface="Arial" panose="020B0604020202020204" pitchFamily="34" charset="0"/>
              <a:buChar char="•"/>
            </a:pPr>
            <a:r>
              <a:rPr lang="tr-TR"/>
              <a:t>Yolcu trenlerinde; yolcuların sarsıntılardan ötürü rahatsız olmalarına, yani yolcu konforunun bozulmasına,</a:t>
            </a:r>
          </a:p>
          <a:p>
            <a:pPr marL="285750" indent="-285750">
              <a:buFont typeface="Arial" panose="020B0604020202020204" pitchFamily="34" charset="0"/>
              <a:buChar char="•"/>
            </a:pPr>
            <a:r>
              <a:rPr lang="tr-TR"/>
              <a:t>Yük trenlerinde; vagonlardaki yüklerin kaymasına, hatta bu kayma sonucu aracın stabilitesinin bozulmasına ve deraya neden olmasına,</a:t>
            </a:r>
          </a:p>
          <a:p>
            <a:pPr marL="285750" indent="-285750">
              <a:buFont typeface="Arial" panose="020B0604020202020204" pitchFamily="34" charset="0"/>
              <a:buChar char="•"/>
            </a:pPr>
            <a:r>
              <a:rPr lang="tr-TR"/>
              <a:t>Çeken veya çekilen araçlarda bulunan ekipmanların sarsıntı nedeniyle arızalanmalarına neden olurlar</a:t>
            </a:r>
          </a:p>
          <a:p>
            <a:pPr marL="285750" indent="-285750">
              <a:buFont typeface="Arial" panose="020B0604020202020204" pitchFamily="34" charset="0"/>
              <a:buChar char="•"/>
            </a:pPr>
            <a:r>
              <a:rPr lang="tr-TR"/>
              <a:t>Yukarıda anlatılan olumsuz kuvvetlerin ortadan kısmen veya tamamen kaldırılmasına gerek vardır. Ancak bu kuvvetlerin tamamen ortadan kaldırılması mümkün olmayıp, ancak etkilerini azaltmak için sönümlenmesi yoluna gidilir. Sönümleme işlemini yapan elemanlara ’tampon’ adı verilir.</a:t>
            </a:r>
            <a:endParaRPr lang="tr-TR" dirty="0"/>
          </a:p>
        </p:txBody>
      </p:sp>
      <p:pic>
        <p:nvPicPr>
          <p:cNvPr id="6" name="Resim 5">
            <a:extLst>
              <a:ext uri="{FF2B5EF4-FFF2-40B4-BE49-F238E27FC236}">
                <a16:creationId xmlns:a16="http://schemas.microsoft.com/office/drawing/2014/main" id="{2C024762-A7A2-A773-57E7-62C47234E96A}"/>
              </a:ext>
            </a:extLst>
          </p:cNvPr>
          <p:cNvPicPr>
            <a:picLocks noChangeAspect="1"/>
          </p:cNvPicPr>
          <p:nvPr/>
        </p:nvPicPr>
        <p:blipFill>
          <a:blip r:embed="rId5"/>
          <a:stretch>
            <a:fillRect/>
          </a:stretch>
        </p:blipFill>
        <p:spPr>
          <a:xfrm>
            <a:off x="8913281" y="2505376"/>
            <a:ext cx="2676376" cy="1847248"/>
          </a:xfrm>
          <a:prstGeom prst="rect">
            <a:avLst/>
          </a:prstGeom>
        </p:spPr>
      </p:pic>
    </p:spTree>
    <p:extLst>
      <p:ext uri="{BB962C8B-B14F-4D97-AF65-F5344CB8AC3E}">
        <p14:creationId xmlns:p14="http://schemas.microsoft.com/office/powerpoint/2010/main" val="2387269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30F9-C0A1-B07C-310F-A6D9D52538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D7645A2-0299-5BE6-EBDB-CF41693A0A44}"/>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TAMPONLAR</a:t>
            </a:r>
            <a:endParaRPr lang="tr-TR" b="1" dirty="0">
              <a:solidFill>
                <a:srgbClr val="FF0000"/>
              </a:solidFill>
            </a:endParaRPr>
          </a:p>
        </p:txBody>
      </p:sp>
      <p:pic>
        <p:nvPicPr>
          <p:cNvPr id="11" name="İçerik Yer Tutucusu 10">
            <a:extLst>
              <a:ext uri="{FF2B5EF4-FFF2-40B4-BE49-F238E27FC236}">
                <a16:creationId xmlns:a16="http://schemas.microsoft.com/office/drawing/2014/main" id="{70DC1BB4-B5DD-6045-E6A2-443729A03D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C319756-5DE9-1B44-E1FA-CA4B0C713C5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BDF4194F-951F-3A71-CF5E-BAE1D8FB467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D871F1DB-F55F-3C45-09A0-DEC98268079D}"/>
              </a:ext>
            </a:extLst>
          </p:cNvPr>
          <p:cNvSpPr txBox="1"/>
          <p:nvPr/>
        </p:nvSpPr>
        <p:spPr>
          <a:xfrm>
            <a:off x="179120" y="1979478"/>
            <a:ext cx="8152080" cy="2585323"/>
          </a:xfrm>
          <a:prstGeom prst="rect">
            <a:avLst/>
          </a:prstGeom>
          <a:noFill/>
        </p:spPr>
        <p:txBody>
          <a:bodyPr wrap="square">
            <a:spAutoFit/>
          </a:bodyPr>
          <a:lstStyle/>
          <a:p>
            <a:pPr marL="285750" indent="-285750">
              <a:buFont typeface="Arial" panose="020B0604020202020204" pitchFamily="34" charset="0"/>
              <a:buChar char="•"/>
            </a:pPr>
            <a:r>
              <a:rPr lang="tr-TR" dirty="0"/>
              <a:t>Hareket halindeki bir trendeki araçların tamponları birbirleri ile devamlı temas halinde olduklarından, hem sürtünme kuvvetleri yaratmamaları hem de aşınmalarını önleme bakımından dış bükey olarak yapılırlar. </a:t>
            </a:r>
          </a:p>
          <a:p>
            <a:pPr marL="285750" indent="-285750">
              <a:buFont typeface="Arial" panose="020B0604020202020204" pitchFamily="34" charset="0"/>
              <a:buChar char="•"/>
            </a:pPr>
            <a:r>
              <a:rPr lang="tr-TR" dirty="0"/>
              <a:t>Yine hareket halinde birbirlerine takılmamaları için ray mantarından tampon merkezleri arasındaki yükseklikler belirli toleranslar içinde olmalıdır. </a:t>
            </a:r>
          </a:p>
          <a:p>
            <a:pPr marL="285750" indent="-285750">
              <a:buFont typeface="Arial" panose="020B0604020202020204" pitchFamily="34" charset="0"/>
              <a:buChar char="•"/>
            </a:pPr>
            <a:r>
              <a:rPr lang="tr-TR" dirty="0"/>
              <a:t>Bu konuda Uluslararası Demiryolu </a:t>
            </a:r>
            <a:r>
              <a:rPr lang="tr-TR" dirty="0" err="1"/>
              <a:t>Birliğı</a:t>
            </a:r>
            <a:r>
              <a:rPr lang="tr-TR" dirty="0"/>
              <a:t> (UIC) bu konuda birçok sınırlamalar getirmiştir.</a:t>
            </a:r>
          </a:p>
        </p:txBody>
      </p:sp>
      <p:pic>
        <p:nvPicPr>
          <p:cNvPr id="3" name="Resim 2">
            <a:extLst>
              <a:ext uri="{FF2B5EF4-FFF2-40B4-BE49-F238E27FC236}">
                <a16:creationId xmlns:a16="http://schemas.microsoft.com/office/drawing/2014/main" id="{5B5DAC5B-F27B-3DDB-85EC-8EC7ECADABCD}"/>
              </a:ext>
            </a:extLst>
          </p:cNvPr>
          <p:cNvPicPr>
            <a:picLocks noChangeAspect="1"/>
          </p:cNvPicPr>
          <p:nvPr/>
        </p:nvPicPr>
        <p:blipFill>
          <a:blip r:embed="rId5"/>
          <a:stretch>
            <a:fillRect/>
          </a:stretch>
        </p:blipFill>
        <p:spPr>
          <a:xfrm>
            <a:off x="8598189" y="2225603"/>
            <a:ext cx="2901948" cy="1926503"/>
          </a:xfrm>
          <a:prstGeom prst="rect">
            <a:avLst/>
          </a:prstGeom>
        </p:spPr>
      </p:pic>
    </p:spTree>
    <p:extLst>
      <p:ext uri="{BB962C8B-B14F-4D97-AF65-F5344CB8AC3E}">
        <p14:creationId xmlns:p14="http://schemas.microsoft.com/office/powerpoint/2010/main" val="2231970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82E08-639F-2441-0B74-4DB24BC44B5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7AECD1-48F1-8E25-157C-F1F73F7B7E6B}"/>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ÇEKME TERTİBATI</a:t>
            </a:r>
            <a:endParaRPr lang="tr-TR" b="1" dirty="0">
              <a:solidFill>
                <a:srgbClr val="FF0000"/>
              </a:solidFill>
            </a:endParaRPr>
          </a:p>
        </p:txBody>
      </p:sp>
      <p:pic>
        <p:nvPicPr>
          <p:cNvPr id="11" name="İçerik Yer Tutucusu 10">
            <a:extLst>
              <a:ext uri="{FF2B5EF4-FFF2-40B4-BE49-F238E27FC236}">
                <a16:creationId xmlns:a16="http://schemas.microsoft.com/office/drawing/2014/main" id="{4E4674B9-F5D7-2447-A270-D0641C4A2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690876D-4F4D-2B03-2882-9B76DEFC3DD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B682A99-EDEA-E4F4-DA51-B3F4B78A37E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1F1C6544-F607-18C0-CDC4-7AD9625FFABE}"/>
              </a:ext>
            </a:extLst>
          </p:cNvPr>
          <p:cNvSpPr txBox="1"/>
          <p:nvPr/>
        </p:nvSpPr>
        <p:spPr>
          <a:xfrm>
            <a:off x="179120" y="1979478"/>
            <a:ext cx="8152080" cy="3139321"/>
          </a:xfrm>
          <a:prstGeom prst="rect">
            <a:avLst/>
          </a:prstGeom>
          <a:noFill/>
        </p:spPr>
        <p:txBody>
          <a:bodyPr wrap="square">
            <a:spAutoFit/>
          </a:bodyPr>
          <a:lstStyle/>
          <a:p>
            <a:pPr marL="285750" indent="-285750">
              <a:buFont typeface="Arial" panose="020B0604020202020204" pitchFamily="34" charset="0"/>
              <a:buChar char="•"/>
            </a:pPr>
            <a:r>
              <a:rPr lang="tr-TR" dirty="0"/>
              <a:t>Çeken araçların arkasında bulunan çekilen aracı veya çekilen araçların birbirlerini çekebilmeleri için bir çekme tertibatına gerek vardır. </a:t>
            </a:r>
          </a:p>
          <a:p>
            <a:pPr marL="285750" indent="-285750">
              <a:buFont typeface="Arial" panose="020B0604020202020204" pitchFamily="34" charset="0"/>
              <a:buChar char="•"/>
            </a:pPr>
            <a:r>
              <a:rPr lang="tr-TR" dirty="0"/>
              <a:t>Bu tertibat, çeken ve çekilen araçların her iki tarafının ortasında ana taşıyıcıya (şasiye) bağlıdırlar. </a:t>
            </a:r>
          </a:p>
          <a:p>
            <a:pPr marL="285750" indent="-285750">
              <a:buFont typeface="Arial" panose="020B0604020202020204" pitchFamily="34" charset="0"/>
              <a:buChar char="•"/>
            </a:pPr>
            <a:r>
              <a:rPr lang="tr-TR" dirty="0"/>
              <a:t>Çekme tertibatı, tamponların tersine çekmeye karşı elastikiyeti olan elemanlardır. </a:t>
            </a:r>
          </a:p>
          <a:p>
            <a:pPr marL="285750" indent="-285750">
              <a:buFont typeface="Arial" panose="020B0604020202020204" pitchFamily="34" charset="0"/>
              <a:buChar char="•"/>
            </a:pPr>
            <a:r>
              <a:rPr lang="tr-TR" dirty="0"/>
              <a:t>Bağlantıyı sağlayan kancalar, şasi altında bulunan elastik bir pakete bağlı olup, bu pakete 'cer paketi' adı verilir. </a:t>
            </a:r>
          </a:p>
          <a:p>
            <a:pPr marL="285750" indent="-285750">
              <a:buFont typeface="Arial" panose="020B0604020202020204" pitchFamily="34" charset="0"/>
              <a:buChar char="•"/>
            </a:pPr>
            <a:r>
              <a:rPr lang="tr-TR" dirty="0"/>
              <a:t>Bu paket içinde elastikiyet, konik sarma yaylar veya bilezik yaylar ile sağlanırlar. Son yıllarda </a:t>
            </a:r>
            <a:r>
              <a:rPr lang="tr-TR" dirty="0" err="1"/>
              <a:t>elostomer</a:t>
            </a:r>
            <a:r>
              <a:rPr lang="tr-TR" dirty="0"/>
              <a:t> paketler kullanılmaya başlamıştır.</a:t>
            </a:r>
          </a:p>
        </p:txBody>
      </p:sp>
      <p:pic>
        <p:nvPicPr>
          <p:cNvPr id="6" name="Resim 5">
            <a:extLst>
              <a:ext uri="{FF2B5EF4-FFF2-40B4-BE49-F238E27FC236}">
                <a16:creationId xmlns:a16="http://schemas.microsoft.com/office/drawing/2014/main" id="{DA74A82F-C8E6-8238-32B0-DD2A921FBA3E}"/>
              </a:ext>
            </a:extLst>
          </p:cNvPr>
          <p:cNvPicPr>
            <a:picLocks noChangeAspect="1"/>
          </p:cNvPicPr>
          <p:nvPr/>
        </p:nvPicPr>
        <p:blipFill>
          <a:blip r:embed="rId5"/>
          <a:stretch>
            <a:fillRect/>
          </a:stretch>
        </p:blipFill>
        <p:spPr>
          <a:xfrm>
            <a:off x="8331200" y="2282021"/>
            <a:ext cx="3696143" cy="2836778"/>
          </a:xfrm>
          <a:prstGeom prst="rect">
            <a:avLst/>
          </a:prstGeom>
        </p:spPr>
      </p:pic>
    </p:spTree>
    <p:extLst>
      <p:ext uri="{BB962C8B-B14F-4D97-AF65-F5344CB8AC3E}">
        <p14:creationId xmlns:p14="http://schemas.microsoft.com/office/powerpoint/2010/main" val="1532345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6F067-4008-993D-4918-CA326C52E8A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D20CF29-736A-37F7-DA66-F7B0ACA44259}"/>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ÇEKME TERTİBATI</a:t>
            </a:r>
            <a:endParaRPr lang="tr-TR" b="1" dirty="0">
              <a:solidFill>
                <a:srgbClr val="FF0000"/>
              </a:solidFill>
            </a:endParaRPr>
          </a:p>
        </p:txBody>
      </p:sp>
      <p:pic>
        <p:nvPicPr>
          <p:cNvPr id="11" name="İçerik Yer Tutucusu 10">
            <a:extLst>
              <a:ext uri="{FF2B5EF4-FFF2-40B4-BE49-F238E27FC236}">
                <a16:creationId xmlns:a16="http://schemas.microsoft.com/office/drawing/2014/main" id="{A20E166F-2F67-C64E-FE25-15725D5ABA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1C52F42-8AB3-17B9-7508-69F41FC960C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C03F74C-B49B-6A0A-8084-9A2AD4C36F4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3720615-4F67-C54A-439A-40DC895182B8}"/>
              </a:ext>
            </a:extLst>
          </p:cNvPr>
          <p:cNvSpPr txBox="1"/>
          <p:nvPr/>
        </p:nvSpPr>
        <p:spPr>
          <a:xfrm>
            <a:off x="179119" y="1979478"/>
            <a:ext cx="10978407" cy="3693319"/>
          </a:xfrm>
          <a:prstGeom prst="rect">
            <a:avLst/>
          </a:prstGeom>
          <a:noFill/>
        </p:spPr>
        <p:txBody>
          <a:bodyPr wrap="square">
            <a:spAutoFit/>
          </a:bodyPr>
          <a:lstStyle/>
          <a:p>
            <a:pPr marL="285750" indent="-285750">
              <a:buFont typeface="Arial" panose="020B0604020202020204" pitchFamily="34" charset="0"/>
              <a:buChar char="•"/>
            </a:pPr>
            <a:r>
              <a:rPr lang="tr-TR" dirty="0"/>
              <a:t>Demiryollarında kullanılan klasik tip çekme tertibatı, işletme şartları dikkate alınacak değişik çekme kapasitesinde yapılırlar. Bunlar; 65 ton, 70 ton, 85 ton ve 100 tonluk koşum takımları olarak anılırlar</a:t>
            </a:r>
          </a:p>
          <a:p>
            <a:pPr marL="285750" indent="-285750">
              <a:buFont typeface="Arial" panose="020B0604020202020204" pitchFamily="34" charset="0"/>
              <a:buChar char="•"/>
            </a:pPr>
            <a:r>
              <a:rPr lang="tr-TR" dirty="0"/>
              <a:t>Koşum takımlarına en fazla yük rampalarda gelir. Bu bakımdan yüksek rampalı demiryollarında yüksek değerlikli çekme tertibatları kullanılır. Örneğin; Türkiye Demiryollarında yüksek rampalı yolların bir hayli fazla olması, 100 tonluk çekme tertibatının kullanılmasını gerektirmiştir.</a:t>
            </a:r>
          </a:p>
          <a:p>
            <a:pPr marL="285750" indent="-285750">
              <a:buFont typeface="Arial" panose="020B0604020202020204" pitchFamily="34" charset="0"/>
              <a:buChar char="•"/>
            </a:pPr>
            <a:r>
              <a:rPr lang="tr-TR" dirty="0"/>
              <a:t>Anlatılan bu koşum takımları klasik koşum takımları olup, özellikle ağır vagonların çekiminde daha yüksek çekme direnimi olan (200 ton, 300 ton gibi) yarı otomatik çekme tertibatı kullanılmaktadır. Yarı otomatik koşum takımlarında, mekanik bağlantılar otomatik olarak, fren hava bağlantıları elle yapılır. Bu koşum takımlarının bir özelliği, çekme işleminin </a:t>
            </a:r>
            <a:r>
              <a:rPr lang="tr-TR" dirty="0" err="1"/>
              <a:t>yanısıra</a:t>
            </a:r>
            <a:r>
              <a:rPr lang="tr-TR" dirty="0"/>
              <a:t> basmaya karşı da çalışmaları, yani tampon görevini de yapmalarıdır. Bu tip çekme tertibatlarına yarı otomatik kavrama adı da verilmektedir.</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336205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3DB36-72D1-73EB-0AE2-BD0D8E7FF85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14B5BE4-BF9F-74E1-4E17-792CE8DC46D0}"/>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ÇEKME TERTİBATI</a:t>
            </a:r>
            <a:endParaRPr lang="tr-TR" b="1" dirty="0">
              <a:solidFill>
                <a:srgbClr val="FF0000"/>
              </a:solidFill>
            </a:endParaRPr>
          </a:p>
        </p:txBody>
      </p:sp>
      <p:pic>
        <p:nvPicPr>
          <p:cNvPr id="11" name="İçerik Yer Tutucusu 10">
            <a:extLst>
              <a:ext uri="{FF2B5EF4-FFF2-40B4-BE49-F238E27FC236}">
                <a16:creationId xmlns:a16="http://schemas.microsoft.com/office/drawing/2014/main" id="{4FFE449C-E67C-8454-5430-5A8F537EFD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A551BD8-6863-5E0B-A4A2-2133D713319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369E11DC-9791-958B-5530-5CA47CF8F1F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CF917D7E-C15B-1100-29DA-82F0093052F6}"/>
              </a:ext>
            </a:extLst>
          </p:cNvPr>
          <p:cNvPicPr>
            <a:picLocks noChangeAspect="1"/>
          </p:cNvPicPr>
          <p:nvPr/>
        </p:nvPicPr>
        <p:blipFill>
          <a:blip r:embed="rId5"/>
          <a:stretch>
            <a:fillRect/>
          </a:stretch>
        </p:blipFill>
        <p:spPr>
          <a:xfrm>
            <a:off x="1524000" y="1837806"/>
            <a:ext cx="9236363" cy="3796376"/>
          </a:xfrm>
          <a:prstGeom prst="rect">
            <a:avLst/>
          </a:prstGeom>
        </p:spPr>
      </p:pic>
    </p:spTree>
    <p:extLst>
      <p:ext uri="{BB962C8B-B14F-4D97-AF65-F5344CB8AC3E}">
        <p14:creationId xmlns:p14="http://schemas.microsoft.com/office/powerpoint/2010/main" val="20395367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5581-ADB4-2BFA-65F0-8C6A3181858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8EAD3C-D7DD-1718-0FFD-AA487C309EBB}"/>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ÇEKME TERTİBATI</a:t>
            </a:r>
            <a:endParaRPr lang="tr-TR" b="1" dirty="0">
              <a:solidFill>
                <a:srgbClr val="FF0000"/>
              </a:solidFill>
            </a:endParaRPr>
          </a:p>
        </p:txBody>
      </p:sp>
      <p:pic>
        <p:nvPicPr>
          <p:cNvPr id="11" name="İçerik Yer Tutucusu 10">
            <a:extLst>
              <a:ext uri="{FF2B5EF4-FFF2-40B4-BE49-F238E27FC236}">
                <a16:creationId xmlns:a16="http://schemas.microsoft.com/office/drawing/2014/main" id="{60131E80-D7AE-1AFC-4B45-C362B53FBF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B91986D-2E9C-CBA9-D8E2-AC60E11295B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D3D315A7-E1B1-811E-D996-F853FD5AB76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C1A1ACD-D3EB-EB08-36BA-C204DF181728}"/>
              </a:ext>
            </a:extLst>
          </p:cNvPr>
          <p:cNvSpPr txBox="1"/>
          <p:nvPr/>
        </p:nvSpPr>
        <p:spPr>
          <a:xfrm>
            <a:off x="323273" y="1669598"/>
            <a:ext cx="11030527" cy="3693319"/>
          </a:xfrm>
          <a:prstGeom prst="rect">
            <a:avLst/>
          </a:prstGeom>
          <a:noFill/>
        </p:spPr>
        <p:txBody>
          <a:bodyPr wrap="square">
            <a:spAutoFit/>
          </a:bodyPr>
          <a:lstStyle/>
          <a:p>
            <a:pPr marL="285750" indent="-285750">
              <a:buFont typeface="Arial" panose="020B0604020202020204" pitchFamily="34" charset="0"/>
              <a:buChar char="•"/>
            </a:pPr>
            <a:r>
              <a:rPr lang="tr-TR" dirty="0"/>
              <a:t>Demiryollarında, teknolojik gelişmelere paralel olarak, klasik çekme tertibatlarının yerini yarı otomatik ve otomatik çekme tertibatları (otomatik kavramalar) almaktadır.</a:t>
            </a:r>
          </a:p>
          <a:p>
            <a:pPr marL="285750" indent="-285750">
              <a:buFont typeface="Arial" panose="020B0604020202020204" pitchFamily="34" charset="0"/>
              <a:buChar char="•"/>
            </a:pPr>
            <a:r>
              <a:rPr lang="tr-TR" dirty="0"/>
              <a:t>Yarı otomatik kavramalar (koşum takımları) olarak sunulan kavramalar, klasik demiryollarında daha doğrusu lokomotif ve vagonlardan oluşan sistemlere uygulanmaktadır. </a:t>
            </a:r>
          </a:p>
          <a:p>
            <a:pPr marL="285750" indent="-285750">
              <a:buFont typeface="Arial" panose="020B0604020202020204" pitchFamily="34" charset="0"/>
              <a:buChar char="•"/>
            </a:pPr>
            <a:r>
              <a:rPr lang="tr-TR" dirty="0"/>
              <a:t>Sadece çekmeye ve basıya göre dizayn edilmişlerdir. Fren ile ilgili hortumlar elle bağlanmaktadır.</a:t>
            </a:r>
          </a:p>
          <a:p>
            <a:pPr marL="285750" indent="-285750">
              <a:buFont typeface="Arial" panose="020B0604020202020204" pitchFamily="34" charset="0"/>
              <a:buChar char="•"/>
            </a:pPr>
            <a:r>
              <a:rPr lang="tr-TR" dirty="0"/>
              <a:t>Tam otomatik kavramalar (koşum takımları) ise, çekme ve basmanın yanı sıra, elektrik kumandaları ve fren için gerekli basınçlı hava bağlantılarını otomatik olarak sağlarlar. Bu tip kavramalar, MU (Multiple </a:t>
            </a:r>
            <a:r>
              <a:rPr lang="tr-TR" dirty="0" err="1"/>
              <a:t>Unit</a:t>
            </a:r>
            <a:r>
              <a:rPr lang="tr-TR" dirty="0"/>
              <a:t> = Çoklu işletme) çalışan </a:t>
            </a:r>
            <a:r>
              <a:rPr lang="tr-TR" dirty="0" err="1"/>
              <a:t>otomotrislerin</a:t>
            </a:r>
            <a:r>
              <a:rPr lang="tr-TR" dirty="0"/>
              <a:t> her iki başında, tren dizilerinde ise dizinin her iki başında bulunan kumandalı vagonlara uygulanırlar. </a:t>
            </a:r>
          </a:p>
          <a:p>
            <a:pPr marL="285750" indent="-285750">
              <a:buFont typeface="Arial" panose="020B0604020202020204" pitchFamily="34" charset="0"/>
              <a:buChar char="•"/>
            </a:pPr>
            <a:r>
              <a:rPr lang="tr-TR" dirty="0"/>
              <a:t>Vagonların arasındaki bağlantılar ise yarı sabit koşum takımları ile sağlanır. Yarı sabit koşum takımlarında vagonların birbirinden ayrılması ve bağlanmasında mekanik bağlantılar, hava bağlantıları ile elektrik bağlantıları elle yapılır.</a:t>
            </a:r>
          </a:p>
        </p:txBody>
      </p:sp>
    </p:spTree>
    <p:extLst>
      <p:ext uri="{BB962C8B-B14F-4D97-AF65-F5344CB8AC3E}">
        <p14:creationId xmlns:p14="http://schemas.microsoft.com/office/powerpoint/2010/main" val="27645070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96542-74F4-7DC3-0A87-289F137353D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0E2A9BE-E51C-91E9-22BF-1B975218C124}"/>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ÇEKME TERTİBATI</a:t>
            </a:r>
            <a:endParaRPr lang="tr-TR" b="1" dirty="0">
              <a:solidFill>
                <a:srgbClr val="FF0000"/>
              </a:solidFill>
            </a:endParaRPr>
          </a:p>
        </p:txBody>
      </p:sp>
      <p:pic>
        <p:nvPicPr>
          <p:cNvPr id="11" name="İçerik Yer Tutucusu 10">
            <a:extLst>
              <a:ext uri="{FF2B5EF4-FFF2-40B4-BE49-F238E27FC236}">
                <a16:creationId xmlns:a16="http://schemas.microsoft.com/office/drawing/2014/main" id="{DCDEAFAF-5665-3D2F-5E27-2116F177A0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E1DBFB6-EAF7-0E24-12A8-9B376BE0964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5273A2F4-773C-BF78-0129-F3D65BFD950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A4CA9AE-C6DA-B10A-0E0F-C5701EA83F7C}"/>
              </a:ext>
            </a:extLst>
          </p:cNvPr>
          <p:cNvSpPr txBox="1"/>
          <p:nvPr/>
        </p:nvSpPr>
        <p:spPr>
          <a:xfrm>
            <a:off x="323273" y="1669598"/>
            <a:ext cx="11030527" cy="3970318"/>
          </a:xfrm>
          <a:prstGeom prst="rect">
            <a:avLst/>
          </a:prstGeom>
          <a:noFill/>
        </p:spPr>
        <p:txBody>
          <a:bodyPr wrap="square">
            <a:spAutoFit/>
          </a:bodyPr>
          <a:lstStyle/>
          <a:p>
            <a:pPr marL="285750" indent="-285750">
              <a:buFont typeface="Arial" panose="020B0604020202020204" pitchFamily="34" charset="0"/>
              <a:buChar char="•"/>
            </a:pPr>
            <a:r>
              <a:rPr lang="tr-TR" dirty="0"/>
              <a:t>Otomatik koşum takımları ve yarı sabit koşum takımları;</a:t>
            </a:r>
          </a:p>
          <a:p>
            <a:pPr marL="285750" indent="-285750">
              <a:buFont typeface="Arial" panose="020B0604020202020204" pitchFamily="34" charset="0"/>
              <a:buChar char="•"/>
            </a:pPr>
            <a:r>
              <a:rPr lang="tr-TR" dirty="0"/>
              <a:t>Banliyö tren setlerine,</a:t>
            </a:r>
          </a:p>
          <a:p>
            <a:pPr marL="285750" indent="-285750">
              <a:buFont typeface="Arial" panose="020B0604020202020204" pitchFamily="34" charset="0"/>
              <a:buChar char="•"/>
            </a:pPr>
            <a:r>
              <a:rPr lang="tr-TR" dirty="0"/>
              <a:t>Dizi halindeki yolcu tren setlerine,</a:t>
            </a:r>
          </a:p>
          <a:p>
            <a:pPr marL="285750" indent="-285750">
              <a:buFont typeface="Arial" panose="020B0604020202020204" pitchFamily="34" charset="0"/>
              <a:buChar char="•"/>
            </a:pPr>
            <a:r>
              <a:rPr lang="tr-TR" dirty="0"/>
              <a:t>Hızlı tren setlerine,</a:t>
            </a:r>
          </a:p>
          <a:p>
            <a:pPr marL="285750" indent="-285750">
              <a:buFont typeface="Arial" panose="020B0604020202020204" pitchFamily="34" charset="0"/>
              <a:buChar char="•"/>
            </a:pPr>
            <a:r>
              <a:rPr lang="tr-TR" dirty="0"/>
              <a:t>Tramvaylara,</a:t>
            </a:r>
          </a:p>
          <a:p>
            <a:pPr marL="285750" indent="-285750">
              <a:buFont typeface="Arial" panose="020B0604020202020204" pitchFamily="34" charset="0"/>
              <a:buChar char="•"/>
            </a:pPr>
            <a:r>
              <a:rPr lang="tr-TR" dirty="0"/>
              <a:t>Hafif raylı sistem setlerine,</a:t>
            </a:r>
          </a:p>
          <a:p>
            <a:pPr marL="285750" indent="-285750">
              <a:buFont typeface="Arial" panose="020B0604020202020204" pitchFamily="34" charset="0"/>
              <a:buChar char="•"/>
            </a:pPr>
            <a:r>
              <a:rPr lang="tr-TR" dirty="0"/>
              <a:t>Metro setlerine uygulanırlar.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Yarı otomatik koşum takımlarının mekanik bağlantıları ile tam otomatik koşum takımlarının mekanik, elektrik ve </a:t>
            </a:r>
            <a:r>
              <a:rPr lang="tr-TR" dirty="0" err="1"/>
              <a:t>pnömatik</a:t>
            </a:r>
            <a:r>
              <a:rPr lang="tr-TR" dirty="0"/>
              <a:t> bağlantıları için insana gerek yoktur. Duran bir tren dizisine diğer bir tren dizisinin 3-5 km/h hızla çarpması sonucu koşum takımları otomatik olarak kilitlenirler. Ayrılma işlemleri ise sürücü kabininden yapılan </a:t>
            </a:r>
            <a:r>
              <a:rPr lang="tr-TR" dirty="0" err="1"/>
              <a:t>bır</a:t>
            </a:r>
            <a:r>
              <a:rPr lang="tr-TR" dirty="0"/>
              <a:t> kumanda ile veya aşağıdan elle kolayca yapılabilmektedir</a:t>
            </a:r>
          </a:p>
          <a:p>
            <a:endParaRPr lang="tr-TR" dirty="0"/>
          </a:p>
        </p:txBody>
      </p:sp>
    </p:spTree>
    <p:extLst>
      <p:ext uri="{BB962C8B-B14F-4D97-AF65-F5344CB8AC3E}">
        <p14:creationId xmlns:p14="http://schemas.microsoft.com/office/powerpoint/2010/main" val="2591141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A336-73D1-B06A-9BD2-D04D137428E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E3ED21-314C-39E3-A174-1E4108F7402B}"/>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ÇEKME TERTİBATI</a:t>
            </a:r>
            <a:endParaRPr lang="tr-TR" b="1" dirty="0">
              <a:solidFill>
                <a:srgbClr val="FF0000"/>
              </a:solidFill>
            </a:endParaRPr>
          </a:p>
        </p:txBody>
      </p:sp>
      <p:pic>
        <p:nvPicPr>
          <p:cNvPr id="11" name="İçerik Yer Tutucusu 10">
            <a:extLst>
              <a:ext uri="{FF2B5EF4-FFF2-40B4-BE49-F238E27FC236}">
                <a16:creationId xmlns:a16="http://schemas.microsoft.com/office/drawing/2014/main" id="{F5FD7F1C-46A8-302D-559C-2C510C9797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055B592-C765-F3CF-C862-3286CD045A3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9F99F17-262E-3511-139E-78C35134EF9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9E35F5DD-E319-3878-0DF4-2EC9FDA69993}"/>
              </a:ext>
            </a:extLst>
          </p:cNvPr>
          <p:cNvPicPr>
            <a:picLocks noChangeAspect="1"/>
          </p:cNvPicPr>
          <p:nvPr/>
        </p:nvPicPr>
        <p:blipFill>
          <a:blip r:embed="rId5"/>
          <a:stretch>
            <a:fillRect/>
          </a:stretch>
        </p:blipFill>
        <p:spPr>
          <a:xfrm>
            <a:off x="138547" y="1822825"/>
            <a:ext cx="5440218" cy="3524135"/>
          </a:xfrm>
          <a:prstGeom prst="rect">
            <a:avLst/>
          </a:prstGeom>
        </p:spPr>
      </p:pic>
      <p:pic>
        <p:nvPicPr>
          <p:cNvPr id="5" name="Resim 4">
            <a:extLst>
              <a:ext uri="{FF2B5EF4-FFF2-40B4-BE49-F238E27FC236}">
                <a16:creationId xmlns:a16="http://schemas.microsoft.com/office/drawing/2014/main" id="{6E6837D5-3D67-E030-72D3-19454C64FB85}"/>
              </a:ext>
            </a:extLst>
          </p:cNvPr>
          <p:cNvPicPr>
            <a:picLocks noChangeAspect="1"/>
          </p:cNvPicPr>
          <p:nvPr/>
        </p:nvPicPr>
        <p:blipFill>
          <a:blip r:embed="rId6"/>
          <a:stretch>
            <a:fillRect/>
          </a:stretch>
        </p:blipFill>
        <p:spPr>
          <a:xfrm>
            <a:off x="5855854" y="1683370"/>
            <a:ext cx="5661891" cy="3783898"/>
          </a:xfrm>
          <a:prstGeom prst="rect">
            <a:avLst/>
          </a:prstGeom>
        </p:spPr>
      </p:pic>
    </p:spTree>
    <p:extLst>
      <p:ext uri="{BB962C8B-B14F-4D97-AF65-F5344CB8AC3E}">
        <p14:creationId xmlns:p14="http://schemas.microsoft.com/office/powerpoint/2010/main" val="29623944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B3A4D-6EBE-C1F5-4FAC-FD2E3D34115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7C62D68-EE21-D2EA-0EB2-FAD69FD6AE15}"/>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SANDIK (KAPORTA)</a:t>
            </a:r>
            <a:endParaRPr lang="tr-TR" b="1" dirty="0">
              <a:solidFill>
                <a:srgbClr val="FF0000"/>
              </a:solidFill>
            </a:endParaRPr>
          </a:p>
        </p:txBody>
      </p:sp>
      <p:pic>
        <p:nvPicPr>
          <p:cNvPr id="11" name="İçerik Yer Tutucusu 10">
            <a:extLst>
              <a:ext uri="{FF2B5EF4-FFF2-40B4-BE49-F238E27FC236}">
                <a16:creationId xmlns:a16="http://schemas.microsoft.com/office/drawing/2014/main" id="{10EC5637-C819-C924-0729-46C4BC4BBB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A2F3BB8-173B-F17B-8C6B-234A65AA2B1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F87A5F1B-65D8-269A-7C02-6A41EDA5628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7A0EEE0E-09F0-EF73-4F27-BBFA92B1A4D3}"/>
              </a:ext>
            </a:extLst>
          </p:cNvPr>
          <p:cNvSpPr txBox="1"/>
          <p:nvPr/>
        </p:nvSpPr>
        <p:spPr>
          <a:xfrm>
            <a:off x="692399" y="1496080"/>
            <a:ext cx="10294916" cy="4524315"/>
          </a:xfrm>
          <a:prstGeom prst="rect">
            <a:avLst/>
          </a:prstGeom>
          <a:noFill/>
        </p:spPr>
        <p:txBody>
          <a:bodyPr wrap="square">
            <a:spAutoFit/>
          </a:bodyPr>
          <a:lstStyle/>
          <a:p>
            <a:r>
              <a:rPr lang="tr-TR" dirty="0"/>
              <a:t>Çeken araçlarda kaporta, ana ve yardımcı komponentlere koruyuculuk yapmanın yanı sıra, motorlu vagonlarda (</a:t>
            </a:r>
            <a:r>
              <a:rPr lang="tr-TR" dirty="0" err="1"/>
              <a:t>otomotrislerde</a:t>
            </a:r>
            <a:r>
              <a:rPr lang="tr-TR" dirty="0"/>
              <a:t>) yolcu vagonu görevini de yerine getirirler. Kent içi raylı ulaşım sistemlerinde, özellikle düşük platformlu tramvaylarda, birçok elektrik ve elektronik ekipmanlar şasinin altında yer olmadığı için kaportanın tavanına yerleştirilirler.</a:t>
            </a:r>
          </a:p>
          <a:p>
            <a:r>
              <a:rPr lang="tr-TR" dirty="0"/>
              <a:t>Çeken araçların kumandasından sorumlu olan sürücü, aracın gidiş yönünde ve önünde bulunan kabinde yer alırlar.</a:t>
            </a:r>
          </a:p>
          <a:p>
            <a:r>
              <a:rPr lang="tr-TR" dirty="0"/>
              <a:t>Kaportalar, aracın özelliklerine bağlı olarak değişik saç malzemelerden yapılırlar. Çelik, paslanmaz çelik gibi malzemelerden yapılan kaporta iskeleti, ana taşıyıcıya bağlanırlar. Kapatılması ise, paslanmaz çelik veya kaliteli çelik panellerden veya alüminyum alaşımlı panellerden yapılır.</a:t>
            </a:r>
          </a:p>
          <a:p>
            <a:r>
              <a:rPr lang="tr-TR" dirty="0" err="1"/>
              <a:t>Otomotrisler</a:t>
            </a:r>
            <a:r>
              <a:rPr lang="tr-TR" dirty="0"/>
              <a:t> (motorlu vagon) ile </a:t>
            </a:r>
            <a:r>
              <a:rPr lang="tr-TR" dirty="0" err="1"/>
              <a:t>otomotrıslerden</a:t>
            </a:r>
            <a:r>
              <a:rPr lang="tr-TR" dirty="0"/>
              <a:t> türetilen tren setleri yolcu taşıma amaçlı olarak üretildiklerinden, yan tarafları kapı ve pencereler ile donatılırlar. Lokomotiflerde ise ana ve yardımcı komponentler kaporta içinde yer aldıklarından bunların havalandırılması için yan taraflara uygun havalandırma pencereleri konulur. Bu </a:t>
            </a:r>
            <a:r>
              <a:rPr lang="tr-TR" dirty="0" err="1"/>
              <a:t>pencelerden</a:t>
            </a:r>
            <a:r>
              <a:rPr lang="tr-TR" dirty="0"/>
              <a:t> toz ve suyun girişini engellemek için hava filtreleri takılır. Lokomotiflerde kaporta içinde kalan ve komponentlerin yerleştirildiği bölüme makina odası adı verilir.</a:t>
            </a:r>
          </a:p>
        </p:txBody>
      </p:sp>
    </p:spTree>
    <p:extLst>
      <p:ext uri="{BB962C8B-B14F-4D97-AF65-F5344CB8AC3E}">
        <p14:creationId xmlns:p14="http://schemas.microsoft.com/office/powerpoint/2010/main" val="721693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974B3-8430-A7EC-64DD-1BBC54A03C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9DEE74A-8CC7-9166-8ABA-4C7FC32771A8}"/>
              </a:ext>
            </a:extLst>
          </p:cNvPr>
          <p:cNvSpPr>
            <a:spLocks noGrp="1"/>
          </p:cNvSpPr>
          <p:nvPr>
            <p:ph type="title"/>
          </p:nvPr>
        </p:nvSpPr>
        <p:spPr>
          <a:xfrm>
            <a:off x="838200" y="248631"/>
            <a:ext cx="10515600" cy="1325563"/>
          </a:xfrm>
        </p:spPr>
        <p:txBody>
          <a:bodyPr>
            <a:normAutofit/>
          </a:bodyPr>
          <a:lstStyle/>
          <a:p>
            <a:pPr algn="ctr"/>
            <a:r>
              <a:rPr lang="tr-TR" dirty="0"/>
              <a:t>   </a:t>
            </a:r>
            <a:r>
              <a:rPr lang="tr-TR" b="1" dirty="0">
                <a:solidFill>
                  <a:srgbClr val="FF0000"/>
                </a:solidFill>
              </a:rPr>
              <a:t>çeken araçlar</a:t>
            </a:r>
            <a:br>
              <a:rPr lang="tr-TR" b="1" dirty="0">
                <a:solidFill>
                  <a:srgbClr val="FF0000"/>
                </a:solidFill>
              </a:rPr>
            </a:br>
            <a:r>
              <a:rPr lang="tr-TR" b="1" dirty="0">
                <a:solidFill>
                  <a:srgbClr val="FF0000"/>
                </a:solidFill>
              </a:rPr>
              <a:t>  </a:t>
            </a:r>
            <a:r>
              <a:rPr lang="es-ES" b="1" dirty="0">
                <a:solidFill>
                  <a:srgbClr val="FF0000"/>
                </a:solidFill>
              </a:rPr>
              <a:t>SÜRÜCÜ KUMANDA KABİNİ</a:t>
            </a:r>
            <a:endParaRPr lang="tr-TR" b="1" dirty="0">
              <a:solidFill>
                <a:srgbClr val="FF0000"/>
              </a:solidFill>
            </a:endParaRPr>
          </a:p>
        </p:txBody>
      </p:sp>
      <p:pic>
        <p:nvPicPr>
          <p:cNvPr id="11" name="İçerik Yer Tutucusu 10">
            <a:extLst>
              <a:ext uri="{FF2B5EF4-FFF2-40B4-BE49-F238E27FC236}">
                <a16:creationId xmlns:a16="http://schemas.microsoft.com/office/drawing/2014/main" id="{31B8D7DB-8C4E-BB0A-EF74-E63642CE96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F28E760-8476-3A01-25D9-0F5F344046B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BD6AD86A-F8A3-1CCB-2069-F0977296A4C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AC744B7-0528-F0AD-E59E-B7F5497FA814}"/>
              </a:ext>
            </a:extLst>
          </p:cNvPr>
          <p:cNvSpPr txBox="1"/>
          <p:nvPr/>
        </p:nvSpPr>
        <p:spPr>
          <a:xfrm>
            <a:off x="304801" y="1822825"/>
            <a:ext cx="7361382" cy="3139321"/>
          </a:xfrm>
          <a:prstGeom prst="rect">
            <a:avLst/>
          </a:prstGeom>
          <a:noFill/>
        </p:spPr>
        <p:txBody>
          <a:bodyPr wrap="square">
            <a:spAutoFit/>
          </a:bodyPr>
          <a:lstStyle/>
          <a:p>
            <a:r>
              <a:rPr lang="tr-TR" dirty="0"/>
              <a:t>Sürücü kumanda kabinleri, işletme şartları ve üretim maliyetleri dikkate alınarak değişik şekillerde tasarlanırlar. Sürücü tarafından yönetilen çeken aracın tüm cer, fren, ısıtma, sinyal ve işaret sistemleri ile gerekli olan emniyet göstergeleri ile kumanda enstrümanları ile tren denetim ve takip sistemi sürücü kabini içinde yer alırlar.</a:t>
            </a:r>
          </a:p>
          <a:p>
            <a:r>
              <a:rPr lang="tr-TR" dirty="0"/>
              <a:t>Demiryollarında kullanılan lokomotiflerde sürücü kabinleri üç türlü tasarlanırlar.</a:t>
            </a:r>
          </a:p>
          <a:p>
            <a:r>
              <a:rPr lang="tr-TR" dirty="0"/>
              <a:t>a)	Tek tarafında sürücü kumanda kabini bulunan lokomotifler,</a:t>
            </a:r>
          </a:p>
          <a:p>
            <a:r>
              <a:rPr lang="tr-TR" dirty="0"/>
              <a:t>b) İki tarafında sürücü kumanda kabini bulunan lokomotifler,</a:t>
            </a:r>
          </a:p>
          <a:p>
            <a:r>
              <a:rPr lang="tr-TR" dirty="0"/>
              <a:t>c) Ortada sürücü kumanda kabini olan lokomotifler.</a:t>
            </a:r>
          </a:p>
        </p:txBody>
      </p:sp>
      <p:pic>
        <p:nvPicPr>
          <p:cNvPr id="6" name="Resim 5">
            <a:extLst>
              <a:ext uri="{FF2B5EF4-FFF2-40B4-BE49-F238E27FC236}">
                <a16:creationId xmlns:a16="http://schemas.microsoft.com/office/drawing/2014/main" id="{09F8FFC4-240F-C96C-F31B-478075932E74}"/>
              </a:ext>
            </a:extLst>
          </p:cNvPr>
          <p:cNvPicPr>
            <a:picLocks noChangeAspect="1"/>
          </p:cNvPicPr>
          <p:nvPr/>
        </p:nvPicPr>
        <p:blipFill>
          <a:blip r:embed="rId5"/>
          <a:stretch>
            <a:fillRect/>
          </a:stretch>
        </p:blipFill>
        <p:spPr>
          <a:xfrm>
            <a:off x="7634433" y="1727421"/>
            <a:ext cx="4382075" cy="3234725"/>
          </a:xfrm>
          <a:prstGeom prst="rect">
            <a:avLst/>
          </a:prstGeom>
        </p:spPr>
      </p:pic>
    </p:spTree>
    <p:extLst>
      <p:ext uri="{BB962C8B-B14F-4D97-AF65-F5344CB8AC3E}">
        <p14:creationId xmlns:p14="http://schemas.microsoft.com/office/powerpoint/2010/main" val="2356178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3EEA-B2FC-2305-AF98-875BB24B80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E6A24FA-4B1D-43C1-CB9B-FB1BBE4B0A47}"/>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RAYLI SİSTEM ARAÇLARININ TANIMLARI</a:t>
            </a:r>
          </a:p>
        </p:txBody>
      </p:sp>
      <p:pic>
        <p:nvPicPr>
          <p:cNvPr id="11" name="İçerik Yer Tutucusu 10">
            <a:extLst>
              <a:ext uri="{FF2B5EF4-FFF2-40B4-BE49-F238E27FC236}">
                <a16:creationId xmlns:a16="http://schemas.microsoft.com/office/drawing/2014/main" id="{DE35AB6C-1729-F2D3-971C-B9E5E5967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EBED3D5-E22B-4DC0-7494-42022539F7F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6AF2FD84-8572-9BD3-E530-8D5B80B151B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743FA8D-2DD2-5F0E-7EC7-4F671E4F355A}"/>
              </a:ext>
            </a:extLst>
          </p:cNvPr>
          <p:cNvSpPr txBox="1"/>
          <p:nvPr/>
        </p:nvSpPr>
        <p:spPr>
          <a:xfrm>
            <a:off x="471715" y="1732702"/>
            <a:ext cx="10515600" cy="2308324"/>
          </a:xfrm>
          <a:prstGeom prst="rect">
            <a:avLst/>
          </a:prstGeom>
          <a:noFill/>
        </p:spPr>
        <p:txBody>
          <a:bodyPr wrap="square">
            <a:spAutoFit/>
          </a:bodyPr>
          <a:lstStyle/>
          <a:p>
            <a:pPr marL="285750" indent="-285750">
              <a:buFont typeface="Arial" panose="020B0604020202020204" pitchFamily="34" charset="0"/>
              <a:buChar char="•"/>
            </a:pPr>
            <a:r>
              <a:rPr lang="tr-TR" dirty="0"/>
              <a:t>Tramvay : Kent içi yolcu taşıma amaçlı ve düşük yolcu taşıma kapasiteli, karayolu araçları ile karma trafik düzeninde birlikte çalışan Raylı Sistem araçlarıdır.</a:t>
            </a:r>
          </a:p>
          <a:p>
            <a:pPr marL="285750" indent="-285750">
              <a:buFont typeface="Arial" panose="020B0604020202020204" pitchFamily="34" charset="0"/>
              <a:buChar char="•"/>
            </a:pPr>
            <a:r>
              <a:rPr lang="tr-TR" dirty="0"/>
              <a:t>Hafif Raylı Sistem : Kent içi yolcu taşıma amaçlı, yeraltında veya yerüstünde kendine tahsis edilmiş hatlarda işleyen, orta yolcu taşıma kapasitesindeki tren setidir.</a:t>
            </a:r>
          </a:p>
          <a:p>
            <a:pPr marL="285750" indent="-285750">
              <a:buFont typeface="Arial" panose="020B0604020202020204" pitchFamily="34" charset="0"/>
              <a:buChar char="•"/>
            </a:pPr>
            <a:r>
              <a:rPr lang="tr-TR" dirty="0"/>
              <a:t>Metro : Kent içinde yolcu taşıma amaçlı, yeraltında veya yerüstünde kendine tahsis edilmiş hatlarda işleyen, yüksek yolcu taşıma kapasitesindeki tren setidir.</a:t>
            </a:r>
          </a:p>
          <a:p>
            <a:pPr marL="285750" indent="-285750">
              <a:buFont typeface="Arial" panose="020B0604020202020204" pitchFamily="34" charset="0"/>
              <a:buChar char="•"/>
            </a:pPr>
            <a:r>
              <a:rPr lang="tr-TR" dirty="0"/>
              <a:t>Banliyö : Kent içinde ve kent merkezlerinden uzak mesafelere yolcu taşıma amaçlı, demiryolu hattını kullanan, yüksek yolcu taşıma kapasiteli tren setidir.</a:t>
            </a:r>
          </a:p>
        </p:txBody>
      </p:sp>
      <p:pic>
        <p:nvPicPr>
          <p:cNvPr id="3" name="Resim 2">
            <a:extLst>
              <a:ext uri="{FF2B5EF4-FFF2-40B4-BE49-F238E27FC236}">
                <a16:creationId xmlns:a16="http://schemas.microsoft.com/office/drawing/2014/main" id="{68854BB2-5BFE-8CAF-13E6-E7AE544269E6}"/>
              </a:ext>
            </a:extLst>
          </p:cNvPr>
          <p:cNvPicPr>
            <a:picLocks noChangeAspect="1"/>
          </p:cNvPicPr>
          <p:nvPr/>
        </p:nvPicPr>
        <p:blipFill>
          <a:blip r:embed="rId5"/>
          <a:stretch>
            <a:fillRect/>
          </a:stretch>
        </p:blipFill>
        <p:spPr>
          <a:xfrm>
            <a:off x="611476" y="4124912"/>
            <a:ext cx="3230851" cy="1743075"/>
          </a:xfrm>
          <a:prstGeom prst="rect">
            <a:avLst/>
          </a:prstGeom>
        </p:spPr>
      </p:pic>
      <p:pic>
        <p:nvPicPr>
          <p:cNvPr id="7" name="Resim 6">
            <a:extLst>
              <a:ext uri="{FF2B5EF4-FFF2-40B4-BE49-F238E27FC236}">
                <a16:creationId xmlns:a16="http://schemas.microsoft.com/office/drawing/2014/main" id="{72C973A7-94C2-AD1B-829E-596D768650FE}"/>
              </a:ext>
            </a:extLst>
          </p:cNvPr>
          <p:cNvPicPr>
            <a:picLocks noChangeAspect="1"/>
          </p:cNvPicPr>
          <p:nvPr/>
        </p:nvPicPr>
        <p:blipFill>
          <a:blip r:embed="rId6"/>
          <a:stretch>
            <a:fillRect/>
          </a:stretch>
        </p:blipFill>
        <p:spPr>
          <a:xfrm>
            <a:off x="4496027" y="4020137"/>
            <a:ext cx="3410300" cy="1847850"/>
          </a:xfrm>
          <a:prstGeom prst="rect">
            <a:avLst/>
          </a:prstGeom>
        </p:spPr>
      </p:pic>
      <p:pic>
        <p:nvPicPr>
          <p:cNvPr id="8" name="Resim 7">
            <a:extLst>
              <a:ext uri="{FF2B5EF4-FFF2-40B4-BE49-F238E27FC236}">
                <a16:creationId xmlns:a16="http://schemas.microsoft.com/office/drawing/2014/main" id="{DF0E1287-2C53-E05A-50C6-2AD9B42668C3}"/>
              </a:ext>
            </a:extLst>
          </p:cNvPr>
          <p:cNvPicPr>
            <a:picLocks noChangeAspect="1"/>
          </p:cNvPicPr>
          <p:nvPr/>
        </p:nvPicPr>
        <p:blipFill>
          <a:blip r:embed="rId7"/>
          <a:stretch>
            <a:fillRect/>
          </a:stretch>
        </p:blipFill>
        <p:spPr>
          <a:xfrm>
            <a:off x="8520340" y="4055495"/>
            <a:ext cx="3243489" cy="1847850"/>
          </a:xfrm>
          <a:prstGeom prst="rect">
            <a:avLst/>
          </a:prstGeom>
        </p:spPr>
      </p:pic>
    </p:spTree>
    <p:extLst>
      <p:ext uri="{BB962C8B-B14F-4D97-AF65-F5344CB8AC3E}">
        <p14:creationId xmlns:p14="http://schemas.microsoft.com/office/powerpoint/2010/main" val="3815774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002F-7367-136C-4E63-9CBEB95CBD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42C828-65BB-CE9B-B8D5-795F6966150E}"/>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1.YOLCU TRENLERİ</a:t>
            </a:r>
          </a:p>
        </p:txBody>
      </p:sp>
      <p:pic>
        <p:nvPicPr>
          <p:cNvPr id="11" name="İçerik Yer Tutucusu 10">
            <a:extLst>
              <a:ext uri="{FF2B5EF4-FFF2-40B4-BE49-F238E27FC236}">
                <a16:creationId xmlns:a16="http://schemas.microsoft.com/office/drawing/2014/main" id="{31AC3F3B-693D-83E9-2FC3-01F694C459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80FB77B-E857-D600-2F35-3509B786CD9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2F9BEAF6-196A-AB91-AA9E-887EF5C096A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B25F9E3A-F80D-17F9-4071-63C793B56D52}"/>
              </a:ext>
            </a:extLst>
          </p:cNvPr>
          <p:cNvSpPr txBox="1"/>
          <p:nvPr/>
        </p:nvSpPr>
        <p:spPr>
          <a:xfrm>
            <a:off x="637309" y="2138648"/>
            <a:ext cx="9836727" cy="2862322"/>
          </a:xfrm>
          <a:prstGeom prst="rect">
            <a:avLst/>
          </a:prstGeom>
          <a:noFill/>
        </p:spPr>
        <p:txBody>
          <a:bodyPr wrap="square">
            <a:spAutoFit/>
          </a:bodyPr>
          <a:lstStyle/>
          <a:p>
            <a:pPr marL="285750" indent="-285750">
              <a:buFont typeface="Arial" panose="020B0604020202020204" pitchFamily="34" charset="0"/>
              <a:buChar char="•"/>
            </a:pPr>
            <a:r>
              <a:rPr lang="tr-TR" dirty="0"/>
              <a:t>Demiryollarında Yolcu trenleri aşağıdaki gibi sınıflandırılır.</a:t>
            </a:r>
          </a:p>
          <a:p>
            <a:pPr marL="285750" indent="-285750">
              <a:buFont typeface="Arial" panose="020B0604020202020204" pitchFamily="34" charset="0"/>
              <a:buChar char="•"/>
            </a:pPr>
            <a:r>
              <a:rPr lang="tr-TR" dirty="0"/>
              <a:t>Banliyö trenleri,</a:t>
            </a:r>
          </a:p>
          <a:p>
            <a:endParaRPr lang="tr-TR" dirty="0"/>
          </a:p>
          <a:p>
            <a:pPr marL="285750" indent="-285750">
              <a:buFont typeface="Arial" panose="020B0604020202020204" pitchFamily="34" charset="0"/>
              <a:buChar char="•"/>
            </a:pPr>
            <a:r>
              <a:rPr lang="tr-TR" dirty="0" err="1"/>
              <a:t>Anahat</a:t>
            </a:r>
            <a:r>
              <a:rPr lang="tr-TR" dirty="0"/>
              <a:t> yolcu trenleri,</a:t>
            </a:r>
          </a:p>
          <a:p>
            <a:endParaRPr lang="tr-TR" dirty="0"/>
          </a:p>
          <a:p>
            <a:pPr marL="285750" indent="-285750">
              <a:buFont typeface="Arial" panose="020B0604020202020204" pitchFamily="34" charset="0"/>
              <a:buChar char="•"/>
            </a:pPr>
            <a:r>
              <a:rPr lang="tr-TR" dirty="0"/>
              <a:t>Kısa mesafe </a:t>
            </a:r>
            <a:r>
              <a:rPr lang="tr-TR" dirty="0" err="1"/>
              <a:t>Anahat</a:t>
            </a:r>
            <a:r>
              <a:rPr lang="tr-TR" dirty="0"/>
              <a:t> yolcu trenleri, (Bölgesel trenler = </a:t>
            </a:r>
            <a:r>
              <a:rPr lang="tr-TR" dirty="0" err="1"/>
              <a:t>Regional</a:t>
            </a:r>
            <a:r>
              <a:rPr lang="tr-TR" dirty="0"/>
              <a:t> Train)</a:t>
            </a:r>
          </a:p>
          <a:p>
            <a:endParaRPr lang="tr-TR" dirty="0"/>
          </a:p>
          <a:p>
            <a:pPr marL="285750" indent="-285750">
              <a:buFont typeface="Arial" panose="020B0604020202020204" pitchFamily="34" charset="0"/>
              <a:buChar char="•"/>
            </a:pPr>
            <a:r>
              <a:rPr lang="tr-TR" dirty="0"/>
              <a:t>Uzak mesafe </a:t>
            </a:r>
            <a:r>
              <a:rPr lang="tr-TR" dirty="0" err="1"/>
              <a:t>Anahat</a:t>
            </a:r>
            <a:r>
              <a:rPr lang="tr-TR" dirty="0"/>
              <a:t> yolcu trenleri, (Şehirlerarası trenler = </a:t>
            </a:r>
            <a:r>
              <a:rPr lang="tr-TR" dirty="0" err="1"/>
              <a:t>Intercity</a:t>
            </a:r>
            <a:r>
              <a:rPr lang="tr-TR" dirty="0"/>
              <a:t> Train)</a:t>
            </a:r>
          </a:p>
          <a:p>
            <a:endParaRPr lang="tr-TR" dirty="0"/>
          </a:p>
          <a:p>
            <a:pPr marL="285750" indent="-285750">
              <a:buFont typeface="Arial" panose="020B0604020202020204" pitchFamily="34" charset="0"/>
              <a:buChar char="•"/>
            </a:pPr>
            <a:r>
              <a:rPr lang="tr-TR" dirty="0"/>
              <a:t>Uluslararası </a:t>
            </a:r>
            <a:r>
              <a:rPr lang="tr-TR" dirty="0" err="1"/>
              <a:t>Anahat</a:t>
            </a:r>
            <a:r>
              <a:rPr lang="tr-TR" dirty="0"/>
              <a:t> yolcu trenleri (International Train)</a:t>
            </a:r>
          </a:p>
        </p:txBody>
      </p:sp>
    </p:spTree>
    <p:extLst>
      <p:ext uri="{BB962C8B-B14F-4D97-AF65-F5344CB8AC3E}">
        <p14:creationId xmlns:p14="http://schemas.microsoft.com/office/powerpoint/2010/main" val="1832242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90885-8877-0E14-BAD4-D59834E1C8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86123DF-79B0-9F00-4C3A-BEF888949F86}"/>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1.YOLCU TRENLERİ</a:t>
            </a:r>
          </a:p>
        </p:txBody>
      </p:sp>
      <p:pic>
        <p:nvPicPr>
          <p:cNvPr id="11" name="İçerik Yer Tutucusu 10">
            <a:extLst>
              <a:ext uri="{FF2B5EF4-FFF2-40B4-BE49-F238E27FC236}">
                <a16:creationId xmlns:a16="http://schemas.microsoft.com/office/drawing/2014/main" id="{89FFE5D1-BC63-F714-20F9-098592E9CF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61B89DF-71C9-D4A8-9758-3EFBCC12E88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8BB32075-5280-915D-5C31-8FC015B14C9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0AED3C90-324E-B6B5-29B7-7B68CC9C40D4}"/>
              </a:ext>
            </a:extLst>
          </p:cNvPr>
          <p:cNvSpPr txBox="1"/>
          <p:nvPr/>
        </p:nvSpPr>
        <p:spPr>
          <a:xfrm>
            <a:off x="637309" y="2138648"/>
            <a:ext cx="9836727" cy="1200329"/>
          </a:xfrm>
          <a:prstGeom prst="rect">
            <a:avLst/>
          </a:prstGeom>
          <a:noFill/>
        </p:spPr>
        <p:txBody>
          <a:bodyPr wrap="square">
            <a:spAutoFit/>
          </a:bodyPr>
          <a:lstStyle/>
          <a:p>
            <a:pPr marL="285750" indent="-285750">
              <a:buFont typeface="Arial" panose="020B0604020202020204" pitchFamily="34" charset="0"/>
              <a:buChar char="•"/>
            </a:pPr>
            <a:r>
              <a:rPr lang="tr-TR"/>
              <a:t>Anahat yolcu trenleri hızlarına göre aralarında aşağıdaki gibi sınıflandırılabilir.</a:t>
            </a:r>
          </a:p>
          <a:p>
            <a:pPr marL="285750" indent="-285750">
              <a:buFont typeface="Arial" panose="020B0604020202020204" pitchFamily="34" charset="0"/>
              <a:buChar char="•"/>
            </a:pPr>
            <a:r>
              <a:rPr lang="tr-TR"/>
              <a:t>-	Posta trenleri, (Yavaş Yolcu Trenleri = Omnibus Train)</a:t>
            </a:r>
          </a:p>
          <a:p>
            <a:pPr marL="285750" indent="-285750">
              <a:buFont typeface="Arial" panose="020B0604020202020204" pitchFamily="34" charset="0"/>
              <a:buChar char="•"/>
            </a:pPr>
            <a:r>
              <a:rPr lang="tr-TR"/>
              <a:t>-	Ekspres trenleri, (Express Train)</a:t>
            </a:r>
          </a:p>
          <a:p>
            <a:pPr marL="285750" indent="-285750">
              <a:buFont typeface="Arial" panose="020B0604020202020204" pitchFamily="34" charset="0"/>
              <a:buChar char="•"/>
            </a:pPr>
            <a:r>
              <a:rPr lang="tr-TR"/>
              <a:t>-	Yüksek hızlı trenler. (High Speed Train)</a:t>
            </a:r>
            <a:endParaRPr lang="tr-TR" dirty="0"/>
          </a:p>
        </p:txBody>
      </p:sp>
      <p:pic>
        <p:nvPicPr>
          <p:cNvPr id="3" name="Resim 2">
            <a:extLst>
              <a:ext uri="{FF2B5EF4-FFF2-40B4-BE49-F238E27FC236}">
                <a16:creationId xmlns:a16="http://schemas.microsoft.com/office/drawing/2014/main" id="{7EC2A390-1384-4CD0-5362-1A89E3C5C79E}"/>
              </a:ext>
            </a:extLst>
          </p:cNvPr>
          <p:cNvPicPr>
            <a:picLocks noChangeAspect="1"/>
          </p:cNvPicPr>
          <p:nvPr/>
        </p:nvPicPr>
        <p:blipFill>
          <a:blip r:embed="rId5"/>
          <a:stretch>
            <a:fillRect/>
          </a:stretch>
        </p:blipFill>
        <p:spPr>
          <a:xfrm>
            <a:off x="665018" y="3891988"/>
            <a:ext cx="4119418" cy="1600200"/>
          </a:xfrm>
          <a:prstGeom prst="rect">
            <a:avLst/>
          </a:prstGeom>
        </p:spPr>
      </p:pic>
      <p:pic>
        <p:nvPicPr>
          <p:cNvPr id="5" name="Resim 4">
            <a:extLst>
              <a:ext uri="{FF2B5EF4-FFF2-40B4-BE49-F238E27FC236}">
                <a16:creationId xmlns:a16="http://schemas.microsoft.com/office/drawing/2014/main" id="{EE4DFA9F-BD0B-EB07-745F-30C6864614A3}"/>
              </a:ext>
            </a:extLst>
          </p:cNvPr>
          <p:cNvPicPr>
            <a:picLocks noChangeAspect="1"/>
          </p:cNvPicPr>
          <p:nvPr/>
        </p:nvPicPr>
        <p:blipFill>
          <a:blip r:embed="rId6"/>
          <a:stretch>
            <a:fillRect/>
          </a:stretch>
        </p:blipFill>
        <p:spPr>
          <a:xfrm>
            <a:off x="5820350" y="4010890"/>
            <a:ext cx="4119417" cy="1552575"/>
          </a:xfrm>
          <a:prstGeom prst="rect">
            <a:avLst/>
          </a:prstGeom>
        </p:spPr>
      </p:pic>
    </p:spTree>
    <p:extLst>
      <p:ext uri="{BB962C8B-B14F-4D97-AF65-F5344CB8AC3E}">
        <p14:creationId xmlns:p14="http://schemas.microsoft.com/office/powerpoint/2010/main" val="3397568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154B-9681-9C86-7EE3-1A8DE59718B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7F2A553-75F6-791B-A6BE-532062052DD8}"/>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1.YOLCU TRENLERİ</a:t>
            </a:r>
          </a:p>
        </p:txBody>
      </p:sp>
      <p:pic>
        <p:nvPicPr>
          <p:cNvPr id="11" name="İçerik Yer Tutucusu 10">
            <a:extLst>
              <a:ext uri="{FF2B5EF4-FFF2-40B4-BE49-F238E27FC236}">
                <a16:creationId xmlns:a16="http://schemas.microsoft.com/office/drawing/2014/main" id="{0F20631F-A2D3-E7CB-BB20-F5504B98E8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94C0B8F-EA22-64EA-DB15-BEF7058B075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CA88F6B2-3F9F-295B-D5C9-DB98EC10D25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F00E0B90-026D-E818-8753-24C39D707816}"/>
              </a:ext>
            </a:extLst>
          </p:cNvPr>
          <p:cNvSpPr txBox="1"/>
          <p:nvPr/>
        </p:nvSpPr>
        <p:spPr>
          <a:xfrm>
            <a:off x="637309" y="2138648"/>
            <a:ext cx="9836727" cy="2031325"/>
          </a:xfrm>
          <a:prstGeom prst="rect">
            <a:avLst/>
          </a:prstGeom>
          <a:noFill/>
        </p:spPr>
        <p:txBody>
          <a:bodyPr wrap="square">
            <a:spAutoFit/>
          </a:bodyPr>
          <a:lstStyle/>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Yolcu trenleri aşağıda yazılı bileşimlerle oluştururlar.</a:t>
            </a:r>
          </a:p>
          <a:p>
            <a:pPr marL="285750" indent="-285750">
              <a:buFont typeface="Arial" panose="020B0604020202020204" pitchFamily="34" charset="0"/>
              <a:buChar char="•"/>
            </a:pPr>
            <a:r>
              <a:rPr lang="tr-TR" dirty="0"/>
              <a:t>Lokomotif ve yolcu vagonlarının bileşimi ile yapılan yolcu trenleri,</a:t>
            </a:r>
          </a:p>
          <a:p>
            <a:pPr marL="285750" indent="-285750">
              <a:buFont typeface="Arial" panose="020B0604020202020204" pitchFamily="34" charset="0"/>
              <a:buChar char="•"/>
            </a:pPr>
            <a:r>
              <a:rPr lang="tr-TR" dirty="0" err="1"/>
              <a:t>Otomotrisler</a:t>
            </a:r>
            <a:r>
              <a:rPr lang="tr-TR" dirty="0"/>
              <a:t> (motorlu vagonlar) ile yapılan yolcu trenleri,</a:t>
            </a:r>
          </a:p>
          <a:p>
            <a:pPr marL="285750" indent="-285750">
              <a:buFont typeface="Arial" panose="020B0604020202020204" pitchFamily="34" charset="0"/>
              <a:buChar char="•"/>
            </a:pPr>
            <a:r>
              <a:rPr lang="tr-TR" dirty="0" err="1"/>
              <a:t>Otomotrisler</a:t>
            </a:r>
            <a:r>
              <a:rPr lang="tr-TR" dirty="0"/>
              <a:t> ve </a:t>
            </a:r>
            <a:r>
              <a:rPr lang="tr-TR" dirty="0" err="1"/>
              <a:t>otomotrislere</a:t>
            </a:r>
            <a:r>
              <a:rPr lang="tr-TR" dirty="0"/>
              <a:t> uygun dizayn edilmiş vagonlarının bileşimi ile yapılan ve tren seti (tren dizisi) adını verdiğimiz dizilerle yapılan yolcu trenleridir.</a:t>
            </a:r>
          </a:p>
        </p:txBody>
      </p:sp>
    </p:spTree>
    <p:extLst>
      <p:ext uri="{BB962C8B-B14F-4D97-AF65-F5344CB8AC3E}">
        <p14:creationId xmlns:p14="http://schemas.microsoft.com/office/powerpoint/2010/main" val="621315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687</TotalTime>
  <Words>5550</Words>
  <Application>Microsoft Office PowerPoint</Application>
  <PresentationFormat>Geniş ekran</PresentationFormat>
  <Paragraphs>343</Paragraphs>
  <Slides>59</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59</vt:i4>
      </vt:variant>
    </vt:vector>
  </HeadingPairs>
  <TitlesOfParts>
    <vt:vector size="63" baseType="lpstr">
      <vt:lpstr>Arial</vt:lpstr>
      <vt:lpstr>Century Gothic</vt:lpstr>
      <vt:lpstr>Wingdings 3</vt:lpstr>
      <vt:lpstr>Dilim</vt:lpstr>
      <vt:lpstr>ÇEKEN ARAÇ BİLGİSİ </vt:lpstr>
      <vt:lpstr>      RAYLI SİSTEM ARAÇLARI TARİHÇESİ</vt:lpstr>
      <vt:lpstr>      RAYLI SİSTEM ARAÇLARI TARİHÇESİ</vt:lpstr>
      <vt:lpstr>      RAYLI SİSTEM ARAÇLARININ TANIMLARI</vt:lpstr>
      <vt:lpstr>      RAYLI SİSTEM ARAÇLARININ TANIMLARI</vt:lpstr>
      <vt:lpstr>      RAYLI SİSTEM ARAÇLARININ TANIMLARI</vt:lpstr>
      <vt:lpstr>               TRENLER        1.YOLCU TRENLERİ</vt:lpstr>
      <vt:lpstr>               TRENLER        1.YOLCU TRENLERİ</vt:lpstr>
      <vt:lpstr>                   TRENLER             1.YOLCU TRENLERİ</vt:lpstr>
      <vt:lpstr>                   TRENLER             2.YÜK TRENLERİ</vt:lpstr>
      <vt:lpstr>                   TRENLER             2.YÜK TRENLERİ</vt:lpstr>
      <vt:lpstr>                   TRENLER             3. KARMA TRENLER</vt:lpstr>
      <vt:lpstr>                   TRENLER             4. DİĞER TRENLER</vt:lpstr>
      <vt:lpstr>                   çeken araçlar                   1-LOKOMOTİFLER</vt:lpstr>
      <vt:lpstr>                   çeken araçlar                   1-LOKOMOTİFLER</vt:lpstr>
      <vt:lpstr>                   çeken araçlar             YOLCU TRENİ LOKOMOTİFLERİ</vt:lpstr>
      <vt:lpstr>                   çeken araçlar             YOLCU TRENİ LOKOMOTİFLERİ</vt:lpstr>
      <vt:lpstr>                   çeken araçlar             YOLCU TRENİ LOKOMOTİFLERİ</vt:lpstr>
      <vt:lpstr>                   çeken araçlar             ÜNİVERSAL LOKOMOTİFLER</vt:lpstr>
      <vt:lpstr>                   çeken araçlar             YÜK TRENİ LOKOMOTİFLERİ</vt:lpstr>
      <vt:lpstr>                     çeken araçlar       KISA MESAFE YOL VE MANEVRA LOKOMOTİFLERİ</vt:lpstr>
      <vt:lpstr>                     çeken araçlar               MANEVRA LOKOMOTİFLERİ</vt:lpstr>
      <vt:lpstr>                     çeken araçlar        ÇEKEN ARAÇLARIN SINIFLANDIRILMASI      1- ENERJİ TÜRLERİNE GÖRE SINIFLANDIRMA</vt:lpstr>
      <vt:lpstr>                     çeken araçlar        ÇEKEN ARAÇLARIN SINIFLANDIRILMASI      1- ENERJİ TÜRLERİNE GÖRE SINIFLANDIRMA     A-BUHAR ENERJİSİ İLE ÇALIŞAN LOKOMOTİFLER</vt:lpstr>
      <vt:lpstr>                     çeken araçlar        ÇEKEN ARAÇLARIN SINIFLANDIRILMASI      1- ENERJİ TÜRLERİNE GÖRE SINIFLANDIRMA     B-DİZEL ENERJİSİ İLE ÇALIŞAN LOKOMOTİFLER</vt:lpstr>
      <vt:lpstr>                     çeken araçlar        ÇEKEN ARAÇLARIN SINIFLANDIRILMASI      1- ENERJİ TÜRLERİNE GÖRE SINIFLANDIRMA     B-DİZEL ENERJİSİ İLE ÇALIŞAN LOKOMOTİFLER</vt:lpstr>
      <vt:lpstr>                     çeken araçlar        ÇEKEN ARAÇLARIN SINIFLANDIRILMASI      1- ENERJİ TÜRLERİNE GÖRE SINIFLANDIRMA     B-DİZEL ENERJİSİ İLE ÇALIŞAN LOKOMOTİFLER</vt:lpstr>
      <vt:lpstr>                     çeken araçlar        ÇEKEN ARAÇLARIN SINIFLANDIRILMASI      1- ENERJİ TÜRLERİNE GÖRE SINIFLANDIRMA     C-ELEKTRİK ENERJİSİ İLE ÇALIŞAN LOKOMOTİFLER</vt:lpstr>
      <vt:lpstr>                     çeken araçlar        ÇEKEN ARAÇLARIN SINIFLANDIRILMASI      1- ENERJİ TÜRLERİNE GÖRE SINIFLANDIRMA     C-ELEKTRİK ENERJİSİ İLE ÇALIŞAN LOKOMOTİFLER</vt:lpstr>
      <vt:lpstr>                     çeken araçlar        ÇEKEN ARAÇLARIN SINIFLANDIRILMASI      1- ENERJİ TÜRLERİNE GÖRE SINIFLANDIRMA     C-ELEKTRİK ENERJİSİ İLE ÇALIŞAN LOKOMOTİFLER</vt:lpstr>
      <vt:lpstr>                     çeken araçlar            ÇEKEN ARAÇLARIN SINIFLANDIRILMASI            2- GÜÇ AKTARMA DÜZENLERİNE GÖRE  </vt:lpstr>
      <vt:lpstr>                     çeken araçlar            ÇEKEN ARAÇLARIN SINIFLANDIRILMASI            2- GÜÇ AKTARMA DÜZENLERİNE GÖRE  </vt:lpstr>
      <vt:lpstr>                     çeken araçlar            ÇEKEN ARAÇLARIN SINIFLANDIRILMASI            2- GÜÇ AKTARMA DÜZENLERİNE GÖRE  </vt:lpstr>
      <vt:lpstr>                     çeken araçlar            ÇEKEN ARAÇLARIN SINIFLANDIRILMASI               3- TEKERLEK DÜZENLERİNE GÖRE</vt:lpstr>
      <vt:lpstr>                     çeken araçlar            ÇEKEN ARAÇLARIN SINIFLANDIRILMASI               3- TEKERLEK DÜZENLERİNE GÖRE</vt:lpstr>
      <vt:lpstr>                     çeken araçlar            TEKERLEKLER ÜZERİNDE HAREKET EDEN ÇEKEN   A                   ARAÇLARIN TANIMI</vt:lpstr>
      <vt:lpstr>   çeken araçlar            BOJİLİ ÇEKEN ARAÇLARDA TEKERLEK        DÜZENLERİNİN TANIMI                  </vt:lpstr>
      <vt:lpstr>   çeken araçlar            RAYLI SİSTEM ARAÇLARININ ORTAK YAPISI</vt:lpstr>
      <vt:lpstr>   çeken araçlar            RAYLI SİSTEM ARAÇLARININ ORTAK YAPISI BOJİLER (BOGIE)</vt:lpstr>
      <vt:lpstr>   çeken araçlar            RAYLI SİSTEM ARAÇLARININ ORTAK YAPISI BOJİLER (BOGIE)</vt:lpstr>
      <vt:lpstr>   çeken araçlar            RAYLI SİSTEM ARAÇLARININ ORTAK YAPISI BOJİLER (BOGIE)</vt:lpstr>
      <vt:lpstr>   çeken araçlar            RAYLI SİSTEM ARAÇLARININ ORTAK YAPISI BOJİLER (BOGIE)</vt:lpstr>
      <vt:lpstr>   çeken araçlar            RAYLI SİSTEM ARAÇLARININ ORTAK YAPISI BOJİLER (BOGIE)</vt:lpstr>
      <vt:lpstr>   çeken araçlar            ANA TAŞIYICIYA GÖRE ORTAK ÖZELLİKLER</vt:lpstr>
      <vt:lpstr>   çeken araçlar            ANA TAŞIYICIYA GÖRE ORTAK ÖZELLİKLER</vt:lpstr>
      <vt:lpstr>   çeken araçlar            ANA TAŞIYICIYA GÖRE ORTAK ÖZELLİKLER</vt:lpstr>
      <vt:lpstr>   çeken araçlar            ANA TAŞIYICIYA GÖRE ORTAK ÖZELLİKLER</vt:lpstr>
      <vt:lpstr>   çeken araçlar            ANA TAŞIYICININ (ŞASİ) YAPISI</vt:lpstr>
      <vt:lpstr>   çeken araçlar   TAMPONLAR</vt:lpstr>
      <vt:lpstr>   çeken araçlar   TAMPONLAR</vt:lpstr>
      <vt:lpstr>   çeken araçlar   TAMPONLAR</vt:lpstr>
      <vt:lpstr>   çeken araçlar   ÇEKME TERTİBATI</vt:lpstr>
      <vt:lpstr>   çeken araçlar   ÇEKME TERTİBATI</vt:lpstr>
      <vt:lpstr>   çeken araçlar   ÇEKME TERTİBATI</vt:lpstr>
      <vt:lpstr>   çeken araçlar   ÇEKME TERTİBATI</vt:lpstr>
      <vt:lpstr>   çeken araçlar   ÇEKME TERTİBATI</vt:lpstr>
      <vt:lpstr>   çeken araçlar   ÇEKME TERTİBATI</vt:lpstr>
      <vt:lpstr>   çeken araçlar   SANDIK (KAPORTA)</vt:lpstr>
      <vt:lpstr>   çeken araçlar   SÜRÜCÜ KUMANDA KABİNİ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Çağdaş GÖRGÜLÜ</cp:lastModifiedBy>
  <cp:revision>8</cp:revision>
  <dcterms:created xsi:type="dcterms:W3CDTF">2025-01-21T19:33:36Z</dcterms:created>
  <dcterms:modified xsi:type="dcterms:W3CDTF">2026-03-09T12:50:51Z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iketDocId">
    <vt:lpwstr>845bd874-2321-47f9-82b7-d48f48d40fe8</vt:lpwstr>
  </property>
</Properties>
</file>