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2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37220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7391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434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443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8577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9244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15406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3575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54829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7914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2416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90FC6AA-8BFF-4AD9-80D0-F05C4D615962}" type="datetimeFigureOut">
              <a:rPr lang="tr-TR" smtClean="0"/>
              <a:t>9.03.2026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11652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1249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FC6AA-8BFF-4AD9-80D0-F05C4D615962}" type="datetimeFigureOut">
              <a:rPr lang="tr-TR" smtClean="0"/>
              <a:t>9.03.2026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024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373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74225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90FC6AA-8BFF-4AD9-80D0-F05C4D615962}" type="datetimeFigureOut">
              <a:rPr lang="tr-TR" smtClean="0"/>
              <a:t>9.03.2026</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2771794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lstStyle/>
          <a:p>
            <a:r>
              <a:rPr lang="tr-TR" b="1" dirty="0"/>
              <a:t>ÇEKİLEN ARAÇ </a:t>
            </a:r>
            <a:r>
              <a:rPr lang="tr-TR" b="1" dirty="0" smtClean="0"/>
              <a:t>BİLGİSİ-1-</a:t>
            </a:r>
            <a:r>
              <a:rPr lang="tr-TR" b="1" dirty="0"/>
              <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C2C2-6533-971F-D426-7FE50987B17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153ECF3-95A6-33B2-09A4-DC8B02AC933B}"/>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Sertifikasyon Süreçleri</a:t>
            </a:r>
          </a:p>
        </p:txBody>
      </p:sp>
      <p:pic>
        <p:nvPicPr>
          <p:cNvPr id="11" name="İçerik Yer Tutucusu 10">
            <a:extLst>
              <a:ext uri="{FF2B5EF4-FFF2-40B4-BE49-F238E27FC236}">
                <a16:creationId xmlns:a16="http://schemas.microsoft.com/office/drawing/2014/main" id="{BA3B275D-5C12-AB2C-2A64-30EFCBCEEB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A222473-D942-542A-E2D2-E34D3B3028B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13FC002-A9B0-B01D-E619-A17E115DB24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520E3F0-D442-85DE-F562-F7EAAAEF283A}"/>
              </a:ext>
            </a:extLst>
          </p:cNvPr>
          <p:cNvSpPr txBox="1"/>
          <p:nvPr/>
        </p:nvSpPr>
        <p:spPr>
          <a:xfrm>
            <a:off x="609600" y="1767566"/>
            <a:ext cx="10926617" cy="2862322"/>
          </a:xfrm>
          <a:prstGeom prst="rect">
            <a:avLst/>
          </a:prstGeom>
          <a:noFill/>
        </p:spPr>
        <p:txBody>
          <a:bodyPr wrap="square">
            <a:spAutoFit/>
          </a:bodyPr>
          <a:lstStyle/>
          <a:p>
            <a:pPr marL="285750" indent="-285750">
              <a:buFont typeface="Arial" panose="020B0604020202020204" pitchFamily="34" charset="0"/>
              <a:buChar char="•"/>
            </a:pPr>
            <a:r>
              <a:rPr lang="tr-TR" dirty="0"/>
              <a:t>ECM belgesi alabilmek için ECM Düzenlemesinde ortaya konulan gereklilikleri taşıdığını ispatlaması gerekmektedir. </a:t>
            </a:r>
          </a:p>
          <a:p>
            <a:pPr marL="285750" indent="-285750">
              <a:buFont typeface="Arial" panose="020B0604020202020204" pitchFamily="34" charset="0"/>
              <a:buChar char="•"/>
            </a:pPr>
            <a:r>
              <a:rPr lang="tr-TR" dirty="0"/>
              <a:t>Bunun kanıtlanması için de bir belgelendirme kuruluşuna denetim ve belgelendirme için başvurması beklenir. </a:t>
            </a:r>
          </a:p>
          <a:p>
            <a:pPr marL="285750" indent="-285750">
              <a:buFont typeface="Arial" panose="020B0604020202020204" pitchFamily="34" charset="0"/>
              <a:buChar char="•"/>
            </a:pPr>
            <a:r>
              <a:rPr lang="tr-TR" dirty="0"/>
              <a:t>ECM belgelendirmesi için başvuru yapabilecek kuruluşlar aşağıda sıralanmıştır:</a:t>
            </a:r>
          </a:p>
          <a:p>
            <a:pPr marL="285750" indent="-285750">
              <a:buFont typeface="Arial" panose="020B0604020202020204" pitchFamily="34" charset="0"/>
              <a:buChar char="•"/>
            </a:pPr>
            <a:r>
              <a:rPr lang="tr-TR" dirty="0"/>
              <a:t>1.	Vagon üreticisi,</a:t>
            </a:r>
          </a:p>
          <a:p>
            <a:pPr marL="285750" indent="-285750">
              <a:buFont typeface="Arial" panose="020B0604020202020204" pitchFamily="34" charset="0"/>
              <a:buChar char="•"/>
            </a:pPr>
            <a:r>
              <a:rPr lang="tr-TR" dirty="0"/>
              <a:t>2.	Demiryolu tren işletmecisi,</a:t>
            </a:r>
          </a:p>
          <a:p>
            <a:pPr marL="285750" indent="-285750">
              <a:buFont typeface="Arial" panose="020B0604020202020204" pitchFamily="34" charset="0"/>
              <a:buChar char="•"/>
            </a:pPr>
            <a:r>
              <a:rPr lang="tr-TR" dirty="0"/>
              <a:t>3.	Demiryolu altyapı işletmecisi,</a:t>
            </a:r>
          </a:p>
          <a:p>
            <a:pPr marL="285750" indent="-285750">
              <a:buFont typeface="Arial" panose="020B0604020202020204" pitchFamily="34" charset="0"/>
              <a:buChar char="•"/>
            </a:pPr>
            <a:r>
              <a:rPr lang="tr-TR" dirty="0"/>
              <a:t>4.	Vagon kullanım hakkına sahip olan kişi veya tüzel kişi</a:t>
            </a:r>
          </a:p>
          <a:p>
            <a:pPr marL="285750" indent="-285750">
              <a:buFont typeface="Arial" panose="020B0604020202020204" pitchFamily="34" charset="0"/>
              <a:buChar char="•"/>
            </a:pPr>
            <a:r>
              <a:rPr lang="tr-TR" dirty="0"/>
              <a:t>5.	Vagon bakım atölyeleri.</a:t>
            </a:r>
          </a:p>
        </p:txBody>
      </p:sp>
    </p:spTree>
    <p:extLst>
      <p:ext uri="{BB962C8B-B14F-4D97-AF65-F5344CB8AC3E}">
        <p14:creationId xmlns:p14="http://schemas.microsoft.com/office/powerpoint/2010/main" val="267445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6D741-115A-3C9C-C165-21829F2CCF6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83A12B-F8E5-0A67-4B56-E536236879E8}"/>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Sertifikasyon Süreçleri</a:t>
            </a:r>
          </a:p>
        </p:txBody>
      </p:sp>
      <p:pic>
        <p:nvPicPr>
          <p:cNvPr id="11" name="İçerik Yer Tutucusu 10">
            <a:extLst>
              <a:ext uri="{FF2B5EF4-FFF2-40B4-BE49-F238E27FC236}">
                <a16:creationId xmlns:a16="http://schemas.microsoft.com/office/drawing/2014/main" id="{B00E5AB9-4A79-9AE6-3BA4-23174DB8AB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4AF6804-664B-72A0-03AB-A5C6363561C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9056695-F302-25A8-08F4-967F79F1552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674835D-5C81-09DD-2597-E7914E3E51A1}"/>
              </a:ext>
            </a:extLst>
          </p:cNvPr>
          <p:cNvSpPr txBox="1"/>
          <p:nvPr/>
        </p:nvSpPr>
        <p:spPr>
          <a:xfrm>
            <a:off x="609600" y="1767566"/>
            <a:ext cx="10926617" cy="2308324"/>
          </a:xfrm>
          <a:prstGeom prst="rect">
            <a:avLst/>
          </a:prstGeom>
          <a:noFill/>
        </p:spPr>
        <p:txBody>
          <a:bodyPr wrap="square">
            <a:spAutoFit/>
          </a:bodyPr>
          <a:lstStyle/>
          <a:p>
            <a:pPr marL="285750" indent="-285750">
              <a:buFont typeface="Arial" panose="020B0604020202020204" pitchFamily="34" charset="0"/>
              <a:buChar char="•"/>
            </a:pPr>
            <a:r>
              <a:rPr lang="tr-TR" dirty="0"/>
              <a:t>Ulusal demiryolu altyapı ağında işletilecek olan demiryolu araçları için ECM belgesi alacak kuruluşun Türkiye'de yerleşik ve belgeli olması gereklidir. </a:t>
            </a:r>
          </a:p>
          <a:p>
            <a:pPr marL="285750" indent="-285750">
              <a:buFont typeface="Arial" panose="020B0604020202020204" pitchFamily="34" charset="0"/>
              <a:buChar char="•"/>
            </a:pPr>
            <a:r>
              <a:rPr lang="tr-TR" dirty="0"/>
              <a:t>Şirket kaşeli ve imzalı bir dilekçe ile Bakanlığa başvuru yapılır. </a:t>
            </a:r>
          </a:p>
          <a:p>
            <a:pPr marL="285750" indent="-285750">
              <a:buFont typeface="Arial" panose="020B0604020202020204" pitchFamily="34" charset="0"/>
              <a:buChar char="•"/>
            </a:pPr>
            <a:r>
              <a:rPr lang="tr-TR" dirty="0"/>
              <a:t>Başvuru dilekçesi ile birlikte kılavuzda belirtilen bazı belgeler bir dosya ile başvuruya eklenir. </a:t>
            </a:r>
          </a:p>
          <a:p>
            <a:pPr marL="285750" indent="-285750">
              <a:buFont typeface="Arial" panose="020B0604020202020204" pitchFamily="34" charset="0"/>
              <a:buChar char="•"/>
            </a:pPr>
            <a:r>
              <a:rPr lang="tr-TR" dirty="0"/>
              <a:t>Başvuru dosyalarının tamamlanması ardından ilgili belgelendirme kuruluşu değerlendirme yapar.</a:t>
            </a:r>
          </a:p>
          <a:p>
            <a:pPr marL="285750" indent="-285750">
              <a:buFont typeface="Arial" panose="020B0604020202020204" pitchFamily="34" charset="0"/>
              <a:buChar char="•"/>
            </a:pPr>
            <a:r>
              <a:rPr lang="tr-TR" dirty="0"/>
              <a:t> Bu değerlendirme süreci belge ve saha denetimleri dahil tamamlandığında ve olumlu çıktığında başvuru sahibi bilgilendirilir ve ECM belgesi düzenlenir.</a:t>
            </a:r>
          </a:p>
        </p:txBody>
      </p:sp>
    </p:spTree>
    <p:extLst>
      <p:ext uri="{BB962C8B-B14F-4D97-AF65-F5344CB8AC3E}">
        <p14:creationId xmlns:p14="http://schemas.microsoft.com/office/powerpoint/2010/main" val="52135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4F01-8B0D-8423-3197-4E8E8F5D30A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7E390F2-35FD-B269-FACA-2B39C05B6BF2}"/>
              </a:ext>
            </a:extLst>
          </p:cNvPr>
          <p:cNvSpPr>
            <a:spLocks noGrp="1"/>
          </p:cNvSpPr>
          <p:nvPr>
            <p:ph type="title"/>
          </p:nvPr>
        </p:nvSpPr>
        <p:spPr>
          <a:xfrm>
            <a:off x="1211284" y="23682"/>
            <a:ext cx="10515600" cy="1325563"/>
          </a:xfrm>
        </p:spPr>
        <p:txBody>
          <a:bodyPr/>
          <a:lstStyle/>
          <a:p>
            <a:pPr algn="ctr"/>
            <a:r>
              <a:rPr lang="tr-TR" dirty="0">
                <a:solidFill>
                  <a:srgbClr val="FF0000"/>
                </a:solidFill>
              </a:rPr>
              <a:t>    Vagonların Servisten Alınması 	Sertifikasyon Süreçleri</a:t>
            </a:r>
          </a:p>
        </p:txBody>
      </p:sp>
      <p:pic>
        <p:nvPicPr>
          <p:cNvPr id="11" name="İçerik Yer Tutucusu 10">
            <a:extLst>
              <a:ext uri="{FF2B5EF4-FFF2-40B4-BE49-F238E27FC236}">
                <a16:creationId xmlns:a16="http://schemas.microsoft.com/office/drawing/2014/main" id="{6F52B799-B23F-B987-6DDC-8271640224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79ADFA1-018F-5B00-7EF8-054943B8176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9683DC7-383A-92F8-8510-3E38E9225CD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E9F7238-D5E8-9D98-3E58-A309914F7AA4}"/>
              </a:ext>
            </a:extLst>
          </p:cNvPr>
          <p:cNvSpPr txBox="1"/>
          <p:nvPr/>
        </p:nvSpPr>
        <p:spPr>
          <a:xfrm>
            <a:off x="1607127" y="1152006"/>
            <a:ext cx="10584873" cy="4801314"/>
          </a:xfrm>
          <a:prstGeom prst="rect">
            <a:avLst/>
          </a:prstGeom>
          <a:noFill/>
        </p:spPr>
        <p:txBody>
          <a:bodyPr wrap="square">
            <a:spAutoFit/>
          </a:bodyPr>
          <a:lstStyle/>
          <a:p>
            <a:pPr marL="285750" indent="-285750">
              <a:buFont typeface="Arial" panose="020B0604020202020204" pitchFamily="34" charset="0"/>
              <a:buChar char="•"/>
            </a:pPr>
            <a:r>
              <a:rPr lang="tr-TR" dirty="0"/>
              <a:t>01.05.2022 tarihi itibariyle </a:t>
            </a:r>
            <a:r>
              <a:rPr lang="tr-TR" dirty="0" err="1"/>
              <a:t>Türkive'de</a:t>
            </a:r>
            <a:r>
              <a:rPr lang="tr-TR" dirty="0"/>
              <a:t> ECM yetki belgesi sahibi firmalar şunlardır:</a:t>
            </a:r>
          </a:p>
          <a:p>
            <a:pPr marL="285750" indent="-285750">
              <a:buFont typeface="Arial" panose="020B0604020202020204" pitchFamily="34" charset="0"/>
              <a:buChar char="•"/>
            </a:pPr>
            <a:r>
              <a:rPr lang="tr-TR" dirty="0"/>
              <a:t>1.	ACARLAR DOKUMA SAN. VE Tic. Aş. DİNAR ŞUBESİ</a:t>
            </a:r>
          </a:p>
          <a:p>
            <a:pPr marL="285750" indent="-285750">
              <a:buFont typeface="Arial" panose="020B0604020202020204" pitchFamily="34" charset="0"/>
              <a:buChar char="•"/>
            </a:pPr>
            <a:r>
              <a:rPr lang="tr-TR" dirty="0"/>
              <a:t>2.	ALERMAK DANIŞMANLIK MAKİNA SAN. VE Tic. Aş.</a:t>
            </a:r>
          </a:p>
          <a:p>
            <a:pPr marL="285750" indent="-285750">
              <a:buFont typeface="Arial" panose="020B0604020202020204" pitchFamily="34" charset="0"/>
              <a:buChar char="•"/>
            </a:pPr>
            <a:r>
              <a:rPr lang="tr-TR" dirty="0"/>
              <a:t>3.	</a:t>
            </a:r>
            <a:r>
              <a:rPr lang="tr-TR" dirty="0" err="1"/>
              <a:t>Anapet</a:t>
            </a:r>
            <a:r>
              <a:rPr lang="tr-TR" dirty="0"/>
              <a:t> Uluslararası Nakliyat AŞ.</a:t>
            </a:r>
          </a:p>
          <a:p>
            <a:pPr marL="285750" indent="-285750">
              <a:buFont typeface="Arial" panose="020B0604020202020204" pitchFamily="34" charset="0"/>
              <a:buChar char="•"/>
            </a:pPr>
            <a:r>
              <a:rPr lang="tr-TR" dirty="0"/>
              <a:t>4.	AR-GÜ - DEMİRYOLU TASIMA VE DEPOCULUK ANONİM SIRKETI ISTANBUR ŞUBESİ</a:t>
            </a:r>
          </a:p>
          <a:p>
            <a:pPr marL="285750" indent="-285750">
              <a:buFont typeface="Arial" panose="020B0604020202020204" pitchFamily="34" charset="0"/>
              <a:buChar char="•"/>
            </a:pPr>
            <a:r>
              <a:rPr lang="tr-TR" dirty="0"/>
              <a:t>5.	Demiryolu Lojistik Mühendislik Sanayi ve Ticaret Limited Şirketi</a:t>
            </a:r>
          </a:p>
          <a:p>
            <a:pPr marL="285750" indent="-285750">
              <a:buFont typeface="Arial" panose="020B0604020202020204" pitchFamily="34" charset="0"/>
              <a:buChar char="•"/>
            </a:pPr>
            <a:r>
              <a:rPr lang="tr-TR" dirty="0"/>
              <a:t>6.	İzmir Banliyö Taşımacılığı Sistemi Ticaret AŞ</a:t>
            </a:r>
          </a:p>
          <a:p>
            <a:pPr marL="285750" indent="-285750">
              <a:buFont typeface="Arial" panose="020B0604020202020204" pitchFamily="34" charset="0"/>
              <a:buChar char="•"/>
            </a:pPr>
            <a:r>
              <a:rPr lang="tr-TR" dirty="0"/>
              <a:t>7.	KAYA ENDÜSTRİYEL MÜHENDİSLİK METAL SAN </a:t>
            </a:r>
            <a:r>
              <a:rPr lang="tr-TR" dirty="0" err="1"/>
              <a:t>Tic</a:t>
            </a:r>
            <a:r>
              <a:rPr lang="tr-TR" dirty="0"/>
              <a:t> LTD ŞTİ</a:t>
            </a:r>
          </a:p>
          <a:p>
            <a:pPr marL="285750" indent="-285750">
              <a:buFont typeface="Arial" panose="020B0604020202020204" pitchFamily="34" charset="0"/>
              <a:buChar char="•"/>
            </a:pPr>
            <a:r>
              <a:rPr lang="tr-TR" dirty="0"/>
              <a:t>8.	KÖRFEZ ULAŞTIRMA Aş.</a:t>
            </a:r>
          </a:p>
          <a:p>
            <a:pPr marL="285750" indent="-285750">
              <a:buFont typeface="Arial" panose="020B0604020202020204" pitchFamily="34" charset="0"/>
              <a:buChar char="•"/>
            </a:pPr>
            <a:r>
              <a:rPr lang="tr-TR" dirty="0"/>
              <a:t>9.	MOSKİNO MAKİNA ELEKTRİK REKLAM İNŞAAT YAZILIM İTHALAT İHRACAT </a:t>
            </a:r>
            <a:r>
              <a:rPr lang="tr-TR" dirty="0" err="1"/>
              <a:t>LTD.şTi</a:t>
            </a:r>
            <a:endParaRPr lang="tr-TR" dirty="0"/>
          </a:p>
          <a:p>
            <a:pPr marL="285750" indent="-285750">
              <a:buFont typeface="Arial" panose="020B0604020202020204" pitchFamily="34" charset="0"/>
              <a:buChar char="•"/>
            </a:pPr>
            <a:r>
              <a:rPr lang="tr-TR" dirty="0"/>
              <a:t>10.	RAYKENT LOJİSTİK DEMİRYOLU HİZMETLERİ DEP. TAAH. SAN. VE Tic. Aş.</a:t>
            </a:r>
          </a:p>
          <a:p>
            <a:pPr marL="285750" indent="-285750">
              <a:buFont typeface="Arial" panose="020B0604020202020204" pitchFamily="34" charset="0"/>
              <a:buChar char="•"/>
            </a:pPr>
            <a:r>
              <a:rPr lang="tr-TR" dirty="0"/>
              <a:t>11.	</a:t>
            </a:r>
            <a:r>
              <a:rPr lang="tr-TR" dirty="0" err="1"/>
              <a:t>Rayvag</a:t>
            </a:r>
            <a:r>
              <a:rPr lang="tr-TR" dirty="0"/>
              <a:t> Vagon Sanayi ve Ticaret AŞ.</a:t>
            </a:r>
          </a:p>
          <a:p>
            <a:pPr marL="285750" indent="-285750">
              <a:buFont typeface="Arial" panose="020B0604020202020204" pitchFamily="34" charset="0"/>
              <a:buChar char="•"/>
            </a:pPr>
            <a:r>
              <a:rPr lang="tr-TR" dirty="0"/>
              <a:t>12.	Siemens </a:t>
            </a:r>
            <a:r>
              <a:rPr lang="tr-TR" dirty="0" err="1"/>
              <a:t>Mobility</a:t>
            </a:r>
            <a:r>
              <a:rPr lang="tr-TR" dirty="0"/>
              <a:t> Ulaşım Sistemleri Anonim Şirketi</a:t>
            </a:r>
          </a:p>
          <a:p>
            <a:pPr marL="285750" indent="-285750">
              <a:buFont typeface="Arial" panose="020B0604020202020204" pitchFamily="34" charset="0"/>
              <a:buChar char="•"/>
            </a:pPr>
            <a:r>
              <a:rPr lang="tr-TR" dirty="0"/>
              <a:t>13.	STADLER SERVİCE TURKEY</a:t>
            </a:r>
          </a:p>
          <a:p>
            <a:pPr marL="285750" indent="-285750">
              <a:buFont typeface="Arial" panose="020B0604020202020204" pitchFamily="34" charset="0"/>
              <a:buChar char="•"/>
            </a:pPr>
            <a:r>
              <a:rPr lang="tr-TR" dirty="0"/>
              <a:t>14.	TMS TREN BAKIM ONARIM Aş</a:t>
            </a:r>
          </a:p>
          <a:p>
            <a:pPr marL="285750" indent="-285750">
              <a:buFont typeface="Arial" panose="020B0604020202020204" pitchFamily="34" charset="0"/>
              <a:buChar char="•"/>
            </a:pPr>
            <a:r>
              <a:rPr lang="tr-TR" dirty="0"/>
              <a:t>15.	Türkiye Cumhuriyeti Devlet Demiryolları İşletmesi Genel Müdürlüğü</a:t>
            </a:r>
          </a:p>
          <a:p>
            <a:pPr marL="285750" indent="-285750">
              <a:buFont typeface="Arial" panose="020B0604020202020204" pitchFamily="34" charset="0"/>
              <a:buChar char="•"/>
            </a:pPr>
            <a:r>
              <a:rPr lang="tr-TR" dirty="0"/>
              <a:t>16.	Türkiye Cumhuriyeti Devlet Demiryolları Taşımacılık AŞ Genel Müdürlüğü</a:t>
            </a:r>
          </a:p>
        </p:txBody>
      </p:sp>
    </p:spTree>
    <p:extLst>
      <p:ext uri="{BB962C8B-B14F-4D97-AF65-F5344CB8AC3E}">
        <p14:creationId xmlns:p14="http://schemas.microsoft.com/office/powerpoint/2010/main" val="1769017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81769-3977-151C-E2D7-8EFE082D19A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09F9C73-8A08-B9D2-0EB7-D27FC103A342}"/>
              </a:ext>
            </a:extLst>
          </p:cNvPr>
          <p:cNvSpPr>
            <a:spLocks noGrp="1"/>
          </p:cNvSpPr>
          <p:nvPr>
            <p:ph type="title"/>
          </p:nvPr>
        </p:nvSpPr>
        <p:spPr>
          <a:xfrm>
            <a:off x="1211284" y="23682"/>
            <a:ext cx="10515600" cy="1325563"/>
          </a:xfrm>
        </p:spPr>
        <p:txBody>
          <a:bodyPr/>
          <a:lstStyle/>
          <a:p>
            <a:pPr algn="ctr"/>
            <a:r>
              <a:rPr lang="tr-TR" dirty="0">
                <a:solidFill>
                  <a:srgbClr val="FF0000"/>
                </a:solidFill>
              </a:rPr>
              <a:t>    Vagonların Servisten Alınması 	</a:t>
            </a:r>
            <a:br>
              <a:rPr lang="tr-TR" dirty="0">
                <a:solidFill>
                  <a:srgbClr val="FF0000"/>
                </a:solidFill>
              </a:rPr>
            </a:br>
            <a:r>
              <a:rPr lang="tr-TR" dirty="0">
                <a:solidFill>
                  <a:srgbClr val="FF0000"/>
                </a:solidFill>
              </a:rPr>
              <a:t>	Bakım temini sertifikası</a:t>
            </a:r>
          </a:p>
        </p:txBody>
      </p:sp>
      <p:pic>
        <p:nvPicPr>
          <p:cNvPr id="11" name="İçerik Yer Tutucusu 10">
            <a:extLst>
              <a:ext uri="{FF2B5EF4-FFF2-40B4-BE49-F238E27FC236}">
                <a16:creationId xmlns:a16="http://schemas.microsoft.com/office/drawing/2014/main" id="{A6484D68-8ADB-32E2-DA2D-B99A49157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5826DC0-9790-4F40-165E-ACAFE751C9D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5AF8FC9-101C-BD5D-1600-5843F32A09F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641CD00-ED4C-26BA-FE7B-4BB28AD122A8}"/>
              </a:ext>
            </a:extLst>
          </p:cNvPr>
          <p:cNvSpPr txBox="1"/>
          <p:nvPr/>
        </p:nvSpPr>
        <p:spPr>
          <a:xfrm>
            <a:off x="471054" y="1723149"/>
            <a:ext cx="6216073" cy="3486160"/>
          </a:xfrm>
          <a:prstGeom prst="rect">
            <a:avLst/>
          </a:prstGeom>
          <a:noFill/>
        </p:spPr>
        <p:txBody>
          <a:bodyPr wrap="square">
            <a:spAutoFit/>
          </a:bodyPr>
          <a:lstStyle/>
          <a:p>
            <a:pPr marL="285750" indent="-285750">
              <a:buFont typeface="Arial" panose="020B0604020202020204" pitchFamily="34" charset="0"/>
              <a:buChar char="•"/>
            </a:pPr>
            <a:r>
              <a:rPr lang="tr-TR" dirty="0"/>
              <a:t>Bakım temini işlevi; demiryolu aracı için sipariş edilen bakım görevlerinin teknik olarak yürütülmesidir. </a:t>
            </a:r>
          </a:p>
          <a:p>
            <a:pPr marL="285750" indent="-285750">
              <a:buFont typeface="Arial" panose="020B0604020202020204" pitchFamily="34" charset="0"/>
              <a:buChar char="•"/>
            </a:pPr>
            <a:r>
              <a:rPr lang="tr-TR" dirty="0"/>
              <a:t>Bu işlev bakım atölyelerinde yapılabilmektedir. </a:t>
            </a:r>
          </a:p>
          <a:p>
            <a:pPr marL="285750" indent="-285750">
              <a:buFont typeface="Arial" panose="020B0604020202020204" pitchFamily="34" charset="0"/>
              <a:buChar char="•"/>
            </a:pPr>
            <a:r>
              <a:rPr lang="tr-TR" dirty="0"/>
              <a:t>Filo Bakım Yönetimi fonksiyonu tarafından verilen bakım siparişlerinin yönetimini, tesislerin, endüstriyel ekipman ve araçların yönetiminin, bakım ile ilgili teknik işlerin yönetimini kapsar.</a:t>
            </a:r>
          </a:p>
          <a:p>
            <a:pPr marL="285750" indent="-285750">
              <a:buFont typeface="Arial" panose="020B0604020202020204" pitchFamily="34" charset="0"/>
              <a:buChar char="•"/>
            </a:pPr>
            <a:r>
              <a:rPr lang="tr-TR" dirty="0"/>
              <a:t>Bakım Atölyesi; yönetim sorumluluğuna sahip olanlar, araçlar, yedek parçalar, bileşenler, araç parçalarının montajında kullanılan diğer araçlar, tesisler ve personel de dahil olmak üzere mobil veya sabit bir varlıktır.</a:t>
            </a:r>
          </a:p>
        </p:txBody>
      </p:sp>
      <p:pic>
        <p:nvPicPr>
          <p:cNvPr id="7" name="Resim 6">
            <a:extLst>
              <a:ext uri="{FF2B5EF4-FFF2-40B4-BE49-F238E27FC236}">
                <a16:creationId xmlns:a16="http://schemas.microsoft.com/office/drawing/2014/main" id="{6112FE89-FC0A-D003-359E-8523779CAEE5}"/>
              </a:ext>
            </a:extLst>
          </p:cNvPr>
          <p:cNvPicPr>
            <a:picLocks noChangeAspect="1"/>
          </p:cNvPicPr>
          <p:nvPr/>
        </p:nvPicPr>
        <p:blipFill>
          <a:blip r:embed="rId5"/>
          <a:stretch>
            <a:fillRect/>
          </a:stretch>
        </p:blipFill>
        <p:spPr>
          <a:xfrm>
            <a:off x="6854055" y="1847273"/>
            <a:ext cx="5227977" cy="2697060"/>
          </a:xfrm>
          <a:prstGeom prst="rect">
            <a:avLst/>
          </a:prstGeom>
        </p:spPr>
      </p:pic>
    </p:spTree>
    <p:extLst>
      <p:ext uri="{BB962C8B-B14F-4D97-AF65-F5344CB8AC3E}">
        <p14:creationId xmlns:p14="http://schemas.microsoft.com/office/powerpoint/2010/main" val="2892572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5FD5-40D1-045A-4354-E7C2DFAD9E2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D2953FD-F0CE-753B-E6CD-CAC8863FF20B}"/>
              </a:ext>
            </a:extLst>
          </p:cNvPr>
          <p:cNvSpPr>
            <a:spLocks noGrp="1"/>
          </p:cNvSpPr>
          <p:nvPr>
            <p:ph type="title"/>
          </p:nvPr>
        </p:nvSpPr>
        <p:spPr>
          <a:xfrm>
            <a:off x="1211284" y="23682"/>
            <a:ext cx="10515600" cy="1325563"/>
          </a:xfrm>
        </p:spPr>
        <p:txBody>
          <a:bodyPr/>
          <a:lstStyle/>
          <a:p>
            <a:pPr algn="ctr"/>
            <a:r>
              <a:rPr lang="tr-TR" dirty="0">
                <a:solidFill>
                  <a:srgbClr val="FF0000"/>
                </a:solidFill>
              </a:rPr>
              <a:t>    Vagonların Servisten Alınması 	</a:t>
            </a:r>
            <a:br>
              <a:rPr lang="tr-TR" dirty="0">
                <a:solidFill>
                  <a:srgbClr val="FF0000"/>
                </a:solidFill>
              </a:rPr>
            </a:br>
            <a:r>
              <a:rPr lang="tr-TR" dirty="0">
                <a:solidFill>
                  <a:srgbClr val="FF0000"/>
                </a:solidFill>
              </a:rPr>
              <a:t>	ECM sertifikası</a:t>
            </a:r>
          </a:p>
        </p:txBody>
      </p:sp>
      <p:pic>
        <p:nvPicPr>
          <p:cNvPr id="11" name="İçerik Yer Tutucusu 10">
            <a:extLst>
              <a:ext uri="{FF2B5EF4-FFF2-40B4-BE49-F238E27FC236}">
                <a16:creationId xmlns:a16="http://schemas.microsoft.com/office/drawing/2014/main" id="{7C23AA9B-C46C-003B-6008-7FFF0C36DF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870FC1-6F82-23B8-C091-8E8CA5CD1C8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F650BAC-01B4-8852-DA84-A707C5670B6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B874A58-02DD-C851-46DB-0B0EB2F1425C}"/>
              </a:ext>
            </a:extLst>
          </p:cNvPr>
          <p:cNvSpPr txBox="1"/>
          <p:nvPr/>
        </p:nvSpPr>
        <p:spPr>
          <a:xfrm>
            <a:off x="471054" y="1723149"/>
            <a:ext cx="11074401" cy="2585323"/>
          </a:xfrm>
          <a:prstGeom prst="rect">
            <a:avLst/>
          </a:prstGeom>
          <a:noFill/>
        </p:spPr>
        <p:txBody>
          <a:bodyPr wrap="square">
            <a:spAutoFit/>
          </a:bodyPr>
          <a:lstStyle/>
          <a:p>
            <a:pPr marL="285750" indent="-285750">
              <a:buFont typeface="Arial" panose="020B0604020202020204" pitchFamily="34" charset="0"/>
              <a:buChar char="•"/>
            </a:pPr>
            <a:r>
              <a:rPr lang="tr-TR" dirty="0"/>
              <a:t>Sertifikasyon; ürün, süreç ya da sistemlerin gerekli isterlere uygunluğunun bağımsız üçüncü taraflarca onaylanması anlamına gelmektedir. </a:t>
            </a:r>
          </a:p>
          <a:p>
            <a:pPr marL="285750" indent="-285750">
              <a:buFont typeface="Arial" panose="020B0604020202020204" pitchFamily="34" charset="0"/>
              <a:buChar char="•"/>
            </a:pPr>
            <a:r>
              <a:rPr lang="tr-TR" dirty="0"/>
              <a:t>ECM sertifikası düzenlemeye; bir akreditasyon kuruluşu tarafından akredite edilmiş ve ulusal demiryolu makamı tarafından tanınmış sertifikasyon firmaları ve ulusal demiryolu otoritesi (NSA) yetkilidir.</a:t>
            </a:r>
          </a:p>
          <a:p>
            <a:pPr marL="285750" indent="-285750">
              <a:buFont typeface="Arial" panose="020B0604020202020204" pitchFamily="34" charset="0"/>
              <a:buChar char="•"/>
            </a:pPr>
            <a:r>
              <a:rPr lang="tr-TR" dirty="0"/>
              <a:t> Akredite edilmiş ve tanınmış bir sertifikasyon firması ya da demiryolu otoritesi tarafından düzenlenmiş bir ECM sertifikası, sertifika sahibinin ATMF EK-A EK-2’de belirtilen gereklilikleri yerine getirdiğine dair güvence sağlamaktadır. </a:t>
            </a:r>
          </a:p>
          <a:p>
            <a:pPr marL="285750" indent="-285750">
              <a:buFont typeface="Arial" panose="020B0604020202020204" pitchFamily="34" charset="0"/>
              <a:buChar char="•"/>
            </a:pPr>
            <a:r>
              <a:rPr lang="tr-TR" dirty="0"/>
              <a:t>Sertifikanın formatı ATMF EK-A Ek-4’de tanımlanmıştır.</a:t>
            </a:r>
          </a:p>
        </p:txBody>
      </p:sp>
    </p:spTree>
    <p:extLst>
      <p:ext uri="{BB962C8B-B14F-4D97-AF65-F5344CB8AC3E}">
        <p14:creationId xmlns:p14="http://schemas.microsoft.com/office/powerpoint/2010/main" val="330801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FFC31-EFE5-ABDE-28F9-59A0C37F155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4E15390-DE7B-513B-8970-73C4DD7C8D54}"/>
              </a:ext>
            </a:extLst>
          </p:cNvPr>
          <p:cNvSpPr>
            <a:spLocks noGrp="1"/>
          </p:cNvSpPr>
          <p:nvPr>
            <p:ph type="title"/>
          </p:nvPr>
        </p:nvSpPr>
        <p:spPr>
          <a:xfrm>
            <a:off x="1211284" y="23682"/>
            <a:ext cx="10515600" cy="1325563"/>
          </a:xfrm>
        </p:spPr>
        <p:txBody>
          <a:bodyPr/>
          <a:lstStyle/>
          <a:p>
            <a:pPr algn="ctr"/>
            <a:r>
              <a:rPr lang="tr-TR" dirty="0">
                <a:solidFill>
                  <a:srgbClr val="FF0000"/>
                </a:solidFill>
              </a:rPr>
              <a:t>    Vagonların Servisten Alınması 	</a:t>
            </a:r>
            <a:br>
              <a:rPr lang="tr-TR" dirty="0">
                <a:solidFill>
                  <a:srgbClr val="FF0000"/>
                </a:solidFill>
              </a:rPr>
            </a:br>
            <a:r>
              <a:rPr lang="tr-TR" dirty="0">
                <a:solidFill>
                  <a:srgbClr val="FF0000"/>
                </a:solidFill>
              </a:rPr>
              <a:t>	ECM sertifikası</a:t>
            </a:r>
          </a:p>
        </p:txBody>
      </p:sp>
      <p:pic>
        <p:nvPicPr>
          <p:cNvPr id="11" name="İçerik Yer Tutucusu 10">
            <a:extLst>
              <a:ext uri="{FF2B5EF4-FFF2-40B4-BE49-F238E27FC236}">
                <a16:creationId xmlns:a16="http://schemas.microsoft.com/office/drawing/2014/main" id="{32F0A0D5-9227-5500-6E0F-5020182866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39AA7BA-3ED6-5DF9-5925-5FE3D2199E5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A861C7A1-29BA-2CFD-89E9-64B886B5FD8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460A21E7-100B-B99D-6A7C-206622BFD228}"/>
              </a:ext>
            </a:extLst>
          </p:cNvPr>
          <p:cNvPicPr>
            <a:picLocks noChangeAspect="1"/>
          </p:cNvPicPr>
          <p:nvPr/>
        </p:nvPicPr>
        <p:blipFill>
          <a:blip r:embed="rId5"/>
          <a:stretch>
            <a:fillRect/>
          </a:stretch>
        </p:blipFill>
        <p:spPr>
          <a:xfrm>
            <a:off x="477126" y="1693281"/>
            <a:ext cx="11249758" cy="4263228"/>
          </a:xfrm>
          <a:prstGeom prst="rect">
            <a:avLst/>
          </a:prstGeom>
        </p:spPr>
      </p:pic>
    </p:spTree>
    <p:extLst>
      <p:ext uri="{BB962C8B-B14F-4D97-AF65-F5344CB8AC3E}">
        <p14:creationId xmlns:p14="http://schemas.microsoft.com/office/powerpoint/2010/main" val="117248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68E2B-A7D6-6888-1B78-BFAD37D8D1C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4A9C6E1-C357-7B72-1749-E247A7864E7F}"/>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Uluslararası Anlaşmaların Tanımları	</a:t>
            </a:r>
            <a:br>
              <a:rPr lang="tr-TR" dirty="0">
                <a:solidFill>
                  <a:srgbClr val="FF0000"/>
                </a:solidFill>
              </a:rPr>
            </a:br>
            <a:r>
              <a:rPr lang="tr-TR" dirty="0">
                <a:solidFill>
                  <a:srgbClr val="FF0000"/>
                </a:solidFill>
              </a:rPr>
              <a:t>UIC</a:t>
            </a:r>
          </a:p>
        </p:txBody>
      </p:sp>
      <p:pic>
        <p:nvPicPr>
          <p:cNvPr id="11" name="İçerik Yer Tutucusu 10">
            <a:extLst>
              <a:ext uri="{FF2B5EF4-FFF2-40B4-BE49-F238E27FC236}">
                <a16:creationId xmlns:a16="http://schemas.microsoft.com/office/drawing/2014/main" id="{0A8A15F1-F5FC-4EC0-42DB-3E9B58AA25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0D4FD72-9DE3-D0B1-694C-1D65F12518C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166E56B-1085-F16D-9478-6BC9F5F0120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AE42550-A1FC-4FFC-22AB-8CA91B5FB61A}"/>
              </a:ext>
            </a:extLst>
          </p:cNvPr>
          <p:cNvSpPr txBox="1"/>
          <p:nvPr/>
        </p:nvSpPr>
        <p:spPr>
          <a:xfrm>
            <a:off x="395725" y="1791855"/>
            <a:ext cx="11092872" cy="2862322"/>
          </a:xfrm>
          <a:prstGeom prst="rect">
            <a:avLst/>
          </a:prstGeom>
          <a:noFill/>
        </p:spPr>
        <p:txBody>
          <a:bodyPr wrap="square">
            <a:spAutoFit/>
          </a:bodyPr>
          <a:lstStyle/>
          <a:p>
            <a:pPr marL="285750" indent="-285750">
              <a:buFont typeface="Arial" panose="020B0604020202020204" pitchFamily="34" charset="0"/>
              <a:buChar char="•"/>
            </a:pPr>
            <a:r>
              <a:rPr lang="tr-TR" dirty="0"/>
              <a:t>UIC (</a:t>
            </a:r>
            <a:r>
              <a:rPr lang="tr-TR" dirty="0" err="1"/>
              <a:t>Union</a:t>
            </a:r>
            <a:r>
              <a:rPr lang="tr-TR" dirty="0"/>
              <a:t> </a:t>
            </a:r>
            <a:r>
              <a:rPr lang="tr-TR" dirty="0" err="1"/>
              <a:t>Internationale</a:t>
            </a:r>
            <a:r>
              <a:rPr lang="tr-TR" dirty="0"/>
              <a:t> </a:t>
            </a:r>
            <a:r>
              <a:rPr lang="tr-TR" dirty="0" err="1"/>
              <a:t>des</a:t>
            </a:r>
            <a:r>
              <a:rPr lang="tr-TR" dirty="0"/>
              <a:t> </a:t>
            </a:r>
            <a:r>
              <a:rPr lang="tr-TR" dirty="0" err="1"/>
              <a:t>Chemins</a:t>
            </a:r>
            <a:r>
              <a:rPr lang="tr-TR" dirty="0"/>
              <a:t> de fer), demiryolu idarelerinin kurulması ve çalışması için </a:t>
            </a:r>
            <a:r>
              <a:rPr lang="tr-TR" dirty="0" err="1"/>
              <a:t>üniform</a:t>
            </a:r>
            <a:r>
              <a:rPr lang="tr-TR" dirty="0"/>
              <a:t> olan şartları yaratmak amacıyla 1922 yılında kurulmuştur. </a:t>
            </a:r>
          </a:p>
          <a:p>
            <a:pPr marL="285750" indent="-285750">
              <a:buFont typeface="Arial" panose="020B0604020202020204" pitchFamily="34" charset="0"/>
              <a:buChar char="•"/>
            </a:pPr>
            <a:r>
              <a:rPr lang="tr-TR" dirty="0"/>
              <a:t>Bugün, demiryolu şirketleri (kuruluşları) arasında işbirliğini sağlayan dünya çapında bir organizasyondur ve demiryolu taşımacılığının gelişmesiyle ilgili bütün alanlarda faaliyet göstermektedir.</a:t>
            </a:r>
          </a:p>
          <a:p>
            <a:pPr marL="285750" indent="-285750">
              <a:buFont typeface="Arial" panose="020B0604020202020204" pitchFamily="34" charset="0"/>
              <a:buChar char="•"/>
            </a:pPr>
            <a:r>
              <a:rPr lang="tr-TR" dirty="0"/>
              <a:t> Bugün itibariyle, beş kıtadan olmak üzere üye sayısı toplam 195 olmuştur. Demiryolu İdareleri demiryolu araçlarının imalatı, işletilmesi, demiryollarının inşası, elektrifikasyon, sinyalizasyon, telekomünikasyon, taşımacılık planları, finansman, hesap ve istatistik gibi günlük idari işlemlerini UIC standartlarına göre düzenler.</a:t>
            </a:r>
          </a:p>
          <a:p>
            <a:pPr marL="285750" indent="-285750">
              <a:buFont typeface="Arial" panose="020B0604020202020204" pitchFamily="34" charset="0"/>
              <a:buChar char="•"/>
            </a:pPr>
            <a:r>
              <a:rPr lang="tr-TR" dirty="0"/>
              <a:t> Bu maksatla UIC tarafından yayınlanan fişlerde belirtilen kriterler baz alınır. </a:t>
            </a:r>
          </a:p>
        </p:txBody>
      </p:sp>
    </p:spTree>
    <p:extLst>
      <p:ext uri="{BB962C8B-B14F-4D97-AF65-F5344CB8AC3E}">
        <p14:creationId xmlns:p14="http://schemas.microsoft.com/office/powerpoint/2010/main" val="981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C77F-FAA5-1F8F-2249-817A43D13DA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39A837-0C7C-859A-68A0-5150B35D8B9A}"/>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Uluslararası Anlaşmaların Tanımları	</a:t>
            </a:r>
            <a:br>
              <a:rPr lang="tr-TR" dirty="0">
                <a:solidFill>
                  <a:srgbClr val="FF0000"/>
                </a:solidFill>
              </a:rPr>
            </a:br>
            <a:endParaRPr lang="tr-TR" dirty="0">
              <a:solidFill>
                <a:srgbClr val="FF0000"/>
              </a:solidFill>
            </a:endParaRPr>
          </a:p>
        </p:txBody>
      </p:sp>
      <p:pic>
        <p:nvPicPr>
          <p:cNvPr id="11" name="İçerik Yer Tutucusu 10">
            <a:extLst>
              <a:ext uri="{FF2B5EF4-FFF2-40B4-BE49-F238E27FC236}">
                <a16:creationId xmlns:a16="http://schemas.microsoft.com/office/drawing/2014/main" id="{6ADA477B-8B1C-EA85-D1E0-8782431C7E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77FFEC1-D89A-77CD-2758-66E3950E5C4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246F8D0-B543-A17A-F2D6-CA5B7DBF073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94740CB-9202-4A71-484B-6A7041B6C819}"/>
              </a:ext>
            </a:extLst>
          </p:cNvPr>
          <p:cNvSpPr txBox="1"/>
          <p:nvPr/>
        </p:nvSpPr>
        <p:spPr>
          <a:xfrm>
            <a:off x="395725" y="1791855"/>
            <a:ext cx="11092872" cy="3693319"/>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FF0000"/>
                </a:solidFill>
              </a:rPr>
              <a:t>RIC</a:t>
            </a:r>
            <a:r>
              <a:rPr lang="tr-TR" dirty="0"/>
              <a:t>                                                                                                                                                                         Yolcu araçlarının Uluslararası Taşıma Yönetmeliği.</a:t>
            </a:r>
          </a:p>
          <a:p>
            <a:pPr marL="285750" indent="-285750">
              <a:buFont typeface="Arial" panose="020B0604020202020204" pitchFamily="34" charset="0"/>
              <a:buChar char="•"/>
            </a:pPr>
            <a:r>
              <a:rPr lang="tr-TR" dirty="0"/>
              <a:t>COTIF</a:t>
            </a:r>
          </a:p>
          <a:p>
            <a:pPr marL="285750" indent="-285750">
              <a:buFont typeface="Arial" panose="020B0604020202020204" pitchFamily="34" charset="0"/>
              <a:buChar char="•"/>
            </a:pPr>
            <a:r>
              <a:rPr lang="tr-TR" dirty="0"/>
              <a:t>Uluslararası Demiryolu Taşımacılığına Dair Sözleşmenin ismidir. </a:t>
            </a:r>
            <a:r>
              <a:rPr lang="tr-TR" dirty="0" err="1"/>
              <a:t>OTIF’in</a:t>
            </a:r>
            <a:r>
              <a:rPr lang="tr-TR" dirty="0"/>
              <a:t> temel metnidir.</a:t>
            </a:r>
          </a:p>
          <a:p>
            <a:pPr marL="285750" indent="-285750">
              <a:buFont typeface="Arial" panose="020B0604020202020204" pitchFamily="34" charset="0"/>
              <a:buChar char="•"/>
            </a:pPr>
            <a:r>
              <a:rPr lang="tr-TR" dirty="0">
                <a:solidFill>
                  <a:srgbClr val="FF0000"/>
                </a:solidFill>
              </a:rPr>
              <a:t>OTİF</a:t>
            </a:r>
          </a:p>
          <a:p>
            <a:pPr marL="285750" indent="-285750">
              <a:buFont typeface="Arial" panose="020B0604020202020204" pitchFamily="34" charset="0"/>
              <a:buChar char="•"/>
            </a:pPr>
            <a:r>
              <a:rPr lang="tr-TR" dirty="0"/>
              <a:t>Uluslararası demiryolu taşımacılığına adanmış hükümetler arası bir kuruluştur. OTIF, 1980 yılında imzalanan COTIF uyarınca 1985 yılında  kurulmuştur (selefi 1893 yılında kurulan Uluslararası Demiryolu Taşımacılığı Merkez Ofisi’dir). 2022 itibariyle 51 üyesi bulunmaktadır. Temel uygulaması, COTIF ve 7 ekidir. Türkiye, </a:t>
            </a:r>
            <a:r>
              <a:rPr lang="tr-TR" dirty="0" err="1"/>
              <a:t>OTIF’e</a:t>
            </a:r>
            <a:r>
              <a:rPr lang="tr-TR" dirty="0"/>
              <a:t> taraf olan ülkeler arasında yer almaktadır.</a:t>
            </a:r>
          </a:p>
          <a:p>
            <a:pPr marL="285750" indent="-285750">
              <a:buFont typeface="Arial" panose="020B0604020202020204" pitchFamily="34" charset="0"/>
              <a:buChar char="•"/>
            </a:pPr>
            <a:r>
              <a:rPr lang="tr-TR" dirty="0">
                <a:solidFill>
                  <a:srgbClr val="FF0000"/>
                </a:solidFill>
              </a:rPr>
              <a:t>GCU</a:t>
            </a:r>
          </a:p>
          <a:p>
            <a:pPr marL="285750" indent="-285750">
              <a:buFont typeface="Arial" panose="020B0604020202020204" pitchFamily="34" charset="0"/>
              <a:buChar char="•"/>
            </a:pPr>
            <a:r>
              <a:rPr lang="tr-TR" dirty="0"/>
              <a:t>Vagonların karşılıklı tek tip kullanım sözleşmesi</a:t>
            </a:r>
          </a:p>
          <a:p>
            <a:pPr marL="285750" indent="-285750">
              <a:buFont typeface="Arial" panose="020B0604020202020204" pitchFamily="34" charset="0"/>
              <a:buChar char="•"/>
            </a:pPr>
            <a:r>
              <a:rPr lang="tr-TR" dirty="0">
                <a:solidFill>
                  <a:srgbClr val="FF0000"/>
                </a:solidFill>
              </a:rPr>
              <a:t>RID </a:t>
            </a:r>
          </a:p>
          <a:p>
            <a:pPr marL="285750" indent="-285750">
              <a:buFont typeface="Arial" panose="020B0604020202020204" pitchFamily="34" charset="0"/>
              <a:buChar char="•"/>
            </a:pPr>
            <a:r>
              <a:rPr lang="tr-TR" dirty="0"/>
              <a:t>Tehlikeli Eşyaların Demiryolu ile Uluslararası Taşınmasına İlişkin Yönetmeliği</a:t>
            </a:r>
          </a:p>
        </p:txBody>
      </p:sp>
    </p:spTree>
    <p:extLst>
      <p:ext uri="{BB962C8B-B14F-4D97-AF65-F5344CB8AC3E}">
        <p14:creationId xmlns:p14="http://schemas.microsoft.com/office/powerpoint/2010/main" val="3641231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F67D-2020-C1B3-5CFD-2021FAF531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36E110C-D5C2-727E-B319-F8BC3CBC6C76}"/>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Uluslararası Anlaşmaların Tanımları	</a:t>
            </a:r>
            <a:br>
              <a:rPr lang="tr-TR" dirty="0">
                <a:solidFill>
                  <a:srgbClr val="FF0000"/>
                </a:solidFill>
              </a:rPr>
            </a:br>
            <a:endParaRPr lang="tr-TR" dirty="0">
              <a:solidFill>
                <a:srgbClr val="FF0000"/>
              </a:solidFill>
            </a:endParaRPr>
          </a:p>
        </p:txBody>
      </p:sp>
      <p:pic>
        <p:nvPicPr>
          <p:cNvPr id="11" name="İçerik Yer Tutucusu 10">
            <a:extLst>
              <a:ext uri="{FF2B5EF4-FFF2-40B4-BE49-F238E27FC236}">
                <a16:creationId xmlns:a16="http://schemas.microsoft.com/office/drawing/2014/main" id="{81A2C485-DFCA-A361-5B32-D54CCD9C64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D546BDA-8381-2ADD-3D08-C96DD0E632E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598D701-8E2A-AE8B-F2F7-FB519B68C3F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CCF2D0C-FADA-5056-DC48-9BB43DBFF298}"/>
              </a:ext>
            </a:extLst>
          </p:cNvPr>
          <p:cNvSpPr txBox="1"/>
          <p:nvPr/>
        </p:nvSpPr>
        <p:spPr>
          <a:xfrm>
            <a:off x="395725" y="1791855"/>
            <a:ext cx="11092872" cy="2862322"/>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FF0000"/>
                </a:solidFill>
              </a:rPr>
              <a:t>TSI </a:t>
            </a:r>
          </a:p>
          <a:p>
            <a:pPr marL="285750" indent="-285750">
              <a:buFont typeface="Arial" panose="020B0604020202020204" pitchFamily="34" charset="0"/>
              <a:buChar char="•"/>
            </a:pPr>
            <a:r>
              <a:rPr lang="tr-TR" dirty="0">
                <a:solidFill>
                  <a:schemeClr val="bg1"/>
                </a:solidFill>
              </a:rPr>
              <a:t>(Karşılıklı İşletilebilirlik Şartları (Technical </a:t>
            </a:r>
            <a:r>
              <a:rPr lang="tr-TR" dirty="0" err="1">
                <a:solidFill>
                  <a:schemeClr val="bg1"/>
                </a:solidFill>
              </a:rPr>
              <a:t>Specifications</a:t>
            </a:r>
            <a:r>
              <a:rPr lang="tr-TR" dirty="0">
                <a:solidFill>
                  <a:schemeClr val="bg1"/>
                </a:solidFill>
              </a:rPr>
              <a:t> for </a:t>
            </a:r>
            <a:r>
              <a:rPr lang="tr-TR" dirty="0" err="1">
                <a:solidFill>
                  <a:schemeClr val="bg1"/>
                </a:solidFill>
              </a:rPr>
              <a:t>Interoperability</a:t>
            </a:r>
            <a:r>
              <a:rPr lang="tr-TR" dirty="0">
                <a:solidFill>
                  <a:schemeClr val="bg1"/>
                </a:solidFill>
              </a:rPr>
              <a:t>)</a:t>
            </a:r>
            <a:r>
              <a:rPr lang="tr-TR" dirty="0" err="1">
                <a:solidFill>
                  <a:schemeClr val="bg1"/>
                </a:solidFill>
              </a:rPr>
              <a:t>TSI'ler</a:t>
            </a:r>
            <a:r>
              <a:rPr lang="tr-TR" dirty="0">
                <a:solidFill>
                  <a:schemeClr val="bg1"/>
                </a:solidFill>
              </a:rPr>
              <a:t>, temel gereksinimleri karşılamak ve Avrupa Birliği demiryolu sisteminin birlikte çalışabilirliğini sağlamak için her bir alt sistem veya alt sistemin bir parçası tarafından karşılanması gereken teknik ve operasyonel standartları tanımlar. Bütün alt sistemler, servise alınırken, geliştirilirken veya yenilenirken 2008/57/EC direktifi uyarınca </a:t>
            </a:r>
            <a:r>
              <a:rPr lang="tr-TR" dirty="0" err="1">
                <a:solidFill>
                  <a:schemeClr val="bg1"/>
                </a:solidFill>
              </a:rPr>
              <a:t>TSI’a</a:t>
            </a:r>
            <a:r>
              <a:rPr lang="tr-TR" dirty="0">
                <a:solidFill>
                  <a:schemeClr val="bg1"/>
                </a:solidFill>
              </a:rPr>
              <a:t> uyumlu olmalıdır. </a:t>
            </a:r>
            <a:r>
              <a:rPr lang="tr-TR" dirty="0" err="1">
                <a:solidFill>
                  <a:schemeClr val="bg1"/>
                </a:solidFill>
              </a:rPr>
              <a:t>TSI'lerin</a:t>
            </a:r>
            <a:r>
              <a:rPr lang="tr-TR" dirty="0">
                <a:solidFill>
                  <a:schemeClr val="bg1"/>
                </a:solidFill>
              </a:rPr>
              <a:t> gelişimi Avrupa Birliği Demiryolu Ajansı </a:t>
            </a:r>
            <a:r>
              <a:rPr lang="tr-TR" dirty="0" err="1">
                <a:solidFill>
                  <a:schemeClr val="bg1"/>
                </a:solidFill>
              </a:rPr>
              <a:t>ERA’nın</a:t>
            </a:r>
            <a:r>
              <a:rPr lang="tr-TR" dirty="0">
                <a:solidFill>
                  <a:schemeClr val="bg1"/>
                </a:solidFill>
              </a:rPr>
              <a:t> temel görevlerinden biridir. Karşılıklı işletilebilirlik, Trans Avrupa Demiryolu Ağında (TEN) uygulanmaktadır.</a:t>
            </a:r>
          </a:p>
          <a:p>
            <a:pPr marL="285750" indent="-285750">
              <a:buFont typeface="Arial" panose="020B0604020202020204" pitchFamily="34" charset="0"/>
              <a:buChar char="•"/>
            </a:pPr>
            <a:r>
              <a:rPr lang="tr-TR" dirty="0">
                <a:solidFill>
                  <a:srgbClr val="FF0000"/>
                </a:solidFill>
              </a:rPr>
              <a:t>YVBK </a:t>
            </a:r>
          </a:p>
          <a:p>
            <a:pPr marL="285750" indent="-285750">
              <a:buFont typeface="Arial" panose="020B0604020202020204" pitchFamily="34" charset="0"/>
              <a:buChar char="•"/>
            </a:pPr>
            <a:r>
              <a:rPr lang="tr-TR" dirty="0">
                <a:solidFill>
                  <a:schemeClr val="bg1"/>
                </a:solidFill>
              </a:rPr>
              <a:t>Yük vagonları bakım kuralları</a:t>
            </a:r>
          </a:p>
        </p:txBody>
      </p:sp>
    </p:spTree>
    <p:extLst>
      <p:ext uri="{BB962C8B-B14F-4D97-AF65-F5344CB8AC3E}">
        <p14:creationId xmlns:p14="http://schemas.microsoft.com/office/powerpoint/2010/main" val="1870348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E6553-AA7F-425F-BEC2-792652F07FC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89A17B9-4427-7C70-731E-E09409DAC672}"/>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tr-TR" dirty="0">
                <a:solidFill>
                  <a:srgbClr val="FF0000"/>
                </a:solidFill>
              </a:rPr>
              <a:t>Vagonların sınıflandırılması</a:t>
            </a:r>
          </a:p>
        </p:txBody>
      </p:sp>
      <p:pic>
        <p:nvPicPr>
          <p:cNvPr id="11" name="İçerik Yer Tutucusu 10">
            <a:extLst>
              <a:ext uri="{FF2B5EF4-FFF2-40B4-BE49-F238E27FC236}">
                <a16:creationId xmlns:a16="http://schemas.microsoft.com/office/drawing/2014/main" id="{5F2A9004-080C-BB6B-9711-03F47E8124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77B9140-6510-ADB7-8318-3D15A014CE8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892E5E95-B9D6-819A-CFFF-B8CEA98019A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354C36B-B534-5425-4032-1158A15EEA63}"/>
              </a:ext>
            </a:extLst>
          </p:cNvPr>
          <p:cNvSpPr txBox="1"/>
          <p:nvPr/>
        </p:nvSpPr>
        <p:spPr>
          <a:xfrm>
            <a:off x="213757" y="2219894"/>
            <a:ext cx="10773557" cy="1200329"/>
          </a:xfrm>
          <a:prstGeom prst="rect">
            <a:avLst/>
          </a:prstGeom>
          <a:noFill/>
        </p:spPr>
        <p:txBody>
          <a:bodyPr wrap="square">
            <a:spAutoFit/>
          </a:bodyPr>
          <a:lstStyle/>
          <a:p>
            <a:r>
              <a:rPr lang="tr-TR" dirty="0"/>
              <a:t>1) Yapısal bakımdan				2) İşletmecilik bakımından</a:t>
            </a:r>
          </a:p>
          <a:p>
            <a:r>
              <a:rPr lang="tr-TR" dirty="0"/>
              <a:t>a) Yük						a) Ticari</a:t>
            </a:r>
          </a:p>
          <a:p>
            <a:r>
              <a:rPr lang="tr-TR" dirty="0"/>
              <a:t>b) Yolcu					b) İdari</a:t>
            </a:r>
          </a:p>
          <a:p>
            <a:r>
              <a:rPr lang="tr-TR" dirty="0"/>
              <a:t>c) Şahıs</a:t>
            </a:r>
          </a:p>
        </p:txBody>
      </p:sp>
    </p:spTree>
    <p:extLst>
      <p:ext uri="{BB962C8B-B14F-4D97-AF65-F5344CB8AC3E}">
        <p14:creationId xmlns:p14="http://schemas.microsoft.com/office/powerpoint/2010/main" val="155271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Hizmete Dönüşleri</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061D61B9-2A22-F5B1-85AB-0EEA3BD72057}"/>
              </a:ext>
            </a:extLst>
          </p:cNvPr>
          <p:cNvSpPr txBox="1"/>
          <p:nvPr/>
        </p:nvSpPr>
        <p:spPr>
          <a:xfrm>
            <a:off x="609600" y="1767566"/>
            <a:ext cx="10926617" cy="3416320"/>
          </a:xfrm>
          <a:prstGeom prst="rect">
            <a:avLst/>
          </a:prstGeom>
          <a:noFill/>
        </p:spPr>
        <p:txBody>
          <a:bodyPr wrap="square">
            <a:spAutoFit/>
          </a:bodyPr>
          <a:lstStyle/>
          <a:p>
            <a:pPr marL="285750" indent="-285750">
              <a:buFont typeface="Arial" panose="020B0604020202020204" pitchFamily="34" charset="0"/>
              <a:buChar char="•"/>
            </a:pPr>
            <a:r>
              <a:rPr lang="tr-TR" dirty="0"/>
              <a:t>Vagonlar Demiryolu tescil yönetmeliğine göre Vagon Sahipleri tarafından (Zilyetler) Bakımdan Sorumlu Kuruluş (ECM) atamaları gerekmektedir.</a:t>
            </a:r>
          </a:p>
          <a:p>
            <a:pPr marL="285750" indent="-285750">
              <a:buFont typeface="Arial" panose="020B0604020202020204" pitchFamily="34" charset="0"/>
              <a:buChar char="•"/>
            </a:pPr>
            <a:r>
              <a:rPr lang="tr-TR" dirty="0"/>
              <a:t> Demiryolu Tren İşletmecisi (DTİ) TCDD Taşımacılık olan ve bizim trenlerimizde bulunan bütün vagonların muayene ile kontrolleri ilgili personellerimiz tarafından yapılır. </a:t>
            </a:r>
          </a:p>
          <a:p>
            <a:pPr marL="285750" indent="-285750">
              <a:buFont typeface="Arial" panose="020B0604020202020204" pitchFamily="34" charset="0"/>
              <a:buChar char="•"/>
            </a:pPr>
            <a:r>
              <a:rPr lang="tr-TR" dirty="0"/>
              <a:t> DTİ TCDD Taşımacılık dışında bir trende aksine bir emir olmadığı sürece kendi personelimizin muayene ve kontrol etme sorumluluğu yoktur.</a:t>
            </a:r>
          </a:p>
          <a:p>
            <a:pPr marL="285750" indent="-285750">
              <a:buFont typeface="Arial" panose="020B0604020202020204" pitchFamily="34" charset="0"/>
              <a:buChar char="•"/>
            </a:pPr>
            <a:r>
              <a:rPr lang="tr-TR" dirty="0"/>
              <a:t>  </a:t>
            </a:r>
            <a:r>
              <a:rPr lang="tr-TR" dirty="0" err="1"/>
              <a:t>ECM’si</a:t>
            </a:r>
            <a:r>
              <a:rPr lang="tr-TR" dirty="0"/>
              <a:t> TCDD Taşımacılık olan ve tamir için tutulan 3. Şahıs vagonları için zilyet bedelini ödemek koşulu ile kendi işyerlerimizde tamiratları </a:t>
            </a:r>
            <a:r>
              <a:rPr lang="tr-TR" dirty="0" err="1"/>
              <a:t>YVBK’ya</a:t>
            </a:r>
            <a:r>
              <a:rPr lang="tr-TR" dirty="0"/>
              <a:t> göre yapılabilir. Tamirat sonrası </a:t>
            </a:r>
            <a:r>
              <a:rPr lang="tr-TR" dirty="0" err="1"/>
              <a:t>kky</a:t>
            </a:r>
            <a:r>
              <a:rPr lang="tr-TR" dirty="0"/>
              <a:t>/</a:t>
            </a:r>
            <a:r>
              <a:rPr lang="tr-TR" dirty="0" err="1"/>
              <a:t>abys</a:t>
            </a:r>
            <a:r>
              <a:rPr lang="tr-TR" dirty="0"/>
              <a:t> de bulunan </a:t>
            </a:r>
            <a:r>
              <a:rPr lang="tr-TR" dirty="0" err="1"/>
              <a:t>gayrifaal</a:t>
            </a:r>
            <a:r>
              <a:rPr lang="tr-TR" dirty="0"/>
              <a:t> bildiriminin kapatılması ile vagon faal hale gelmiş olur. (3. </a:t>
            </a:r>
            <a:r>
              <a:rPr lang="tr-TR" dirty="0" err="1"/>
              <a:t>Şahısa</a:t>
            </a:r>
            <a:r>
              <a:rPr lang="tr-TR" dirty="0"/>
              <a:t> ait vagonun </a:t>
            </a:r>
            <a:r>
              <a:rPr lang="tr-TR" dirty="0" err="1"/>
              <a:t>ECM’si</a:t>
            </a:r>
            <a:r>
              <a:rPr lang="tr-TR" dirty="0"/>
              <a:t> TCDD Taşımacılık değilse tamiratı yapan işyerimiz “Hizmete Verme” belgesi düzenleyerek Bakımdan Sorumlu Kuruluşa iletmelidir. </a:t>
            </a:r>
            <a:r>
              <a:rPr lang="tr-TR" dirty="0" err="1"/>
              <a:t>ECM’side</a:t>
            </a:r>
            <a:r>
              <a:rPr lang="tr-TR" dirty="0"/>
              <a:t> bu belgeye istinaden “Servise Dönüş” formunu </a:t>
            </a:r>
            <a:r>
              <a:rPr lang="tr-TR" dirty="0" err="1"/>
              <a:t>Fiori</a:t>
            </a:r>
            <a:r>
              <a:rPr lang="tr-TR" dirty="0"/>
              <a:t> üzerinden ilgili bildirime yüklemelidir.)</a:t>
            </a:r>
          </a:p>
        </p:txBody>
      </p:sp>
    </p:spTree>
    <p:extLst>
      <p:ext uri="{BB962C8B-B14F-4D97-AF65-F5344CB8AC3E}">
        <p14:creationId xmlns:p14="http://schemas.microsoft.com/office/powerpoint/2010/main" val="275003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97BC9-E8F8-3659-399D-1EA91745A55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564BC8A-6531-93ED-924F-C5A7440602E0}"/>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tr-TR" dirty="0">
                <a:solidFill>
                  <a:srgbClr val="FF0000"/>
                </a:solidFill>
              </a:rPr>
              <a:t>Yolcu vagonu tipleri</a:t>
            </a:r>
          </a:p>
        </p:txBody>
      </p:sp>
      <p:pic>
        <p:nvPicPr>
          <p:cNvPr id="11" name="İçerik Yer Tutucusu 10">
            <a:extLst>
              <a:ext uri="{FF2B5EF4-FFF2-40B4-BE49-F238E27FC236}">
                <a16:creationId xmlns:a16="http://schemas.microsoft.com/office/drawing/2014/main" id="{878277F3-2F2D-BDB5-3220-5CFE60DBFD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2F4536A-60A7-B6DD-1A93-A780705E24E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B62CB4E7-CB8F-6ABD-44E6-2D778841815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04CF5073-BB90-F7B4-4F8F-12DAD08077E0}"/>
              </a:ext>
            </a:extLst>
          </p:cNvPr>
          <p:cNvSpPr txBox="1"/>
          <p:nvPr/>
        </p:nvSpPr>
        <p:spPr>
          <a:xfrm>
            <a:off x="213758" y="2219894"/>
            <a:ext cx="11513126" cy="2585323"/>
          </a:xfrm>
          <a:prstGeom prst="rect">
            <a:avLst/>
          </a:prstGeom>
          <a:noFill/>
        </p:spPr>
        <p:txBody>
          <a:bodyPr wrap="square">
            <a:spAutoFit/>
          </a:bodyPr>
          <a:lstStyle/>
          <a:p>
            <a:pPr marL="285750" indent="-285750">
              <a:buFont typeface="Arial" panose="020B0604020202020204" pitchFamily="34" charset="0"/>
              <a:buChar char="•"/>
            </a:pPr>
            <a:r>
              <a:rPr lang="tr-TR" dirty="0"/>
              <a:t>Yolcu Vagonları ;Yolcu taşımacılığı, birbirinden farklı hizmetlerin sunulduğu çeşitli tip yolcu vagonları ile gerçekleştirilir. </a:t>
            </a:r>
          </a:p>
          <a:p>
            <a:pPr marL="285750" indent="-285750">
              <a:buFont typeface="Arial" panose="020B0604020202020204" pitchFamily="34" charset="0"/>
              <a:buChar char="•"/>
            </a:pPr>
            <a:r>
              <a:rPr lang="tr-TR" dirty="0"/>
              <a:t>Yolcuların talepleri ve ihtiyaçları dikkate alınarak farklı vagon tipleri üretilmiştir. Bir yolcu treni kompartımanlı, pulman, örtülü kuşetli veya yataklı gibi farklı tip vagonlardan oluşur. </a:t>
            </a:r>
          </a:p>
          <a:p>
            <a:pPr marL="285750" indent="-285750">
              <a:buFont typeface="Arial" panose="020B0604020202020204" pitchFamily="34" charset="0"/>
              <a:buChar char="•"/>
            </a:pPr>
            <a:r>
              <a:rPr lang="tr-TR" dirty="0"/>
              <a:t>Uzun mesafeli trenlerde çeşitli tip vagonlar bulunurken, kısa mesafeli trenlerde yalnızca pulman vagonlar yer alır. Yemekli vagonlar ise yalnızca yemek hizmetinin verildiği uzun mesafeli trenlerde yer alır. </a:t>
            </a:r>
          </a:p>
          <a:p>
            <a:pPr marL="285750" indent="-285750">
              <a:buFont typeface="Arial" panose="020B0604020202020204" pitchFamily="34" charset="0"/>
              <a:buChar char="•"/>
            </a:pPr>
            <a:r>
              <a:rPr lang="tr-TR" dirty="0"/>
              <a:t>Bazı özel vagonlar ise kurumların ve sanayicilerin istekleri doğrultusunda, kiralanan ve yalnızca kiralayan kişilerin kullanımına sunulan vagonlardır.</a:t>
            </a:r>
          </a:p>
        </p:txBody>
      </p:sp>
    </p:spTree>
    <p:extLst>
      <p:ext uri="{BB962C8B-B14F-4D97-AF65-F5344CB8AC3E}">
        <p14:creationId xmlns:p14="http://schemas.microsoft.com/office/powerpoint/2010/main" val="129052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CB89-3B32-2E09-7B2E-F4D0270D3A1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2C60456-4D23-1A50-7B9F-1517BFDE5C68}"/>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tr-TR" dirty="0">
                <a:solidFill>
                  <a:srgbClr val="FF0000"/>
                </a:solidFill>
              </a:rPr>
              <a:t>Yolcu vagonu tipleri</a:t>
            </a:r>
          </a:p>
        </p:txBody>
      </p:sp>
      <p:pic>
        <p:nvPicPr>
          <p:cNvPr id="11" name="İçerik Yer Tutucusu 10">
            <a:extLst>
              <a:ext uri="{FF2B5EF4-FFF2-40B4-BE49-F238E27FC236}">
                <a16:creationId xmlns:a16="http://schemas.microsoft.com/office/drawing/2014/main" id="{A7B6A133-9226-926F-2942-CEC2837714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4B02D28-A39C-C736-9217-2ED0D8EB320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D92D8DC-074F-F41C-A47B-1C03DE584E2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84C3166-5964-31CC-17BD-F42E4CD32F8C}"/>
              </a:ext>
            </a:extLst>
          </p:cNvPr>
          <p:cNvSpPr txBox="1"/>
          <p:nvPr/>
        </p:nvSpPr>
        <p:spPr>
          <a:xfrm>
            <a:off x="204521" y="1728042"/>
            <a:ext cx="7175334" cy="2862322"/>
          </a:xfrm>
          <a:prstGeom prst="rect">
            <a:avLst/>
          </a:prstGeom>
          <a:noFill/>
        </p:spPr>
        <p:txBody>
          <a:bodyPr wrap="square">
            <a:spAutoFit/>
          </a:bodyPr>
          <a:lstStyle/>
          <a:p>
            <a:pPr marL="285750" indent="-285750">
              <a:buFont typeface="Arial" panose="020B0604020202020204" pitchFamily="34" charset="0"/>
              <a:buChar char="•"/>
            </a:pPr>
            <a:r>
              <a:rPr lang="tr-TR" dirty="0"/>
              <a:t>Yataklı vagon: Vagon, içlerinde 2 kişinin seyahat edebileceği şekilde düzenlenmiş kompartımanlardan oluşur. Bu kompartımanlar içinde yatak haline dönüştürülebilen koltuklar bulunur.  </a:t>
            </a:r>
          </a:p>
          <a:p>
            <a:pPr marL="285750" indent="-285750">
              <a:buFont typeface="Arial" panose="020B0604020202020204" pitchFamily="34" charset="0"/>
              <a:buChar char="•"/>
            </a:pPr>
            <a:r>
              <a:rPr lang="tr-TR" dirty="0"/>
              <a:t>Kuşetli vagon: Vagon, içlerinde karşılıklı koltuklar bulunan kompartımanlardan oluşur. Bu koltukların sabitleme kilitleri çözülüp yatırıldığında kompartıman içinde yataklar oluşur. Ayrıca yolculara örtü ve yastık verilerek “örtülü kuşetli” olarak hizmete sunulur.  Yataklı vagonlara göre daha fazla sayıda yolcu seyahat edebilir. </a:t>
            </a:r>
          </a:p>
        </p:txBody>
      </p:sp>
      <p:pic>
        <p:nvPicPr>
          <p:cNvPr id="3" name="Resim 2">
            <a:extLst>
              <a:ext uri="{FF2B5EF4-FFF2-40B4-BE49-F238E27FC236}">
                <a16:creationId xmlns:a16="http://schemas.microsoft.com/office/drawing/2014/main" id="{B42F8561-6A6A-DD0C-B50E-AB95454386ED}"/>
              </a:ext>
            </a:extLst>
          </p:cNvPr>
          <p:cNvPicPr>
            <a:picLocks noChangeAspect="1"/>
          </p:cNvPicPr>
          <p:nvPr/>
        </p:nvPicPr>
        <p:blipFill>
          <a:blip r:embed="rId5"/>
          <a:stretch>
            <a:fillRect/>
          </a:stretch>
        </p:blipFill>
        <p:spPr>
          <a:xfrm>
            <a:off x="7567174" y="3854072"/>
            <a:ext cx="3789201" cy="2130639"/>
          </a:xfrm>
          <a:prstGeom prst="rect">
            <a:avLst/>
          </a:prstGeom>
        </p:spPr>
      </p:pic>
      <p:pic>
        <p:nvPicPr>
          <p:cNvPr id="6" name="Resim 5">
            <a:extLst>
              <a:ext uri="{FF2B5EF4-FFF2-40B4-BE49-F238E27FC236}">
                <a16:creationId xmlns:a16="http://schemas.microsoft.com/office/drawing/2014/main" id="{AEBF9AD1-5376-0E6D-8D05-ECB899469C25}"/>
              </a:ext>
            </a:extLst>
          </p:cNvPr>
          <p:cNvPicPr>
            <a:picLocks noChangeAspect="1"/>
          </p:cNvPicPr>
          <p:nvPr/>
        </p:nvPicPr>
        <p:blipFill>
          <a:blip r:embed="rId6"/>
          <a:stretch>
            <a:fillRect/>
          </a:stretch>
        </p:blipFill>
        <p:spPr>
          <a:xfrm>
            <a:off x="7567173" y="1536033"/>
            <a:ext cx="3789202" cy="2131251"/>
          </a:xfrm>
          <a:prstGeom prst="rect">
            <a:avLst/>
          </a:prstGeom>
        </p:spPr>
      </p:pic>
    </p:spTree>
    <p:extLst>
      <p:ext uri="{BB962C8B-B14F-4D97-AF65-F5344CB8AC3E}">
        <p14:creationId xmlns:p14="http://schemas.microsoft.com/office/powerpoint/2010/main" val="1489224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8E4B-46DD-DFF4-57E2-07753416784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8D5CDC6-C65D-F3CA-9122-4E638080A6F9}"/>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tr-TR" dirty="0">
                <a:solidFill>
                  <a:srgbClr val="FF0000"/>
                </a:solidFill>
              </a:rPr>
              <a:t>Yolcu vagonu tipleri</a:t>
            </a:r>
          </a:p>
        </p:txBody>
      </p:sp>
      <p:pic>
        <p:nvPicPr>
          <p:cNvPr id="11" name="İçerik Yer Tutucusu 10">
            <a:extLst>
              <a:ext uri="{FF2B5EF4-FFF2-40B4-BE49-F238E27FC236}">
                <a16:creationId xmlns:a16="http://schemas.microsoft.com/office/drawing/2014/main" id="{1C2994A4-247D-01CB-EE66-5CA4355BFA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31D1793-B97E-521E-5A43-C6AD421BF1C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3C1092A-935D-5315-662C-575CCD12105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EA342F6-647B-29A8-8D2A-A638737879D8}"/>
              </a:ext>
            </a:extLst>
          </p:cNvPr>
          <p:cNvSpPr txBox="1"/>
          <p:nvPr/>
        </p:nvSpPr>
        <p:spPr>
          <a:xfrm>
            <a:off x="204521" y="1728042"/>
            <a:ext cx="7175334" cy="3139321"/>
          </a:xfrm>
          <a:prstGeom prst="rect">
            <a:avLst/>
          </a:prstGeom>
          <a:noFill/>
        </p:spPr>
        <p:txBody>
          <a:bodyPr wrap="square">
            <a:spAutoFit/>
          </a:bodyPr>
          <a:lstStyle/>
          <a:p>
            <a:pPr marL="285750" indent="-285750">
              <a:buFont typeface="Arial" panose="020B0604020202020204" pitchFamily="34" charset="0"/>
              <a:buChar char="•"/>
            </a:pPr>
            <a:r>
              <a:rPr lang="tr-TR" dirty="0"/>
              <a:t>Pulman vagon: Bu vagonda yer alan koltuk sistemi genellikle 2+1 pulman sistemine sahiptir. Her trende pulman vagon yer aldığı gibi bazı trenlerde yalnızca pulman tipi vagon yer alır. Yolcu konforunun ve güvenliğinin düşünüldüğü bu koltuklar geriye yatırılabilen, ergonomik tasarımlı ve aralıkları geniş koltuklardır. Koltukların arkasında katlanabilir masalar yer alır. </a:t>
            </a:r>
          </a:p>
          <a:p>
            <a:pPr marL="285750" indent="-285750">
              <a:buFont typeface="Arial" panose="020B0604020202020204" pitchFamily="34" charset="0"/>
              <a:buChar char="•"/>
            </a:pPr>
            <a:r>
              <a:rPr lang="tr-TR" dirty="0"/>
              <a:t>Yemekli vagon: Yemekli vagon yalnızca yemek yenilen alan olarak kullanılır ve burada yolcu taşımacılığı yapılmaz. Vagonun görünümü ve dizaynı restoran konsepti ile aynıdır. Vagon içerisinde 2’şerli karşılıklı koltuklar ve ortada masa yer alır. Masa, 4 kişinin rahatlıkla kullanabileceği büyüklüktedir. </a:t>
            </a:r>
          </a:p>
        </p:txBody>
      </p:sp>
      <p:pic>
        <p:nvPicPr>
          <p:cNvPr id="7" name="Resim 6">
            <a:extLst>
              <a:ext uri="{FF2B5EF4-FFF2-40B4-BE49-F238E27FC236}">
                <a16:creationId xmlns:a16="http://schemas.microsoft.com/office/drawing/2014/main" id="{F5485879-D6A0-8DFB-C241-EFB5BDBA4AEE}"/>
              </a:ext>
            </a:extLst>
          </p:cNvPr>
          <p:cNvPicPr>
            <a:picLocks noChangeAspect="1"/>
          </p:cNvPicPr>
          <p:nvPr/>
        </p:nvPicPr>
        <p:blipFill>
          <a:blip r:embed="rId5"/>
          <a:stretch>
            <a:fillRect/>
          </a:stretch>
        </p:blipFill>
        <p:spPr>
          <a:xfrm>
            <a:off x="7611535" y="1271935"/>
            <a:ext cx="3789201" cy="2524691"/>
          </a:xfrm>
          <a:prstGeom prst="rect">
            <a:avLst/>
          </a:prstGeom>
        </p:spPr>
      </p:pic>
      <p:pic>
        <p:nvPicPr>
          <p:cNvPr id="8" name="Resim 7">
            <a:extLst>
              <a:ext uri="{FF2B5EF4-FFF2-40B4-BE49-F238E27FC236}">
                <a16:creationId xmlns:a16="http://schemas.microsoft.com/office/drawing/2014/main" id="{179F25B5-AAD3-011F-152E-6892775A9585}"/>
              </a:ext>
            </a:extLst>
          </p:cNvPr>
          <p:cNvPicPr>
            <a:picLocks noChangeAspect="1"/>
          </p:cNvPicPr>
          <p:nvPr/>
        </p:nvPicPr>
        <p:blipFill>
          <a:blip r:embed="rId6"/>
          <a:stretch>
            <a:fillRect/>
          </a:stretch>
        </p:blipFill>
        <p:spPr>
          <a:xfrm>
            <a:off x="7626050" y="3756992"/>
            <a:ext cx="3789201" cy="2331035"/>
          </a:xfrm>
          <a:prstGeom prst="rect">
            <a:avLst/>
          </a:prstGeom>
        </p:spPr>
      </p:pic>
    </p:spTree>
    <p:extLst>
      <p:ext uri="{BB962C8B-B14F-4D97-AF65-F5344CB8AC3E}">
        <p14:creationId xmlns:p14="http://schemas.microsoft.com/office/powerpoint/2010/main" val="2929448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E33EC-AE00-214F-0895-4A664B32491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2011C3F-8112-CDFD-821C-F8E072857371}"/>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tr-TR" dirty="0">
                <a:solidFill>
                  <a:srgbClr val="FF0000"/>
                </a:solidFill>
              </a:rPr>
              <a:t>Yolcu vagonu tipleri</a:t>
            </a:r>
          </a:p>
        </p:txBody>
      </p:sp>
      <p:pic>
        <p:nvPicPr>
          <p:cNvPr id="11" name="İçerik Yer Tutucusu 10">
            <a:extLst>
              <a:ext uri="{FF2B5EF4-FFF2-40B4-BE49-F238E27FC236}">
                <a16:creationId xmlns:a16="http://schemas.microsoft.com/office/drawing/2014/main" id="{2149AEBC-0E11-E692-010A-AA654F3BCC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DF89395-B8CB-4401-0BD2-1B93D9EA8A9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EBB6C47-21C3-6C60-8767-124711536C2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A55CE52-E40E-BF28-3688-B40FBB7C3348}"/>
              </a:ext>
            </a:extLst>
          </p:cNvPr>
          <p:cNvSpPr txBox="1"/>
          <p:nvPr/>
        </p:nvSpPr>
        <p:spPr>
          <a:xfrm>
            <a:off x="204521" y="1728042"/>
            <a:ext cx="7175334" cy="2308324"/>
          </a:xfrm>
          <a:prstGeom prst="rect">
            <a:avLst/>
          </a:prstGeom>
          <a:noFill/>
        </p:spPr>
        <p:txBody>
          <a:bodyPr wrap="square">
            <a:spAutoFit/>
          </a:bodyPr>
          <a:lstStyle/>
          <a:p>
            <a:pPr marL="285750" indent="-285750">
              <a:buFont typeface="Arial" panose="020B0604020202020204" pitchFamily="34" charset="0"/>
              <a:buChar char="•"/>
            </a:pPr>
            <a:r>
              <a:rPr lang="tr-TR" dirty="0"/>
              <a:t>Kompartımanlı vagon: Vagon, içlerinde yatak haline getirilemeyen karşılıklı koltuklar bulunan kompartımanlardan oluşur. </a:t>
            </a:r>
          </a:p>
          <a:p>
            <a:pPr marL="285750" indent="-285750">
              <a:buFont typeface="Arial" panose="020B0604020202020204" pitchFamily="34" charset="0"/>
              <a:buChar char="•"/>
            </a:pPr>
            <a:r>
              <a:rPr lang="tr-TR" dirty="0"/>
              <a:t>Banliyö vagonu: Kısa mesafeli yolculuklarda kullanılan bu vagonlarda oturma yeri az, ayakta seyahat etme alanı fazladır. </a:t>
            </a:r>
          </a:p>
          <a:p>
            <a:pPr marL="285750" indent="-285750">
              <a:buFont typeface="Arial" panose="020B0604020202020204" pitchFamily="34" charset="0"/>
              <a:buChar char="•"/>
            </a:pPr>
            <a:r>
              <a:rPr lang="tr-TR" dirty="0"/>
              <a:t>Yolcu furgonu: Tren personelinin faydalandığı vagonlar olup, bagaj taşıma kapasitelidir.</a:t>
            </a:r>
          </a:p>
        </p:txBody>
      </p:sp>
      <p:pic>
        <p:nvPicPr>
          <p:cNvPr id="3" name="Resim 2">
            <a:extLst>
              <a:ext uri="{FF2B5EF4-FFF2-40B4-BE49-F238E27FC236}">
                <a16:creationId xmlns:a16="http://schemas.microsoft.com/office/drawing/2014/main" id="{DD20B4B6-4F1E-BF21-D1AB-B2127537C769}"/>
              </a:ext>
            </a:extLst>
          </p:cNvPr>
          <p:cNvPicPr>
            <a:picLocks noChangeAspect="1"/>
          </p:cNvPicPr>
          <p:nvPr/>
        </p:nvPicPr>
        <p:blipFill>
          <a:blip r:embed="rId5"/>
          <a:stretch>
            <a:fillRect/>
          </a:stretch>
        </p:blipFill>
        <p:spPr>
          <a:xfrm>
            <a:off x="7945817" y="1349246"/>
            <a:ext cx="3147056" cy="1864274"/>
          </a:xfrm>
          <a:prstGeom prst="rect">
            <a:avLst/>
          </a:prstGeom>
        </p:spPr>
      </p:pic>
      <p:pic>
        <p:nvPicPr>
          <p:cNvPr id="6" name="Resim 5">
            <a:extLst>
              <a:ext uri="{FF2B5EF4-FFF2-40B4-BE49-F238E27FC236}">
                <a16:creationId xmlns:a16="http://schemas.microsoft.com/office/drawing/2014/main" id="{EA166448-6C26-5696-1D0D-A1A9B6EFCF16}"/>
              </a:ext>
            </a:extLst>
          </p:cNvPr>
          <p:cNvPicPr>
            <a:picLocks noChangeAspect="1"/>
          </p:cNvPicPr>
          <p:nvPr/>
        </p:nvPicPr>
        <p:blipFill>
          <a:blip r:embed="rId6"/>
          <a:stretch>
            <a:fillRect/>
          </a:stretch>
        </p:blipFill>
        <p:spPr>
          <a:xfrm>
            <a:off x="7945817" y="3213519"/>
            <a:ext cx="3147056" cy="2397757"/>
          </a:xfrm>
          <a:prstGeom prst="rect">
            <a:avLst/>
          </a:prstGeom>
        </p:spPr>
      </p:pic>
      <p:pic>
        <p:nvPicPr>
          <p:cNvPr id="9" name="Resim 8">
            <a:extLst>
              <a:ext uri="{FF2B5EF4-FFF2-40B4-BE49-F238E27FC236}">
                <a16:creationId xmlns:a16="http://schemas.microsoft.com/office/drawing/2014/main" id="{8E16BA04-CE3F-1462-8C31-29D8674A6179}"/>
              </a:ext>
            </a:extLst>
          </p:cNvPr>
          <p:cNvPicPr>
            <a:picLocks noChangeAspect="1"/>
          </p:cNvPicPr>
          <p:nvPr/>
        </p:nvPicPr>
        <p:blipFill>
          <a:blip r:embed="rId7"/>
          <a:stretch>
            <a:fillRect/>
          </a:stretch>
        </p:blipFill>
        <p:spPr>
          <a:xfrm>
            <a:off x="1699490" y="4036366"/>
            <a:ext cx="3881631" cy="1818138"/>
          </a:xfrm>
          <a:prstGeom prst="rect">
            <a:avLst/>
          </a:prstGeom>
        </p:spPr>
      </p:pic>
    </p:spTree>
    <p:extLst>
      <p:ext uri="{BB962C8B-B14F-4D97-AF65-F5344CB8AC3E}">
        <p14:creationId xmlns:p14="http://schemas.microsoft.com/office/powerpoint/2010/main" val="2247425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E2B25-82CA-8FE9-DDCE-0BBC9B545A1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4B7130-828C-E5D6-A1F7-87F6D9AAD5AB}"/>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tr-TR" dirty="0">
                <a:solidFill>
                  <a:srgbClr val="FF0000"/>
                </a:solidFill>
              </a:rPr>
              <a:t>Yolcu vagonu tipleri</a:t>
            </a:r>
          </a:p>
        </p:txBody>
      </p:sp>
      <p:pic>
        <p:nvPicPr>
          <p:cNvPr id="11" name="İçerik Yer Tutucusu 10">
            <a:extLst>
              <a:ext uri="{FF2B5EF4-FFF2-40B4-BE49-F238E27FC236}">
                <a16:creationId xmlns:a16="http://schemas.microsoft.com/office/drawing/2014/main" id="{280AABA2-8D38-8C3A-BA65-E40AEE02D4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65A43E1-9A14-A992-6E09-144D4B55487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129914E-451E-F6FC-13C2-D4674EFA58F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9ACB2C8-36DB-CAAD-D560-5354F9D0EB88}"/>
              </a:ext>
            </a:extLst>
          </p:cNvPr>
          <p:cNvSpPr txBox="1"/>
          <p:nvPr/>
        </p:nvSpPr>
        <p:spPr>
          <a:xfrm>
            <a:off x="204521" y="1728042"/>
            <a:ext cx="7175334" cy="2862322"/>
          </a:xfrm>
          <a:prstGeom prst="rect">
            <a:avLst/>
          </a:prstGeom>
          <a:noFill/>
        </p:spPr>
        <p:txBody>
          <a:bodyPr wrap="square">
            <a:spAutoFit/>
          </a:bodyPr>
          <a:lstStyle/>
          <a:p>
            <a:pPr marL="285750" indent="-285750">
              <a:buFont typeface="Arial" panose="020B0604020202020204" pitchFamily="34" charset="0"/>
              <a:buChar char="•"/>
            </a:pPr>
            <a:r>
              <a:rPr lang="tr-TR" dirty="0"/>
              <a:t>Salon vagonu: İş seyahatleri ve özel günler için kiralanarak kullanılan vagonlardır. Özel dizayn edilmiş olup, salonu, banyosu, mutfağı, yatak kompartımanı, </a:t>
            </a:r>
            <a:r>
              <a:rPr lang="tr-TR" dirty="0" err="1"/>
              <a:t>WC’si</a:t>
            </a:r>
            <a:r>
              <a:rPr lang="tr-TR" dirty="0"/>
              <a:t> olan vagonlardır. </a:t>
            </a:r>
          </a:p>
          <a:p>
            <a:pPr marL="285750" indent="-285750">
              <a:buFont typeface="Arial" panose="020B0604020202020204" pitchFamily="34" charset="0"/>
              <a:buChar char="•"/>
            </a:pPr>
            <a:r>
              <a:rPr lang="tr-TR" dirty="0"/>
              <a:t>Konferans vagonu: Sanayici ve iş adamlarının seyahatlerinde kullanılması amacıyla özel olarak imal edilmiştir. </a:t>
            </a:r>
          </a:p>
          <a:p>
            <a:pPr marL="285750" indent="-285750">
              <a:buFont typeface="Arial" panose="020B0604020202020204" pitchFamily="34" charset="0"/>
              <a:buChar char="•"/>
            </a:pPr>
            <a:r>
              <a:rPr lang="tr-TR" dirty="0"/>
              <a:t>Jeneratör Vagonu (D+J): İçlerinde tren ısıtma enerji kaynağı olarak elektrojen grupları barındıran ve aynı zamanda furgon bölmesi de bulunan vagonlar.</a:t>
            </a:r>
          </a:p>
        </p:txBody>
      </p:sp>
      <p:pic>
        <p:nvPicPr>
          <p:cNvPr id="7" name="Resim 6">
            <a:extLst>
              <a:ext uri="{FF2B5EF4-FFF2-40B4-BE49-F238E27FC236}">
                <a16:creationId xmlns:a16="http://schemas.microsoft.com/office/drawing/2014/main" id="{E9422502-4BD9-91A1-CF85-179FB66AB113}"/>
              </a:ext>
            </a:extLst>
          </p:cNvPr>
          <p:cNvPicPr>
            <a:picLocks noChangeAspect="1"/>
          </p:cNvPicPr>
          <p:nvPr/>
        </p:nvPicPr>
        <p:blipFill>
          <a:blip r:embed="rId5"/>
          <a:stretch>
            <a:fillRect/>
          </a:stretch>
        </p:blipFill>
        <p:spPr>
          <a:xfrm>
            <a:off x="7410394" y="1676930"/>
            <a:ext cx="4577085" cy="1965181"/>
          </a:xfrm>
          <a:prstGeom prst="rect">
            <a:avLst/>
          </a:prstGeom>
        </p:spPr>
      </p:pic>
      <p:pic>
        <p:nvPicPr>
          <p:cNvPr id="8" name="Resim 7">
            <a:extLst>
              <a:ext uri="{FF2B5EF4-FFF2-40B4-BE49-F238E27FC236}">
                <a16:creationId xmlns:a16="http://schemas.microsoft.com/office/drawing/2014/main" id="{FA1BBBB2-6FF5-5010-7734-286CDE81FD81}"/>
              </a:ext>
            </a:extLst>
          </p:cNvPr>
          <p:cNvPicPr>
            <a:picLocks noChangeAspect="1"/>
          </p:cNvPicPr>
          <p:nvPr/>
        </p:nvPicPr>
        <p:blipFill>
          <a:blip r:embed="rId6"/>
          <a:stretch>
            <a:fillRect/>
          </a:stretch>
        </p:blipFill>
        <p:spPr>
          <a:xfrm>
            <a:off x="7410394" y="3607773"/>
            <a:ext cx="4486042" cy="2521567"/>
          </a:xfrm>
          <a:prstGeom prst="rect">
            <a:avLst/>
          </a:prstGeom>
        </p:spPr>
      </p:pic>
    </p:spTree>
    <p:extLst>
      <p:ext uri="{BB962C8B-B14F-4D97-AF65-F5344CB8AC3E}">
        <p14:creationId xmlns:p14="http://schemas.microsoft.com/office/powerpoint/2010/main" val="1697854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7F4E5-F4C9-00F3-21EB-299E113C99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4D80B70-762C-A9AF-7A5C-8CFFF4BAC95C}"/>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TVS 2000 Serisi yolcu vagonları</a:t>
            </a:r>
            <a:endParaRPr lang="tr-TR" dirty="0">
              <a:solidFill>
                <a:srgbClr val="FF0000"/>
              </a:solidFill>
            </a:endParaRPr>
          </a:p>
        </p:txBody>
      </p:sp>
      <p:pic>
        <p:nvPicPr>
          <p:cNvPr id="11" name="İçerik Yer Tutucusu 10">
            <a:extLst>
              <a:ext uri="{FF2B5EF4-FFF2-40B4-BE49-F238E27FC236}">
                <a16:creationId xmlns:a16="http://schemas.microsoft.com/office/drawing/2014/main" id="{03740456-63D3-8B93-FBA4-C107853F46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9F8D0F9-29D3-0184-8037-FAF198CAB18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9F20449-5EBD-A233-5055-841F0FBC747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333A3F1-D882-D5CC-D25E-1E9233C07DC5}"/>
              </a:ext>
            </a:extLst>
          </p:cNvPr>
          <p:cNvSpPr txBox="1"/>
          <p:nvPr/>
        </p:nvSpPr>
        <p:spPr>
          <a:xfrm>
            <a:off x="544944" y="1861649"/>
            <a:ext cx="10640291" cy="2308324"/>
          </a:xfrm>
          <a:prstGeom prst="rect">
            <a:avLst/>
          </a:prstGeom>
          <a:noFill/>
        </p:spPr>
        <p:txBody>
          <a:bodyPr wrap="square">
            <a:spAutoFit/>
          </a:bodyPr>
          <a:lstStyle/>
          <a:p>
            <a:pPr marL="285750" indent="-285750">
              <a:buFont typeface="Arial" panose="020B0604020202020204" pitchFamily="34" charset="0"/>
              <a:buChar char="•"/>
            </a:pPr>
            <a:r>
              <a:rPr lang="tr-TR" dirty="0">
                <a:solidFill>
                  <a:schemeClr val="bg1"/>
                </a:solidFill>
              </a:rPr>
              <a:t>TVS 2000 serisi vagonlar, seyir emniyeti, yolcu konforu, iç dekorasyon ve renk seçiminde elemanlar arasında uyumu esas alan özgün bir anlayışla TÜVASAŞ tarafından tasarlanmıştır. </a:t>
            </a:r>
          </a:p>
          <a:p>
            <a:pPr marL="285750" indent="-285750">
              <a:buFont typeface="Arial" panose="020B0604020202020204" pitchFamily="34" charset="0"/>
              <a:buChar char="•"/>
            </a:pPr>
            <a:r>
              <a:rPr lang="tr-TR" dirty="0">
                <a:solidFill>
                  <a:schemeClr val="bg1"/>
                </a:solidFill>
              </a:rPr>
              <a:t>Hafif yapıda kaynaklı çelik konstrüksiyon olarak üretilmiştir. Etkin bir korozyon, ısı ve ses izolasyonu yapılmıştır. </a:t>
            </a:r>
          </a:p>
          <a:p>
            <a:pPr marL="285750" indent="-285750">
              <a:buFont typeface="Arial" panose="020B0604020202020204" pitchFamily="34" charset="0"/>
              <a:buChar char="•"/>
            </a:pPr>
            <a:r>
              <a:rPr lang="tr-TR" dirty="0">
                <a:solidFill>
                  <a:schemeClr val="bg1"/>
                </a:solidFill>
              </a:rPr>
              <a:t>Maksimum yolcu konforunu sağlamak amacıyla, vagon, tam otomatik iklimlendirme sistemi ile donatılmıştır. 160 km/h hıza uygun imal edilmiş çift kademeli düşey süspansiyon sistemine sahip Y-32 </a:t>
            </a:r>
            <a:r>
              <a:rPr lang="tr-TR" dirty="0" err="1">
                <a:solidFill>
                  <a:schemeClr val="bg1"/>
                </a:solidFill>
              </a:rPr>
              <a:t>bojileri</a:t>
            </a:r>
            <a:r>
              <a:rPr lang="tr-TR" dirty="0">
                <a:solidFill>
                  <a:schemeClr val="bg1"/>
                </a:solidFill>
              </a:rPr>
              <a:t> kullanılmıştır. </a:t>
            </a:r>
          </a:p>
          <a:p>
            <a:pPr marL="285750" indent="-285750">
              <a:buFont typeface="Arial" panose="020B0604020202020204" pitchFamily="34" charset="0"/>
              <a:buChar char="•"/>
            </a:pPr>
            <a:r>
              <a:rPr lang="tr-TR" dirty="0">
                <a:solidFill>
                  <a:schemeClr val="bg1"/>
                </a:solidFill>
              </a:rPr>
              <a:t>TVS 2000 serisi vagon tipleri ve özellikleri şunlardır:</a:t>
            </a:r>
          </a:p>
        </p:txBody>
      </p:sp>
    </p:spTree>
    <p:extLst>
      <p:ext uri="{BB962C8B-B14F-4D97-AF65-F5344CB8AC3E}">
        <p14:creationId xmlns:p14="http://schemas.microsoft.com/office/powerpoint/2010/main" val="179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1805-4F1D-0996-657C-6C18340A88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12183A-7905-071C-9E9A-F11D3590979F}"/>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TVS 2000 Serisi yolcu vagonları</a:t>
            </a:r>
            <a:endParaRPr lang="tr-TR" dirty="0">
              <a:solidFill>
                <a:srgbClr val="FF0000"/>
              </a:solidFill>
            </a:endParaRPr>
          </a:p>
        </p:txBody>
      </p:sp>
      <p:pic>
        <p:nvPicPr>
          <p:cNvPr id="11" name="İçerik Yer Tutucusu 10">
            <a:extLst>
              <a:ext uri="{FF2B5EF4-FFF2-40B4-BE49-F238E27FC236}">
                <a16:creationId xmlns:a16="http://schemas.microsoft.com/office/drawing/2014/main" id="{7935402A-B659-BCC0-1E17-4A5761D59B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44E04AC-5FC8-FD73-9C5D-FD16CC1686D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44226A6-BD6C-2822-8CD5-363D500C441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E4596D1-F683-69B5-390B-C5881848B39E}"/>
              </a:ext>
            </a:extLst>
          </p:cNvPr>
          <p:cNvSpPr txBox="1"/>
          <p:nvPr/>
        </p:nvSpPr>
        <p:spPr>
          <a:xfrm>
            <a:off x="544944" y="1861649"/>
            <a:ext cx="10640291" cy="3693319"/>
          </a:xfrm>
          <a:prstGeom prst="rect">
            <a:avLst/>
          </a:prstGeom>
          <a:noFill/>
        </p:spPr>
        <p:txBody>
          <a:bodyPr wrap="square">
            <a:spAutoFit/>
          </a:bodyPr>
          <a:lstStyle/>
          <a:p>
            <a:pPr marL="285750" indent="-285750">
              <a:buFont typeface="Arial" panose="020B0604020202020204" pitchFamily="34" charset="0"/>
              <a:buChar char="•"/>
            </a:pPr>
            <a:r>
              <a:rPr lang="tr-TR" dirty="0">
                <a:solidFill>
                  <a:schemeClr val="bg1"/>
                </a:solidFill>
                <a:highlight>
                  <a:srgbClr val="FFFF00"/>
                </a:highlight>
              </a:rPr>
              <a:t>Kompartımanlı vagon: </a:t>
            </a:r>
            <a:r>
              <a:rPr lang="tr-TR" dirty="0">
                <a:solidFill>
                  <a:schemeClr val="bg1"/>
                </a:solidFill>
              </a:rPr>
              <a:t>Toplam 66 adet yolcu kapasiteli 11 adet kompartıman vardır.</a:t>
            </a:r>
          </a:p>
          <a:p>
            <a:pPr marL="285750" indent="-285750">
              <a:buFont typeface="Arial" panose="020B0604020202020204" pitchFamily="34" charset="0"/>
              <a:buChar char="•"/>
            </a:pPr>
            <a:r>
              <a:rPr lang="tr-TR" dirty="0">
                <a:solidFill>
                  <a:schemeClr val="bg1"/>
                </a:solidFill>
                <a:highlight>
                  <a:srgbClr val="FFFF00"/>
                </a:highlight>
              </a:rPr>
              <a:t>Konferans vagonu: </a:t>
            </a:r>
            <a:r>
              <a:rPr lang="tr-TR" dirty="0">
                <a:solidFill>
                  <a:schemeClr val="bg1"/>
                </a:solidFill>
              </a:rPr>
              <a:t>Sanayici ve iş adamlarının seyahatlerinde kullanılması amacıyla özel olarak imal edilmiştir. Konforlu bir ortamda çalışılacak şekilde tasarlanarak donatılan vagon, seyahat sırasında yapılabilecek toplantıların daha verimli geçmesi için gerekli tüm sistem ekipmanlarını barındırır. </a:t>
            </a:r>
          </a:p>
          <a:p>
            <a:pPr marL="285750" indent="-285750">
              <a:buFont typeface="Arial" panose="020B0604020202020204" pitchFamily="34" charset="0"/>
              <a:buChar char="•"/>
            </a:pPr>
            <a:r>
              <a:rPr lang="tr-TR" dirty="0">
                <a:solidFill>
                  <a:schemeClr val="bg1"/>
                </a:solidFill>
                <a:highlight>
                  <a:srgbClr val="FFFF00"/>
                </a:highlight>
              </a:rPr>
              <a:t>Kuşetli vagon: </a:t>
            </a:r>
            <a:r>
              <a:rPr lang="tr-TR" dirty="0">
                <a:solidFill>
                  <a:schemeClr val="bg1"/>
                </a:solidFill>
              </a:rPr>
              <a:t>10 yolcu ve 1 personel kompartımanından oluşmaktadır. Her yolcu kompartımanı 4 yolcu kapasitelidir. Ergonomik olarak tasarlanmış koltuklar, uzun yolculuklarda rahat bir yolculuk sağlamak amacıyla gece yatak, gündüz koltuk haline gelebilecek özelliktedir. </a:t>
            </a:r>
          </a:p>
          <a:p>
            <a:pPr marL="285750" indent="-285750">
              <a:buFont typeface="Arial" panose="020B0604020202020204" pitchFamily="34" charset="0"/>
              <a:buChar char="•"/>
            </a:pPr>
            <a:r>
              <a:rPr lang="tr-TR" dirty="0">
                <a:solidFill>
                  <a:schemeClr val="bg1"/>
                </a:solidFill>
                <a:highlight>
                  <a:srgbClr val="FFFF00"/>
                </a:highlight>
              </a:rPr>
              <a:t>Pulman: </a:t>
            </a:r>
            <a:r>
              <a:rPr lang="tr-TR" dirty="0">
                <a:solidFill>
                  <a:schemeClr val="bg1"/>
                </a:solidFill>
              </a:rPr>
              <a:t>TÜVASAŞ tarafından tasarlanan vagon, serisinin ilk örneğidir. Koltuklar uzun yolculuklarda yolcu konforunu sağlayacak şekilde ergonomik olarak tasarlanmıştır. </a:t>
            </a:r>
          </a:p>
          <a:p>
            <a:pPr marL="285750" indent="-285750">
              <a:buFont typeface="Arial" panose="020B0604020202020204" pitchFamily="34" charset="0"/>
              <a:buChar char="•"/>
            </a:pPr>
            <a:r>
              <a:rPr lang="tr-TR" dirty="0">
                <a:solidFill>
                  <a:schemeClr val="bg1"/>
                </a:solidFill>
                <a:highlight>
                  <a:srgbClr val="FFFF00"/>
                </a:highlight>
              </a:rPr>
              <a:t>Lüks pulman: </a:t>
            </a:r>
            <a:r>
              <a:rPr lang="tr-TR" dirty="0">
                <a:solidFill>
                  <a:schemeClr val="bg1"/>
                </a:solidFill>
              </a:rPr>
              <a:t>Tavan klimalı serisinin ilk örneğidir. Özellikleri pulman vagonuna göre geliştirilmiştir. </a:t>
            </a:r>
          </a:p>
        </p:txBody>
      </p:sp>
    </p:spTree>
    <p:extLst>
      <p:ext uri="{BB962C8B-B14F-4D97-AF65-F5344CB8AC3E}">
        <p14:creationId xmlns:p14="http://schemas.microsoft.com/office/powerpoint/2010/main" val="2161225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F478-6F1F-A346-4897-66C17259B58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FD4048D-6030-E712-FB35-31E45EFF4DAD}"/>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TVS 2000 Serisi yolcu vagonları</a:t>
            </a:r>
            <a:endParaRPr lang="tr-TR" dirty="0">
              <a:solidFill>
                <a:srgbClr val="FF0000"/>
              </a:solidFill>
            </a:endParaRPr>
          </a:p>
        </p:txBody>
      </p:sp>
      <p:pic>
        <p:nvPicPr>
          <p:cNvPr id="11" name="İçerik Yer Tutucusu 10">
            <a:extLst>
              <a:ext uri="{FF2B5EF4-FFF2-40B4-BE49-F238E27FC236}">
                <a16:creationId xmlns:a16="http://schemas.microsoft.com/office/drawing/2014/main" id="{1F0B544F-D8CB-44F9-334D-1FB33EE072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348CADE-105A-1395-E016-1823A654E85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DD03F75-4F59-B678-D726-90D626F430B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43422662-EF89-75E0-7525-EE3785E81891}"/>
              </a:ext>
            </a:extLst>
          </p:cNvPr>
          <p:cNvSpPr txBox="1"/>
          <p:nvPr/>
        </p:nvSpPr>
        <p:spPr>
          <a:xfrm>
            <a:off x="563418" y="1861649"/>
            <a:ext cx="10072675" cy="2308324"/>
          </a:xfrm>
          <a:prstGeom prst="rect">
            <a:avLst/>
          </a:prstGeom>
          <a:noFill/>
        </p:spPr>
        <p:txBody>
          <a:bodyPr wrap="square">
            <a:spAutoFit/>
          </a:bodyPr>
          <a:lstStyle/>
          <a:p>
            <a:r>
              <a:rPr lang="tr-TR" dirty="0">
                <a:highlight>
                  <a:srgbClr val="FFFF00"/>
                </a:highlight>
              </a:rPr>
              <a:t>Yataklı: </a:t>
            </a:r>
            <a:r>
              <a:rPr lang="tr-TR" dirty="0"/>
              <a:t>Her kompartımanda 2 adet yolcu olmak üzere 10 yolcu ve 1 personel kompartımanından oluşmuştur. Maksimum yolcu konforunu sağlayacak şekilde ergonomik olarak tasarlanan koltuklar, uzun yolculuklarda gece yatak olabilme özelliğine sahiptir.</a:t>
            </a:r>
          </a:p>
          <a:p>
            <a:r>
              <a:rPr lang="tr-TR" dirty="0">
                <a:highlight>
                  <a:srgbClr val="FFFF00"/>
                </a:highlight>
              </a:rPr>
              <a:t>Yemekli: </a:t>
            </a:r>
            <a:r>
              <a:rPr lang="tr-TR" dirty="0"/>
              <a:t>Yolcu bölmesine ergonomik olarak tasarlanmış 14 adet yemek masası vardır. Toplam 55 yolcu kapasitelidir. Mutfak bölmesi, aspiratörler vasıtası ile etkin bir şekilde havalandırılır. Mutfak teçhizatının imalatında hijyenik şartları sağlamak amacıyla paslanmaz çelik kullanılmıştır. </a:t>
            </a:r>
          </a:p>
        </p:txBody>
      </p:sp>
    </p:spTree>
    <p:extLst>
      <p:ext uri="{BB962C8B-B14F-4D97-AF65-F5344CB8AC3E}">
        <p14:creationId xmlns:p14="http://schemas.microsoft.com/office/powerpoint/2010/main" val="813026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BA21B-843C-5A12-864E-DA05BE0F2A7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59F17DF-7A76-28E8-19B3-D8A32C11AC9D}"/>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TVS 2000 Serisi yolcu vagonları</a:t>
            </a:r>
            <a:endParaRPr lang="tr-TR" dirty="0">
              <a:solidFill>
                <a:srgbClr val="FF0000"/>
              </a:solidFill>
            </a:endParaRPr>
          </a:p>
        </p:txBody>
      </p:sp>
      <p:pic>
        <p:nvPicPr>
          <p:cNvPr id="11" name="İçerik Yer Tutucusu 10">
            <a:extLst>
              <a:ext uri="{FF2B5EF4-FFF2-40B4-BE49-F238E27FC236}">
                <a16:creationId xmlns:a16="http://schemas.microsoft.com/office/drawing/2014/main" id="{DCDFE28F-00D6-977C-0D5F-903F55AD2D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92950D2-72FB-06DD-7A71-868CB12CF47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AD4D88B-6F73-B551-E1DB-3F5DFA69D25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9786925D-0027-6F40-A32F-5DCEEBD9E6FF}"/>
              </a:ext>
            </a:extLst>
          </p:cNvPr>
          <p:cNvSpPr txBox="1"/>
          <p:nvPr/>
        </p:nvSpPr>
        <p:spPr>
          <a:xfrm>
            <a:off x="563418" y="1861649"/>
            <a:ext cx="10072675" cy="2862322"/>
          </a:xfrm>
          <a:prstGeom prst="rect">
            <a:avLst/>
          </a:prstGeom>
          <a:noFill/>
        </p:spPr>
        <p:txBody>
          <a:bodyPr wrap="square">
            <a:spAutoFit/>
          </a:bodyPr>
          <a:lstStyle/>
          <a:p>
            <a:pPr marL="285750" indent="-285750">
              <a:buFont typeface="Arial" panose="020B0604020202020204" pitchFamily="34" charset="0"/>
              <a:buChar char="•"/>
            </a:pPr>
            <a:r>
              <a:rPr lang="tr-TR" dirty="0">
                <a:solidFill>
                  <a:schemeClr val="bg1"/>
                </a:solidFill>
              </a:rPr>
              <a:t>Modernizasyon projesi, yenilenmesi gereken eski vagonlar için TÜVASAŞ tarafından yürütülmektedir.</a:t>
            </a:r>
          </a:p>
          <a:p>
            <a:pPr marL="285750" indent="-285750">
              <a:buFont typeface="Arial" panose="020B0604020202020204" pitchFamily="34" charset="0"/>
              <a:buChar char="•"/>
            </a:pPr>
            <a:r>
              <a:rPr lang="tr-TR" dirty="0">
                <a:solidFill>
                  <a:schemeClr val="bg1"/>
                </a:solidFill>
              </a:rPr>
              <a:t> Mevcut çelik konstrüksiyon, modernizasyon projesi kapsamında yeniden yapılandırılmıştır. </a:t>
            </a:r>
          </a:p>
          <a:p>
            <a:pPr marL="285750" indent="-285750">
              <a:buFont typeface="Arial" panose="020B0604020202020204" pitchFamily="34" charset="0"/>
              <a:buChar char="•"/>
            </a:pPr>
            <a:r>
              <a:rPr lang="tr-TR" dirty="0">
                <a:solidFill>
                  <a:schemeClr val="bg1"/>
                </a:solidFill>
              </a:rPr>
              <a:t>Etkin bir korozyon, ısı ve ses izolasyonu yapılmıştır. </a:t>
            </a:r>
          </a:p>
          <a:p>
            <a:pPr marL="285750" indent="-285750">
              <a:buFont typeface="Arial" panose="020B0604020202020204" pitchFamily="34" charset="0"/>
              <a:buChar char="•"/>
            </a:pPr>
            <a:r>
              <a:rPr lang="tr-TR" dirty="0">
                <a:solidFill>
                  <a:schemeClr val="bg1"/>
                </a:solidFill>
              </a:rPr>
              <a:t>Yolculuk sırasında bilgi vermek amacıyla ses sistemi mevcuttur. </a:t>
            </a:r>
          </a:p>
          <a:p>
            <a:pPr marL="285750" indent="-285750">
              <a:buFont typeface="Arial" panose="020B0604020202020204" pitchFamily="34" charset="0"/>
              <a:buChar char="•"/>
            </a:pPr>
            <a:r>
              <a:rPr lang="tr-TR" dirty="0">
                <a:solidFill>
                  <a:schemeClr val="bg1"/>
                </a:solidFill>
              </a:rPr>
              <a:t>Maksimum yolcu konforunu sağlamak amacıyla, vagonlar tam otomatik iklimlendirme sistemi ile donatılmıştır. </a:t>
            </a:r>
          </a:p>
          <a:p>
            <a:pPr marL="285750" indent="-285750">
              <a:buFont typeface="Arial" panose="020B0604020202020204" pitchFamily="34" charset="0"/>
              <a:buChar char="•"/>
            </a:pPr>
            <a:r>
              <a:rPr lang="tr-TR" dirty="0">
                <a:solidFill>
                  <a:schemeClr val="bg1"/>
                </a:solidFill>
              </a:rPr>
              <a:t>Mevcut </a:t>
            </a:r>
            <a:r>
              <a:rPr lang="tr-TR" dirty="0" err="1">
                <a:solidFill>
                  <a:schemeClr val="bg1"/>
                </a:solidFill>
              </a:rPr>
              <a:t>Schlieren</a:t>
            </a:r>
            <a:r>
              <a:rPr lang="tr-TR" dirty="0">
                <a:solidFill>
                  <a:schemeClr val="bg1"/>
                </a:solidFill>
              </a:rPr>
              <a:t> </a:t>
            </a:r>
            <a:r>
              <a:rPr lang="tr-TR" dirty="0" err="1">
                <a:solidFill>
                  <a:schemeClr val="bg1"/>
                </a:solidFill>
              </a:rPr>
              <a:t>Bojiler</a:t>
            </a:r>
            <a:r>
              <a:rPr lang="tr-TR" dirty="0">
                <a:solidFill>
                  <a:schemeClr val="bg1"/>
                </a:solidFill>
              </a:rPr>
              <a:t> onarım ve yenilemesi yapılarak kullanılmıştır. </a:t>
            </a:r>
          </a:p>
          <a:p>
            <a:pPr marL="285750" indent="-285750">
              <a:buFont typeface="Arial" panose="020B0604020202020204" pitchFamily="34" charset="0"/>
              <a:buChar char="•"/>
            </a:pPr>
            <a:r>
              <a:rPr lang="tr-TR" dirty="0">
                <a:solidFill>
                  <a:schemeClr val="bg1"/>
                </a:solidFill>
              </a:rPr>
              <a:t>Bu proje kapsamında yenilenen vagonlar ve özellikleri şunlardır:</a:t>
            </a:r>
          </a:p>
        </p:txBody>
      </p:sp>
    </p:spTree>
    <p:extLst>
      <p:ext uri="{BB962C8B-B14F-4D97-AF65-F5344CB8AC3E}">
        <p14:creationId xmlns:p14="http://schemas.microsoft.com/office/powerpoint/2010/main" val="32931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C472B-1B7C-4C33-F301-C07FBB20332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F1975F-DE47-3B94-2C0E-74CCC3CA5059}"/>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TVS 2000 Serisi yolcu vagonları</a:t>
            </a:r>
            <a:endParaRPr lang="tr-TR" dirty="0">
              <a:solidFill>
                <a:srgbClr val="FF0000"/>
              </a:solidFill>
            </a:endParaRPr>
          </a:p>
        </p:txBody>
      </p:sp>
      <p:pic>
        <p:nvPicPr>
          <p:cNvPr id="11" name="İçerik Yer Tutucusu 10">
            <a:extLst>
              <a:ext uri="{FF2B5EF4-FFF2-40B4-BE49-F238E27FC236}">
                <a16:creationId xmlns:a16="http://schemas.microsoft.com/office/drawing/2014/main" id="{D132F150-DEC7-047C-FF39-E7C43A0A53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E2DF492-97A1-C16A-F5EA-5B97D71934A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B7800F7-1BD1-F437-9173-205161DCDF2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83DA6B11-C75D-87ED-99C7-BFC69DA37A51}"/>
              </a:ext>
            </a:extLst>
          </p:cNvPr>
          <p:cNvSpPr txBox="1"/>
          <p:nvPr/>
        </p:nvSpPr>
        <p:spPr>
          <a:xfrm>
            <a:off x="476993" y="1595242"/>
            <a:ext cx="11249891" cy="4524315"/>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FF0000"/>
                </a:solidFill>
              </a:rPr>
              <a:t>K10 ve K11 Pulman: </a:t>
            </a:r>
            <a:r>
              <a:rPr lang="tr-TR" dirty="0">
                <a:solidFill>
                  <a:schemeClr val="bg1"/>
                </a:solidFill>
              </a:rPr>
              <a:t>Toplam 60 adet yolcu kapasiteli 2+1 yatar döner koltuk düzeni ile dizayn edilmiştir. 120 km/h hıza uygun </a:t>
            </a:r>
            <a:r>
              <a:rPr lang="tr-TR" dirty="0" err="1">
                <a:solidFill>
                  <a:schemeClr val="bg1"/>
                </a:solidFill>
              </a:rPr>
              <a:t>Schlieren</a:t>
            </a:r>
            <a:r>
              <a:rPr lang="tr-TR" dirty="0">
                <a:solidFill>
                  <a:schemeClr val="bg1"/>
                </a:solidFill>
              </a:rPr>
              <a:t> </a:t>
            </a:r>
            <a:r>
              <a:rPr lang="tr-TR" dirty="0" err="1">
                <a:solidFill>
                  <a:schemeClr val="bg1"/>
                </a:solidFill>
              </a:rPr>
              <a:t>bojileri</a:t>
            </a:r>
            <a:r>
              <a:rPr lang="tr-TR" dirty="0">
                <a:solidFill>
                  <a:schemeClr val="bg1"/>
                </a:solidFill>
              </a:rPr>
              <a:t> bulunur.</a:t>
            </a:r>
          </a:p>
          <a:p>
            <a:pPr marL="285750" indent="-285750">
              <a:buFont typeface="Arial" panose="020B0604020202020204" pitchFamily="34" charset="0"/>
              <a:buChar char="•"/>
            </a:pPr>
            <a:r>
              <a:rPr lang="tr-TR" dirty="0">
                <a:solidFill>
                  <a:srgbClr val="FF0000"/>
                </a:solidFill>
              </a:rPr>
              <a:t>K50 Yataklı: </a:t>
            </a:r>
            <a:r>
              <a:rPr lang="tr-TR" dirty="0">
                <a:solidFill>
                  <a:schemeClr val="bg1"/>
                </a:solidFill>
              </a:rPr>
              <a:t>Toplam 20 adet yolcu kapasiteli 10 adet kompartıman vardır. 120 km/h hıza uygun </a:t>
            </a:r>
            <a:r>
              <a:rPr lang="tr-TR" dirty="0" err="1">
                <a:solidFill>
                  <a:schemeClr val="bg1"/>
                </a:solidFill>
              </a:rPr>
              <a:t>Schlieren</a:t>
            </a:r>
            <a:r>
              <a:rPr lang="tr-TR" dirty="0">
                <a:solidFill>
                  <a:schemeClr val="bg1"/>
                </a:solidFill>
              </a:rPr>
              <a:t> </a:t>
            </a:r>
            <a:r>
              <a:rPr lang="tr-TR" dirty="0" err="1">
                <a:solidFill>
                  <a:schemeClr val="bg1"/>
                </a:solidFill>
              </a:rPr>
              <a:t>bojileri</a:t>
            </a:r>
            <a:r>
              <a:rPr lang="tr-TR" dirty="0">
                <a:solidFill>
                  <a:schemeClr val="bg1"/>
                </a:solidFill>
              </a:rPr>
              <a:t> bulunur.</a:t>
            </a:r>
          </a:p>
          <a:p>
            <a:pPr marL="285750" indent="-285750">
              <a:buFont typeface="Arial" panose="020B0604020202020204" pitchFamily="34" charset="0"/>
              <a:buChar char="•"/>
            </a:pPr>
            <a:r>
              <a:rPr lang="tr-TR" dirty="0">
                <a:solidFill>
                  <a:srgbClr val="FF0000"/>
                </a:solidFill>
              </a:rPr>
              <a:t>K60 Kuşetli vagon: </a:t>
            </a:r>
            <a:r>
              <a:rPr lang="tr-TR" dirty="0">
                <a:solidFill>
                  <a:schemeClr val="bg1"/>
                </a:solidFill>
              </a:rPr>
              <a:t>Toplam 40 adet yolcu kapasiteli 10 adet kompartıman vardır. 120 km/h hıza uygun </a:t>
            </a:r>
            <a:r>
              <a:rPr lang="tr-TR" dirty="0" err="1">
                <a:solidFill>
                  <a:schemeClr val="bg1"/>
                </a:solidFill>
              </a:rPr>
              <a:t>Schlieren</a:t>
            </a:r>
            <a:r>
              <a:rPr lang="tr-TR" dirty="0">
                <a:solidFill>
                  <a:schemeClr val="bg1"/>
                </a:solidFill>
              </a:rPr>
              <a:t> </a:t>
            </a:r>
            <a:r>
              <a:rPr lang="tr-TR" dirty="0" err="1">
                <a:solidFill>
                  <a:schemeClr val="bg1"/>
                </a:solidFill>
              </a:rPr>
              <a:t>bojileri</a:t>
            </a:r>
            <a:r>
              <a:rPr lang="tr-TR" dirty="0">
                <a:solidFill>
                  <a:schemeClr val="bg1"/>
                </a:solidFill>
              </a:rPr>
              <a:t> bulunur.</a:t>
            </a:r>
          </a:p>
          <a:p>
            <a:pPr marL="285750" indent="-285750">
              <a:buFont typeface="Arial" panose="020B0604020202020204" pitchFamily="34" charset="0"/>
              <a:buChar char="•"/>
            </a:pPr>
            <a:r>
              <a:rPr lang="tr-TR" dirty="0">
                <a:solidFill>
                  <a:srgbClr val="FF0000"/>
                </a:solidFill>
              </a:rPr>
              <a:t>M-70 Yemekli: </a:t>
            </a:r>
            <a:r>
              <a:rPr lang="tr-TR" dirty="0">
                <a:solidFill>
                  <a:schemeClr val="bg1"/>
                </a:solidFill>
              </a:rPr>
              <a:t>12 adet yemek masası ve 47 yolcu kapasitesi vardır. </a:t>
            </a:r>
          </a:p>
          <a:p>
            <a:pPr marL="285750" indent="-285750">
              <a:buFont typeface="Arial" panose="020B0604020202020204" pitchFamily="34" charset="0"/>
              <a:buChar char="•"/>
            </a:pPr>
            <a:r>
              <a:rPr lang="tr-TR" dirty="0">
                <a:solidFill>
                  <a:srgbClr val="FF0000"/>
                </a:solidFill>
              </a:rPr>
              <a:t>M10 Pulman vagon: </a:t>
            </a:r>
            <a:r>
              <a:rPr lang="tr-TR" dirty="0">
                <a:solidFill>
                  <a:schemeClr val="bg1"/>
                </a:solidFill>
              </a:rPr>
              <a:t>Vagon, 60 adet koltuk ile donatılmıştır. 140 km/h hıza uygun </a:t>
            </a:r>
            <a:r>
              <a:rPr lang="tr-TR" dirty="0" err="1">
                <a:solidFill>
                  <a:schemeClr val="bg1"/>
                </a:solidFill>
              </a:rPr>
              <a:t>Schlieren</a:t>
            </a:r>
            <a:r>
              <a:rPr lang="tr-TR" dirty="0">
                <a:solidFill>
                  <a:schemeClr val="bg1"/>
                </a:solidFill>
              </a:rPr>
              <a:t> </a:t>
            </a:r>
            <a:r>
              <a:rPr lang="tr-TR" dirty="0" err="1">
                <a:solidFill>
                  <a:schemeClr val="bg1"/>
                </a:solidFill>
              </a:rPr>
              <a:t>bojileri</a:t>
            </a:r>
            <a:r>
              <a:rPr lang="tr-TR" dirty="0">
                <a:solidFill>
                  <a:schemeClr val="bg1"/>
                </a:solidFill>
              </a:rPr>
              <a:t> bulunur.</a:t>
            </a:r>
          </a:p>
          <a:p>
            <a:pPr marL="285750" indent="-285750">
              <a:buFont typeface="Arial" panose="020B0604020202020204" pitchFamily="34" charset="0"/>
              <a:buChar char="•"/>
            </a:pPr>
            <a:r>
              <a:rPr lang="tr-TR" dirty="0">
                <a:solidFill>
                  <a:srgbClr val="FF0000"/>
                </a:solidFill>
              </a:rPr>
              <a:t>M80 Bedensel engelliler için personel bölmeli pulman vagon: </a:t>
            </a:r>
            <a:r>
              <a:rPr lang="tr-TR" dirty="0">
                <a:solidFill>
                  <a:schemeClr val="bg1"/>
                </a:solidFill>
              </a:rPr>
              <a:t>Salon bölümünde (2+1) oturma düzeninde 41 adet koltuk vardır. Vagonda hijyenik şartlarda alaturka tuvalet mevcuttur. Salon bölümünde  ayrıca engelli kullanımı için araba ile durabilecek alan mevcuttur. Engelli yolcu kullanımı için ayrılan bölümde 1 adet özel dizayn WC; engelli yolcunun inip binmesi amacıyla 2 adet otomatik kapı ve iniş biniş rampası mevcuttur. Bu bölüme engelli yolcu refakatçilerinin ve personelin kullanımı için 4 katlanır koltuk konulmuştur. Yolcunun vagona inişini sağlayan rampa, operatör tarafından kumanda edilebilmekte, otomatik ve manuel olarak çalıştırılabilmektedir.</a:t>
            </a:r>
          </a:p>
        </p:txBody>
      </p:sp>
    </p:spTree>
    <p:extLst>
      <p:ext uri="{BB962C8B-B14F-4D97-AF65-F5344CB8AC3E}">
        <p14:creationId xmlns:p14="http://schemas.microsoft.com/office/powerpoint/2010/main" val="146514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3DC9-C6A9-2325-6704-1D62F2990E2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DA5B324-30AB-DE71-47EE-09FDB8BA5497}"/>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Hizmete Dönüşleri</a:t>
            </a:r>
          </a:p>
        </p:txBody>
      </p:sp>
      <p:pic>
        <p:nvPicPr>
          <p:cNvPr id="11" name="İçerik Yer Tutucusu 10">
            <a:extLst>
              <a:ext uri="{FF2B5EF4-FFF2-40B4-BE49-F238E27FC236}">
                <a16:creationId xmlns:a16="http://schemas.microsoft.com/office/drawing/2014/main" id="{5100FC04-6DD6-1B02-7B67-2D593F3BAE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BFFA0EE-D816-66E6-0940-E6DB95C696C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4ED469D-3742-FAFE-C7F7-F50BDC60301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1FFFD018-8E06-14B4-ECCA-C444C7C58451}"/>
              </a:ext>
            </a:extLst>
          </p:cNvPr>
          <p:cNvSpPr txBox="1"/>
          <p:nvPr/>
        </p:nvSpPr>
        <p:spPr>
          <a:xfrm>
            <a:off x="609600" y="1767566"/>
            <a:ext cx="10926617" cy="3416320"/>
          </a:xfrm>
          <a:prstGeom prst="rect">
            <a:avLst/>
          </a:prstGeom>
          <a:noFill/>
        </p:spPr>
        <p:txBody>
          <a:bodyPr wrap="square">
            <a:spAutoFit/>
          </a:bodyPr>
          <a:lstStyle/>
          <a:p>
            <a:pPr marL="285750" indent="-285750">
              <a:buFont typeface="Arial" panose="020B0604020202020204" pitchFamily="34" charset="0"/>
              <a:buChar char="•"/>
            </a:pPr>
            <a:r>
              <a:rPr lang="tr-TR" dirty="0" err="1"/>
              <a:t>ECM’si</a:t>
            </a:r>
            <a:r>
              <a:rPr lang="tr-TR" dirty="0"/>
              <a:t> TCDD Taşımacılık olan ve tamir için tutulan 3. Şahıs vagonları için zilyet tamir işlemini bakım temini sertifikası olan başka atölyeye izin alarak </a:t>
            </a:r>
            <a:r>
              <a:rPr lang="tr-TR" dirty="0" err="1"/>
              <a:t>YVBK’ya</a:t>
            </a:r>
            <a:r>
              <a:rPr lang="tr-TR" dirty="0"/>
              <a:t> göre yaptırabilir.</a:t>
            </a:r>
          </a:p>
          <a:p>
            <a:pPr marL="285750" indent="-285750">
              <a:buFont typeface="Arial" panose="020B0604020202020204" pitchFamily="34" charset="0"/>
              <a:buChar char="•"/>
            </a:pPr>
            <a:r>
              <a:rPr lang="tr-TR" dirty="0"/>
              <a:t>  </a:t>
            </a:r>
            <a:r>
              <a:rPr lang="tr-TR" dirty="0" err="1"/>
              <a:t>ECM’si</a:t>
            </a:r>
            <a:r>
              <a:rPr lang="tr-TR" dirty="0"/>
              <a:t> TCDD Taşımacılık olan ve diğer DTİ tarafından tamire tutulan vagonlar için zilyet tamirini bakım temini sertifikası olan başka atölyeye </a:t>
            </a:r>
            <a:r>
              <a:rPr lang="tr-TR" dirty="0" err="1"/>
              <a:t>YVBK’ya</a:t>
            </a:r>
            <a:r>
              <a:rPr lang="tr-TR" dirty="0"/>
              <a:t> göre yaptırabilir. </a:t>
            </a:r>
          </a:p>
          <a:p>
            <a:pPr marL="285750" indent="-285750">
              <a:buFont typeface="Arial" panose="020B0604020202020204" pitchFamily="34" charset="0"/>
              <a:buChar char="•"/>
            </a:pPr>
            <a:r>
              <a:rPr lang="tr-TR" dirty="0"/>
              <a:t>Tamiratı yapan atölyeler ECM sine “Hizmete Verme” belgesi vermesi gerekir.</a:t>
            </a:r>
          </a:p>
          <a:p>
            <a:pPr marL="285750" indent="-285750">
              <a:buFont typeface="Arial" panose="020B0604020202020204" pitchFamily="34" charset="0"/>
              <a:buChar char="•"/>
            </a:pPr>
            <a:r>
              <a:rPr lang="tr-TR" dirty="0"/>
              <a:t> </a:t>
            </a:r>
            <a:r>
              <a:rPr lang="tr-TR" dirty="0" err="1"/>
              <a:t>ECM’si</a:t>
            </a:r>
            <a:r>
              <a:rPr lang="tr-TR" dirty="0"/>
              <a:t> TCDD Taşımacılık dışında olan vagonların işyerlerimizde tamir edilmesi talep edilmesi halinde, bakım prosedürünün ve zilyet tarafından tamirat bedelinin ödenmesi koşulu ile tamiratı yapılabilir. </a:t>
            </a:r>
          </a:p>
          <a:p>
            <a:pPr marL="285750" indent="-285750">
              <a:buFont typeface="Arial" panose="020B0604020202020204" pitchFamily="34" charset="0"/>
              <a:buChar char="•"/>
            </a:pPr>
            <a:r>
              <a:rPr lang="tr-TR" dirty="0"/>
              <a:t>Tamir ve bakımı bitmiş vagonlara atölyelerimiz tarafından </a:t>
            </a:r>
            <a:r>
              <a:rPr lang="tr-TR" dirty="0" err="1"/>
              <a:t>ECM’sine</a:t>
            </a:r>
            <a:r>
              <a:rPr lang="tr-TR" dirty="0"/>
              <a:t> “Hizmete Verme” belgesi tanzim edilerek iletilir. </a:t>
            </a:r>
          </a:p>
          <a:p>
            <a:pPr marL="285750" indent="-285750">
              <a:buFont typeface="Arial" panose="020B0604020202020204" pitchFamily="34" charset="0"/>
              <a:buChar char="•"/>
            </a:pPr>
            <a:r>
              <a:rPr lang="tr-TR" dirty="0" err="1"/>
              <a:t>ECM’nin</a:t>
            </a:r>
            <a:r>
              <a:rPr lang="tr-TR" dirty="0"/>
              <a:t> “Servise Dönüş” belgesini tanzim etmesi ve </a:t>
            </a:r>
            <a:r>
              <a:rPr lang="tr-TR" dirty="0" err="1"/>
              <a:t>Fiori</a:t>
            </a:r>
            <a:r>
              <a:rPr lang="tr-TR" dirty="0"/>
              <a:t> üzerinden yüklenmesi sonrası ilgili araç bakım işyeri tarafından </a:t>
            </a:r>
            <a:r>
              <a:rPr lang="tr-TR" dirty="0" err="1"/>
              <a:t>kky</a:t>
            </a:r>
            <a:r>
              <a:rPr lang="tr-TR" dirty="0"/>
              <a:t>/</a:t>
            </a:r>
            <a:r>
              <a:rPr lang="tr-TR" dirty="0" err="1"/>
              <a:t>abys’den</a:t>
            </a:r>
            <a:r>
              <a:rPr lang="tr-TR" dirty="0"/>
              <a:t> arıza bildirimi kapatılarak vagon faal hale gelmiş olur. </a:t>
            </a:r>
          </a:p>
        </p:txBody>
      </p:sp>
    </p:spTree>
    <p:extLst>
      <p:ext uri="{BB962C8B-B14F-4D97-AF65-F5344CB8AC3E}">
        <p14:creationId xmlns:p14="http://schemas.microsoft.com/office/powerpoint/2010/main" val="12534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9CE26-21FB-56EC-7F05-FA4B057F6AE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F00131C-7AC5-F724-A37F-4229E8EEC520}"/>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Yük vagonu tipleri</a:t>
            </a:r>
            <a:endParaRPr lang="tr-TR" dirty="0">
              <a:solidFill>
                <a:srgbClr val="FF0000"/>
              </a:solidFill>
            </a:endParaRPr>
          </a:p>
        </p:txBody>
      </p:sp>
      <p:pic>
        <p:nvPicPr>
          <p:cNvPr id="11" name="İçerik Yer Tutucusu 10">
            <a:extLst>
              <a:ext uri="{FF2B5EF4-FFF2-40B4-BE49-F238E27FC236}">
                <a16:creationId xmlns:a16="http://schemas.microsoft.com/office/drawing/2014/main" id="{9D124279-05F3-1E9A-6502-16365B70FC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EC144F4-EC3E-64F1-A1C1-364CAE58A0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966A53B-E609-FAF3-363F-59B75F702A0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2D2A90E4-469F-95C5-8393-3AC79318897E}"/>
              </a:ext>
            </a:extLst>
          </p:cNvPr>
          <p:cNvPicPr>
            <a:picLocks noChangeAspect="1"/>
          </p:cNvPicPr>
          <p:nvPr/>
        </p:nvPicPr>
        <p:blipFill>
          <a:blip r:embed="rId5"/>
          <a:stretch>
            <a:fillRect/>
          </a:stretch>
        </p:blipFill>
        <p:spPr>
          <a:xfrm>
            <a:off x="1348509" y="1483086"/>
            <a:ext cx="10012218" cy="4562114"/>
          </a:xfrm>
          <a:prstGeom prst="rect">
            <a:avLst/>
          </a:prstGeom>
        </p:spPr>
      </p:pic>
    </p:spTree>
    <p:extLst>
      <p:ext uri="{BB962C8B-B14F-4D97-AF65-F5344CB8AC3E}">
        <p14:creationId xmlns:p14="http://schemas.microsoft.com/office/powerpoint/2010/main" val="1629392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E25A-B2A7-CA60-CB4E-551EE7921BD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F50BE01-D548-0538-992F-F937BBA88DE2}"/>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Yük vagonu tipleri</a:t>
            </a:r>
            <a:endParaRPr lang="tr-TR" dirty="0">
              <a:solidFill>
                <a:srgbClr val="FF0000"/>
              </a:solidFill>
            </a:endParaRPr>
          </a:p>
        </p:txBody>
      </p:sp>
      <p:pic>
        <p:nvPicPr>
          <p:cNvPr id="11" name="İçerik Yer Tutucusu 10">
            <a:extLst>
              <a:ext uri="{FF2B5EF4-FFF2-40B4-BE49-F238E27FC236}">
                <a16:creationId xmlns:a16="http://schemas.microsoft.com/office/drawing/2014/main" id="{9F14F04E-5A44-7559-1DB1-F6E906AF79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92BC623-E6EF-F5A6-DEBA-02B5FECD53D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5F2F4C3-4319-93DF-47E4-56C29CE3805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24B2B53E-D25E-931D-B0D4-757232F9DE31}"/>
              </a:ext>
            </a:extLst>
          </p:cNvPr>
          <p:cNvPicPr>
            <a:picLocks noChangeAspect="1"/>
          </p:cNvPicPr>
          <p:nvPr/>
        </p:nvPicPr>
        <p:blipFill>
          <a:blip r:embed="rId5"/>
          <a:stretch>
            <a:fillRect/>
          </a:stretch>
        </p:blipFill>
        <p:spPr>
          <a:xfrm>
            <a:off x="462456" y="1693280"/>
            <a:ext cx="11098923" cy="4351920"/>
          </a:xfrm>
          <a:prstGeom prst="rect">
            <a:avLst/>
          </a:prstGeom>
        </p:spPr>
      </p:pic>
    </p:spTree>
    <p:extLst>
      <p:ext uri="{BB962C8B-B14F-4D97-AF65-F5344CB8AC3E}">
        <p14:creationId xmlns:p14="http://schemas.microsoft.com/office/powerpoint/2010/main" val="974917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33B9-7767-9D53-45D8-BE76E86C168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CEE55C-D9D6-830D-8D56-9EAFE384F0E5}"/>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Yük vagonu tipleri</a:t>
            </a:r>
            <a:endParaRPr lang="tr-TR" dirty="0">
              <a:solidFill>
                <a:srgbClr val="FF0000"/>
              </a:solidFill>
            </a:endParaRPr>
          </a:p>
        </p:txBody>
      </p:sp>
      <p:pic>
        <p:nvPicPr>
          <p:cNvPr id="11" name="İçerik Yer Tutucusu 10">
            <a:extLst>
              <a:ext uri="{FF2B5EF4-FFF2-40B4-BE49-F238E27FC236}">
                <a16:creationId xmlns:a16="http://schemas.microsoft.com/office/drawing/2014/main" id="{8FE88C78-F9F5-5177-96BD-D73A4B46FA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FA07D1F-F150-06F1-A98F-2CB20CF2F20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526514D-3F25-942A-DE6F-9F162D7A66C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9F1EAAB7-6A41-343A-B320-10B5E3DE5695}"/>
              </a:ext>
            </a:extLst>
          </p:cNvPr>
          <p:cNvPicPr>
            <a:picLocks noChangeAspect="1"/>
          </p:cNvPicPr>
          <p:nvPr/>
        </p:nvPicPr>
        <p:blipFill>
          <a:blip r:embed="rId5"/>
          <a:stretch>
            <a:fillRect/>
          </a:stretch>
        </p:blipFill>
        <p:spPr>
          <a:xfrm>
            <a:off x="1093070" y="1600570"/>
            <a:ext cx="9698182" cy="4444630"/>
          </a:xfrm>
          <a:prstGeom prst="rect">
            <a:avLst/>
          </a:prstGeom>
        </p:spPr>
      </p:pic>
    </p:spTree>
    <p:extLst>
      <p:ext uri="{BB962C8B-B14F-4D97-AF65-F5344CB8AC3E}">
        <p14:creationId xmlns:p14="http://schemas.microsoft.com/office/powerpoint/2010/main" val="3488252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8B88-B216-3BF6-9AEB-80B65D1B14E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EB9CD4B-15C4-5B59-C7E6-94D9B0AB6611}"/>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Yük vagonu tipleri</a:t>
            </a:r>
            <a:endParaRPr lang="tr-TR" dirty="0">
              <a:solidFill>
                <a:srgbClr val="FF0000"/>
              </a:solidFill>
            </a:endParaRPr>
          </a:p>
        </p:txBody>
      </p:sp>
      <p:pic>
        <p:nvPicPr>
          <p:cNvPr id="11" name="İçerik Yer Tutucusu 10">
            <a:extLst>
              <a:ext uri="{FF2B5EF4-FFF2-40B4-BE49-F238E27FC236}">
                <a16:creationId xmlns:a16="http://schemas.microsoft.com/office/drawing/2014/main" id="{7EB86021-4931-2D0B-B483-FAD739EB0C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9A7F6BE-5693-CCB6-C4CF-EB52DC26F7E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8A9F698-3AE5-AD80-982E-F9E5AB13227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7C291607-91A1-FF03-5B9D-A2156A492EA1}"/>
              </a:ext>
            </a:extLst>
          </p:cNvPr>
          <p:cNvPicPr>
            <a:picLocks noChangeAspect="1"/>
          </p:cNvPicPr>
          <p:nvPr/>
        </p:nvPicPr>
        <p:blipFill>
          <a:blip r:embed="rId5"/>
          <a:stretch>
            <a:fillRect/>
          </a:stretch>
        </p:blipFill>
        <p:spPr>
          <a:xfrm>
            <a:off x="311928" y="1669598"/>
            <a:ext cx="11060552" cy="4207360"/>
          </a:xfrm>
          <a:prstGeom prst="rect">
            <a:avLst/>
          </a:prstGeom>
        </p:spPr>
      </p:pic>
    </p:spTree>
    <p:extLst>
      <p:ext uri="{BB962C8B-B14F-4D97-AF65-F5344CB8AC3E}">
        <p14:creationId xmlns:p14="http://schemas.microsoft.com/office/powerpoint/2010/main" val="1968805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DA5EC-64D9-F77E-EFE4-A733C26CDEB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6401A00-1C52-69AC-CD89-32431F068A87}"/>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VAGONLARIN NUMARALANDIRILMASI</a:t>
            </a:r>
            <a:endParaRPr lang="tr-TR" dirty="0">
              <a:solidFill>
                <a:srgbClr val="FF0000"/>
              </a:solidFill>
            </a:endParaRPr>
          </a:p>
        </p:txBody>
      </p:sp>
      <p:pic>
        <p:nvPicPr>
          <p:cNvPr id="11" name="İçerik Yer Tutucusu 10">
            <a:extLst>
              <a:ext uri="{FF2B5EF4-FFF2-40B4-BE49-F238E27FC236}">
                <a16:creationId xmlns:a16="http://schemas.microsoft.com/office/drawing/2014/main" id="{1B8B6F37-9BC4-E73A-37A9-113521DEC5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A20FB73-1C38-5CD6-BA6A-B7038A803E0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2D0C750-25F1-D5C0-739A-5DF4993F113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729DC05-51FF-7CB5-CA5F-2F36B055A4C3}"/>
              </a:ext>
            </a:extLst>
          </p:cNvPr>
          <p:cNvSpPr txBox="1"/>
          <p:nvPr/>
        </p:nvSpPr>
        <p:spPr>
          <a:xfrm>
            <a:off x="684361" y="1669598"/>
            <a:ext cx="10515600" cy="3693319"/>
          </a:xfrm>
          <a:prstGeom prst="rect">
            <a:avLst/>
          </a:prstGeom>
          <a:noFill/>
        </p:spPr>
        <p:txBody>
          <a:bodyPr wrap="square">
            <a:spAutoFit/>
          </a:bodyPr>
          <a:lstStyle/>
          <a:p>
            <a:r>
              <a:rPr lang="tr-TR" dirty="0"/>
              <a:t>Bir demiryolu sisteminde, her aracın bir numarasının olması zorunludur. Bu numara, aracın açık bir şekilde tanınmasına imkan verir ve Demiryolu Kuruluşları (bundan sonra kısaca DK), işletmeciler, ve yetkili makamlar için aşağıdakiler açısından ortak bir dil sağlar:</a:t>
            </a:r>
          </a:p>
          <a:p>
            <a:r>
              <a:rPr lang="tr-TR" dirty="0"/>
              <a:t>-	araç onayı ve tescili,</a:t>
            </a:r>
          </a:p>
          <a:p>
            <a:r>
              <a:rPr lang="tr-TR" dirty="0"/>
              <a:t>-	faal durumdaki aracın izlenmesi,</a:t>
            </a:r>
          </a:p>
          <a:p>
            <a:r>
              <a:rPr lang="tr-TR" dirty="0"/>
              <a:t>-	bakımı yönetmek,</a:t>
            </a:r>
          </a:p>
          <a:p>
            <a:r>
              <a:rPr lang="tr-TR" dirty="0"/>
              <a:t>-	</a:t>
            </a:r>
            <a:r>
              <a:rPr lang="tr-TR" dirty="0" err="1"/>
              <a:t>DK’lar</a:t>
            </a:r>
            <a:r>
              <a:rPr lang="tr-TR" dirty="0"/>
              <a:t> arasında araç teslimi ve kabulü,</a:t>
            </a:r>
          </a:p>
          <a:p>
            <a:r>
              <a:rPr lang="tr-TR" dirty="0"/>
              <a:t>-	muhasebe ve finansal işlemler.</a:t>
            </a:r>
          </a:p>
          <a:p>
            <a:r>
              <a:rPr lang="tr-TR" dirty="0"/>
              <a:t>Yakın zamana kadar araç numarasının 3. ve 4. basamaktaki kod numarası,  araç sahibi </a:t>
            </a:r>
            <a:r>
              <a:rPr lang="tr-TR" dirty="0" err="1"/>
              <a:t>DK’nın</a:t>
            </a:r>
            <a:r>
              <a:rPr lang="tr-TR" dirty="0"/>
              <a:t> kodunu (veya özel araçlar için tescil eden </a:t>
            </a:r>
            <a:r>
              <a:rPr lang="tr-TR" dirty="0" err="1"/>
              <a:t>DK’nın</a:t>
            </a:r>
            <a:r>
              <a:rPr lang="tr-TR" dirty="0"/>
              <a:t> kodunu) göstermekteydi. Pek çok ülkelerdeki Demiryollarının yeniden yapılandırılması (serbestleşme süreçleri), bu kodun ülke koduna dönüştürülmesini gerekli kılmıştır. Bu sayede, bir DK vagonlarının tescili için başka bir </a:t>
            </a:r>
            <a:r>
              <a:rPr lang="tr-TR" dirty="0" err="1"/>
              <a:t>DK’ya</a:t>
            </a:r>
            <a:r>
              <a:rPr lang="tr-TR" dirty="0"/>
              <a:t> bağlı kalmaz ve bir araç sahibi aracını işletebilmek için istediği bir </a:t>
            </a:r>
            <a:r>
              <a:rPr lang="tr-TR" dirty="0" err="1"/>
              <a:t>DK’yı</a:t>
            </a:r>
            <a:r>
              <a:rPr lang="tr-TR" dirty="0"/>
              <a:t> seçebilir</a:t>
            </a:r>
          </a:p>
        </p:txBody>
      </p:sp>
    </p:spTree>
    <p:extLst>
      <p:ext uri="{BB962C8B-B14F-4D97-AF65-F5344CB8AC3E}">
        <p14:creationId xmlns:p14="http://schemas.microsoft.com/office/powerpoint/2010/main" val="2425319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6333-1028-90C5-3BEF-BE86EEB0DC0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B73B3AB-492E-C431-31D4-34AD0F8324B6}"/>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VAGONLARIN NUMARALANDIRILMASI</a:t>
            </a:r>
            <a:endParaRPr lang="tr-TR" dirty="0">
              <a:solidFill>
                <a:srgbClr val="FF0000"/>
              </a:solidFill>
            </a:endParaRPr>
          </a:p>
        </p:txBody>
      </p:sp>
      <p:pic>
        <p:nvPicPr>
          <p:cNvPr id="11" name="İçerik Yer Tutucusu 10">
            <a:extLst>
              <a:ext uri="{FF2B5EF4-FFF2-40B4-BE49-F238E27FC236}">
                <a16:creationId xmlns:a16="http://schemas.microsoft.com/office/drawing/2014/main" id="{083F0755-7991-ADF8-83E2-4FC39E9394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EB23A87-480F-1890-555B-5F52BEEF692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E44B08F-BB1B-B3FF-A77D-60A7219BB9E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65AAC6C-83D6-9774-1226-51CA17030363}"/>
              </a:ext>
            </a:extLst>
          </p:cNvPr>
          <p:cNvSpPr txBox="1"/>
          <p:nvPr/>
        </p:nvSpPr>
        <p:spPr>
          <a:xfrm>
            <a:off x="684361" y="1669598"/>
            <a:ext cx="10515600" cy="1200329"/>
          </a:xfrm>
          <a:prstGeom prst="rect">
            <a:avLst/>
          </a:prstGeom>
          <a:noFill/>
        </p:spPr>
        <p:txBody>
          <a:bodyPr wrap="square">
            <a:spAutoFit/>
          </a:bodyPr>
          <a:lstStyle/>
          <a:p>
            <a:r>
              <a:rPr lang="tr-TR" dirty="0"/>
              <a:t>Her demiryolu aracı, aşağıdaki yapıya göre 5 bölüm 12 rakamdan oluşan standart bir numara alır. Alfabetik işaretler (harflerle kodlanarak gösterilen ülke kodu, VKM kodu ve teknik özellikler kodu) sayıyı tamamlar. Belirli bir ülkede, teknik özellikler ve imalat seri numarası (toplam 7 rakam) kimlik tespiti için yeterlidir. </a:t>
            </a:r>
          </a:p>
        </p:txBody>
      </p:sp>
      <p:pic>
        <p:nvPicPr>
          <p:cNvPr id="8" name="Resim 7">
            <a:extLst>
              <a:ext uri="{FF2B5EF4-FFF2-40B4-BE49-F238E27FC236}">
                <a16:creationId xmlns:a16="http://schemas.microsoft.com/office/drawing/2014/main" id="{62BE0D84-5672-9BA9-68CE-40F6BE62F9EA}"/>
              </a:ext>
            </a:extLst>
          </p:cNvPr>
          <p:cNvPicPr>
            <a:picLocks noChangeAspect="1"/>
          </p:cNvPicPr>
          <p:nvPr/>
        </p:nvPicPr>
        <p:blipFill>
          <a:blip r:embed="rId5"/>
          <a:stretch>
            <a:fillRect/>
          </a:stretch>
        </p:blipFill>
        <p:spPr>
          <a:xfrm>
            <a:off x="1116864" y="3339196"/>
            <a:ext cx="8461981" cy="1353429"/>
          </a:xfrm>
          <a:prstGeom prst="rect">
            <a:avLst/>
          </a:prstGeom>
        </p:spPr>
      </p:pic>
    </p:spTree>
    <p:extLst>
      <p:ext uri="{BB962C8B-B14F-4D97-AF65-F5344CB8AC3E}">
        <p14:creationId xmlns:p14="http://schemas.microsoft.com/office/powerpoint/2010/main" val="795287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2632F-582F-1741-6240-73B5C3FDCD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28F8A3-8286-E447-5B19-EDA5EB791025}"/>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VAGONLARIN NUMARALANDIRILMASI</a:t>
            </a:r>
            <a:endParaRPr lang="tr-TR" dirty="0">
              <a:solidFill>
                <a:srgbClr val="FF0000"/>
              </a:solidFill>
            </a:endParaRPr>
          </a:p>
        </p:txBody>
      </p:sp>
      <p:pic>
        <p:nvPicPr>
          <p:cNvPr id="11" name="İçerik Yer Tutucusu 10">
            <a:extLst>
              <a:ext uri="{FF2B5EF4-FFF2-40B4-BE49-F238E27FC236}">
                <a16:creationId xmlns:a16="http://schemas.microsoft.com/office/drawing/2014/main" id="{AEDDD79E-E526-E3CC-AF51-7FA1D11BAD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CB6ED0A-E8E7-44DF-B14C-1645861856B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D6F003D-D848-DE58-0DF4-04C284A4318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C092AA2E-4858-BF02-8014-43AF7DB8F1EF}"/>
              </a:ext>
            </a:extLst>
          </p:cNvPr>
          <p:cNvPicPr>
            <a:picLocks noChangeAspect="1"/>
          </p:cNvPicPr>
          <p:nvPr/>
        </p:nvPicPr>
        <p:blipFill>
          <a:blip r:embed="rId5"/>
          <a:stretch>
            <a:fillRect/>
          </a:stretch>
        </p:blipFill>
        <p:spPr>
          <a:xfrm>
            <a:off x="1473392" y="1522429"/>
            <a:ext cx="9162701" cy="4669941"/>
          </a:xfrm>
          <a:prstGeom prst="rect">
            <a:avLst/>
          </a:prstGeom>
        </p:spPr>
      </p:pic>
    </p:spTree>
    <p:extLst>
      <p:ext uri="{BB962C8B-B14F-4D97-AF65-F5344CB8AC3E}">
        <p14:creationId xmlns:p14="http://schemas.microsoft.com/office/powerpoint/2010/main" val="133970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1EFC-4045-F83B-137D-5C8EB92A7C3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08C2899-BE5A-9FC2-1202-8C9C8ECD5FD3}"/>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VAGONLARIN NUMARALANDIRILMASI</a:t>
            </a:r>
            <a:endParaRPr lang="tr-TR" dirty="0">
              <a:solidFill>
                <a:srgbClr val="FF0000"/>
              </a:solidFill>
            </a:endParaRPr>
          </a:p>
        </p:txBody>
      </p:sp>
      <p:pic>
        <p:nvPicPr>
          <p:cNvPr id="11" name="İçerik Yer Tutucusu 10">
            <a:extLst>
              <a:ext uri="{FF2B5EF4-FFF2-40B4-BE49-F238E27FC236}">
                <a16:creationId xmlns:a16="http://schemas.microsoft.com/office/drawing/2014/main" id="{C619214E-B3A9-8486-9948-6650988CB4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20A9469-603F-6F88-30AD-828985D871E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A3EB7494-70FD-0935-316C-B1487135CF8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A82D3F5F-9A00-77A7-5671-7FF057397FDA}"/>
              </a:ext>
            </a:extLst>
          </p:cNvPr>
          <p:cNvPicPr>
            <a:picLocks noChangeAspect="1"/>
          </p:cNvPicPr>
          <p:nvPr/>
        </p:nvPicPr>
        <p:blipFill>
          <a:blip r:embed="rId5"/>
          <a:stretch>
            <a:fillRect/>
          </a:stretch>
        </p:blipFill>
        <p:spPr>
          <a:xfrm>
            <a:off x="2180208" y="1494995"/>
            <a:ext cx="8455885" cy="4724809"/>
          </a:xfrm>
          <a:prstGeom prst="rect">
            <a:avLst/>
          </a:prstGeom>
        </p:spPr>
      </p:pic>
    </p:spTree>
    <p:extLst>
      <p:ext uri="{BB962C8B-B14F-4D97-AF65-F5344CB8AC3E}">
        <p14:creationId xmlns:p14="http://schemas.microsoft.com/office/powerpoint/2010/main" val="2863668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E93F9-9D45-E3AD-2D0A-D107A81489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B566FC-9CF5-50F5-5BDA-17831AD9F6B8}"/>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VAGONLARIN NUMARALANDIRILMASI</a:t>
            </a:r>
            <a:endParaRPr lang="tr-TR" dirty="0">
              <a:solidFill>
                <a:srgbClr val="FF0000"/>
              </a:solidFill>
            </a:endParaRPr>
          </a:p>
        </p:txBody>
      </p:sp>
      <p:pic>
        <p:nvPicPr>
          <p:cNvPr id="11" name="İçerik Yer Tutucusu 10">
            <a:extLst>
              <a:ext uri="{FF2B5EF4-FFF2-40B4-BE49-F238E27FC236}">
                <a16:creationId xmlns:a16="http://schemas.microsoft.com/office/drawing/2014/main" id="{9A69E5C7-A5F9-7A32-1F45-AEE4A70206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81281E6-CB3F-7429-2ECB-2E8D62FECD8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C7F312A9-AA22-5F4D-A182-76721670CDE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9C4A2CEF-29A3-D682-2D57-B76FC0F24547}"/>
              </a:ext>
            </a:extLst>
          </p:cNvPr>
          <p:cNvPicPr>
            <a:picLocks noChangeAspect="1"/>
          </p:cNvPicPr>
          <p:nvPr/>
        </p:nvPicPr>
        <p:blipFill>
          <a:blip r:embed="rId5"/>
          <a:stretch>
            <a:fillRect/>
          </a:stretch>
        </p:blipFill>
        <p:spPr>
          <a:xfrm>
            <a:off x="1464261" y="2134011"/>
            <a:ext cx="8955800" cy="3310415"/>
          </a:xfrm>
          <a:prstGeom prst="rect">
            <a:avLst/>
          </a:prstGeom>
        </p:spPr>
      </p:pic>
    </p:spTree>
    <p:extLst>
      <p:ext uri="{BB962C8B-B14F-4D97-AF65-F5344CB8AC3E}">
        <p14:creationId xmlns:p14="http://schemas.microsoft.com/office/powerpoint/2010/main" val="17119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3255A-ED72-264D-AB52-50A0B6624A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CF98925-5B73-52C9-9467-B1418A42A24C}"/>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Vagon Tipleri</a:t>
            </a:r>
            <a:br>
              <a:rPr lang="tr-TR" dirty="0">
                <a:solidFill>
                  <a:srgbClr val="FF0000"/>
                </a:solidFill>
              </a:rPr>
            </a:br>
            <a:r>
              <a:rPr lang="it-IT" dirty="0">
                <a:solidFill>
                  <a:srgbClr val="FF0000"/>
                </a:solidFill>
              </a:rPr>
              <a:t>VAGONLARIN NUMARALANDIRILMASI</a:t>
            </a:r>
            <a:endParaRPr lang="tr-TR" dirty="0">
              <a:solidFill>
                <a:srgbClr val="FF0000"/>
              </a:solidFill>
            </a:endParaRPr>
          </a:p>
        </p:txBody>
      </p:sp>
      <p:pic>
        <p:nvPicPr>
          <p:cNvPr id="11" name="İçerik Yer Tutucusu 10">
            <a:extLst>
              <a:ext uri="{FF2B5EF4-FFF2-40B4-BE49-F238E27FC236}">
                <a16:creationId xmlns:a16="http://schemas.microsoft.com/office/drawing/2014/main" id="{18BF02E9-4E67-8A1A-05F3-B16D8DF98A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737EE83-27CB-D129-DF2E-053FCAB9759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20380F7-830C-3726-5194-EB4AE4C794B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7E2B12E-D5E8-5A14-1430-069F61B95FB2}"/>
              </a:ext>
            </a:extLst>
          </p:cNvPr>
          <p:cNvPicPr>
            <a:picLocks noChangeAspect="1"/>
          </p:cNvPicPr>
          <p:nvPr/>
        </p:nvPicPr>
        <p:blipFill>
          <a:blip r:embed="rId5"/>
          <a:stretch>
            <a:fillRect/>
          </a:stretch>
        </p:blipFill>
        <p:spPr>
          <a:xfrm>
            <a:off x="1612483" y="1900413"/>
            <a:ext cx="8659356" cy="3913971"/>
          </a:xfrm>
          <a:prstGeom prst="rect">
            <a:avLst/>
          </a:prstGeom>
        </p:spPr>
      </p:pic>
    </p:spTree>
    <p:extLst>
      <p:ext uri="{BB962C8B-B14F-4D97-AF65-F5344CB8AC3E}">
        <p14:creationId xmlns:p14="http://schemas.microsoft.com/office/powerpoint/2010/main" val="294600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7597F-06EA-141E-017A-CC4979D4A65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8AC3B8B-A7D8-1AF0-6B0E-625F87D2CF60}"/>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Hizmete Dönüşleri</a:t>
            </a:r>
          </a:p>
        </p:txBody>
      </p:sp>
      <p:pic>
        <p:nvPicPr>
          <p:cNvPr id="11" name="İçerik Yer Tutucusu 10">
            <a:extLst>
              <a:ext uri="{FF2B5EF4-FFF2-40B4-BE49-F238E27FC236}">
                <a16:creationId xmlns:a16="http://schemas.microsoft.com/office/drawing/2014/main" id="{E85DB337-E106-B6F5-FF99-0F2D980859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7CE3724-0792-6721-DA6C-30C4EF47CC6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9530D7D-9835-2271-0AF3-CCD5C4BA6F6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9ECFA23-6757-C9F6-0AA7-5CB9460BC18E}"/>
              </a:ext>
            </a:extLst>
          </p:cNvPr>
          <p:cNvSpPr txBox="1"/>
          <p:nvPr/>
        </p:nvSpPr>
        <p:spPr>
          <a:xfrm>
            <a:off x="609600" y="1767566"/>
            <a:ext cx="10926617" cy="2862322"/>
          </a:xfrm>
          <a:prstGeom prst="rect">
            <a:avLst/>
          </a:prstGeom>
          <a:noFill/>
        </p:spPr>
        <p:txBody>
          <a:bodyPr wrap="square">
            <a:spAutoFit/>
          </a:bodyPr>
          <a:lstStyle/>
          <a:p>
            <a:pPr marL="285750" indent="-285750">
              <a:buFont typeface="Arial" panose="020B0604020202020204" pitchFamily="34" charset="0"/>
              <a:buChar char="•"/>
            </a:pPr>
            <a:r>
              <a:rPr lang="tr-TR" dirty="0"/>
              <a:t> </a:t>
            </a:r>
            <a:r>
              <a:rPr lang="tr-TR" dirty="0" err="1"/>
              <a:t>ECM’si</a:t>
            </a:r>
            <a:r>
              <a:rPr lang="tr-TR" dirty="0"/>
              <a:t> TCDD Taşımacılık olan vagonlar için, Bakım temini sertifikasına ait atölyeler tamirat sonrası, vagonlar için “HİZMETE VERME” belgesini göndermesi ile vagon </a:t>
            </a:r>
            <a:r>
              <a:rPr lang="tr-TR" dirty="0" err="1"/>
              <a:t>kky</a:t>
            </a:r>
            <a:r>
              <a:rPr lang="tr-TR" dirty="0"/>
              <a:t>/</a:t>
            </a:r>
            <a:r>
              <a:rPr lang="tr-TR" dirty="0" err="1"/>
              <a:t>abys</a:t>
            </a:r>
            <a:r>
              <a:rPr lang="tr-TR" dirty="0"/>
              <a:t> üzerinden faal hale getirilir. </a:t>
            </a:r>
          </a:p>
          <a:p>
            <a:pPr marL="285750" indent="-285750">
              <a:buFont typeface="Arial" panose="020B0604020202020204" pitchFamily="34" charset="0"/>
              <a:buChar char="•"/>
            </a:pPr>
            <a:r>
              <a:rPr lang="tr-TR" dirty="0"/>
              <a:t>Aynı işyerleri </a:t>
            </a:r>
            <a:r>
              <a:rPr lang="tr-TR" dirty="0" err="1"/>
              <a:t>ECM’si</a:t>
            </a:r>
            <a:r>
              <a:rPr lang="tr-TR" dirty="0"/>
              <a:t> TCDD Taşımacılık olmayan vagonlar için </a:t>
            </a:r>
            <a:r>
              <a:rPr lang="tr-TR" dirty="0" err="1"/>
              <a:t>ECM’sine</a:t>
            </a:r>
            <a:r>
              <a:rPr lang="tr-TR" dirty="0"/>
              <a:t> “HİZMETE VERME” belgesi düzenleyerek iletir ve </a:t>
            </a:r>
            <a:r>
              <a:rPr lang="tr-TR" dirty="0" err="1"/>
              <a:t>ECM’si</a:t>
            </a:r>
            <a:r>
              <a:rPr lang="tr-TR" dirty="0"/>
              <a:t> söz konusu vagon için “DTİ” sine “Servise Dönüş” belgesi düzenleyerek </a:t>
            </a:r>
            <a:r>
              <a:rPr lang="tr-TR" dirty="0" err="1"/>
              <a:t>fiori</a:t>
            </a:r>
            <a:r>
              <a:rPr lang="tr-TR" dirty="0"/>
              <a:t> üzerinden sisteme yükler. </a:t>
            </a:r>
          </a:p>
          <a:p>
            <a:pPr marL="285750" indent="-285750">
              <a:buFont typeface="Arial" panose="020B0604020202020204" pitchFamily="34" charset="0"/>
              <a:buChar char="•"/>
            </a:pPr>
            <a:r>
              <a:rPr lang="tr-TR" dirty="0"/>
              <a:t>TCDD Taşımacılık ilgili araç bakım işyeri bu belgeye istinaden </a:t>
            </a:r>
            <a:r>
              <a:rPr lang="tr-TR" dirty="0" err="1"/>
              <a:t>kky</a:t>
            </a:r>
            <a:r>
              <a:rPr lang="tr-TR" dirty="0"/>
              <a:t>/</a:t>
            </a:r>
            <a:r>
              <a:rPr lang="tr-TR" dirty="0" err="1"/>
              <a:t>abys’den</a:t>
            </a:r>
            <a:r>
              <a:rPr lang="tr-TR" dirty="0"/>
              <a:t> arıza bildirimini kapatarak vagonun faal hale gelmesi sağlar. </a:t>
            </a:r>
          </a:p>
          <a:p>
            <a:pPr marL="285750" indent="-285750">
              <a:buFont typeface="Arial" panose="020B0604020202020204" pitchFamily="34" charset="0"/>
              <a:buChar char="•"/>
            </a:pPr>
            <a:r>
              <a:rPr lang="tr-TR" dirty="0"/>
              <a:t>  Ecnebi vagonların tamire tutulduğu an ivedilikle Araç Bakım Müdürlüğüne durumu bildirip gelen talimatlara göre işlem yapmaları gerekmektedir.</a:t>
            </a:r>
          </a:p>
        </p:txBody>
      </p:sp>
    </p:spTree>
    <p:extLst>
      <p:ext uri="{BB962C8B-B14F-4D97-AF65-F5344CB8AC3E}">
        <p14:creationId xmlns:p14="http://schemas.microsoft.com/office/powerpoint/2010/main" val="654780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96ECA-3459-8356-AB97-DC36A66376E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EBB7454-BC8A-D189-66CB-B8BAEEC098F5}"/>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Yük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C493B016-F24D-B399-5D34-2C9936D7B0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01C414C-1A07-8DAF-976F-7162745EB2A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49A57A16-8E62-5CAF-D297-4E488A84EF2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5F39AF55-385C-57E9-13D3-FBD25758A1D2}"/>
              </a:ext>
            </a:extLst>
          </p:cNvPr>
          <p:cNvPicPr>
            <a:picLocks noChangeAspect="1"/>
          </p:cNvPicPr>
          <p:nvPr/>
        </p:nvPicPr>
        <p:blipFill>
          <a:blip r:embed="rId5"/>
          <a:stretch>
            <a:fillRect/>
          </a:stretch>
        </p:blipFill>
        <p:spPr>
          <a:xfrm>
            <a:off x="683492" y="1612483"/>
            <a:ext cx="10515600" cy="4489833"/>
          </a:xfrm>
          <a:prstGeom prst="rect">
            <a:avLst/>
          </a:prstGeom>
        </p:spPr>
      </p:pic>
    </p:spTree>
    <p:extLst>
      <p:ext uri="{BB962C8B-B14F-4D97-AF65-F5344CB8AC3E}">
        <p14:creationId xmlns:p14="http://schemas.microsoft.com/office/powerpoint/2010/main" val="1658417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AB62-76D2-D66C-06AE-8CC5A37B02C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E2D767D-D8A6-FD4D-B09B-7B9663D75C1C}"/>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Yük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E5D1EE4B-ACD4-7C10-9FD6-0FEDEBFF13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64B8FF7-3DBA-1CC9-DE3B-7E998238D32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FAAEDFC-77D4-4909-1966-38807F2BBB3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56F627C2-6C05-A24B-3D72-2F5C236070E9}"/>
              </a:ext>
            </a:extLst>
          </p:cNvPr>
          <p:cNvPicPr>
            <a:picLocks noChangeAspect="1"/>
          </p:cNvPicPr>
          <p:nvPr/>
        </p:nvPicPr>
        <p:blipFill>
          <a:blip r:embed="rId5"/>
          <a:stretch>
            <a:fillRect/>
          </a:stretch>
        </p:blipFill>
        <p:spPr>
          <a:xfrm>
            <a:off x="951345" y="1714351"/>
            <a:ext cx="9882910" cy="4388576"/>
          </a:xfrm>
          <a:prstGeom prst="rect">
            <a:avLst/>
          </a:prstGeom>
        </p:spPr>
      </p:pic>
    </p:spTree>
    <p:extLst>
      <p:ext uri="{BB962C8B-B14F-4D97-AF65-F5344CB8AC3E}">
        <p14:creationId xmlns:p14="http://schemas.microsoft.com/office/powerpoint/2010/main" val="3309465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D7095-9FF5-2742-5295-BA9ABC097E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6930FD0-8D35-5CC3-9F7C-E4AA3A91FB1D}"/>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Yük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123719A1-B310-C06B-A205-16230CD012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D3AF6A2-803B-272C-FE01-3EDB4F95407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CED250F0-7D4C-4775-E152-B1B3C2BFD49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6" name="Resim 5">
            <a:extLst>
              <a:ext uri="{FF2B5EF4-FFF2-40B4-BE49-F238E27FC236}">
                <a16:creationId xmlns:a16="http://schemas.microsoft.com/office/drawing/2014/main" id="{C6A810C7-B4D0-5501-2792-36E9A9C9E06C}"/>
              </a:ext>
            </a:extLst>
          </p:cNvPr>
          <p:cNvPicPr>
            <a:picLocks noChangeAspect="1"/>
          </p:cNvPicPr>
          <p:nvPr/>
        </p:nvPicPr>
        <p:blipFill>
          <a:blip r:embed="rId5"/>
          <a:stretch>
            <a:fillRect/>
          </a:stretch>
        </p:blipFill>
        <p:spPr>
          <a:xfrm>
            <a:off x="914400" y="1714352"/>
            <a:ext cx="9929091" cy="4430140"/>
          </a:xfrm>
          <a:prstGeom prst="rect">
            <a:avLst/>
          </a:prstGeom>
        </p:spPr>
      </p:pic>
    </p:spTree>
    <p:extLst>
      <p:ext uri="{BB962C8B-B14F-4D97-AF65-F5344CB8AC3E}">
        <p14:creationId xmlns:p14="http://schemas.microsoft.com/office/powerpoint/2010/main" val="3477018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6273-8F9C-79E3-4D70-4A7021C66D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20AA46D-0595-1C55-83E9-A0E86996ADEA}"/>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Yük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FC634AE0-EA50-0300-5047-F1177FC458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A35DA1A-6CFF-54A6-296A-10AA1BC8DD2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612B643-838A-11C6-5198-DD19754111F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8D2413C9-646B-D513-16EE-5983B05AAAC6}"/>
              </a:ext>
            </a:extLst>
          </p:cNvPr>
          <p:cNvSpPr txBox="1"/>
          <p:nvPr/>
        </p:nvSpPr>
        <p:spPr>
          <a:xfrm>
            <a:off x="2445326" y="1287421"/>
            <a:ext cx="6109854" cy="369332"/>
          </a:xfrm>
          <a:prstGeom prst="rect">
            <a:avLst/>
          </a:prstGeom>
          <a:noFill/>
        </p:spPr>
        <p:txBody>
          <a:bodyPr wrap="square">
            <a:spAutoFit/>
          </a:bodyPr>
          <a:lstStyle/>
          <a:p>
            <a:r>
              <a:rPr lang="de-DE" dirty="0">
                <a:solidFill>
                  <a:schemeClr val="bg1"/>
                </a:solidFill>
              </a:rPr>
              <a:t>31    TEN 75     TR-TCDDT</a:t>
            </a:r>
            <a:r>
              <a:rPr lang="tr-TR" dirty="0">
                <a:solidFill>
                  <a:schemeClr val="bg1"/>
                </a:solidFill>
              </a:rPr>
              <a:t> </a:t>
            </a:r>
            <a:r>
              <a:rPr lang="de-DE" dirty="0">
                <a:solidFill>
                  <a:schemeClr val="bg1"/>
                </a:solidFill>
              </a:rPr>
              <a:t>2851 181-7 </a:t>
            </a:r>
            <a:r>
              <a:rPr lang="de-DE" dirty="0" err="1">
                <a:solidFill>
                  <a:schemeClr val="bg1"/>
                </a:solidFill>
              </a:rPr>
              <a:t>Habis</a:t>
            </a:r>
            <a:r>
              <a:rPr lang="de-DE" dirty="0">
                <a:solidFill>
                  <a:schemeClr val="bg1"/>
                </a:solidFill>
              </a:rPr>
              <a:t>-w</a:t>
            </a:r>
          </a:p>
        </p:txBody>
      </p:sp>
      <p:sp>
        <p:nvSpPr>
          <p:cNvPr id="9" name="Metin kutusu 8">
            <a:extLst>
              <a:ext uri="{FF2B5EF4-FFF2-40B4-BE49-F238E27FC236}">
                <a16:creationId xmlns:a16="http://schemas.microsoft.com/office/drawing/2014/main" id="{BB130988-C40D-3E0C-AA5C-7B0263B3FE8A}"/>
              </a:ext>
            </a:extLst>
          </p:cNvPr>
          <p:cNvSpPr txBox="1"/>
          <p:nvPr/>
        </p:nvSpPr>
        <p:spPr>
          <a:xfrm>
            <a:off x="684361" y="1782654"/>
            <a:ext cx="10515600" cy="3970318"/>
          </a:xfrm>
          <a:prstGeom prst="rect">
            <a:avLst/>
          </a:prstGeom>
          <a:noFill/>
        </p:spPr>
        <p:txBody>
          <a:bodyPr wrap="square">
            <a:spAutoFit/>
          </a:bodyPr>
          <a:lstStyle/>
          <a:p>
            <a:r>
              <a:rPr lang="tr-TR" dirty="0"/>
              <a:t>31	: 	İşletme numarası (TEN şartlarına haiz, </a:t>
            </a:r>
            <a:r>
              <a:rPr lang="tr-TR" dirty="0" err="1"/>
              <a:t>bojili</a:t>
            </a:r>
            <a:r>
              <a:rPr lang="tr-TR" dirty="0"/>
              <a:t>, demiryolu idaresine ait)</a:t>
            </a:r>
          </a:p>
          <a:p>
            <a:r>
              <a:rPr lang="tr-TR" dirty="0"/>
              <a:t>   75	:	Vagonun kayıtlı olduğu ülke kodu (Türkiye)</a:t>
            </a:r>
          </a:p>
          <a:p>
            <a:r>
              <a:rPr lang="tr-TR" dirty="0"/>
              <a:t>  TEN		: 	TEN (UTP/TSI) şartlarına haiz</a:t>
            </a:r>
          </a:p>
          <a:p>
            <a:r>
              <a:rPr lang="tr-TR" dirty="0"/>
              <a:t>   TR	: 	Vagonun kaydedildiği ülke (Türkiye)</a:t>
            </a:r>
          </a:p>
          <a:p>
            <a:r>
              <a:rPr lang="tr-TR" dirty="0"/>
              <a:t>TCDDT	:	VKM kodu (TCDD Taşımacılık A.Ş.) </a:t>
            </a:r>
          </a:p>
          <a:p>
            <a:r>
              <a:rPr lang="tr-TR" dirty="0"/>
              <a:t> 285 1	: 	Özellikler (Evsaf) numarası (H-Özel tip kapalı vagon) </a:t>
            </a:r>
          </a:p>
          <a:p>
            <a:r>
              <a:rPr lang="tr-TR" dirty="0"/>
              <a:t>  181	: 	İmalat seri numarası</a:t>
            </a:r>
          </a:p>
          <a:p>
            <a:r>
              <a:rPr lang="tr-TR" dirty="0"/>
              <a:t>    7	: 	Kontrol rakamı </a:t>
            </a:r>
          </a:p>
          <a:p>
            <a:r>
              <a:rPr lang="tr-TR" dirty="0"/>
              <a:t>    H	: 	Özel tip kapalı vagon</a:t>
            </a:r>
          </a:p>
          <a:p>
            <a:r>
              <a:rPr lang="tr-TR" dirty="0"/>
              <a:t>    a	: 	4 dingilli</a:t>
            </a:r>
          </a:p>
          <a:p>
            <a:r>
              <a:rPr lang="tr-TR" dirty="0"/>
              <a:t>    b	: 	Yükleme boyunu gösterir (18 m &lt; yükleme boyu &lt; 22 m)</a:t>
            </a:r>
          </a:p>
          <a:p>
            <a:r>
              <a:rPr lang="tr-TR" dirty="0"/>
              <a:t>     i	: 	Açılabilir duvarlara sahip</a:t>
            </a:r>
          </a:p>
          <a:p>
            <a:r>
              <a:rPr lang="tr-TR" dirty="0"/>
              <a:t>     s	: 	Azami 100 km/h hız yapabilir</a:t>
            </a:r>
          </a:p>
          <a:p>
            <a:r>
              <a:rPr lang="tr-TR" dirty="0"/>
              <a:t>    w	: 	Basınçlı hava frenli olduğunu gösterir.</a:t>
            </a:r>
          </a:p>
        </p:txBody>
      </p:sp>
    </p:spTree>
    <p:extLst>
      <p:ext uri="{BB962C8B-B14F-4D97-AF65-F5344CB8AC3E}">
        <p14:creationId xmlns:p14="http://schemas.microsoft.com/office/powerpoint/2010/main" val="2729198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C9967-328F-34E6-9A69-5DFEA56FF89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57AC7AB-F37C-F41B-083B-74304296D767}"/>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9EAA0B5B-76CD-F9E9-05FB-FA2454E8A6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69453BB-1A7E-7E36-7A4B-A628B7F0567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DA30C4B-E5F1-A6A7-CE19-6745E069A2B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A1E9F2FD-D06C-EA53-CAB9-335D25DC0B1D}"/>
              </a:ext>
            </a:extLst>
          </p:cNvPr>
          <p:cNvPicPr>
            <a:picLocks noChangeAspect="1"/>
          </p:cNvPicPr>
          <p:nvPr/>
        </p:nvPicPr>
        <p:blipFill>
          <a:blip r:embed="rId5"/>
          <a:stretch>
            <a:fillRect/>
          </a:stretch>
        </p:blipFill>
        <p:spPr>
          <a:xfrm>
            <a:off x="1939636" y="1411249"/>
            <a:ext cx="9290462" cy="4527733"/>
          </a:xfrm>
          <a:prstGeom prst="rect">
            <a:avLst/>
          </a:prstGeom>
        </p:spPr>
      </p:pic>
    </p:spTree>
    <p:extLst>
      <p:ext uri="{BB962C8B-B14F-4D97-AF65-F5344CB8AC3E}">
        <p14:creationId xmlns:p14="http://schemas.microsoft.com/office/powerpoint/2010/main" val="4284370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4B0E2-BD5C-2C40-91B7-77B17B03CE7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E96EE90-D29C-7061-14A2-4B5B906C8CAF}"/>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F8FD9B84-E0A2-5C14-CB64-FE8AC1CBA3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6D1B26C-CC6E-15F1-31A6-4DDED2F7F2D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8907B8C8-B166-8517-7055-68D3747F012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F5590803-3145-739B-9EC6-C453CFD507F9}"/>
              </a:ext>
            </a:extLst>
          </p:cNvPr>
          <p:cNvPicPr>
            <a:picLocks noChangeAspect="1"/>
          </p:cNvPicPr>
          <p:nvPr/>
        </p:nvPicPr>
        <p:blipFill>
          <a:blip r:embed="rId5"/>
          <a:stretch>
            <a:fillRect/>
          </a:stretch>
        </p:blipFill>
        <p:spPr>
          <a:xfrm>
            <a:off x="1388935" y="1693280"/>
            <a:ext cx="9011211" cy="4252340"/>
          </a:xfrm>
          <a:prstGeom prst="rect">
            <a:avLst/>
          </a:prstGeom>
        </p:spPr>
      </p:pic>
    </p:spTree>
    <p:extLst>
      <p:ext uri="{BB962C8B-B14F-4D97-AF65-F5344CB8AC3E}">
        <p14:creationId xmlns:p14="http://schemas.microsoft.com/office/powerpoint/2010/main" val="1013267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72112-D2BA-012D-626F-79BD90A5DFD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33D337B-4169-95B0-ACDE-5FBBD572ACB8}"/>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DC9D0056-41BE-E329-0B4D-DB2C4EE6B6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6D5AEEF-06B1-B22C-6808-7FEAFEEA487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53FDD83-B4D1-0557-189A-6D61D864965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43CE1E81-7109-9833-3A4F-D0D00BBB33C2}"/>
              </a:ext>
            </a:extLst>
          </p:cNvPr>
          <p:cNvPicPr>
            <a:picLocks noChangeAspect="1"/>
          </p:cNvPicPr>
          <p:nvPr/>
        </p:nvPicPr>
        <p:blipFill>
          <a:blip r:embed="rId5"/>
          <a:stretch>
            <a:fillRect/>
          </a:stretch>
        </p:blipFill>
        <p:spPr>
          <a:xfrm>
            <a:off x="1555907" y="1404953"/>
            <a:ext cx="9693983" cy="4640248"/>
          </a:xfrm>
          <a:prstGeom prst="rect">
            <a:avLst/>
          </a:prstGeom>
        </p:spPr>
      </p:pic>
    </p:spTree>
    <p:extLst>
      <p:ext uri="{BB962C8B-B14F-4D97-AF65-F5344CB8AC3E}">
        <p14:creationId xmlns:p14="http://schemas.microsoft.com/office/powerpoint/2010/main" val="104433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4443-1447-0BC7-88A1-0B72EF035FB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1394BB9-F9E8-E0F1-8CEB-4E7E2956202A}"/>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A1DFC0F5-3703-984B-8152-460681D752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A3860CF-9B77-8A88-F5FD-EC3D14B82BA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8BE75EB9-DF62-DF64-8B8B-94EF8CD7962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0E05B787-BBAB-67A3-3F9D-3618CCEEFD71}"/>
              </a:ext>
            </a:extLst>
          </p:cNvPr>
          <p:cNvPicPr>
            <a:picLocks noChangeAspect="1"/>
          </p:cNvPicPr>
          <p:nvPr/>
        </p:nvPicPr>
        <p:blipFill>
          <a:blip r:embed="rId5"/>
          <a:stretch>
            <a:fillRect/>
          </a:stretch>
        </p:blipFill>
        <p:spPr>
          <a:xfrm>
            <a:off x="1717965" y="1398856"/>
            <a:ext cx="8918128" cy="4540126"/>
          </a:xfrm>
          <a:prstGeom prst="rect">
            <a:avLst/>
          </a:prstGeom>
        </p:spPr>
      </p:pic>
    </p:spTree>
    <p:extLst>
      <p:ext uri="{BB962C8B-B14F-4D97-AF65-F5344CB8AC3E}">
        <p14:creationId xmlns:p14="http://schemas.microsoft.com/office/powerpoint/2010/main" val="105759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A26E7-E2D8-67C6-EA9A-BFBB4B3005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074021C-595C-429A-920C-1C26290E1C10}"/>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A86F7B00-7A69-91C8-DA1C-2639C39C0E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8FCC401-7ABC-83ED-A785-B9930901F32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4228D22F-6559-908D-2A2E-5E388AC65E0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6FB05BD-1539-CB6A-DB89-B79BBBA7525D}"/>
              </a:ext>
            </a:extLst>
          </p:cNvPr>
          <p:cNvPicPr>
            <a:picLocks noChangeAspect="1"/>
          </p:cNvPicPr>
          <p:nvPr/>
        </p:nvPicPr>
        <p:blipFill>
          <a:blip r:embed="rId5"/>
          <a:stretch>
            <a:fillRect/>
          </a:stretch>
        </p:blipFill>
        <p:spPr>
          <a:xfrm>
            <a:off x="1211284" y="1737213"/>
            <a:ext cx="9678389" cy="4255564"/>
          </a:xfrm>
          <a:prstGeom prst="rect">
            <a:avLst/>
          </a:prstGeom>
        </p:spPr>
      </p:pic>
    </p:spTree>
    <p:extLst>
      <p:ext uri="{BB962C8B-B14F-4D97-AF65-F5344CB8AC3E}">
        <p14:creationId xmlns:p14="http://schemas.microsoft.com/office/powerpoint/2010/main" val="974343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2FBD-136B-A284-EC2B-F7093704CF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6E9CE42-302A-E2E1-FD51-5108FA2CC9A1}"/>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CF4FDA8B-92DC-3243-5122-888CF9D37A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74785E7-F22D-AAC1-89C8-49F38E09F39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F3F8F1A-C31D-EEFA-EBB4-124E1F49D9F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F2EBCB74-5476-34F6-6C93-762BA5D7C27C}"/>
              </a:ext>
            </a:extLst>
          </p:cNvPr>
          <p:cNvPicPr>
            <a:picLocks noChangeAspect="1"/>
          </p:cNvPicPr>
          <p:nvPr/>
        </p:nvPicPr>
        <p:blipFill>
          <a:blip r:embed="rId5"/>
          <a:stretch>
            <a:fillRect/>
          </a:stretch>
        </p:blipFill>
        <p:spPr>
          <a:xfrm>
            <a:off x="1690255" y="1349244"/>
            <a:ext cx="9290461" cy="4695955"/>
          </a:xfrm>
          <a:prstGeom prst="rect">
            <a:avLst/>
          </a:prstGeom>
        </p:spPr>
      </p:pic>
    </p:spTree>
    <p:extLst>
      <p:ext uri="{BB962C8B-B14F-4D97-AF65-F5344CB8AC3E}">
        <p14:creationId xmlns:p14="http://schemas.microsoft.com/office/powerpoint/2010/main" val="110819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40E91-984E-A05C-4961-1B0D73BF803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C71A064-2877-F5F0-9A79-6CAC2A8A24AB}"/>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2	ECM </a:t>
            </a:r>
            <a:r>
              <a:rPr lang="tr-TR" dirty="0" err="1">
                <a:solidFill>
                  <a:srgbClr val="FF0000"/>
                </a:solidFill>
              </a:rPr>
              <a:t>Düzenlemesİ</a:t>
            </a:r>
            <a:endParaRPr lang="tr-TR" dirty="0">
              <a:solidFill>
                <a:srgbClr val="FF0000"/>
              </a:solidFill>
            </a:endParaRPr>
          </a:p>
        </p:txBody>
      </p:sp>
      <p:pic>
        <p:nvPicPr>
          <p:cNvPr id="11" name="İçerik Yer Tutucusu 10">
            <a:extLst>
              <a:ext uri="{FF2B5EF4-FFF2-40B4-BE49-F238E27FC236}">
                <a16:creationId xmlns:a16="http://schemas.microsoft.com/office/drawing/2014/main" id="{B1FE5CDE-FE70-9BF6-2A59-703E31A5B9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9B2C594-1440-CA3D-AC44-31D13843B96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A95EDEC7-B05B-566E-5149-DEF9F0703C5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C69A213-90C0-2699-0FFD-084216243580}"/>
              </a:ext>
            </a:extLst>
          </p:cNvPr>
          <p:cNvSpPr txBox="1"/>
          <p:nvPr/>
        </p:nvSpPr>
        <p:spPr>
          <a:xfrm>
            <a:off x="609600" y="1767566"/>
            <a:ext cx="10926617" cy="3693319"/>
          </a:xfrm>
          <a:prstGeom prst="rect">
            <a:avLst/>
          </a:prstGeom>
          <a:noFill/>
        </p:spPr>
        <p:txBody>
          <a:bodyPr wrap="square">
            <a:spAutoFit/>
          </a:bodyPr>
          <a:lstStyle/>
          <a:p>
            <a:pPr marL="285750" indent="-285750">
              <a:buFont typeface="Arial" panose="020B0604020202020204" pitchFamily="34" charset="0"/>
              <a:buChar char="•"/>
            </a:pPr>
            <a:r>
              <a:rPr lang="tr-TR" dirty="0"/>
              <a:t>"</a:t>
            </a:r>
            <a:r>
              <a:rPr lang="tr-TR" dirty="0" err="1"/>
              <a:t>Entity</a:t>
            </a:r>
            <a:r>
              <a:rPr lang="tr-TR" dirty="0"/>
              <a:t> in </a:t>
            </a:r>
            <a:r>
              <a:rPr lang="tr-TR" dirty="0" err="1"/>
              <a:t>Charge</a:t>
            </a:r>
            <a:r>
              <a:rPr lang="tr-TR" dirty="0"/>
              <a:t> of </a:t>
            </a:r>
            <a:r>
              <a:rPr lang="tr-TR" dirty="0" err="1"/>
              <a:t>Maintenance</a:t>
            </a:r>
            <a:r>
              <a:rPr lang="tr-TR" dirty="0"/>
              <a:t>” kelimelerini ifade eden ECM, Türkçeye "Bakımdan Sorumlu Birim” olarak çevrilir.</a:t>
            </a:r>
          </a:p>
          <a:p>
            <a:pPr marL="285750" indent="-285750">
              <a:buFont typeface="Arial" panose="020B0604020202020204" pitchFamily="34" charset="0"/>
              <a:buChar char="•"/>
            </a:pPr>
            <a:r>
              <a:rPr lang="tr-TR" dirty="0"/>
              <a:t> ECM, demiryolu aracının bakım durumundan tamamen sorumlu olan organizasyonu ifade eder.</a:t>
            </a:r>
          </a:p>
          <a:p>
            <a:pPr marL="285750" indent="-285750">
              <a:buFont typeface="Arial" panose="020B0604020202020204" pitchFamily="34" charset="0"/>
              <a:buChar char="•"/>
            </a:pPr>
            <a:r>
              <a:rPr lang="tr-TR" dirty="0"/>
              <a:t>Türkiye, Demiryolu ile Uluslararası Taşımalar Hükümetler arası Örgütü </a:t>
            </a:r>
            <a:r>
              <a:rPr lang="tr-TR" dirty="0" err="1"/>
              <a:t>OTIF'e</a:t>
            </a:r>
            <a:r>
              <a:rPr lang="tr-TR" dirty="0"/>
              <a:t> üyedir. Türkiye, OTIF tarafından 1980 yılında yayınlanan </a:t>
            </a:r>
            <a:r>
              <a:rPr lang="tr-TR" dirty="0" err="1"/>
              <a:t>COTIF'i</a:t>
            </a:r>
            <a:r>
              <a:rPr lang="tr-TR" dirty="0"/>
              <a:t> 1985 yılında ve </a:t>
            </a:r>
            <a:r>
              <a:rPr lang="tr-TR" dirty="0" err="1"/>
              <a:t>COTlF'e</a:t>
            </a:r>
            <a:r>
              <a:rPr lang="tr-TR" dirty="0"/>
              <a:t> değişiklik getiren 1999 tarihli protokolü 2005 yılında TBMM tarafından çıkarılan kanunlarla onaylamıştır. </a:t>
            </a:r>
          </a:p>
          <a:p>
            <a:pPr marL="285750" indent="-285750">
              <a:buFont typeface="Arial" panose="020B0604020202020204" pitchFamily="34" charset="0"/>
              <a:buChar char="•"/>
            </a:pPr>
            <a:r>
              <a:rPr lang="tr-TR" dirty="0"/>
              <a:t>2012 yılında OTIF tarafından COTIF 1999 G eki ATMF EK A çıkarılmış ve 2013 yılında yürürlüğe girmiştir. ECM düzenlemesini içeren bu dokümanın yürürlüğe giriş tarihi (01.06.2013) itibariyle sertifikalı bir ECM atanmamış yük vagonları </a:t>
            </a:r>
            <a:r>
              <a:rPr lang="tr-TR" dirty="0" err="1"/>
              <a:t>COTIF'e</a:t>
            </a:r>
            <a:r>
              <a:rPr lang="tr-TR" dirty="0"/>
              <a:t> taraf olan ülkelerin ve Avrupa Birliği üyesi ülkelerin hatlarına kabul edilmemektedir.</a:t>
            </a:r>
          </a:p>
          <a:p>
            <a:pPr marL="285750" indent="-285750">
              <a:buFont typeface="Arial" panose="020B0604020202020204" pitchFamily="34" charset="0"/>
              <a:buChar char="•"/>
            </a:pPr>
            <a:r>
              <a:rPr lang="tr-TR" dirty="0" err="1"/>
              <a:t>DTİ'ler</a:t>
            </a:r>
            <a:r>
              <a:rPr lang="tr-TR" dirty="0"/>
              <a:t> (Demiryolu tren işletmecisi) yük vagonlarının uluslararası trafikte emniyetli olarak işletilmesini aşağıda ifade edilen iki düzenlemeye dayanarak sağlamaktadır:</a:t>
            </a:r>
          </a:p>
        </p:txBody>
      </p:sp>
    </p:spTree>
    <p:extLst>
      <p:ext uri="{BB962C8B-B14F-4D97-AF65-F5344CB8AC3E}">
        <p14:creationId xmlns:p14="http://schemas.microsoft.com/office/powerpoint/2010/main" val="2598669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D53E0-82AA-F805-D105-622658D6E2E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1C18000-3A03-A09F-FA2F-E3B70F7844FF}"/>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B0866EC5-2649-C31C-105F-5EFCE61E89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8E7F209-8905-D35C-23F3-7242D10943C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07DA57E-22BE-4DE8-4931-BC8710439E9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A2D2717-531C-3184-0157-07B06FF30065}"/>
              </a:ext>
            </a:extLst>
          </p:cNvPr>
          <p:cNvPicPr>
            <a:picLocks noChangeAspect="1"/>
          </p:cNvPicPr>
          <p:nvPr/>
        </p:nvPicPr>
        <p:blipFill>
          <a:blip r:embed="rId5"/>
          <a:stretch>
            <a:fillRect/>
          </a:stretch>
        </p:blipFill>
        <p:spPr>
          <a:xfrm>
            <a:off x="1570181" y="1310639"/>
            <a:ext cx="9417134" cy="4646815"/>
          </a:xfrm>
          <a:prstGeom prst="rect">
            <a:avLst/>
          </a:prstGeom>
        </p:spPr>
      </p:pic>
    </p:spTree>
    <p:extLst>
      <p:ext uri="{BB962C8B-B14F-4D97-AF65-F5344CB8AC3E}">
        <p14:creationId xmlns:p14="http://schemas.microsoft.com/office/powerpoint/2010/main" val="3252922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BD8C6-9382-3BAF-0583-B5CBE774B7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9DDC92-374E-8993-3FFB-9826D12F5714}"/>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a:t>
            </a:r>
            <a:r>
              <a:rPr lang="it-IT" dirty="0">
                <a:solidFill>
                  <a:srgbClr val="FF0000"/>
                </a:solidFill>
              </a:rPr>
              <a:t>Yolcu Vagonlarının Numaralandırılması</a:t>
            </a:r>
            <a:endParaRPr lang="tr-TR" dirty="0">
              <a:solidFill>
                <a:srgbClr val="FF0000"/>
              </a:solidFill>
            </a:endParaRPr>
          </a:p>
        </p:txBody>
      </p:sp>
      <p:pic>
        <p:nvPicPr>
          <p:cNvPr id="11" name="İçerik Yer Tutucusu 10">
            <a:extLst>
              <a:ext uri="{FF2B5EF4-FFF2-40B4-BE49-F238E27FC236}">
                <a16:creationId xmlns:a16="http://schemas.microsoft.com/office/drawing/2014/main" id="{1757E331-B920-6148-FAFE-A1B4CF1A11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131F422-50AD-5631-A5C6-9A32E1A904A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CD880B7-DF0A-BF35-0C93-ABEF8D1FD90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4C831025-CD2E-1D22-7874-BF8603743B9E}"/>
              </a:ext>
            </a:extLst>
          </p:cNvPr>
          <p:cNvPicPr>
            <a:picLocks noChangeAspect="1"/>
          </p:cNvPicPr>
          <p:nvPr/>
        </p:nvPicPr>
        <p:blipFill>
          <a:blip r:embed="rId5"/>
          <a:stretch>
            <a:fillRect/>
          </a:stretch>
        </p:blipFill>
        <p:spPr>
          <a:xfrm>
            <a:off x="525782" y="1693280"/>
            <a:ext cx="9920545" cy="4049368"/>
          </a:xfrm>
          <a:prstGeom prst="rect">
            <a:avLst/>
          </a:prstGeom>
        </p:spPr>
      </p:pic>
    </p:spTree>
    <p:extLst>
      <p:ext uri="{BB962C8B-B14F-4D97-AF65-F5344CB8AC3E}">
        <p14:creationId xmlns:p14="http://schemas.microsoft.com/office/powerpoint/2010/main" val="2586851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5DA42-20CF-7572-F3C9-ACA33E7737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6DF5B49-88A7-D843-6E06-E7BA16A088C6}"/>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Şasi</a:t>
            </a:r>
            <a:r>
              <a:rPr lang="it-IT" dirty="0">
                <a:solidFill>
                  <a:srgbClr val="FF0000"/>
                </a:solidFill>
              </a:rPr>
              <a:t> </a:t>
            </a:r>
            <a:endParaRPr lang="tr-TR" dirty="0">
              <a:solidFill>
                <a:srgbClr val="FF0000"/>
              </a:solidFill>
            </a:endParaRPr>
          </a:p>
        </p:txBody>
      </p:sp>
      <p:pic>
        <p:nvPicPr>
          <p:cNvPr id="11" name="İçerik Yer Tutucusu 10">
            <a:extLst>
              <a:ext uri="{FF2B5EF4-FFF2-40B4-BE49-F238E27FC236}">
                <a16:creationId xmlns:a16="http://schemas.microsoft.com/office/drawing/2014/main" id="{4A91E860-A569-F11F-36E3-111AF182E0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B21D850-C669-B5C6-5051-DC6BFDA599C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2691D9E-5DB5-E6C3-A08D-4A6E69F662B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91812AE-C678-A16A-BCA4-8D3AF7A176D4}"/>
              </a:ext>
            </a:extLst>
          </p:cNvPr>
          <p:cNvSpPr txBox="1"/>
          <p:nvPr/>
        </p:nvSpPr>
        <p:spPr>
          <a:xfrm>
            <a:off x="581890" y="1746111"/>
            <a:ext cx="10132292" cy="1754326"/>
          </a:xfrm>
          <a:prstGeom prst="rect">
            <a:avLst/>
          </a:prstGeom>
          <a:noFill/>
        </p:spPr>
        <p:txBody>
          <a:bodyPr wrap="square">
            <a:spAutoFit/>
          </a:bodyPr>
          <a:lstStyle/>
          <a:p>
            <a:pPr marL="285750" indent="-285750">
              <a:buFont typeface="Arial" panose="020B0604020202020204" pitchFamily="34" charset="0"/>
              <a:buChar char="•"/>
            </a:pPr>
            <a:r>
              <a:rPr lang="tr-TR" dirty="0"/>
              <a:t>Vagonun iskeletini oluşturan şasi, hareketli ve hareketsiz vagon parçalarının arasında kaldığından gerek yoldan gerekse diğer araçlardan etkilenmektedir. </a:t>
            </a:r>
          </a:p>
          <a:p>
            <a:pPr marL="285750" indent="-285750">
              <a:buFont typeface="Arial" panose="020B0604020202020204" pitchFamily="34" charset="0"/>
              <a:buChar char="•"/>
            </a:pPr>
            <a:r>
              <a:rPr lang="tr-TR" dirty="0"/>
              <a:t>Bu nedenle şasiler yüksek mukavemetli ‘U’ veya ‘H’ putrellerinden yapılır. Putreller birbirlerine kaynak, perçin yada cıvatalar ile bağlanır. </a:t>
            </a:r>
          </a:p>
          <a:p>
            <a:pPr marL="285750" indent="-285750">
              <a:buFont typeface="Arial" panose="020B0604020202020204" pitchFamily="34" charset="0"/>
              <a:buChar char="•"/>
            </a:pPr>
            <a:r>
              <a:rPr lang="tr-TR" dirty="0"/>
              <a:t>Şasi başındaki traverslerin her birinin altına, manevracılar için iki korkuluk yerleştirilir ve bu korkuluklar, basamak ve tutamaklardan oluşur.</a:t>
            </a:r>
          </a:p>
        </p:txBody>
      </p:sp>
    </p:spTree>
    <p:extLst>
      <p:ext uri="{BB962C8B-B14F-4D97-AF65-F5344CB8AC3E}">
        <p14:creationId xmlns:p14="http://schemas.microsoft.com/office/powerpoint/2010/main" val="767281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FBC6B-596C-E996-3B65-2A54BA4581C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ECBFCC2-1CBA-BD6B-3916-A6D1D8A65061}"/>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Kasa (sandık)</a:t>
            </a:r>
          </a:p>
        </p:txBody>
      </p:sp>
      <p:pic>
        <p:nvPicPr>
          <p:cNvPr id="11" name="İçerik Yer Tutucusu 10">
            <a:extLst>
              <a:ext uri="{FF2B5EF4-FFF2-40B4-BE49-F238E27FC236}">
                <a16:creationId xmlns:a16="http://schemas.microsoft.com/office/drawing/2014/main" id="{5F90A52D-1CDC-449D-FBFC-2DA4BC68A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1F3E326-6000-838C-356E-E9C070090CA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87FE202F-4878-9AC6-B693-22129AAF1B2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559D4B3-386C-4378-3F45-86C5FBFCA6C9}"/>
              </a:ext>
            </a:extLst>
          </p:cNvPr>
          <p:cNvSpPr txBox="1"/>
          <p:nvPr/>
        </p:nvSpPr>
        <p:spPr>
          <a:xfrm>
            <a:off x="581890" y="1746111"/>
            <a:ext cx="10132292" cy="1754326"/>
          </a:xfrm>
          <a:prstGeom prst="rect">
            <a:avLst/>
          </a:prstGeom>
          <a:noFill/>
        </p:spPr>
        <p:txBody>
          <a:bodyPr wrap="square">
            <a:spAutoFit/>
          </a:bodyPr>
          <a:lstStyle/>
          <a:p>
            <a:pPr marL="285750" indent="-285750">
              <a:buFont typeface="Arial" panose="020B0604020202020204" pitchFamily="34" charset="0"/>
              <a:buChar char="•"/>
            </a:pPr>
            <a:r>
              <a:rPr lang="tr-TR" dirty="0"/>
              <a:t>Kasalar taşınacak yükün özelliğine göre; açık, kapalı, platform, sarnıç gibi farklı şekillerde üretilir. </a:t>
            </a:r>
          </a:p>
          <a:p>
            <a:pPr marL="285750" indent="-285750">
              <a:buFont typeface="Arial" panose="020B0604020202020204" pitchFamily="34" charset="0"/>
              <a:buChar char="•"/>
            </a:pPr>
            <a:r>
              <a:rPr lang="tr-TR" dirty="0"/>
              <a:t>Kasa, iskelet, taban döşemeleri, yan duvar dikmeleri ve dikme destekleri, kapı ve pencereler, boşaltma düzeneği, </a:t>
            </a:r>
            <a:r>
              <a:rPr lang="tr-TR" dirty="0" err="1"/>
              <a:t>paratör</a:t>
            </a:r>
            <a:r>
              <a:rPr lang="tr-TR" dirty="0"/>
              <a:t>, merdivenler, korkuluklar gibi parçalardan meydana gelir. </a:t>
            </a:r>
          </a:p>
          <a:p>
            <a:pPr marL="285750" indent="-285750">
              <a:buFont typeface="Arial" panose="020B0604020202020204" pitchFamily="34" charset="0"/>
              <a:buChar char="•"/>
            </a:pPr>
            <a:r>
              <a:rPr lang="tr-TR" dirty="0"/>
              <a:t>Yan duvarlarda sol alt köşede etiket koyma yeri bulunur</a:t>
            </a:r>
          </a:p>
        </p:txBody>
      </p:sp>
    </p:spTree>
    <p:extLst>
      <p:ext uri="{BB962C8B-B14F-4D97-AF65-F5344CB8AC3E}">
        <p14:creationId xmlns:p14="http://schemas.microsoft.com/office/powerpoint/2010/main" val="1541135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F18F6-6724-2BFD-E48F-4EB605147D5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BCE5D24-86EB-29C1-C672-F5EC11571714}"/>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Takımı</a:t>
            </a:r>
          </a:p>
        </p:txBody>
      </p:sp>
      <p:pic>
        <p:nvPicPr>
          <p:cNvPr id="11" name="İçerik Yer Tutucusu 10">
            <a:extLst>
              <a:ext uri="{FF2B5EF4-FFF2-40B4-BE49-F238E27FC236}">
                <a16:creationId xmlns:a16="http://schemas.microsoft.com/office/drawing/2014/main" id="{D6D830DC-F29E-941A-9E47-A54A216D08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A3FCE76-64B0-8BF2-870E-57A992C733F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21F2036-F2BB-B887-4D1A-F7A9FC5E9FA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CEBDE97-2838-8B20-EFC6-35B59C13B134}"/>
              </a:ext>
            </a:extLst>
          </p:cNvPr>
          <p:cNvSpPr txBox="1"/>
          <p:nvPr/>
        </p:nvSpPr>
        <p:spPr>
          <a:xfrm>
            <a:off x="581890" y="1746111"/>
            <a:ext cx="10132292" cy="923330"/>
          </a:xfrm>
          <a:prstGeom prst="rect">
            <a:avLst/>
          </a:prstGeom>
          <a:noFill/>
        </p:spPr>
        <p:txBody>
          <a:bodyPr wrap="square">
            <a:spAutoFit/>
          </a:bodyPr>
          <a:lstStyle/>
          <a:p>
            <a:pPr marL="285750" indent="-285750">
              <a:buFont typeface="Arial" panose="020B0604020202020204" pitchFamily="34" charset="0"/>
              <a:buChar char="•"/>
            </a:pPr>
            <a:r>
              <a:rPr lang="tr-TR" dirty="0"/>
              <a:t>Belirli bir açısal hızla ray üzerinde yuvarlanarak kitleleri taşır. </a:t>
            </a:r>
          </a:p>
          <a:p>
            <a:pPr marL="285750" indent="-285750">
              <a:buFont typeface="Arial" panose="020B0604020202020204" pitchFamily="34" charset="0"/>
              <a:buChar char="•"/>
            </a:pPr>
            <a:r>
              <a:rPr lang="tr-TR" dirty="0"/>
              <a:t>Bir tekerlek takımı, bir dingil ve iki adet tekerlek gövdesinden oluşur. </a:t>
            </a:r>
          </a:p>
          <a:p>
            <a:pPr marL="285750" indent="-285750">
              <a:buFont typeface="Arial" panose="020B0604020202020204" pitchFamily="34" charset="0"/>
              <a:buChar char="•"/>
            </a:pPr>
            <a:r>
              <a:rPr lang="tr-TR" dirty="0"/>
              <a:t>TVS 2000 tipi vagonların tekerlek takımlarında fren diskleri de bulunur. </a:t>
            </a:r>
          </a:p>
        </p:txBody>
      </p:sp>
      <p:pic>
        <p:nvPicPr>
          <p:cNvPr id="3" name="Resim 2">
            <a:extLst>
              <a:ext uri="{FF2B5EF4-FFF2-40B4-BE49-F238E27FC236}">
                <a16:creationId xmlns:a16="http://schemas.microsoft.com/office/drawing/2014/main" id="{FB84D690-583A-7091-DA28-346996D22D38}"/>
              </a:ext>
            </a:extLst>
          </p:cNvPr>
          <p:cNvPicPr>
            <a:picLocks noChangeAspect="1"/>
          </p:cNvPicPr>
          <p:nvPr/>
        </p:nvPicPr>
        <p:blipFill>
          <a:blip r:embed="rId5"/>
          <a:stretch>
            <a:fillRect/>
          </a:stretch>
        </p:blipFill>
        <p:spPr>
          <a:xfrm>
            <a:off x="2567709" y="2745954"/>
            <a:ext cx="5587999" cy="3143407"/>
          </a:xfrm>
          <a:prstGeom prst="rect">
            <a:avLst/>
          </a:prstGeom>
        </p:spPr>
      </p:pic>
    </p:spTree>
    <p:extLst>
      <p:ext uri="{BB962C8B-B14F-4D97-AF65-F5344CB8AC3E}">
        <p14:creationId xmlns:p14="http://schemas.microsoft.com/office/powerpoint/2010/main" val="215584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AC5CA-CB7F-916E-44D6-54E2F80CCC2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CE8DA1D-6F9B-A24A-7A0F-B173C815811B}"/>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Takımı</a:t>
            </a:r>
          </a:p>
        </p:txBody>
      </p:sp>
      <p:pic>
        <p:nvPicPr>
          <p:cNvPr id="11" name="İçerik Yer Tutucusu 10">
            <a:extLst>
              <a:ext uri="{FF2B5EF4-FFF2-40B4-BE49-F238E27FC236}">
                <a16:creationId xmlns:a16="http://schemas.microsoft.com/office/drawing/2014/main" id="{FCB3FFDA-3294-0414-7E6D-1603E6DB34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DE3FFAE-21EA-082E-42B6-AE890C1E2E1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3D343DC-F149-C83D-5DFA-F0E556E0E91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34DB80F-6FED-4138-9BED-973C82D906CE}"/>
              </a:ext>
            </a:extLst>
          </p:cNvPr>
          <p:cNvSpPr txBox="1"/>
          <p:nvPr/>
        </p:nvSpPr>
        <p:spPr>
          <a:xfrm>
            <a:off x="581890" y="1746111"/>
            <a:ext cx="10132292" cy="3139321"/>
          </a:xfrm>
          <a:prstGeom prst="rect">
            <a:avLst/>
          </a:prstGeom>
          <a:noFill/>
        </p:spPr>
        <p:txBody>
          <a:bodyPr wrap="square">
            <a:spAutoFit/>
          </a:bodyPr>
          <a:lstStyle/>
          <a:p>
            <a:pPr marL="285750" indent="-285750">
              <a:buFont typeface="Arial" panose="020B0604020202020204" pitchFamily="34" charset="0"/>
              <a:buChar char="•"/>
            </a:pPr>
            <a:r>
              <a:rPr lang="tr-TR" dirty="0"/>
              <a:t>Bir tekerlek takımı, aşağıdaki işlemlere tabi tutularak oluşturulur:</a:t>
            </a:r>
          </a:p>
          <a:p>
            <a:pPr marL="285750" indent="-285750">
              <a:buFont typeface="Arial" panose="020B0604020202020204" pitchFamily="34" charset="0"/>
              <a:buChar char="•"/>
            </a:pPr>
            <a:r>
              <a:rPr lang="tr-TR" dirty="0"/>
              <a:t>-	Dingil, uygun ölçülerde hazırlanır.</a:t>
            </a:r>
          </a:p>
          <a:p>
            <a:pPr marL="285750" indent="-285750">
              <a:buFont typeface="Arial" panose="020B0604020202020204" pitchFamily="34" charset="0"/>
              <a:buChar char="•"/>
            </a:pPr>
            <a:r>
              <a:rPr lang="tr-TR" dirty="0"/>
              <a:t>-	Tekerlek gövdeleri 0.25-0.40 mm. sıkılıkta, pres gücüyle dingile geçirilir.</a:t>
            </a:r>
          </a:p>
          <a:p>
            <a:pPr marL="285750" indent="-285750">
              <a:buFont typeface="Arial" panose="020B0604020202020204" pitchFamily="34" charset="0"/>
              <a:buChar char="•"/>
            </a:pPr>
            <a:r>
              <a:rPr lang="tr-TR" dirty="0"/>
              <a:t>-	Dingil yatakları (rulmanlar), ısıtılarak ya da pres gücüyle dingil başlarına geçirilir.</a:t>
            </a:r>
          </a:p>
          <a:p>
            <a:pPr marL="285750" indent="-285750">
              <a:buFont typeface="Arial" panose="020B0604020202020204" pitchFamily="34" charset="0"/>
              <a:buChar char="•"/>
            </a:pPr>
            <a:r>
              <a:rPr lang="tr-TR" dirty="0"/>
              <a:t>-	Dingil kutuları (</a:t>
            </a:r>
            <a:r>
              <a:rPr lang="tr-TR" dirty="0" err="1"/>
              <a:t>buategresler</a:t>
            </a:r>
            <a:r>
              <a:rPr lang="tr-TR" dirty="0"/>
              <a:t>), rulmanların üzerini kapatması için monte edilir.</a:t>
            </a:r>
          </a:p>
          <a:p>
            <a:pPr marL="285750" indent="-285750">
              <a:buFont typeface="Arial" panose="020B0604020202020204" pitchFamily="34" charset="0"/>
              <a:buChar char="•"/>
            </a:pPr>
            <a:r>
              <a:rPr lang="tr-TR" dirty="0"/>
              <a:t>-	Tekerlek çap farklılıkları ve salgılar torna edilerek ortadan kaldırılır. </a:t>
            </a:r>
          </a:p>
          <a:p>
            <a:pPr marL="285750" indent="-285750">
              <a:buFont typeface="Arial" panose="020B0604020202020204" pitchFamily="34" charset="0"/>
              <a:buChar char="•"/>
            </a:pPr>
            <a:r>
              <a:rPr lang="tr-TR" dirty="0"/>
              <a:t>Tekerlek gövdeleri monoblok (tek gövde ya da yekpare gövdeli) olarak üretilir ve işletme sınır çizgisine kadar kullanılır. </a:t>
            </a:r>
          </a:p>
          <a:p>
            <a:pPr marL="285750" indent="-285750">
              <a:buFont typeface="Arial" panose="020B0604020202020204" pitchFamily="34" charset="0"/>
              <a:buChar char="•"/>
            </a:pPr>
            <a:r>
              <a:rPr lang="tr-TR" dirty="0"/>
              <a:t>İşletme sınır çizgisine kadar çapı düşen tekerlekler dingillerinden çıkarılarak yenisiyle değiştirilir. </a:t>
            </a:r>
          </a:p>
          <a:p>
            <a:pPr marL="285750" indent="-285750">
              <a:buFont typeface="Arial" panose="020B0604020202020204" pitchFamily="34" charset="0"/>
              <a:buChar char="•"/>
            </a:pPr>
            <a:r>
              <a:rPr lang="tr-TR" dirty="0"/>
              <a:t>Dingiller ise, kullanılmasını engelleyen bir arızası yoksa birçok defa  kullanılabilir. </a:t>
            </a:r>
          </a:p>
        </p:txBody>
      </p:sp>
    </p:spTree>
    <p:extLst>
      <p:ext uri="{BB962C8B-B14F-4D97-AF65-F5344CB8AC3E}">
        <p14:creationId xmlns:p14="http://schemas.microsoft.com/office/powerpoint/2010/main" val="1841204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C97E-E5A0-6768-A72B-3C8311DAE4B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B7381F2-8B24-00E6-FEAC-099E3A1122B5}"/>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Takımı</a:t>
            </a:r>
          </a:p>
        </p:txBody>
      </p:sp>
      <p:pic>
        <p:nvPicPr>
          <p:cNvPr id="11" name="İçerik Yer Tutucusu 10">
            <a:extLst>
              <a:ext uri="{FF2B5EF4-FFF2-40B4-BE49-F238E27FC236}">
                <a16:creationId xmlns:a16="http://schemas.microsoft.com/office/drawing/2014/main" id="{B05C9CE3-1F60-0910-1334-3C32DB2B21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969810B-91B9-91A2-0466-1F13B14493F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590C9EB-1364-3CF6-6FC2-EB700EBF43B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2791B80-923A-1228-849B-09AD2861A8D0}"/>
              </a:ext>
            </a:extLst>
          </p:cNvPr>
          <p:cNvSpPr txBox="1"/>
          <p:nvPr/>
        </p:nvSpPr>
        <p:spPr>
          <a:xfrm>
            <a:off x="581890" y="1746111"/>
            <a:ext cx="10132292" cy="1754326"/>
          </a:xfrm>
          <a:prstGeom prst="rect">
            <a:avLst/>
          </a:prstGeom>
          <a:noFill/>
        </p:spPr>
        <p:txBody>
          <a:bodyPr wrap="square">
            <a:spAutoFit/>
          </a:bodyPr>
          <a:lstStyle/>
          <a:p>
            <a:pPr marL="285750" indent="-285750">
              <a:buFont typeface="Arial" panose="020B0604020202020204" pitchFamily="34" charset="0"/>
              <a:buChar char="•"/>
            </a:pPr>
            <a:r>
              <a:rPr lang="tr-TR" dirty="0"/>
              <a:t>Eskiden tekerlek gövdelerini uzun süre kullanabilmek amacıyla, tekerleklere (ispite) bandaj geçirilme işlemi yapılmaktaydı. </a:t>
            </a:r>
          </a:p>
          <a:p>
            <a:pPr marL="285750" indent="-285750">
              <a:buFont typeface="Arial" panose="020B0604020202020204" pitchFamily="34" charset="0"/>
              <a:buChar char="•"/>
            </a:pPr>
            <a:r>
              <a:rPr lang="tr-TR" dirty="0"/>
              <a:t>Bu işlem de; önce bandaj, sıcak haddeleme ile şekillendirilerek ve iç çapı geçme sıcaklığı toleransı dikkate alınarak hazırlanır ve 200-250 0C sıcaklıkta ısıtılarak tekerlek gövdesi (ispit) üzerine geçirilir ve daha sonra bandajın ispitten çıkmasını önlemek için tespit (emniyet) çemberi takılır ve yuvarlanma profili tornada işlenerek hazırlanır.</a:t>
            </a:r>
          </a:p>
        </p:txBody>
      </p:sp>
      <p:pic>
        <p:nvPicPr>
          <p:cNvPr id="3" name="Resim 2">
            <a:extLst>
              <a:ext uri="{FF2B5EF4-FFF2-40B4-BE49-F238E27FC236}">
                <a16:creationId xmlns:a16="http://schemas.microsoft.com/office/drawing/2014/main" id="{BE97E3CA-EF6A-B267-57E5-F791BD53275B}"/>
              </a:ext>
            </a:extLst>
          </p:cNvPr>
          <p:cNvPicPr>
            <a:picLocks noChangeAspect="1"/>
          </p:cNvPicPr>
          <p:nvPr/>
        </p:nvPicPr>
        <p:blipFill>
          <a:blip r:embed="rId5"/>
          <a:stretch>
            <a:fillRect/>
          </a:stretch>
        </p:blipFill>
        <p:spPr>
          <a:xfrm>
            <a:off x="2657205" y="3576950"/>
            <a:ext cx="5286068" cy="2135186"/>
          </a:xfrm>
          <a:prstGeom prst="rect">
            <a:avLst/>
          </a:prstGeom>
        </p:spPr>
      </p:pic>
    </p:spTree>
    <p:extLst>
      <p:ext uri="{BB962C8B-B14F-4D97-AF65-F5344CB8AC3E}">
        <p14:creationId xmlns:p14="http://schemas.microsoft.com/office/powerpoint/2010/main" val="1597117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8182-95FF-1936-211E-A3F32132E96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7DD1C7-7D09-7F83-B76E-CD8AB27CD241}"/>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Takımı</a:t>
            </a:r>
          </a:p>
        </p:txBody>
      </p:sp>
      <p:pic>
        <p:nvPicPr>
          <p:cNvPr id="11" name="İçerik Yer Tutucusu 10">
            <a:extLst>
              <a:ext uri="{FF2B5EF4-FFF2-40B4-BE49-F238E27FC236}">
                <a16:creationId xmlns:a16="http://schemas.microsoft.com/office/drawing/2014/main" id="{7DB55589-A45E-0CFB-39D9-CA2614C745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944F872-8459-F8FF-ABE1-88035A9B754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05447A0-F24E-7E86-F348-E5CC4BCF8F4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B16BF21E-B891-E16C-FD74-5F665642BB79}"/>
              </a:ext>
            </a:extLst>
          </p:cNvPr>
          <p:cNvSpPr txBox="1"/>
          <p:nvPr/>
        </p:nvSpPr>
        <p:spPr>
          <a:xfrm>
            <a:off x="738907" y="1870563"/>
            <a:ext cx="9615055" cy="1200329"/>
          </a:xfrm>
          <a:prstGeom prst="rect">
            <a:avLst/>
          </a:prstGeom>
          <a:noFill/>
        </p:spPr>
        <p:txBody>
          <a:bodyPr wrap="square">
            <a:spAutoFit/>
          </a:bodyPr>
          <a:lstStyle/>
          <a:p>
            <a:pPr marL="285750" indent="-285750">
              <a:buFont typeface="Arial" panose="020B0604020202020204" pitchFamily="34" charset="0"/>
              <a:buChar char="•"/>
            </a:pPr>
            <a:r>
              <a:rPr lang="tr-TR" dirty="0"/>
              <a:t>Dingil yatakları, vagonun ağırlığını üzerine alır ve bu ağırlığı dingil başlarına (</a:t>
            </a:r>
            <a:r>
              <a:rPr lang="tr-TR" dirty="0" err="1"/>
              <a:t>turyonlara</a:t>
            </a:r>
            <a:r>
              <a:rPr lang="tr-TR" dirty="0"/>
              <a:t>) aktarır. </a:t>
            </a:r>
          </a:p>
          <a:p>
            <a:pPr marL="285750" indent="-285750">
              <a:buFont typeface="Arial" panose="020B0604020202020204" pitchFamily="34" charset="0"/>
              <a:buChar char="•"/>
            </a:pPr>
            <a:r>
              <a:rPr lang="tr-TR" dirty="0"/>
              <a:t>Eskiden kaymalı yataklar kullanılmaktaydı, fakat günümüzde </a:t>
            </a:r>
            <a:r>
              <a:rPr lang="tr-TR" dirty="0" err="1"/>
              <a:t>rulmanlı</a:t>
            </a:r>
            <a:r>
              <a:rPr lang="tr-TR" dirty="0"/>
              <a:t> yataklar kullanılmaktadır.</a:t>
            </a:r>
          </a:p>
        </p:txBody>
      </p:sp>
      <p:pic>
        <p:nvPicPr>
          <p:cNvPr id="9" name="Resim 8">
            <a:extLst>
              <a:ext uri="{FF2B5EF4-FFF2-40B4-BE49-F238E27FC236}">
                <a16:creationId xmlns:a16="http://schemas.microsoft.com/office/drawing/2014/main" id="{01F13343-9D44-8FA9-E1DA-9AC6CFA19A72}"/>
              </a:ext>
            </a:extLst>
          </p:cNvPr>
          <p:cNvPicPr>
            <a:picLocks noChangeAspect="1"/>
          </p:cNvPicPr>
          <p:nvPr/>
        </p:nvPicPr>
        <p:blipFill>
          <a:blip r:embed="rId5"/>
          <a:stretch>
            <a:fillRect/>
          </a:stretch>
        </p:blipFill>
        <p:spPr>
          <a:xfrm>
            <a:off x="5329384" y="3271857"/>
            <a:ext cx="3260816" cy="2526923"/>
          </a:xfrm>
          <a:prstGeom prst="rect">
            <a:avLst/>
          </a:prstGeom>
        </p:spPr>
      </p:pic>
      <p:pic>
        <p:nvPicPr>
          <p:cNvPr id="10" name="Resim 9">
            <a:extLst>
              <a:ext uri="{FF2B5EF4-FFF2-40B4-BE49-F238E27FC236}">
                <a16:creationId xmlns:a16="http://schemas.microsoft.com/office/drawing/2014/main" id="{D3AAC512-A772-0B00-90AD-9FCAAF7A1FA7}"/>
              </a:ext>
            </a:extLst>
          </p:cNvPr>
          <p:cNvPicPr>
            <a:picLocks noChangeAspect="1"/>
          </p:cNvPicPr>
          <p:nvPr/>
        </p:nvPicPr>
        <p:blipFill>
          <a:blip r:embed="rId6"/>
          <a:stretch>
            <a:fillRect/>
          </a:stretch>
        </p:blipFill>
        <p:spPr>
          <a:xfrm>
            <a:off x="1211284" y="3271857"/>
            <a:ext cx="3362050" cy="2544479"/>
          </a:xfrm>
          <a:prstGeom prst="rect">
            <a:avLst/>
          </a:prstGeom>
        </p:spPr>
      </p:pic>
    </p:spTree>
    <p:extLst>
      <p:ext uri="{BB962C8B-B14F-4D97-AF65-F5344CB8AC3E}">
        <p14:creationId xmlns:p14="http://schemas.microsoft.com/office/powerpoint/2010/main" val="990313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40DE8-3CE2-84E4-26EC-DFE3450C701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B3FC12D-3682-0E70-6176-2C4FD885C935}"/>
              </a:ext>
            </a:extLst>
          </p:cNvPr>
          <p:cNvSpPr>
            <a:spLocks noGrp="1"/>
          </p:cNvSpPr>
          <p:nvPr>
            <p:ph type="title"/>
          </p:nvPr>
        </p:nvSpPr>
        <p:spPr>
          <a:xfrm>
            <a:off x="1211284" y="23682"/>
            <a:ext cx="10515600" cy="1325563"/>
          </a:xfrm>
        </p:spPr>
        <p:txBody>
          <a:bodyPr>
            <a:normAutofit/>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Takımı</a:t>
            </a:r>
          </a:p>
        </p:txBody>
      </p:sp>
      <p:pic>
        <p:nvPicPr>
          <p:cNvPr id="11" name="İçerik Yer Tutucusu 10">
            <a:extLst>
              <a:ext uri="{FF2B5EF4-FFF2-40B4-BE49-F238E27FC236}">
                <a16:creationId xmlns:a16="http://schemas.microsoft.com/office/drawing/2014/main" id="{09B10387-0C22-6290-1916-DEFCEE1E85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75F7E56-8419-BC3C-A4CF-005CD7E601F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C88EBDF-E264-DC29-DE5B-5DCB0BEC3DD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503CC127-4866-B1F7-036E-319084A22E19}"/>
              </a:ext>
            </a:extLst>
          </p:cNvPr>
          <p:cNvSpPr txBox="1"/>
          <p:nvPr/>
        </p:nvSpPr>
        <p:spPr>
          <a:xfrm>
            <a:off x="738907" y="1870563"/>
            <a:ext cx="9615055" cy="923330"/>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C00000"/>
                </a:solidFill>
              </a:rPr>
              <a:t>Dingil kutusu</a:t>
            </a:r>
          </a:p>
          <a:p>
            <a:pPr marL="285750" indent="-285750">
              <a:buFont typeface="Arial" panose="020B0604020202020204" pitchFamily="34" charset="0"/>
              <a:buChar char="•"/>
            </a:pPr>
            <a:r>
              <a:rPr lang="tr-TR" dirty="0"/>
              <a:t>Yatakların üzerinde bulunan dingil kutusu (</a:t>
            </a:r>
            <a:r>
              <a:rPr lang="tr-TR" dirty="0" err="1"/>
              <a:t>buategres</a:t>
            </a:r>
            <a:r>
              <a:rPr lang="tr-TR" dirty="0"/>
              <a:t>), yataklara ve dingil yatağı yağına depoluk yapar ve onları dış etkilerden korur. </a:t>
            </a:r>
          </a:p>
        </p:txBody>
      </p:sp>
      <p:pic>
        <p:nvPicPr>
          <p:cNvPr id="3" name="Resim 2">
            <a:extLst>
              <a:ext uri="{FF2B5EF4-FFF2-40B4-BE49-F238E27FC236}">
                <a16:creationId xmlns:a16="http://schemas.microsoft.com/office/drawing/2014/main" id="{3385AD81-79F5-1FB5-1CFF-8AB172907C34}"/>
              </a:ext>
            </a:extLst>
          </p:cNvPr>
          <p:cNvPicPr>
            <a:picLocks noChangeAspect="1"/>
          </p:cNvPicPr>
          <p:nvPr/>
        </p:nvPicPr>
        <p:blipFill>
          <a:blip r:embed="rId5"/>
          <a:stretch>
            <a:fillRect/>
          </a:stretch>
        </p:blipFill>
        <p:spPr>
          <a:xfrm>
            <a:off x="6825673" y="2994858"/>
            <a:ext cx="3435927" cy="2813513"/>
          </a:xfrm>
          <a:prstGeom prst="rect">
            <a:avLst/>
          </a:prstGeom>
        </p:spPr>
      </p:pic>
      <p:pic>
        <p:nvPicPr>
          <p:cNvPr id="5" name="Resim 4">
            <a:extLst>
              <a:ext uri="{FF2B5EF4-FFF2-40B4-BE49-F238E27FC236}">
                <a16:creationId xmlns:a16="http://schemas.microsoft.com/office/drawing/2014/main" id="{5B011AA2-E8AA-5167-24FA-44CD34370C2C}"/>
              </a:ext>
            </a:extLst>
          </p:cNvPr>
          <p:cNvPicPr>
            <a:picLocks noChangeAspect="1"/>
          </p:cNvPicPr>
          <p:nvPr/>
        </p:nvPicPr>
        <p:blipFill>
          <a:blip r:embed="rId6"/>
          <a:stretch>
            <a:fillRect/>
          </a:stretch>
        </p:blipFill>
        <p:spPr>
          <a:xfrm>
            <a:off x="1211284" y="2966175"/>
            <a:ext cx="3197174" cy="2813513"/>
          </a:xfrm>
          <a:prstGeom prst="rect">
            <a:avLst/>
          </a:prstGeom>
        </p:spPr>
      </p:pic>
    </p:spTree>
    <p:extLst>
      <p:ext uri="{BB962C8B-B14F-4D97-AF65-F5344CB8AC3E}">
        <p14:creationId xmlns:p14="http://schemas.microsoft.com/office/powerpoint/2010/main" val="453424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0EB08-CE30-8068-7591-C6327A77E60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A2457E0-814D-CF35-6FC7-530DBF8C2B8E}"/>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C54D8F1B-F0D8-6BF9-1734-3A911DB32D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6F287AF-1E96-FC39-37F5-EA024247380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75B4342-F457-7669-4F82-C04C6240348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44DAF3F6-8C94-181E-1C8D-70F3DAB94055}"/>
              </a:ext>
            </a:extLst>
          </p:cNvPr>
          <p:cNvSpPr txBox="1"/>
          <p:nvPr/>
        </p:nvSpPr>
        <p:spPr>
          <a:xfrm>
            <a:off x="738907" y="1870563"/>
            <a:ext cx="9615055" cy="2585323"/>
          </a:xfrm>
          <a:prstGeom prst="rect">
            <a:avLst/>
          </a:prstGeom>
          <a:noFill/>
        </p:spPr>
        <p:txBody>
          <a:bodyPr wrap="square">
            <a:spAutoFit/>
          </a:bodyPr>
          <a:lstStyle/>
          <a:p>
            <a:pPr marL="285750" indent="-285750">
              <a:buFont typeface="Arial" panose="020B0604020202020204" pitchFamily="34" charset="0"/>
              <a:buChar char="•"/>
            </a:pPr>
            <a:r>
              <a:rPr lang="tr-TR" dirty="0">
                <a:solidFill>
                  <a:schemeClr val="bg1"/>
                </a:solidFill>
              </a:rPr>
              <a:t>Genelde iki dingilli ve yaprak sustalı olarak üretilmektedir.</a:t>
            </a:r>
          </a:p>
          <a:p>
            <a:pPr marL="285750" indent="-285750">
              <a:buFont typeface="Arial" panose="020B0604020202020204" pitchFamily="34" charset="0"/>
              <a:buChar char="•"/>
            </a:pPr>
            <a:r>
              <a:rPr lang="tr-TR" dirty="0">
                <a:solidFill>
                  <a:schemeClr val="bg1"/>
                </a:solidFill>
              </a:rPr>
              <a:t>Dingiller vagon şasisine doğrudan süspansiyon sistemi ile bağlanmaktadır. Süspansiyon sisteminin temel elemanı yaprak sustalardır.  </a:t>
            </a:r>
          </a:p>
          <a:p>
            <a:pPr marL="285750" indent="-285750">
              <a:buFont typeface="Arial" panose="020B0604020202020204" pitchFamily="34" charset="0"/>
              <a:buChar char="•"/>
            </a:pPr>
            <a:r>
              <a:rPr lang="tr-TR" dirty="0">
                <a:solidFill>
                  <a:schemeClr val="bg1"/>
                </a:solidFill>
              </a:rPr>
              <a:t>Dingilli vagonlarda hareketten kaynaklanan titreşimler; şasiden askı </a:t>
            </a:r>
            <a:r>
              <a:rPr lang="tr-TR" dirty="0" err="1">
                <a:solidFill>
                  <a:schemeClr val="bg1"/>
                </a:solidFill>
              </a:rPr>
              <a:t>sportlarına</a:t>
            </a:r>
            <a:r>
              <a:rPr lang="tr-TR" dirty="0">
                <a:solidFill>
                  <a:schemeClr val="bg1"/>
                </a:solidFill>
              </a:rPr>
              <a:t>, askı </a:t>
            </a:r>
            <a:r>
              <a:rPr lang="tr-TR" dirty="0" err="1">
                <a:solidFill>
                  <a:schemeClr val="bg1"/>
                </a:solidFill>
              </a:rPr>
              <a:t>sportlarından</a:t>
            </a:r>
            <a:r>
              <a:rPr lang="tr-TR" dirty="0">
                <a:solidFill>
                  <a:schemeClr val="bg1"/>
                </a:solidFill>
              </a:rPr>
              <a:t> bağlantı elemanlarına ve sustalara, susta kasasından dingil kutusuna ve dingil yatağına, dingil yatağından dingil başına ve dingile, dingilden tekerleklere ve raya iletilir. </a:t>
            </a:r>
          </a:p>
          <a:p>
            <a:pPr marL="285750" indent="-285750">
              <a:buFont typeface="Arial" panose="020B0604020202020204" pitchFamily="34" charset="0"/>
              <a:buChar char="•"/>
            </a:pPr>
            <a:r>
              <a:rPr lang="tr-TR" dirty="0">
                <a:solidFill>
                  <a:schemeClr val="bg1"/>
                </a:solidFill>
              </a:rPr>
              <a:t>Raylardan gelen vuruntuların ve titreşimlerin vagon kasasına ve yüke aktarımı yukarıdaki işlemin tersi olacak şekilde gerçekleşir.</a:t>
            </a:r>
          </a:p>
        </p:txBody>
      </p:sp>
    </p:spTree>
    <p:extLst>
      <p:ext uri="{BB962C8B-B14F-4D97-AF65-F5344CB8AC3E}">
        <p14:creationId xmlns:p14="http://schemas.microsoft.com/office/powerpoint/2010/main" val="140018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20A6F-0845-122F-1763-D825594F744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4E2F9A2-6BC7-8FCC-660F-FCB86290F102}"/>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2	ECM </a:t>
            </a:r>
            <a:r>
              <a:rPr lang="tr-TR" dirty="0" err="1">
                <a:solidFill>
                  <a:srgbClr val="FF0000"/>
                </a:solidFill>
              </a:rPr>
              <a:t>Düzenlemesİ</a:t>
            </a:r>
            <a:endParaRPr lang="tr-TR" dirty="0">
              <a:solidFill>
                <a:srgbClr val="FF0000"/>
              </a:solidFill>
            </a:endParaRPr>
          </a:p>
        </p:txBody>
      </p:sp>
      <p:pic>
        <p:nvPicPr>
          <p:cNvPr id="11" name="İçerik Yer Tutucusu 10">
            <a:extLst>
              <a:ext uri="{FF2B5EF4-FFF2-40B4-BE49-F238E27FC236}">
                <a16:creationId xmlns:a16="http://schemas.microsoft.com/office/drawing/2014/main" id="{6DE6B2FA-9595-55AA-1119-6A2E88A68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556189F-24F3-3230-8D70-1AEB560DE56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3DF47F0-E820-9885-606E-8E22CE8A5DD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F1CB916-FD74-2050-D198-B13B30746402}"/>
              </a:ext>
            </a:extLst>
          </p:cNvPr>
          <p:cNvSpPr txBox="1"/>
          <p:nvPr/>
        </p:nvSpPr>
        <p:spPr>
          <a:xfrm>
            <a:off x="609600" y="1767566"/>
            <a:ext cx="10926617" cy="3970318"/>
          </a:xfrm>
          <a:prstGeom prst="rect">
            <a:avLst/>
          </a:prstGeom>
          <a:noFill/>
        </p:spPr>
        <p:txBody>
          <a:bodyPr wrap="square">
            <a:spAutoFit/>
          </a:bodyPr>
          <a:lstStyle/>
          <a:p>
            <a:pPr marL="285750" indent="-285750">
              <a:buFont typeface="Arial" panose="020B0604020202020204" pitchFamily="34" charset="0"/>
              <a:buChar char="•"/>
            </a:pPr>
            <a:r>
              <a:rPr lang="tr-TR" dirty="0"/>
              <a:t>1)	Vagonun teknik tasarımı ve imalatı, yürürlükteki UTP/</a:t>
            </a:r>
            <a:r>
              <a:rPr lang="tr-TR" dirty="0" err="1"/>
              <a:t>TSl'lara</a:t>
            </a:r>
            <a:r>
              <a:rPr lang="tr-TR" dirty="0"/>
              <a:t> (WAG ve NOI) uymalı ve bu durum üretici, </a:t>
            </a:r>
            <a:r>
              <a:rPr lang="tr-TR" dirty="0" err="1"/>
              <a:t>zilyed</a:t>
            </a:r>
            <a:r>
              <a:rPr lang="tr-TR" dirty="0"/>
              <a:t>, DTİ ve </a:t>
            </a:r>
            <a:r>
              <a:rPr lang="tr-TR" dirty="0" err="1"/>
              <a:t>DAİ'den</a:t>
            </a:r>
            <a:r>
              <a:rPr lang="tr-TR" dirty="0"/>
              <a:t> (Demiryolu Altyapı İşletmecisi) bağımsız bir değerlendirme Kuruluşu tarafından değerlendirilmeli ve onaylanmalıdır. </a:t>
            </a:r>
          </a:p>
          <a:p>
            <a:pPr marL="285750" indent="-285750">
              <a:buFont typeface="Arial" panose="020B0604020202020204" pitchFamily="34" charset="0"/>
              <a:buChar char="•"/>
            </a:pPr>
            <a:r>
              <a:rPr lang="tr-TR" dirty="0"/>
              <a:t>Teknik tasarım ve imalatının uygunluğu teknik kabule giden süreç boyunca bağımsız bir Değerlendirme Kuruluşu tarafından kontrol edilmelidir.</a:t>
            </a:r>
          </a:p>
          <a:p>
            <a:pPr marL="285750" indent="-285750">
              <a:buFont typeface="Arial" panose="020B0604020202020204" pitchFamily="34" charset="0"/>
              <a:buChar char="•"/>
            </a:pPr>
            <a:r>
              <a:rPr lang="tr-TR" dirty="0"/>
              <a:t>2)	Vagonun doğru bakımı yapılmalıdır. Bunun için vagonlar kendilerine atanmış bir ECM' ye sahip olmalıdır.</a:t>
            </a:r>
          </a:p>
          <a:p>
            <a:pPr marL="285750" indent="-285750">
              <a:buFont typeface="Arial" panose="020B0604020202020204" pitchFamily="34" charset="0"/>
              <a:buChar char="•"/>
            </a:pPr>
            <a:r>
              <a:rPr lang="tr-TR" dirty="0"/>
              <a:t>OTIF üyesi ülkeler hatlarında çalışacak yük vagonlarının imalatı ve bakımının iyi yapıldığından yeteri derecede emin olabilmelidirler. </a:t>
            </a:r>
          </a:p>
          <a:p>
            <a:pPr marL="285750" indent="-285750">
              <a:buFont typeface="Arial" panose="020B0604020202020204" pitchFamily="34" charset="0"/>
              <a:buChar char="•"/>
            </a:pPr>
            <a:r>
              <a:rPr lang="tr-TR" dirty="0"/>
              <a:t>Sınır geçişlerinde vagon teknisyeni/</a:t>
            </a:r>
            <a:r>
              <a:rPr lang="tr-TR" dirty="0" err="1"/>
              <a:t>revizör</a:t>
            </a:r>
            <a:r>
              <a:rPr lang="tr-TR" dirty="0"/>
              <a:t> kontrolü ile vagonun teknik durumunun tam olarak belirlenmesi mümkün değildir. </a:t>
            </a:r>
          </a:p>
          <a:p>
            <a:pPr marL="285750" indent="-285750">
              <a:buFont typeface="Arial" panose="020B0604020202020204" pitchFamily="34" charset="0"/>
              <a:buChar char="•"/>
            </a:pPr>
            <a:r>
              <a:rPr lang="tr-TR" dirty="0"/>
              <a:t>Bu nedenle vagonların imalatı ve bakımı için uyumlaştırılmış uluslararası kurallar gereklidir. ECM düzenlemesi, yük vagonlarının bakımı için uyumlaştırılmış uluslararası kurallardan biridir.</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2892006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92B0-6C3B-7342-CDC3-728512BC5F5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8CC6BF8-FA1A-91E0-ADB0-DA07F44BD872}"/>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5DBC07B5-1866-6228-0BC4-B01F98E9F8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637581E-80F1-0677-2A00-D7705DC79F6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3949AE1-A6C2-E6D6-BB4C-93411626C7E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B225DF23-28F8-1712-EF75-4DA6F27F0521}"/>
              </a:ext>
            </a:extLst>
          </p:cNvPr>
          <p:cNvPicPr>
            <a:picLocks noChangeAspect="1"/>
          </p:cNvPicPr>
          <p:nvPr/>
        </p:nvPicPr>
        <p:blipFill>
          <a:blip r:embed="rId5"/>
          <a:stretch>
            <a:fillRect/>
          </a:stretch>
        </p:blipFill>
        <p:spPr>
          <a:xfrm>
            <a:off x="1678666" y="1981309"/>
            <a:ext cx="8703534" cy="3080217"/>
          </a:xfrm>
          <a:prstGeom prst="rect">
            <a:avLst/>
          </a:prstGeom>
        </p:spPr>
      </p:pic>
    </p:spTree>
    <p:extLst>
      <p:ext uri="{BB962C8B-B14F-4D97-AF65-F5344CB8AC3E}">
        <p14:creationId xmlns:p14="http://schemas.microsoft.com/office/powerpoint/2010/main" val="3858948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0C599-0274-38BE-D742-FE1DD09261F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64E186E-1977-DB20-B1AB-66DBD45CE0F6}"/>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D7B30DB9-F861-391B-34E2-D4C74D9E86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40E230C-0965-3D68-E520-C1729858F2F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9C98576-6AA0-C234-BEC3-97CC02E4C15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01DA46E5-3B41-5A0A-5AB3-B83CEF5B0E6F}"/>
              </a:ext>
            </a:extLst>
          </p:cNvPr>
          <p:cNvPicPr>
            <a:picLocks noChangeAspect="1"/>
          </p:cNvPicPr>
          <p:nvPr/>
        </p:nvPicPr>
        <p:blipFill>
          <a:blip r:embed="rId5"/>
          <a:stretch>
            <a:fillRect/>
          </a:stretch>
        </p:blipFill>
        <p:spPr>
          <a:xfrm>
            <a:off x="1025236" y="1740906"/>
            <a:ext cx="9270001" cy="4232985"/>
          </a:xfrm>
          <a:prstGeom prst="rect">
            <a:avLst/>
          </a:prstGeom>
        </p:spPr>
      </p:pic>
    </p:spTree>
    <p:extLst>
      <p:ext uri="{BB962C8B-B14F-4D97-AF65-F5344CB8AC3E}">
        <p14:creationId xmlns:p14="http://schemas.microsoft.com/office/powerpoint/2010/main" val="3349173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FBCA9-62D0-A6A2-25F3-9E3E3B185FD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3BD3AB7-1D3A-238B-E967-352BA4FD4814}"/>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F19313ED-922B-DE3D-1192-580F84AF01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728EBC4-38EE-C486-95DD-BCB8A02107B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9E92B18-49A2-B880-6FDB-36BAA65CD54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2A3D060-9015-F59B-4AC5-AA5AF55F73AE}"/>
              </a:ext>
            </a:extLst>
          </p:cNvPr>
          <p:cNvSpPr txBox="1"/>
          <p:nvPr/>
        </p:nvSpPr>
        <p:spPr>
          <a:xfrm>
            <a:off x="969818" y="1635403"/>
            <a:ext cx="9596582" cy="2308324"/>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FF0000"/>
                </a:solidFill>
              </a:rPr>
              <a:t>Dingil çatalı (</a:t>
            </a:r>
            <a:r>
              <a:rPr lang="tr-TR" dirty="0" err="1">
                <a:solidFill>
                  <a:srgbClr val="FF0000"/>
                </a:solidFill>
              </a:rPr>
              <a:t>plakdögard</a:t>
            </a:r>
            <a:r>
              <a:rPr lang="tr-TR" dirty="0">
                <a:solidFill>
                  <a:srgbClr val="FF0000"/>
                </a:solidFill>
              </a:rPr>
              <a:t>): </a:t>
            </a:r>
            <a:r>
              <a:rPr lang="tr-TR" dirty="0"/>
              <a:t>Şasi ile tekerlek takımının irtibatını sağlar. Dingil kutusunun hareketlerine (yukarı-aşağı veya iç-dış) </a:t>
            </a:r>
            <a:r>
              <a:rPr lang="tr-TR" dirty="0" err="1"/>
              <a:t>kızaklık</a:t>
            </a:r>
            <a:r>
              <a:rPr lang="tr-TR" dirty="0"/>
              <a:t> eder. Şasiye kaynakla veya perçinle bağlanır. </a:t>
            </a:r>
          </a:p>
          <a:p>
            <a:pPr marL="285750" indent="-285750">
              <a:buFont typeface="Arial" panose="020B0604020202020204" pitchFamily="34" charset="0"/>
              <a:buChar char="•"/>
            </a:pPr>
            <a:r>
              <a:rPr lang="tr-TR" dirty="0">
                <a:solidFill>
                  <a:srgbClr val="FF0000"/>
                </a:solidFill>
              </a:rPr>
              <a:t>Dingil çatalı köprüsü (</a:t>
            </a:r>
            <a:r>
              <a:rPr lang="tr-TR" dirty="0" err="1">
                <a:solidFill>
                  <a:srgbClr val="FF0000"/>
                </a:solidFill>
              </a:rPr>
              <a:t>braga</a:t>
            </a:r>
            <a:r>
              <a:rPr lang="tr-TR" dirty="0">
                <a:solidFill>
                  <a:srgbClr val="FF0000"/>
                </a:solidFill>
              </a:rPr>
              <a:t>): </a:t>
            </a:r>
            <a:r>
              <a:rPr lang="tr-TR" dirty="0"/>
              <a:t>Dingil çatalını dingil kutusu altından birbirine bağlar. Kalkışlarda, duruşlarda ve </a:t>
            </a:r>
            <a:r>
              <a:rPr lang="tr-TR" dirty="0" err="1"/>
              <a:t>kurplarda</a:t>
            </a:r>
            <a:r>
              <a:rPr lang="tr-TR" dirty="0"/>
              <a:t> meydana gelen kuvvetler nedeni ile dingil çatalının açmasını ve kırılmasını önler. </a:t>
            </a:r>
          </a:p>
          <a:p>
            <a:pPr marL="285750" indent="-285750">
              <a:buFont typeface="Arial" panose="020B0604020202020204" pitchFamily="34" charset="0"/>
              <a:buChar char="•"/>
            </a:pPr>
            <a:r>
              <a:rPr lang="tr-TR" dirty="0">
                <a:solidFill>
                  <a:srgbClr val="FF0000"/>
                </a:solidFill>
              </a:rPr>
              <a:t>Askı (susta) </a:t>
            </a:r>
            <a:r>
              <a:rPr lang="tr-TR" dirty="0" err="1">
                <a:solidFill>
                  <a:srgbClr val="FF0000"/>
                </a:solidFill>
              </a:rPr>
              <a:t>sportu</a:t>
            </a:r>
            <a:r>
              <a:rPr lang="tr-TR" dirty="0">
                <a:solidFill>
                  <a:srgbClr val="FF0000"/>
                </a:solidFill>
              </a:rPr>
              <a:t>: </a:t>
            </a:r>
            <a:r>
              <a:rPr lang="tr-TR" dirty="0"/>
              <a:t>Vagonun şasisine perçin yada kaynakla birleştirilir. Yaprak sustanın bağlantı elemanları ile vagona bağlanmasını sağlar. </a:t>
            </a:r>
          </a:p>
        </p:txBody>
      </p:sp>
    </p:spTree>
    <p:extLst>
      <p:ext uri="{BB962C8B-B14F-4D97-AF65-F5344CB8AC3E}">
        <p14:creationId xmlns:p14="http://schemas.microsoft.com/office/powerpoint/2010/main" val="4175777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17ABF-F6BD-C0A5-B9D0-5686CE1444A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01466E-5016-F26C-1B17-9E1EFF1420BD}"/>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36730DF1-C165-9905-CD05-7AEBC66FFA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8866672-8EA7-11AB-7C40-045C84222C2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68EC0CE-FAD7-375A-24B4-5FCEF4BC027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0BAD763-10CC-D0B9-6A5E-879BF45E5094}"/>
              </a:ext>
            </a:extLst>
          </p:cNvPr>
          <p:cNvSpPr txBox="1"/>
          <p:nvPr/>
        </p:nvSpPr>
        <p:spPr>
          <a:xfrm>
            <a:off x="969818" y="1635403"/>
            <a:ext cx="9596582" cy="3416320"/>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FF0000"/>
                </a:solidFill>
              </a:rPr>
              <a:t>Yaprak sustalar: </a:t>
            </a:r>
            <a:r>
              <a:rPr lang="tr-TR" dirty="0">
                <a:solidFill>
                  <a:schemeClr val="bg1"/>
                </a:solidFill>
              </a:rPr>
              <a:t>Sustalar vagonlarda dikine gelen kuvvetlerin ve sarsıntıların bir kısmını yutar. Dingilli vagonlarda ve bazı tip bojilerde kullanılmaktadır. Yaprak sustalar üç kısımdan oluşur.</a:t>
            </a:r>
          </a:p>
          <a:p>
            <a:pPr marL="285750" indent="-285750">
              <a:buFont typeface="Arial" panose="020B0604020202020204" pitchFamily="34" charset="0"/>
              <a:buChar char="•"/>
            </a:pPr>
            <a:r>
              <a:rPr lang="tr-TR" dirty="0">
                <a:solidFill>
                  <a:srgbClr val="FF0000"/>
                </a:solidFill>
              </a:rPr>
              <a:t>a)	Yapraklar: </a:t>
            </a:r>
            <a:r>
              <a:rPr lang="tr-TR" dirty="0">
                <a:solidFill>
                  <a:schemeClr val="bg1"/>
                </a:solidFill>
              </a:rPr>
              <a:t>Susta yapraklarının birisi ana yaprak olup diğerleri yardımcı yapraklardır.  Susta tiplerine göre yaprak adetleri azalır veya çoğalır. Yaprakların ortasında genellikle kanal vardır. Bu kanallar, yaprakların genişliğine dağılmasını önler. Ana yaprakta susta gözü denilen </a:t>
            </a:r>
            <a:r>
              <a:rPr lang="tr-TR" dirty="0" err="1">
                <a:solidFill>
                  <a:schemeClr val="bg1"/>
                </a:solidFill>
              </a:rPr>
              <a:t>perno</a:t>
            </a:r>
            <a:r>
              <a:rPr lang="tr-TR" dirty="0">
                <a:solidFill>
                  <a:schemeClr val="bg1"/>
                </a:solidFill>
              </a:rPr>
              <a:t> yuvaları bulunur. Susta buradan </a:t>
            </a:r>
            <a:r>
              <a:rPr lang="tr-TR" dirty="0" err="1">
                <a:solidFill>
                  <a:schemeClr val="bg1"/>
                </a:solidFill>
              </a:rPr>
              <a:t>pernolar</a:t>
            </a:r>
            <a:r>
              <a:rPr lang="tr-TR" dirty="0">
                <a:solidFill>
                  <a:schemeClr val="bg1"/>
                </a:solidFill>
              </a:rPr>
              <a:t> ve </a:t>
            </a:r>
            <a:r>
              <a:rPr lang="tr-TR" dirty="0" err="1">
                <a:solidFill>
                  <a:schemeClr val="bg1"/>
                </a:solidFill>
              </a:rPr>
              <a:t>menotlar</a:t>
            </a:r>
            <a:r>
              <a:rPr lang="tr-TR" dirty="0">
                <a:solidFill>
                  <a:schemeClr val="bg1"/>
                </a:solidFill>
              </a:rPr>
              <a:t> vasıtasıyla susta </a:t>
            </a:r>
            <a:r>
              <a:rPr lang="tr-TR" dirty="0" err="1">
                <a:solidFill>
                  <a:schemeClr val="bg1"/>
                </a:solidFill>
              </a:rPr>
              <a:t>sportuna</a:t>
            </a:r>
            <a:r>
              <a:rPr lang="tr-TR" dirty="0">
                <a:solidFill>
                  <a:schemeClr val="bg1"/>
                </a:solidFill>
              </a:rPr>
              <a:t> ve dolayısıyla vagona bağlanır.</a:t>
            </a:r>
          </a:p>
          <a:p>
            <a:pPr marL="285750" indent="-285750">
              <a:buFont typeface="Arial" panose="020B0604020202020204" pitchFamily="34" charset="0"/>
              <a:buChar char="•"/>
            </a:pPr>
            <a:r>
              <a:rPr lang="tr-TR" dirty="0">
                <a:solidFill>
                  <a:srgbClr val="FF0000"/>
                </a:solidFill>
              </a:rPr>
              <a:t>b)	Susta kasası: </a:t>
            </a:r>
            <a:r>
              <a:rPr lang="tr-TR" dirty="0">
                <a:solidFill>
                  <a:schemeClr val="bg1"/>
                </a:solidFill>
              </a:rPr>
              <a:t>Susta yapraklarının dağılmasını önler. Susta kasası altında bulunan meme, dingil kutusu üzerindeki yuvaya oturarak sustanın sağa sola oynamasını önler.</a:t>
            </a:r>
          </a:p>
          <a:p>
            <a:pPr marL="285750" indent="-285750">
              <a:buFont typeface="Arial" panose="020B0604020202020204" pitchFamily="34" charset="0"/>
              <a:buChar char="•"/>
            </a:pPr>
            <a:r>
              <a:rPr lang="tr-TR" dirty="0">
                <a:solidFill>
                  <a:srgbClr val="FF0000"/>
                </a:solidFill>
              </a:rPr>
              <a:t>c)	Susta kaması: </a:t>
            </a:r>
            <a:r>
              <a:rPr lang="tr-TR" dirty="0">
                <a:solidFill>
                  <a:schemeClr val="bg1"/>
                </a:solidFill>
              </a:rPr>
              <a:t>Susta içindeki yaprakları sıkıştırmaya yarar. </a:t>
            </a:r>
          </a:p>
        </p:txBody>
      </p:sp>
    </p:spTree>
    <p:extLst>
      <p:ext uri="{BB962C8B-B14F-4D97-AF65-F5344CB8AC3E}">
        <p14:creationId xmlns:p14="http://schemas.microsoft.com/office/powerpoint/2010/main" val="727959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9782-EF4C-2BB3-7649-4E3A4B113F5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0E2924C-7782-B6C9-F42D-6B676B2C79BC}"/>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A1A06438-B968-FD12-A76D-D541EB56EF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4462FD6-9C9E-218C-D8A1-DE581BE334E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4D22DE3D-2A78-C75D-445E-74661577F4A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3B63F7C-7E52-CDEC-B63E-DFA293D02947}"/>
              </a:ext>
            </a:extLst>
          </p:cNvPr>
          <p:cNvSpPr txBox="1"/>
          <p:nvPr/>
        </p:nvSpPr>
        <p:spPr>
          <a:xfrm>
            <a:off x="1143870" y="2143403"/>
            <a:ext cx="9596582" cy="2308324"/>
          </a:xfrm>
          <a:prstGeom prst="rect">
            <a:avLst/>
          </a:prstGeom>
          <a:noFill/>
        </p:spPr>
        <p:txBody>
          <a:bodyPr wrap="square">
            <a:spAutoFit/>
          </a:bodyPr>
          <a:lstStyle/>
          <a:p>
            <a:pPr marL="285750" indent="-285750">
              <a:buFont typeface="Arial" panose="020B0604020202020204" pitchFamily="34" charset="0"/>
              <a:buChar char="•"/>
            </a:pPr>
            <a:r>
              <a:rPr lang="tr-TR" dirty="0">
                <a:solidFill>
                  <a:srgbClr val="C00000"/>
                </a:solidFill>
              </a:rPr>
              <a:t>Susta kırılma nedenleri:</a:t>
            </a:r>
          </a:p>
          <a:p>
            <a:pPr marL="285750" indent="-285750">
              <a:buFont typeface="Arial" panose="020B0604020202020204" pitchFamily="34" charset="0"/>
              <a:buChar char="•"/>
            </a:pPr>
            <a:r>
              <a:rPr lang="tr-TR" dirty="0">
                <a:solidFill>
                  <a:schemeClr val="bg1"/>
                </a:solidFill>
              </a:rPr>
              <a:t>-	Belirli bir çalışma sonucu oluşan doku yorgunluğu,</a:t>
            </a:r>
          </a:p>
          <a:p>
            <a:pPr marL="285750" indent="-285750">
              <a:buFont typeface="Arial" panose="020B0604020202020204" pitchFamily="34" charset="0"/>
              <a:buChar char="•"/>
            </a:pPr>
            <a:r>
              <a:rPr lang="tr-TR" dirty="0">
                <a:solidFill>
                  <a:schemeClr val="bg1"/>
                </a:solidFill>
              </a:rPr>
              <a:t>-	Herhangi bir nedenle yapraklarda oluşabilecek bir çatlaklık,</a:t>
            </a:r>
          </a:p>
          <a:p>
            <a:pPr marL="285750" indent="-285750">
              <a:buFont typeface="Arial" panose="020B0604020202020204" pitchFamily="34" charset="0"/>
              <a:buChar char="•"/>
            </a:pPr>
            <a:r>
              <a:rPr lang="tr-TR" dirty="0">
                <a:solidFill>
                  <a:schemeClr val="bg1"/>
                </a:solidFill>
              </a:rPr>
              <a:t>-	Aşırı yükleme, </a:t>
            </a:r>
          </a:p>
          <a:p>
            <a:pPr marL="285750" indent="-285750">
              <a:buFont typeface="Arial" panose="020B0604020202020204" pitchFamily="34" charset="0"/>
              <a:buChar char="•"/>
            </a:pPr>
            <a:r>
              <a:rPr lang="tr-TR" dirty="0">
                <a:solidFill>
                  <a:schemeClr val="bg1"/>
                </a:solidFill>
              </a:rPr>
              <a:t>-	Paslanma,</a:t>
            </a:r>
          </a:p>
          <a:p>
            <a:pPr marL="285750" indent="-285750">
              <a:buFont typeface="Arial" panose="020B0604020202020204" pitchFamily="34" charset="0"/>
              <a:buChar char="•"/>
            </a:pPr>
            <a:r>
              <a:rPr lang="tr-TR" dirty="0">
                <a:solidFill>
                  <a:schemeClr val="bg1"/>
                </a:solidFill>
              </a:rPr>
              <a:t>-	Susta aralarının yağsız kalması (yağsız kaldığında ana yaprağa gelen kuvvet alt yapraklara intikal edemez),</a:t>
            </a:r>
          </a:p>
          <a:p>
            <a:pPr marL="285750" indent="-285750">
              <a:buFont typeface="Arial" panose="020B0604020202020204" pitchFamily="34" charset="0"/>
              <a:buChar char="•"/>
            </a:pPr>
            <a:r>
              <a:rPr lang="tr-TR" dirty="0">
                <a:solidFill>
                  <a:schemeClr val="bg1"/>
                </a:solidFill>
              </a:rPr>
              <a:t>-	Susta kasasının laçkalığı nedeni ile yaprakların kayması.</a:t>
            </a:r>
          </a:p>
        </p:txBody>
      </p:sp>
    </p:spTree>
    <p:extLst>
      <p:ext uri="{BB962C8B-B14F-4D97-AF65-F5344CB8AC3E}">
        <p14:creationId xmlns:p14="http://schemas.microsoft.com/office/powerpoint/2010/main" val="2655793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17E4A-6856-9D00-69A6-031CBD6EEDB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CAE4881-DA09-7F29-BA27-004091A4BC6B}"/>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a:solidFill>
                  <a:srgbClr val="FF0000"/>
                </a:solidFill>
              </a:rPr>
              <a:t>Dingilli vagonlar </a:t>
            </a:r>
          </a:p>
        </p:txBody>
      </p:sp>
      <p:pic>
        <p:nvPicPr>
          <p:cNvPr id="11" name="İçerik Yer Tutucusu 10">
            <a:extLst>
              <a:ext uri="{FF2B5EF4-FFF2-40B4-BE49-F238E27FC236}">
                <a16:creationId xmlns:a16="http://schemas.microsoft.com/office/drawing/2014/main" id="{BC2DBC18-F2BF-E45A-EA71-F4DBBA111D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75102F3-FAAB-D579-F512-37F466B8870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A319D7E-44A3-866E-EC32-11AD87741AF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DB24E9E9-963C-FAE4-3E36-5549A137D828}"/>
              </a:ext>
            </a:extLst>
          </p:cNvPr>
          <p:cNvPicPr>
            <a:picLocks noChangeAspect="1"/>
          </p:cNvPicPr>
          <p:nvPr/>
        </p:nvPicPr>
        <p:blipFill>
          <a:blip r:embed="rId5"/>
          <a:stretch>
            <a:fillRect/>
          </a:stretch>
        </p:blipFill>
        <p:spPr>
          <a:xfrm>
            <a:off x="1382980" y="1693280"/>
            <a:ext cx="9099062" cy="4333119"/>
          </a:xfrm>
          <a:prstGeom prst="rect">
            <a:avLst/>
          </a:prstGeom>
        </p:spPr>
      </p:pic>
    </p:spTree>
    <p:extLst>
      <p:ext uri="{BB962C8B-B14F-4D97-AF65-F5344CB8AC3E}">
        <p14:creationId xmlns:p14="http://schemas.microsoft.com/office/powerpoint/2010/main" val="2411209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6C0A-638C-EA91-2066-5F9E0C6826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C03B246-1964-940E-A564-E1058F097E5F}"/>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err="1">
                <a:solidFill>
                  <a:srgbClr val="FF0000"/>
                </a:solidFill>
              </a:rPr>
              <a:t>Bojili</a:t>
            </a:r>
            <a:r>
              <a:rPr lang="tr-TR" dirty="0">
                <a:solidFill>
                  <a:srgbClr val="FF0000"/>
                </a:solidFill>
              </a:rPr>
              <a:t> vagonlar</a:t>
            </a:r>
          </a:p>
        </p:txBody>
      </p:sp>
      <p:pic>
        <p:nvPicPr>
          <p:cNvPr id="11" name="İçerik Yer Tutucusu 10">
            <a:extLst>
              <a:ext uri="{FF2B5EF4-FFF2-40B4-BE49-F238E27FC236}">
                <a16:creationId xmlns:a16="http://schemas.microsoft.com/office/drawing/2014/main" id="{882D7D2E-F8AB-8226-9804-6D9D4F891E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9549126-EEEA-E2FC-5279-F8B308BEC5F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15A119B-44EA-1E38-E907-6125C4B82D7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09F6025-431F-F5FF-8D05-054A100E407D}"/>
              </a:ext>
            </a:extLst>
          </p:cNvPr>
          <p:cNvSpPr txBox="1"/>
          <p:nvPr/>
        </p:nvSpPr>
        <p:spPr>
          <a:xfrm>
            <a:off x="279209" y="1790071"/>
            <a:ext cx="10708106" cy="3693319"/>
          </a:xfrm>
          <a:prstGeom prst="rect">
            <a:avLst/>
          </a:prstGeom>
          <a:noFill/>
        </p:spPr>
        <p:txBody>
          <a:bodyPr wrap="square">
            <a:spAutoFit/>
          </a:bodyPr>
          <a:lstStyle/>
          <a:p>
            <a:r>
              <a:rPr lang="tr-TR" dirty="0"/>
              <a:t>En az iki tekerlek takımı ve bir şasi ile oluşturulmuş taşıma grubuna boji (araba) denir.  Vagonun şasisi küresel oynak boji göbeğine oturtulur ve </a:t>
            </a:r>
            <a:r>
              <a:rPr lang="tr-TR" dirty="0" err="1"/>
              <a:t>perno</a:t>
            </a:r>
            <a:r>
              <a:rPr lang="tr-TR" dirty="0"/>
              <a:t> adı verilen bir mille bağlantı sağlanır (pivot bağlantı). Bu küresel oynaklık </a:t>
            </a:r>
            <a:r>
              <a:rPr lang="tr-TR" dirty="0" err="1"/>
              <a:t>bojinin</a:t>
            </a:r>
            <a:r>
              <a:rPr lang="tr-TR" dirty="0"/>
              <a:t> şasi altında rahatça hareket etmesini sağlar. Boji şasisi, kaynak konstrüksiyon veya çelik dökümden imal edilir. </a:t>
            </a:r>
          </a:p>
          <a:p>
            <a:r>
              <a:rPr lang="tr-TR" dirty="0" err="1"/>
              <a:t>Bojiler</a:t>
            </a:r>
            <a:r>
              <a:rPr lang="tr-TR" dirty="0"/>
              <a:t>, bir araçta: </a:t>
            </a:r>
          </a:p>
          <a:p>
            <a:r>
              <a:rPr lang="tr-TR" dirty="0"/>
              <a:t>-	Süspansiyonu iyileştirir, ses izolasyonu ve konfor sağlar,</a:t>
            </a:r>
          </a:p>
          <a:p>
            <a:r>
              <a:rPr lang="tr-TR" dirty="0"/>
              <a:t>-	Yüksek hızlara uygun hale getirir,</a:t>
            </a:r>
          </a:p>
          <a:p>
            <a:r>
              <a:rPr lang="tr-TR" dirty="0"/>
              <a:t>-	Dingil sayısını arttırır, dingil basıncını düşürür,</a:t>
            </a:r>
          </a:p>
          <a:p>
            <a:r>
              <a:rPr lang="tr-TR" dirty="0"/>
              <a:t>-	Boyunun uzatılmasını olanaklı hale getirir,</a:t>
            </a:r>
          </a:p>
          <a:p>
            <a:r>
              <a:rPr lang="tr-TR" dirty="0"/>
              <a:t>-	Yükleme tonajını arttırır,</a:t>
            </a:r>
          </a:p>
          <a:p>
            <a:r>
              <a:rPr lang="tr-TR" dirty="0"/>
              <a:t>Bojilerde titreşimleri azaltmak ve süspansiyonu sağlamak amacıyla yaprak sustalar, helezon sustalar ve amortisörler kullanılır. Yolcu vagonlarında “</a:t>
            </a:r>
            <a:r>
              <a:rPr lang="tr-TR" dirty="0" err="1"/>
              <a:t>Schlieren</a:t>
            </a:r>
            <a:r>
              <a:rPr lang="tr-TR" dirty="0"/>
              <a:t>” ve “Y32” tip, yük vagonlarında “Y25” ve “UIC” tip </a:t>
            </a:r>
            <a:r>
              <a:rPr lang="tr-TR" dirty="0" err="1"/>
              <a:t>bojiler</a:t>
            </a:r>
            <a:r>
              <a:rPr lang="tr-TR" dirty="0"/>
              <a:t> kullanılır.</a:t>
            </a:r>
          </a:p>
        </p:txBody>
      </p:sp>
    </p:spTree>
    <p:extLst>
      <p:ext uri="{BB962C8B-B14F-4D97-AF65-F5344CB8AC3E}">
        <p14:creationId xmlns:p14="http://schemas.microsoft.com/office/powerpoint/2010/main" val="4053977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04923-1B0E-7FBF-5E1A-FDA3F24D800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B92172-52DF-7C45-0161-167E4983D481}"/>
              </a:ext>
            </a:extLst>
          </p:cNvPr>
          <p:cNvSpPr>
            <a:spLocks noGrp="1"/>
          </p:cNvSpPr>
          <p:nvPr>
            <p:ph type="title"/>
          </p:nvPr>
        </p:nvSpPr>
        <p:spPr>
          <a:xfrm>
            <a:off x="1211284" y="23682"/>
            <a:ext cx="10515600" cy="1325563"/>
          </a:xfrm>
        </p:spPr>
        <p:txBody>
          <a:bodyPr>
            <a:normAutofit fontScale="90000"/>
          </a:bodyPr>
          <a:lstStyle/>
          <a:p>
            <a:pPr algn="ctr"/>
            <a:r>
              <a:rPr lang="tr-TR" dirty="0">
                <a:solidFill>
                  <a:srgbClr val="FF0000"/>
                </a:solidFill>
              </a:rPr>
              <a:t>  V</a:t>
            </a:r>
            <a:r>
              <a:rPr lang="it-IT" dirty="0">
                <a:solidFill>
                  <a:srgbClr val="FF0000"/>
                </a:solidFill>
              </a:rPr>
              <a:t>agon An</a:t>
            </a:r>
            <a:r>
              <a:rPr lang="tr-TR" dirty="0">
                <a:solidFill>
                  <a:srgbClr val="FF0000"/>
                </a:solidFill>
              </a:rPr>
              <a:t>A </a:t>
            </a:r>
            <a:r>
              <a:rPr lang="it-IT" dirty="0">
                <a:solidFill>
                  <a:srgbClr val="FF0000"/>
                </a:solidFill>
              </a:rPr>
              <a:t>Parçaları</a:t>
            </a:r>
            <a:r>
              <a:rPr lang="tr-TR" dirty="0">
                <a:solidFill>
                  <a:srgbClr val="FF0000"/>
                </a:solidFill>
              </a:rPr>
              <a:t/>
            </a:r>
            <a:br>
              <a:rPr lang="tr-TR" dirty="0">
                <a:solidFill>
                  <a:srgbClr val="FF0000"/>
                </a:solidFill>
              </a:rPr>
            </a:br>
            <a:r>
              <a:rPr lang="tr-TR" dirty="0">
                <a:solidFill>
                  <a:srgbClr val="FF0000"/>
                </a:solidFill>
              </a:rPr>
              <a:t>Tekerlek DÜZENİ</a:t>
            </a:r>
            <a:br>
              <a:rPr lang="tr-TR" dirty="0">
                <a:solidFill>
                  <a:srgbClr val="FF0000"/>
                </a:solidFill>
              </a:rPr>
            </a:br>
            <a:r>
              <a:rPr lang="tr-TR" dirty="0" err="1">
                <a:solidFill>
                  <a:srgbClr val="FF0000"/>
                </a:solidFill>
              </a:rPr>
              <a:t>Bojili</a:t>
            </a:r>
            <a:r>
              <a:rPr lang="tr-TR" dirty="0">
                <a:solidFill>
                  <a:srgbClr val="FF0000"/>
                </a:solidFill>
              </a:rPr>
              <a:t> vagonlar</a:t>
            </a:r>
          </a:p>
        </p:txBody>
      </p:sp>
      <p:pic>
        <p:nvPicPr>
          <p:cNvPr id="11" name="İçerik Yer Tutucusu 10">
            <a:extLst>
              <a:ext uri="{FF2B5EF4-FFF2-40B4-BE49-F238E27FC236}">
                <a16:creationId xmlns:a16="http://schemas.microsoft.com/office/drawing/2014/main" id="{D7D39E7B-61F0-D868-3341-EA8E824EA1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C6791AA-BDBD-A933-2D90-117C35BAE75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2C2559B-B1B3-94C1-71B1-9026BA55869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19CBDDB-1284-8024-D30C-B3AAE8A1FD6B}"/>
              </a:ext>
            </a:extLst>
          </p:cNvPr>
          <p:cNvPicPr>
            <a:picLocks noChangeAspect="1"/>
          </p:cNvPicPr>
          <p:nvPr/>
        </p:nvPicPr>
        <p:blipFill>
          <a:blip r:embed="rId5"/>
          <a:stretch>
            <a:fillRect/>
          </a:stretch>
        </p:blipFill>
        <p:spPr>
          <a:xfrm>
            <a:off x="279412" y="1986365"/>
            <a:ext cx="5130731" cy="2272814"/>
          </a:xfrm>
          <a:prstGeom prst="rect">
            <a:avLst/>
          </a:prstGeom>
        </p:spPr>
      </p:pic>
      <p:pic>
        <p:nvPicPr>
          <p:cNvPr id="5" name="Resim 4">
            <a:extLst>
              <a:ext uri="{FF2B5EF4-FFF2-40B4-BE49-F238E27FC236}">
                <a16:creationId xmlns:a16="http://schemas.microsoft.com/office/drawing/2014/main" id="{9145D13A-88F6-F924-1B7E-84A58EE885A9}"/>
              </a:ext>
            </a:extLst>
          </p:cNvPr>
          <p:cNvPicPr>
            <a:picLocks noChangeAspect="1"/>
          </p:cNvPicPr>
          <p:nvPr/>
        </p:nvPicPr>
        <p:blipFill>
          <a:blip r:embed="rId6"/>
          <a:stretch>
            <a:fillRect/>
          </a:stretch>
        </p:blipFill>
        <p:spPr>
          <a:xfrm>
            <a:off x="5861772" y="1986365"/>
            <a:ext cx="5626599" cy="2272814"/>
          </a:xfrm>
          <a:prstGeom prst="rect">
            <a:avLst/>
          </a:prstGeom>
        </p:spPr>
      </p:pic>
    </p:spTree>
    <p:extLst>
      <p:ext uri="{BB962C8B-B14F-4D97-AF65-F5344CB8AC3E}">
        <p14:creationId xmlns:p14="http://schemas.microsoft.com/office/powerpoint/2010/main" val="113397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8E3A9-41AE-937F-8F85-CF4694F1E77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484415-220D-9AB7-D96B-8AA1BAD62F7E}"/>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2	ECM </a:t>
            </a:r>
            <a:r>
              <a:rPr lang="tr-TR" dirty="0" err="1">
                <a:solidFill>
                  <a:srgbClr val="FF0000"/>
                </a:solidFill>
              </a:rPr>
              <a:t>Düzenlemesİ</a:t>
            </a:r>
            <a:endParaRPr lang="tr-TR" dirty="0">
              <a:solidFill>
                <a:srgbClr val="FF0000"/>
              </a:solidFill>
            </a:endParaRPr>
          </a:p>
        </p:txBody>
      </p:sp>
      <p:pic>
        <p:nvPicPr>
          <p:cNvPr id="11" name="İçerik Yer Tutucusu 10">
            <a:extLst>
              <a:ext uri="{FF2B5EF4-FFF2-40B4-BE49-F238E27FC236}">
                <a16:creationId xmlns:a16="http://schemas.microsoft.com/office/drawing/2014/main" id="{3768FFCF-2DE9-F1D2-BED0-E3E4B9C782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87B8F5C-CB32-79B7-F7C3-A7AF8E1280D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8CFBDDA-6FE4-B224-EFF9-B394D966FA4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B02ECACD-AB1B-409E-B7ED-2CA5EDFD5BB7}"/>
              </a:ext>
            </a:extLst>
          </p:cNvPr>
          <p:cNvSpPr txBox="1"/>
          <p:nvPr/>
        </p:nvSpPr>
        <p:spPr>
          <a:xfrm>
            <a:off x="609600" y="1767566"/>
            <a:ext cx="10926617" cy="3693319"/>
          </a:xfrm>
          <a:prstGeom prst="rect">
            <a:avLst/>
          </a:prstGeom>
          <a:noFill/>
        </p:spPr>
        <p:txBody>
          <a:bodyPr wrap="square">
            <a:spAutoFit/>
          </a:bodyPr>
          <a:lstStyle/>
          <a:p>
            <a:pPr marL="285750" indent="-285750">
              <a:buFont typeface="Arial" panose="020B0604020202020204" pitchFamily="34" charset="0"/>
              <a:buChar char="•"/>
            </a:pPr>
            <a:r>
              <a:rPr lang="tr-TR" dirty="0"/>
              <a:t>ECM Düzenlemesi, yük vagonlarının bakımından sorumlu olan birimlerin yeterliliğinin değerIendirilmesinde kullanılmak üzere istenen gereksinimleri ve uygulanması gereken metotları içermektedir. </a:t>
            </a:r>
          </a:p>
          <a:p>
            <a:pPr marL="285750" indent="-285750">
              <a:buFont typeface="Arial" panose="020B0604020202020204" pitchFamily="34" charset="0"/>
              <a:buChar char="•"/>
            </a:pPr>
            <a:r>
              <a:rPr lang="tr-TR" dirty="0"/>
              <a:t>ECM Düzenlemesi 'nin kapsamı yük vagonları ile sınırlıdır. </a:t>
            </a:r>
          </a:p>
          <a:p>
            <a:pPr marL="285750" indent="-285750">
              <a:buFont typeface="Arial" panose="020B0604020202020204" pitchFamily="34" charset="0"/>
              <a:buChar char="•"/>
            </a:pPr>
            <a:r>
              <a:rPr lang="tr-TR" dirty="0"/>
              <a:t>OTIF ECM Düzenlemesi, ilgili Avrupa Birliği düzenlemesi 445/2011 EU ile eşdeğerdir. </a:t>
            </a:r>
          </a:p>
          <a:p>
            <a:pPr marL="285750" indent="-285750">
              <a:buFont typeface="Arial" panose="020B0604020202020204" pitchFamily="34" charset="0"/>
              <a:buChar char="•"/>
            </a:pPr>
            <a:r>
              <a:rPr lang="tr-TR" dirty="0"/>
              <a:t>Avrupa Birliği rejimi altındaki sertifikalı </a:t>
            </a:r>
            <a:r>
              <a:rPr lang="tr-TR" dirty="0" err="1"/>
              <a:t>ECM'Ier</a:t>
            </a:r>
            <a:r>
              <a:rPr lang="tr-TR" dirty="0"/>
              <a:t> OTIF rejimi altındaki sertifikalı </a:t>
            </a:r>
            <a:r>
              <a:rPr lang="tr-TR" dirty="0" err="1"/>
              <a:t>ECM'Ier</a:t>
            </a:r>
            <a:r>
              <a:rPr lang="tr-TR" dirty="0"/>
              <a:t> ile eşdeğerdir. </a:t>
            </a:r>
          </a:p>
          <a:p>
            <a:pPr marL="285750" indent="-285750">
              <a:buFont typeface="Arial" panose="020B0604020202020204" pitchFamily="34" charset="0"/>
              <a:buChar char="•"/>
            </a:pPr>
            <a:r>
              <a:rPr lang="tr-TR" dirty="0"/>
              <a:t>ECM Sertifikasyon kuruluşları </a:t>
            </a:r>
            <a:r>
              <a:rPr lang="tr-TR" dirty="0" err="1"/>
              <a:t>OTlF'e</a:t>
            </a:r>
            <a:r>
              <a:rPr lang="tr-TR" dirty="0"/>
              <a:t> üye olsun ya da olmasın tüm </a:t>
            </a:r>
            <a:r>
              <a:rPr lang="tr-TR" dirty="0" err="1"/>
              <a:t>OTlF'e</a:t>
            </a:r>
            <a:r>
              <a:rPr lang="tr-TR" dirty="0"/>
              <a:t> taraf ülkelerde de değerlendirme ve sertifikalandırma yapabilir. </a:t>
            </a:r>
          </a:p>
          <a:p>
            <a:pPr marL="285750" indent="-285750">
              <a:buFont typeface="Arial" panose="020B0604020202020204" pitchFamily="34" charset="0"/>
              <a:buChar char="•"/>
            </a:pPr>
            <a:r>
              <a:rPr lang="tr-TR" dirty="0"/>
              <a:t>Bir ECM sertifikası, Avrupa Birliği ve </a:t>
            </a:r>
            <a:r>
              <a:rPr lang="tr-TR" dirty="0" err="1"/>
              <a:t>OTlF'e</a:t>
            </a:r>
            <a:r>
              <a:rPr lang="tr-TR" dirty="0"/>
              <a:t> taraf ülkelerde geçerli olmaktadır. </a:t>
            </a:r>
          </a:p>
          <a:p>
            <a:pPr marL="285750" indent="-285750">
              <a:buFont typeface="Arial" panose="020B0604020202020204" pitchFamily="34" charset="0"/>
              <a:buChar char="•"/>
            </a:pPr>
            <a:r>
              <a:rPr lang="tr-TR" dirty="0"/>
              <a:t>ECM Düzenlemesi sadece yük vagonları için olsa bile; Avrupa Birliği'nde Emniyet direktifi kapsamında her bir araca bir ECM atanmalı ve </a:t>
            </a:r>
            <a:r>
              <a:rPr lang="tr-TR" dirty="0" err="1"/>
              <a:t>NVR'ye</a:t>
            </a:r>
            <a:r>
              <a:rPr lang="tr-TR" dirty="0"/>
              <a:t> (ulusal araç kaydı) ECM bilgisi girilmelidir.</a:t>
            </a:r>
          </a:p>
        </p:txBody>
      </p:sp>
    </p:spTree>
    <p:extLst>
      <p:ext uri="{BB962C8B-B14F-4D97-AF65-F5344CB8AC3E}">
        <p14:creationId xmlns:p14="http://schemas.microsoft.com/office/powerpoint/2010/main" val="2397002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2FC7-9C87-14D1-EB1D-00028E88F62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6493F8-353F-0E9D-CAF5-77106CCEBCBD}"/>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İle 2	ECM </a:t>
            </a:r>
            <a:r>
              <a:rPr lang="tr-TR" dirty="0" err="1">
                <a:solidFill>
                  <a:srgbClr val="FF0000"/>
                </a:solidFill>
              </a:rPr>
              <a:t>Düzenlemesİ</a:t>
            </a:r>
            <a:endParaRPr lang="tr-TR" dirty="0">
              <a:solidFill>
                <a:srgbClr val="FF0000"/>
              </a:solidFill>
            </a:endParaRPr>
          </a:p>
        </p:txBody>
      </p:sp>
      <p:pic>
        <p:nvPicPr>
          <p:cNvPr id="11" name="İçerik Yer Tutucusu 10">
            <a:extLst>
              <a:ext uri="{FF2B5EF4-FFF2-40B4-BE49-F238E27FC236}">
                <a16:creationId xmlns:a16="http://schemas.microsoft.com/office/drawing/2014/main" id="{2A996B6E-5F96-C7DF-C1FF-BCB3585DB8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BBA4DB1-ECCB-E5A8-6FDE-C739AD1A91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DBA2C7E-F4C2-297B-AA43-406038D2002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7BD4D1C-C71A-D782-D4A4-569863F91452}"/>
              </a:ext>
            </a:extLst>
          </p:cNvPr>
          <p:cNvSpPr txBox="1"/>
          <p:nvPr/>
        </p:nvSpPr>
        <p:spPr>
          <a:xfrm>
            <a:off x="609600" y="1767566"/>
            <a:ext cx="10926617" cy="3970318"/>
          </a:xfrm>
          <a:prstGeom prst="rect">
            <a:avLst/>
          </a:prstGeom>
          <a:noFill/>
        </p:spPr>
        <p:txBody>
          <a:bodyPr wrap="square">
            <a:spAutoFit/>
          </a:bodyPr>
          <a:lstStyle/>
          <a:p>
            <a:pPr marL="285750" indent="-285750">
              <a:buFont typeface="Arial" panose="020B0604020202020204" pitchFamily="34" charset="0"/>
              <a:buChar char="•"/>
            </a:pPr>
            <a:r>
              <a:rPr lang="tr-TR" dirty="0"/>
              <a:t>ECM Düzenlemesine geçilmesindeki ana neden serbestleşen demiryolu sektöründeki işletmecilik emniyetini sağlamaktır. </a:t>
            </a:r>
          </a:p>
          <a:p>
            <a:pPr marL="285750" indent="-285750">
              <a:buFont typeface="Arial" panose="020B0604020202020204" pitchFamily="34" charset="0"/>
              <a:buChar char="•"/>
            </a:pPr>
            <a:r>
              <a:rPr lang="tr-TR" dirty="0"/>
              <a:t>Bununla birlikte bakım maliyetlerinin düşmesi, kuruluşta kalite anlayışının gelişmesi, verimliliğin artması, etkin bir izleme ve kontrol ile etkin bir yönetim ve müşteri şikâyetlerinin azalması ECM uygulamasının sağladığı faydalardır.</a:t>
            </a:r>
          </a:p>
          <a:p>
            <a:pPr marL="285750" indent="-285750">
              <a:buFont typeface="Arial" panose="020B0604020202020204" pitchFamily="34" charset="0"/>
              <a:buChar char="•"/>
            </a:pPr>
            <a:r>
              <a:rPr lang="tr-TR" dirty="0" err="1"/>
              <a:t>ECM'nin</a:t>
            </a:r>
            <a:r>
              <a:rPr lang="tr-TR" dirty="0"/>
              <a:t> görevi UIC/UTP/TSI şartlarına göre yürürlükteki bakım kurallarını dikkate alarak hazırladığı bakım dosyasına göre bakımından sorumlu olduğu yük vagonlarının bakımlarının yapılmasını sağlayarak söz konusu vagonların herhangi bir tren işletmecisi tarafından çalıştırılması sırasında emniyetli bir şekilde çalışabileceğini temin etmektir.</a:t>
            </a:r>
          </a:p>
          <a:p>
            <a:pPr marL="285750" indent="-285750">
              <a:buFont typeface="Arial" panose="020B0604020202020204" pitchFamily="34" charset="0"/>
              <a:buChar char="•"/>
            </a:pPr>
            <a:r>
              <a:rPr lang="tr-TR" dirty="0" err="1"/>
              <a:t>ECM'nin</a:t>
            </a:r>
            <a:r>
              <a:rPr lang="tr-TR" dirty="0"/>
              <a:t> görevi, UN'lere uygun olarak üretilen yük vagonunun yetkili otorite olarak işletmeye kabulünün ve </a:t>
            </a:r>
            <a:r>
              <a:rPr lang="tr-TR" dirty="0" err="1"/>
              <a:t>NVR'ye</a:t>
            </a:r>
            <a:r>
              <a:rPr lang="tr-TR" dirty="0"/>
              <a:t> kaydının yapılması ile başlamaktadır. </a:t>
            </a:r>
          </a:p>
          <a:p>
            <a:pPr marL="285750" indent="-285750">
              <a:buFont typeface="Arial" panose="020B0604020202020204" pitchFamily="34" charset="0"/>
              <a:buChar char="•"/>
            </a:pPr>
            <a:r>
              <a:rPr lang="tr-TR" dirty="0"/>
              <a:t>Buradan </a:t>
            </a:r>
            <a:r>
              <a:rPr lang="tr-TR" dirty="0" err="1"/>
              <a:t>UTP'lere</a:t>
            </a:r>
            <a:r>
              <a:rPr lang="tr-TR" dirty="0"/>
              <a:t> uygun olmayan yük vagonlarına ECM atamasına gerek olmadığı anlamı çıkarılmamalıdır. </a:t>
            </a:r>
          </a:p>
          <a:p>
            <a:pPr marL="285750" indent="-285750">
              <a:buFont typeface="Arial" panose="020B0604020202020204" pitchFamily="34" charset="0"/>
              <a:buChar char="•"/>
            </a:pPr>
            <a:r>
              <a:rPr lang="tr-TR" dirty="0"/>
              <a:t>Herhangi bir demiryolu aracının </a:t>
            </a:r>
            <a:r>
              <a:rPr lang="tr-TR" dirty="0" err="1"/>
              <a:t>NVR'ye</a:t>
            </a:r>
            <a:r>
              <a:rPr lang="tr-TR" dirty="0"/>
              <a:t> kaydı sırasında </a:t>
            </a:r>
            <a:r>
              <a:rPr lang="tr-TR" dirty="0" err="1"/>
              <a:t>ECM'sinin</a:t>
            </a:r>
            <a:r>
              <a:rPr lang="tr-TR" dirty="0"/>
              <a:t> girilmesi zorunludur.</a:t>
            </a:r>
          </a:p>
        </p:txBody>
      </p:sp>
    </p:spTree>
    <p:extLst>
      <p:ext uri="{BB962C8B-B14F-4D97-AF65-F5344CB8AC3E}">
        <p14:creationId xmlns:p14="http://schemas.microsoft.com/office/powerpoint/2010/main" val="424883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8A027-B065-0815-20FF-0A05D3C09D7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F4B1840-72AA-E9A0-A87B-3F31DBCEF560}"/>
              </a:ext>
            </a:extLst>
          </p:cNvPr>
          <p:cNvSpPr>
            <a:spLocks noGrp="1"/>
          </p:cNvSpPr>
          <p:nvPr>
            <p:ph type="title"/>
          </p:nvPr>
        </p:nvSpPr>
        <p:spPr>
          <a:xfrm>
            <a:off x="1248229" y="442004"/>
            <a:ext cx="10515600" cy="1325563"/>
          </a:xfrm>
        </p:spPr>
        <p:txBody>
          <a:bodyPr/>
          <a:lstStyle/>
          <a:p>
            <a:pPr algn="ctr"/>
            <a:r>
              <a:rPr lang="tr-TR" dirty="0">
                <a:solidFill>
                  <a:srgbClr val="FF0000"/>
                </a:solidFill>
              </a:rPr>
              <a:t>    Vagonların Servisten Alınması 	Sertifikasyon Süreçleri</a:t>
            </a:r>
          </a:p>
        </p:txBody>
      </p:sp>
      <p:pic>
        <p:nvPicPr>
          <p:cNvPr id="11" name="İçerik Yer Tutucusu 10">
            <a:extLst>
              <a:ext uri="{FF2B5EF4-FFF2-40B4-BE49-F238E27FC236}">
                <a16:creationId xmlns:a16="http://schemas.microsoft.com/office/drawing/2014/main" id="{6B8C13D1-97D8-9654-E0DD-D89625294E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6E4A176-5F6A-823D-3E1D-6246C3328DE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31C81EF-2206-CF8C-6A80-2AEDC1D4769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1A5883AC-9EB3-E504-EBA1-82F2917BD415}"/>
              </a:ext>
            </a:extLst>
          </p:cNvPr>
          <p:cNvSpPr txBox="1"/>
          <p:nvPr/>
        </p:nvSpPr>
        <p:spPr>
          <a:xfrm>
            <a:off x="609600" y="1767566"/>
            <a:ext cx="10926617" cy="3139321"/>
          </a:xfrm>
          <a:prstGeom prst="rect">
            <a:avLst/>
          </a:prstGeom>
          <a:noFill/>
        </p:spPr>
        <p:txBody>
          <a:bodyPr wrap="square">
            <a:spAutoFit/>
          </a:bodyPr>
          <a:lstStyle/>
          <a:p>
            <a:pPr marL="285750" indent="-285750">
              <a:buFont typeface="Arial" panose="020B0604020202020204" pitchFamily="34" charset="0"/>
              <a:buChar char="•"/>
            </a:pPr>
            <a:r>
              <a:rPr lang="tr-TR" dirty="0"/>
              <a:t>ECM Belgesi alabilmenin usul ve esasları, Ekim 2017 tarihinde Bakanlık tarafından yayınlanan bir başvuru kılavuzu ile düzenlenmiştir. </a:t>
            </a:r>
          </a:p>
          <a:p>
            <a:pPr marL="285750" indent="-285750">
              <a:buFont typeface="Arial" panose="020B0604020202020204" pitchFamily="34" charset="0"/>
              <a:buChar char="•"/>
            </a:pPr>
            <a:r>
              <a:rPr lang="tr-TR" dirty="0"/>
              <a:t>Kılavuz, yük vagonlarının bakımını temin edecek kuruluşlar için ECM başvurusu, değerIendirmesi ve belgelendirme süreçlerini açıklamaktadır. </a:t>
            </a:r>
          </a:p>
          <a:p>
            <a:pPr marL="285750" indent="-285750">
              <a:buFont typeface="Arial" panose="020B0604020202020204" pitchFamily="34" charset="0"/>
              <a:buChar char="•"/>
            </a:pPr>
            <a:r>
              <a:rPr lang="tr-TR" dirty="0"/>
              <a:t>Yük vagonları için var olan ECM uygulaması haricinde diğer demiryolu araçları için bakanlık tarafından yetkilendirilmiş olan bakımından sorumlu birim/birimler olmalı araç sahibi tarafından belirlenmiş olmalı ve bu birimler tarafından bakımları gerçekleştirilmelidir.</a:t>
            </a:r>
          </a:p>
          <a:p>
            <a:pPr marL="285750" indent="-285750">
              <a:buFont typeface="Arial" panose="020B0604020202020204" pitchFamily="34" charset="0"/>
              <a:buChar char="•"/>
            </a:pPr>
            <a:r>
              <a:rPr lang="tr-TR" dirty="0"/>
              <a:t>Başvuru sahipleri ECM belgesi alabilmek için belgelendirme kuruluşuna başvurur. </a:t>
            </a:r>
          </a:p>
          <a:p>
            <a:pPr marL="285750" indent="-285750">
              <a:buFont typeface="Arial" panose="020B0604020202020204" pitchFamily="34" charset="0"/>
              <a:buChar char="•"/>
            </a:pPr>
            <a:r>
              <a:rPr lang="tr-TR" dirty="0"/>
              <a:t>ECM belgesi düzenleme yetkisi </a:t>
            </a:r>
            <a:r>
              <a:rPr lang="tr-TR" dirty="0" err="1"/>
              <a:t>UHDGM'ye</a:t>
            </a:r>
            <a:r>
              <a:rPr lang="tr-TR" dirty="0"/>
              <a:t> COTIF anlaşması çerçevesinde verilmiştir.</a:t>
            </a:r>
          </a:p>
          <a:p>
            <a:pPr marL="285750" indent="-285750">
              <a:buFont typeface="Arial" panose="020B0604020202020204" pitchFamily="34" charset="0"/>
              <a:buChar char="•"/>
            </a:pPr>
            <a:r>
              <a:rPr lang="tr-TR" dirty="0"/>
              <a:t>Bu kapsamda belgelendirme kuruluşu UHDGM veya ERADIS web sitesinde yayınlanan kuruluşlardan biri olabilmektedir.</a:t>
            </a:r>
          </a:p>
        </p:txBody>
      </p:sp>
    </p:spTree>
    <p:extLst>
      <p:ext uri="{BB962C8B-B14F-4D97-AF65-F5344CB8AC3E}">
        <p14:creationId xmlns:p14="http://schemas.microsoft.com/office/powerpoint/2010/main" val="1884227273"/>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282</TotalTime>
  <Words>4532</Words>
  <Application>Microsoft Office PowerPoint</Application>
  <PresentationFormat>Geniş ekran</PresentationFormat>
  <Paragraphs>281</Paragraphs>
  <Slides>67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67</vt:i4>
      </vt:variant>
    </vt:vector>
  </HeadingPairs>
  <TitlesOfParts>
    <vt:vector size="71" baseType="lpstr">
      <vt:lpstr>Arial</vt:lpstr>
      <vt:lpstr>Century Gothic</vt:lpstr>
      <vt:lpstr>Wingdings 3</vt:lpstr>
      <vt:lpstr>Dilim</vt:lpstr>
      <vt:lpstr>ÇEKİLEN ARAÇ BİLGİSİ-1- </vt:lpstr>
      <vt:lpstr>    Vagonların Servisten Alınması İle Hizmete Dönüşleri</vt:lpstr>
      <vt:lpstr>    Vagonların Servisten Alınması İle Hizmete Dönüşleri</vt:lpstr>
      <vt:lpstr>    Vagonların Servisten Alınması İle Hizmete Dönüşleri</vt:lpstr>
      <vt:lpstr>    Vagonların Servisten Alınması İle 2 ECM Düzenlemesİ</vt:lpstr>
      <vt:lpstr>    Vagonların Servisten Alınması İle 2 ECM Düzenlemesİ</vt:lpstr>
      <vt:lpstr>    Vagonların Servisten Alınması İle 2 ECM Düzenlemesİ</vt:lpstr>
      <vt:lpstr>    Vagonların Servisten Alınması İle 2 ECM Düzenlemesİ</vt:lpstr>
      <vt:lpstr>    Vagonların Servisten Alınması  Sertifikasyon Süreçleri</vt:lpstr>
      <vt:lpstr>    Vagonların Servisten Alınması  Sertifikasyon Süreçleri</vt:lpstr>
      <vt:lpstr>    Vagonların Servisten Alınması  Sertifikasyon Süreçleri</vt:lpstr>
      <vt:lpstr>    Vagonların Servisten Alınması  Sertifikasyon Süreçleri</vt:lpstr>
      <vt:lpstr>    Vagonların Servisten Alınması    Bakım temini sertifikası</vt:lpstr>
      <vt:lpstr>    Vagonların Servisten Alınması    ECM sertifikası</vt:lpstr>
      <vt:lpstr>    Vagonların Servisten Alınması    ECM sertifikası</vt:lpstr>
      <vt:lpstr> Uluslararası Anlaşmaların Tanımları  UIC</vt:lpstr>
      <vt:lpstr> Uluslararası Anlaşmaların Tanımları  </vt:lpstr>
      <vt:lpstr> Uluslararası Anlaşmaların Tanımları  </vt:lpstr>
      <vt:lpstr>Vagon Tipleri Vagonların sınıflandırılması</vt:lpstr>
      <vt:lpstr>Vagon Tipleri Yolcu vagonu tipleri</vt:lpstr>
      <vt:lpstr>Vagon Tipleri Yolcu vagonu tipleri</vt:lpstr>
      <vt:lpstr>Vagon Tipleri Yolcu vagonu tipleri</vt:lpstr>
      <vt:lpstr>Vagon Tipleri Yolcu vagonu tipleri</vt:lpstr>
      <vt:lpstr>Vagon Tipleri Yolcu vagonu tipleri</vt:lpstr>
      <vt:lpstr>Vagon Tipleri TVS 2000 Serisi yolcu vagonları</vt:lpstr>
      <vt:lpstr>Vagon Tipleri TVS 2000 Serisi yolcu vagonları</vt:lpstr>
      <vt:lpstr>Vagon Tipleri TVS 2000 Serisi yolcu vagonları</vt:lpstr>
      <vt:lpstr>Vagon Tipleri TVS 2000 Serisi yolcu vagonları</vt:lpstr>
      <vt:lpstr>Vagon Tipleri TVS 2000 Serisi yolcu vagonları</vt:lpstr>
      <vt:lpstr>Vagon Tipleri Yük vagonu tipleri</vt:lpstr>
      <vt:lpstr>Vagon Tipleri Yük vagonu tipleri</vt:lpstr>
      <vt:lpstr>Vagon Tipleri Yük vagonu tipleri</vt:lpstr>
      <vt:lpstr>Vagon Tipleri Yük vagonu tipleri</vt:lpstr>
      <vt:lpstr>Vagon Tipleri VAGONLARIN NUMARALANDIRILMASI</vt:lpstr>
      <vt:lpstr>Vagon Tipleri VAGONLARIN NUMARALANDIRILMASI</vt:lpstr>
      <vt:lpstr>Vagon Tipleri VAGONLARIN NUMARALANDIRILMASI</vt:lpstr>
      <vt:lpstr>Vagon Tipleri VAGONLARIN NUMARALANDIRILMASI</vt:lpstr>
      <vt:lpstr>Vagon Tipleri VAGONLARIN NUMARALANDIRILMASI</vt:lpstr>
      <vt:lpstr>Vagon Tipleri VAGONLARIN NUMARALANDIRILMASI</vt:lpstr>
      <vt:lpstr>  Yük Vagonlarının Numaralandırılması</vt:lpstr>
      <vt:lpstr>  Yük Vagonlarının Numaralandırılması</vt:lpstr>
      <vt:lpstr>  Yük Vagonlarının Numaralandırılması</vt:lpstr>
      <vt:lpstr>  Yük Vagonlarının Numaralandırılması</vt:lpstr>
      <vt:lpstr>  Yolcu Vagonlarının Numaralandırılması</vt:lpstr>
      <vt:lpstr>  Yolcu Vagonlarının Numaralandırılması</vt:lpstr>
      <vt:lpstr>  Yolcu Vagonlarının Numaralandırılması</vt:lpstr>
      <vt:lpstr>  Yolcu Vagonlarının Numaralandırılması</vt:lpstr>
      <vt:lpstr>  Yolcu Vagonlarının Numaralandırılması</vt:lpstr>
      <vt:lpstr>  Yolcu Vagonlarının Numaralandırılması</vt:lpstr>
      <vt:lpstr>  Yolcu Vagonlarının Numaralandırılması</vt:lpstr>
      <vt:lpstr>  Yolcu Vagonlarının Numaralandırılması</vt:lpstr>
      <vt:lpstr>  Vagon AnA Parçaları Şasi </vt:lpstr>
      <vt:lpstr>  Vagon AnA Parçaları Kasa (sandık)</vt:lpstr>
      <vt:lpstr>  Vagon AnA Parçaları Tekerlek Takımı</vt:lpstr>
      <vt:lpstr>  Vagon AnA Parçaları Tekerlek Takımı</vt:lpstr>
      <vt:lpstr>  Vagon AnA Parçaları Tekerlek Takımı</vt:lpstr>
      <vt:lpstr>  Vagon AnA Parçaları Tekerlek Takımı</vt:lpstr>
      <vt:lpstr>  Vagon AnA Parçaları Tekerlek Takımı</vt:lpstr>
      <vt:lpstr>  Vagon AnA Parçaları Tekerlek DÜZENİ Dingilli vagonlar </vt:lpstr>
      <vt:lpstr>  Vagon AnA Parçaları Tekerlek DÜZENİ Dingilli vagonlar </vt:lpstr>
      <vt:lpstr>  Vagon AnA Parçaları Tekerlek DÜZENİ Dingilli vagonlar </vt:lpstr>
      <vt:lpstr>  Vagon AnA Parçaları Tekerlek DÜZENİ Dingilli vagonlar </vt:lpstr>
      <vt:lpstr>  Vagon AnA Parçaları Tekerlek DÜZENİ Dingilli vagonlar </vt:lpstr>
      <vt:lpstr>  Vagon AnA Parçaları Tekerlek DÜZENİ Dingilli vagonlar </vt:lpstr>
      <vt:lpstr>  Vagon AnA Parçaları Tekerlek DÜZENİ Dingilli vagonlar </vt:lpstr>
      <vt:lpstr>  Vagon AnA Parçaları Tekerlek DÜZENİ Bojili vagonlar</vt:lpstr>
      <vt:lpstr>  Vagon AnA Parçaları Tekerlek DÜZENİ Bojili vagonlar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Çağdaş GÖRGÜLÜ</cp:lastModifiedBy>
  <cp:revision>9</cp:revision>
  <dcterms:created xsi:type="dcterms:W3CDTF">2025-01-21T19:33:36Z</dcterms:created>
  <dcterms:modified xsi:type="dcterms:W3CDTF">2026-03-09T13:01:07Z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iketDocId">
    <vt:lpwstr>7c84fd3c-2f65-496f-af34-0b3242087fad</vt:lpwstr>
  </property>
</Properties>
</file>