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25" r:id="rId3"/>
    <p:sldId id="326" r:id="rId4"/>
    <p:sldId id="329" r:id="rId5"/>
    <p:sldId id="330" r:id="rId6"/>
    <p:sldId id="331" r:id="rId7"/>
    <p:sldId id="332" r:id="rId8"/>
    <p:sldId id="333" r:id="rId9"/>
    <p:sldId id="334" r:id="rId10"/>
    <p:sldId id="335" r:id="rId11"/>
    <p:sldId id="336" r:id="rId12"/>
    <p:sldId id="337" r:id="rId13"/>
    <p:sldId id="338" r:id="rId14"/>
    <p:sldId id="339" r:id="rId15"/>
    <p:sldId id="340" r:id="rId16"/>
    <p:sldId id="341" r:id="rId17"/>
    <p:sldId id="342" r:id="rId18"/>
    <p:sldId id="343" r:id="rId19"/>
    <p:sldId id="344" r:id="rId20"/>
    <p:sldId id="345" r:id="rId21"/>
    <p:sldId id="346" r:id="rId22"/>
    <p:sldId id="347" r:id="rId23"/>
    <p:sldId id="348" r:id="rId24"/>
    <p:sldId id="349" r:id="rId25"/>
    <p:sldId id="350" r:id="rId26"/>
    <p:sldId id="351" r:id="rId27"/>
    <p:sldId id="352" r:id="rId28"/>
    <p:sldId id="353" r:id="rId29"/>
    <p:sldId id="354" r:id="rId30"/>
    <p:sldId id="355" r:id="rId31"/>
    <p:sldId id="356" r:id="rId32"/>
    <p:sldId id="357" r:id="rId33"/>
    <p:sldId id="358" r:id="rId34"/>
    <p:sldId id="359" r:id="rId35"/>
    <p:sldId id="360" r:id="rId36"/>
    <p:sldId id="361" r:id="rId37"/>
    <p:sldId id="362" r:id="rId38"/>
    <p:sldId id="363" r:id="rId39"/>
    <p:sldId id="364" r:id="rId40"/>
    <p:sldId id="365" r:id="rId41"/>
    <p:sldId id="366" r:id="rId42"/>
    <p:sldId id="367" r:id="rId43"/>
    <p:sldId id="368" r:id="rId44"/>
    <p:sldId id="369" r:id="rId45"/>
    <p:sldId id="370" r:id="rId46"/>
    <p:sldId id="371" r:id="rId47"/>
    <p:sldId id="372" r:id="rId48"/>
    <p:sldId id="373" r:id="rId49"/>
    <p:sldId id="374" r:id="rId50"/>
    <p:sldId id="375" r:id="rId51"/>
    <p:sldId id="376" r:id="rId52"/>
    <p:sldId id="377" r:id="rId53"/>
    <p:sldId id="378" r:id="rId54"/>
    <p:sldId id="379" r:id="rId55"/>
    <p:sldId id="380" r:id="rId56"/>
    <p:sldId id="381" r:id="rId57"/>
    <p:sldId id="382" r:id="rId58"/>
    <p:sldId id="383" r:id="rId59"/>
    <p:sldId id="384" r:id="rId60"/>
    <p:sldId id="385" r:id="rId61"/>
    <p:sldId id="386" r:id="rId62"/>
    <p:sldId id="387" r:id="rId63"/>
    <p:sldId id="388" r:id="rId64"/>
    <p:sldId id="389" r:id="rId65"/>
    <p:sldId id="390" r:id="rId66"/>
    <p:sldId id="391" r:id="rId67"/>
    <p:sldId id="392" r:id="rId68"/>
    <p:sldId id="393" r:id="rId69"/>
    <p:sldId id="394" r:id="rId70"/>
    <p:sldId id="395" r:id="rId71"/>
    <p:sldId id="396" r:id="rId72"/>
    <p:sldId id="397" r:id="rId73"/>
    <p:sldId id="398" r:id="rId74"/>
    <p:sldId id="399" r:id="rId75"/>
    <p:sldId id="400" r:id="rId76"/>
    <p:sldId id="401" r:id="rId77"/>
    <p:sldId id="402" r:id="rId78"/>
    <p:sldId id="403" r:id="rId79"/>
    <p:sldId id="404" r:id="rId80"/>
    <p:sldId id="405" r:id="rId81"/>
    <p:sldId id="406" r:id="rId82"/>
    <p:sldId id="407" r:id="rId83"/>
    <p:sldId id="408" r:id="rId84"/>
    <p:sldId id="409" r:id="rId85"/>
    <p:sldId id="410" r:id="rId86"/>
    <p:sldId id="411" r:id="rId87"/>
    <p:sldId id="412" r:id="rId88"/>
    <p:sldId id="413" r:id="rId89"/>
    <p:sldId id="414" r:id="rId90"/>
    <p:sldId id="415" r:id="rId91"/>
    <p:sldId id="416" r:id="rId92"/>
    <p:sldId id="417" r:id="rId93"/>
    <p:sldId id="418" r:id="rId94"/>
    <p:sldId id="419" r:id="rId95"/>
    <p:sldId id="420" r:id="rId96"/>
    <p:sldId id="421" r:id="rId97"/>
    <p:sldId id="422" r:id="rId98"/>
    <p:sldId id="423" r:id="rId99"/>
    <p:sldId id="424" r:id="rId100"/>
    <p:sldId id="425" r:id="rId101"/>
    <p:sldId id="426" r:id="rId102"/>
    <p:sldId id="427" r:id="rId103"/>
    <p:sldId id="428" r:id="rId104"/>
    <p:sldId id="429" r:id="rId105"/>
    <p:sldId id="430" r:id="rId106"/>
    <p:sldId id="431" r:id="rId107"/>
    <p:sldId id="432" r:id="rId108"/>
    <p:sldId id="433" r:id="rId109"/>
    <p:sldId id="434" r:id="rId110"/>
    <p:sldId id="435" r:id="rId111"/>
    <p:sldId id="436" r:id="rId112"/>
    <p:sldId id="437" r:id="rId113"/>
    <p:sldId id="438" r:id="rId114"/>
    <p:sldId id="439" r:id="rId115"/>
    <p:sldId id="440" r:id="rId116"/>
    <p:sldId id="441" r:id="rId117"/>
    <p:sldId id="442" r:id="rId1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522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790FC6AA-8BFF-4AD9-80D0-F05C4D615962}" type="datetimeFigureOut">
              <a:rPr lang="tr-TR" smtClean="0"/>
              <a:t>9.03.2026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372207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373912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84346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944392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8577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tr-TR"/>
              <a:t>Asıl başlık stilini düzenlemek için tıklayın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92449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154061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835754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548296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9.03.2026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791460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790FC6AA-8BFF-4AD9-80D0-F05C4D615962}" type="datetimeFigureOut">
              <a:rPr lang="tr-TR" smtClean="0"/>
              <a:t>9.03.2026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241666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790FC6AA-8BFF-4AD9-80D0-F05C4D615962}" type="datetimeFigureOut">
              <a:rPr lang="tr-TR" smtClean="0"/>
              <a:t>9.03.2026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116528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790FC6AA-8BFF-4AD9-80D0-F05C4D615962}" type="datetimeFigureOut">
              <a:rPr lang="tr-TR" smtClean="0"/>
              <a:t>9.03.2026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412490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0FC6AA-8BFF-4AD9-80D0-F05C4D615962}" type="datetimeFigureOut">
              <a:rPr lang="tr-TR" smtClean="0"/>
              <a:t>9.03.2026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302489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790FC6AA-8BFF-4AD9-80D0-F05C4D615962}" type="datetimeFigureOut">
              <a:rPr lang="tr-TR" smtClean="0"/>
              <a:t>9.03.2026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437369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tr-TR"/>
              <a:t>Asıl başlık stilini düzenlemek için tıklayın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790FC6AA-8BFF-4AD9-80D0-F05C4D615962}" type="datetimeFigureOut">
              <a:rPr lang="tr-TR" smtClean="0"/>
              <a:t>9.03.2026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742250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790FC6AA-8BFF-4AD9-80D0-F05C4D615962}" type="datetimeFigureOut">
              <a:rPr lang="tr-TR" smtClean="0"/>
              <a:t>9.03.2026</a:t>
            </a:fld>
            <a:endParaRPr lang="tr-T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tr-T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74167DC-7A18-4A94-884E-469DE6D60A98}" type="slidenum">
              <a:rPr lang="tr-TR" smtClean="0"/>
              <a:t>‹#›</a:t>
            </a:fld>
            <a:endParaRPr lang="tr-TR"/>
          </a:p>
        </p:txBody>
      </p:sp>
    </p:spTree>
    <p:extLst>
      <p:ext uri="{BB962C8B-B14F-4D97-AF65-F5344CB8AC3E}">
        <p14:creationId xmlns:p14="http://schemas.microsoft.com/office/powerpoint/2010/main" val="277179467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2.jpg"/></Relationships>
</file>

<file path=ppt/slides/_rels/slide10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Word_Belgesi.docx"/><Relationship Id="rId5" Type="http://schemas.openxmlformats.org/officeDocument/2006/relationships/image" Target="../media/image2.jp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jpg"/></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jpg"/></Relationships>
</file>

<file path=ppt/slides/_rels/slide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jpg"/></Relationships>
</file>

<file path=ppt/slides/_rels/slide5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jpg"/></Relationships>
</file>

<file path=ppt/slides/_rels/slide5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jpg"/></Relationships>
</file>

<file path=ppt/slides/_rels/slide6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jpg"/></Relationships>
</file>

<file path=ppt/slides/_rels/slide6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jpg"/></Relationships>
</file>

<file path=ppt/slides/_rels/slide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jpg"/></Relationships>
</file>

<file path=ppt/slides/_rels/slide6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jpg"/></Relationships>
</file>

<file path=ppt/slides/_rels/slide6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jpg"/></Relationships>
</file>

<file path=ppt/slides/_rels/slide6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jpg"/></Relationships>
</file>

<file path=ppt/slides/_rels/slide6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jpg"/></Relationships>
</file>

<file path=ppt/slides/_rels/slide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jpg"/></Relationships>
</file>

<file path=ppt/slides/_rels/slide7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jpg"/></Relationships>
</file>

<file path=ppt/slides/_rels/slide7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jpg"/></Relationships>
</file>

<file path=ppt/slides/_rels/slide7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2.jpg"/></Relationships>
</file>

<file path=ppt/slides/_rels/slide7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2.jpg"/></Relationships>
</file>

<file path=ppt/slides/_rels/slide7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2.jpg"/></Relationships>
</file>

<file path=ppt/slides/_rels/slide7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2.jpg"/></Relationships>
</file>

<file path=ppt/slides/_rels/slide8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jpg"/></Relationships>
</file>

<file path=ppt/slides/_rels/slide8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2.jpg"/></Relationships>
</file>

<file path=ppt/slides/_rels/slide8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2.jpg"/></Relationships>
</file>

<file path=ppt/slides/_rels/slide8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2.jpg"/></Relationships>
</file>

<file path=ppt/slides/_rels/slide8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2.jpg"/></Relationships>
</file>

<file path=ppt/slides/_rels/slide8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2.jpg"/></Relationships>
</file>

<file path=ppt/slides/_rels/slide8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2.jpg"/></Relationships>
</file>

<file path=ppt/slides/_rels/slide8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jpg"/></Relationships>
</file>

<file path=ppt/slides/_rels/slide9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2.jpg"/></Relationships>
</file>

<file path=ppt/slides/_rels/slide9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2.jpg"/></Relationships>
</file>

<file path=ppt/slides/_rels/slide9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2.jpg"/></Relationships>
</file>

<file path=ppt/slides/_rels/slide9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2.jpg"/></Relationships>
</file>

<file path=ppt/slides/_rels/slide9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2.jpg"/></Relationships>
</file>

<file path=ppt/slides/_rels/slide9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2.jpg"/></Relationships>
</file>

<file path=ppt/slides/_rels/slide9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2.jpg"/></Relationships>
</file>

<file path=ppt/slides/_rels/slide9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2.jpg"/></Relationships>
</file>

<file path=ppt/slides/_rels/slide9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AA7A58-D2B0-4149-8818-CEF26B2DAA0C}"/>
              </a:ext>
            </a:extLst>
          </p:cNvPr>
          <p:cNvSpPr>
            <a:spLocks noGrp="1"/>
          </p:cNvSpPr>
          <p:nvPr>
            <p:ph type="ctrTitle"/>
          </p:nvPr>
        </p:nvSpPr>
        <p:spPr>
          <a:xfrm>
            <a:off x="595086" y="3987800"/>
            <a:ext cx="9144000" cy="2387600"/>
          </a:xfrm>
        </p:spPr>
        <p:txBody>
          <a:bodyPr/>
          <a:lstStyle/>
          <a:p>
            <a:r>
              <a:rPr lang="tr-TR" b="1" dirty="0"/>
              <a:t>ÇEKİLEN ARAÇ </a:t>
            </a:r>
            <a:r>
              <a:rPr lang="tr-TR" b="1" dirty="0" smtClean="0"/>
              <a:t>BİLGİSİ-2-</a:t>
            </a:r>
            <a:r>
              <a:rPr lang="tr-TR" b="1" dirty="0"/>
              <a:t/>
            </a:r>
            <a:br>
              <a:rPr lang="tr-TR" b="1" dirty="0"/>
            </a:br>
            <a:endParaRPr lang="tr-TR" b="1" dirty="0"/>
          </a:p>
        </p:txBody>
      </p:sp>
      <p:pic>
        <p:nvPicPr>
          <p:cNvPr id="4" name="Resim 3" descr="metin, logo, ekran görüntüsü, grafik tasarım içeren bir resim&#10;&#10;Açıklama otomatik olarak oluşturuldu">
            <a:extLst>
              <a:ext uri="{FF2B5EF4-FFF2-40B4-BE49-F238E27FC236}">
                <a16:creationId xmlns:a16="http://schemas.microsoft.com/office/drawing/2014/main" id="{7C797B93-C90C-4D42-8161-CE2BDDDED0A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56169" y="0"/>
            <a:ext cx="5279662" cy="4183744"/>
          </a:xfrm>
          <a:prstGeom prst="rect">
            <a:avLst/>
          </a:prstGeom>
          <a:noFill/>
          <a:ln>
            <a:noFill/>
          </a:ln>
        </p:spPr>
      </p:pic>
      <p:pic>
        <p:nvPicPr>
          <p:cNvPr id="6" name="Resim 5">
            <a:extLst>
              <a:ext uri="{FF2B5EF4-FFF2-40B4-BE49-F238E27FC236}">
                <a16:creationId xmlns:a16="http://schemas.microsoft.com/office/drawing/2014/main" id="{C94908F3-363D-49AE-9326-38D56E10D27E}"/>
              </a:ext>
            </a:extLst>
          </p:cNvPr>
          <p:cNvPicPr>
            <a:picLocks noChangeAspect="1"/>
          </p:cNvPicPr>
          <p:nvPr/>
        </p:nvPicPr>
        <p:blipFill rotWithShape="1">
          <a:blip r:embed="rId3">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Tree>
    <p:extLst>
      <p:ext uri="{BB962C8B-B14F-4D97-AF65-F5344CB8AC3E}">
        <p14:creationId xmlns:p14="http://schemas.microsoft.com/office/powerpoint/2010/main" val="1924507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45796-6461-106F-8A7F-D6AE5E96A63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06A22DB-0AAC-4ADA-65B8-C007F8265FBC}"/>
              </a:ext>
            </a:extLst>
          </p:cNvPr>
          <p:cNvSpPr>
            <a:spLocks noGrp="1"/>
          </p:cNvSpPr>
          <p:nvPr>
            <p:ph type="title"/>
          </p:nvPr>
        </p:nvSpPr>
        <p:spPr>
          <a:xfrm>
            <a:off x="1211284" y="23682"/>
            <a:ext cx="10515600" cy="898739"/>
          </a:xfrm>
        </p:spPr>
        <p:txBody>
          <a:bodyPr>
            <a:normAutofit fontScale="90000"/>
          </a:bodyPr>
          <a:lstStyle/>
          <a:p>
            <a:pPr algn="ctr"/>
            <a:r>
              <a:rPr lang="tr-TR" dirty="0">
                <a:solidFill>
                  <a:srgbClr val="FF0000"/>
                </a:solidFill>
              </a:rPr>
              <a:t>     Yolcu Vagonlarının Tamir Bakım Ve </a:t>
            </a:r>
            <a:br>
              <a:rPr lang="tr-TR" dirty="0">
                <a:solidFill>
                  <a:srgbClr val="FF0000"/>
                </a:solidFill>
              </a:rPr>
            </a:br>
            <a:r>
              <a:rPr lang="tr-TR" dirty="0">
                <a:solidFill>
                  <a:srgbClr val="FF0000"/>
                </a:solidFill>
              </a:rPr>
              <a:t>Onarım Süreleri</a:t>
            </a:r>
          </a:p>
        </p:txBody>
      </p:sp>
      <p:pic>
        <p:nvPicPr>
          <p:cNvPr id="11" name="İçerik Yer Tutucusu 10">
            <a:extLst>
              <a:ext uri="{FF2B5EF4-FFF2-40B4-BE49-F238E27FC236}">
                <a16:creationId xmlns:a16="http://schemas.microsoft.com/office/drawing/2014/main" id="{26C7D0DA-93A9-2BB4-3140-3F4EB5BA436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5B5DC5A-49DE-EF61-602C-9381AB3F27A9}"/>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5A365905-5B3D-B168-EDFC-4B10F8F3F5E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FFF35DC1-60DB-6629-B3C6-25160FD88364}"/>
              </a:ext>
            </a:extLst>
          </p:cNvPr>
          <p:cNvSpPr txBox="1"/>
          <p:nvPr/>
        </p:nvSpPr>
        <p:spPr>
          <a:xfrm>
            <a:off x="457200" y="1919730"/>
            <a:ext cx="10884745" cy="3416320"/>
          </a:xfrm>
          <a:prstGeom prst="rect">
            <a:avLst/>
          </a:prstGeom>
          <a:noFill/>
        </p:spPr>
        <p:txBody>
          <a:bodyPr wrap="square">
            <a:spAutoFit/>
          </a:bodyPr>
          <a:lstStyle/>
          <a:p>
            <a:r>
              <a:rPr lang="tr-TR" dirty="0">
                <a:solidFill>
                  <a:srgbClr val="FF0000"/>
                </a:solidFill>
              </a:rPr>
              <a:t>Servis bakımı  (S1)</a:t>
            </a:r>
          </a:p>
          <a:p>
            <a:r>
              <a:rPr lang="tr-TR" dirty="0"/>
              <a:t>Yolcu vagonlarının trenlerin hareketinden önce servise hazırlanması esnasında yapılan kontrol ve onarımlar bu gruba dâhildir. Belirli bir müddeti yoktur. Trenlerin her servise hazırlanması esnasında temizlik, komple fren sistemi, tampon, koşum takımı, göbek /çanak, kapılar/kaporta, boji ve tekerlek takımları, sustalar, </a:t>
            </a:r>
            <a:r>
              <a:rPr lang="tr-TR" dirty="0" err="1"/>
              <a:t>boden</a:t>
            </a:r>
            <a:r>
              <a:rPr lang="tr-TR" dirty="0"/>
              <a:t> ölçüleri, aydınlatma sitemi, pis ve temiz su tesisatları, ısıtma ve iklimlendirme sistemi, akü şarj/deşarj durumu, topraklama kabloları kontrolü, seslendirme kontrolü (anons), </a:t>
            </a:r>
            <a:r>
              <a:rPr lang="tr-TR" dirty="0" err="1"/>
              <a:t>apleti</a:t>
            </a:r>
            <a:r>
              <a:rPr lang="tr-TR" dirty="0"/>
              <a:t> sistemi kontrol edilerek aksaklıkların giderilmesidir. Tren teşkilinde ve servis bakımda yapılacak işler, 301 No.lu Genel Emrin VAGON TEKNİSYENLERİ İÇİN VAGONLARIN MUAYENESİNE AİT TEKNİK AÇIKLAMALAR bölümünün TRENLERİN TEŞKİLİ, SEVKİ VE KABULÜNDE VAGONLARIN MUAYENESİNDEKİ ilgili maddelerinde belirtildiği şekilde yapılır. Servis bakımda giderilemeyen aksaklıklar arıza veya hasar tamiri için vagon servis şefliklerine veya Vagon Bakım Onarım Atölyelerine tamir için sevk edilirler. </a:t>
            </a:r>
          </a:p>
        </p:txBody>
      </p:sp>
    </p:spTree>
    <p:extLst>
      <p:ext uri="{BB962C8B-B14F-4D97-AF65-F5344CB8AC3E}">
        <p14:creationId xmlns:p14="http://schemas.microsoft.com/office/powerpoint/2010/main" val="25231388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DC920-7891-0DD4-12D6-DBC7004D936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86F68C4-09B9-DC51-D7BC-251E5D0003B3}"/>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746E28D6-6FCB-2949-C0A6-F24478F3DCC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4C03D155-5BDC-A3C7-617E-AD1FB586409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0425953E-24F3-30EF-2070-F0658E098248}"/>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DE988027-D557-D969-CEA3-BDD93486D217}"/>
              </a:ext>
            </a:extLst>
          </p:cNvPr>
          <p:cNvSpPr txBox="1"/>
          <p:nvPr/>
        </p:nvSpPr>
        <p:spPr>
          <a:xfrm>
            <a:off x="222994" y="1652256"/>
            <a:ext cx="3674752" cy="3693319"/>
          </a:xfrm>
          <a:prstGeom prst="rect">
            <a:avLst/>
          </a:prstGeom>
          <a:noFill/>
        </p:spPr>
        <p:txBody>
          <a:bodyPr wrap="square">
            <a:spAutoFit/>
          </a:bodyPr>
          <a:lstStyle/>
          <a:p>
            <a:r>
              <a:rPr lang="tr-TR" dirty="0"/>
              <a:t>•500 Kg hafiflemede şasiye monte edilen fren silindiri, fren regülatörü ve bunları şasiye bağlayan </a:t>
            </a:r>
            <a:r>
              <a:rPr lang="tr-TR" dirty="0" err="1"/>
              <a:t>supportların</a:t>
            </a:r>
            <a:r>
              <a:rPr lang="tr-TR" dirty="0"/>
              <a:t> kullanılmamasından gelmektedir.</a:t>
            </a:r>
          </a:p>
          <a:p>
            <a:r>
              <a:rPr lang="tr-TR" dirty="0"/>
              <a:t>•Konvansiyonel fren sistemlerine kıyasla BFCB Fren sistemi Vagon başına yaklaşık 1.600kg hafiflik sağlamaktadır.</a:t>
            </a:r>
          </a:p>
          <a:p>
            <a:r>
              <a:rPr lang="tr-TR" dirty="0"/>
              <a:t>•Daha az sayıda parça olduğu için üretimde malzeme ve işçilik maliyeti düşüktü</a:t>
            </a:r>
          </a:p>
        </p:txBody>
      </p:sp>
      <p:pic>
        <p:nvPicPr>
          <p:cNvPr id="3" name="Resim 2">
            <a:extLst>
              <a:ext uri="{FF2B5EF4-FFF2-40B4-BE49-F238E27FC236}">
                <a16:creationId xmlns:a16="http://schemas.microsoft.com/office/drawing/2014/main" id="{E13CDE74-076C-1C0D-6AAE-70CA6A564A59}"/>
              </a:ext>
            </a:extLst>
          </p:cNvPr>
          <p:cNvPicPr>
            <a:picLocks noChangeAspect="1"/>
          </p:cNvPicPr>
          <p:nvPr/>
        </p:nvPicPr>
        <p:blipFill>
          <a:blip r:embed="rId5"/>
          <a:stretch>
            <a:fillRect/>
          </a:stretch>
        </p:blipFill>
        <p:spPr>
          <a:xfrm>
            <a:off x="5136192" y="1495467"/>
            <a:ext cx="6217608" cy="4258951"/>
          </a:xfrm>
          <a:prstGeom prst="rect">
            <a:avLst/>
          </a:prstGeom>
        </p:spPr>
      </p:pic>
    </p:spTree>
    <p:extLst>
      <p:ext uri="{BB962C8B-B14F-4D97-AF65-F5344CB8AC3E}">
        <p14:creationId xmlns:p14="http://schemas.microsoft.com/office/powerpoint/2010/main" val="5793278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D8800-AC6C-33FF-B048-78E38B2AB17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2F44A8C-7D2C-5C17-EFDC-770AE0334F28}"/>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ARIZALARI    </a:t>
            </a:r>
          </a:p>
        </p:txBody>
      </p:sp>
      <p:pic>
        <p:nvPicPr>
          <p:cNvPr id="11" name="İçerik Yer Tutucusu 10">
            <a:extLst>
              <a:ext uri="{FF2B5EF4-FFF2-40B4-BE49-F238E27FC236}">
                <a16:creationId xmlns:a16="http://schemas.microsoft.com/office/drawing/2014/main" id="{F3A19C81-B366-B337-28BA-83BAC2F2BBE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AA752C5-447F-EBA9-2FDC-AFB0947FD75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82F40AB7-7C64-33CC-D447-966289FA5AC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2A85D57A-6B5B-A756-8628-AE447C2505E8}"/>
              </a:ext>
            </a:extLst>
          </p:cNvPr>
          <p:cNvSpPr txBox="1"/>
          <p:nvPr/>
        </p:nvSpPr>
        <p:spPr>
          <a:xfrm>
            <a:off x="213097" y="1348994"/>
            <a:ext cx="11765806" cy="4247317"/>
          </a:xfrm>
          <a:prstGeom prst="rect">
            <a:avLst/>
          </a:prstGeom>
          <a:noFill/>
        </p:spPr>
        <p:txBody>
          <a:bodyPr wrap="square">
            <a:spAutoFit/>
          </a:bodyPr>
          <a:lstStyle/>
          <a:p>
            <a:r>
              <a:rPr lang="tr-TR" dirty="0">
                <a:solidFill>
                  <a:srgbClr val="C00000"/>
                </a:solidFill>
              </a:rPr>
              <a:t>Vagon Fren Arızaları</a:t>
            </a:r>
          </a:p>
          <a:p>
            <a:endParaRPr lang="tr-TR" dirty="0"/>
          </a:p>
          <a:p>
            <a:r>
              <a:rPr lang="tr-TR" dirty="0"/>
              <a:t>Vagonlarda meydana gelmesi muhtemel fren arızaları iki ana grupta toplayabiliriz,;</a:t>
            </a:r>
          </a:p>
          <a:p>
            <a:r>
              <a:rPr lang="tr-TR" dirty="0"/>
              <a:t>a.	Fren aksamında bir noksanlık olmasından dolayı meydana gelen arızalar kırıklık, fazla aşıntı, bağlantı parçalarının gevşemesi, fren hava borularından gelen pisliklerin veya don sebebi ile bazı parçaların çalışmaması gibi</a:t>
            </a:r>
          </a:p>
          <a:p>
            <a:r>
              <a:rPr lang="tr-TR" dirty="0"/>
              <a:t>b.	Bakım ve frenlerin hazırlanmasındaki noksanlıklardan dolayı meydana gelen arızalar;</a:t>
            </a:r>
          </a:p>
          <a:p>
            <a:r>
              <a:rPr lang="tr-TR" dirty="0"/>
              <a:t>•	Hortumların yanlış bağlanması : TVS 2000 Vagonlarında her iki başta 4 adet bağlantı hortumu vardır. Bunlar 2’şer </a:t>
            </a:r>
            <a:r>
              <a:rPr lang="tr-TR" dirty="0" err="1"/>
              <a:t>2’şer</a:t>
            </a:r>
            <a:r>
              <a:rPr lang="tr-TR" dirty="0"/>
              <a:t> seri haldedir. Kapı hattı hortumları ve fren hortumları.</a:t>
            </a:r>
          </a:p>
          <a:p>
            <a:r>
              <a:rPr lang="tr-TR" dirty="0"/>
              <a:t>Not: Burada fren </a:t>
            </a:r>
            <a:r>
              <a:rPr lang="tr-TR" dirty="0" err="1"/>
              <a:t>kondüvit</a:t>
            </a:r>
            <a:r>
              <a:rPr lang="tr-TR" dirty="0"/>
              <a:t> hattında makinist ventilinden gelen 5 bar basınç, kapı hattında ise makina ana hava deposundan gelen 8-10 barlık basınç bulunmaktadır.</a:t>
            </a:r>
          </a:p>
          <a:p>
            <a:r>
              <a:rPr lang="tr-TR" dirty="0"/>
              <a:t>•	Hava bağlantı musluk kollarının yanlış durumda olması</a:t>
            </a:r>
          </a:p>
          <a:p>
            <a:r>
              <a:rPr lang="tr-TR" dirty="0"/>
              <a:t>•	El freninin sıkışık kalması</a:t>
            </a:r>
          </a:p>
          <a:p>
            <a:r>
              <a:rPr lang="tr-TR" dirty="0"/>
              <a:t>•	İmdat fren musluklarının açık kalması, </a:t>
            </a:r>
            <a:r>
              <a:rPr lang="tr-TR" dirty="0" err="1"/>
              <a:t>kondüvitte</a:t>
            </a:r>
            <a:r>
              <a:rPr lang="tr-TR" dirty="0"/>
              <a:t> yeterli miktarda basınç bulunmaması</a:t>
            </a:r>
          </a:p>
          <a:p>
            <a:r>
              <a:rPr lang="tr-TR" dirty="0"/>
              <a:t>•	</a:t>
            </a:r>
            <a:r>
              <a:rPr lang="tr-TR" dirty="0" err="1"/>
              <a:t>Püjörlerin</a:t>
            </a:r>
            <a:r>
              <a:rPr lang="tr-TR" dirty="0"/>
              <a:t> açık kalması.</a:t>
            </a:r>
          </a:p>
        </p:txBody>
      </p:sp>
    </p:spTree>
    <p:extLst>
      <p:ext uri="{BB962C8B-B14F-4D97-AF65-F5344CB8AC3E}">
        <p14:creationId xmlns:p14="http://schemas.microsoft.com/office/powerpoint/2010/main" val="33524084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3DE90-EFA1-55AA-A18C-5226B3BAD88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69F2E50-B489-1930-4CC3-90ACF69634CE}"/>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ARIZALARI    </a:t>
            </a:r>
          </a:p>
        </p:txBody>
      </p:sp>
      <p:pic>
        <p:nvPicPr>
          <p:cNvPr id="11" name="İçerik Yer Tutucusu 10">
            <a:extLst>
              <a:ext uri="{FF2B5EF4-FFF2-40B4-BE49-F238E27FC236}">
                <a16:creationId xmlns:a16="http://schemas.microsoft.com/office/drawing/2014/main" id="{17E7A2BC-CB13-C739-EE9A-1DC81B258AE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C01EE979-13D4-0BD7-127C-5265D2940AF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28FEA150-46A6-1FD8-868C-7691E836B51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F21F7ED9-92A2-6FD8-2914-040463D9BB65}"/>
              </a:ext>
            </a:extLst>
          </p:cNvPr>
          <p:cNvSpPr txBox="1"/>
          <p:nvPr/>
        </p:nvSpPr>
        <p:spPr>
          <a:xfrm>
            <a:off x="213097" y="1348994"/>
            <a:ext cx="10039268" cy="2585323"/>
          </a:xfrm>
          <a:prstGeom prst="rect">
            <a:avLst/>
          </a:prstGeom>
          <a:noFill/>
        </p:spPr>
        <p:txBody>
          <a:bodyPr wrap="square">
            <a:spAutoFit/>
          </a:bodyPr>
          <a:lstStyle/>
          <a:p>
            <a:r>
              <a:rPr lang="tr-TR" dirty="0"/>
              <a:t>“b” şıkkında bahsedilen noksanlıklardan dolayı olan arızalar talimatnameye riayet etmek suretiyle kolayca giderilir.</a:t>
            </a:r>
          </a:p>
          <a:p>
            <a:r>
              <a:rPr lang="tr-TR" dirty="0"/>
              <a:t>Kullanılmayan hava hortumlarının askıya asılması, </a:t>
            </a:r>
            <a:r>
              <a:rPr lang="tr-TR" dirty="0" err="1"/>
              <a:t>kondüvite</a:t>
            </a:r>
            <a:r>
              <a:rPr lang="tr-TR" dirty="0"/>
              <a:t> hava verilerek temizlenmesi, yamulmuş </a:t>
            </a:r>
            <a:r>
              <a:rPr lang="tr-TR" dirty="0" err="1"/>
              <a:t>pürjör</a:t>
            </a:r>
            <a:r>
              <a:rPr lang="tr-TR" dirty="0"/>
              <a:t> tellerinin düzeltilmesi sayesinde bir çok arızanın önüne geçilmiş olur.</a:t>
            </a:r>
          </a:p>
          <a:p>
            <a:r>
              <a:rPr lang="tr-TR" dirty="0"/>
              <a:t>Yerlerine asılmayan hava hortumları manevra hizmetlerinde ve seyir sırasında titreşimler sebebi ile arızalanır. Toz, pislik ve kar buralarda birikerek </a:t>
            </a:r>
            <a:r>
              <a:rPr lang="tr-TR" dirty="0" err="1"/>
              <a:t>kondüvite</a:t>
            </a:r>
            <a:r>
              <a:rPr lang="tr-TR" dirty="0"/>
              <a:t> ve buradan fren idare parçalarına geçerek valflerde çabuk aşınma ve tıkanmaya sebebiyet verir. Yerlerine asılmayan koşum takımları da veya buna benzer parçalar da fren hortumlarının arızalanmasına sebebiyet verir.</a:t>
            </a:r>
          </a:p>
        </p:txBody>
      </p:sp>
    </p:spTree>
    <p:extLst>
      <p:ext uri="{BB962C8B-B14F-4D97-AF65-F5344CB8AC3E}">
        <p14:creationId xmlns:p14="http://schemas.microsoft.com/office/powerpoint/2010/main" val="38563098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A1908-41DA-7D62-C9EE-5012ABDD1E1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5EAA78F-AB2F-0063-B860-76D0B9C29F85}"/>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ARIZALARI    </a:t>
            </a:r>
          </a:p>
        </p:txBody>
      </p:sp>
      <p:pic>
        <p:nvPicPr>
          <p:cNvPr id="11" name="İçerik Yer Tutucusu 10">
            <a:extLst>
              <a:ext uri="{FF2B5EF4-FFF2-40B4-BE49-F238E27FC236}">
                <a16:creationId xmlns:a16="http://schemas.microsoft.com/office/drawing/2014/main" id="{29305B0E-3D48-222D-7EC9-18B3F151AF9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1E8F1B46-35AF-AD9B-B2AA-F94C359DAC3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54063135-78CE-ECAC-3562-267F3F4A719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F858F305-EA56-8E23-7168-552D91B61BC9}"/>
              </a:ext>
            </a:extLst>
          </p:cNvPr>
          <p:cNvSpPr txBox="1"/>
          <p:nvPr/>
        </p:nvSpPr>
        <p:spPr>
          <a:xfrm>
            <a:off x="948047" y="1348994"/>
            <a:ext cx="10039268" cy="3139321"/>
          </a:xfrm>
          <a:prstGeom prst="rect">
            <a:avLst/>
          </a:prstGeom>
          <a:noFill/>
        </p:spPr>
        <p:txBody>
          <a:bodyPr wrap="square">
            <a:spAutoFit/>
          </a:bodyPr>
          <a:lstStyle/>
          <a:p>
            <a:r>
              <a:rPr lang="tr-TR" dirty="0">
                <a:solidFill>
                  <a:srgbClr val="C00000"/>
                </a:solidFill>
              </a:rPr>
              <a:t>Arızalarda Dikkat Edilecek Usul</a:t>
            </a:r>
          </a:p>
          <a:p>
            <a:endParaRPr lang="tr-TR" dirty="0"/>
          </a:p>
          <a:p>
            <a:r>
              <a:rPr lang="tr-TR" dirty="0"/>
              <a:t>Arızalarda genel olarak en basit ihtimaller düşünüleceği yerde, en zor ihtimaller düşünülür. Fren arızalarının bulunması düşünerek ve acele etmeden çalışmaya bağlıdır. Bir arızayı aramaya başlamadan, sistemde hava olup olmadığına, musluk kollarının doğru konumda olup olmadığı kontrol edilir. 150 dingilli bir trenin dolması için 10-15 dakika zamana ihtiyaç vardır.</a:t>
            </a:r>
          </a:p>
          <a:p>
            <a:r>
              <a:rPr lang="tr-TR" dirty="0"/>
              <a:t>Bu sebepten tren uzunluğuna göre yeterli bir süre beklenip ondan sonra fren tecrübesine geçilmelidir. Frene geçme ve çözme için de yeterli zaman bırakılmalıdır. Makiniste verilecek “Fren Yap”, “Fren Çöz” işaretlerinde acele edilmemeli, derhal </a:t>
            </a:r>
            <a:r>
              <a:rPr lang="tr-TR" dirty="0" err="1"/>
              <a:t>pürjör</a:t>
            </a:r>
            <a:r>
              <a:rPr lang="tr-TR" dirty="0"/>
              <a:t> çekme işlemine gidilmemelidir.</a:t>
            </a:r>
          </a:p>
        </p:txBody>
      </p:sp>
    </p:spTree>
    <p:extLst>
      <p:ext uri="{BB962C8B-B14F-4D97-AF65-F5344CB8AC3E}">
        <p14:creationId xmlns:p14="http://schemas.microsoft.com/office/powerpoint/2010/main" val="413270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1398E-AAEE-1BC2-3A4E-A2F7FAC9981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F3647B6-3FFA-D0D2-E8FE-13B0E1F28BDB}"/>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ARIZALARI    </a:t>
            </a:r>
          </a:p>
        </p:txBody>
      </p:sp>
      <p:pic>
        <p:nvPicPr>
          <p:cNvPr id="11" name="İçerik Yer Tutucusu 10">
            <a:extLst>
              <a:ext uri="{FF2B5EF4-FFF2-40B4-BE49-F238E27FC236}">
                <a16:creationId xmlns:a16="http://schemas.microsoft.com/office/drawing/2014/main" id="{CAC9E7AE-DCA4-3471-8941-4626909DC09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AFA688F-9C0F-35C5-DA93-7DB42A0F3B9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C6615527-0F18-5EC7-784D-869EBBA8897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CF03145D-6DA9-1E0B-A568-1CB99E980054}"/>
              </a:ext>
            </a:extLst>
          </p:cNvPr>
          <p:cNvSpPr txBox="1"/>
          <p:nvPr/>
        </p:nvSpPr>
        <p:spPr>
          <a:xfrm>
            <a:off x="948047" y="1348994"/>
            <a:ext cx="10039268" cy="2862322"/>
          </a:xfrm>
          <a:prstGeom prst="rect">
            <a:avLst/>
          </a:prstGeom>
          <a:noFill/>
        </p:spPr>
        <p:txBody>
          <a:bodyPr wrap="square">
            <a:spAutoFit/>
          </a:bodyPr>
          <a:lstStyle/>
          <a:p>
            <a:r>
              <a:rPr lang="tr-TR" dirty="0">
                <a:solidFill>
                  <a:srgbClr val="C00000"/>
                </a:solidFill>
              </a:rPr>
              <a:t>Arıza Sebebinin Bulunması</a:t>
            </a:r>
          </a:p>
          <a:p>
            <a:endParaRPr lang="tr-TR" dirty="0"/>
          </a:p>
          <a:p>
            <a:r>
              <a:rPr lang="tr-TR" dirty="0"/>
              <a:t>Arızanın sebebi tam öğrenilmeden, arızayı gidermeye çalışmak, boşuna zaman kaybıdır. Birçok hallerde arıza, zannedilen vagonda olmayıp başka bir vagonda da olabilir. Zira arıza, birçok vagonda da olabilir. Bu sebepten dolayı arızanın bir vagonda mı yoksa birkaç vagonda mı olduğu, fren veya çözme sırasında mı meydana geldiği, fren silindir ve balataların sıkıp sıkmadığı kontrol edilir.</a:t>
            </a:r>
          </a:p>
          <a:p>
            <a:r>
              <a:rPr lang="tr-TR" dirty="0"/>
              <a:t>Önce fren yapma ve çözme esnasında fren indikatör göstergesinde kırmızı ve yeşil plakaların durumlarına bakılır. Eğer anormallik varsa fren disklerinin balatalar tarafından sıkılıp sıkılmadığı kontrol edilir. Göstergede de arıza olabilir.</a:t>
            </a:r>
          </a:p>
        </p:txBody>
      </p:sp>
    </p:spTree>
    <p:extLst>
      <p:ext uri="{BB962C8B-B14F-4D97-AF65-F5344CB8AC3E}">
        <p14:creationId xmlns:p14="http://schemas.microsoft.com/office/powerpoint/2010/main" val="163519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3368E-A231-1FA7-D293-B1BF8F2653C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4506B3D-655C-6F10-6458-67A65AB8D4CD}"/>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ARIZALARI    </a:t>
            </a:r>
          </a:p>
        </p:txBody>
      </p:sp>
      <p:pic>
        <p:nvPicPr>
          <p:cNvPr id="11" name="İçerik Yer Tutucusu 10">
            <a:extLst>
              <a:ext uri="{FF2B5EF4-FFF2-40B4-BE49-F238E27FC236}">
                <a16:creationId xmlns:a16="http://schemas.microsoft.com/office/drawing/2014/main" id="{C0A1F16B-9E91-3560-EF07-93CFAF47CBC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DD91275-4711-F968-D42D-B7390B1D473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0A1C1096-FFEE-5070-C10E-E3E82A91F9D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DC88AA4E-4BE1-2BFE-FC5B-7AF52E6B51DD}"/>
              </a:ext>
            </a:extLst>
          </p:cNvPr>
          <p:cNvSpPr txBox="1"/>
          <p:nvPr/>
        </p:nvSpPr>
        <p:spPr>
          <a:xfrm>
            <a:off x="948047" y="1348994"/>
            <a:ext cx="10039268" cy="3416320"/>
          </a:xfrm>
          <a:prstGeom prst="rect">
            <a:avLst/>
          </a:prstGeom>
          <a:noFill/>
        </p:spPr>
        <p:txBody>
          <a:bodyPr wrap="square">
            <a:spAutoFit/>
          </a:bodyPr>
          <a:lstStyle/>
          <a:p>
            <a:r>
              <a:rPr lang="tr-TR" dirty="0">
                <a:solidFill>
                  <a:srgbClr val="C00000"/>
                </a:solidFill>
              </a:rPr>
              <a:t>Bir Vagonda Meydana Gelen Arızalar</a:t>
            </a:r>
          </a:p>
          <a:p>
            <a:endParaRPr lang="tr-TR" dirty="0"/>
          </a:p>
          <a:p>
            <a:r>
              <a:rPr lang="tr-TR" dirty="0"/>
              <a:t>Eğer bir vagonda arıza varsa bu taktirde </a:t>
            </a:r>
            <a:r>
              <a:rPr lang="tr-TR" dirty="0" err="1"/>
              <a:t>konduvit</a:t>
            </a:r>
            <a:r>
              <a:rPr lang="tr-TR" dirty="0"/>
              <a:t> ve hava hortumlarında bir arıza yoktur. Zira böyle bir arıza birkaç vagonda etki gösterir.</a:t>
            </a:r>
          </a:p>
          <a:p>
            <a:r>
              <a:rPr lang="tr-TR" dirty="0"/>
              <a:t>Arızanın sebebi vagon fren donanımındadır. </a:t>
            </a:r>
            <a:r>
              <a:rPr lang="tr-TR" dirty="0" err="1"/>
              <a:t>Triblivalfte</a:t>
            </a:r>
            <a:r>
              <a:rPr lang="tr-TR" dirty="0"/>
              <a:t>, hava depolarında, fren silindirinde iptal tertibatında, </a:t>
            </a:r>
            <a:r>
              <a:rPr lang="tr-TR" dirty="0" err="1"/>
              <a:t>pürjörde</a:t>
            </a:r>
            <a:r>
              <a:rPr lang="tr-TR" dirty="0"/>
              <a:t> olabilir. Vagon içindeki manometreden 3.6 bar basınç okunuyorsa arıza boji üzerindeki fren sisteminde, eğer okunmuyorsa vagon üzerindeki fren sistemindedir. Eğer, arıza noksanlıktan ileri geliyorsa, bunun giderilmesi için uzun zamana ihtiyaç vardır. Tamir mümkün olmadığı taktirde fren iptal edilmelidir. Ancak bunun fren hesabında </a:t>
            </a:r>
            <a:r>
              <a:rPr lang="tr-TR" dirty="0" err="1"/>
              <a:t>gözönüne</a:t>
            </a:r>
            <a:r>
              <a:rPr lang="tr-TR" dirty="0"/>
              <a:t> alınması gerekmektedir. Fren arızası giderilemeyen vagonların freni iptal edilmeli ve mutlak surette etiketlenmelidir. Freni iptal edilen vagonun </a:t>
            </a:r>
            <a:r>
              <a:rPr lang="tr-TR" dirty="0" err="1"/>
              <a:t>pürjörü</a:t>
            </a:r>
            <a:r>
              <a:rPr lang="tr-TR" dirty="0"/>
              <a:t> çekilerek freninin gevşetilmesi gerekir.</a:t>
            </a:r>
          </a:p>
        </p:txBody>
      </p:sp>
    </p:spTree>
    <p:extLst>
      <p:ext uri="{BB962C8B-B14F-4D97-AF65-F5344CB8AC3E}">
        <p14:creationId xmlns:p14="http://schemas.microsoft.com/office/powerpoint/2010/main" val="11558310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FCCA6-7117-02AA-B3EA-415B159223E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1298AC2-928B-805B-466E-757298B7EA0C}"/>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ARIZALARI    </a:t>
            </a:r>
          </a:p>
        </p:txBody>
      </p:sp>
      <p:pic>
        <p:nvPicPr>
          <p:cNvPr id="11" name="İçerik Yer Tutucusu 10">
            <a:extLst>
              <a:ext uri="{FF2B5EF4-FFF2-40B4-BE49-F238E27FC236}">
                <a16:creationId xmlns:a16="http://schemas.microsoft.com/office/drawing/2014/main" id="{309DB888-30CD-56F6-427A-70DC8A671D7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2DAAEBD-B4C5-1238-D91D-9AC7A8BDD35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288397AD-99A5-3A55-1630-B7999FE91B70}"/>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38FE565F-D994-F08B-91BB-7B13B1780C05}"/>
              </a:ext>
            </a:extLst>
          </p:cNvPr>
          <p:cNvSpPr txBox="1"/>
          <p:nvPr/>
        </p:nvSpPr>
        <p:spPr>
          <a:xfrm>
            <a:off x="184726" y="1348994"/>
            <a:ext cx="11169073" cy="4524315"/>
          </a:xfrm>
          <a:prstGeom prst="rect">
            <a:avLst/>
          </a:prstGeom>
          <a:noFill/>
        </p:spPr>
        <p:txBody>
          <a:bodyPr wrap="square">
            <a:spAutoFit/>
          </a:bodyPr>
          <a:lstStyle/>
          <a:p>
            <a:r>
              <a:rPr lang="tr-TR" dirty="0">
                <a:solidFill>
                  <a:srgbClr val="C00000"/>
                </a:solidFill>
              </a:rPr>
              <a:t>Bir vagonun freni tutmuyor veya kendiliğinden çözüyorsa;</a:t>
            </a:r>
          </a:p>
          <a:p>
            <a:r>
              <a:rPr lang="tr-TR" dirty="0"/>
              <a:t>Fren tecrübesinden sonra eğer bir vagonun indikatörü devamlı yeşilde ise(yani balatalar diski sıkmıyorsa), arızanın indikatörün kendisinden mi yoksa balataların diski sıkıp sıkmadığından mı kaynaklandığına karar verilir.</a:t>
            </a:r>
          </a:p>
          <a:p>
            <a:r>
              <a:rPr lang="tr-TR" dirty="0"/>
              <a:t>El fren dolabı üzerindeki manometre fren silindir basıncını göstermektedir. Buradan da arızanın boji üzerinde mi yoksa vagon üzerindeki fren </a:t>
            </a:r>
            <a:r>
              <a:rPr lang="tr-TR" dirty="0" err="1"/>
              <a:t>aküplümanlarda</a:t>
            </a:r>
            <a:r>
              <a:rPr lang="tr-TR" dirty="0"/>
              <a:t> mı olup olmadığı anlaşılır.</a:t>
            </a:r>
          </a:p>
          <a:p>
            <a:endParaRPr lang="tr-TR" dirty="0"/>
          </a:p>
          <a:p>
            <a:r>
              <a:rPr lang="tr-TR" dirty="0"/>
              <a:t>Manometrede 3-3.8 barlık basınç görülüyor ve fren çalışmıyorsa arıza bağlantı hortumlarında, anti-</a:t>
            </a:r>
            <a:r>
              <a:rPr lang="tr-TR" dirty="0" err="1"/>
              <a:t>skid</a:t>
            </a:r>
            <a:r>
              <a:rPr lang="tr-TR" dirty="0"/>
              <a:t>(kayma önleyici) valflerde veya fren silindirlerinde olabilir</a:t>
            </a:r>
          </a:p>
          <a:p>
            <a:r>
              <a:rPr lang="tr-TR" dirty="0"/>
              <a:t>Manometre 3-3.8 bar görünmüyorsa arıza </a:t>
            </a:r>
            <a:r>
              <a:rPr lang="tr-TR" dirty="0" err="1"/>
              <a:t>triblivalfte</a:t>
            </a:r>
            <a:r>
              <a:rPr lang="tr-TR" dirty="0"/>
              <a:t>, depoda, iptal musluğunda veya </a:t>
            </a:r>
            <a:r>
              <a:rPr lang="tr-TR" dirty="0" err="1"/>
              <a:t>pürjörde</a:t>
            </a:r>
            <a:r>
              <a:rPr lang="tr-TR" dirty="0"/>
              <a:t> olabilir.</a:t>
            </a:r>
          </a:p>
          <a:p>
            <a:r>
              <a:rPr lang="tr-TR" dirty="0"/>
              <a:t>Eğer kontroller sonucunda fren hala tutmuyor ve kendiliğinden çözüyor ise arıza bu vagondadır demektir. Arıza giderilse dahi işletmecilik şartlarında fren çalışır durumda bırakılır ve seyir sırasında müteakip fren tecrübelerinde bu vagonun freninin çalışıp çalışmadığı kontrol edilir. Zira bazen bu gibi arızalar bir tıkanıklık ve takılmadan dolayı meydana gelebilir.</a:t>
            </a:r>
          </a:p>
          <a:p>
            <a:r>
              <a:rPr lang="tr-TR" dirty="0"/>
              <a:t>Bu vagonun freni çalışmadığı müddetçe trenin fren hesabına dahil edilmez.</a:t>
            </a:r>
          </a:p>
        </p:txBody>
      </p:sp>
    </p:spTree>
    <p:extLst>
      <p:ext uri="{BB962C8B-B14F-4D97-AF65-F5344CB8AC3E}">
        <p14:creationId xmlns:p14="http://schemas.microsoft.com/office/powerpoint/2010/main" val="664598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5CE1E-6676-E08C-217B-0BB4EAAFEAB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910AF46-96C4-CA5B-EE5F-45F8C67F2FCA}"/>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ARIZALARI    </a:t>
            </a:r>
          </a:p>
        </p:txBody>
      </p:sp>
      <p:pic>
        <p:nvPicPr>
          <p:cNvPr id="11" name="İçerik Yer Tutucusu 10">
            <a:extLst>
              <a:ext uri="{FF2B5EF4-FFF2-40B4-BE49-F238E27FC236}">
                <a16:creationId xmlns:a16="http://schemas.microsoft.com/office/drawing/2014/main" id="{ABAECF14-C74B-56A6-05BB-C6F9BFE9FB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09F922E-BDDF-D53C-ADB0-2E4CC01724C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6CC8A8B1-BA13-B158-5A44-260DA4E2C25B}"/>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209B40DE-A3B0-EA2F-114B-E28F3C4863B8}"/>
              </a:ext>
            </a:extLst>
          </p:cNvPr>
          <p:cNvSpPr txBox="1"/>
          <p:nvPr/>
        </p:nvSpPr>
        <p:spPr>
          <a:xfrm>
            <a:off x="184726" y="1348994"/>
            <a:ext cx="11169073" cy="3693319"/>
          </a:xfrm>
          <a:prstGeom prst="rect">
            <a:avLst/>
          </a:prstGeom>
          <a:noFill/>
        </p:spPr>
        <p:txBody>
          <a:bodyPr wrap="square">
            <a:spAutoFit/>
          </a:bodyPr>
          <a:lstStyle/>
          <a:p>
            <a:r>
              <a:rPr lang="tr-TR" dirty="0">
                <a:solidFill>
                  <a:srgbClr val="C00000"/>
                </a:solidFill>
              </a:rPr>
              <a:t>Bir Vagonun Freni Çözmüyorsa;</a:t>
            </a:r>
          </a:p>
          <a:p>
            <a:r>
              <a:rPr lang="tr-TR" dirty="0"/>
              <a:t>Kendinden önce ve sonraki vagonlarda fren çözdüğü halde bir vagonun freni çözmüyorsa;</a:t>
            </a:r>
          </a:p>
          <a:p>
            <a:r>
              <a:rPr lang="tr-TR" dirty="0"/>
              <a:t>1.	Önce el freninin sıkılı olup olmadığı kontrol edilir.</a:t>
            </a:r>
          </a:p>
          <a:p>
            <a:r>
              <a:rPr lang="tr-TR" dirty="0"/>
              <a:t>2.	El freni çözük ise silindir intikal kollarına kuvvet uygulayarak saboyu veya balatayı ayırmaya çalışırız. Eğer çözmüyor ise makiniste haber verilir. </a:t>
            </a:r>
          </a:p>
          <a:p>
            <a:r>
              <a:rPr lang="tr-TR" dirty="0"/>
              <a:t>•	Makinist çok kısa süreli bir basınçlı hava dalgası verir(</a:t>
            </a:r>
            <a:r>
              <a:rPr lang="tr-TR" dirty="0" err="1"/>
              <a:t>kondüviti</a:t>
            </a:r>
            <a:r>
              <a:rPr lang="tr-TR" dirty="0"/>
              <a:t> 5 atm. üzerinde yüklemesi gerekir.)</a:t>
            </a:r>
          </a:p>
          <a:p>
            <a:r>
              <a:rPr lang="tr-TR" dirty="0"/>
              <a:t>•	Vagonun freni yine çözmezse, </a:t>
            </a:r>
            <a:r>
              <a:rPr lang="tr-TR" dirty="0" err="1"/>
              <a:t>pürjör</a:t>
            </a:r>
            <a:r>
              <a:rPr lang="tr-TR" dirty="0"/>
              <a:t> hafif olarak çekilir.</a:t>
            </a:r>
          </a:p>
          <a:p>
            <a:r>
              <a:rPr lang="tr-TR" dirty="0"/>
              <a:t>•	Yine çözmüyorsa fren tecrübesi tekrar edilir.</a:t>
            </a:r>
          </a:p>
          <a:p>
            <a:r>
              <a:rPr lang="tr-TR" dirty="0"/>
              <a:t>•	Frenin çözmesi yine temin edilmediği taktirde fren iptal edilir ve hava gelmeyinceye kadar </a:t>
            </a:r>
            <a:r>
              <a:rPr lang="tr-TR" dirty="0" err="1"/>
              <a:t>pürjör</a:t>
            </a:r>
            <a:r>
              <a:rPr lang="tr-TR" dirty="0"/>
              <a:t> çekilerek vagon havası boşaltılır.</a:t>
            </a:r>
          </a:p>
          <a:p>
            <a:r>
              <a:rPr lang="tr-TR" dirty="0"/>
              <a:t>•	Vagon freni </a:t>
            </a:r>
            <a:r>
              <a:rPr lang="tr-TR" dirty="0" err="1"/>
              <a:t>pürjör</a:t>
            </a:r>
            <a:r>
              <a:rPr lang="tr-TR" dirty="0"/>
              <a:t> çekmek sureti ile de gevşetilmiyorsa zaman müsait olduğu taktirde fren işinden anlayan bir ustaya haber verilir. Aksi halde bu vagon katardan çıkartılır.</a:t>
            </a:r>
          </a:p>
        </p:txBody>
      </p:sp>
    </p:spTree>
    <p:extLst>
      <p:ext uri="{BB962C8B-B14F-4D97-AF65-F5344CB8AC3E}">
        <p14:creationId xmlns:p14="http://schemas.microsoft.com/office/powerpoint/2010/main" val="26536053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3B4D8-EABF-ADE8-49D0-E856548BFA7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CADECCB-BCB6-F87A-AB15-26CB3CE7F135}"/>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ARIZALARI    </a:t>
            </a:r>
          </a:p>
        </p:txBody>
      </p:sp>
      <p:pic>
        <p:nvPicPr>
          <p:cNvPr id="11" name="İçerik Yer Tutucusu 10">
            <a:extLst>
              <a:ext uri="{FF2B5EF4-FFF2-40B4-BE49-F238E27FC236}">
                <a16:creationId xmlns:a16="http://schemas.microsoft.com/office/drawing/2014/main" id="{2BA60AA9-7C7B-F28D-F83D-D8D1E5575C4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6ACDBDD5-22C7-B380-F26F-FDD3916CA37B}"/>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0B1BA559-D406-1180-50BF-012CB26E04E0}"/>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0E849C16-2F83-E8C3-0BA0-6D9C652B2062}"/>
              </a:ext>
            </a:extLst>
          </p:cNvPr>
          <p:cNvSpPr txBox="1"/>
          <p:nvPr/>
        </p:nvSpPr>
        <p:spPr>
          <a:xfrm>
            <a:off x="184726" y="1348994"/>
            <a:ext cx="11169073" cy="4247317"/>
          </a:xfrm>
          <a:prstGeom prst="rect">
            <a:avLst/>
          </a:prstGeom>
          <a:noFill/>
        </p:spPr>
        <p:txBody>
          <a:bodyPr wrap="square">
            <a:spAutoFit/>
          </a:bodyPr>
          <a:lstStyle/>
          <a:p>
            <a:r>
              <a:rPr lang="tr-TR"/>
              <a:t>Hava kaçağı olup olmadığını yine makinist musluğu inkıta durumunda iken kontrol eder. Hava kaçağı giderilir. Giderilmesi mümkün değil ise, vagon trenden çıkartılır. Buna rağmen bazı vagonların frenleri yine çözmüyorsa kondüvite fazla hava kaçırılmış olmasından şüphe edilmelidir. Bu taktirde kondüvit 4,5 atm. düşürülerek fren yapılır ve vagon pürjörleri çekilir. Bundan da bir sonuç alınmazsa kondüvitte bir tıkanıklık olduğuna hükmedilerek aşağıda açıklanan şekilde hareket edilir.</a:t>
            </a:r>
          </a:p>
          <a:p>
            <a:r>
              <a:rPr lang="tr-TR"/>
              <a:t>Kondüvitte bir tıkanıklık olup olmadığını anlamak için freni muntazam çalışan vagon ile freni çözmeyen vagon arasındaki hava bağlantı hortumları kısa bir müddet açılarak ve bilhassa sese fazla dikkat edilerek hangi taraftan hava çıkışının kuvvetli olduğu tespit edilir. Hava çıkışının zayıf olduğu tarafta kondüvitte tıkanıklık var demektir. Genel olarak tıkanıklık bu iki vagondan birindedir. Kondüviti tıkalı olan vagon trenden çıkartılır. Eğer her iki hortumdan da hava akışı eşit ise arıza hava aküplemanlarındandır. Bu taktirde hava muslukları kapanarak hava hortumları değiştirilir. Fren tecrübesi yapılarak arızanın giderildiği tespit edilmelidir. Arıza devam ediyorsa ilk vagonda hareket halinde bir tıkanıklık sebebi olduğu ve fren sırasında arkadan öne gelen basınçlı havanın etkisi ile yolu kapadığı anlaşılır.Bu taktirde aksi taraf hava hortumu açılarak ve hava çıkışına dikkat edilerek bir deneme yapılmalıdır.</a:t>
            </a:r>
            <a:endParaRPr lang="tr-TR" dirty="0"/>
          </a:p>
        </p:txBody>
      </p:sp>
    </p:spTree>
    <p:extLst>
      <p:ext uri="{BB962C8B-B14F-4D97-AF65-F5344CB8AC3E}">
        <p14:creationId xmlns:p14="http://schemas.microsoft.com/office/powerpoint/2010/main" val="19727680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51FB-FDF0-9AC0-1A58-76C87E97A6F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468B341-3AF8-ADFA-F6FC-DD57F989179C}"/>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ARIZALARI    </a:t>
            </a:r>
          </a:p>
        </p:txBody>
      </p:sp>
      <p:pic>
        <p:nvPicPr>
          <p:cNvPr id="11" name="İçerik Yer Tutucusu 10">
            <a:extLst>
              <a:ext uri="{FF2B5EF4-FFF2-40B4-BE49-F238E27FC236}">
                <a16:creationId xmlns:a16="http://schemas.microsoft.com/office/drawing/2014/main" id="{D4CE95DB-4C5B-47E3-197E-98E57143F27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754A0E3-425B-05C9-4A04-CD02AC72E90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3172CBEF-3127-2B57-39CD-13EEB510A83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8C5D6898-2947-2313-556D-23BFC696B490}"/>
              </a:ext>
            </a:extLst>
          </p:cNvPr>
          <p:cNvSpPr txBox="1"/>
          <p:nvPr/>
        </p:nvSpPr>
        <p:spPr>
          <a:xfrm>
            <a:off x="357624" y="1949358"/>
            <a:ext cx="11169073" cy="2308324"/>
          </a:xfrm>
          <a:prstGeom prst="rect">
            <a:avLst/>
          </a:prstGeom>
          <a:noFill/>
        </p:spPr>
        <p:txBody>
          <a:bodyPr wrap="square">
            <a:spAutoFit/>
          </a:bodyPr>
          <a:lstStyle/>
          <a:p>
            <a:r>
              <a:rPr lang="tr-TR"/>
              <a:t>Eğer birkaç vagon frene geçmiyorsa kondüvitte arkadan öne doğru hava akışının muntazam olmadığı bahis konusu olduğundan ön taraftaki vagonlar frene geçer, arka taraftakiler geçmez. Muayene, frene geçen ve geçmeyen kısımdaki ilk vagonlardan yapılır.</a:t>
            </a:r>
          </a:p>
          <a:p>
            <a:r>
              <a:rPr lang="tr-TR"/>
              <a:t>Eğer birkaç vagonun freni çözmüyorsa önden arkaya doğru hava akışının muntazam olmaması, hava depoları basıncının yüksek olması, hava kaçaklarının fazla olması buna. sebep olabilir. Bu hususlar sıra ile kontrol edilmelidir.</a:t>
            </a:r>
          </a:p>
          <a:p>
            <a:r>
              <a:rPr lang="tr-TR"/>
              <a:t>Bu muayeneler sırasında makinist daima makinada bulunmalı ve kondüvitte yeterli hava bulunmasını temin etmelidir.</a:t>
            </a:r>
            <a:endParaRPr lang="tr-TR" dirty="0"/>
          </a:p>
        </p:txBody>
      </p:sp>
    </p:spTree>
    <p:extLst>
      <p:ext uri="{BB962C8B-B14F-4D97-AF65-F5344CB8AC3E}">
        <p14:creationId xmlns:p14="http://schemas.microsoft.com/office/powerpoint/2010/main" val="904240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411C8-F08E-8425-2693-770872B40E5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BA6FB35-6D25-00C9-DA74-90D5956DB76B}"/>
              </a:ext>
            </a:extLst>
          </p:cNvPr>
          <p:cNvSpPr>
            <a:spLocks noGrp="1"/>
          </p:cNvSpPr>
          <p:nvPr>
            <p:ph type="title"/>
          </p:nvPr>
        </p:nvSpPr>
        <p:spPr>
          <a:xfrm>
            <a:off x="1211284" y="23682"/>
            <a:ext cx="10515600" cy="898739"/>
          </a:xfrm>
        </p:spPr>
        <p:txBody>
          <a:bodyPr>
            <a:normAutofit fontScale="90000"/>
          </a:bodyPr>
          <a:lstStyle/>
          <a:p>
            <a:pPr algn="ctr"/>
            <a:r>
              <a:rPr lang="tr-TR" dirty="0">
                <a:solidFill>
                  <a:srgbClr val="FF0000"/>
                </a:solidFill>
              </a:rPr>
              <a:t>     Yolcu Vagonlarının Tamir Bakım Ve </a:t>
            </a:r>
            <a:br>
              <a:rPr lang="tr-TR" dirty="0">
                <a:solidFill>
                  <a:srgbClr val="FF0000"/>
                </a:solidFill>
              </a:rPr>
            </a:br>
            <a:r>
              <a:rPr lang="tr-TR" dirty="0">
                <a:solidFill>
                  <a:srgbClr val="FF0000"/>
                </a:solidFill>
              </a:rPr>
              <a:t>Onarım Süreleri</a:t>
            </a:r>
          </a:p>
        </p:txBody>
      </p:sp>
      <p:pic>
        <p:nvPicPr>
          <p:cNvPr id="11" name="İçerik Yer Tutucusu 10">
            <a:extLst>
              <a:ext uri="{FF2B5EF4-FFF2-40B4-BE49-F238E27FC236}">
                <a16:creationId xmlns:a16="http://schemas.microsoft.com/office/drawing/2014/main" id="{5D647B8C-4535-0907-747D-72931B0156E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02977DA-E4E0-9681-9AD8-80058967FE8B}"/>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6AD8B8A-914F-88B1-CE79-8E17A6D22AF0}"/>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87F953C6-9780-1CC8-6017-AC2E704861BA}"/>
              </a:ext>
            </a:extLst>
          </p:cNvPr>
          <p:cNvSpPr txBox="1"/>
          <p:nvPr/>
        </p:nvSpPr>
        <p:spPr>
          <a:xfrm>
            <a:off x="457200" y="1919730"/>
            <a:ext cx="10884745" cy="2308324"/>
          </a:xfrm>
          <a:prstGeom prst="rect">
            <a:avLst/>
          </a:prstGeom>
          <a:noFill/>
        </p:spPr>
        <p:txBody>
          <a:bodyPr wrap="square">
            <a:spAutoFit/>
          </a:bodyPr>
          <a:lstStyle/>
          <a:p>
            <a:r>
              <a:rPr lang="tr-TR" dirty="0">
                <a:solidFill>
                  <a:srgbClr val="FF0000"/>
                </a:solidFill>
              </a:rPr>
              <a:t>P1 Periyodik bakımı </a:t>
            </a:r>
          </a:p>
          <a:p>
            <a:r>
              <a:rPr lang="tr-TR" dirty="0"/>
              <a:t>Klimalı yolcu vagonlarının her 2 ayda bir yapılan planlı bakımıdır.  P1 Periyodik Bakımı Vagon Bakım Onarım Atölye Müdürlüklerinde ve Vagon Servis Şefliklerinde yapılır ve ilgili Genel Müdürlük emrinde belirtildiği şekilde vagon üzeri yazılır. </a:t>
            </a:r>
          </a:p>
          <a:p>
            <a:r>
              <a:rPr lang="tr-TR" dirty="0">
                <a:solidFill>
                  <a:srgbClr val="FF0000"/>
                </a:solidFill>
              </a:rPr>
              <a:t>P2 Periyodik bakımı  </a:t>
            </a:r>
          </a:p>
          <a:p>
            <a:r>
              <a:rPr lang="tr-TR" dirty="0"/>
              <a:t>Klimalı yolcu vagonlarının yılda bir yapılan planlı bakımıdır. P2 Periyodik Bakımı Genel </a:t>
            </a:r>
            <a:r>
              <a:rPr lang="tr-TR" dirty="0" err="1"/>
              <a:t>Müdürlüce</a:t>
            </a:r>
            <a:r>
              <a:rPr lang="tr-TR" dirty="0"/>
              <a:t> yetkilendirilmiş P1 Periyodik Bakımı Vagon Bakım Onarım Atölye Müdürlüklerinde ve Vagon Servis Şefliklerinde yapılır ve ilgili Genel Müdürlük emrinde belirtildiği şekilde vagon üzeri yazılır. </a:t>
            </a:r>
          </a:p>
        </p:txBody>
      </p:sp>
    </p:spTree>
    <p:extLst>
      <p:ext uri="{BB962C8B-B14F-4D97-AF65-F5344CB8AC3E}">
        <p14:creationId xmlns:p14="http://schemas.microsoft.com/office/powerpoint/2010/main" val="1724934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81340-FB4F-EE6A-1669-A5FD3C4ABAE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7EB6BF7-3EE7-02DD-71B1-3254CD16DFEE}"/>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ARIZALARI    </a:t>
            </a:r>
          </a:p>
        </p:txBody>
      </p:sp>
      <p:pic>
        <p:nvPicPr>
          <p:cNvPr id="11" name="İçerik Yer Tutucusu 10">
            <a:extLst>
              <a:ext uri="{FF2B5EF4-FFF2-40B4-BE49-F238E27FC236}">
                <a16:creationId xmlns:a16="http://schemas.microsoft.com/office/drawing/2014/main" id="{CAD5F37A-C629-DCFB-B975-6CB9038C25E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1F64CB45-F371-FF92-218D-AD2C5893D6F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86B3D801-88B2-D439-0D6C-BB94D7F2D355}"/>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7A62C5F9-017F-4296-6586-89FECE05B957}"/>
              </a:ext>
            </a:extLst>
          </p:cNvPr>
          <p:cNvSpPr txBox="1"/>
          <p:nvPr/>
        </p:nvSpPr>
        <p:spPr>
          <a:xfrm>
            <a:off x="511463" y="1582340"/>
            <a:ext cx="11169073" cy="3693319"/>
          </a:xfrm>
          <a:prstGeom prst="rect">
            <a:avLst/>
          </a:prstGeom>
          <a:noFill/>
        </p:spPr>
        <p:txBody>
          <a:bodyPr wrap="square">
            <a:spAutoFit/>
          </a:bodyPr>
          <a:lstStyle/>
          <a:p>
            <a:r>
              <a:rPr lang="tr-TR" dirty="0">
                <a:solidFill>
                  <a:srgbClr val="C00000"/>
                </a:solidFill>
              </a:rPr>
              <a:t>Hava Kaçakları</a:t>
            </a:r>
          </a:p>
          <a:p>
            <a:r>
              <a:rPr lang="tr-TR" dirty="0"/>
              <a:t>Fren arızalarının en önemli sebeplerinden birisi hava kaçaklarıdır. Hava kaçakları iki çeşittir;</a:t>
            </a:r>
          </a:p>
          <a:p>
            <a:r>
              <a:rPr lang="tr-TR" dirty="0"/>
              <a:t>•	Biri </a:t>
            </a:r>
            <a:r>
              <a:rPr lang="tr-TR" dirty="0" err="1"/>
              <a:t>kondüvitten</a:t>
            </a:r>
            <a:r>
              <a:rPr lang="tr-TR" dirty="0"/>
              <a:t>, hava depolarından, hava hortumlarından, fren silindirinden dışarı doğru olan ve genellikle ses olarak işitilen kaçaklardır.</a:t>
            </a:r>
          </a:p>
          <a:p>
            <a:r>
              <a:rPr lang="tr-TR" dirty="0"/>
              <a:t>•	Diğeri ise, </a:t>
            </a:r>
            <a:r>
              <a:rPr lang="tr-TR" dirty="0" err="1"/>
              <a:t>triblivalfteki</a:t>
            </a:r>
            <a:r>
              <a:rPr lang="tr-TR" dirty="0"/>
              <a:t> bozukluk sonucu yüksek basınçlı bölmelerden alçak basınçlı bölmelere doğru olan ve genel olarak işitilmeyen hava kaçaklarıdır.</a:t>
            </a:r>
          </a:p>
          <a:p>
            <a:r>
              <a:rPr lang="tr-TR" dirty="0"/>
              <a:t>Birinci şekildeki kaçakların bir trende muayyen değerden fazla olmaması lazımdır. Eğer bu kaçak miktarı 100 dingilli bir trende bir dakikada(yük treninde 0,5 </a:t>
            </a:r>
            <a:r>
              <a:rPr lang="tr-TR" dirty="0" err="1"/>
              <a:t>atm</a:t>
            </a:r>
            <a:r>
              <a:rPr lang="tr-TR" dirty="0"/>
              <a:t>, yolcu treninde 0,3 </a:t>
            </a:r>
            <a:r>
              <a:rPr lang="tr-TR" dirty="0" err="1"/>
              <a:t>atm’yi</a:t>
            </a:r>
            <a:r>
              <a:rPr lang="tr-TR" dirty="0"/>
              <a:t>) aşıyorsa kaçıran yerlerin bulunup arızanın ortadan kaldırılması gerekir. Kaçakların giderilmesinde usta elemanların kullanılması yerinde olur. </a:t>
            </a:r>
            <a:r>
              <a:rPr lang="tr-TR" dirty="0" err="1"/>
              <a:t>Triblivalf</a:t>
            </a:r>
            <a:r>
              <a:rPr lang="tr-TR" dirty="0"/>
              <a:t> içindeki kaçaklar kendiliğinden frene geçme veya çözmeye sebebiyet verirler. Bu gibi arızalar zamanla muhtelif fren ve çözme ile de giderilebilir.</a:t>
            </a:r>
          </a:p>
          <a:p>
            <a:r>
              <a:rPr lang="tr-TR" dirty="0"/>
              <a:t>İkinci şekildeki hava kaçakları genel olarak iptal kolu kapatılmak suretiyle geçici olarak halledilir. Ancak bu vagonun freninin çözülmesi ve fren hesabından düşülmesi lazımdır.</a:t>
            </a:r>
          </a:p>
        </p:txBody>
      </p:sp>
    </p:spTree>
    <p:extLst>
      <p:ext uri="{BB962C8B-B14F-4D97-AF65-F5344CB8AC3E}">
        <p14:creationId xmlns:p14="http://schemas.microsoft.com/office/powerpoint/2010/main" val="31795613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18006-A961-F866-3D84-09DB7918F12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1DFFAB3-B6A3-CAC3-F70A-8EAA1110C7ED}"/>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TECRÜBELERİ    </a:t>
            </a:r>
          </a:p>
        </p:txBody>
      </p:sp>
      <p:pic>
        <p:nvPicPr>
          <p:cNvPr id="11" name="İçerik Yer Tutucusu 10">
            <a:extLst>
              <a:ext uri="{FF2B5EF4-FFF2-40B4-BE49-F238E27FC236}">
                <a16:creationId xmlns:a16="http://schemas.microsoft.com/office/drawing/2014/main" id="{33D5F926-56D7-1A6C-7D93-98095B66328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487BD5BC-496D-4439-2143-90C8786FFAD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119612A9-3CDB-8797-BBEA-7C1DC57E7D4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164A3265-83DE-85E3-A682-8C31494AB237}"/>
              </a:ext>
            </a:extLst>
          </p:cNvPr>
          <p:cNvSpPr txBox="1"/>
          <p:nvPr/>
        </p:nvSpPr>
        <p:spPr>
          <a:xfrm>
            <a:off x="511463" y="1582340"/>
            <a:ext cx="11169073" cy="3139321"/>
          </a:xfrm>
          <a:prstGeom prst="rect">
            <a:avLst/>
          </a:prstGeom>
          <a:noFill/>
        </p:spPr>
        <p:txBody>
          <a:bodyPr wrap="square">
            <a:spAutoFit/>
          </a:bodyPr>
          <a:lstStyle/>
          <a:p>
            <a:r>
              <a:rPr lang="tr-TR"/>
              <a:t>Tren frenlerinin kullanılmaya müsait olup olmadıklarını tayin ve tespit etmek için fren tecrübeleri yapılır.</a:t>
            </a:r>
          </a:p>
          <a:p>
            <a:r>
              <a:rPr lang="tr-TR"/>
              <a:t>a.	Basınçlı havanın kondüvitten trenin başından sonuna kadar normal olarak gittiğine, kondüvitte, hava hortumlarında ve aküplümanlarda, hava irtibat musluklarında, triblivalflerde, depolarda ve fren silindirinde hava kaçağı bulunup bulunmadığı,</a:t>
            </a:r>
          </a:p>
          <a:p>
            <a:r>
              <a:rPr lang="tr-TR"/>
              <a:t>b.	Lokomotif tarafından yapılan bir frenden sonra frenli bütün vagonların saboların tekerlekleri, balataların diskleri sıkıp sıkmadığı kontrol edilir.(Bunu indikatörden de görebiliriz)</a:t>
            </a:r>
          </a:p>
          <a:p>
            <a:r>
              <a:rPr lang="tr-TR"/>
              <a:t>Fren tecrübeleri iki şekilde yapılır;</a:t>
            </a:r>
          </a:p>
          <a:p>
            <a:r>
              <a:rPr lang="tr-TR"/>
              <a:t>1.	Tam tren tecrübesi : Bu tecrübe ile trenin bütün frenlerinin çalışıp çalışmadığı</a:t>
            </a:r>
          </a:p>
          <a:p>
            <a:r>
              <a:rPr lang="tr-TR"/>
              <a:t>2.	Basit fren tecrübesi : Bununla trene sonradan ilave edilen vagonların ve trenin en son vagonunun frenlerinin çalışıp çalışmadığı kontrol edilir.</a:t>
            </a:r>
            <a:endParaRPr lang="tr-TR" dirty="0"/>
          </a:p>
        </p:txBody>
      </p:sp>
    </p:spTree>
    <p:extLst>
      <p:ext uri="{BB962C8B-B14F-4D97-AF65-F5344CB8AC3E}">
        <p14:creationId xmlns:p14="http://schemas.microsoft.com/office/powerpoint/2010/main" val="30784718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6DB14-EB12-A069-8DEF-CB22BDF48D8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A835328-CC21-CFC6-1474-A750FEC754D9}"/>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TECRÜBELERİ    </a:t>
            </a:r>
          </a:p>
        </p:txBody>
      </p:sp>
      <p:pic>
        <p:nvPicPr>
          <p:cNvPr id="11" name="İçerik Yer Tutucusu 10">
            <a:extLst>
              <a:ext uri="{FF2B5EF4-FFF2-40B4-BE49-F238E27FC236}">
                <a16:creationId xmlns:a16="http://schemas.microsoft.com/office/drawing/2014/main" id="{4B023E82-2C00-CFB7-D9BB-C0E48E109A4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E495A177-936A-79DA-9B30-6471660D4F6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B005A587-09DB-46BA-9F40-4C86857094A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3D6838DB-98CF-DA63-52B1-CF1530276C30}"/>
              </a:ext>
            </a:extLst>
          </p:cNvPr>
          <p:cNvSpPr txBox="1"/>
          <p:nvPr/>
        </p:nvSpPr>
        <p:spPr>
          <a:xfrm>
            <a:off x="511463" y="1859431"/>
            <a:ext cx="11169073" cy="2031325"/>
          </a:xfrm>
          <a:prstGeom prst="rect">
            <a:avLst/>
          </a:prstGeom>
          <a:noFill/>
        </p:spPr>
        <p:txBody>
          <a:bodyPr wrap="square">
            <a:spAutoFit/>
          </a:bodyPr>
          <a:lstStyle/>
          <a:p>
            <a:r>
              <a:rPr lang="tr-TR" dirty="0">
                <a:solidFill>
                  <a:srgbClr val="C00000"/>
                </a:solidFill>
              </a:rPr>
              <a:t>Tam Fren Tecrübesi</a:t>
            </a:r>
          </a:p>
          <a:p>
            <a:r>
              <a:rPr lang="tr-TR" dirty="0"/>
              <a:t>Tam fren tecrübesi aşağıdaki hallerde yapılır;</a:t>
            </a:r>
          </a:p>
          <a:p>
            <a:r>
              <a:rPr lang="tr-TR" dirty="0"/>
              <a:t>•	Trenlerin teşkil edildiği çıkış ve varış istasyonlarında,</a:t>
            </a:r>
          </a:p>
          <a:p>
            <a:r>
              <a:rPr lang="tr-TR" dirty="0"/>
              <a:t>•	Hudut istasyonlarında,</a:t>
            </a:r>
          </a:p>
          <a:p>
            <a:r>
              <a:rPr lang="tr-TR" dirty="0"/>
              <a:t>•	Rampa başı istasyonlarında,</a:t>
            </a:r>
          </a:p>
          <a:p>
            <a:r>
              <a:rPr lang="tr-TR" dirty="0"/>
              <a:t>•	Makinistin, fren etkisinin zayıf olduğundan şüphelendiği hallerde,</a:t>
            </a:r>
          </a:p>
          <a:p>
            <a:r>
              <a:rPr lang="tr-TR" dirty="0"/>
              <a:t>•	İşletmenin lüzum gösterdiği hallerde tam fren tecrübesi yapılır.</a:t>
            </a:r>
          </a:p>
        </p:txBody>
      </p:sp>
    </p:spTree>
    <p:extLst>
      <p:ext uri="{BB962C8B-B14F-4D97-AF65-F5344CB8AC3E}">
        <p14:creationId xmlns:p14="http://schemas.microsoft.com/office/powerpoint/2010/main" val="16637865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6D4EE-6167-8A6E-F59B-25AD52F67C1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86E95E5-2742-101B-1A73-9E922F558391}"/>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TECRÜBELERİ    </a:t>
            </a:r>
          </a:p>
        </p:txBody>
      </p:sp>
      <p:pic>
        <p:nvPicPr>
          <p:cNvPr id="11" name="İçerik Yer Tutucusu 10">
            <a:extLst>
              <a:ext uri="{FF2B5EF4-FFF2-40B4-BE49-F238E27FC236}">
                <a16:creationId xmlns:a16="http://schemas.microsoft.com/office/drawing/2014/main" id="{BC9B4BE5-9B63-A51F-3916-667BB4E1386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70D573AC-EC4D-A880-7C62-C1F4B0E0418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A1BF7FEA-193F-DFCF-D770-AA8802B9C435}"/>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0F30390C-1FA6-F610-8B46-71861A38BF43}"/>
              </a:ext>
            </a:extLst>
          </p:cNvPr>
          <p:cNvSpPr txBox="1"/>
          <p:nvPr/>
        </p:nvSpPr>
        <p:spPr>
          <a:xfrm>
            <a:off x="184727" y="1348994"/>
            <a:ext cx="11471564" cy="4247317"/>
          </a:xfrm>
          <a:prstGeom prst="rect">
            <a:avLst/>
          </a:prstGeom>
          <a:noFill/>
        </p:spPr>
        <p:txBody>
          <a:bodyPr wrap="square">
            <a:spAutoFit/>
          </a:bodyPr>
          <a:lstStyle/>
          <a:p>
            <a:r>
              <a:rPr lang="tr-TR" dirty="0"/>
              <a:t>Yapılış şekli:</a:t>
            </a:r>
          </a:p>
          <a:p>
            <a:r>
              <a:rPr lang="tr-TR" dirty="0"/>
              <a:t>Tam fren tecrübesini makinist, tren şefi ve vagon teknisyeni birlikte yapar.</a:t>
            </a:r>
          </a:p>
          <a:p>
            <a:r>
              <a:rPr lang="tr-TR" dirty="0"/>
              <a:t>a.	Tam fren tecrübesine başlanılmadan önce tren şefi ve vagon teknisyeni, hava hortumlarının muntazam bağlanmış olduğunu, </a:t>
            </a:r>
            <a:r>
              <a:rPr lang="tr-TR" dirty="0" err="1"/>
              <a:t>akerman</a:t>
            </a:r>
            <a:r>
              <a:rPr lang="tr-TR" dirty="0"/>
              <a:t> musluklarının açık konumda olduğunu, dolu boş kollarının hamulenin tonajına uygun tanzim edilmiş olduğunu, </a:t>
            </a:r>
            <a:r>
              <a:rPr lang="tr-TR" dirty="0" err="1"/>
              <a:t>triblivalf</a:t>
            </a:r>
            <a:r>
              <a:rPr lang="tr-TR" dirty="0"/>
              <a:t> açık-kapalı kollarının fren arızası bulunmayan vagonlarda açık konumda tanzimli bulunduğunu kontrol eder. Görülen eksiklikleri tamamladıktan sonra makiniste hava doldurmasını söyler. Makinist, musluk kolunu doldurma ve yol durumuna getirir ve bu işler yapılınca fren tecrübesine başlanır.</a:t>
            </a:r>
          </a:p>
          <a:p>
            <a:pPr marL="342900" indent="-342900">
              <a:buAutoNum type="alphaLcPeriod" startAt="2"/>
            </a:pPr>
            <a:r>
              <a:rPr lang="tr-TR" dirty="0"/>
              <a:t>Tren şefi ve vagon teknisyeni dizinin tamamen hava ile dolduğunu makinistten öğrendikten sonra, bütün frenlerin gevşek durumda olup olmadığına bakarlar, freni gevşememiş vagon varsa sebebi araştırılır. Arıza giderilemezse fren iptal edilir ve </a:t>
            </a:r>
            <a:r>
              <a:rPr lang="tr-TR" dirty="0" err="1"/>
              <a:t>pürjör</a:t>
            </a:r>
            <a:r>
              <a:rPr lang="tr-TR" dirty="0"/>
              <a:t> çekilerek havası tamamen boşaltılır. “Fren bozuktur” etiketi yapıştırılır.</a:t>
            </a:r>
          </a:p>
          <a:p>
            <a:pPr marL="342900" indent="-342900">
              <a:buAutoNum type="alphaLcPeriod" startAt="2"/>
            </a:pPr>
            <a:r>
              <a:rPr lang="tr-TR" dirty="0"/>
              <a:t>Bütün frenlerin gevşek durumda bulundukları anlaşıldıktan sonra, tren şefi trenin baş tarafından "Fren Yap" işaretini verir. Makinist bu işarete makine düdüğü ile cevap verir ve </a:t>
            </a:r>
            <a:r>
              <a:rPr lang="tr-TR" dirty="0" err="1"/>
              <a:t>kondüvitten</a:t>
            </a:r>
            <a:r>
              <a:rPr lang="tr-TR" dirty="0"/>
              <a:t> 0,5 atmosfer hava boşaltarak fren yapar.</a:t>
            </a:r>
          </a:p>
        </p:txBody>
      </p:sp>
    </p:spTree>
    <p:extLst>
      <p:ext uri="{BB962C8B-B14F-4D97-AF65-F5344CB8AC3E}">
        <p14:creationId xmlns:p14="http://schemas.microsoft.com/office/powerpoint/2010/main" val="39719721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63DFA-AE58-0840-00B5-74DB8D048CD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34188D6-137E-219A-E9AE-0A4BC8D26931}"/>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TECRÜBELERİ    </a:t>
            </a:r>
          </a:p>
        </p:txBody>
      </p:sp>
      <p:pic>
        <p:nvPicPr>
          <p:cNvPr id="11" name="İçerik Yer Tutucusu 10">
            <a:extLst>
              <a:ext uri="{FF2B5EF4-FFF2-40B4-BE49-F238E27FC236}">
                <a16:creationId xmlns:a16="http://schemas.microsoft.com/office/drawing/2014/main" id="{A19C6A3C-F0D2-2689-A2DA-2E5CA9CADF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CD51D676-3E9A-CDC8-0982-6E316952A1B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E792C156-B440-3F96-0451-CBB1068DFB0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2E42AC3B-8AB9-0FF5-90C4-4D0A1F23B70A}"/>
              </a:ext>
            </a:extLst>
          </p:cNvPr>
          <p:cNvSpPr txBox="1"/>
          <p:nvPr/>
        </p:nvSpPr>
        <p:spPr>
          <a:xfrm>
            <a:off x="184727" y="1348994"/>
            <a:ext cx="11471564" cy="3416320"/>
          </a:xfrm>
          <a:prstGeom prst="rect">
            <a:avLst/>
          </a:prstGeom>
          <a:noFill/>
        </p:spPr>
        <p:txBody>
          <a:bodyPr wrap="square">
            <a:spAutoFit/>
          </a:bodyPr>
          <a:lstStyle/>
          <a:p>
            <a:r>
              <a:rPr lang="tr-TR"/>
              <a:t>d.	Bunun üzerine tren şefi ve vagon teknisyeni trenin baştan sonuna kadar bütün frenlerin sıkıp sıkmadığını kontrol ederler. Tutmayan fren görülürse sebebi araştırılır ve gerekirse tekrar fren yapılır. Arıza giderilemezse fren iptal edilir ve fren bozuktur etiketi yapıştırılır.</a:t>
            </a:r>
          </a:p>
          <a:p>
            <a:r>
              <a:rPr lang="tr-TR"/>
              <a:t>e.	Tren şefi  dizinin son vagonunun da fren sıktığını gördükten sonra buradan "Fren Gevşet" işareti verir. Makinist makine düdüğü ile cevap vererek frenleri gevşetir. Tren şefi ve vagon teknisyeni bütün diziyi gözden geçirerek frenlerin hepsinin gevşeyip gevşemediğini kontrol ederler.</a:t>
            </a:r>
          </a:p>
          <a:p>
            <a:r>
              <a:rPr lang="tr-TR"/>
              <a:t>f.	Makinist bu sırada trende hava kaçağı olup olmadığını kontrol eder.</a:t>
            </a:r>
          </a:p>
          <a:p>
            <a:r>
              <a:rPr lang="tr-TR"/>
              <a:t>g.	Frenlerin makinist tarafından gevşetilmiş olması şarttır. Makinist musluğu ile gevşemeyen bir frenin iptal edileceği yerde pürjör ile gevşetilmesine çalışmak ve bu yüzden arızanın görülmesine engel olmak tehlikeli ve yasaktır.</a:t>
            </a:r>
          </a:p>
          <a:p>
            <a:r>
              <a:rPr lang="tr-TR"/>
              <a:t>h.	Dizideki bütün vagonların frenlerinin gevşediği anlaşılınca tecrübe sona ermiş sayılır ve makiniste "Fren Muntazam İşareti" verilir</a:t>
            </a:r>
            <a:endParaRPr lang="tr-TR" dirty="0"/>
          </a:p>
        </p:txBody>
      </p:sp>
    </p:spTree>
    <p:extLst>
      <p:ext uri="{BB962C8B-B14F-4D97-AF65-F5344CB8AC3E}">
        <p14:creationId xmlns:p14="http://schemas.microsoft.com/office/powerpoint/2010/main" val="8151919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EAB62-B186-4DD8-F44E-01EDB37C78B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ACF0102-1CF5-06BD-4210-151ADC6B6D22}"/>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TECRÜBELERİ    </a:t>
            </a:r>
          </a:p>
        </p:txBody>
      </p:sp>
      <p:pic>
        <p:nvPicPr>
          <p:cNvPr id="11" name="İçerik Yer Tutucusu 10">
            <a:extLst>
              <a:ext uri="{FF2B5EF4-FFF2-40B4-BE49-F238E27FC236}">
                <a16:creationId xmlns:a16="http://schemas.microsoft.com/office/drawing/2014/main" id="{0F321CB8-3E7F-0AD5-2B82-B662D54DBE6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E2F65E5-8A77-DCA6-88ED-03BF368F11F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994C3A57-1C97-DA9D-D4AD-911BE36E268E}"/>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AF5D1A8A-B0B4-402A-0711-B488CF095C8D}"/>
              </a:ext>
            </a:extLst>
          </p:cNvPr>
          <p:cNvSpPr txBox="1"/>
          <p:nvPr/>
        </p:nvSpPr>
        <p:spPr>
          <a:xfrm>
            <a:off x="360218" y="1884703"/>
            <a:ext cx="11471564" cy="2862322"/>
          </a:xfrm>
          <a:prstGeom prst="rect">
            <a:avLst/>
          </a:prstGeom>
          <a:noFill/>
        </p:spPr>
        <p:txBody>
          <a:bodyPr wrap="square">
            <a:spAutoFit/>
          </a:bodyPr>
          <a:lstStyle/>
          <a:p>
            <a:r>
              <a:rPr lang="tr-TR" dirty="0">
                <a:solidFill>
                  <a:srgbClr val="C00000"/>
                </a:solidFill>
              </a:rPr>
              <a:t>Basit Fren Tecrübesi</a:t>
            </a:r>
          </a:p>
          <a:p>
            <a:r>
              <a:rPr lang="tr-TR" dirty="0"/>
              <a:t>a.	Trenden bir veya birkaç vagonun çıkarıldığı veya ilave edildiği zaman,</a:t>
            </a:r>
          </a:p>
          <a:p>
            <a:r>
              <a:rPr lang="tr-TR" dirty="0"/>
              <a:t>b.	Katarı çeken lokomotifin değiştirilmesinde veya kısa süreli servis dışı kalması halinde(elektrikli lokomotiflerde katenerin kesilmesi, pantografın inik durumda uzunca bir süre kalması gibi.)</a:t>
            </a:r>
          </a:p>
          <a:p>
            <a:r>
              <a:rPr lang="tr-TR" dirty="0"/>
              <a:t>c.	Herhangi bir sebepten dolayı fren hortumlarının çözülüp tekrar takılmasında ve </a:t>
            </a:r>
            <a:r>
              <a:rPr lang="tr-TR" dirty="0" err="1"/>
              <a:t>akerman</a:t>
            </a:r>
            <a:r>
              <a:rPr lang="tr-TR" dirty="0"/>
              <a:t> musluklarının açılıp kapanmasında,</a:t>
            </a:r>
          </a:p>
          <a:p>
            <a:r>
              <a:rPr lang="tr-TR" dirty="0"/>
              <a:t>d.	Bir fren arızasının tamirinden sonra basit fren tecrübesi yapılır.</a:t>
            </a:r>
          </a:p>
          <a:p>
            <a:r>
              <a:rPr lang="tr-TR" dirty="0"/>
              <a:t>Basit fren tecrübesi yapılış itibari ile tam fren tecrübesine benzer. Yalnız basit fren tecrübesinde son hava frenli vagon ile trene sonradan ilave edilen vagon frenlerinin muntazam çalışıp çalışmadığına bakılır. Hareket tarzı tam fren tecrübesinde açıklandığı gibidir.</a:t>
            </a:r>
          </a:p>
        </p:txBody>
      </p:sp>
    </p:spTree>
    <p:extLst>
      <p:ext uri="{BB962C8B-B14F-4D97-AF65-F5344CB8AC3E}">
        <p14:creationId xmlns:p14="http://schemas.microsoft.com/office/powerpoint/2010/main" val="11626076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D5786-47D0-A208-B5C1-BB9D92296E8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1422C28-ECEF-4FA6-0DD3-4B28BC91094A}"/>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TECRÜBELERİ    </a:t>
            </a:r>
          </a:p>
        </p:txBody>
      </p:sp>
      <p:pic>
        <p:nvPicPr>
          <p:cNvPr id="11" name="İçerik Yer Tutucusu 10">
            <a:extLst>
              <a:ext uri="{FF2B5EF4-FFF2-40B4-BE49-F238E27FC236}">
                <a16:creationId xmlns:a16="http://schemas.microsoft.com/office/drawing/2014/main" id="{9ECBB6F1-19ED-1A80-CEA5-FC7D7A57838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24B5EFD-82A8-F0B0-E4E6-0135A8F619C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71C27D3F-A4E5-2EF1-4FD5-21C7969D9648}"/>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26B269B6-1CAC-F3B5-C34C-C0DD38AE4A86}"/>
              </a:ext>
            </a:extLst>
          </p:cNvPr>
          <p:cNvSpPr txBox="1"/>
          <p:nvPr/>
        </p:nvSpPr>
        <p:spPr>
          <a:xfrm>
            <a:off x="118093" y="1204685"/>
            <a:ext cx="11852234" cy="4247317"/>
          </a:xfrm>
          <a:prstGeom prst="rect">
            <a:avLst/>
          </a:prstGeom>
          <a:noFill/>
        </p:spPr>
        <p:txBody>
          <a:bodyPr wrap="square">
            <a:spAutoFit/>
          </a:bodyPr>
          <a:lstStyle/>
          <a:p>
            <a:r>
              <a:rPr lang="tr-TR" dirty="0">
                <a:solidFill>
                  <a:srgbClr val="C00000"/>
                </a:solidFill>
              </a:rPr>
              <a:t>Fren Tecrübelerinde Dikkat Edilecek Hususlar</a:t>
            </a:r>
          </a:p>
          <a:p>
            <a:r>
              <a:rPr lang="tr-TR" dirty="0"/>
              <a:t>1.	Fren tecrübelerinde tren şefinden başkasının işaret vermesi ve işaret talimatnamesinde bildirilen işaretlerin dışında işaret kullanılması yasaktır. Makinist bunlara aykırı olarak verilecek işaretleri kabul ve tekrar etmez.</a:t>
            </a:r>
          </a:p>
          <a:p>
            <a:r>
              <a:rPr lang="tr-TR" dirty="0"/>
              <a:t>2.	Tecrübenin başından sonuna kadar makinist bütün dikkatini tren şefinin vereceği işaretlere yöneltir. Tren şefi başka bir iş için trenden ayrılmayacağı gibi amirleri tarafından başka bir işle görevlendirilemez ve işine karışılmaz. Teftiş vazifesiyle görevli olanlar bu sırada yalnız tren şefine müracaatla görecekleri kusur ve intizamsızlıkları bildirirler.</a:t>
            </a:r>
          </a:p>
          <a:p>
            <a:r>
              <a:rPr lang="tr-TR" dirty="0"/>
              <a:t>3.	Frenlerin muntazam olduğu tren şefi tarafından trafik cetveline yazılır ve tam fren tecrübelerinde tren şefi, makinist ve vagon teknisyeni birlikte imza ederler. Trenin sonunda görevli olan memur basit fren tecrübelerinde vazifelidir. Trafik cetvelini imzalamaz. Ancak trenin sonundan vereceği "Fren Muntazam” işaretinden icabında sorumlu tutulur.</a:t>
            </a:r>
          </a:p>
          <a:p>
            <a:r>
              <a:rPr lang="tr-TR" dirty="0"/>
              <a:t>4.	Fren tecrübesi yapılırken vagon teknisyenleri tren şefinin emrinde olup, fren tecrübelerinde görülecek hasar ve bozuklukların düzeltilmesini sağlarlar.</a:t>
            </a:r>
          </a:p>
          <a:p>
            <a:endParaRPr lang="tr-TR" dirty="0"/>
          </a:p>
        </p:txBody>
      </p:sp>
    </p:spTree>
    <p:extLst>
      <p:ext uri="{BB962C8B-B14F-4D97-AF65-F5344CB8AC3E}">
        <p14:creationId xmlns:p14="http://schemas.microsoft.com/office/powerpoint/2010/main" val="7311762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16549-8E69-7B65-7AB2-2C58FF8AA7C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6FCD83C-6EBB-00FA-4183-48D249BE1928}"/>
              </a:ext>
            </a:extLst>
          </p:cNvPr>
          <p:cNvSpPr>
            <a:spLocks noGrp="1"/>
          </p:cNvSpPr>
          <p:nvPr>
            <p:ph type="title"/>
          </p:nvPr>
        </p:nvSpPr>
        <p:spPr>
          <a:xfrm>
            <a:off x="838200" y="144309"/>
            <a:ext cx="10515600" cy="812800"/>
          </a:xfrm>
        </p:spPr>
        <p:txBody>
          <a:bodyPr>
            <a:normAutofit/>
          </a:bodyPr>
          <a:lstStyle/>
          <a:p>
            <a:pPr algn="ctr"/>
            <a:r>
              <a:rPr lang="tr-TR" dirty="0">
                <a:solidFill>
                  <a:srgbClr val="FF0000"/>
                </a:solidFill>
              </a:rPr>
              <a:t>FREN TECRÜBELERİ    </a:t>
            </a:r>
          </a:p>
        </p:txBody>
      </p:sp>
      <p:pic>
        <p:nvPicPr>
          <p:cNvPr id="11" name="İçerik Yer Tutucusu 10">
            <a:extLst>
              <a:ext uri="{FF2B5EF4-FFF2-40B4-BE49-F238E27FC236}">
                <a16:creationId xmlns:a16="http://schemas.microsoft.com/office/drawing/2014/main" id="{F51E37DC-D1FE-43ED-6974-49C55B45B00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85D0A01B-0D5B-6A7F-0615-38A3F61B7024}"/>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75C8EE25-7559-976E-DF39-1E17F01A0F0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62CF483F-04A2-06D2-C3C5-B6FA89DDBF01}"/>
              </a:ext>
            </a:extLst>
          </p:cNvPr>
          <p:cNvSpPr txBox="1"/>
          <p:nvPr/>
        </p:nvSpPr>
        <p:spPr>
          <a:xfrm>
            <a:off x="339766" y="2063666"/>
            <a:ext cx="11852234" cy="2031325"/>
          </a:xfrm>
          <a:prstGeom prst="rect">
            <a:avLst/>
          </a:prstGeom>
          <a:noFill/>
        </p:spPr>
        <p:txBody>
          <a:bodyPr wrap="square">
            <a:spAutoFit/>
          </a:bodyPr>
          <a:lstStyle/>
          <a:p>
            <a:r>
              <a:rPr lang="tr-TR" dirty="0"/>
              <a:t>5.	Gerek tam ve gerek basit fren tecrübelerinde makinist kendisine "fren muntazam" işareti verilmeden ve frenlerin muntazam olduğu hususu trafik cetveline yazılıp kendisine imza ettirilmeden treni hareket ettirmeyecektir.</a:t>
            </a:r>
          </a:p>
          <a:p>
            <a:r>
              <a:rPr lang="tr-TR" dirty="0"/>
              <a:t>6.	Sabit fren tesisatı bulunan istasyonlarda, yolcu treni dizilerinde yapılmakta olan fren yoklaması trenin kalkışından kısa bir süre önce yapılmış ve harekete kadar dizide bir değişiklik yapılmamış ise, bu yoklama aynı zamanda fren tecrübesi sayılırsa da, makine diziye bağlandıktan sonra basit bir fren tecrübesi de yapılmalıdır.</a:t>
            </a:r>
          </a:p>
        </p:txBody>
      </p:sp>
    </p:spTree>
    <p:extLst>
      <p:ext uri="{BB962C8B-B14F-4D97-AF65-F5344CB8AC3E}">
        <p14:creationId xmlns:p14="http://schemas.microsoft.com/office/powerpoint/2010/main" val="106717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BDACE-9F2F-0441-E7A8-44C61577C1D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7333F6B-DD1D-E1EC-A168-EAAC0BFC9963}"/>
              </a:ext>
            </a:extLst>
          </p:cNvPr>
          <p:cNvSpPr>
            <a:spLocks noGrp="1"/>
          </p:cNvSpPr>
          <p:nvPr>
            <p:ph type="title"/>
          </p:nvPr>
        </p:nvSpPr>
        <p:spPr>
          <a:xfrm>
            <a:off x="1211284" y="23682"/>
            <a:ext cx="10515600" cy="898739"/>
          </a:xfrm>
        </p:spPr>
        <p:txBody>
          <a:bodyPr>
            <a:normAutofit fontScale="90000"/>
          </a:bodyPr>
          <a:lstStyle/>
          <a:p>
            <a:pPr algn="ctr"/>
            <a:r>
              <a:rPr lang="tr-TR" dirty="0">
                <a:solidFill>
                  <a:srgbClr val="FF0000"/>
                </a:solidFill>
              </a:rPr>
              <a:t>     Yolcu Vagonlarının Tamir Bakım Ve </a:t>
            </a:r>
            <a:br>
              <a:rPr lang="tr-TR" dirty="0">
                <a:solidFill>
                  <a:srgbClr val="FF0000"/>
                </a:solidFill>
              </a:rPr>
            </a:br>
            <a:r>
              <a:rPr lang="tr-TR" dirty="0">
                <a:solidFill>
                  <a:srgbClr val="FF0000"/>
                </a:solidFill>
              </a:rPr>
              <a:t>Onarım Süreleri</a:t>
            </a:r>
          </a:p>
        </p:txBody>
      </p:sp>
      <p:pic>
        <p:nvPicPr>
          <p:cNvPr id="11" name="İçerik Yer Tutucusu 10">
            <a:extLst>
              <a:ext uri="{FF2B5EF4-FFF2-40B4-BE49-F238E27FC236}">
                <a16:creationId xmlns:a16="http://schemas.microsoft.com/office/drawing/2014/main" id="{C081C53D-8495-CFF0-C6AE-555D896C67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BD472977-3DEC-F8CF-408B-3721FE98F60B}"/>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09FD3203-7412-3058-D40A-88EA36469282}"/>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E355F95B-4597-5992-78CC-FA5502A0EB06}"/>
              </a:ext>
            </a:extLst>
          </p:cNvPr>
          <p:cNvSpPr txBox="1"/>
          <p:nvPr/>
        </p:nvSpPr>
        <p:spPr>
          <a:xfrm>
            <a:off x="457200" y="1919730"/>
            <a:ext cx="10884745" cy="3970318"/>
          </a:xfrm>
          <a:prstGeom prst="rect">
            <a:avLst/>
          </a:prstGeom>
          <a:noFill/>
        </p:spPr>
        <p:txBody>
          <a:bodyPr wrap="square">
            <a:spAutoFit/>
          </a:bodyPr>
          <a:lstStyle/>
          <a:p>
            <a:r>
              <a:rPr lang="tr-TR" dirty="0">
                <a:solidFill>
                  <a:srgbClr val="FF0000"/>
                </a:solidFill>
              </a:rPr>
              <a:t>V1 Revizyon tamiri </a:t>
            </a:r>
          </a:p>
          <a:p>
            <a:r>
              <a:rPr lang="tr-TR" dirty="0"/>
              <a:t>Yolcu vagonlarının 2 yılda bir yapılan planlı tamiridir. Bu tamir grubunda TTŞ-304’e göre yapılması belirlenmiş muayene, tamir ve bakımlar yapılır. Üç defa V1 revizyon tamiri gören bir yolcu vagonu dördüncü revizyona geldiği zaman V2 büyük tamir yapılır. V1 Revizyon tamiri, Vagon Bakım Onarım Atölye Müdürlükleri ile Araç Bakım Dairesi Başkanlığının onay verdiği yerlerde yapılır ve vagon üzerine yazılır.</a:t>
            </a:r>
          </a:p>
          <a:p>
            <a:r>
              <a:rPr lang="tr-TR" dirty="0">
                <a:solidFill>
                  <a:srgbClr val="FF0000"/>
                </a:solidFill>
              </a:rPr>
              <a:t>V2 Büyük tamir</a:t>
            </a:r>
          </a:p>
          <a:p>
            <a:r>
              <a:rPr lang="tr-TR" dirty="0"/>
              <a:t>Yolcu vagonlarının takriben 8-10 yılda bir yapılan planlı tamiridir. V2 büyük tamir Araç Bakım Dairesi Başkanlığının onay verdiği yerlerde yapılır.</a:t>
            </a:r>
          </a:p>
          <a:p>
            <a:r>
              <a:rPr lang="tr-TR" dirty="0">
                <a:solidFill>
                  <a:srgbClr val="FF0000"/>
                </a:solidFill>
              </a:rPr>
              <a:t>V3 Ağır tamir</a:t>
            </a:r>
            <a:r>
              <a:rPr lang="tr-TR" dirty="0"/>
              <a:t>		</a:t>
            </a:r>
          </a:p>
          <a:p>
            <a:r>
              <a:rPr lang="tr-TR" dirty="0"/>
              <a:t>Yolcu vagonuna tip değişikliği, klima montajı, modernizasyon, boji tadilatı </a:t>
            </a:r>
            <a:r>
              <a:rPr lang="tr-TR" dirty="0" err="1"/>
              <a:t>v.s</a:t>
            </a:r>
            <a:r>
              <a:rPr lang="tr-TR" dirty="0"/>
              <a:t> gibi büyük tadilatlar uygulanacağı durumlarda ve Araç Bakım Dairesinin talepleri doğrultusunda, hangi tip tadilatlar yapılacaksa bu tadilat esaslarına göre hazırlanacak şartnameye göre yapılan tamirat grubudur. V3 ağır tamir Araç Bakım Dairesi Başkanlığının onay verdiği yerlerde yapılır.</a:t>
            </a:r>
          </a:p>
        </p:txBody>
      </p:sp>
    </p:spTree>
    <p:extLst>
      <p:ext uri="{BB962C8B-B14F-4D97-AF65-F5344CB8AC3E}">
        <p14:creationId xmlns:p14="http://schemas.microsoft.com/office/powerpoint/2010/main" val="2034522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C8EEB-DE8C-061B-AC11-F0535D0A7E1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A09CCD7-B877-171B-A1C9-B2673A80D7E9}"/>
              </a:ext>
            </a:extLst>
          </p:cNvPr>
          <p:cNvSpPr>
            <a:spLocks noGrp="1"/>
          </p:cNvSpPr>
          <p:nvPr>
            <p:ph type="title"/>
          </p:nvPr>
        </p:nvSpPr>
        <p:spPr>
          <a:xfrm>
            <a:off x="1211284" y="23682"/>
            <a:ext cx="10515600" cy="898739"/>
          </a:xfrm>
        </p:spPr>
        <p:txBody>
          <a:bodyPr>
            <a:normAutofit fontScale="90000"/>
          </a:bodyPr>
          <a:lstStyle/>
          <a:p>
            <a:pPr algn="ctr"/>
            <a:r>
              <a:rPr lang="tr-TR" dirty="0">
                <a:solidFill>
                  <a:srgbClr val="FF0000"/>
                </a:solidFill>
              </a:rPr>
              <a:t>     Yolcu Vagonlarının Tamir Bakım Ve </a:t>
            </a:r>
            <a:br>
              <a:rPr lang="tr-TR" dirty="0">
                <a:solidFill>
                  <a:srgbClr val="FF0000"/>
                </a:solidFill>
              </a:rPr>
            </a:br>
            <a:r>
              <a:rPr lang="tr-TR" dirty="0">
                <a:solidFill>
                  <a:srgbClr val="FF0000"/>
                </a:solidFill>
              </a:rPr>
              <a:t>Onarım Süreleri</a:t>
            </a:r>
          </a:p>
        </p:txBody>
      </p:sp>
      <p:pic>
        <p:nvPicPr>
          <p:cNvPr id="11" name="İçerik Yer Tutucusu 10">
            <a:extLst>
              <a:ext uri="{FF2B5EF4-FFF2-40B4-BE49-F238E27FC236}">
                <a16:creationId xmlns:a16="http://schemas.microsoft.com/office/drawing/2014/main" id="{F675AAE6-D690-A9C8-AADC-77333858189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172D6BB6-990E-1F8E-F7C9-73D9D137657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30CE4459-06C2-3DE7-BDE8-96F95FB8770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3A4AE4A6-A205-DFAD-6B9D-14B95D3C77D6}"/>
              </a:ext>
            </a:extLst>
          </p:cNvPr>
          <p:cNvSpPr txBox="1"/>
          <p:nvPr/>
        </p:nvSpPr>
        <p:spPr>
          <a:xfrm>
            <a:off x="457200" y="1919730"/>
            <a:ext cx="10884745" cy="1754326"/>
          </a:xfrm>
          <a:prstGeom prst="rect">
            <a:avLst/>
          </a:prstGeom>
          <a:noFill/>
        </p:spPr>
        <p:txBody>
          <a:bodyPr wrap="square">
            <a:spAutoFit/>
          </a:bodyPr>
          <a:lstStyle/>
          <a:p>
            <a:r>
              <a:rPr lang="tr-TR" dirty="0"/>
              <a:t>Revizyon tamiri, büyük tamir veya ağır tamirden çıkan yolcu vagonlarının şasisine, bir dikdörtgen skala içinde tamirden çıkış tarihi ve tamiri yapan Atölyenin kısaltılmış ismi aşağıdaki şekilde yazılacaktır. Dikdörtgen skalanın sol tarafına tamir grubu ne olursa olsun uluslararası tamir işareti olan (</a:t>
            </a:r>
            <a:r>
              <a:rPr lang="tr-TR" dirty="0" err="1"/>
              <a:t>Rev</a:t>
            </a:r>
            <a:r>
              <a:rPr lang="tr-TR" dirty="0"/>
              <a:t>.) yazılacaktır. </a:t>
            </a:r>
          </a:p>
          <a:p>
            <a:endParaRPr lang="tr-TR" dirty="0"/>
          </a:p>
          <a:p>
            <a:r>
              <a:rPr lang="tr-TR" dirty="0"/>
              <a:t>Yolcu vagonları için örnek revizyon skalası:</a:t>
            </a:r>
          </a:p>
        </p:txBody>
      </p:sp>
      <p:pic>
        <p:nvPicPr>
          <p:cNvPr id="7" name="Resim 6">
            <a:extLst>
              <a:ext uri="{FF2B5EF4-FFF2-40B4-BE49-F238E27FC236}">
                <a16:creationId xmlns:a16="http://schemas.microsoft.com/office/drawing/2014/main" id="{03EF96C2-7479-24DA-BB5F-33AD7099E47E}"/>
              </a:ext>
            </a:extLst>
          </p:cNvPr>
          <p:cNvPicPr>
            <a:picLocks noChangeAspect="1"/>
          </p:cNvPicPr>
          <p:nvPr/>
        </p:nvPicPr>
        <p:blipFill>
          <a:blip r:embed="rId5"/>
          <a:stretch>
            <a:fillRect/>
          </a:stretch>
        </p:blipFill>
        <p:spPr>
          <a:xfrm>
            <a:off x="1527369" y="4216386"/>
            <a:ext cx="7777052" cy="1286056"/>
          </a:xfrm>
          <a:prstGeom prst="rect">
            <a:avLst/>
          </a:prstGeom>
        </p:spPr>
      </p:pic>
    </p:spTree>
    <p:extLst>
      <p:ext uri="{BB962C8B-B14F-4D97-AF65-F5344CB8AC3E}">
        <p14:creationId xmlns:p14="http://schemas.microsoft.com/office/powerpoint/2010/main" val="179499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8A132-C73F-8E2A-D8B8-F0C85737F90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252946B-83D5-5BBF-ADBD-311F3C714857}"/>
              </a:ext>
            </a:extLst>
          </p:cNvPr>
          <p:cNvSpPr>
            <a:spLocks noGrp="1"/>
          </p:cNvSpPr>
          <p:nvPr>
            <p:ph type="title"/>
          </p:nvPr>
        </p:nvSpPr>
        <p:spPr>
          <a:xfrm>
            <a:off x="1211284" y="23682"/>
            <a:ext cx="10515600" cy="898739"/>
          </a:xfrm>
        </p:spPr>
        <p:txBody>
          <a:bodyPr>
            <a:normAutofit fontScale="90000"/>
          </a:bodyPr>
          <a:lstStyle/>
          <a:p>
            <a:pPr algn="ctr"/>
            <a:r>
              <a:rPr lang="tr-TR" dirty="0">
                <a:solidFill>
                  <a:srgbClr val="FF0000"/>
                </a:solidFill>
              </a:rPr>
              <a:t>     VAGONLAR İÇİN ARIZA MODELLERİ</a:t>
            </a:r>
            <a:br>
              <a:rPr lang="tr-TR" dirty="0">
                <a:solidFill>
                  <a:srgbClr val="FF0000"/>
                </a:solidFill>
              </a:rPr>
            </a:br>
            <a:r>
              <a:rPr lang="tr-TR" dirty="0">
                <a:solidFill>
                  <a:srgbClr val="FF0000"/>
                </a:solidFill>
              </a:rPr>
              <a:t>2017 Model</a:t>
            </a:r>
          </a:p>
        </p:txBody>
      </p:sp>
      <p:pic>
        <p:nvPicPr>
          <p:cNvPr id="11" name="İçerik Yer Tutucusu 10">
            <a:extLst>
              <a:ext uri="{FF2B5EF4-FFF2-40B4-BE49-F238E27FC236}">
                <a16:creationId xmlns:a16="http://schemas.microsoft.com/office/drawing/2014/main" id="{FD8E53C7-A181-730D-B011-64505CC107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CA87A5EF-2850-A965-CF37-1D54BF675EF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24FE2537-1D1D-3A52-2181-75B5FF9C0C6B}"/>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C2FEAD70-1003-F1A6-5CFF-6AEDFE3BD4F3}"/>
              </a:ext>
            </a:extLst>
          </p:cNvPr>
          <p:cNvSpPr txBox="1"/>
          <p:nvPr/>
        </p:nvSpPr>
        <p:spPr>
          <a:xfrm>
            <a:off x="280737" y="2056905"/>
            <a:ext cx="3882190" cy="2585323"/>
          </a:xfrm>
          <a:prstGeom prst="rect">
            <a:avLst/>
          </a:prstGeom>
          <a:noFill/>
        </p:spPr>
        <p:txBody>
          <a:bodyPr wrap="square">
            <a:spAutoFit/>
          </a:bodyPr>
          <a:lstStyle/>
          <a:p>
            <a:r>
              <a:rPr lang="tr-TR" dirty="0"/>
              <a:t>Vagonun muayenesinde </a:t>
            </a:r>
            <a:r>
              <a:rPr lang="tr-TR" dirty="0" err="1"/>
              <a:t>tesbit</a:t>
            </a:r>
            <a:r>
              <a:rPr lang="tr-TR" dirty="0"/>
              <a:t> edilen </a:t>
            </a:r>
            <a:r>
              <a:rPr lang="tr-TR" dirty="0" err="1"/>
              <a:t>tamirlik</a:t>
            </a:r>
            <a:r>
              <a:rPr lang="tr-TR" dirty="0"/>
              <a:t> arıza nedeniyle istasyonun adı, vagonun tipi, numarası, hasar ve noksanlıkları, günün tarihi konulduktan sonra muayene eden sicil numarasını yazar, imza eder ve yapıştırır.(Rengi, beyaz zemin üzerine siyah yazı)</a:t>
            </a:r>
          </a:p>
        </p:txBody>
      </p:sp>
      <p:pic>
        <p:nvPicPr>
          <p:cNvPr id="14" name="Resim 13">
            <a:extLst>
              <a:ext uri="{FF2B5EF4-FFF2-40B4-BE49-F238E27FC236}">
                <a16:creationId xmlns:a16="http://schemas.microsoft.com/office/drawing/2014/main" id="{C75E7704-5D56-E958-D9A9-6DF4463B10EE}"/>
              </a:ext>
            </a:extLst>
          </p:cNvPr>
          <p:cNvPicPr>
            <a:picLocks noChangeAspect="1"/>
          </p:cNvPicPr>
          <p:nvPr/>
        </p:nvPicPr>
        <p:blipFill>
          <a:blip r:embed="rId5"/>
          <a:stretch>
            <a:fillRect/>
          </a:stretch>
        </p:blipFill>
        <p:spPr>
          <a:xfrm>
            <a:off x="4888829" y="1769162"/>
            <a:ext cx="7110666" cy="4214062"/>
          </a:xfrm>
          <a:prstGeom prst="rect">
            <a:avLst/>
          </a:prstGeom>
        </p:spPr>
      </p:pic>
    </p:spTree>
    <p:extLst>
      <p:ext uri="{BB962C8B-B14F-4D97-AF65-F5344CB8AC3E}">
        <p14:creationId xmlns:p14="http://schemas.microsoft.com/office/powerpoint/2010/main" val="2614988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961AA-E626-D98E-759E-7A810AF3209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FBAFA7F-700B-8C94-07B1-91DC02131A98}"/>
              </a:ext>
            </a:extLst>
          </p:cNvPr>
          <p:cNvSpPr>
            <a:spLocks noGrp="1"/>
          </p:cNvSpPr>
          <p:nvPr>
            <p:ph type="title"/>
          </p:nvPr>
        </p:nvSpPr>
        <p:spPr>
          <a:xfrm>
            <a:off x="1211284" y="23682"/>
            <a:ext cx="10515600" cy="898739"/>
          </a:xfrm>
        </p:spPr>
        <p:txBody>
          <a:bodyPr>
            <a:normAutofit fontScale="90000"/>
          </a:bodyPr>
          <a:lstStyle/>
          <a:p>
            <a:pPr algn="ctr"/>
            <a:r>
              <a:rPr lang="tr-TR" dirty="0">
                <a:solidFill>
                  <a:srgbClr val="FF0000"/>
                </a:solidFill>
              </a:rPr>
              <a:t>     VAGONLAR İÇİN ARIZA MODELLERİ</a:t>
            </a:r>
            <a:br>
              <a:rPr lang="tr-TR" dirty="0">
                <a:solidFill>
                  <a:srgbClr val="FF0000"/>
                </a:solidFill>
              </a:rPr>
            </a:br>
            <a:r>
              <a:rPr lang="tr-TR" dirty="0">
                <a:solidFill>
                  <a:srgbClr val="FF0000"/>
                </a:solidFill>
              </a:rPr>
              <a:t>2018 Model</a:t>
            </a:r>
          </a:p>
        </p:txBody>
      </p:sp>
      <p:pic>
        <p:nvPicPr>
          <p:cNvPr id="11" name="İçerik Yer Tutucusu 10">
            <a:extLst>
              <a:ext uri="{FF2B5EF4-FFF2-40B4-BE49-F238E27FC236}">
                <a16:creationId xmlns:a16="http://schemas.microsoft.com/office/drawing/2014/main" id="{0D170D63-8270-928E-C1E7-A482457736E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CDDBCFBB-A43D-1AC2-26A0-4F1C29A57B27}"/>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E36B260F-B9FF-7322-A921-60BFBF9C2682}"/>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331ABB2B-EE4D-4B15-A3AB-70DCB2EF742A}"/>
              </a:ext>
            </a:extLst>
          </p:cNvPr>
          <p:cNvSpPr txBox="1"/>
          <p:nvPr/>
        </p:nvSpPr>
        <p:spPr>
          <a:xfrm>
            <a:off x="88233" y="1766895"/>
            <a:ext cx="6007767" cy="4247317"/>
          </a:xfrm>
          <a:prstGeom prst="rect">
            <a:avLst/>
          </a:prstGeom>
          <a:noFill/>
        </p:spPr>
        <p:txBody>
          <a:bodyPr wrap="square">
            <a:spAutoFit/>
          </a:bodyPr>
          <a:lstStyle/>
          <a:p>
            <a:r>
              <a:rPr lang="tr-TR" dirty="0"/>
              <a:t>Vagonun yapılan muayenesinde yafta üzerinde belirlenmiş olan arızalardan birine rastlandığında karşısındaki dikdörtgen boşluğu (x) işareti ile işaretlenir.</a:t>
            </a:r>
          </a:p>
          <a:p>
            <a:r>
              <a:rPr lang="tr-TR" dirty="0"/>
              <a:t>İstasyonun adı, günün tarihi, vagonun tipi ve numarası yazılır.</a:t>
            </a:r>
          </a:p>
          <a:p>
            <a:r>
              <a:rPr lang="tr-TR" dirty="0"/>
              <a:t>Bu yafta vagonun tamirinin Vagon Bakım Onarım Atelyelerinde mümkün olmadığı arızalar tespit edildiğinde vagonun fabrikaya gönderilmesi icap ettiğinde düzenlenir. Gönderildiği fabrikanın adı ve boşaldıktan sonra iade edileceği Vagon Bakım atelyesi belirtilecektir. Muayeneyi yapıp bu modeli dolduran vagon teknisyeni, altına sicil numarasını yazar, imza eder, ve şaseye yapıştırır.(Rengi, açık yeşil zemin üzeri siyah yazı)</a:t>
            </a:r>
          </a:p>
        </p:txBody>
      </p:sp>
      <p:pic>
        <p:nvPicPr>
          <p:cNvPr id="3" name="Resim 2">
            <a:extLst>
              <a:ext uri="{FF2B5EF4-FFF2-40B4-BE49-F238E27FC236}">
                <a16:creationId xmlns:a16="http://schemas.microsoft.com/office/drawing/2014/main" id="{6BA910E3-5F17-5F80-2C6C-8DA607D9AC70}"/>
              </a:ext>
            </a:extLst>
          </p:cNvPr>
          <p:cNvPicPr>
            <a:picLocks noChangeAspect="1"/>
          </p:cNvPicPr>
          <p:nvPr/>
        </p:nvPicPr>
        <p:blipFill>
          <a:blip r:embed="rId5"/>
          <a:stretch>
            <a:fillRect/>
          </a:stretch>
        </p:blipFill>
        <p:spPr>
          <a:xfrm>
            <a:off x="6095999" y="1735906"/>
            <a:ext cx="5903495" cy="4223163"/>
          </a:xfrm>
          <a:prstGeom prst="rect">
            <a:avLst/>
          </a:prstGeom>
        </p:spPr>
      </p:pic>
    </p:spTree>
    <p:extLst>
      <p:ext uri="{BB962C8B-B14F-4D97-AF65-F5344CB8AC3E}">
        <p14:creationId xmlns:p14="http://schemas.microsoft.com/office/powerpoint/2010/main" val="1486295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5F975-4266-FB5A-2D3C-B1DDF7EDEB3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1FA3F18-3BD8-8D59-C61D-E73F27B9EF9F}"/>
              </a:ext>
            </a:extLst>
          </p:cNvPr>
          <p:cNvSpPr>
            <a:spLocks noGrp="1"/>
          </p:cNvSpPr>
          <p:nvPr>
            <p:ph type="title"/>
          </p:nvPr>
        </p:nvSpPr>
        <p:spPr>
          <a:xfrm>
            <a:off x="1211284" y="23682"/>
            <a:ext cx="10515600" cy="898739"/>
          </a:xfrm>
        </p:spPr>
        <p:txBody>
          <a:bodyPr>
            <a:normAutofit fontScale="90000"/>
          </a:bodyPr>
          <a:lstStyle/>
          <a:p>
            <a:pPr algn="ctr"/>
            <a:r>
              <a:rPr lang="tr-TR" dirty="0">
                <a:solidFill>
                  <a:srgbClr val="FF0000"/>
                </a:solidFill>
              </a:rPr>
              <a:t>     VAGONLAR İÇİN ARIZA MODELLERİ</a:t>
            </a:r>
            <a:br>
              <a:rPr lang="tr-TR" dirty="0">
                <a:solidFill>
                  <a:srgbClr val="FF0000"/>
                </a:solidFill>
              </a:rPr>
            </a:br>
            <a:r>
              <a:rPr lang="tr-TR" dirty="0">
                <a:solidFill>
                  <a:srgbClr val="FF0000"/>
                </a:solidFill>
              </a:rPr>
              <a:t>2019 Model</a:t>
            </a:r>
          </a:p>
        </p:txBody>
      </p:sp>
      <p:pic>
        <p:nvPicPr>
          <p:cNvPr id="11" name="İçerik Yer Tutucusu 10">
            <a:extLst>
              <a:ext uri="{FF2B5EF4-FFF2-40B4-BE49-F238E27FC236}">
                <a16:creationId xmlns:a16="http://schemas.microsoft.com/office/drawing/2014/main" id="{99B1CC82-550B-BA2E-10FA-20358683805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FE9FE20-AABA-F336-D780-9C7041EB94C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C613720B-B592-1FA2-FD65-2B0AAE4E1B5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6E6BABC4-69CB-F9EC-C0DF-A609BECCB0EC}"/>
              </a:ext>
            </a:extLst>
          </p:cNvPr>
          <p:cNvSpPr txBox="1"/>
          <p:nvPr/>
        </p:nvSpPr>
        <p:spPr>
          <a:xfrm>
            <a:off x="88234" y="1766895"/>
            <a:ext cx="4683272" cy="2862322"/>
          </a:xfrm>
          <a:prstGeom prst="rect">
            <a:avLst/>
          </a:prstGeom>
          <a:noFill/>
        </p:spPr>
        <p:txBody>
          <a:bodyPr wrap="square">
            <a:spAutoFit/>
          </a:bodyPr>
          <a:lstStyle/>
          <a:p>
            <a:r>
              <a:rPr lang="tr-TR" dirty="0"/>
              <a:t>Tamir edilmeden trene bağlanamaz modelidir. Vagonda </a:t>
            </a:r>
            <a:r>
              <a:rPr lang="tr-TR" dirty="0" err="1"/>
              <a:t>tesbit</a:t>
            </a:r>
            <a:r>
              <a:rPr lang="tr-TR" dirty="0"/>
              <a:t> edilen </a:t>
            </a:r>
            <a:r>
              <a:rPr lang="tr-TR" dirty="0" err="1"/>
              <a:t>tamirlik</a:t>
            </a:r>
            <a:r>
              <a:rPr lang="tr-TR" dirty="0"/>
              <a:t> arıza nedeniyle kırmızı renkteki tamir yaftasına istasyonun adı, vagon tipi, numarası, günün tarihi ve 2077 model ihbar numarası yazıldıktan sonra trene bağlanamama hasar sebebi kısaca açıklanır. Modeli dolduran </a:t>
            </a:r>
            <a:r>
              <a:rPr lang="tr-TR" dirty="0" err="1"/>
              <a:t>revizör</a:t>
            </a:r>
            <a:r>
              <a:rPr lang="tr-TR" dirty="0"/>
              <a:t> sicil numarasını yazar, imza eder ve vagon şasesine </a:t>
            </a:r>
          </a:p>
        </p:txBody>
      </p:sp>
      <p:pic>
        <p:nvPicPr>
          <p:cNvPr id="5" name="Resim 4">
            <a:extLst>
              <a:ext uri="{FF2B5EF4-FFF2-40B4-BE49-F238E27FC236}">
                <a16:creationId xmlns:a16="http://schemas.microsoft.com/office/drawing/2014/main" id="{6B311F39-C6A1-2C67-45F4-F0E0A569BB4F}"/>
              </a:ext>
            </a:extLst>
          </p:cNvPr>
          <p:cNvPicPr>
            <a:picLocks noChangeAspect="1"/>
          </p:cNvPicPr>
          <p:nvPr/>
        </p:nvPicPr>
        <p:blipFill>
          <a:blip r:embed="rId5"/>
          <a:stretch>
            <a:fillRect/>
          </a:stretch>
        </p:blipFill>
        <p:spPr>
          <a:xfrm>
            <a:off x="5195454" y="1515069"/>
            <a:ext cx="6600306" cy="4432466"/>
          </a:xfrm>
          <a:prstGeom prst="rect">
            <a:avLst/>
          </a:prstGeom>
        </p:spPr>
      </p:pic>
    </p:spTree>
    <p:extLst>
      <p:ext uri="{BB962C8B-B14F-4D97-AF65-F5344CB8AC3E}">
        <p14:creationId xmlns:p14="http://schemas.microsoft.com/office/powerpoint/2010/main" val="2781861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49FE0-16FC-93D3-2D27-E66C5E394D9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90D043E-3220-19AC-26F2-0CAFEF8DE725}"/>
              </a:ext>
            </a:extLst>
          </p:cNvPr>
          <p:cNvSpPr>
            <a:spLocks noGrp="1"/>
          </p:cNvSpPr>
          <p:nvPr>
            <p:ph type="title"/>
          </p:nvPr>
        </p:nvSpPr>
        <p:spPr>
          <a:xfrm>
            <a:off x="1211284" y="23682"/>
            <a:ext cx="10515600" cy="898739"/>
          </a:xfrm>
        </p:spPr>
        <p:txBody>
          <a:bodyPr>
            <a:normAutofit fontScale="90000"/>
          </a:bodyPr>
          <a:lstStyle/>
          <a:p>
            <a:pPr algn="ctr"/>
            <a:r>
              <a:rPr lang="tr-TR" dirty="0">
                <a:solidFill>
                  <a:srgbClr val="FF0000"/>
                </a:solidFill>
              </a:rPr>
              <a:t>     VAGONLAR İÇİN ARIZA MODELLERİ</a:t>
            </a:r>
            <a:br>
              <a:rPr lang="tr-TR" dirty="0">
                <a:solidFill>
                  <a:srgbClr val="FF0000"/>
                </a:solidFill>
              </a:rPr>
            </a:br>
            <a:r>
              <a:rPr lang="tr-TR" dirty="0">
                <a:solidFill>
                  <a:srgbClr val="FF0000"/>
                </a:solidFill>
              </a:rPr>
              <a:t>2020 Model</a:t>
            </a:r>
          </a:p>
        </p:txBody>
      </p:sp>
      <p:pic>
        <p:nvPicPr>
          <p:cNvPr id="11" name="İçerik Yer Tutucusu 10">
            <a:extLst>
              <a:ext uri="{FF2B5EF4-FFF2-40B4-BE49-F238E27FC236}">
                <a16:creationId xmlns:a16="http://schemas.microsoft.com/office/drawing/2014/main" id="{9C9841E7-427E-7208-A863-1B35B139BBA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480C72D-D062-74A9-3B88-2A0E485C666B}"/>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E28BFD9A-F9F5-0B1E-3D4F-42363AD48AA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C860AA93-E33E-D336-D0BE-ADDD9604E046}"/>
              </a:ext>
            </a:extLst>
          </p:cNvPr>
          <p:cNvSpPr txBox="1"/>
          <p:nvPr/>
        </p:nvSpPr>
        <p:spPr>
          <a:xfrm>
            <a:off x="88234" y="1766895"/>
            <a:ext cx="4683272" cy="2862322"/>
          </a:xfrm>
          <a:prstGeom prst="rect">
            <a:avLst/>
          </a:prstGeom>
          <a:noFill/>
        </p:spPr>
        <p:txBody>
          <a:bodyPr wrap="square">
            <a:spAutoFit/>
          </a:bodyPr>
          <a:lstStyle/>
          <a:p>
            <a:r>
              <a:rPr lang="tr-TR" dirty="0"/>
              <a:t>Bu model vagonun yapılan muayenesinde fren tesisatında </a:t>
            </a:r>
            <a:r>
              <a:rPr lang="tr-TR" dirty="0" err="1"/>
              <a:t>tesbit</a:t>
            </a:r>
            <a:r>
              <a:rPr lang="tr-TR" dirty="0"/>
              <a:t> edilen herhangi bir arızadan dolayı freni iptal edilen vagonların iptal kolu yakınına yapıştırılır. Model üzerindeki boşluğa İstasyonun adı yazılır. Günü, tarihi atıldıktan sonra muayene eden vagon teknisyeni sicil numarasını yazar, imza eder ve yapıştırır.(Rengi, beyaz zemin üzeri kırmızı yazı)</a:t>
            </a:r>
          </a:p>
        </p:txBody>
      </p:sp>
      <p:pic>
        <p:nvPicPr>
          <p:cNvPr id="3" name="Resim 2">
            <a:extLst>
              <a:ext uri="{FF2B5EF4-FFF2-40B4-BE49-F238E27FC236}">
                <a16:creationId xmlns:a16="http://schemas.microsoft.com/office/drawing/2014/main" id="{3697105A-57CA-FFB5-5BBE-DAF23ECBE790}"/>
              </a:ext>
            </a:extLst>
          </p:cNvPr>
          <p:cNvPicPr>
            <a:picLocks noChangeAspect="1"/>
          </p:cNvPicPr>
          <p:nvPr/>
        </p:nvPicPr>
        <p:blipFill>
          <a:blip r:embed="rId5"/>
          <a:stretch>
            <a:fillRect/>
          </a:stretch>
        </p:blipFill>
        <p:spPr>
          <a:xfrm>
            <a:off x="4771506" y="1483407"/>
            <a:ext cx="7178744" cy="4293938"/>
          </a:xfrm>
          <a:prstGeom prst="rect">
            <a:avLst/>
          </a:prstGeom>
        </p:spPr>
      </p:pic>
    </p:spTree>
    <p:extLst>
      <p:ext uri="{BB962C8B-B14F-4D97-AF65-F5344CB8AC3E}">
        <p14:creationId xmlns:p14="http://schemas.microsoft.com/office/powerpoint/2010/main" val="4258189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EEA00-8778-A869-9FCC-94CADDCB150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3379429-C307-9F21-7A50-AACFD28F1373}"/>
              </a:ext>
            </a:extLst>
          </p:cNvPr>
          <p:cNvSpPr>
            <a:spLocks noGrp="1"/>
          </p:cNvSpPr>
          <p:nvPr>
            <p:ph type="title"/>
          </p:nvPr>
        </p:nvSpPr>
        <p:spPr>
          <a:xfrm>
            <a:off x="1211284" y="23682"/>
            <a:ext cx="10515600" cy="898739"/>
          </a:xfrm>
        </p:spPr>
        <p:txBody>
          <a:bodyPr>
            <a:normAutofit fontScale="90000"/>
          </a:bodyPr>
          <a:lstStyle/>
          <a:p>
            <a:pPr algn="ctr"/>
            <a:r>
              <a:rPr lang="tr-TR" dirty="0">
                <a:solidFill>
                  <a:srgbClr val="FF0000"/>
                </a:solidFill>
              </a:rPr>
              <a:t>     VAGONLAR İÇİN ARIZA MODELLERİ</a:t>
            </a:r>
            <a:br>
              <a:rPr lang="tr-TR" dirty="0">
                <a:solidFill>
                  <a:srgbClr val="FF0000"/>
                </a:solidFill>
              </a:rPr>
            </a:br>
            <a:r>
              <a:rPr lang="tr-TR" dirty="0">
                <a:solidFill>
                  <a:srgbClr val="FF0000"/>
                </a:solidFill>
              </a:rPr>
              <a:t>2077 Model</a:t>
            </a:r>
          </a:p>
        </p:txBody>
      </p:sp>
      <p:pic>
        <p:nvPicPr>
          <p:cNvPr id="11" name="İçerik Yer Tutucusu 10">
            <a:extLst>
              <a:ext uri="{FF2B5EF4-FFF2-40B4-BE49-F238E27FC236}">
                <a16:creationId xmlns:a16="http://schemas.microsoft.com/office/drawing/2014/main" id="{E69A3886-B7D9-BCE4-8F1D-4BB4478A433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7AD91D81-DB1A-32E4-701B-703C41E7B7A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0CA63D92-1B3A-2B24-E310-F2BCA284F7F5}"/>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D0D2E00A-61F4-3DD0-E895-500AECF21ECD}"/>
              </a:ext>
            </a:extLst>
          </p:cNvPr>
          <p:cNvSpPr txBox="1"/>
          <p:nvPr/>
        </p:nvSpPr>
        <p:spPr>
          <a:xfrm>
            <a:off x="88233" y="1766895"/>
            <a:ext cx="5935577" cy="4247317"/>
          </a:xfrm>
          <a:prstGeom prst="rect">
            <a:avLst/>
          </a:prstGeom>
          <a:noFill/>
        </p:spPr>
        <p:txBody>
          <a:bodyPr wrap="square">
            <a:spAutoFit/>
          </a:bodyPr>
          <a:lstStyle/>
          <a:p>
            <a:r>
              <a:rPr lang="tr-TR" dirty="0"/>
              <a:t>Tamire tutma ve tamirden sonra servise verme ihbar varakasıdır. Bu belge dizide bulunan vagonlarda </a:t>
            </a:r>
            <a:r>
              <a:rPr lang="tr-TR" dirty="0" err="1"/>
              <a:t>tesbit</a:t>
            </a:r>
            <a:r>
              <a:rPr lang="tr-TR" dirty="0"/>
              <a:t> edilen arızalarına göre üzerlerine uygun modeller konulduktan sonra katar dizisinde manevra ile kesilerek tamir atelyesi hattına verilmesi ve de tamirden çıkan vagonların tamir atelyeleri hattından alınarak servise verilmesi için doldurulur. Vagonların muntazam olarak tamire verilmeleri ve çıkışlarında servise verilmelerini sağlar. A nüshası imza mukabili Lojistik Müdürlüğüne veya şefliğine verilir, B nüshası Vagon Bakım işyerleri dosyalarında saklanır.(Rengi, beyaz zemin üzeri siyah yazı)( Bu Model </a:t>
            </a:r>
            <a:r>
              <a:rPr lang="tr-TR" dirty="0" err="1"/>
              <a:t>kky</a:t>
            </a:r>
            <a:r>
              <a:rPr lang="tr-TR" dirty="0"/>
              <a:t>/</a:t>
            </a:r>
            <a:r>
              <a:rPr lang="tr-TR" dirty="0" err="1"/>
              <a:t>abys</a:t>
            </a:r>
            <a:r>
              <a:rPr lang="tr-TR" dirty="0"/>
              <a:t> ‘de bildirim oluşturulduğunda , bildirim içerisinde dijital olarak servisten alma ve verme olarak düzenlenmektedir.)</a:t>
            </a:r>
          </a:p>
        </p:txBody>
      </p:sp>
      <p:pic>
        <p:nvPicPr>
          <p:cNvPr id="5" name="Resim 4">
            <a:extLst>
              <a:ext uri="{FF2B5EF4-FFF2-40B4-BE49-F238E27FC236}">
                <a16:creationId xmlns:a16="http://schemas.microsoft.com/office/drawing/2014/main" id="{4D2223D5-69AA-FD70-3E83-24F78AD89F55}"/>
              </a:ext>
            </a:extLst>
          </p:cNvPr>
          <p:cNvPicPr>
            <a:picLocks noChangeAspect="1"/>
          </p:cNvPicPr>
          <p:nvPr/>
        </p:nvPicPr>
        <p:blipFill>
          <a:blip r:embed="rId5"/>
          <a:stretch>
            <a:fillRect/>
          </a:stretch>
        </p:blipFill>
        <p:spPr>
          <a:xfrm>
            <a:off x="6063696" y="1669598"/>
            <a:ext cx="6128304" cy="4344614"/>
          </a:xfrm>
          <a:prstGeom prst="rect">
            <a:avLst/>
          </a:prstGeom>
        </p:spPr>
      </p:pic>
    </p:spTree>
    <p:extLst>
      <p:ext uri="{BB962C8B-B14F-4D97-AF65-F5344CB8AC3E}">
        <p14:creationId xmlns:p14="http://schemas.microsoft.com/office/powerpoint/2010/main" val="574304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232A6-B42E-C31A-E482-F000B57486C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D422585-99CA-5516-33D2-510CC326C6D2}"/>
              </a:ext>
            </a:extLst>
          </p:cNvPr>
          <p:cNvSpPr>
            <a:spLocks noGrp="1"/>
          </p:cNvSpPr>
          <p:nvPr>
            <p:ph type="title"/>
          </p:nvPr>
        </p:nvSpPr>
        <p:spPr>
          <a:xfrm>
            <a:off x="1211284" y="23682"/>
            <a:ext cx="10515600" cy="898739"/>
          </a:xfrm>
        </p:spPr>
        <p:txBody>
          <a:bodyPr>
            <a:normAutofit fontScale="90000"/>
          </a:bodyPr>
          <a:lstStyle/>
          <a:p>
            <a:pPr algn="ctr"/>
            <a:r>
              <a:rPr lang="tr-TR" dirty="0">
                <a:solidFill>
                  <a:srgbClr val="FF0000"/>
                </a:solidFill>
              </a:rPr>
              <a:t>     VAGONLAR İÇİN ARIZA MODELLERİ</a:t>
            </a:r>
            <a:br>
              <a:rPr lang="tr-TR" dirty="0">
                <a:solidFill>
                  <a:srgbClr val="FF0000"/>
                </a:solidFill>
              </a:rPr>
            </a:br>
            <a:r>
              <a:rPr lang="tr-TR" dirty="0">
                <a:solidFill>
                  <a:srgbClr val="FF0000"/>
                </a:solidFill>
              </a:rPr>
              <a:t>5551 Model</a:t>
            </a:r>
          </a:p>
        </p:txBody>
      </p:sp>
      <p:pic>
        <p:nvPicPr>
          <p:cNvPr id="11" name="İçerik Yer Tutucusu 10">
            <a:extLst>
              <a:ext uri="{FF2B5EF4-FFF2-40B4-BE49-F238E27FC236}">
                <a16:creationId xmlns:a16="http://schemas.microsoft.com/office/drawing/2014/main" id="{04D9D9F4-D02F-3325-F66E-D4169E3A9D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000F736-0D9B-4D99-4837-0831A927AF5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53ECD64D-B529-DB8C-FABC-1E789E098A64}"/>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F57CA357-D42A-E55C-B47B-ADBAFFC0F6FA}"/>
              </a:ext>
            </a:extLst>
          </p:cNvPr>
          <p:cNvSpPr txBox="1"/>
          <p:nvPr/>
        </p:nvSpPr>
        <p:spPr>
          <a:xfrm>
            <a:off x="88234" y="1766895"/>
            <a:ext cx="5269830" cy="4247317"/>
          </a:xfrm>
          <a:prstGeom prst="rect">
            <a:avLst/>
          </a:prstGeom>
          <a:noFill/>
        </p:spPr>
        <p:txBody>
          <a:bodyPr wrap="square">
            <a:spAutoFit/>
          </a:bodyPr>
          <a:lstStyle/>
          <a:p>
            <a:r>
              <a:rPr lang="tr-TR" dirty="0"/>
              <a:t>Muayene yapılan vagonda Vagon atelyelerince arızalar </a:t>
            </a:r>
            <a:r>
              <a:rPr lang="tr-TR" dirty="0" err="1"/>
              <a:t>tesbit</a:t>
            </a:r>
            <a:r>
              <a:rPr lang="tr-TR" dirty="0"/>
              <a:t> edildiğinde bu model üzerinde arıza ile ilgili hane (x) işareti ile işaretlenir. İstasyonun adı, vagon tipi ve numarası, günün tarihi ve vagonun geldiği katar numarası yazıldıktan sonra aşağıya bu vagon üzerinde hangi modelle, hangi fabrikaya gönderildiği yazılır. Modelin altındaki bildirme tarihi, Lojistik şefinin sicil numarası ve imzası, muayene eden vagon teknisyeninin sicil numarası ve imzası tamamlandıktan sonra modelin A nüshası fabrikaya, B nüshası trafik cetveline işlendikten sonra vagon sevk edilir. C nüshası dosyada saklanır. (Rengi, sarı zemin üzeri siyah yazı)</a:t>
            </a:r>
          </a:p>
        </p:txBody>
      </p:sp>
      <p:pic>
        <p:nvPicPr>
          <p:cNvPr id="3" name="Resim 2">
            <a:extLst>
              <a:ext uri="{FF2B5EF4-FFF2-40B4-BE49-F238E27FC236}">
                <a16:creationId xmlns:a16="http://schemas.microsoft.com/office/drawing/2014/main" id="{8C8E450F-5317-A2E3-D9A7-A075EF2BE1C0}"/>
              </a:ext>
            </a:extLst>
          </p:cNvPr>
          <p:cNvPicPr>
            <a:picLocks noChangeAspect="1"/>
          </p:cNvPicPr>
          <p:nvPr/>
        </p:nvPicPr>
        <p:blipFill>
          <a:blip r:embed="rId5"/>
          <a:stretch>
            <a:fillRect/>
          </a:stretch>
        </p:blipFill>
        <p:spPr>
          <a:xfrm>
            <a:off x="5316003" y="1518242"/>
            <a:ext cx="6787763" cy="4477462"/>
          </a:xfrm>
          <a:prstGeom prst="rect">
            <a:avLst/>
          </a:prstGeom>
        </p:spPr>
      </p:pic>
    </p:spTree>
    <p:extLst>
      <p:ext uri="{BB962C8B-B14F-4D97-AF65-F5344CB8AC3E}">
        <p14:creationId xmlns:p14="http://schemas.microsoft.com/office/powerpoint/2010/main" val="3740267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0FB35-6B14-0B86-DF6D-D1B1D6E92DF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D1EE26D-F45E-B615-7AF6-5272ADCCBA66}"/>
              </a:ext>
            </a:extLst>
          </p:cNvPr>
          <p:cNvSpPr>
            <a:spLocks noGrp="1"/>
          </p:cNvSpPr>
          <p:nvPr>
            <p:ph type="title"/>
          </p:nvPr>
        </p:nvSpPr>
        <p:spPr>
          <a:xfrm>
            <a:off x="1211284" y="23683"/>
            <a:ext cx="10515600" cy="812800"/>
          </a:xfrm>
        </p:spPr>
        <p:txBody>
          <a:bodyPr>
            <a:normAutofit/>
          </a:bodyPr>
          <a:lstStyle/>
          <a:p>
            <a:pPr algn="ctr"/>
            <a:r>
              <a:rPr lang="tr-TR" dirty="0" err="1">
                <a:solidFill>
                  <a:srgbClr val="FF0000"/>
                </a:solidFill>
              </a:rPr>
              <a:t>Deray</a:t>
            </a:r>
            <a:endParaRPr lang="tr-TR" dirty="0">
              <a:solidFill>
                <a:srgbClr val="FF0000"/>
              </a:solidFill>
            </a:endParaRPr>
          </a:p>
        </p:txBody>
      </p:sp>
      <p:pic>
        <p:nvPicPr>
          <p:cNvPr id="11" name="İçerik Yer Tutucusu 10">
            <a:extLst>
              <a:ext uri="{FF2B5EF4-FFF2-40B4-BE49-F238E27FC236}">
                <a16:creationId xmlns:a16="http://schemas.microsoft.com/office/drawing/2014/main" id="{B37FAA88-5665-58BB-8C6B-93819FED18A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1CD740B-B6E8-AD6D-CA9A-DF16CD93A954}"/>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B19F8CA2-961C-4156-5C02-81D91154303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B240159E-8F51-B188-1B34-885FF2AED546}"/>
              </a:ext>
            </a:extLst>
          </p:cNvPr>
          <p:cNvSpPr txBox="1"/>
          <p:nvPr/>
        </p:nvSpPr>
        <p:spPr>
          <a:xfrm>
            <a:off x="1850753" y="1204685"/>
            <a:ext cx="9601095" cy="4801314"/>
          </a:xfrm>
          <a:prstGeom prst="rect">
            <a:avLst/>
          </a:prstGeom>
          <a:noFill/>
        </p:spPr>
        <p:txBody>
          <a:bodyPr wrap="square">
            <a:spAutoFit/>
          </a:bodyPr>
          <a:lstStyle/>
          <a:p>
            <a:r>
              <a:rPr lang="tr-TR" dirty="0" err="1"/>
              <a:t>Deray</a:t>
            </a:r>
            <a:r>
              <a:rPr lang="tr-TR" dirty="0"/>
              <a:t>, demiryolu araçlarının hat harici olmasıdır.</a:t>
            </a:r>
          </a:p>
          <a:p>
            <a:r>
              <a:rPr lang="tr-TR" dirty="0"/>
              <a:t> Başlıca </a:t>
            </a:r>
            <a:r>
              <a:rPr lang="tr-TR" dirty="0" err="1"/>
              <a:t>deray</a:t>
            </a:r>
            <a:r>
              <a:rPr lang="tr-TR" dirty="0"/>
              <a:t> sebepleri:</a:t>
            </a:r>
          </a:p>
          <a:p>
            <a:r>
              <a:rPr lang="tr-TR" dirty="0"/>
              <a:t>-	Susta arızaları (susta kırık, laçka, susta </a:t>
            </a:r>
            <a:r>
              <a:rPr lang="tr-TR" dirty="0" err="1"/>
              <a:t>sehimi</a:t>
            </a:r>
            <a:r>
              <a:rPr lang="tr-TR" dirty="0"/>
              <a:t> bozuk, susta bağlantı parçaları kırık)</a:t>
            </a:r>
          </a:p>
          <a:p>
            <a:r>
              <a:rPr lang="tr-TR" dirty="0"/>
              <a:t>-	Tekerlek arızaları (</a:t>
            </a:r>
            <a:r>
              <a:rPr lang="tr-TR" dirty="0" err="1"/>
              <a:t>boden</a:t>
            </a:r>
            <a:r>
              <a:rPr lang="tr-TR" dirty="0"/>
              <a:t> ince, </a:t>
            </a:r>
            <a:r>
              <a:rPr lang="tr-TR" dirty="0" err="1"/>
              <a:t>boden</a:t>
            </a:r>
            <a:r>
              <a:rPr lang="tr-TR" dirty="0"/>
              <a:t> kırık, aks kırık, yatak arızalı, tekerlek laçka, bandaj laçka, tekerlek çapları farklı, vb.)</a:t>
            </a:r>
          </a:p>
          <a:p>
            <a:r>
              <a:rPr lang="tr-TR" dirty="0"/>
              <a:t>-	Boji, şasi arızaları (boji kırık, şasi kırık)</a:t>
            </a:r>
          </a:p>
          <a:p>
            <a:r>
              <a:rPr lang="tr-TR" dirty="0"/>
              <a:t>-	</a:t>
            </a:r>
            <a:r>
              <a:rPr lang="tr-TR" dirty="0" err="1"/>
              <a:t>Plakdögart</a:t>
            </a:r>
            <a:r>
              <a:rPr lang="tr-TR" dirty="0"/>
              <a:t> arızaları (eğri, çatlak, </a:t>
            </a:r>
            <a:r>
              <a:rPr lang="tr-TR" dirty="0" err="1"/>
              <a:t>braga</a:t>
            </a:r>
            <a:r>
              <a:rPr lang="tr-TR" dirty="0"/>
              <a:t> noksan)</a:t>
            </a:r>
          </a:p>
          <a:p>
            <a:r>
              <a:rPr lang="tr-TR" dirty="0"/>
              <a:t>-	Tampon arızaları (tampon seviyesi düşük veya yüksek, tampon kırık veya noksan)</a:t>
            </a:r>
          </a:p>
          <a:p>
            <a:r>
              <a:rPr lang="tr-TR" dirty="0"/>
              <a:t>-	Yol arızaları</a:t>
            </a:r>
          </a:p>
          <a:p>
            <a:r>
              <a:rPr lang="tr-TR" dirty="0"/>
              <a:t>-	Yükleme hataları (fazla ve dengesiz yükleme, gabari taşkınlığı)</a:t>
            </a:r>
          </a:p>
          <a:p>
            <a:r>
              <a:rPr lang="tr-TR" dirty="0"/>
              <a:t>-	Manevra hataları (şiddetli tampon, makas kilidinin yapılmaması, yarım makas )</a:t>
            </a:r>
          </a:p>
          <a:p>
            <a:r>
              <a:rPr lang="tr-TR" dirty="0"/>
              <a:t>-	</a:t>
            </a:r>
            <a:r>
              <a:rPr lang="tr-TR" dirty="0" err="1"/>
              <a:t>Apletilik</a:t>
            </a:r>
            <a:r>
              <a:rPr lang="tr-TR" dirty="0"/>
              <a:t> olayları</a:t>
            </a:r>
          </a:p>
          <a:p>
            <a:r>
              <a:rPr lang="tr-TR" dirty="0"/>
              <a:t>-	Yanlış dizi teşkili</a:t>
            </a:r>
          </a:p>
          <a:p>
            <a:r>
              <a:rPr lang="tr-TR" dirty="0"/>
              <a:t>-	Ray üzerine parça konulması</a:t>
            </a:r>
          </a:p>
          <a:p>
            <a:r>
              <a:rPr lang="tr-TR" dirty="0"/>
              <a:t>-	Aşırı hız</a:t>
            </a:r>
          </a:p>
          <a:p>
            <a:r>
              <a:rPr lang="tr-TR" dirty="0"/>
              <a:t>-	Karambol (çarpışma)</a:t>
            </a:r>
          </a:p>
          <a:p>
            <a:r>
              <a:rPr lang="tr-TR" dirty="0"/>
              <a:t>-	Vagon, tren kaçması</a:t>
            </a:r>
          </a:p>
        </p:txBody>
      </p:sp>
    </p:spTree>
    <p:extLst>
      <p:ext uri="{BB962C8B-B14F-4D97-AF65-F5344CB8AC3E}">
        <p14:creationId xmlns:p14="http://schemas.microsoft.com/office/powerpoint/2010/main" val="2959528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39F80-4DFB-34FB-B0D5-0603927681E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AF7A1B8-FB74-D593-E3DB-8ECEE2FFBB81}"/>
              </a:ext>
            </a:extLst>
          </p:cNvPr>
          <p:cNvSpPr>
            <a:spLocks noGrp="1"/>
          </p:cNvSpPr>
          <p:nvPr>
            <p:ph type="title"/>
          </p:nvPr>
        </p:nvSpPr>
        <p:spPr>
          <a:xfrm>
            <a:off x="1211284" y="23682"/>
            <a:ext cx="10515600" cy="898739"/>
          </a:xfrm>
        </p:spPr>
        <p:txBody>
          <a:bodyPr>
            <a:normAutofit fontScale="90000"/>
          </a:bodyPr>
          <a:lstStyle/>
          <a:p>
            <a:pPr algn="ctr"/>
            <a:r>
              <a:rPr lang="tr-TR" dirty="0">
                <a:solidFill>
                  <a:srgbClr val="FF0000"/>
                </a:solidFill>
              </a:rPr>
              <a:t>     VAGONLAR İÇİN ARIZA MODELLERİ</a:t>
            </a:r>
            <a:br>
              <a:rPr lang="tr-TR" dirty="0">
                <a:solidFill>
                  <a:srgbClr val="FF0000"/>
                </a:solidFill>
              </a:rPr>
            </a:br>
            <a:r>
              <a:rPr lang="tr-TR" dirty="0">
                <a:solidFill>
                  <a:srgbClr val="FF0000"/>
                </a:solidFill>
              </a:rPr>
              <a:t>5519 Model</a:t>
            </a:r>
          </a:p>
        </p:txBody>
      </p:sp>
      <p:pic>
        <p:nvPicPr>
          <p:cNvPr id="11" name="İçerik Yer Tutucusu 10">
            <a:extLst>
              <a:ext uri="{FF2B5EF4-FFF2-40B4-BE49-F238E27FC236}">
                <a16:creationId xmlns:a16="http://schemas.microsoft.com/office/drawing/2014/main" id="{7CC4F8DC-D72F-3912-4663-13FC53BFED6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1B69E9B-6855-891D-096B-71953238D80C}"/>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2E1B3375-3956-4D97-DCF5-68DD662438E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B9883340-B8BB-7129-5FD0-43C594307C42}"/>
              </a:ext>
            </a:extLst>
          </p:cNvPr>
          <p:cNvSpPr txBox="1"/>
          <p:nvPr/>
        </p:nvSpPr>
        <p:spPr>
          <a:xfrm>
            <a:off x="88234" y="1766895"/>
            <a:ext cx="4812629" cy="3416320"/>
          </a:xfrm>
          <a:prstGeom prst="rect">
            <a:avLst/>
          </a:prstGeom>
          <a:noFill/>
        </p:spPr>
        <p:txBody>
          <a:bodyPr wrap="square">
            <a:spAutoFit/>
          </a:bodyPr>
          <a:lstStyle/>
          <a:p>
            <a:r>
              <a:rPr lang="tr-TR" dirty="0"/>
              <a:t>Teşkil edilen trenler için düzenlenir. Teşkilat garlarında katarlar teşkil edilirken katara verilen vagonların yapılan muayenelerinde görülen eksiklikler ve noksanlıklar bu modelde belirtilerek altı katarı teşkil edenlerce müştereken imzalanır. Aynı vagonlar varış garında teslim edilirken de aynı noksanlıklar muayene edilerek karşılaştırılır. Değişiklikler varsa modelin arkasına işlenir. </a:t>
            </a:r>
          </a:p>
          <a:p>
            <a:r>
              <a:rPr lang="tr-TR" dirty="0"/>
              <a:t>Teslim eden ve teslim alan tren şefi tarafından imzalanır.</a:t>
            </a:r>
          </a:p>
        </p:txBody>
      </p:sp>
      <p:pic>
        <p:nvPicPr>
          <p:cNvPr id="5" name="Resim 4">
            <a:extLst>
              <a:ext uri="{FF2B5EF4-FFF2-40B4-BE49-F238E27FC236}">
                <a16:creationId xmlns:a16="http://schemas.microsoft.com/office/drawing/2014/main" id="{86C0BC03-CAF0-E194-4DCE-8DB0C6FB0A5C}"/>
              </a:ext>
            </a:extLst>
          </p:cNvPr>
          <p:cNvPicPr>
            <a:picLocks noChangeAspect="1"/>
          </p:cNvPicPr>
          <p:nvPr/>
        </p:nvPicPr>
        <p:blipFill>
          <a:blip r:embed="rId5"/>
          <a:stretch>
            <a:fillRect/>
          </a:stretch>
        </p:blipFill>
        <p:spPr>
          <a:xfrm>
            <a:off x="5085346" y="1419725"/>
            <a:ext cx="7018419" cy="4555959"/>
          </a:xfrm>
          <a:prstGeom prst="rect">
            <a:avLst/>
          </a:prstGeom>
        </p:spPr>
      </p:pic>
    </p:spTree>
    <p:extLst>
      <p:ext uri="{BB962C8B-B14F-4D97-AF65-F5344CB8AC3E}">
        <p14:creationId xmlns:p14="http://schemas.microsoft.com/office/powerpoint/2010/main" val="1108724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EF9BE-B883-A848-82A8-91E83813FD6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51087C0-1DB8-5B59-99A2-3169B31857C6}"/>
              </a:ext>
            </a:extLst>
          </p:cNvPr>
          <p:cNvSpPr>
            <a:spLocks noGrp="1"/>
          </p:cNvSpPr>
          <p:nvPr>
            <p:ph type="title"/>
          </p:nvPr>
        </p:nvSpPr>
        <p:spPr>
          <a:xfrm>
            <a:off x="1211284" y="23682"/>
            <a:ext cx="10515600" cy="898739"/>
          </a:xfrm>
        </p:spPr>
        <p:txBody>
          <a:bodyPr>
            <a:normAutofit/>
          </a:bodyPr>
          <a:lstStyle/>
          <a:p>
            <a:pPr algn="ctr"/>
            <a:r>
              <a:rPr lang="tr-TR" dirty="0">
                <a:solidFill>
                  <a:srgbClr val="FF0000"/>
                </a:solidFill>
              </a:rPr>
              <a:t>     Trenlerin Muayenesi</a:t>
            </a:r>
          </a:p>
        </p:txBody>
      </p:sp>
      <p:pic>
        <p:nvPicPr>
          <p:cNvPr id="11" name="İçerik Yer Tutucusu 10">
            <a:extLst>
              <a:ext uri="{FF2B5EF4-FFF2-40B4-BE49-F238E27FC236}">
                <a16:creationId xmlns:a16="http://schemas.microsoft.com/office/drawing/2014/main" id="{97258F97-DDAA-0809-5DEA-56F75CD2B6C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2A053BCD-AF9E-D66B-30DA-1A40A3FEDF4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55D326F7-B2FC-32D4-6517-F688CE7AF7F8}"/>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2AE203DC-78EF-48FF-8EA0-18C85824C4F6}"/>
              </a:ext>
            </a:extLst>
          </p:cNvPr>
          <p:cNvSpPr txBox="1"/>
          <p:nvPr/>
        </p:nvSpPr>
        <p:spPr>
          <a:xfrm>
            <a:off x="88234" y="1766895"/>
            <a:ext cx="11999492" cy="3970318"/>
          </a:xfrm>
          <a:prstGeom prst="rect">
            <a:avLst/>
          </a:prstGeom>
          <a:noFill/>
        </p:spPr>
        <p:txBody>
          <a:bodyPr wrap="square">
            <a:spAutoFit/>
          </a:bodyPr>
          <a:lstStyle/>
          <a:p>
            <a:r>
              <a:rPr lang="tr-TR" dirty="0">
                <a:solidFill>
                  <a:srgbClr val="FF0000"/>
                </a:solidFill>
              </a:rPr>
              <a:t>Vagonların Muayenesi: </a:t>
            </a:r>
            <a:r>
              <a:rPr lang="tr-TR" dirty="0"/>
              <a:t>Vagonların muayeneleri, çıkış ve varış istasyonları ile gerekli olan ara istasyonlarda (VI-5 tamimde belirtilen </a:t>
            </a:r>
            <a:r>
              <a:rPr lang="tr-TR" dirty="0" err="1"/>
              <a:t>Revizörlük</a:t>
            </a:r>
            <a:r>
              <a:rPr lang="tr-TR" dirty="0"/>
              <a:t> birimi bulunan ara istasyonlar) yapılır. Ayrıca tren personeli tarafından bir olumsuzluk olasılığı değerlendirildiğinde trafik gereği uygun yerlerde de yapılabilir.</a:t>
            </a:r>
          </a:p>
          <a:p>
            <a:r>
              <a:rPr lang="tr-TR" dirty="0">
                <a:solidFill>
                  <a:srgbClr val="FF0000"/>
                </a:solidFill>
              </a:rPr>
              <a:t>Yük Trenlerinin Muayenesi:   </a:t>
            </a:r>
            <a:r>
              <a:rPr lang="tr-TR" dirty="0"/>
              <a:t>Sefere çıkacak her yük treninde vagonlar, GCU Ek-9’a göre vagon teknisyenlerince çıkış, ara ve varış muayenesi yapılır.</a:t>
            </a:r>
          </a:p>
          <a:p>
            <a:r>
              <a:rPr lang="tr-TR" dirty="0">
                <a:solidFill>
                  <a:srgbClr val="FF0000"/>
                </a:solidFill>
              </a:rPr>
              <a:t>Muayene yerler: </a:t>
            </a:r>
            <a:r>
              <a:rPr lang="tr-TR" dirty="0"/>
              <a:t>Teşkilat gar ve ara istasyonlardaki muayeneler Araç Bakım İşyerlerini gösterir VI-5 numaralı tamimde belirtilen yerlerde yapılır.</a:t>
            </a:r>
          </a:p>
          <a:p>
            <a:r>
              <a:rPr lang="tr-TR" dirty="0">
                <a:solidFill>
                  <a:srgbClr val="FF0000"/>
                </a:solidFill>
              </a:rPr>
              <a:t>Yük Trenlerinin Muayenesi:   </a:t>
            </a:r>
            <a:r>
              <a:rPr lang="tr-TR" dirty="0"/>
              <a:t>Sefere çıkacak her yük treninde vagonlar, GCU Ek-9’a göre vagon teknisyenlerince çıkış, ara ve varış muayenesi yapılır.</a:t>
            </a:r>
          </a:p>
          <a:p>
            <a:r>
              <a:rPr lang="tr-TR" dirty="0">
                <a:solidFill>
                  <a:srgbClr val="FF0000"/>
                </a:solidFill>
              </a:rPr>
              <a:t>Yolcu Trenlerinin Muayenesi:  </a:t>
            </a:r>
            <a:r>
              <a:rPr lang="tr-TR" dirty="0"/>
              <a:t>Sefere çıkacak her yolcu trenindeki vagonlar, RIC Ek-9’a göre vagon teknisyenlerince çıkış, ara ve varış muayenesi yapılır.</a:t>
            </a:r>
          </a:p>
          <a:p>
            <a:r>
              <a:rPr lang="tr-TR" dirty="0">
                <a:solidFill>
                  <a:srgbClr val="FF0000"/>
                </a:solidFill>
              </a:rPr>
              <a:t>Diğer Trenlerin Muayenesi (TCDD Taşımacılık Dışındaki Trenler)</a:t>
            </a:r>
          </a:p>
          <a:p>
            <a:r>
              <a:rPr lang="tr-TR" dirty="0"/>
              <a:t>TCDD Taşımacılık personeli, Tren İşletmecisi şirketimizin olmadığı  trenlerin (DTİ=Körfez Ulaşım, Omsan, </a:t>
            </a:r>
            <a:r>
              <a:rPr lang="tr-TR" dirty="0" err="1"/>
              <a:t>İzban</a:t>
            </a:r>
            <a:r>
              <a:rPr lang="tr-TR" dirty="0"/>
              <a:t> </a:t>
            </a:r>
            <a:r>
              <a:rPr lang="tr-TR" dirty="0" err="1"/>
              <a:t>vb</a:t>
            </a:r>
            <a:r>
              <a:rPr lang="tr-TR" dirty="0"/>
              <a:t> ) muayenesinden aksine bir emir olmadığı sürece sorumlu değildir. </a:t>
            </a:r>
          </a:p>
        </p:txBody>
      </p:sp>
    </p:spTree>
    <p:extLst>
      <p:ext uri="{BB962C8B-B14F-4D97-AF65-F5344CB8AC3E}">
        <p14:creationId xmlns:p14="http://schemas.microsoft.com/office/powerpoint/2010/main" val="3384293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8D811-B3EF-C72E-CB01-951ECF10938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6F16D61-0F12-6EA9-BF09-4EA27B2EAF9D}"/>
              </a:ext>
            </a:extLst>
          </p:cNvPr>
          <p:cNvSpPr>
            <a:spLocks noGrp="1"/>
          </p:cNvSpPr>
          <p:nvPr>
            <p:ph type="title"/>
          </p:nvPr>
        </p:nvSpPr>
        <p:spPr>
          <a:xfrm>
            <a:off x="1211284" y="23682"/>
            <a:ext cx="10515600" cy="898739"/>
          </a:xfrm>
        </p:spPr>
        <p:txBody>
          <a:bodyPr>
            <a:normAutofit/>
          </a:bodyPr>
          <a:lstStyle/>
          <a:p>
            <a:pPr algn="ctr"/>
            <a:r>
              <a:rPr lang="tr-TR" dirty="0">
                <a:solidFill>
                  <a:srgbClr val="FF0000"/>
                </a:solidFill>
              </a:rPr>
              <a:t>     PNÖMATİK VE FREN BİLGİSİ</a:t>
            </a:r>
          </a:p>
        </p:txBody>
      </p:sp>
      <p:pic>
        <p:nvPicPr>
          <p:cNvPr id="11" name="İçerik Yer Tutucusu 10">
            <a:extLst>
              <a:ext uri="{FF2B5EF4-FFF2-40B4-BE49-F238E27FC236}">
                <a16:creationId xmlns:a16="http://schemas.microsoft.com/office/drawing/2014/main" id="{6078F573-753F-678E-A6AD-87E2D4207FA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0EA3CCC-3920-D9BA-7962-488A3E73663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9A8C90FA-4C56-152F-3E0B-89F0A0CAE02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7EFA6A7E-A3D1-3624-4E8C-8FE23405DC6B}"/>
              </a:ext>
            </a:extLst>
          </p:cNvPr>
          <p:cNvSpPr txBox="1"/>
          <p:nvPr/>
        </p:nvSpPr>
        <p:spPr>
          <a:xfrm>
            <a:off x="88234" y="1766895"/>
            <a:ext cx="11999492" cy="3970318"/>
          </a:xfrm>
          <a:prstGeom prst="rect">
            <a:avLst/>
          </a:prstGeom>
          <a:noFill/>
        </p:spPr>
        <p:txBody>
          <a:bodyPr wrap="square">
            <a:spAutoFit/>
          </a:bodyPr>
          <a:lstStyle/>
          <a:p>
            <a:r>
              <a:rPr lang="tr-TR" dirty="0"/>
              <a:t>İnsanların daha iyi bir yaşam sürdürebilmesi, işlerinin daha  da kolaylaştırılabilmesi için çok değişik düzeneklerden faydalandıkları bilinmektedir. Bu düzeneklerin çalıştırılabilmesi için değişik enerji türleri kullanılmaktadır. Isı, elektrik, ışık, mekanik, kimyasal, güneş enerjisi bu enerji türlerinden bazılarıdır. Enerjinin kolay elde edilmesi, bol miktarda bulunması ve maliyetinin düşük olması bir tercih nedenidir. Basınçlı hava da bu özelliklere uyan bir enerjidir. Atmosferde bol miktarda bulunan havadan insanların çok eskiden beri bir enerji kaynağı olarak faydalandıkları bilinmektedir. Örneğin; yel değirmenleri rüzgar basıncıyla çalışan en basit düzeneklerdendir.</a:t>
            </a:r>
          </a:p>
          <a:p>
            <a:r>
              <a:rPr lang="tr-TR" dirty="0"/>
              <a:t>Havanın basınç etkisiyle düzenekleri çalıştırma gücü, insanları hava ile çalışan sistemleri araştırma ve geliştirmeye itmiştir. Atmosferde bol miktarda bulunan havanın basıncı kapalı kaplarda yükseltilerek, mekanik parçalar üzerine etki ettirilerek kontrollü bir kuvvet elde edilmesini sağlamıştır. Bu şekilde çalışan, yani basınçlı hava ile çalışan sistemlere “</a:t>
            </a:r>
            <a:r>
              <a:rPr lang="tr-TR" dirty="0" err="1"/>
              <a:t>pnömatik</a:t>
            </a:r>
            <a:r>
              <a:rPr lang="tr-TR" dirty="0"/>
              <a:t> sistemler” denir.</a:t>
            </a:r>
          </a:p>
          <a:p>
            <a:r>
              <a:rPr lang="tr-TR" dirty="0"/>
              <a:t>Endüstrinin hemen hemen bütün alanlarında işin sıkılması, gevşetilmesi, doğrusal veya dairesel hareketlerin üretilmesi gibi çeşitli işlemler, </a:t>
            </a:r>
            <a:r>
              <a:rPr lang="tr-TR" dirty="0" err="1"/>
              <a:t>pnömatik</a:t>
            </a:r>
            <a:r>
              <a:rPr lang="tr-TR" dirty="0"/>
              <a:t> sistemlerden yararlanıldığında daha ekonomik ve çok hızlı hareketler üretilebilmektedir. </a:t>
            </a:r>
          </a:p>
        </p:txBody>
      </p:sp>
    </p:spTree>
    <p:extLst>
      <p:ext uri="{BB962C8B-B14F-4D97-AF65-F5344CB8AC3E}">
        <p14:creationId xmlns:p14="http://schemas.microsoft.com/office/powerpoint/2010/main" val="278194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BEEED-BC15-6FB8-1C38-073E669BA38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834C207-2D85-66E6-F8FB-F675DF3085C8}"/>
              </a:ext>
            </a:extLst>
          </p:cNvPr>
          <p:cNvSpPr>
            <a:spLocks noGrp="1"/>
          </p:cNvSpPr>
          <p:nvPr>
            <p:ph type="title"/>
          </p:nvPr>
        </p:nvSpPr>
        <p:spPr>
          <a:xfrm>
            <a:off x="1211284" y="23682"/>
            <a:ext cx="10515600" cy="898739"/>
          </a:xfrm>
        </p:spPr>
        <p:txBody>
          <a:bodyPr>
            <a:normAutofit/>
          </a:bodyPr>
          <a:lstStyle/>
          <a:p>
            <a:pPr algn="ctr"/>
            <a:r>
              <a:rPr lang="tr-TR" dirty="0">
                <a:solidFill>
                  <a:srgbClr val="FF0000"/>
                </a:solidFill>
              </a:rPr>
              <a:t>     PNÖMATİK VE FREN BİLGİSİ</a:t>
            </a:r>
          </a:p>
        </p:txBody>
      </p:sp>
      <p:pic>
        <p:nvPicPr>
          <p:cNvPr id="11" name="İçerik Yer Tutucusu 10">
            <a:extLst>
              <a:ext uri="{FF2B5EF4-FFF2-40B4-BE49-F238E27FC236}">
                <a16:creationId xmlns:a16="http://schemas.microsoft.com/office/drawing/2014/main" id="{C547C48A-E28E-DCDE-81E7-B4CACF6F1EF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44D53B2D-022C-7D27-F508-25FC4CECC00B}"/>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80C5305B-8170-50C6-F4C3-206EC4CC90BB}"/>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ED9D2411-99C4-7005-9064-3EC5605A52CC}"/>
              </a:ext>
            </a:extLst>
          </p:cNvPr>
          <p:cNvSpPr txBox="1"/>
          <p:nvPr/>
        </p:nvSpPr>
        <p:spPr>
          <a:xfrm>
            <a:off x="88234" y="1766895"/>
            <a:ext cx="11999492" cy="2862322"/>
          </a:xfrm>
          <a:prstGeom prst="rect">
            <a:avLst/>
          </a:prstGeom>
          <a:noFill/>
        </p:spPr>
        <p:txBody>
          <a:bodyPr wrap="square">
            <a:spAutoFit/>
          </a:bodyPr>
          <a:lstStyle/>
          <a:p>
            <a:r>
              <a:rPr lang="tr-TR" dirty="0"/>
              <a:t>	</a:t>
            </a:r>
            <a:r>
              <a:rPr lang="tr-TR" dirty="0" err="1">
                <a:solidFill>
                  <a:srgbClr val="FF0000"/>
                </a:solidFill>
              </a:rPr>
              <a:t>Pnömatik</a:t>
            </a:r>
            <a:r>
              <a:rPr lang="tr-TR" dirty="0">
                <a:solidFill>
                  <a:srgbClr val="FF0000"/>
                </a:solidFill>
              </a:rPr>
              <a:t> Sistemin Üstünlükleri</a:t>
            </a:r>
          </a:p>
          <a:p>
            <a:r>
              <a:rPr lang="tr-TR" dirty="0"/>
              <a:t>1.	</a:t>
            </a:r>
            <a:r>
              <a:rPr lang="tr-TR" dirty="0" err="1"/>
              <a:t>Pnömatik</a:t>
            </a:r>
            <a:r>
              <a:rPr lang="tr-TR" dirty="0"/>
              <a:t> enerjinin kaynağı olan hava atmosferden sınırsız olarak elde edilebilir.</a:t>
            </a:r>
          </a:p>
          <a:p>
            <a:r>
              <a:rPr lang="tr-TR" dirty="0"/>
              <a:t>2.	Basınçlı hava uzak mesafelere taşınabilir.</a:t>
            </a:r>
          </a:p>
          <a:p>
            <a:r>
              <a:rPr lang="tr-TR" dirty="0"/>
              <a:t>3.	Basınçlı hava ısı değişmelerine karşı duyarlı değildir, ateş alma tehlikesi olmadığı için sıcak ortamlarda emniyetle kullanılabilir.</a:t>
            </a:r>
          </a:p>
          <a:p>
            <a:r>
              <a:rPr lang="tr-TR" dirty="0"/>
              <a:t>4.	Hava temizdir, meydana gelecek sızıntılar çevreyi kirletmez. </a:t>
            </a:r>
          </a:p>
          <a:p>
            <a:r>
              <a:rPr lang="tr-TR" dirty="0"/>
              <a:t>5.	Devre elemanları basit ve ucuzdur. </a:t>
            </a:r>
          </a:p>
          <a:p>
            <a:r>
              <a:rPr lang="tr-TR" dirty="0"/>
              <a:t>6.	Yüksek hız elde edilmektedir. Piston hızı(l m/s-2 m/s) değerlerine erişebilir.</a:t>
            </a:r>
          </a:p>
          <a:p>
            <a:r>
              <a:rPr lang="tr-TR" dirty="0"/>
              <a:t>7.	Aşırı yüklenmelere karşı emniyetlidir.</a:t>
            </a:r>
          </a:p>
          <a:p>
            <a:r>
              <a:rPr lang="tr-TR" dirty="0"/>
              <a:t>8.	Hız ve üretilen kuvvet değişik değerlere ayarlanabilir.</a:t>
            </a:r>
          </a:p>
        </p:txBody>
      </p:sp>
    </p:spTree>
    <p:extLst>
      <p:ext uri="{BB962C8B-B14F-4D97-AF65-F5344CB8AC3E}">
        <p14:creationId xmlns:p14="http://schemas.microsoft.com/office/powerpoint/2010/main" val="3344723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CE2F7-C78C-88B7-06A1-7D735718B14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8B01977-7785-D9B8-5027-9848712D3409}"/>
              </a:ext>
            </a:extLst>
          </p:cNvPr>
          <p:cNvSpPr>
            <a:spLocks noGrp="1"/>
          </p:cNvSpPr>
          <p:nvPr>
            <p:ph type="title"/>
          </p:nvPr>
        </p:nvSpPr>
        <p:spPr>
          <a:xfrm>
            <a:off x="1211284" y="23682"/>
            <a:ext cx="10515600" cy="898739"/>
          </a:xfrm>
        </p:spPr>
        <p:txBody>
          <a:bodyPr>
            <a:normAutofit/>
          </a:bodyPr>
          <a:lstStyle/>
          <a:p>
            <a:pPr algn="ctr"/>
            <a:r>
              <a:rPr lang="tr-TR" dirty="0">
                <a:solidFill>
                  <a:srgbClr val="FF0000"/>
                </a:solidFill>
              </a:rPr>
              <a:t>     PNÖMATİK VE FREN BİLGİSİ</a:t>
            </a:r>
          </a:p>
        </p:txBody>
      </p:sp>
      <p:pic>
        <p:nvPicPr>
          <p:cNvPr id="11" name="İçerik Yer Tutucusu 10">
            <a:extLst>
              <a:ext uri="{FF2B5EF4-FFF2-40B4-BE49-F238E27FC236}">
                <a16:creationId xmlns:a16="http://schemas.microsoft.com/office/drawing/2014/main" id="{9F87183F-2FD0-BB95-66EA-E524E82BA01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7FBC88A7-80E2-4994-18ED-96516AEC114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5296CE77-506B-44FE-C09D-C9781C0019EF}"/>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54EDBCE7-B901-BDCD-3CC2-2BA87E616ACE}"/>
              </a:ext>
            </a:extLst>
          </p:cNvPr>
          <p:cNvSpPr txBox="1"/>
          <p:nvPr/>
        </p:nvSpPr>
        <p:spPr>
          <a:xfrm>
            <a:off x="88234" y="1766895"/>
            <a:ext cx="11999492" cy="3693319"/>
          </a:xfrm>
          <a:prstGeom prst="rect">
            <a:avLst/>
          </a:prstGeom>
          <a:noFill/>
        </p:spPr>
        <p:txBody>
          <a:bodyPr wrap="square">
            <a:spAutoFit/>
          </a:bodyPr>
          <a:lstStyle/>
          <a:p>
            <a:r>
              <a:rPr lang="tr-TR" dirty="0"/>
              <a:t>	</a:t>
            </a:r>
            <a:r>
              <a:rPr lang="tr-TR" dirty="0" err="1">
                <a:solidFill>
                  <a:srgbClr val="FF0000"/>
                </a:solidFill>
              </a:rPr>
              <a:t>Pnömatik</a:t>
            </a:r>
            <a:r>
              <a:rPr lang="tr-TR" dirty="0">
                <a:solidFill>
                  <a:srgbClr val="FF0000"/>
                </a:solidFill>
              </a:rPr>
              <a:t> Sistemin Dezavantajları</a:t>
            </a:r>
          </a:p>
          <a:p>
            <a:r>
              <a:rPr lang="tr-TR" dirty="0"/>
              <a:t>1.	</a:t>
            </a:r>
            <a:r>
              <a:rPr lang="tr-TR" dirty="0" err="1"/>
              <a:t>Pnömatik</a:t>
            </a:r>
            <a:r>
              <a:rPr lang="tr-TR" dirty="0"/>
              <a:t> sistemde kullanılan enerjinin(havanın) sıkışabilir olması nedeniyle, piston hızını her zaman istenilen değerlerde elde etmek, bütün şartlarda ayni düzeyde tutmak mümkün olamaz.</a:t>
            </a:r>
          </a:p>
          <a:p>
            <a:r>
              <a:rPr lang="tr-TR" dirty="0"/>
              <a:t>2.	Uygun şekilde yağlayıcı ve filtre kullanılmadığı zaman sürtünme artar ve hareket güçleşir.</a:t>
            </a:r>
          </a:p>
          <a:p>
            <a:r>
              <a:rPr lang="tr-TR" dirty="0"/>
              <a:t>3.	Havanın içine karışmış olan nem(su buharı) yağlama işlemi yeterli olmadığı zamanlarda paslanmaya yol açabilir.</a:t>
            </a:r>
          </a:p>
          <a:p>
            <a:r>
              <a:rPr lang="tr-TR" dirty="0"/>
              <a:t>4.	Normal çalışma basıncı 6-7 bar olduğu için </a:t>
            </a:r>
            <a:r>
              <a:rPr lang="tr-TR" dirty="0" err="1"/>
              <a:t>pnömatik</a:t>
            </a:r>
            <a:r>
              <a:rPr lang="tr-TR" dirty="0"/>
              <a:t> sistemde elde edilecek itme ve çekme kuvvetleri 2000 kilogram ile 3000 kilogram arasında değişir. Hava sıkışabilir olduğu için büyük kuvvetler elde edilememektedir.</a:t>
            </a:r>
          </a:p>
          <a:p>
            <a:r>
              <a:rPr lang="tr-TR" dirty="0"/>
              <a:t>5.	Görevini tamamlayan hava </a:t>
            </a:r>
            <a:r>
              <a:rPr lang="tr-TR" dirty="0" err="1"/>
              <a:t>egzos</a:t>
            </a:r>
            <a:r>
              <a:rPr lang="tr-TR" dirty="0"/>
              <a:t> hattından atmosfere atıldığı için sürekli hava sarfiyatı olur, bu durum maliyeti arttırır.</a:t>
            </a:r>
          </a:p>
          <a:p>
            <a:r>
              <a:rPr lang="tr-TR" dirty="0"/>
              <a:t>6.	</a:t>
            </a:r>
            <a:r>
              <a:rPr lang="tr-TR" dirty="0" err="1"/>
              <a:t>Egzos</a:t>
            </a:r>
            <a:r>
              <a:rPr lang="tr-TR" dirty="0"/>
              <a:t> hattından atmosfere atılan hava, susturucu takılmadığı zaman çalışanları rahatsız eden bir ses çıkarır.</a:t>
            </a:r>
          </a:p>
        </p:txBody>
      </p:sp>
    </p:spTree>
    <p:extLst>
      <p:ext uri="{BB962C8B-B14F-4D97-AF65-F5344CB8AC3E}">
        <p14:creationId xmlns:p14="http://schemas.microsoft.com/office/powerpoint/2010/main" val="4294941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5A15A-1221-2D6C-91D1-AE1FD499108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A76BDA6-F780-0870-8CCE-393F7F2702E3}"/>
              </a:ext>
            </a:extLst>
          </p:cNvPr>
          <p:cNvSpPr>
            <a:spLocks noGrp="1"/>
          </p:cNvSpPr>
          <p:nvPr>
            <p:ph type="title"/>
          </p:nvPr>
        </p:nvSpPr>
        <p:spPr>
          <a:xfrm>
            <a:off x="1211284" y="23682"/>
            <a:ext cx="10515600" cy="898739"/>
          </a:xfrm>
        </p:spPr>
        <p:txBody>
          <a:bodyPr>
            <a:normAutofit/>
          </a:bodyPr>
          <a:lstStyle/>
          <a:p>
            <a:pPr algn="ctr"/>
            <a:r>
              <a:rPr lang="tr-TR" dirty="0">
                <a:solidFill>
                  <a:srgbClr val="FF0000"/>
                </a:solidFill>
              </a:rPr>
              <a:t>     PNÖMATİK VE FREN BİLGİSİ</a:t>
            </a:r>
          </a:p>
        </p:txBody>
      </p:sp>
      <p:pic>
        <p:nvPicPr>
          <p:cNvPr id="11" name="İçerik Yer Tutucusu 10">
            <a:extLst>
              <a:ext uri="{FF2B5EF4-FFF2-40B4-BE49-F238E27FC236}">
                <a16:creationId xmlns:a16="http://schemas.microsoft.com/office/drawing/2014/main" id="{7B7FBC20-EA72-F1DA-515A-EA4A6485C11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E51B4599-DBD9-4176-6D5B-EC4914CC2F2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A9529E84-4125-8708-FC4A-535151253288}"/>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A554F869-13C8-1E67-9A78-442B958DA0D6}"/>
              </a:ext>
            </a:extLst>
          </p:cNvPr>
          <p:cNvSpPr txBox="1"/>
          <p:nvPr/>
        </p:nvSpPr>
        <p:spPr>
          <a:xfrm>
            <a:off x="88234" y="1766895"/>
            <a:ext cx="11999492" cy="3693319"/>
          </a:xfrm>
          <a:prstGeom prst="rect">
            <a:avLst/>
          </a:prstGeom>
          <a:noFill/>
        </p:spPr>
        <p:txBody>
          <a:bodyPr wrap="square">
            <a:spAutoFit/>
          </a:bodyPr>
          <a:lstStyle/>
          <a:p>
            <a:r>
              <a:rPr lang="tr-TR" dirty="0" err="1">
                <a:solidFill>
                  <a:srgbClr val="FF0000"/>
                </a:solidFill>
              </a:rPr>
              <a:t>Pnömatik</a:t>
            </a:r>
            <a:r>
              <a:rPr lang="tr-TR" dirty="0">
                <a:solidFill>
                  <a:srgbClr val="FF0000"/>
                </a:solidFill>
              </a:rPr>
              <a:t> Sistemin Uygulama Alanları</a:t>
            </a:r>
          </a:p>
          <a:p>
            <a:endParaRPr lang="tr-TR" dirty="0"/>
          </a:p>
          <a:p>
            <a:r>
              <a:rPr lang="tr-TR" dirty="0"/>
              <a:t>Basınçlı hava ile çalışan sistemlerin birçok avantajlarının olması endüstriyel hayatta birçok kullanım alanı bulmuştur. </a:t>
            </a:r>
            <a:r>
              <a:rPr lang="tr-TR" dirty="0" err="1"/>
              <a:t>Pnömatik</a:t>
            </a:r>
            <a:r>
              <a:rPr lang="tr-TR" dirty="0"/>
              <a:t> sistemlerin uygulama alanını seçerken genellikle hızlı hareketin fakat küçük kuvvetlerin(maksimum 3000 kg.) yeterli olduğu yerler, temizlik ve emniyetli çalışmanın gerektirdiği şartlar dikkate alınır.</a:t>
            </a:r>
          </a:p>
          <a:p>
            <a:r>
              <a:rPr lang="tr-TR" dirty="0"/>
              <a:t>Demiryollarında da çeken ve çekilen araçların fren sistemleri ile yardımcı devrelerin çalıştırılmasında basınçlı havadan yararlanılır. Atmosfer havası kompresörlerde sıkıştırılarak basıncı yükseltilir ve depolara doldurulur. Basınçlı hava gerekli oldukça makinist veya </a:t>
            </a:r>
            <a:r>
              <a:rPr lang="tr-TR" dirty="0" err="1"/>
              <a:t>modrabl</a:t>
            </a:r>
            <a:r>
              <a:rPr lang="tr-TR" dirty="0"/>
              <a:t> musluklarından geçirilerek, basıncı ayarlanır, çeşitli valflerle yönlendirilir ve fren silindirlerinde mekanik güce dönüştürülerek dönen tekerlekler üzerinde sürtünme etkisiyle frenleme gerçekleştirilir. Basınçlı havanın yönlendirilmesi hava basıncı ile çalışan valfler ile olduğu gibi bu valfleri çalıştıran elektrikli </a:t>
            </a:r>
            <a:r>
              <a:rPr lang="tr-TR" dirty="0" err="1"/>
              <a:t>mağnetler</a:t>
            </a:r>
            <a:r>
              <a:rPr lang="tr-TR" dirty="0"/>
              <a:t> de olabilir. Bu tip, sistemlere de elektropnömatik sistemler denir.</a:t>
            </a:r>
          </a:p>
        </p:txBody>
      </p:sp>
    </p:spTree>
    <p:extLst>
      <p:ext uri="{BB962C8B-B14F-4D97-AF65-F5344CB8AC3E}">
        <p14:creationId xmlns:p14="http://schemas.microsoft.com/office/powerpoint/2010/main" val="527594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06D56-AB03-8CA7-DE8A-1651E873C6C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A0C7444-46D9-3E89-E2FB-D4E7FA4DE8A6}"/>
              </a:ext>
            </a:extLst>
          </p:cNvPr>
          <p:cNvSpPr>
            <a:spLocks noGrp="1"/>
          </p:cNvSpPr>
          <p:nvPr>
            <p:ph type="title"/>
          </p:nvPr>
        </p:nvSpPr>
        <p:spPr>
          <a:xfrm>
            <a:off x="1211284" y="23682"/>
            <a:ext cx="10515600" cy="898739"/>
          </a:xfrm>
        </p:spPr>
        <p:txBody>
          <a:bodyPr>
            <a:normAutofit/>
          </a:bodyPr>
          <a:lstStyle/>
          <a:p>
            <a:pPr algn="ctr"/>
            <a:r>
              <a:rPr lang="tr-TR" dirty="0">
                <a:solidFill>
                  <a:srgbClr val="FF0000"/>
                </a:solidFill>
              </a:rPr>
              <a:t>     PNÖMATİK VE FREN BİLGİSİ</a:t>
            </a:r>
          </a:p>
        </p:txBody>
      </p:sp>
      <p:pic>
        <p:nvPicPr>
          <p:cNvPr id="11" name="İçerik Yer Tutucusu 10">
            <a:extLst>
              <a:ext uri="{FF2B5EF4-FFF2-40B4-BE49-F238E27FC236}">
                <a16:creationId xmlns:a16="http://schemas.microsoft.com/office/drawing/2014/main" id="{E4CD82E0-0D38-EFF0-6C4C-2F94F6D80F9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19F8B36-A6BE-ED5A-D03C-3987B020F514}"/>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25DEEB35-9EF9-FCB7-0179-DBE47B856E87}"/>
              </a:ext>
            </a:extLst>
          </p:cNvPr>
          <p:cNvPicPr>
            <a:picLocks noChangeAspect="1"/>
          </p:cNvPicPr>
          <p:nvPr/>
        </p:nvPicPr>
        <p:blipFill rotWithShape="1">
          <a:blip r:embed="rId5">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0A2FF2C7-A5DE-E9F4-E018-39C5A581148F}"/>
              </a:ext>
            </a:extLst>
          </p:cNvPr>
          <p:cNvSpPr txBox="1"/>
          <p:nvPr/>
        </p:nvSpPr>
        <p:spPr>
          <a:xfrm>
            <a:off x="88234" y="1766895"/>
            <a:ext cx="11999492" cy="1477328"/>
          </a:xfrm>
          <a:prstGeom prst="rect">
            <a:avLst/>
          </a:prstGeom>
          <a:noFill/>
        </p:spPr>
        <p:txBody>
          <a:bodyPr wrap="square">
            <a:spAutoFit/>
          </a:bodyPr>
          <a:lstStyle/>
          <a:p>
            <a:r>
              <a:rPr lang="tr-TR" dirty="0" err="1">
                <a:solidFill>
                  <a:srgbClr val="FF0000"/>
                </a:solidFill>
              </a:rPr>
              <a:t>Pnömatik</a:t>
            </a:r>
            <a:r>
              <a:rPr lang="tr-TR" dirty="0">
                <a:solidFill>
                  <a:srgbClr val="FF0000"/>
                </a:solidFill>
              </a:rPr>
              <a:t> Sistemi Oluşturan Genel Ana Parçalar</a:t>
            </a:r>
          </a:p>
          <a:p>
            <a:endParaRPr lang="tr-TR" dirty="0"/>
          </a:p>
          <a:p>
            <a:r>
              <a:rPr lang="tr-TR" dirty="0"/>
              <a:t>	</a:t>
            </a:r>
            <a:r>
              <a:rPr lang="tr-TR" dirty="0" err="1"/>
              <a:t>Pnömatik</a:t>
            </a:r>
            <a:r>
              <a:rPr lang="tr-TR" dirty="0"/>
              <a:t> sistemde kullanılan genel ana parçalar, yapılan düzeneklerin özelliklerine göre değişiklikler gösterirler. Basınçlı havayı üreten kompresörlere hareket veren, genel olarak motorlardır. Buna göre </a:t>
            </a:r>
            <a:r>
              <a:rPr lang="tr-TR" dirty="0" err="1"/>
              <a:t>pnömatik</a:t>
            </a:r>
            <a:r>
              <a:rPr lang="tr-TR" dirty="0"/>
              <a:t> sistemi oluşturan genel ana parçalar aşağıdaki gibidir.</a:t>
            </a:r>
          </a:p>
        </p:txBody>
      </p:sp>
      <p:graphicFrame>
        <p:nvGraphicFramePr>
          <p:cNvPr id="3" name="Nesne 2">
            <a:extLst>
              <a:ext uri="{FF2B5EF4-FFF2-40B4-BE49-F238E27FC236}">
                <a16:creationId xmlns:a16="http://schemas.microsoft.com/office/drawing/2014/main" id="{4FDACB75-AC2D-C026-1FC3-E1D778BA3B7E}"/>
              </a:ext>
            </a:extLst>
          </p:cNvPr>
          <p:cNvGraphicFramePr>
            <a:graphicFrameLocks noChangeAspect="1"/>
          </p:cNvGraphicFramePr>
          <p:nvPr>
            <p:extLst>
              <p:ext uri="{D42A27DB-BD31-4B8C-83A1-F6EECF244321}">
                <p14:modId xmlns:p14="http://schemas.microsoft.com/office/powerpoint/2010/main" val="759263235"/>
              </p:ext>
            </p:extLst>
          </p:nvPr>
        </p:nvGraphicFramePr>
        <p:xfrm>
          <a:off x="646545" y="3613778"/>
          <a:ext cx="9860766" cy="2352913"/>
        </p:xfrm>
        <a:graphic>
          <a:graphicData uri="http://schemas.openxmlformats.org/presentationml/2006/ole">
            <mc:AlternateContent xmlns:mc="http://schemas.openxmlformats.org/markup-compatibility/2006">
              <mc:Choice xmlns:v="urn:schemas-microsoft-com:vml" Requires="v">
                <p:oleObj spid="_x0000_s1026" name="Document" r:id="rId6" imgW="6648859" imgH="1839771" progId="Word.Document.12">
                  <p:embed/>
                </p:oleObj>
              </mc:Choice>
              <mc:Fallback>
                <p:oleObj name="Document" r:id="rId6" imgW="6648859" imgH="1839771" progId="Word.Document.12">
                  <p:embed/>
                  <p:pic>
                    <p:nvPicPr>
                      <p:cNvPr id="0" name=""/>
                      <p:cNvPicPr/>
                      <p:nvPr/>
                    </p:nvPicPr>
                    <p:blipFill>
                      <a:blip r:embed="rId7"/>
                      <a:stretch>
                        <a:fillRect/>
                      </a:stretch>
                    </p:blipFill>
                    <p:spPr>
                      <a:xfrm>
                        <a:off x="646545" y="3613778"/>
                        <a:ext cx="9860766" cy="2352913"/>
                      </a:xfrm>
                      <a:prstGeom prst="rect">
                        <a:avLst/>
                      </a:prstGeom>
                    </p:spPr>
                  </p:pic>
                </p:oleObj>
              </mc:Fallback>
            </mc:AlternateContent>
          </a:graphicData>
        </a:graphic>
      </p:graphicFrame>
    </p:spTree>
    <p:extLst>
      <p:ext uri="{BB962C8B-B14F-4D97-AF65-F5344CB8AC3E}">
        <p14:creationId xmlns:p14="http://schemas.microsoft.com/office/powerpoint/2010/main" val="334621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0A34C-FDA8-770F-2A82-B0B5C9CB616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56C258F-F7A7-4C82-D41B-E16153726F82}"/>
              </a:ext>
            </a:extLst>
          </p:cNvPr>
          <p:cNvSpPr>
            <a:spLocks noGrp="1"/>
          </p:cNvSpPr>
          <p:nvPr>
            <p:ph type="title"/>
          </p:nvPr>
        </p:nvSpPr>
        <p:spPr>
          <a:xfrm>
            <a:off x="1074057" y="20279"/>
            <a:ext cx="10515600" cy="898739"/>
          </a:xfrm>
        </p:spPr>
        <p:txBody>
          <a:bodyPr>
            <a:normAutofit fontScale="90000"/>
          </a:bodyPr>
          <a:lstStyle/>
          <a:p>
            <a:pPr algn="ctr"/>
            <a:r>
              <a:rPr lang="tr-TR" dirty="0">
                <a:solidFill>
                  <a:srgbClr val="FF0000"/>
                </a:solidFill>
              </a:rPr>
              <a:t>    DEMİRYOLU ARAÇLARINDA KULLANILAN FRENLER</a:t>
            </a:r>
          </a:p>
        </p:txBody>
      </p:sp>
      <p:pic>
        <p:nvPicPr>
          <p:cNvPr id="11" name="İçerik Yer Tutucusu 10">
            <a:extLst>
              <a:ext uri="{FF2B5EF4-FFF2-40B4-BE49-F238E27FC236}">
                <a16:creationId xmlns:a16="http://schemas.microsoft.com/office/drawing/2014/main" id="{C92F46EF-41C0-E66A-A00D-09D7951B00B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4A884DE0-6672-A337-5073-A430D24DFC6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FCBECCD6-1A78-D037-590E-5B931E1D112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2FE6888D-9F8A-EB6B-364C-D95128EFBE23}"/>
              </a:ext>
            </a:extLst>
          </p:cNvPr>
          <p:cNvSpPr txBox="1"/>
          <p:nvPr/>
        </p:nvSpPr>
        <p:spPr>
          <a:xfrm>
            <a:off x="88234" y="1766895"/>
            <a:ext cx="11999492" cy="3970318"/>
          </a:xfrm>
          <a:prstGeom prst="rect">
            <a:avLst/>
          </a:prstGeom>
          <a:noFill/>
        </p:spPr>
        <p:txBody>
          <a:bodyPr wrap="square">
            <a:spAutoFit/>
          </a:bodyPr>
          <a:lstStyle/>
          <a:p>
            <a:r>
              <a:rPr lang="tr-TR" dirty="0"/>
              <a:t>Demiryolu ulaşımında kullanılan lokomotif ve vagonların hareket ettirilmesi ve hız artışlarının sağlanabilmesi için lokomotifler üzerinde elde edilen cer gücü kullanılır. Cer gücü ile hareket eden bu araçların, gerektiğinde hızlarının yavaşlatılıp hareketlerinin kontrol altına alınması ve istenilen yerde durdurulabilmesi bir zorunluluktur.</a:t>
            </a:r>
          </a:p>
          <a:p>
            <a:r>
              <a:rPr lang="tr-TR" dirty="0"/>
              <a:t>	Bunun için cer gücü ile hareket eden trenlerin hızlarının azaltılıp durdurulabilmesi için hareket halinde oluşan kinetik enerjinin azaltılması ve tamamen yok edilmesi gerekir. Yani bu araçların süratlerini azaltmak veya durdurmak için cer gücünün itme veya çekme kuvvetinin tersi yönünde bir kuvvetin uygulanması gerekir. Harekete karşı uygulanan bu kuvvete fren kuvveti denir. Fren kuvveti uygulandığında ve harekete karşı büyük olduğunda fren gerçekleşir.</a:t>
            </a:r>
          </a:p>
          <a:p>
            <a:r>
              <a:rPr lang="tr-TR" dirty="0"/>
              <a:t>Fren kuvveti, basınçlı hava etkisinin mekaniksel güce dönüştürülerek  tekerleklerin dönüşüne ters yönde bir sürtünme kuvveti ile oluşur. Bunun için de tekerleklerin dönüşünü engelleyen fren baskı parçaları kullanılır. Yukarıdaki değerlendirmelere göre freni şu şekilde tanımlayabiliriz;</a:t>
            </a:r>
          </a:p>
          <a:p>
            <a:r>
              <a:rPr lang="tr-TR" dirty="0">
                <a:solidFill>
                  <a:srgbClr val="FF0000"/>
                </a:solidFill>
              </a:rPr>
              <a:t>Fren : </a:t>
            </a:r>
            <a:r>
              <a:rPr lang="tr-TR" dirty="0"/>
              <a:t>Hareket halindeki bir aracın itici veya çekici gücünü yok ederek önce hızını azaltan, daha sonra durduran ve durdurduktan sonra bulunduğu yerde sabit tutan etkiye fren denir.</a:t>
            </a:r>
          </a:p>
        </p:txBody>
      </p:sp>
    </p:spTree>
    <p:extLst>
      <p:ext uri="{BB962C8B-B14F-4D97-AF65-F5344CB8AC3E}">
        <p14:creationId xmlns:p14="http://schemas.microsoft.com/office/powerpoint/2010/main" val="2153881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40433-DB8B-199A-6804-42A9E836A2F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1C43C30-24E3-CDBA-4415-50DC14332144}"/>
              </a:ext>
            </a:extLst>
          </p:cNvPr>
          <p:cNvSpPr>
            <a:spLocks noGrp="1"/>
          </p:cNvSpPr>
          <p:nvPr>
            <p:ph type="title"/>
          </p:nvPr>
        </p:nvSpPr>
        <p:spPr>
          <a:xfrm>
            <a:off x="1074057" y="20279"/>
            <a:ext cx="10515600" cy="898739"/>
          </a:xfrm>
        </p:spPr>
        <p:txBody>
          <a:bodyPr>
            <a:normAutofit fontScale="90000"/>
          </a:bodyPr>
          <a:lstStyle/>
          <a:p>
            <a:pPr algn="ctr"/>
            <a:r>
              <a:rPr lang="tr-TR" dirty="0">
                <a:solidFill>
                  <a:srgbClr val="FF0000"/>
                </a:solidFill>
              </a:rPr>
              <a:t>    DEMİRYOLU ARAÇLARINDA KULLANILAN FRENLER</a:t>
            </a:r>
          </a:p>
        </p:txBody>
      </p:sp>
      <p:pic>
        <p:nvPicPr>
          <p:cNvPr id="11" name="İçerik Yer Tutucusu 10">
            <a:extLst>
              <a:ext uri="{FF2B5EF4-FFF2-40B4-BE49-F238E27FC236}">
                <a16:creationId xmlns:a16="http://schemas.microsoft.com/office/drawing/2014/main" id="{C53527CE-EBB0-9CD5-66A4-304131C9B3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51D66D4-F217-5F62-F2C1-7660896A948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2EB86A47-EEE0-0F1B-48C6-CC1EDC1A16B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3574800D-48AB-4F70-6495-5BBF9F4798C6}"/>
              </a:ext>
            </a:extLst>
          </p:cNvPr>
          <p:cNvSpPr txBox="1"/>
          <p:nvPr/>
        </p:nvSpPr>
        <p:spPr>
          <a:xfrm>
            <a:off x="3404089" y="689888"/>
            <a:ext cx="6980883" cy="5355312"/>
          </a:xfrm>
          <a:prstGeom prst="rect">
            <a:avLst/>
          </a:prstGeom>
          <a:noFill/>
        </p:spPr>
        <p:txBody>
          <a:bodyPr wrap="square">
            <a:spAutoFit/>
          </a:bodyPr>
          <a:lstStyle/>
          <a:p>
            <a:r>
              <a:rPr lang="tr-TR" dirty="0"/>
              <a:t>	</a:t>
            </a:r>
            <a:r>
              <a:rPr lang="tr-TR" dirty="0">
                <a:solidFill>
                  <a:srgbClr val="FF0000"/>
                </a:solidFill>
              </a:rPr>
              <a:t>Fren Çeşitleri</a:t>
            </a:r>
          </a:p>
          <a:p>
            <a:r>
              <a:rPr lang="tr-TR" dirty="0">
                <a:solidFill>
                  <a:srgbClr val="00B050"/>
                </a:solidFill>
              </a:rPr>
              <a:t>A.	Yardımcı Frenler</a:t>
            </a:r>
          </a:p>
          <a:p>
            <a:r>
              <a:rPr lang="tr-TR" dirty="0"/>
              <a:t>1.	Dinamik fren</a:t>
            </a:r>
          </a:p>
          <a:p>
            <a:r>
              <a:rPr lang="tr-TR" dirty="0"/>
              <a:t>2.	Hidrodinamik fren</a:t>
            </a:r>
          </a:p>
          <a:p>
            <a:r>
              <a:rPr lang="tr-TR" dirty="0"/>
              <a:t>3.	Manyetik fren</a:t>
            </a:r>
          </a:p>
          <a:p>
            <a:r>
              <a:rPr lang="tr-TR" dirty="0"/>
              <a:t>4.	Susta yüklü park freni</a:t>
            </a:r>
          </a:p>
          <a:p>
            <a:r>
              <a:rPr lang="tr-TR" dirty="0"/>
              <a:t>5.	El freni</a:t>
            </a:r>
          </a:p>
          <a:p>
            <a:r>
              <a:rPr lang="tr-TR" dirty="0">
                <a:solidFill>
                  <a:srgbClr val="00B050"/>
                </a:solidFill>
              </a:rPr>
              <a:t>B.	Basınçlı Hava Freni </a:t>
            </a:r>
          </a:p>
          <a:p>
            <a:r>
              <a:rPr lang="tr-TR" dirty="0"/>
              <a:t>1.	Direkt etkili basınçlı hava freni (</a:t>
            </a:r>
            <a:r>
              <a:rPr lang="tr-TR" dirty="0" err="1"/>
              <a:t>modrabl</a:t>
            </a:r>
            <a:r>
              <a:rPr lang="tr-TR" dirty="0"/>
              <a:t> freni)</a:t>
            </a:r>
          </a:p>
          <a:p>
            <a:r>
              <a:rPr lang="tr-TR" dirty="0"/>
              <a:t>2.	Endirekt etkili basınçlı hava freni (makinist musluğu freni)</a:t>
            </a:r>
          </a:p>
          <a:p>
            <a:r>
              <a:rPr lang="tr-TR" dirty="0"/>
              <a:t>a.	Tesir bakımından</a:t>
            </a:r>
          </a:p>
          <a:p>
            <a:r>
              <a:rPr lang="tr-TR" dirty="0"/>
              <a:t>-	Yavaş Tesirli (G )</a:t>
            </a:r>
          </a:p>
          <a:p>
            <a:r>
              <a:rPr lang="tr-TR" dirty="0"/>
              <a:t>-	Seri tesirli ( P )</a:t>
            </a:r>
          </a:p>
          <a:p>
            <a:r>
              <a:rPr lang="tr-TR" dirty="0"/>
              <a:t>b.	Çözme bakımından</a:t>
            </a:r>
          </a:p>
          <a:p>
            <a:r>
              <a:rPr lang="tr-TR" dirty="0"/>
              <a:t>-	Tek çözmeli</a:t>
            </a:r>
          </a:p>
          <a:p>
            <a:r>
              <a:rPr lang="tr-TR" dirty="0"/>
              <a:t>-	Çok çözmeli</a:t>
            </a:r>
          </a:p>
          <a:p>
            <a:r>
              <a:rPr lang="tr-TR" dirty="0"/>
              <a:t>3.	Sürtünme etkisine göre basınçlı hava freni</a:t>
            </a:r>
          </a:p>
          <a:p>
            <a:r>
              <a:rPr lang="tr-TR" dirty="0"/>
              <a:t>a.	Sabolu frenler</a:t>
            </a:r>
          </a:p>
          <a:p>
            <a:r>
              <a:rPr lang="tr-TR" dirty="0"/>
              <a:t>b.	Balatalı frenler</a:t>
            </a:r>
          </a:p>
        </p:txBody>
      </p:sp>
    </p:spTree>
    <p:extLst>
      <p:ext uri="{BB962C8B-B14F-4D97-AF65-F5344CB8AC3E}">
        <p14:creationId xmlns:p14="http://schemas.microsoft.com/office/powerpoint/2010/main" val="3799677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4BDEC-4EFC-187E-213C-743E1E40767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24D09B3-9664-EB5B-2152-555DB245744D}"/>
              </a:ext>
            </a:extLst>
          </p:cNvPr>
          <p:cNvSpPr>
            <a:spLocks noGrp="1"/>
          </p:cNvSpPr>
          <p:nvPr>
            <p:ph type="title"/>
          </p:nvPr>
        </p:nvSpPr>
        <p:spPr>
          <a:xfrm>
            <a:off x="1074057" y="20279"/>
            <a:ext cx="10515600" cy="898739"/>
          </a:xfrm>
        </p:spPr>
        <p:txBody>
          <a:bodyPr>
            <a:normAutofit fontScale="90000"/>
          </a:bodyPr>
          <a:lstStyle/>
          <a:p>
            <a:pPr algn="ctr"/>
            <a:r>
              <a:rPr lang="tr-TR" dirty="0">
                <a:solidFill>
                  <a:srgbClr val="FF0000"/>
                </a:solidFill>
              </a:rPr>
              <a:t>    DEMİRYOLU ARAÇLARINDA KULLANILAN FRENLER </a:t>
            </a:r>
            <a:br>
              <a:rPr lang="tr-TR" dirty="0">
                <a:solidFill>
                  <a:srgbClr val="FF0000"/>
                </a:solidFill>
              </a:rPr>
            </a:br>
            <a:r>
              <a:rPr lang="tr-TR" dirty="0">
                <a:solidFill>
                  <a:srgbClr val="FF0000"/>
                </a:solidFill>
              </a:rPr>
              <a:t>Dinamik fren </a:t>
            </a:r>
          </a:p>
        </p:txBody>
      </p:sp>
      <p:pic>
        <p:nvPicPr>
          <p:cNvPr id="11" name="İçerik Yer Tutucusu 10">
            <a:extLst>
              <a:ext uri="{FF2B5EF4-FFF2-40B4-BE49-F238E27FC236}">
                <a16:creationId xmlns:a16="http://schemas.microsoft.com/office/drawing/2014/main" id="{335A06DD-DB2E-6E4C-9E0E-AB622DF4A9D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448A159-1A73-AA8F-F71E-7168F3BD3BA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B6F6BA3A-FB0E-AF47-ABA0-50E5CC531CE5}"/>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3" name="Metin kutusu 12">
            <a:extLst>
              <a:ext uri="{FF2B5EF4-FFF2-40B4-BE49-F238E27FC236}">
                <a16:creationId xmlns:a16="http://schemas.microsoft.com/office/drawing/2014/main" id="{B7631E60-801F-E347-8911-16C25E78422B}"/>
              </a:ext>
            </a:extLst>
          </p:cNvPr>
          <p:cNvSpPr txBox="1"/>
          <p:nvPr/>
        </p:nvSpPr>
        <p:spPr>
          <a:xfrm>
            <a:off x="424874" y="1669598"/>
            <a:ext cx="11767126" cy="3416320"/>
          </a:xfrm>
          <a:prstGeom prst="rect">
            <a:avLst/>
          </a:prstGeom>
          <a:noFill/>
        </p:spPr>
        <p:txBody>
          <a:bodyPr wrap="square">
            <a:spAutoFit/>
          </a:bodyPr>
          <a:lstStyle/>
          <a:p>
            <a:r>
              <a:rPr lang="tr-TR" dirty="0"/>
              <a:t>Cer motoru ile tahrik edilen lokomotiflerde cer motorları </a:t>
            </a:r>
            <a:r>
              <a:rPr lang="tr-TR" dirty="0" err="1"/>
              <a:t>generatör</a:t>
            </a:r>
            <a:r>
              <a:rPr lang="tr-TR" dirty="0"/>
              <a:t>(üreteç) olarak çalıştırılarak tekerleklerin dönüşüne karşı elektromanyetik bir direnç oluşturularak yapılan bir frenleme veya hız sabitlemesidir. Cer durumunda cer dişleri aracılığı ile aksları döndüren cer motorları, makinist tarafından lokomotif dinamik fren durumuna getirildiğinde bir elektrik motoru gibi (dinamo) üretici duruma geçer. Tahrik kuvvetini, hareket verdiği dingillerden alır. Dingillerden aldığı hareketle ürettiği elektrik akımını kendisine yardımcı parçalarla birlikte, dingilerin dönüşünü engelleyen karşı bir kuvvet olarak kullanılır.</a:t>
            </a:r>
          </a:p>
          <a:p>
            <a:r>
              <a:rPr lang="tr-TR" dirty="0"/>
              <a:t>	Dinamik fren durumunda cer motorlarının ürettiği elektrik enerjisi önce ısı enerjisine dönüşür, daha sonra ısı enerjisi havaya intikal ettirilerek yok edilmek suretiyle dingillerin dönüşüne ters bir kuvvet oluşturur. Enerjinin ısıya dönüştürülmesi dirençlerle olur ve dirençlerdeki ısının da havaya geçirilmesi işi cer motoru hava üfürücüleri sayesinde olur. Treni durdurmak amacıyla kullanılmayıp lokomotif hızının sabit tutulması için kullanılmaktadır. Özellikle rampa inişlerinde çok yararlı bir yardımcı frendir. Sabo yada balata gibi aşınan parçası olmadığından ekonomik bir frenlemedir.</a:t>
            </a:r>
          </a:p>
        </p:txBody>
      </p:sp>
    </p:spTree>
    <p:extLst>
      <p:ext uri="{BB962C8B-B14F-4D97-AF65-F5344CB8AC3E}">
        <p14:creationId xmlns:p14="http://schemas.microsoft.com/office/powerpoint/2010/main" val="4200524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7C9F3-1764-BC89-ABA3-7D878983C51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4ED7715-3243-4D3D-1629-F024E79E6E4B}"/>
              </a:ext>
            </a:extLst>
          </p:cNvPr>
          <p:cNvSpPr>
            <a:spLocks noGrp="1"/>
          </p:cNvSpPr>
          <p:nvPr>
            <p:ph type="title"/>
          </p:nvPr>
        </p:nvSpPr>
        <p:spPr>
          <a:xfrm>
            <a:off x="1211284" y="23683"/>
            <a:ext cx="10515600" cy="812800"/>
          </a:xfrm>
        </p:spPr>
        <p:txBody>
          <a:bodyPr>
            <a:normAutofit/>
          </a:bodyPr>
          <a:lstStyle/>
          <a:p>
            <a:pPr algn="ctr"/>
            <a:r>
              <a:rPr lang="tr-TR" dirty="0" err="1">
                <a:solidFill>
                  <a:srgbClr val="FF0000"/>
                </a:solidFill>
              </a:rPr>
              <a:t>Deray</a:t>
            </a:r>
            <a:endParaRPr lang="tr-TR" dirty="0">
              <a:solidFill>
                <a:srgbClr val="FF0000"/>
              </a:solidFill>
            </a:endParaRPr>
          </a:p>
        </p:txBody>
      </p:sp>
      <p:pic>
        <p:nvPicPr>
          <p:cNvPr id="11" name="İçerik Yer Tutucusu 10">
            <a:extLst>
              <a:ext uri="{FF2B5EF4-FFF2-40B4-BE49-F238E27FC236}">
                <a16:creationId xmlns:a16="http://schemas.microsoft.com/office/drawing/2014/main" id="{66E5E7B7-7F97-638A-C2B4-011F5537BB9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3B02D2B-C347-035C-C35C-0B95EECBC01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1EA92C59-D2D3-A346-8128-52E700529CB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55D8F171-017D-AB6C-D6C3-98B5A6D7CAC1}"/>
              </a:ext>
            </a:extLst>
          </p:cNvPr>
          <p:cNvSpPr txBox="1"/>
          <p:nvPr/>
        </p:nvSpPr>
        <p:spPr>
          <a:xfrm>
            <a:off x="850232" y="2136339"/>
            <a:ext cx="10034336" cy="1477328"/>
          </a:xfrm>
          <a:prstGeom prst="rect">
            <a:avLst/>
          </a:prstGeom>
          <a:noFill/>
        </p:spPr>
        <p:txBody>
          <a:bodyPr wrap="square">
            <a:spAutoFit/>
          </a:bodyPr>
          <a:lstStyle/>
          <a:p>
            <a:r>
              <a:rPr lang="tr-TR" dirty="0" err="1"/>
              <a:t>Deray</a:t>
            </a:r>
            <a:r>
              <a:rPr lang="tr-TR" dirty="0"/>
              <a:t> eden vagonlar atölyelerde gerekli muayene/ </a:t>
            </a:r>
            <a:r>
              <a:rPr lang="tr-TR" dirty="0" err="1"/>
              <a:t>kotrol</a:t>
            </a:r>
            <a:r>
              <a:rPr lang="tr-TR" dirty="0"/>
              <a:t> ve bakımları yapılmadan servise verilmez. Bu vagonların hatta konulduğu zaman yapılan ilk muayenesinde arıza tespit edilmemişse bile muayene için atölyeye sevk edilmelidir. (GCU ve RIC gereği)</a:t>
            </a:r>
          </a:p>
          <a:p>
            <a:r>
              <a:rPr lang="tr-TR" dirty="0"/>
              <a:t>Hatta konulduğu yerde </a:t>
            </a:r>
            <a:r>
              <a:rPr lang="tr-TR" dirty="0" err="1"/>
              <a:t>deraylı</a:t>
            </a:r>
            <a:r>
              <a:rPr lang="tr-TR" dirty="0"/>
              <a:t> vagonun dingillerinin eğrilmiş olup olmadığı tekerlekler arasında (AR ölçümü / E Mesafesi) mesafe (En az 3 noktadan)  ölçümü kesinlikle yapılır.</a:t>
            </a:r>
          </a:p>
        </p:txBody>
      </p:sp>
    </p:spTree>
    <p:extLst>
      <p:ext uri="{BB962C8B-B14F-4D97-AF65-F5344CB8AC3E}">
        <p14:creationId xmlns:p14="http://schemas.microsoft.com/office/powerpoint/2010/main" val="1911265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03825-2850-5F2E-4176-95B50F24A2C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A214F2F-5D9A-3D6A-B66B-2ADD867FBC7C}"/>
              </a:ext>
            </a:extLst>
          </p:cNvPr>
          <p:cNvSpPr>
            <a:spLocks noGrp="1"/>
          </p:cNvSpPr>
          <p:nvPr>
            <p:ph type="title"/>
          </p:nvPr>
        </p:nvSpPr>
        <p:spPr>
          <a:xfrm>
            <a:off x="1074057" y="20279"/>
            <a:ext cx="10515600" cy="898739"/>
          </a:xfrm>
        </p:spPr>
        <p:txBody>
          <a:bodyPr>
            <a:normAutofit fontScale="90000"/>
          </a:bodyPr>
          <a:lstStyle/>
          <a:p>
            <a:pPr algn="ctr"/>
            <a:r>
              <a:rPr lang="tr-TR" dirty="0">
                <a:solidFill>
                  <a:srgbClr val="FF0000"/>
                </a:solidFill>
              </a:rPr>
              <a:t>    DEMİRYOLU ARAÇLARINDA KULLANILAN FRENLER </a:t>
            </a:r>
            <a:br>
              <a:rPr lang="tr-TR" dirty="0">
                <a:solidFill>
                  <a:srgbClr val="FF0000"/>
                </a:solidFill>
              </a:rPr>
            </a:br>
            <a:r>
              <a:rPr lang="tr-TR" dirty="0">
                <a:solidFill>
                  <a:srgbClr val="FF0000"/>
                </a:solidFill>
              </a:rPr>
              <a:t>Dinamik fren </a:t>
            </a:r>
          </a:p>
        </p:txBody>
      </p:sp>
      <p:pic>
        <p:nvPicPr>
          <p:cNvPr id="11" name="İçerik Yer Tutucusu 10">
            <a:extLst>
              <a:ext uri="{FF2B5EF4-FFF2-40B4-BE49-F238E27FC236}">
                <a16:creationId xmlns:a16="http://schemas.microsoft.com/office/drawing/2014/main" id="{0AEF5D67-2F3C-F187-7454-C0FEC5AD29A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FE47983-6890-36EE-8091-B806F38D53B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46E182BE-28ED-CDD9-6D13-C8C9E5FF7DE0}"/>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87B660BE-1030-A28A-BDE9-57424A692AEE}"/>
              </a:ext>
            </a:extLst>
          </p:cNvPr>
          <p:cNvPicPr>
            <a:picLocks noChangeAspect="1"/>
          </p:cNvPicPr>
          <p:nvPr/>
        </p:nvPicPr>
        <p:blipFill>
          <a:blip r:embed="rId5"/>
          <a:stretch>
            <a:fillRect/>
          </a:stretch>
        </p:blipFill>
        <p:spPr>
          <a:xfrm>
            <a:off x="2119746" y="1372605"/>
            <a:ext cx="7781636" cy="4493189"/>
          </a:xfrm>
          <a:prstGeom prst="rect">
            <a:avLst/>
          </a:prstGeom>
        </p:spPr>
      </p:pic>
    </p:spTree>
    <p:extLst>
      <p:ext uri="{BB962C8B-B14F-4D97-AF65-F5344CB8AC3E}">
        <p14:creationId xmlns:p14="http://schemas.microsoft.com/office/powerpoint/2010/main" val="1800228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6C843-B81E-A75D-407E-985F93A37D9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AFA50BA-B1AD-92B1-BA0B-84947DC3CC1C}"/>
              </a:ext>
            </a:extLst>
          </p:cNvPr>
          <p:cNvSpPr>
            <a:spLocks noGrp="1"/>
          </p:cNvSpPr>
          <p:nvPr>
            <p:ph type="title"/>
          </p:nvPr>
        </p:nvSpPr>
        <p:spPr>
          <a:xfrm>
            <a:off x="1074057" y="20279"/>
            <a:ext cx="10515600" cy="898739"/>
          </a:xfrm>
        </p:spPr>
        <p:txBody>
          <a:bodyPr>
            <a:normAutofit fontScale="90000"/>
          </a:bodyPr>
          <a:lstStyle/>
          <a:p>
            <a:pPr algn="ctr"/>
            <a:r>
              <a:rPr lang="tr-TR" dirty="0">
                <a:solidFill>
                  <a:srgbClr val="FF0000"/>
                </a:solidFill>
              </a:rPr>
              <a:t>    DEMİRYOLU ARAÇLARINDA KULLANILAN FRENLER </a:t>
            </a:r>
            <a:br>
              <a:rPr lang="tr-TR" dirty="0">
                <a:solidFill>
                  <a:srgbClr val="FF0000"/>
                </a:solidFill>
              </a:rPr>
            </a:br>
            <a:r>
              <a:rPr lang="tr-TR" dirty="0" err="1">
                <a:solidFill>
                  <a:srgbClr val="FF0000"/>
                </a:solidFill>
              </a:rPr>
              <a:t>HİDRODinamik</a:t>
            </a:r>
            <a:r>
              <a:rPr lang="tr-TR" dirty="0">
                <a:solidFill>
                  <a:srgbClr val="FF0000"/>
                </a:solidFill>
              </a:rPr>
              <a:t> fren </a:t>
            </a:r>
          </a:p>
        </p:txBody>
      </p:sp>
      <p:pic>
        <p:nvPicPr>
          <p:cNvPr id="11" name="İçerik Yer Tutucusu 10">
            <a:extLst>
              <a:ext uri="{FF2B5EF4-FFF2-40B4-BE49-F238E27FC236}">
                <a16:creationId xmlns:a16="http://schemas.microsoft.com/office/drawing/2014/main" id="{70279B99-C291-EF6B-F584-CAE51AE8483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0C00F46-68D6-8E33-B7B0-023EA7AA3A27}"/>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E916DDA5-DA66-4C95-4FCB-7501D4879E1F}"/>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81E0B9CC-B206-6E7F-1293-DC06BFF99C9D}"/>
              </a:ext>
            </a:extLst>
          </p:cNvPr>
          <p:cNvSpPr txBox="1"/>
          <p:nvPr/>
        </p:nvSpPr>
        <p:spPr>
          <a:xfrm>
            <a:off x="277091" y="1794760"/>
            <a:ext cx="4895273" cy="3416320"/>
          </a:xfrm>
          <a:prstGeom prst="rect">
            <a:avLst/>
          </a:prstGeom>
          <a:noFill/>
        </p:spPr>
        <p:txBody>
          <a:bodyPr wrap="square">
            <a:spAutoFit/>
          </a:bodyPr>
          <a:lstStyle/>
          <a:p>
            <a:r>
              <a:rPr lang="tr-TR" dirty="0"/>
              <a:t>Bu fren sistemi güç aktarma organları, hidrolik şanzımanlı olan lokomotiflerde kullanılır. Bu frenin oluşabilmesi için lokomotifin ileri veya geri pozisyonunda hareket halinde iken gidiş yönünün tersi istikametinde şanzımana hareket verip turbo şanzıman içindeki tork konvertörünü ters istikamete dönmeye çalıştırılarak hidrodinamik frenleme sağlanır. Lokomotifin hava freni kullanılmadan hidrodinamik fren ile lokomotife fren yapılmasını sağlayan bir sistemdir. </a:t>
            </a:r>
          </a:p>
        </p:txBody>
      </p:sp>
      <p:pic>
        <p:nvPicPr>
          <p:cNvPr id="7" name="Resim 6">
            <a:extLst>
              <a:ext uri="{FF2B5EF4-FFF2-40B4-BE49-F238E27FC236}">
                <a16:creationId xmlns:a16="http://schemas.microsoft.com/office/drawing/2014/main" id="{8A8339B1-5508-6C0E-26A6-E5F2E0651B4A}"/>
              </a:ext>
            </a:extLst>
          </p:cNvPr>
          <p:cNvPicPr>
            <a:picLocks noChangeAspect="1"/>
          </p:cNvPicPr>
          <p:nvPr/>
        </p:nvPicPr>
        <p:blipFill>
          <a:blip r:embed="rId5"/>
          <a:stretch>
            <a:fillRect/>
          </a:stretch>
        </p:blipFill>
        <p:spPr>
          <a:xfrm>
            <a:off x="6483927" y="1204686"/>
            <a:ext cx="5105730" cy="4510706"/>
          </a:xfrm>
          <a:prstGeom prst="rect">
            <a:avLst/>
          </a:prstGeom>
        </p:spPr>
      </p:pic>
    </p:spTree>
    <p:extLst>
      <p:ext uri="{BB962C8B-B14F-4D97-AF65-F5344CB8AC3E}">
        <p14:creationId xmlns:p14="http://schemas.microsoft.com/office/powerpoint/2010/main" val="1495464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63789-3ECF-89B7-7E14-6EB43721E04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A601692-FFB5-77D2-946D-6F9F3404BCF2}"/>
              </a:ext>
            </a:extLst>
          </p:cNvPr>
          <p:cNvSpPr>
            <a:spLocks noGrp="1"/>
          </p:cNvSpPr>
          <p:nvPr>
            <p:ph type="title"/>
          </p:nvPr>
        </p:nvSpPr>
        <p:spPr>
          <a:xfrm>
            <a:off x="1074057" y="20279"/>
            <a:ext cx="10515600" cy="898739"/>
          </a:xfrm>
        </p:spPr>
        <p:txBody>
          <a:bodyPr>
            <a:normAutofit fontScale="90000"/>
          </a:bodyPr>
          <a:lstStyle/>
          <a:p>
            <a:pPr algn="ctr"/>
            <a:r>
              <a:rPr lang="tr-TR" dirty="0">
                <a:solidFill>
                  <a:srgbClr val="FF0000"/>
                </a:solidFill>
              </a:rPr>
              <a:t>    DEMİRYOLU ARAÇLARINDA KULLANILAN FRENLER </a:t>
            </a:r>
            <a:br>
              <a:rPr lang="tr-TR" dirty="0">
                <a:solidFill>
                  <a:srgbClr val="FF0000"/>
                </a:solidFill>
              </a:rPr>
            </a:br>
            <a:r>
              <a:rPr lang="tr-TR" dirty="0">
                <a:solidFill>
                  <a:srgbClr val="FF0000"/>
                </a:solidFill>
              </a:rPr>
              <a:t>MANYETİK fren </a:t>
            </a:r>
          </a:p>
        </p:txBody>
      </p:sp>
      <p:pic>
        <p:nvPicPr>
          <p:cNvPr id="11" name="İçerik Yer Tutucusu 10">
            <a:extLst>
              <a:ext uri="{FF2B5EF4-FFF2-40B4-BE49-F238E27FC236}">
                <a16:creationId xmlns:a16="http://schemas.microsoft.com/office/drawing/2014/main" id="{1FE8232F-3FF6-E9E5-AE8B-1426863661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8C20F5C7-4332-2709-74C0-51DCE12EAE47}"/>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288788CF-1754-1540-8FFC-683588A6626E}"/>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F2855123-41DF-9F27-A637-525C1F3314BE}"/>
              </a:ext>
            </a:extLst>
          </p:cNvPr>
          <p:cNvSpPr txBox="1"/>
          <p:nvPr/>
        </p:nvSpPr>
        <p:spPr>
          <a:xfrm>
            <a:off x="277091" y="1794760"/>
            <a:ext cx="4895273" cy="3970318"/>
          </a:xfrm>
          <a:prstGeom prst="rect">
            <a:avLst/>
          </a:prstGeom>
          <a:noFill/>
        </p:spPr>
        <p:txBody>
          <a:bodyPr wrap="square">
            <a:spAutoFit/>
          </a:bodyPr>
          <a:lstStyle/>
          <a:p>
            <a:r>
              <a:rPr lang="tr-TR" dirty="0"/>
              <a:t>Demiryolu araçlarında ilave fren olarak kullanılan manyetik frenlerin tekerleklerle bir ilgisi yoktur. Manyetik fren pabucu çelik bir kasa içine yerleştirilmiş olan güçlü bir elektrik bobini ve bu kasa altına takılmış demir kızaklardan ibarettir. Fren yapma sırasında elektro </a:t>
            </a:r>
            <a:r>
              <a:rPr lang="tr-TR" dirty="0" err="1"/>
              <a:t>pnömatik</a:t>
            </a:r>
            <a:r>
              <a:rPr lang="tr-TR" dirty="0"/>
              <a:t> kumanda ile bu pabuçlar raya indirilir ve aynı anda bobine akım verilir. Bobinin meydana getirdiği manyetik güçle pabuç raya yapışarak vasıtanın frenlemesini sağlar. Manyetik fren pabucun kaldırılması ise yay gücü </a:t>
            </a:r>
            <a:r>
              <a:rPr lang="tr-TR" dirty="0" err="1"/>
              <a:t>v.b.türdeki</a:t>
            </a:r>
            <a:r>
              <a:rPr lang="tr-TR" dirty="0"/>
              <a:t> sistemler vasıtasıyla gerçekleşir.</a:t>
            </a:r>
          </a:p>
        </p:txBody>
      </p:sp>
      <p:pic>
        <p:nvPicPr>
          <p:cNvPr id="3" name="Resim 2">
            <a:extLst>
              <a:ext uri="{FF2B5EF4-FFF2-40B4-BE49-F238E27FC236}">
                <a16:creationId xmlns:a16="http://schemas.microsoft.com/office/drawing/2014/main" id="{A43B5E39-7E4F-0A43-5739-25C4ADFD4221}"/>
              </a:ext>
            </a:extLst>
          </p:cNvPr>
          <p:cNvPicPr>
            <a:picLocks noChangeAspect="1"/>
          </p:cNvPicPr>
          <p:nvPr/>
        </p:nvPicPr>
        <p:blipFill>
          <a:blip r:embed="rId5"/>
          <a:stretch>
            <a:fillRect/>
          </a:stretch>
        </p:blipFill>
        <p:spPr>
          <a:xfrm>
            <a:off x="5313973" y="1567934"/>
            <a:ext cx="6702548" cy="4103193"/>
          </a:xfrm>
          <a:prstGeom prst="rect">
            <a:avLst/>
          </a:prstGeom>
        </p:spPr>
      </p:pic>
    </p:spTree>
    <p:extLst>
      <p:ext uri="{BB962C8B-B14F-4D97-AF65-F5344CB8AC3E}">
        <p14:creationId xmlns:p14="http://schemas.microsoft.com/office/powerpoint/2010/main" val="3708355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19CC5-CDFC-C884-AF97-F7952AC04BE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318C705-DF86-053D-2A7D-9ECEBF31A20B}"/>
              </a:ext>
            </a:extLst>
          </p:cNvPr>
          <p:cNvSpPr>
            <a:spLocks noGrp="1"/>
          </p:cNvSpPr>
          <p:nvPr>
            <p:ph type="title"/>
          </p:nvPr>
        </p:nvSpPr>
        <p:spPr>
          <a:xfrm>
            <a:off x="1074057" y="20279"/>
            <a:ext cx="10515600" cy="898739"/>
          </a:xfrm>
        </p:spPr>
        <p:txBody>
          <a:bodyPr>
            <a:normAutofit fontScale="90000"/>
          </a:bodyPr>
          <a:lstStyle/>
          <a:p>
            <a:pPr algn="ctr"/>
            <a:r>
              <a:rPr lang="tr-TR" dirty="0">
                <a:solidFill>
                  <a:srgbClr val="FF0000"/>
                </a:solidFill>
              </a:rPr>
              <a:t>    DEMİRYOLU ARAÇLARINDA KULLANILAN FRENLER </a:t>
            </a:r>
            <a:br>
              <a:rPr lang="tr-TR" dirty="0">
                <a:solidFill>
                  <a:srgbClr val="FF0000"/>
                </a:solidFill>
              </a:rPr>
            </a:br>
            <a:r>
              <a:rPr lang="tr-TR" dirty="0">
                <a:solidFill>
                  <a:srgbClr val="FF0000"/>
                </a:solidFill>
              </a:rPr>
              <a:t>MANYETİK fren </a:t>
            </a:r>
          </a:p>
        </p:txBody>
      </p:sp>
      <p:pic>
        <p:nvPicPr>
          <p:cNvPr id="11" name="İçerik Yer Tutucusu 10">
            <a:extLst>
              <a:ext uri="{FF2B5EF4-FFF2-40B4-BE49-F238E27FC236}">
                <a16:creationId xmlns:a16="http://schemas.microsoft.com/office/drawing/2014/main" id="{1CB0EB72-95BB-DCF6-644F-18B2DB65389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6A12250-BC0D-69DA-DF79-9CA05F8C2F4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B040172-D874-128A-7BA7-4EA6C7BB6BB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5" name="Resim 4">
            <a:extLst>
              <a:ext uri="{FF2B5EF4-FFF2-40B4-BE49-F238E27FC236}">
                <a16:creationId xmlns:a16="http://schemas.microsoft.com/office/drawing/2014/main" id="{2CD73D19-A6BC-4736-6E83-8460F759769E}"/>
              </a:ext>
            </a:extLst>
          </p:cNvPr>
          <p:cNvPicPr>
            <a:picLocks noChangeAspect="1"/>
          </p:cNvPicPr>
          <p:nvPr/>
        </p:nvPicPr>
        <p:blipFill>
          <a:blip r:embed="rId5"/>
          <a:stretch>
            <a:fillRect/>
          </a:stretch>
        </p:blipFill>
        <p:spPr>
          <a:xfrm>
            <a:off x="442148" y="2323331"/>
            <a:ext cx="11120754" cy="2821324"/>
          </a:xfrm>
          <a:prstGeom prst="rect">
            <a:avLst/>
          </a:prstGeom>
        </p:spPr>
      </p:pic>
    </p:spTree>
    <p:extLst>
      <p:ext uri="{BB962C8B-B14F-4D97-AF65-F5344CB8AC3E}">
        <p14:creationId xmlns:p14="http://schemas.microsoft.com/office/powerpoint/2010/main" val="3869338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7D0D4-F330-A953-0AF6-503B6B0E376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546145A-97AF-C6F6-E335-691E1783C5C6}"/>
              </a:ext>
            </a:extLst>
          </p:cNvPr>
          <p:cNvSpPr>
            <a:spLocks noGrp="1"/>
          </p:cNvSpPr>
          <p:nvPr>
            <p:ph type="title"/>
          </p:nvPr>
        </p:nvSpPr>
        <p:spPr>
          <a:xfrm>
            <a:off x="1074057" y="20279"/>
            <a:ext cx="10515600" cy="898739"/>
          </a:xfrm>
        </p:spPr>
        <p:txBody>
          <a:bodyPr>
            <a:normAutofit fontScale="90000"/>
          </a:bodyPr>
          <a:lstStyle/>
          <a:p>
            <a:pPr algn="ctr"/>
            <a:r>
              <a:rPr lang="tr-TR" dirty="0">
                <a:solidFill>
                  <a:srgbClr val="FF0000"/>
                </a:solidFill>
              </a:rPr>
              <a:t>    DEMİRYOLU ARAÇLARINDA KULLANILAN FRENLER </a:t>
            </a:r>
            <a:br>
              <a:rPr lang="tr-TR" dirty="0">
                <a:solidFill>
                  <a:srgbClr val="FF0000"/>
                </a:solidFill>
              </a:rPr>
            </a:br>
            <a:r>
              <a:rPr lang="tr-TR" dirty="0">
                <a:solidFill>
                  <a:srgbClr val="FF0000"/>
                </a:solidFill>
              </a:rPr>
              <a:t>SUSTA YÜKLÜ PARK fren </a:t>
            </a:r>
          </a:p>
        </p:txBody>
      </p:sp>
      <p:pic>
        <p:nvPicPr>
          <p:cNvPr id="11" name="İçerik Yer Tutucusu 10">
            <a:extLst>
              <a:ext uri="{FF2B5EF4-FFF2-40B4-BE49-F238E27FC236}">
                <a16:creationId xmlns:a16="http://schemas.microsoft.com/office/drawing/2014/main" id="{5FD4177A-1A95-7C60-4252-0E3E7B5CFA4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7F15BA7B-BA12-4077-64FB-A26DEB9832F7}"/>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1CCCD82C-A716-3210-ED74-EBA8587E720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5DEF8DC8-A79D-B5F1-8CC0-971D9F6FF239}"/>
              </a:ext>
            </a:extLst>
          </p:cNvPr>
          <p:cNvSpPr txBox="1"/>
          <p:nvPr/>
        </p:nvSpPr>
        <p:spPr>
          <a:xfrm>
            <a:off x="240146" y="1912448"/>
            <a:ext cx="3953163" cy="3139321"/>
          </a:xfrm>
          <a:prstGeom prst="rect">
            <a:avLst/>
          </a:prstGeom>
          <a:noFill/>
        </p:spPr>
        <p:txBody>
          <a:bodyPr wrap="square">
            <a:spAutoFit/>
          </a:bodyPr>
          <a:lstStyle/>
          <a:p>
            <a:r>
              <a:rPr lang="tr-TR" dirty="0"/>
              <a:t>Blok fren mekanizması kullanılan lokomotiflerde park freni olarak kullanılan bu frenlemede susta yüklü fren silindiri içerisinde basınçlı hava ile baskı altında tutulan fren   saboları tekerleklere baskı oluşturması ile gerçekleşen bir frendir. Susta yüklü fren silindiri içerisine basınçlı hava gönderildiğinde freni tahliye(çözer) eder.</a:t>
            </a:r>
          </a:p>
        </p:txBody>
      </p:sp>
      <p:pic>
        <p:nvPicPr>
          <p:cNvPr id="7" name="Resim 6">
            <a:extLst>
              <a:ext uri="{FF2B5EF4-FFF2-40B4-BE49-F238E27FC236}">
                <a16:creationId xmlns:a16="http://schemas.microsoft.com/office/drawing/2014/main" id="{10032CBB-A880-823D-9C4E-D2D5F7AC1976}"/>
              </a:ext>
            </a:extLst>
          </p:cNvPr>
          <p:cNvPicPr>
            <a:picLocks noChangeAspect="1"/>
          </p:cNvPicPr>
          <p:nvPr/>
        </p:nvPicPr>
        <p:blipFill>
          <a:blip r:embed="rId5"/>
          <a:stretch>
            <a:fillRect/>
          </a:stretch>
        </p:blipFill>
        <p:spPr>
          <a:xfrm>
            <a:off x="5628003" y="1424615"/>
            <a:ext cx="6145301" cy="4285859"/>
          </a:xfrm>
          <a:prstGeom prst="rect">
            <a:avLst/>
          </a:prstGeom>
        </p:spPr>
      </p:pic>
    </p:spTree>
    <p:extLst>
      <p:ext uri="{BB962C8B-B14F-4D97-AF65-F5344CB8AC3E}">
        <p14:creationId xmlns:p14="http://schemas.microsoft.com/office/powerpoint/2010/main" val="1229896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05998-C8BB-7CBF-D23C-B35A7F8DE84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E9DAAA7-9A67-CE9F-2835-9969BE51FE51}"/>
              </a:ext>
            </a:extLst>
          </p:cNvPr>
          <p:cNvSpPr>
            <a:spLocks noGrp="1"/>
          </p:cNvSpPr>
          <p:nvPr>
            <p:ph type="title"/>
          </p:nvPr>
        </p:nvSpPr>
        <p:spPr>
          <a:xfrm>
            <a:off x="1074057" y="20279"/>
            <a:ext cx="10515600" cy="898739"/>
          </a:xfrm>
        </p:spPr>
        <p:txBody>
          <a:bodyPr>
            <a:normAutofit fontScale="90000"/>
          </a:bodyPr>
          <a:lstStyle/>
          <a:p>
            <a:pPr algn="ctr"/>
            <a:r>
              <a:rPr lang="tr-TR" dirty="0">
                <a:solidFill>
                  <a:srgbClr val="FF0000"/>
                </a:solidFill>
              </a:rPr>
              <a:t>    DEMİRYOLU ARAÇLARINDA KULLANILAN FRENLER </a:t>
            </a:r>
            <a:br>
              <a:rPr lang="tr-TR" dirty="0">
                <a:solidFill>
                  <a:srgbClr val="FF0000"/>
                </a:solidFill>
              </a:rPr>
            </a:br>
            <a:r>
              <a:rPr lang="tr-TR" dirty="0">
                <a:solidFill>
                  <a:srgbClr val="FF0000"/>
                </a:solidFill>
              </a:rPr>
              <a:t>Basınçlı Hava </a:t>
            </a:r>
            <a:r>
              <a:rPr lang="tr-TR" dirty="0" err="1">
                <a:solidFill>
                  <a:srgbClr val="FF0000"/>
                </a:solidFill>
              </a:rPr>
              <a:t>FrenLERİ</a:t>
            </a:r>
            <a:endParaRPr lang="tr-TR" dirty="0">
              <a:solidFill>
                <a:srgbClr val="FF0000"/>
              </a:solidFill>
            </a:endParaRPr>
          </a:p>
        </p:txBody>
      </p:sp>
      <p:pic>
        <p:nvPicPr>
          <p:cNvPr id="11" name="İçerik Yer Tutucusu 10">
            <a:extLst>
              <a:ext uri="{FF2B5EF4-FFF2-40B4-BE49-F238E27FC236}">
                <a16:creationId xmlns:a16="http://schemas.microsoft.com/office/drawing/2014/main" id="{5B73BDBA-98A6-60B3-BC35-D6C2953556E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EE4B9C3-1E53-27F3-DD67-0D416698EEB7}"/>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C09B116B-FED2-5BC9-55A3-3F0D8DC257D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88880C93-1B69-8E49-6B13-B29EA4C4A808}"/>
              </a:ext>
            </a:extLst>
          </p:cNvPr>
          <p:cNvSpPr txBox="1"/>
          <p:nvPr/>
        </p:nvSpPr>
        <p:spPr>
          <a:xfrm>
            <a:off x="240146" y="1912448"/>
            <a:ext cx="11471563" cy="2585323"/>
          </a:xfrm>
          <a:prstGeom prst="rect">
            <a:avLst/>
          </a:prstGeom>
          <a:noFill/>
        </p:spPr>
        <p:txBody>
          <a:bodyPr wrap="square">
            <a:spAutoFit/>
          </a:bodyPr>
          <a:lstStyle/>
          <a:p>
            <a:r>
              <a:rPr lang="tr-TR" dirty="0"/>
              <a:t>Demiryollarında genel olarak basınçlı hava freni kullanılır. Basınçlı hava lokomotif üzerindeki kompresörler tarafından üretilerek ana depolara gönderilerek depolanır.  Makinist, makinist musluğu vasıtasıyla ana depo havasının basıncını düşürerek vagonların </a:t>
            </a:r>
            <a:r>
              <a:rPr lang="tr-TR" dirty="0" err="1"/>
              <a:t>kondüvit</a:t>
            </a:r>
            <a:r>
              <a:rPr lang="tr-TR" dirty="0"/>
              <a:t> hattına gönderir. Basınçlı </a:t>
            </a:r>
            <a:r>
              <a:rPr lang="tr-TR" dirty="0" err="1"/>
              <a:t>kondüvit</a:t>
            </a:r>
            <a:r>
              <a:rPr lang="tr-TR" dirty="0"/>
              <a:t> havası, vagonlar üzerinde bulunan üç yollu musluklar vasıtasıyla  fren silindirlerinde mekaniksel güce dönüştürülerek, tekerlekler üzerindeki sabolara veya balatalara aktarılmasını sağlar.  Havanın fren silindirlerine etki ettirilmesi bakımından basınçlı hava frenleri direkt etkili ve endirekt etkili olmak üzere ikiye ayrılırlar. </a:t>
            </a:r>
          </a:p>
          <a:p>
            <a:r>
              <a:rPr lang="tr-TR" dirty="0"/>
              <a:t>Demiryollarında dizilerin frenlenmesi için </a:t>
            </a:r>
            <a:r>
              <a:rPr lang="tr-TR" dirty="0" err="1"/>
              <a:t>UIC’ce</a:t>
            </a:r>
            <a:r>
              <a:rPr lang="tr-TR" dirty="0"/>
              <a:t> belirlenmiş ana fren tipi endirekt etkili basınçlı hava frenidir.</a:t>
            </a:r>
          </a:p>
        </p:txBody>
      </p:sp>
    </p:spTree>
    <p:extLst>
      <p:ext uri="{BB962C8B-B14F-4D97-AF65-F5344CB8AC3E}">
        <p14:creationId xmlns:p14="http://schemas.microsoft.com/office/powerpoint/2010/main" val="4165869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5E04D-2725-0917-E7AE-5680D7781D5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C8696D9-E4D5-0ACB-0B1B-BD8DB2681A68}"/>
              </a:ext>
            </a:extLst>
          </p:cNvPr>
          <p:cNvSpPr>
            <a:spLocks noGrp="1"/>
          </p:cNvSpPr>
          <p:nvPr>
            <p:ph type="title"/>
          </p:nvPr>
        </p:nvSpPr>
        <p:spPr>
          <a:xfrm>
            <a:off x="1074057" y="20279"/>
            <a:ext cx="10515600" cy="898739"/>
          </a:xfrm>
        </p:spPr>
        <p:txBody>
          <a:bodyPr>
            <a:normAutofit fontScale="90000"/>
          </a:bodyPr>
          <a:lstStyle/>
          <a:p>
            <a:pPr algn="ctr"/>
            <a:r>
              <a:rPr lang="tr-TR" dirty="0">
                <a:solidFill>
                  <a:srgbClr val="FF0000"/>
                </a:solidFill>
              </a:rPr>
              <a:t>    DEMİRYOLU ARAÇLARINDA KULLANILAN FRENLER </a:t>
            </a:r>
            <a:br>
              <a:rPr lang="tr-TR" dirty="0">
                <a:solidFill>
                  <a:srgbClr val="FF0000"/>
                </a:solidFill>
              </a:rPr>
            </a:br>
            <a:r>
              <a:rPr lang="tr-TR" dirty="0">
                <a:solidFill>
                  <a:srgbClr val="FF0000"/>
                </a:solidFill>
              </a:rPr>
              <a:t>Direkt etkili basınçlı hava freni</a:t>
            </a:r>
          </a:p>
        </p:txBody>
      </p:sp>
      <p:pic>
        <p:nvPicPr>
          <p:cNvPr id="11" name="İçerik Yer Tutucusu 10">
            <a:extLst>
              <a:ext uri="{FF2B5EF4-FFF2-40B4-BE49-F238E27FC236}">
                <a16:creationId xmlns:a16="http://schemas.microsoft.com/office/drawing/2014/main" id="{7D6B0292-129D-140B-B4B4-3830242CD8B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714E296E-EABC-29F7-1DE8-B00DA78AB72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1A442CEA-DC7E-C449-F937-E3E3FC3B6F64}"/>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2EA76428-87A3-D0A6-8B18-8CE0BC53261E}"/>
              </a:ext>
            </a:extLst>
          </p:cNvPr>
          <p:cNvSpPr txBox="1"/>
          <p:nvPr/>
        </p:nvSpPr>
        <p:spPr>
          <a:xfrm>
            <a:off x="596075" y="2567446"/>
            <a:ext cx="11471563" cy="1200329"/>
          </a:xfrm>
          <a:prstGeom prst="rect">
            <a:avLst/>
          </a:prstGeom>
          <a:noFill/>
        </p:spPr>
        <p:txBody>
          <a:bodyPr wrap="square">
            <a:spAutoFit/>
          </a:bodyPr>
          <a:lstStyle/>
          <a:p>
            <a:r>
              <a:rPr lang="tr-TR" dirty="0"/>
              <a:t>Ana depo havasının </a:t>
            </a:r>
            <a:r>
              <a:rPr lang="tr-TR" dirty="0" err="1"/>
              <a:t>modrabl</a:t>
            </a:r>
            <a:r>
              <a:rPr lang="tr-TR" dirty="0"/>
              <a:t> musluğu vasıtasıyla basıncı ayarlanıp doğrudan fren silindirlerine gönderilmesi ile freni gerçekleştirir ve fren silindirleri havasının yine </a:t>
            </a:r>
            <a:r>
              <a:rPr lang="tr-TR" dirty="0" err="1"/>
              <a:t>modrabl</a:t>
            </a:r>
            <a:r>
              <a:rPr lang="tr-TR" dirty="0"/>
              <a:t> musluğu vasıtasıyla atmosfere atılması ile freni çözdürür. Yalnızca lokomotifi  frenler veya çözer. Vagonları frenlemede kullanılmaz, vagonlarda böyle bir fren sistemi yoktur.</a:t>
            </a:r>
          </a:p>
        </p:txBody>
      </p:sp>
    </p:spTree>
    <p:extLst>
      <p:ext uri="{BB962C8B-B14F-4D97-AF65-F5344CB8AC3E}">
        <p14:creationId xmlns:p14="http://schemas.microsoft.com/office/powerpoint/2010/main" val="1633757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EBD07-9A42-27F3-975B-D384458D85C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769CD77-3C29-8CA4-7DFC-A3166EA3F309}"/>
              </a:ext>
            </a:extLst>
          </p:cNvPr>
          <p:cNvSpPr>
            <a:spLocks noGrp="1"/>
          </p:cNvSpPr>
          <p:nvPr>
            <p:ph type="title"/>
          </p:nvPr>
        </p:nvSpPr>
        <p:spPr>
          <a:xfrm>
            <a:off x="1074057" y="20279"/>
            <a:ext cx="10515600" cy="898739"/>
          </a:xfrm>
        </p:spPr>
        <p:txBody>
          <a:bodyPr>
            <a:normAutofit fontScale="90000"/>
          </a:bodyPr>
          <a:lstStyle/>
          <a:p>
            <a:pPr algn="ctr"/>
            <a:r>
              <a:rPr lang="tr-TR" dirty="0">
                <a:solidFill>
                  <a:srgbClr val="FF0000"/>
                </a:solidFill>
              </a:rPr>
              <a:t>    DEMİRYOLU ARAÇLARINDA KULLANILAN FRENLER </a:t>
            </a:r>
            <a:br>
              <a:rPr lang="tr-TR" dirty="0">
                <a:solidFill>
                  <a:srgbClr val="FF0000"/>
                </a:solidFill>
              </a:rPr>
            </a:br>
            <a:r>
              <a:rPr lang="tr-TR" dirty="0">
                <a:solidFill>
                  <a:srgbClr val="FF0000"/>
                </a:solidFill>
              </a:rPr>
              <a:t>Direkt etkili basınçlı hava freni</a:t>
            </a:r>
          </a:p>
        </p:txBody>
      </p:sp>
      <p:pic>
        <p:nvPicPr>
          <p:cNvPr id="11" name="İçerik Yer Tutucusu 10">
            <a:extLst>
              <a:ext uri="{FF2B5EF4-FFF2-40B4-BE49-F238E27FC236}">
                <a16:creationId xmlns:a16="http://schemas.microsoft.com/office/drawing/2014/main" id="{55502434-F424-E976-D390-12CB516EF56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124ECCD-0BCD-2AEA-F994-349A3875EED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6B1DB42F-F517-0D8A-C1B8-4BCDC86E64D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477664F0-8172-D4A1-D947-6920A1B4AD6B}"/>
              </a:ext>
            </a:extLst>
          </p:cNvPr>
          <p:cNvPicPr>
            <a:picLocks noChangeAspect="1"/>
          </p:cNvPicPr>
          <p:nvPr/>
        </p:nvPicPr>
        <p:blipFill>
          <a:blip r:embed="rId5"/>
          <a:stretch>
            <a:fillRect/>
          </a:stretch>
        </p:blipFill>
        <p:spPr>
          <a:xfrm>
            <a:off x="906793" y="1204685"/>
            <a:ext cx="10070735" cy="4641477"/>
          </a:xfrm>
          <a:prstGeom prst="rect">
            <a:avLst/>
          </a:prstGeom>
        </p:spPr>
      </p:pic>
    </p:spTree>
    <p:extLst>
      <p:ext uri="{BB962C8B-B14F-4D97-AF65-F5344CB8AC3E}">
        <p14:creationId xmlns:p14="http://schemas.microsoft.com/office/powerpoint/2010/main" val="3485812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F35CF-584F-AF3B-3D9D-764B7108DA0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0E53CF5-9DEB-8A9C-1765-B6FE0712EE2B}"/>
              </a:ext>
            </a:extLst>
          </p:cNvPr>
          <p:cNvSpPr>
            <a:spLocks noGrp="1"/>
          </p:cNvSpPr>
          <p:nvPr>
            <p:ph type="title"/>
          </p:nvPr>
        </p:nvSpPr>
        <p:spPr>
          <a:xfrm>
            <a:off x="1074057" y="20279"/>
            <a:ext cx="10515600" cy="898739"/>
          </a:xfrm>
        </p:spPr>
        <p:txBody>
          <a:bodyPr>
            <a:normAutofit fontScale="90000"/>
          </a:bodyPr>
          <a:lstStyle/>
          <a:p>
            <a:pPr algn="ctr"/>
            <a:r>
              <a:rPr lang="tr-TR" dirty="0">
                <a:solidFill>
                  <a:srgbClr val="FF0000"/>
                </a:solidFill>
              </a:rPr>
              <a:t>    DEMİRYOLU ARAÇLARINDA KULLANILAN FRENLER </a:t>
            </a:r>
            <a:br>
              <a:rPr lang="tr-TR" dirty="0">
                <a:solidFill>
                  <a:srgbClr val="FF0000"/>
                </a:solidFill>
              </a:rPr>
            </a:br>
            <a:r>
              <a:rPr lang="tr-TR" dirty="0" err="1">
                <a:solidFill>
                  <a:srgbClr val="FF0000"/>
                </a:solidFill>
              </a:rPr>
              <a:t>ENDirekt</a:t>
            </a:r>
            <a:r>
              <a:rPr lang="tr-TR" dirty="0">
                <a:solidFill>
                  <a:srgbClr val="FF0000"/>
                </a:solidFill>
              </a:rPr>
              <a:t> etkili basınçlı hava freni</a:t>
            </a:r>
          </a:p>
        </p:txBody>
      </p:sp>
      <p:pic>
        <p:nvPicPr>
          <p:cNvPr id="11" name="İçerik Yer Tutucusu 10">
            <a:extLst>
              <a:ext uri="{FF2B5EF4-FFF2-40B4-BE49-F238E27FC236}">
                <a16:creationId xmlns:a16="http://schemas.microsoft.com/office/drawing/2014/main" id="{2663FC25-9D93-6A91-20CF-B6A03571ACC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518EA52-44C0-F0E8-2F43-96F34B52375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68F9546F-675E-9784-C5A9-4865C3E47EE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687E5FEF-F014-A97A-FF64-CAEBB488B895}"/>
              </a:ext>
            </a:extLst>
          </p:cNvPr>
          <p:cNvSpPr txBox="1"/>
          <p:nvPr/>
        </p:nvSpPr>
        <p:spPr>
          <a:xfrm>
            <a:off x="738909" y="2064757"/>
            <a:ext cx="9897184" cy="1477328"/>
          </a:xfrm>
          <a:prstGeom prst="rect">
            <a:avLst/>
          </a:prstGeom>
          <a:noFill/>
        </p:spPr>
        <p:txBody>
          <a:bodyPr wrap="square">
            <a:spAutoFit/>
          </a:bodyPr>
          <a:lstStyle/>
          <a:p>
            <a:r>
              <a:rPr lang="tr-TR" dirty="0" err="1"/>
              <a:t>Kondüvit</a:t>
            </a:r>
            <a:r>
              <a:rPr lang="tr-TR" dirty="0"/>
              <a:t> havasının kullanılmasıyla oluşan otomatik bir frendir. Ana depo havası makinist musluğu ayar çantasından geçirilerek 5 </a:t>
            </a:r>
            <a:r>
              <a:rPr lang="tr-TR" dirty="0" err="1"/>
              <a:t>atm.lik</a:t>
            </a:r>
            <a:r>
              <a:rPr lang="tr-TR" dirty="0"/>
              <a:t> </a:t>
            </a:r>
            <a:r>
              <a:rPr lang="tr-TR" dirty="0" err="1"/>
              <a:t>kondüvit</a:t>
            </a:r>
            <a:r>
              <a:rPr lang="tr-TR" dirty="0"/>
              <a:t> havası oluşur. Endirekt fren sistemini </a:t>
            </a:r>
            <a:r>
              <a:rPr lang="tr-TR" dirty="0" err="1"/>
              <a:t>kondüvit</a:t>
            </a:r>
            <a:r>
              <a:rPr lang="tr-TR" dirty="0"/>
              <a:t> basıncının etkisiyle fren yapma ve çözme durumuna getiren bir üç yollu (</a:t>
            </a:r>
            <a:r>
              <a:rPr lang="tr-TR" dirty="0" err="1"/>
              <a:t>triblivalf</a:t>
            </a:r>
            <a:r>
              <a:rPr lang="tr-TR" dirty="0"/>
              <a:t>) idare ventili kullanılır. Demiryollarında kullanılan esas fren, endirekt etkili basınçlı hava freni olup, bu fren </a:t>
            </a:r>
            <a:r>
              <a:rPr lang="tr-TR" dirty="0" err="1"/>
              <a:t>kondüvit</a:t>
            </a:r>
            <a:r>
              <a:rPr lang="tr-TR" dirty="0"/>
              <a:t> basıncına göre otomatik olarak gerçekleşir. </a:t>
            </a:r>
          </a:p>
        </p:txBody>
      </p:sp>
    </p:spTree>
    <p:extLst>
      <p:ext uri="{BB962C8B-B14F-4D97-AF65-F5344CB8AC3E}">
        <p14:creationId xmlns:p14="http://schemas.microsoft.com/office/powerpoint/2010/main" val="2913719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C2833-1E20-7BB6-3E53-E5952E34997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86C6AEA-6A59-569A-4849-2317B2895104}"/>
              </a:ext>
            </a:extLst>
          </p:cNvPr>
          <p:cNvSpPr>
            <a:spLocks noGrp="1"/>
          </p:cNvSpPr>
          <p:nvPr>
            <p:ph type="title"/>
          </p:nvPr>
        </p:nvSpPr>
        <p:spPr>
          <a:xfrm>
            <a:off x="1074057" y="20279"/>
            <a:ext cx="10515600" cy="898739"/>
          </a:xfrm>
        </p:spPr>
        <p:txBody>
          <a:bodyPr>
            <a:normAutofit fontScale="90000"/>
          </a:bodyPr>
          <a:lstStyle/>
          <a:p>
            <a:pPr algn="ctr"/>
            <a:r>
              <a:rPr lang="tr-TR" dirty="0">
                <a:solidFill>
                  <a:srgbClr val="FF0000"/>
                </a:solidFill>
              </a:rPr>
              <a:t>    DEMİRYOLU ARAÇLARINDA KULLANILAN FRENLER </a:t>
            </a:r>
            <a:br>
              <a:rPr lang="tr-TR" dirty="0">
                <a:solidFill>
                  <a:srgbClr val="FF0000"/>
                </a:solidFill>
              </a:rPr>
            </a:br>
            <a:r>
              <a:rPr lang="tr-TR" dirty="0" err="1">
                <a:solidFill>
                  <a:srgbClr val="FF0000"/>
                </a:solidFill>
              </a:rPr>
              <a:t>ENDirekt</a:t>
            </a:r>
            <a:r>
              <a:rPr lang="tr-TR" dirty="0">
                <a:solidFill>
                  <a:srgbClr val="FF0000"/>
                </a:solidFill>
              </a:rPr>
              <a:t> etkili basınçlı hava freni</a:t>
            </a:r>
          </a:p>
        </p:txBody>
      </p:sp>
      <p:pic>
        <p:nvPicPr>
          <p:cNvPr id="11" name="İçerik Yer Tutucusu 10">
            <a:extLst>
              <a:ext uri="{FF2B5EF4-FFF2-40B4-BE49-F238E27FC236}">
                <a16:creationId xmlns:a16="http://schemas.microsoft.com/office/drawing/2014/main" id="{CA404F0C-F0E2-9096-F86C-54EE20E7812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DFED497-CB0C-B906-5FDB-E10686F1BC4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D9D99148-DE51-49D3-9BA8-1014F2CB351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666EDBFC-4D67-BFC7-9289-D005C790237E}"/>
              </a:ext>
            </a:extLst>
          </p:cNvPr>
          <p:cNvPicPr>
            <a:picLocks noChangeAspect="1"/>
          </p:cNvPicPr>
          <p:nvPr/>
        </p:nvPicPr>
        <p:blipFill>
          <a:blip r:embed="rId5"/>
          <a:stretch>
            <a:fillRect/>
          </a:stretch>
        </p:blipFill>
        <p:spPr>
          <a:xfrm>
            <a:off x="1046900" y="1266957"/>
            <a:ext cx="10098199" cy="4610512"/>
          </a:xfrm>
          <a:prstGeom prst="rect">
            <a:avLst/>
          </a:prstGeom>
        </p:spPr>
      </p:pic>
    </p:spTree>
    <p:extLst>
      <p:ext uri="{BB962C8B-B14F-4D97-AF65-F5344CB8AC3E}">
        <p14:creationId xmlns:p14="http://schemas.microsoft.com/office/powerpoint/2010/main" val="3805257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966E8-DE9B-E90F-0FF8-4AB10CDE523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10A65C2-97E9-03C9-F386-58EC3737D954}"/>
              </a:ext>
            </a:extLst>
          </p:cNvPr>
          <p:cNvSpPr>
            <a:spLocks noGrp="1"/>
          </p:cNvSpPr>
          <p:nvPr>
            <p:ph type="title"/>
          </p:nvPr>
        </p:nvSpPr>
        <p:spPr>
          <a:xfrm>
            <a:off x="1211284" y="23683"/>
            <a:ext cx="10515600" cy="812800"/>
          </a:xfrm>
        </p:spPr>
        <p:txBody>
          <a:bodyPr>
            <a:normAutofit/>
          </a:bodyPr>
          <a:lstStyle/>
          <a:p>
            <a:pPr algn="ctr"/>
            <a:r>
              <a:rPr lang="tr-TR" dirty="0" err="1">
                <a:solidFill>
                  <a:srgbClr val="FF0000"/>
                </a:solidFill>
              </a:rPr>
              <a:t>Deray</a:t>
            </a:r>
            <a:endParaRPr lang="tr-TR" dirty="0">
              <a:solidFill>
                <a:srgbClr val="FF0000"/>
              </a:solidFill>
            </a:endParaRPr>
          </a:p>
        </p:txBody>
      </p:sp>
      <p:pic>
        <p:nvPicPr>
          <p:cNvPr id="11" name="İçerik Yer Tutucusu 10">
            <a:extLst>
              <a:ext uri="{FF2B5EF4-FFF2-40B4-BE49-F238E27FC236}">
                <a16:creationId xmlns:a16="http://schemas.microsoft.com/office/drawing/2014/main" id="{432F9C20-0365-9EB1-AF0B-3312BE1714B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A6B631B-D26F-183A-8A20-A16FEE08E95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BED30575-112B-0CF8-993A-AC7050C2494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A7EEC0AA-1D49-B5E9-5D0D-2254E79B2005}"/>
              </a:ext>
            </a:extLst>
          </p:cNvPr>
          <p:cNvPicPr>
            <a:picLocks noChangeAspect="1"/>
          </p:cNvPicPr>
          <p:nvPr/>
        </p:nvPicPr>
        <p:blipFill>
          <a:blip r:embed="rId5"/>
          <a:stretch>
            <a:fillRect/>
          </a:stretch>
        </p:blipFill>
        <p:spPr>
          <a:xfrm>
            <a:off x="1700463" y="1714351"/>
            <a:ext cx="8213558" cy="4265194"/>
          </a:xfrm>
          <a:prstGeom prst="rect">
            <a:avLst/>
          </a:prstGeom>
        </p:spPr>
      </p:pic>
    </p:spTree>
    <p:extLst>
      <p:ext uri="{BB962C8B-B14F-4D97-AF65-F5344CB8AC3E}">
        <p14:creationId xmlns:p14="http://schemas.microsoft.com/office/powerpoint/2010/main" val="3564242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5BCD6-87FD-F4F4-362D-66C6C2D0370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36B632A-BC3B-FF59-5855-322B9A7F7ACA}"/>
              </a:ext>
            </a:extLst>
          </p:cNvPr>
          <p:cNvSpPr>
            <a:spLocks noGrp="1"/>
          </p:cNvSpPr>
          <p:nvPr>
            <p:ph type="title"/>
          </p:nvPr>
        </p:nvSpPr>
        <p:spPr>
          <a:xfrm>
            <a:off x="1074057" y="20279"/>
            <a:ext cx="10515600" cy="898739"/>
          </a:xfrm>
        </p:spPr>
        <p:txBody>
          <a:bodyPr>
            <a:normAutofit fontScale="90000"/>
          </a:bodyPr>
          <a:lstStyle/>
          <a:p>
            <a:pPr algn="ctr"/>
            <a:r>
              <a:rPr lang="tr-TR" dirty="0">
                <a:solidFill>
                  <a:srgbClr val="FF0000"/>
                </a:solidFill>
              </a:rPr>
              <a:t>    DEMİRYOLU ARAÇLARINDA KULLANILAN FRENLER </a:t>
            </a:r>
            <a:br>
              <a:rPr lang="tr-TR" dirty="0">
                <a:solidFill>
                  <a:srgbClr val="FF0000"/>
                </a:solidFill>
              </a:rPr>
            </a:br>
            <a:r>
              <a:rPr lang="tr-TR" dirty="0" err="1">
                <a:solidFill>
                  <a:srgbClr val="FF0000"/>
                </a:solidFill>
              </a:rPr>
              <a:t>ENDirekt</a:t>
            </a:r>
            <a:r>
              <a:rPr lang="tr-TR" dirty="0">
                <a:solidFill>
                  <a:srgbClr val="FF0000"/>
                </a:solidFill>
              </a:rPr>
              <a:t> etkili basınçlı hava freni</a:t>
            </a:r>
          </a:p>
        </p:txBody>
      </p:sp>
      <p:pic>
        <p:nvPicPr>
          <p:cNvPr id="11" name="İçerik Yer Tutucusu 10">
            <a:extLst>
              <a:ext uri="{FF2B5EF4-FFF2-40B4-BE49-F238E27FC236}">
                <a16:creationId xmlns:a16="http://schemas.microsoft.com/office/drawing/2014/main" id="{E9508DBB-F493-7C75-BC86-885C2DA9565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EA710CBF-F8C2-0333-77DB-0914775E908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36A42F02-1D77-491E-318E-59EC53A67E6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3A2C54DD-2559-A5E0-0565-E40347A38E96}"/>
              </a:ext>
            </a:extLst>
          </p:cNvPr>
          <p:cNvSpPr txBox="1"/>
          <p:nvPr/>
        </p:nvSpPr>
        <p:spPr>
          <a:xfrm>
            <a:off x="533399" y="1519673"/>
            <a:ext cx="10102693" cy="1477328"/>
          </a:xfrm>
          <a:prstGeom prst="rect">
            <a:avLst/>
          </a:prstGeom>
          <a:noFill/>
        </p:spPr>
        <p:txBody>
          <a:bodyPr wrap="square">
            <a:spAutoFit/>
          </a:bodyPr>
          <a:lstStyle/>
          <a:p>
            <a:r>
              <a:rPr lang="tr-TR" dirty="0"/>
              <a:t>Endirekt basınçlı hava freninin uygulayıcısı olan </a:t>
            </a:r>
            <a:r>
              <a:rPr lang="tr-TR" dirty="0" err="1"/>
              <a:t>triblivalfin</a:t>
            </a:r>
            <a:r>
              <a:rPr lang="tr-TR" dirty="0"/>
              <a:t> basit çalışma durumları aşağıdaki gibidir;</a:t>
            </a:r>
          </a:p>
          <a:p>
            <a:r>
              <a:rPr lang="tr-TR" dirty="0">
                <a:solidFill>
                  <a:srgbClr val="C00000"/>
                </a:solidFill>
              </a:rPr>
              <a:t>1.	Doldurma ve çözme : </a:t>
            </a:r>
            <a:r>
              <a:rPr lang="tr-TR" dirty="0" err="1"/>
              <a:t>Kondüvit</a:t>
            </a:r>
            <a:r>
              <a:rPr lang="tr-TR" dirty="0"/>
              <a:t> havasını yardımcı hava deposuna doldurur, aynı zamanda fren silindir havasını kendi üzerinden dışarıya irtibatlandırır.</a:t>
            </a:r>
          </a:p>
          <a:p>
            <a:r>
              <a:rPr lang="tr-TR" dirty="0"/>
              <a:t>         </a:t>
            </a:r>
          </a:p>
        </p:txBody>
      </p:sp>
      <p:pic>
        <p:nvPicPr>
          <p:cNvPr id="7" name="Resim 6">
            <a:extLst>
              <a:ext uri="{FF2B5EF4-FFF2-40B4-BE49-F238E27FC236}">
                <a16:creationId xmlns:a16="http://schemas.microsoft.com/office/drawing/2014/main" id="{180D7E2C-2D70-5665-CED9-C83968D10827}"/>
              </a:ext>
            </a:extLst>
          </p:cNvPr>
          <p:cNvPicPr>
            <a:picLocks noChangeAspect="1"/>
          </p:cNvPicPr>
          <p:nvPr/>
        </p:nvPicPr>
        <p:blipFill>
          <a:blip r:embed="rId5"/>
          <a:stretch>
            <a:fillRect/>
          </a:stretch>
        </p:blipFill>
        <p:spPr>
          <a:xfrm>
            <a:off x="1762445" y="2997001"/>
            <a:ext cx="7510864" cy="2759367"/>
          </a:xfrm>
          <a:prstGeom prst="rect">
            <a:avLst/>
          </a:prstGeom>
        </p:spPr>
      </p:pic>
    </p:spTree>
    <p:extLst>
      <p:ext uri="{BB962C8B-B14F-4D97-AF65-F5344CB8AC3E}">
        <p14:creationId xmlns:p14="http://schemas.microsoft.com/office/powerpoint/2010/main" val="1383048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B77E6-5777-CCF9-50B3-AF8DE7253D0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9532C5C-7327-D3CC-180B-84B89D00F8D2}"/>
              </a:ext>
            </a:extLst>
          </p:cNvPr>
          <p:cNvSpPr>
            <a:spLocks noGrp="1"/>
          </p:cNvSpPr>
          <p:nvPr>
            <p:ph type="title"/>
          </p:nvPr>
        </p:nvSpPr>
        <p:spPr>
          <a:xfrm>
            <a:off x="1074057" y="20279"/>
            <a:ext cx="10515600" cy="898739"/>
          </a:xfrm>
        </p:spPr>
        <p:txBody>
          <a:bodyPr>
            <a:normAutofit fontScale="90000"/>
          </a:bodyPr>
          <a:lstStyle/>
          <a:p>
            <a:pPr algn="ctr"/>
            <a:r>
              <a:rPr lang="tr-TR" dirty="0">
                <a:solidFill>
                  <a:srgbClr val="FF0000"/>
                </a:solidFill>
              </a:rPr>
              <a:t>    DEMİRYOLU ARAÇLARINDA KULLANILAN FRENLER </a:t>
            </a:r>
            <a:br>
              <a:rPr lang="tr-TR" dirty="0">
                <a:solidFill>
                  <a:srgbClr val="FF0000"/>
                </a:solidFill>
              </a:rPr>
            </a:br>
            <a:r>
              <a:rPr lang="tr-TR" dirty="0" err="1">
                <a:solidFill>
                  <a:srgbClr val="FF0000"/>
                </a:solidFill>
              </a:rPr>
              <a:t>ENDirekt</a:t>
            </a:r>
            <a:r>
              <a:rPr lang="tr-TR" dirty="0">
                <a:solidFill>
                  <a:srgbClr val="FF0000"/>
                </a:solidFill>
              </a:rPr>
              <a:t> etkili basınçlı hava freni</a:t>
            </a:r>
          </a:p>
        </p:txBody>
      </p:sp>
      <p:pic>
        <p:nvPicPr>
          <p:cNvPr id="11" name="İçerik Yer Tutucusu 10">
            <a:extLst>
              <a:ext uri="{FF2B5EF4-FFF2-40B4-BE49-F238E27FC236}">
                <a16:creationId xmlns:a16="http://schemas.microsoft.com/office/drawing/2014/main" id="{D1266B56-7087-103F-8790-0578E0E1CEA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FD07565-2579-A31E-181C-88E5E64BE499}"/>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20848215-633D-CD7D-E2A3-21FE5AAAC39B}"/>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1FA8EC03-0F44-E4A3-DC8B-684242E14CCB}"/>
              </a:ext>
            </a:extLst>
          </p:cNvPr>
          <p:cNvSpPr txBox="1"/>
          <p:nvPr/>
        </p:nvSpPr>
        <p:spPr>
          <a:xfrm>
            <a:off x="533399" y="1519673"/>
            <a:ext cx="10102693" cy="369332"/>
          </a:xfrm>
          <a:prstGeom prst="rect">
            <a:avLst/>
          </a:prstGeom>
          <a:noFill/>
        </p:spPr>
        <p:txBody>
          <a:bodyPr wrap="square">
            <a:spAutoFit/>
          </a:bodyPr>
          <a:lstStyle/>
          <a:p>
            <a:r>
              <a:rPr lang="tr-TR" dirty="0">
                <a:solidFill>
                  <a:srgbClr val="C00000"/>
                </a:solidFill>
              </a:rPr>
              <a:t>2.	Frenleme : </a:t>
            </a:r>
            <a:r>
              <a:rPr lang="tr-TR" dirty="0"/>
              <a:t>Yardımcı depo havasını fren silindirlerine göndererek frenlemeyi sağlar.</a:t>
            </a:r>
          </a:p>
        </p:txBody>
      </p:sp>
      <p:pic>
        <p:nvPicPr>
          <p:cNvPr id="3" name="Resim 2">
            <a:extLst>
              <a:ext uri="{FF2B5EF4-FFF2-40B4-BE49-F238E27FC236}">
                <a16:creationId xmlns:a16="http://schemas.microsoft.com/office/drawing/2014/main" id="{5C4E2437-2AC4-AA08-B532-E88D44305ACB}"/>
              </a:ext>
            </a:extLst>
          </p:cNvPr>
          <p:cNvPicPr>
            <a:picLocks noChangeAspect="1"/>
          </p:cNvPicPr>
          <p:nvPr/>
        </p:nvPicPr>
        <p:blipFill>
          <a:blip r:embed="rId5"/>
          <a:stretch>
            <a:fillRect/>
          </a:stretch>
        </p:blipFill>
        <p:spPr>
          <a:xfrm>
            <a:off x="2207492" y="2074308"/>
            <a:ext cx="6890326" cy="3636560"/>
          </a:xfrm>
          <a:prstGeom prst="rect">
            <a:avLst/>
          </a:prstGeom>
        </p:spPr>
      </p:pic>
    </p:spTree>
    <p:extLst>
      <p:ext uri="{BB962C8B-B14F-4D97-AF65-F5344CB8AC3E}">
        <p14:creationId xmlns:p14="http://schemas.microsoft.com/office/powerpoint/2010/main" val="1604817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6BF4C-6A10-6E65-5020-B282D2A9AF1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B9A1916-69A0-E85F-8B8F-FE60F29A3F87}"/>
              </a:ext>
            </a:extLst>
          </p:cNvPr>
          <p:cNvSpPr>
            <a:spLocks noGrp="1"/>
          </p:cNvSpPr>
          <p:nvPr>
            <p:ph type="title"/>
          </p:nvPr>
        </p:nvSpPr>
        <p:spPr>
          <a:xfrm>
            <a:off x="1074057" y="20279"/>
            <a:ext cx="10515600" cy="898739"/>
          </a:xfrm>
        </p:spPr>
        <p:txBody>
          <a:bodyPr>
            <a:normAutofit fontScale="90000"/>
          </a:bodyPr>
          <a:lstStyle/>
          <a:p>
            <a:pPr algn="ctr"/>
            <a:r>
              <a:rPr lang="tr-TR" dirty="0">
                <a:solidFill>
                  <a:srgbClr val="FF0000"/>
                </a:solidFill>
              </a:rPr>
              <a:t>    DEMİRYOLU ARAÇLARINDA KULLANILAN FRENLER </a:t>
            </a:r>
            <a:br>
              <a:rPr lang="tr-TR" dirty="0">
                <a:solidFill>
                  <a:srgbClr val="FF0000"/>
                </a:solidFill>
              </a:rPr>
            </a:br>
            <a:r>
              <a:rPr lang="tr-TR" dirty="0" err="1">
                <a:solidFill>
                  <a:srgbClr val="FF0000"/>
                </a:solidFill>
              </a:rPr>
              <a:t>ENDirekt</a:t>
            </a:r>
            <a:r>
              <a:rPr lang="tr-TR" dirty="0">
                <a:solidFill>
                  <a:srgbClr val="FF0000"/>
                </a:solidFill>
              </a:rPr>
              <a:t> etkili basınçlı hava freni</a:t>
            </a:r>
          </a:p>
        </p:txBody>
      </p:sp>
      <p:pic>
        <p:nvPicPr>
          <p:cNvPr id="11" name="İçerik Yer Tutucusu 10">
            <a:extLst>
              <a:ext uri="{FF2B5EF4-FFF2-40B4-BE49-F238E27FC236}">
                <a16:creationId xmlns:a16="http://schemas.microsoft.com/office/drawing/2014/main" id="{6D068141-B89E-0820-DF59-CB6FD6A5A95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BF4648C1-8438-BE87-CFF3-5B50C751F50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3BE35277-F984-B4E3-EE5F-E1C3638F011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9A2A6ED9-8619-2682-ACD6-A1D562262781}"/>
              </a:ext>
            </a:extLst>
          </p:cNvPr>
          <p:cNvSpPr txBox="1"/>
          <p:nvPr/>
        </p:nvSpPr>
        <p:spPr>
          <a:xfrm>
            <a:off x="533399" y="1519673"/>
            <a:ext cx="10102693" cy="646331"/>
          </a:xfrm>
          <a:prstGeom prst="rect">
            <a:avLst/>
          </a:prstGeom>
          <a:noFill/>
        </p:spPr>
        <p:txBody>
          <a:bodyPr wrap="square">
            <a:spAutoFit/>
          </a:bodyPr>
          <a:lstStyle/>
          <a:p>
            <a:r>
              <a:rPr lang="tr-TR" dirty="0">
                <a:solidFill>
                  <a:srgbClr val="C00000"/>
                </a:solidFill>
              </a:rPr>
              <a:t>3.	İnkıta(Sabit) : </a:t>
            </a:r>
            <a:r>
              <a:rPr lang="tr-TR" dirty="0" err="1"/>
              <a:t>Kondüvitle</a:t>
            </a:r>
            <a:r>
              <a:rPr lang="tr-TR" dirty="0"/>
              <a:t> yardımcı hava deposu, yardımcı hava deposu ile fren silindiri ve fren silindiriyle atmosfer(dışarı) arasındaki irtibatı keser.</a:t>
            </a:r>
          </a:p>
        </p:txBody>
      </p:sp>
      <p:pic>
        <p:nvPicPr>
          <p:cNvPr id="5" name="Resim 4">
            <a:extLst>
              <a:ext uri="{FF2B5EF4-FFF2-40B4-BE49-F238E27FC236}">
                <a16:creationId xmlns:a16="http://schemas.microsoft.com/office/drawing/2014/main" id="{D7898A60-4934-58F6-A4DE-EA555656EBE6}"/>
              </a:ext>
            </a:extLst>
          </p:cNvPr>
          <p:cNvPicPr>
            <a:picLocks noChangeAspect="1"/>
          </p:cNvPicPr>
          <p:nvPr/>
        </p:nvPicPr>
        <p:blipFill>
          <a:blip r:embed="rId5"/>
          <a:stretch>
            <a:fillRect/>
          </a:stretch>
        </p:blipFill>
        <p:spPr>
          <a:xfrm>
            <a:off x="1857872" y="2267626"/>
            <a:ext cx="7453745" cy="3675951"/>
          </a:xfrm>
          <a:prstGeom prst="rect">
            <a:avLst/>
          </a:prstGeom>
        </p:spPr>
      </p:pic>
    </p:spTree>
    <p:extLst>
      <p:ext uri="{BB962C8B-B14F-4D97-AF65-F5344CB8AC3E}">
        <p14:creationId xmlns:p14="http://schemas.microsoft.com/office/powerpoint/2010/main" val="27086052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2D6AF-69B7-5A88-0088-ED895C19222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27A9AA9-C295-C0E3-7CD8-994D34BBFBB1}"/>
              </a:ext>
            </a:extLst>
          </p:cNvPr>
          <p:cNvSpPr>
            <a:spLocks noGrp="1"/>
          </p:cNvSpPr>
          <p:nvPr>
            <p:ph type="title"/>
          </p:nvPr>
        </p:nvSpPr>
        <p:spPr>
          <a:xfrm>
            <a:off x="1074057" y="20279"/>
            <a:ext cx="10515600" cy="898739"/>
          </a:xfrm>
        </p:spPr>
        <p:txBody>
          <a:bodyPr>
            <a:normAutofit fontScale="90000"/>
          </a:bodyPr>
          <a:lstStyle/>
          <a:p>
            <a:pPr algn="ctr"/>
            <a:r>
              <a:rPr lang="tr-TR" dirty="0">
                <a:solidFill>
                  <a:srgbClr val="FF0000"/>
                </a:solidFill>
              </a:rPr>
              <a:t>    DEMİRYOLU ARAÇLARINDA KULLANILAN FRENLER </a:t>
            </a:r>
            <a:br>
              <a:rPr lang="tr-TR" dirty="0">
                <a:solidFill>
                  <a:srgbClr val="FF0000"/>
                </a:solidFill>
              </a:rPr>
            </a:br>
            <a:r>
              <a:rPr lang="tr-TR" dirty="0" err="1">
                <a:solidFill>
                  <a:srgbClr val="FF0000"/>
                </a:solidFill>
              </a:rPr>
              <a:t>ENDirekt</a:t>
            </a:r>
            <a:r>
              <a:rPr lang="tr-TR" dirty="0">
                <a:solidFill>
                  <a:srgbClr val="FF0000"/>
                </a:solidFill>
              </a:rPr>
              <a:t> etkili basınçlı hava freni</a:t>
            </a:r>
          </a:p>
        </p:txBody>
      </p:sp>
      <p:pic>
        <p:nvPicPr>
          <p:cNvPr id="11" name="İçerik Yer Tutucusu 10">
            <a:extLst>
              <a:ext uri="{FF2B5EF4-FFF2-40B4-BE49-F238E27FC236}">
                <a16:creationId xmlns:a16="http://schemas.microsoft.com/office/drawing/2014/main" id="{F148DDC5-B65C-1DCE-B4D3-957E3499371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6A5E377-EE34-6B11-4A50-6C312250486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D6280203-6D2A-B310-E8F3-F5396348E53E}"/>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EC0E5806-6ADE-1E59-8C19-2A4951EF4845}"/>
              </a:ext>
            </a:extLst>
          </p:cNvPr>
          <p:cNvSpPr txBox="1"/>
          <p:nvPr/>
        </p:nvSpPr>
        <p:spPr>
          <a:xfrm>
            <a:off x="533399" y="1519673"/>
            <a:ext cx="10102693" cy="2585323"/>
          </a:xfrm>
          <a:prstGeom prst="rect">
            <a:avLst/>
          </a:prstGeom>
          <a:noFill/>
        </p:spPr>
        <p:txBody>
          <a:bodyPr wrap="square">
            <a:spAutoFit/>
          </a:bodyPr>
          <a:lstStyle/>
          <a:p>
            <a:r>
              <a:rPr lang="tr-TR" dirty="0">
                <a:solidFill>
                  <a:srgbClr val="C00000"/>
                </a:solidFill>
              </a:rPr>
              <a:t>a.	Tesir Bakımından : </a:t>
            </a:r>
            <a:r>
              <a:rPr lang="tr-TR" dirty="0"/>
              <a:t>Fren silindirlerine idare ventili vasıtasıyla gönderilen veya boşaltılan havanın kısa veya uzun zamanda olması sağlanmalıdır. Bu zaman süresi yük veya yolcu durumuna göre değişir. Basınçlı havanın dolması veya boşalması kısa zamanda oluyorsa  yani taşıt seri olarak frene geçip çözüyorsa seri tesirli, basınçlı hava uzun zamanda yükselir veya düşerse buna da yavaş tesirli fren denir.</a:t>
            </a:r>
          </a:p>
          <a:p>
            <a:r>
              <a:rPr lang="tr-TR" dirty="0">
                <a:solidFill>
                  <a:srgbClr val="C00000"/>
                </a:solidFill>
              </a:rPr>
              <a:t>b.	Çözme Bakımından : </a:t>
            </a:r>
            <a:r>
              <a:rPr lang="tr-TR" dirty="0"/>
              <a:t>Fren silindirleri içerisindeki havanın idare ventili üzerinden dışarıya boşaltılması tek bir kademede sağlanıyorsa, tek çözmeli, iki veya daha fazla kademede sağlanıyorsa çok çözmeli fren denir. UIC talimatnamelerine göre trenlerde çok çözmeli idare ventilleri kullanılması gerekir. </a:t>
            </a:r>
          </a:p>
        </p:txBody>
      </p:sp>
    </p:spTree>
    <p:extLst>
      <p:ext uri="{BB962C8B-B14F-4D97-AF65-F5344CB8AC3E}">
        <p14:creationId xmlns:p14="http://schemas.microsoft.com/office/powerpoint/2010/main" val="3213575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433BF-C736-FF83-EDAC-E29B1AAFE5A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AEEF405-B8ED-CCAC-9AF3-733AE43D1C83}"/>
              </a:ext>
            </a:extLst>
          </p:cNvPr>
          <p:cNvSpPr>
            <a:spLocks noGrp="1"/>
          </p:cNvSpPr>
          <p:nvPr>
            <p:ph type="title"/>
          </p:nvPr>
        </p:nvSpPr>
        <p:spPr>
          <a:xfrm>
            <a:off x="838200" y="301803"/>
            <a:ext cx="10515600" cy="1060376"/>
          </a:xfrm>
        </p:spPr>
        <p:txBody>
          <a:bodyPr>
            <a:normAutofit fontScale="90000"/>
          </a:bodyPr>
          <a:lstStyle/>
          <a:p>
            <a:pPr algn="ctr"/>
            <a:r>
              <a:rPr lang="tr-TR" dirty="0">
                <a:solidFill>
                  <a:srgbClr val="FF0000"/>
                </a:solidFill>
              </a:rPr>
              <a:t>    DEMİRYOLU ARAÇLARINDA KULLANILAN FRENLER </a:t>
            </a:r>
            <a:br>
              <a:rPr lang="tr-TR" dirty="0">
                <a:solidFill>
                  <a:srgbClr val="FF0000"/>
                </a:solidFill>
              </a:rPr>
            </a:br>
            <a:r>
              <a:rPr lang="tr-TR" dirty="0">
                <a:solidFill>
                  <a:srgbClr val="FF0000"/>
                </a:solidFill>
              </a:rPr>
              <a:t>    Sürtünme Etkisine Göre Basınçlı Hava Frenleri</a:t>
            </a:r>
          </a:p>
        </p:txBody>
      </p:sp>
      <p:pic>
        <p:nvPicPr>
          <p:cNvPr id="11" name="İçerik Yer Tutucusu 10">
            <a:extLst>
              <a:ext uri="{FF2B5EF4-FFF2-40B4-BE49-F238E27FC236}">
                <a16:creationId xmlns:a16="http://schemas.microsoft.com/office/drawing/2014/main" id="{BFC1AE46-0785-4926-4E00-BE6ABA24CE7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1ACA2F34-E0A6-D962-DD75-169FD0879C4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5BA1BF1E-89E8-23FD-A26D-65599F3B47C8}"/>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D164546D-9562-5403-871C-38FFACF117C1}"/>
              </a:ext>
            </a:extLst>
          </p:cNvPr>
          <p:cNvSpPr txBox="1"/>
          <p:nvPr/>
        </p:nvSpPr>
        <p:spPr>
          <a:xfrm>
            <a:off x="533399" y="1519673"/>
            <a:ext cx="10102693" cy="3693319"/>
          </a:xfrm>
          <a:prstGeom prst="rect">
            <a:avLst/>
          </a:prstGeom>
          <a:noFill/>
        </p:spPr>
        <p:txBody>
          <a:bodyPr wrap="square">
            <a:spAutoFit/>
          </a:bodyPr>
          <a:lstStyle/>
          <a:p>
            <a:r>
              <a:rPr lang="tr-TR" dirty="0"/>
              <a:t>Basınçlı hava etkisi fren silindirlerinde mekaniksel güce dönüştükten sonra, bu güç fren çubukları vasıtası ile sürtünme parçaları üzerine iletilir. Sürtünme parçaları genellikle tekerlekler üzerinde ters bir sürtünme ve durdurma kuvveti oluşturarak durdurma etkisi gösterirler. </a:t>
            </a:r>
          </a:p>
          <a:p>
            <a:r>
              <a:rPr lang="tr-TR" dirty="0">
                <a:solidFill>
                  <a:srgbClr val="C00000"/>
                </a:solidFill>
              </a:rPr>
              <a:t>a.	Sabolu Frenler : </a:t>
            </a:r>
            <a:r>
              <a:rPr lang="tr-TR" dirty="0"/>
              <a:t>Demiryolu taşıtlarında en çok kullanılan frenlerdir. Sabo adı verilen fren pabuçlarının tekerlek yuvarlanma yüzeyine sürtünmesinden oluşan sürtünme kuvvetinin fren kuvveti olarak kullanılmasını sağlayan fren sistemidir.</a:t>
            </a:r>
          </a:p>
          <a:p>
            <a:r>
              <a:rPr lang="tr-TR" dirty="0"/>
              <a:t>Sabonun tekerleğe basması bir baskı kuvveti ile temin edilir. Bu baskı  kuvveti el ile temin ediliyor ise el </a:t>
            </a:r>
            <a:r>
              <a:rPr lang="tr-TR" dirty="0" err="1"/>
              <a:t>freni,basınçlı</a:t>
            </a:r>
            <a:r>
              <a:rPr lang="tr-TR" dirty="0"/>
              <a:t> hava ile temin ediliyorsa basınçlı hava freni adını alır. Demiryolu taşıtlarında esas frenleme aracı olarak sabolu tip basınçlı hava frenleri kullanılır. Sabo adını verdiğimiz fren pabuçları dökme demir veya karma </a:t>
            </a:r>
            <a:r>
              <a:rPr lang="tr-TR" dirty="0" err="1"/>
              <a:t>mamülden</a:t>
            </a:r>
            <a:r>
              <a:rPr lang="tr-TR" dirty="0"/>
              <a:t>(kompozit) özel bir biçim verilerek imal edilirler. Sabolar 60 mm. kalınlığında imal edilir ve kalınlığı 10 mm.ye düşünce değiştirilirler. </a:t>
            </a:r>
          </a:p>
        </p:txBody>
      </p:sp>
    </p:spTree>
    <p:extLst>
      <p:ext uri="{BB962C8B-B14F-4D97-AF65-F5344CB8AC3E}">
        <p14:creationId xmlns:p14="http://schemas.microsoft.com/office/powerpoint/2010/main" val="1081703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BDE70-9467-3203-13DF-84C0CE01096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835639C-CA93-FA01-A248-E1AE61592954}"/>
              </a:ext>
            </a:extLst>
          </p:cNvPr>
          <p:cNvSpPr>
            <a:spLocks noGrp="1"/>
          </p:cNvSpPr>
          <p:nvPr>
            <p:ph type="title"/>
          </p:nvPr>
        </p:nvSpPr>
        <p:spPr>
          <a:xfrm>
            <a:off x="838200" y="301803"/>
            <a:ext cx="10515600" cy="1060376"/>
          </a:xfrm>
        </p:spPr>
        <p:txBody>
          <a:bodyPr>
            <a:normAutofit fontScale="90000"/>
          </a:bodyPr>
          <a:lstStyle/>
          <a:p>
            <a:pPr algn="ctr"/>
            <a:r>
              <a:rPr lang="tr-TR" dirty="0">
                <a:solidFill>
                  <a:srgbClr val="FF0000"/>
                </a:solidFill>
              </a:rPr>
              <a:t>    DEMİRYOLU ARAÇLARINDA KULLANILAN FRENLER </a:t>
            </a:r>
            <a:br>
              <a:rPr lang="tr-TR" dirty="0">
                <a:solidFill>
                  <a:srgbClr val="FF0000"/>
                </a:solidFill>
              </a:rPr>
            </a:br>
            <a:r>
              <a:rPr lang="tr-TR" dirty="0">
                <a:solidFill>
                  <a:srgbClr val="FF0000"/>
                </a:solidFill>
              </a:rPr>
              <a:t>    Sürtünme Etkisine Göre Basınçlı Hava Frenleri</a:t>
            </a:r>
          </a:p>
        </p:txBody>
      </p:sp>
      <p:pic>
        <p:nvPicPr>
          <p:cNvPr id="11" name="İçerik Yer Tutucusu 10">
            <a:extLst>
              <a:ext uri="{FF2B5EF4-FFF2-40B4-BE49-F238E27FC236}">
                <a16:creationId xmlns:a16="http://schemas.microsoft.com/office/drawing/2014/main" id="{846C7BBD-3E8F-E632-96A6-78E1243BBC6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04D25AC-A0DD-380F-088D-506CA2F7363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DE8AAD62-4D8A-31F9-8C07-6AFE761D6908}"/>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56239B71-3134-CDF7-C99F-CAC1A0D6D86D}"/>
              </a:ext>
            </a:extLst>
          </p:cNvPr>
          <p:cNvPicPr>
            <a:picLocks noChangeAspect="1"/>
          </p:cNvPicPr>
          <p:nvPr/>
        </p:nvPicPr>
        <p:blipFill>
          <a:blip r:embed="rId5"/>
          <a:stretch>
            <a:fillRect/>
          </a:stretch>
        </p:blipFill>
        <p:spPr>
          <a:xfrm>
            <a:off x="282960" y="1984123"/>
            <a:ext cx="11626080" cy="2889754"/>
          </a:xfrm>
          <a:prstGeom prst="rect">
            <a:avLst/>
          </a:prstGeom>
        </p:spPr>
      </p:pic>
    </p:spTree>
    <p:extLst>
      <p:ext uri="{BB962C8B-B14F-4D97-AF65-F5344CB8AC3E}">
        <p14:creationId xmlns:p14="http://schemas.microsoft.com/office/powerpoint/2010/main" val="4291418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63BAC-EFDD-FABB-AA33-A8A6A8C8ACF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BC69083-FDEA-4B9D-2C73-2183B638924B}"/>
              </a:ext>
            </a:extLst>
          </p:cNvPr>
          <p:cNvSpPr>
            <a:spLocks noGrp="1"/>
          </p:cNvSpPr>
          <p:nvPr>
            <p:ph type="title"/>
          </p:nvPr>
        </p:nvSpPr>
        <p:spPr>
          <a:xfrm>
            <a:off x="838200" y="301803"/>
            <a:ext cx="10515600" cy="1060376"/>
          </a:xfrm>
        </p:spPr>
        <p:txBody>
          <a:bodyPr>
            <a:normAutofit fontScale="90000"/>
          </a:bodyPr>
          <a:lstStyle/>
          <a:p>
            <a:pPr algn="ctr"/>
            <a:r>
              <a:rPr lang="tr-TR" dirty="0">
                <a:solidFill>
                  <a:srgbClr val="FF0000"/>
                </a:solidFill>
              </a:rPr>
              <a:t>    DEMİRYOLU ARAÇLARINDA KULLANILAN FRENLER </a:t>
            </a:r>
            <a:br>
              <a:rPr lang="tr-TR" dirty="0">
                <a:solidFill>
                  <a:srgbClr val="FF0000"/>
                </a:solidFill>
              </a:rPr>
            </a:br>
            <a:r>
              <a:rPr lang="tr-TR" dirty="0">
                <a:solidFill>
                  <a:srgbClr val="FF0000"/>
                </a:solidFill>
              </a:rPr>
              <a:t>    Sürtünme Etkisine Göre Basınçlı Hava Frenleri</a:t>
            </a:r>
          </a:p>
        </p:txBody>
      </p:sp>
      <p:pic>
        <p:nvPicPr>
          <p:cNvPr id="11" name="İçerik Yer Tutucusu 10">
            <a:extLst>
              <a:ext uri="{FF2B5EF4-FFF2-40B4-BE49-F238E27FC236}">
                <a16:creationId xmlns:a16="http://schemas.microsoft.com/office/drawing/2014/main" id="{0B54F83E-69D6-19CB-FB52-34BE0C2466B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0B885BC-5E7A-547E-AC08-8595069A8A0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CFBD68C8-1D3D-B14E-E10F-CB7BDD3A504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B6A0A2A0-D72F-E473-482F-C470C24D458C}"/>
              </a:ext>
            </a:extLst>
          </p:cNvPr>
          <p:cNvSpPr txBox="1"/>
          <p:nvPr/>
        </p:nvSpPr>
        <p:spPr>
          <a:xfrm>
            <a:off x="625763" y="1506488"/>
            <a:ext cx="10180782" cy="1200329"/>
          </a:xfrm>
          <a:prstGeom prst="rect">
            <a:avLst/>
          </a:prstGeom>
          <a:noFill/>
        </p:spPr>
        <p:txBody>
          <a:bodyPr wrap="square">
            <a:spAutoFit/>
          </a:bodyPr>
          <a:lstStyle/>
          <a:p>
            <a:r>
              <a:rPr lang="tr-TR" dirty="0">
                <a:solidFill>
                  <a:srgbClr val="C00000"/>
                </a:solidFill>
              </a:rPr>
              <a:t>b.	Balatalı Frenler : </a:t>
            </a:r>
            <a:r>
              <a:rPr lang="tr-TR" dirty="0"/>
              <a:t>Bu tip frenlerde balatalar tekerlek dingiline bağlı bir tambura veya diske basarlar ,diğer bir adı da diskli frendir. Balataların tambur veya diske basması basınçlı hava etkisi ile olur. Genellikle yüksek hızlı vasıtalarda kullanılır. Sabolara nazaran daha uzun süre dayanırlar.</a:t>
            </a:r>
          </a:p>
        </p:txBody>
      </p:sp>
      <p:pic>
        <p:nvPicPr>
          <p:cNvPr id="7" name="Resim 6">
            <a:extLst>
              <a:ext uri="{FF2B5EF4-FFF2-40B4-BE49-F238E27FC236}">
                <a16:creationId xmlns:a16="http://schemas.microsoft.com/office/drawing/2014/main" id="{D480C1C9-9500-F204-6CAA-C2B801FA01CA}"/>
              </a:ext>
            </a:extLst>
          </p:cNvPr>
          <p:cNvPicPr>
            <a:picLocks noChangeAspect="1"/>
          </p:cNvPicPr>
          <p:nvPr/>
        </p:nvPicPr>
        <p:blipFill>
          <a:blip r:embed="rId5"/>
          <a:stretch>
            <a:fillRect/>
          </a:stretch>
        </p:blipFill>
        <p:spPr>
          <a:xfrm>
            <a:off x="328684" y="2706817"/>
            <a:ext cx="11534632" cy="3188484"/>
          </a:xfrm>
          <a:prstGeom prst="rect">
            <a:avLst/>
          </a:prstGeom>
        </p:spPr>
      </p:pic>
    </p:spTree>
    <p:extLst>
      <p:ext uri="{BB962C8B-B14F-4D97-AF65-F5344CB8AC3E}">
        <p14:creationId xmlns:p14="http://schemas.microsoft.com/office/powerpoint/2010/main" val="1290231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5F6F2-6E7B-72E6-2F2C-5FDA2AC6C31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2E375D3-7A00-1FEF-DB79-99C48BCCA2F9}"/>
              </a:ext>
            </a:extLst>
          </p:cNvPr>
          <p:cNvSpPr>
            <a:spLocks noGrp="1"/>
          </p:cNvSpPr>
          <p:nvPr>
            <p:ph type="title"/>
          </p:nvPr>
        </p:nvSpPr>
        <p:spPr>
          <a:xfrm>
            <a:off x="838200" y="301803"/>
            <a:ext cx="10515600" cy="1060376"/>
          </a:xfrm>
        </p:spPr>
        <p:txBody>
          <a:bodyPr>
            <a:normAutofit fontScale="90000"/>
          </a:bodyPr>
          <a:lstStyle/>
          <a:p>
            <a:pPr algn="ctr"/>
            <a:r>
              <a:rPr lang="tr-TR" dirty="0">
                <a:solidFill>
                  <a:srgbClr val="FF0000"/>
                </a:solidFill>
              </a:rPr>
              <a:t>    Basınçlı hava fren tekniğine ait tanımlar</a:t>
            </a:r>
          </a:p>
        </p:txBody>
      </p:sp>
      <p:pic>
        <p:nvPicPr>
          <p:cNvPr id="11" name="İçerik Yer Tutucusu 10">
            <a:extLst>
              <a:ext uri="{FF2B5EF4-FFF2-40B4-BE49-F238E27FC236}">
                <a16:creationId xmlns:a16="http://schemas.microsoft.com/office/drawing/2014/main" id="{5C7EA5CF-41EE-CABF-C692-E930B4A0ABB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CE046B2-B32D-B92B-7A05-BF9E14C0E91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9FA2F360-AEBA-415F-62ED-E6C3190ADABE}"/>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15CD8CF9-FB82-61B8-6957-83DC6BE7E55D}"/>
              </a:ext>
            </a:extLst>
          </p:cNvPr>
          <p:cNvSpPr txBox="1"/>
          <p:nvPr/>
        </p:nvSpPr>
        <p:spPr>
          <a:xfrm>
            <a:off x="625763" y="1506488"/>
            <a:ext cx="10180782" cy="3970318"/>
          </a:xfrm>
          <a:prstGeom prst="rect">
            <a:avLst/>
          </a:prstGeom>
          <a:noFill/>
        </p:spPr>
        <p:txBody>
          <a:bodyPr wrap="square">
            <a:spAutoFit/>
          </a:bodyPr>
          <a:lstStyle/>
          <a:p>
            <a:r>
              <a:rPr lang="tr-TR" dirty="0"/>
              <a:t>•	</a:t>
            </a:r>
            <a:r>
              <a:rPr lang="tr-TR" dirty="0">
                <a:solidFill>
                  <a:srgbClr val="C00000"/>
                </a:solidFill>
              </a:rPr>
              <a:t>Nominal basınç : </a:t>
            </a:r>
            <a:r>
              <a:rPr lang="tr-TR" dirty="0"/>
              <a:t>Çözülmüş frendeki </a:t>
            </a:r>
            <a:r>
              <a:rPr lang="tr-TR" dirty="0" err="1"/>
              <a:t>kondüvit</a:t>
            </a:r>
            <a:r>
              <a:rPr lang="tr-TR" dirty="0"/>
              <a:t> basıncıdır. UIC talimatına göre bu değer 5 kg/cm2 </a:t>
            </a:r>
            <a:r>
              <a:rPr lang="tr-TR" dirty="0" err="1"/>
              <a:t>dir</a:t>
            </a:r>
            <a:r>
              <a:rPr lang="tr-TR" dirty="0"/>
              <a:t>.</a:t>
            </a:r>
          </a:p>
          <a:p>
            <a:r>
              <a:rPr lang="tr-TR" dirty="0"/>
              <a:t>•	</a:t>
            </a:r>
            <a:r>
              <a:rPr lang="tr-TR" dirty="0">
                <a:solidFill>
                  <a:srgbClr val="C00000"/>
                </a:solidFill>
              </a:rPr>
              <a:t>Çok çözümlü fren : </a:t>
            </a:r>
            <a:r>
              <a:rPr lang="tr-TR" dirty="0"/>
              <a:t>Fren silindir basıncını </a:t>
            </a:r>
            <a:r>
              <a:rPr lang="tr-TR" dirty="0" err="1"/>
              <a:t>triblivalf</a:t>
            </a:r>
            <a:r>
              <a:rPr lang="tr-TR" dirty="0"/>
              <a:t>, kademe kademe düşürmeye müsaade ediyorsa, o fren çok çözümlüdür. UIC talimatına göre milletlerarası nakliyatta, yalnız çok çözümlü frenlerin kullanılmasına müsaade edilir.</a:t>
            </a:r>
          </a:p>
          <a:p>
            <a:r>
              <a:rPr lang="tr-TR" dirty="0"/>
              <a:t>•	</a:t>
            </a:r>
            <a:r>
              <a:rPr lang="tr-TR" dirty="0">
                <a:solidFill>
                  <a:srgbClr val="C00000"/>
                </a:solidFill>
              </a:rPr>
              <a:t>Değiştirme ağırlığı : </a:t>
            </a:r>
            <a:r>
              <a:rPr lang="tr-TR" dirty="0"/>
              <a:t>Vagonun darası ile kısmi yükün toplamıdır. Fren ağırlık plakasında ton cinsinden gösterilir.</a:t>
            </a:r>
          </a:p>
          <a:p>
            <a:r>
              <a:rPr lang="tr-TR" dirty="0"/>
              <a:t>•	</a:t>
            </a:r>
            <a:r>
              <a:rPr lang="tr-TR" dirty="0">
                <a:solidFill>
                  <a:srgbClr val="C00000"/>
                </a:solidFill>
              </a:rPr>
              <a:t>Depoların doldurma zamanı : </a:t>
            </a:r>
            <a:r>
              <a:rPr lang="tr-TR" dirty="0"/>
              <a:t>Kumanda hücresi ve </a:t>
            </a:r>
            <a:r>
              <a:rPr lang="tr-TR" dirty="0" err="1"/>
              <a:t>ithar</a:t>
            </a:r>
            <a:r>
              <a:rPr lang="tr-TR" dirty="0"/>
              <a:t> deposunda(veya yardımcı depoda) basıncın yükselmeye başlamasından 4,8 kg/cm2 ye erişinceye kadar geçen zamandır.</a:t>
            </a:r>
          </a:p>
          <a:p>
            <a:r>
              <a:rPr lang="tr-TR" dirty="0"/>
              <a:t>•	</a:t>
            </a:r>
            <a:r>
              <a:rPr lang="tr-TR" dirty="0">
                <a:solidFill>
                  <a:srgbClr val="C00000"/>
                </a:solidFill>
              </a:rPr>
              <a:t>Fren ağırlığı : </a:t>
            </a:r>
            <a:r>
              <a:rPr lang="tr-TR" dirty="0"/>
              <a:t>Frenin ton cinsinden takatini bildirir. Bu </a:t>
            </a:r>
            <a:r>
              <a:rPr lang="tr-TR" dirty="0" err="1"/>
              <a:t>UlC</a:t>
            </a:r>
            <a:r>
              <a:rPr lang="tr-TR" dirty="0"/>
              <a:t> talimatlarına göre hesaplanır.</a:t>
            </a:r>
          </a:p>
          <a:p>
            <a:r>
              <a:rPr lang="tr-TR" dirty="0"/>
              <a:t>•	</a:t>
            </a:r>
            <a:r>
              <a:rPr lang="tr-TR" dirty="0">
                <a:solidFill>
                  <a:srgbClr val="C00000"/>
                </a:solidFill>
              </a:rPr>
              <a:t>Özgül sabo basıncı : </a:t>
            </a:r>
            <a:r>
              <a:rPr lang="tr-TR" dirty="0"/>
              <a:t>l cm2 sabo yüzeyine gelen baskı kuvvetine denir. </a:t>
            </a:r>
          </a:p>
          <a:p>
            <a:r>
              <a:rPr lang="tr-TR" dirty="0"/>
              <a:t>•	</a:t>
            </a:r>
            <a:r>
              <a:rPr lang="tr-TR" dirty="0">
                <a:solidFill>
                  <a:srgbClr val="C00000"/>
                </a:solidFill>
              </a:rPr>
              <a:t>Frenleme oranı : </a:t>
            </a:r>
            <a:r>
              <a:rPr lang="tr-TR" dirty="0"/>
              <a:t>Toplam sabo kuvvetinin vagon ağırlığına(meselâ: dara veya toplam ağırlık) yüzde olarak oranıdır.</a:t>
            </a:r>
          </a:p>
        </p:txBody>
      </p:sp>
    </p:spTree>
    <p:extLst>
      <p:ext uri="{BB962C8B-B14F-4D97-AF65-F5344CB8AC3E}">
        <p14:creationId xmlns:p14="http://schemas.microsoft.com/office/powerpoint/2010/main" val="24964418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E7D59-FCDB-F1FF-231F-E9BFA70CFD6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5ACC749-1606-26B4-9C5E-2BEB1C896EB0}"/>
              </a:ext>
            </a:extLst>
          </p:cNvPr>
          <p:cNvSpPr>
            <a:spLocks noGrp="1"/>
          </p:cNvSpPr>
          <p:nvPr>
            <p:ph type="title"/>
          </p:nvPr>
        </p:nvSpPr>
        <p:spPr>
          <a:xfrm>
            <a:off x="838200" y="301803"/>
            <a:ext cx="10515600" cy="1060376"/>
          </a:xfrm>
        </p:spPr>
        <p:txBody>
          <a:bodyPr>
            <a:normAutofit fontScale="90000"/>
          </a:bodyPr>
          <a:lstStyle/>
          <a:p>
            <a:pPr algn="ctr"/>
            <a:r>
              <a:rPr lang="tr-TR" dirty="0">
                <a:solidFill>
                  <a:srgbClr val="FF0000"/>
                </a:solidFill>
              </a:rPr>
              <a:t>    Basınçlı hava fren tekniğine ait tanımlar</a:t>
            </a:r>
          </a:p>
        </p:txBody>
      </p:sp>
      <p:pic>
        <p:nvPicPr>
          <p:cNvPr id="11" name="İçerik Yer Tutucusu 10">
            <a:extLst>
              <a:ext uri="{FF2B5EF4-FFF2-40B4-BE49-F238E27FC236}">
                <a16:creationId xmlns:a16="http://schemas.microsoft.com/office/drawing/2014/main" id="{C5C393A4-0837-7FA8-DBDA-AE81C65488F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C6208F14-35DA-E001-3CCA-73D95DF212BC}"/>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8FF25861-F836-CF89-9ADF-304ACBF5D6A4}"/>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467AA8C4-24EA-96B1-5206-0B342DCF3ECB}"/>
              </a:ext>
            </a:extLst>
          </p:cNvPr>
          <p:cNvSpPr txBox="1"/>
          <p:nvPr/>
        </p:nvSpPr>
        <p:spPr>
          <a:xfrm>
            <a:off x="625763" y="1506488"/>
            <a:ext cx="10180782" cy="4524315"/>
          </a:xfrm>
          <a:prstGeom prst="rect">
            <a:avLst/>
          </a:prstGeom>
          <a:noFill/>
        </p:spPr>
        <p:txBody>
          <a:bodyPr wrap="square">
            <a:spAutoFit/>
          </a:bodyPr>
          <a:lstStyle/>
          <a:p>
            <a:r>
              <a:rPr lang="tr-TR" dirty="0"/>
              <a:t>•	</a:t>
            </a:r>
            <a:r>
              <a:rPr lang="tr-TR" dirty="0">
                <a:solidFill>
                  <a:srgbClr val="C00000"/>
                </a:solidFill>
              </a:rPr>
              <a:t>Fren silindiri çözme zamanı </a:t>
            </a:r>
            <a:r>
              <a:rPr lang="tr-TR" dirty="0"/>
              <a:t>: Tam bir işletme freninden sonra, fren silindirindeki basıncın </a:t>
            </a:r>
            <a:r>
              <a:rPr lang="tr-TR" dirty="0" err="1"/>
              <a:t>inkıtasız</a:t>
            </a:r>
            <a:r>
              <a:rPr lang="tr-TR" dirty="0"/>
              <a:t> olarak düşmeye başlamasından, basınç 0,4 kg/cm2 ye düşünceye kadar geçen zamandır.</a:t>
            </a:r>
          </a:p>
          <a:p>
            <a:r>
              <a:rPr lang="tr-TR" dirty="0"/>
              <a:t>•	</a:t>
            </a:r>
            <a:r>
              <a:rPr lang="tr-TR" dirty="0">
                <a:solidFill>
                  <a:srgbClr val="C00000"/>
                </a:solidFill>
              </a:rPr>
              <a:t>Fren silindiri doldurma zamanı : </a:t>
            </a:r>
            <a:r>
              <a:rPr lang="tr-TR" dirty="0"/>
              <a:t>Fren silindirindeki basıncın yükselmeye başlamasından en büyük değerinin %95’ini buluncaya kadar geçen zamandır.</a:t>
            </a:r>
          </a:p>
          <a:p>
            <a:r>
              <a:rPr lang="tr-TR" dirty="0"/>
              <a:t>•	</a:t>
            </a:r>
            <a:r>
              <a:rPr lang="tr-TR" dirty="0">
                <a:solidFill>
                  <a:srgbClr val="C00000"/>
                </a:solidFill>
              </a:rPr>
              <a:t>Kaçak telâfisi : </a:t>
            </a:r>
            <a:r>
              <a:rPr lang="tr-TR" dirty="0"/>
              <a:t>Fren silindiri veya boru donanımı kaçağından meydana gelen basınç kayıplarının </a:t>
            </a:r>
            <a:r>
              <a:rPr lang="tr-TR" dirty="0" err="1"/>
              <a:t>triblivalfçe</a:t>
            </a:r>
            <a:r>
              <a:rPr lang="tr-TR" dirty="0"/>
              <a:t> telâfi edilmesidir.</a:t>
            </a:r>
          </a:p>
          <a:p>
            <a:r>
              <a:rPr lang="tr-TR" dirty="0"/>
              <a:t>•	</a:t>
            </a:r>
            <a:r>
              <a:rPr lang="tr-TR" dirty="0">
                <a:solidFill>
                  <a:srgbClr val="C00000"/>
                </a:solidFill>
              </a:rPr>
              <a:t>Tam işletme freni(tam fren) : </a:t>
            </a:r>
            <a:r>
              <a:rPr lang="tr-TR" dirty="0" err="1"/>
              <a:t>Kondüvit</a:t>
            </a:r>
            <a:r>
              <a:rPr lang="tr-TR" dirty="0"/>
              <a:t> basıncı 5 kg/cm2(nominal basınç)dan </a:t>
            </a:r>
            <a:r>
              <a:rPr lang="tr-TR" dirty="0" err="1"/>
              <a:t>inkıtasız</a:t>
            </a:r>
            <a:r>
              <a:rPr lang="tr-TR" dirty="0"/>
              <a:t> 3,5 kg/cm2ye düşürüldüğünde meydana gelir. Böylece fren silindir basıncı en büyük değerine yükselir.</a:t>
            </a:r>
          </a:p>
          <a:p>
            <a:r>
              <a:rPr lang="tr-TR" dirty="0"/>
              <a:t>•	</a:t>
            </a:r>
            <a:r>
              <a:rPr lang="tr-TR" dirty="0">
                <a:solidFill>
                  <a:srgbClr val="C00000"/>
                </a:solidFill>
              </a:rPr>
              <a:t>Kademe işletme freni : </a:t>
            </a:r>
            <a:r>
              <a:rPr lang="tr-TR" dirty="0" err="1"/>
              <a:t>Kondüvit</a:t>
            </a:r>
            <a:r>
              <a:rPr lang="tr-TR" dirty="0"/>
              <a:t> basıncı kademeli olarak boşaltıldığı zaman meydana gelir. Kademelere, </a:t>
            </a:r>
            <a:r>
              <a:rPr lang="tr-TR" dirty="0" err="1"/>
              <a:t>kondüvit</a:t>
            </a:r>
            <a:r>
              <a:rPr lang="tr-TR" dirty="0"/>
              <a:t> basıncı 3,5 kg/cm2 ye düşünceye kadar devam edilebilir ve böylece en büyük fren silindir basıncı elde edilmiş olur.</a:t>
            </a:r>
          </a:p>
          <a:p>
            <a:r>
              <a:rPr lang="tr-TR" dirty="0"/>
              <a:t>•	</a:t>
            </a:r>
            <a:r>
              <a:rPr lang="tr-TR" dirty="0">
                <a:solidFill>
                  <a:srgbClr val="C00000"/>
                </a:solidFill>
              </a:rPr>
              <a:t>İmdat freni : </a:t>
            </a:r>
            <a:r>
              <a:rPr lang="tr-TR" dirty="0"/>
              <a:t>İmdat freni teçhizatını hareket ettirerek </a:t>
            </a:r>
            <a:r>
              <a:rPr lang="tr-TR" dirty="0" err="1"/>
              <a:t>kondüvit</a:t>
            </a:r>
            <a:r>
              <a:rPr lang="tr-TR" dirty="0"/>
              <a:t> basıncını tamamen boşaltmak ve kısa zamanda fren silindir basıncının en büyük değerine erişmesini sağlayan seri bir frendir.</a:t>
            </a:r>
          </a:p>
        </p:txBody>
      </p:sp>
    </p:spTree>
    <p:extLst>
      <p:ext uri="{BB962C8B-B14F-4D97-AF65-F5344CB8AC3E}">
        <p14:creationId xmlns:p14="http://schemas.microsoft.com/office/powerpoint/2010/main" val="1875171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5D3D3-C5E9-A099-BA00-6F1645C1D55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477463F-1F23-9EAF-4312-3177654F10A5}"/>
              </a:ext>
            </a:extLst>
          </p:cNvPr>
          <p:cNvSpPr>
            <a:spLocks noGrp="1"/>
          </p:cNvSpPr>
          <p:nvPr>
            <p:ph type="title"/>
          </p:nvPr>
        </p:nvSpPr>
        <p:spPr>
          <a:xfrm>
            <a:off x="838200" y="301803"/>
            <a:ext cx="10515600" cy="1060376"/>
          </a:xfrm>
        </p:spPr>
        <p:txBody>
          <a:bodyPr>
            <a:normAutofit fontScale="90000"/>
          </a:bodyPr>
          <a:lstStyle/>
          <a:p>
            <a:pPr algn="ctr"/>
            <a:r>
              <a:rPr lang="tr-TR" dirty="0">
                <a:solidFill>
                  <a:srgbClr val="FF0000"/>
                </a:solidFill>
              </a:rPr>
              <a:t>    Basınçlı hava fren tekniğine ait tanımlar</a:t>
            </a:r>
          </a:p>
        </p:txBody>
      </p:sp>
      <p:pic>
        <p:nvPicPr>
          <p:cNvPr id="11" name="İçerik Yer Tutucusu 10">
            <a:extLst>
              <a:ext uri="{FF2B5EF4-FFF2-40B4-BE49-F238E27FC236}">
                <a16:creationId xmlns:a16="http://schemas.microsoft.com/office/drawing/2014/main" id="{FF482821-E67B-14AD-CBEE-CEBC26F0780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30FA232-8F2D-90C6-9C51-8A9BD9212F3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75E62AD2-190A-F1F5-1EC4-15C001069A8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D1567DC2-3D3C-EC7F-DF25-4D03D0DB6F79}"/>
              </a:ext>
            </a:extLst>
          </p:cNvPr>
          <p:cNvSpPr txBox="1"/>
          <p:nvPr/>
        </p:nvSpPr>
        <p:spPr>
          <a:xfrm>
            <a:off x="625763" y="1506488"/>
            <a:ext cx="10180782" cy="3416320"/>
          </a:xfrm>
          <a:prstGeom prst="rect">
            <a:avLst/>
          </a:prstGeom>
          <a:noFill/>
        </p:spPr>
        <p:txBody>
          <a:bodyPr wrap="square">
            <a:spAutoFit/>
          </a:bodyPr>
          <a:lstStyle/>
          <a:p>
            <a:r>
              <a:rPr lang="tr-TR" dirty="0"/>
              <a:t>•	</a:t>
            </a:r>
            <a:r>
              <a:rPr lang="tr-TR" dirty="0">
                <a:solidFill>
                  <a:srgbClr val="C00000"/>
                </a:solidFill>
              </a:rPr>
              <a:t>Nominal basınçtan fazla basınçla dolma : </a:t>
            </a:r>
            <a:r>
              <a:rPr lang="tr-TR" dirty="0" err="1"/>
              <a:t>Kondüvit</a:t>
            </a:r>
            <a:r>
              <a:rPr lang="tr-TR" dirty="0"/>
              <a:t> ve </a:t>
            </a:r>
            <a:r>
              <a:rPr lang="tr-TR" dirty="0" err="1"/>
              <a:t>ithar</a:t>
            </a:r>
            <a:r>
              <a:rPr lang="tr-TR" dirty="0"/>
              <a:t> depolarının normal basınç olan 5 kg/cm2nin üstündeki basınçla dolmuş olarak kalmasına denir.</a:t>
            </a:r>
          </a:p>
          <a:p>
            <a:r>
              <a:rPr lang="tr-TR" dirty="0"/>
              <a:t>•	</a:t>
            </a:r>
            <a:r>
              <a:rPr lang="tr-TR" dirty="0">
                <a:solidFill>
                  <a:srgbClr val="C00000"/>
                </a:solidFill>
              </a:rPr>
              <a:t>Otomatik basınç muhafazası : </a:t>
            </a:r>
            <a:r>
              <a:rPr lang="tr-TR" dirty="0"/>
              <a:t>Basınç kayıpları </a:t>
            </a:r>
            <a:r>
              <a:rPr lang="tr-TR" dirty="0" err="1"/>
              <a:t>triblivalfçe</a:t>
            </a:r>
            <a:r>
              <a:rPr lang="tr-TR" dirty="0"/>
              <a:t> otomatik olarak telâfi ediliyorsa, o fren otomatik basınç muhafazalıdır. O taktirde, kaçaklara rağmen, fren silindir basıncı aynı değerde muhafaza edilmektedir.</a:t>
            </a:r>
          </a:p>
          <a:p>
            <a:r>
              <a:rPr lang="tr-TR" dirty="0"/>
              <a:t>•	</a:t>
            </a:r>
            <a:r>
              <a:rPr lang="tr-TR" dirty="0">
                <a:solidFill>
                  <a:srgbClr val="C00000"/>
                </a:solidFill>
              </a:rPr>
              <a:t>Otomatik tesirli : </a:t>
            </a:r>
            <a:r>
              <a:rPr lang="tr-TR" dirty="0"/>
              <a:t>Her endirekt fren otomatik tesirlidir. Katar kopmalarında, </a:t>
            </a:r>
            <a:r>
              <a:rPr lang="tr-TR" dirty="0" err="1"/>
              <a:t>kondüvit</a:t>
            </a:r>
            <a:r>
              <a:rPr lang="tr-TR" dirty="0"/>
              <a:t> basıncı tahliye olmakla, otomatik olarak seri fren yapılır.</a:t>
            </a:r>
          </a:p>
          <a:p>
            <a:r>
              <a:rPr lang="tr-TR" dirty="0"/>
              <a:t>•	</a:t>
            </a:r>
            <a:r>
              <a:rPr lang="tr-TR" dirty="0">
                <a:solidFill>
                  <a:srgbClr val="C00000"/>
                </a:solidFill>
              </a:rPr>
              <a:t>Tükenmezlik : </a:t>
            </a:r>
            <a:r>
              <a:rPr lang="tr-TR" dirty="0"/>
              <a:t>Arka arkaya, sık ve çabuk fren ve çözme yapıldığı halde, bu safhaların sonunda yapılan seri bir frende, fren silindiri nizami üst basıncından daha az bir basınç göstermeyen fren, tükenmez bir frendir.</a:t>
            </a:r>
          </a:p>
          <a:p>
            <a:r>
              <a:rPr lang="tr-TR" dirty="0"/>
              <a:t>•	</a:t>
            </a:r>
            <a:r>
              <a:rPr lang="tr-TR" dirty="0">
                <a:solidFill>
                  <a:srgbClr val="C00000"/>
                </a:solidFill>
              </a:rPr>
              <a:t>Seri fren : </a:t>
            </a:r>
            <a:r>
              <a:rPr lang="tr-TR" dirty="0" err="1"/>
              <a:t>Kondüvit</a:t>
            </a:r>
            <a:r>
              <a:rPr lang="tr-TR" dirty="0"/>
              <a:t>, büyük bir kesit üzerinden tamamen tahliye edildiği zaman meydana gelir. Fren silindiri azami basınca böylece kısa zamanda erişir.</a:t>
            </a:r>
          </a:p>
        </p:txBody>
      </p:sp>
    </p:spTree>
    <p:extLst>
      <p:ext uri="{BB962C8B-B14F-4D97-AF65-F5344CB8AC3E}">
        <p14:creationId xmlns:p14="http://schemas.microsoft.com/office/powerpoint/2010/main" val="1044853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53660-0DB8-89A1-94EA-3F8D2D1C911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F707317-ED12-5CF1-DC28-36A765989227}"/>
              </a:ext>
            </a:extLst>
          </p:cNvPr>
          <p:cNvSpPr>
            <a:spLocks noGrp="1"/>
          </p:cNvSpPr>
          <p:nvPr>
            <p:ph type="title"/>
          </p:nvPr>
        </p:nvSpPr>
        <p:spPr>
          <a:xfrm>
            <a:off x="1211284" y="23682"/>
            <a:ext cx="10515600" cy="5181981"/>
          </a:xfrm>
        </p:spPr>
        <p:txBody>
          <a:bodyPr>
            <a:normAutofit/>
          </a:bodyPr>
          <a:lstStyle/>
          <a:p>
            <a:pPr algn="ctr"/>
            <a:r>
              <a:rPr lang="tr-TR" dirty="0">
                <a:solidFill>
                  <a:srgbClr val="FF0000"/>
                </a:solidFill>
              </a:rPr>
              <a:t>Vagonların Bakım ve Onarımları           Yük Vagonlarının, Yük Furgonlarının ve İdari Hizmet Yük Vagonlarının Tamir Grupları ile Tamir Bakım ve Onarım Süreleri</a:t>
            </a:r>
          </a:p>
        </p:txBody>
      </p:sp>
      <p:pic>
        <p:nvPicPr>
          <p:cNvPr id="11" name="İçerik Yer Tutucusu 10">
            <a:extLst>
              <a:ext uri="{FF2B5EF4-FFF2-40B4-BE49-F238E27FC236}">
                <a16:creationId xmlns:a16="http://schemas.microsoft.com/office/drawing/2014/main" id="{B3C75CC9-E55D-A075-BA51-0DB6652B717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FA95DA0-C915-B986-D4F8-2CC555CC3AB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88CC9248-BE84-FE70-7E85-21DCB84BF36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Tree>
    <p:extLst>
      <p:ext uri="{BB962C8B-B14F-4D97-AF65-F5344CB8AC3E}">
        <p14:creationId xmlns:p14="http://schemas.microsoft.com/office/powerpoint/2010/main" val="21650717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B1BE4-CEBB-9AB6-1741-EEFA1DE59DE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2729C3E-898A-081A-DAC8-C55ECC511A2D}"/>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Sabolu ve balatalı frenlerin karşılaştırılması    Sabo cinsi ve şeklinin frenleme </a:t>
            </a:r>
            <a:br>
              <a:rPr lang="tr-TR" dirty="0">
                <a:solidFill>
                  <a:srgbClr val="FF0000"/>
                </a:solidFill>
              </a:rPr>
            </a:br>
            <a:r>
              <a:rPr lang="tr-TR" dirty="0">
                <a:solidFill>
                  <a:srgbClr val="FF0000"/>
                </a:solidFill>
              </a:rPr>
              <a:t>üzerine etkisi</a:t>
            </a:r>
          </a:p>
        </p:txBody>
      </p:sp>
      <p:pic>
        <p:nvPicPr>
          <p:cNvPr id="11" name="İçerik Yer Tutucusu 10">
            <a:extLst>
              <a:ext uri="{FF2B5EF4-FFF2-40B4-BE49-F238E27FC236}">
                <a16:creationId xmlns:a16="http://schemas.microsoft.com/office/drawing/2014/main" id="{F26B23E8-5E93-1389-BBB3-D5DA265AC1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2374D207-5598-BC2A-B096-E1533EC95062}"/>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6F8DADFB-38C2-4211-5F90-3D211A6C88B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1A737518-DFE3-D029-AEDE-76A7BC4B8B67}"/>
              </a:ext>
            </a:extLst>
          </p:cNvPr>
          <p:cNvSpPr txBox="1"/>
          <p:nvPr/>
        </p:nvSpPr>
        <p:spPr>
          <a:xfrm>
            <a:off x="378691" y="1815651"/>
            <a:ext cx="10845800" cy="2308324"/>
          </a:xfrm>
          <a:prstGeom prst="rect">
            <a:avLst/>
          </a:prstGeom>
          <a:noFill/>
        </p:spPr>
        <p:txBody>
          <a:bodyPr wrap="square">
            <a:spAutoFit/>
          </a:bodyPr>
          <a:lstStyle/>
          <a:p>
            <a:r>
              <a:rPr lang="tr-TR" dirty="0"/>
              <a:t>Eskiden uygulanmakta olan tek sabo ile yapılan frende ısınma sonucu sabonun tekerleğe sürten yüzünün kalınlığı değişmekte ve sabonun belirli bir yüzü tekerleğe temas etmektedir. Bu durumda özgül sabo baskı kuvveti büyümekte ve sabo ile tekerlek arası sürtünme katsayısı küçülmektedir. Suni malzemeden, bakalit veya emsali katkılı maddeler ile yapılan sabolarda tekerlek ve sabo arasındaki sürtünme katsayısı çok fazla yüksek olmamaktadır. Örneğin 700 metrelik bir fren yolu sağlayabilmek için frenleme oranı %80 olan bir vagon sabosu pikten olursa 105 km/h, suni malzemeden olursa 120 km/h hız yapabilmektedir. Ancak suni malzeme kullanıldığında ıslaklık sürtünme katsayısına çok tesir etmektedir.</a:t>
            </a:r>
          </a:p>
        </p:txBody>
      </p:sp>
    </p:spTree>
    <p:extLst>
      <p:ext uri="{BB962C8B-B14F-4D97-AF65-F5344CB8AC3E}">
        <p14:creationId xmlns:p14="http://schemas.microsoft.com/office/powerpoint/2010/main" val="37680939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41650-89AA-DA92-4F1D-C90C648CBB3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1DA5DF0-650F-F7E1-8F1B-70F91864FA57}"/>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Sabolu ve balatalı frenlerin karşılaştırılması    Sabo cinsi ve şeklinin frenleme </a:t>
            </a:r>
            <a:br>
              <a:rPr lang="tr-TR" dirty="0">
                <a:solidFill>
                  <a:srgbClr val="FF0000"/>
                </a:solidFill>
              </a:rPr>
            </a:br>
            <a:r>
              <a:rPr lang="tr-TR" dirty="0">
                <a:solidFill>
                  <a:srgbClr val="FF0000"/>
                </a:solidFill>
              </a:rPr>
              <a:t>üzerine etkisi</a:t>
            </a:r>
          </a:p>
        </p:txBody>
      </p:sp>
      <p:pic>
        <p:nvPicPr>
          <p:cNvPr id="11" name="İçerik Yer Tutucusu 10">
            <a:extLst>
              <a:ext uri="{FF2B5EF4-FFF2-40B4-BE49-F238E27FC236}">
                <a16:creationId xmlns:a16="http://schemas.microsoft.com/office/drawing/2014/main" id="{04D7F022-ABB2-4A1E-4E9E-2204A672F0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14D09284-D330-8C22-5C08-9B6D45370DF7}"/>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0316636A-FAE3-F98A-17D8-31AB2EC4D51E}"/>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AD1F68FB-4482-C160-8883-2A9CC44AEE1A}"/>
              </a:ext>
            </a:extLst>
          </p:cNvPr>
          <p:cNvSpPr txBox="1"/>
          <p:nvPr/>
        </p:nvSpPr>
        <p:spPr>
          <a:xfrm>
            <a:off x="378691" y="1815651"/>
            <a:ext cx="10845800" cy="3139321"/>
          </a:xfrm>
          <a:prstGeom prst="rect">
            <a:avLst/>
          </a:prstGeom>
          <a:noFill/>
        </p:spPr>
        <p:txBody>
          <a:bodyPr wrap="square">
            <a:spAutoFit/>
          </a:bodyPr>
          <a:lstStyle/>
          <a:p>
            <a:r>
              <a:rPr lang="tr-TR" dirty="0">
                <a:solidFill>
                  <a:srgbClr val="C00000"/>
                </a:solidFill>
              </a:rPr>
              <a:t>Sabolu frenlerin mahsurları;</a:t>
            </a:r>
          </a:p>
          <a:p>
            <a:r>
              <a:rPr lang="tr-TR" dirty="0"/>
              <a:t>1.	Sabonun ağır olması ve sık-değiştirilmesi sebebiyle işçiliğinin ağır olması,</a:t>
            </a:r>
          </a:p>
          <a:p>
            <a:r>
              <a:rPr lang="tr-TR" dirty="0"/>
              <a:t>2.	Fazla demir tozu çıkarması nedeniyle sağlığa zararlı olması,</a:t>
            </a:r>
          </a:p>
          <a:p>
            <a:r>
              <a:rPr lang="tr-TR" dirty="0"/>
              <a:t>3.	Gürültü kirliliğine neden olması,</a:t>
            </a:r>
          </a:p>
          <a:p>
            <a:pPr marL="342900" indent="-342900">
              <a:buAutoNum type="arabicPeriod" startAt="4"/>
            </a:pPr>
            <a:r>
              <a:rPr lang="tr-TR" dirty="0"/>
              <a:t>Sürtünme katsayısının hıza göre fazla değişimi,</a:t>
            </a:r>
          </a:p>
          <a:p>
            <a:r>
              <a:rPr lang="tr-TR" dirty="0">
                <a:solidFill>
                  <a:srgbClr val="C00000"/>
                </a:solidFill>
              </a:rPr>
              <a:t>Balatalı frenlerin üstünlükleri;</a:t>
            </a:r>
          </a:p>
          <a:p>
            <a:r>
              <a:rPr lang="tr-TR" dirty="0"/>
              <a:t>1.	Hafif olması nedeniyle işçiliği kolaydır,</a:t>
            </a:r>
          </a:p>
          <a:p>
            <a:r>
              <a:rPr lang="tr-TR" dirty="0"/>
              <a:t>2.	Gürültüsüz çalışması,</a:t>
            </a:r>
          </a:p>
          <a:p>
            <a:r>
              <a:rPr lang="tr-TR" dirty="0"/>
              <a:t>3.	Uzun sürelerde değişmesi gerektiğinden işçilikten kazanım,</a:t>
            </a:r>
          </a:p>
          <a:p>
            <a:r>
              <a:rPr lang="tr-TR" dirty="0"/>
              <a:t>4.	Balata ile disk arasında sürtünme katsayısı çok değişmemektedir.</a:t>
            </a:r>
          </a:p>
          <a:p>
            <a:pPr marL="342900" indent="-342900">
              <a:buAutoNum type="arabicPeriod" startAt="4"/>
            </a:pPr>
            <a:endParaRPr lang="tr-TR" dirty="0"/>
          </a:p>
        </p:txBody>
      </p:sp>
    </p:spTree>
    <p:extLst>
      <p:ext uri="{BB962C8B-B14F-4D97-AF65-F5344CB8AC3E}">
        <p14:creationId xmlns:p14="http://schemas.microsoft.com/office/powerpoint/2010/main" val="20900942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367DE-6069-4DB7-12E2-28374501E5B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4C15936-A0E7-0BA0-5F3A-6B966E7ACD24}"/>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Sabolu ve balatalı frenlerin karşılaştırılması    Sabo cinsi ve şeklinin frenleme </a:t>
            </a:r>
            <a:br>
              <a:rPr lang="tr-TR" dirty="0">
                <a:solidFill>
                  <a:srgbClr val="FF0000"/>
                </a:solidFill>
              </a:rPr>
            </a:br>
            <a:r>
              <a:rPr lang="tr-TR" dirty="0">
                <a:solidFill>
                  <a:srgbClr val="FF0000"/>
                </a:solidFill>
              </a:rPr>
              <a:t>üzerine etkisi</a:t>
            </a:r>
          </a:p>
        </p:txBody>
      </p:sp>
      <p:pic>
        <p:nvPicPr>
          <p:cNvPr id="11" name="İçerik Yer Tutucusu 10">
            <a:extLst>
              <a:ext uri="{FF2B5EF4-FFF2-40B4-BE49-F238E27FC236}">
                <a16:creationId xmlns:a16="http://schemas.microsoft.com/office/drawing/2014/main" id="{FCCCE9EB-365B-49E2-D8F3-5A903493B0B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CE51033A-EA4A-1FB9-E4AB-968C3DFAA71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73D778BC-C7C1-0E32-CB8D-E90E5191653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5B1932F7-03DE-7672-2D5A-9F5686EB0FE8}"/>
              </a:ext>
            </a:extLst>
          </p:cNvPr>
          <p:cNvSpPr txBox="1"/>
          <p:nvPr/>
        </p:nvSpPr>
        <p:spPr>
          <a:xfrm>
            <a:off x="378691" y="2295942"/>
            <a:ext cx="10845800" cy="1754326"/>
          </a:xfrm>
          <a:prstGeom prst="rect">
            <a:avLst/>
          </a:prstGeom>
          <a:noFill/>
        </p:spPr>
        <p:txBody>
          <a:bodyPr wrap="square">
            <a:spAutoFit/>
          </a:bodyPr>
          <a:lstStyle/>
          <a:p>
            <a:r>
              <a:rPr lang="tr-TR" dirty="0"/>
              <a:t>Balatanın sürtünme katsayısı ıslaklıkla fazla küçüldüğünden balatanın tekerlek bandajına basması yerine dingil üzerinde kapalı bir yerde bulunan bir kasnağa veya diske basması tercih edilir. Bu disk dingil üzerinde bulunduğundan dingil hem eğilmeye hem de burkulmaya karşı zorlanmaktadır. Bu nedenle dingilin 80-100 kg/mm2 mukavemetli alaşımlı çelikten imal edilmesi gerekir. Ayrıca balatanın fren kasnağını yememesi, aşınmaya karşı dayanıklı olması, hararetten ve ıslaklıktan fazla etkilenmemesi istenir.</a:t>
            </a:r>
          </a:p>
        </p:txBody>
      </p:sp>
    </p:spTree>
    <p:extLst>
      <p:ext uri="{BB962C8B-B14F-4D97-AF65-F5344CB8AC3E}">
        <p14:creationId xmlns:p14="http://schemas.microsoft.com/office/powerpoint/2010/main" val="22162321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EF129-CC66-9FFA-A44E-25FF1125806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0C66910-25BC-D709-1D91-68179C4DFB6C}"/>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04BCC589-7619-C289-218A-7ABA8F2481A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82248BAA-4EEE-B294-7A2A-1EC2C9799A5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09443997-4A57-3182-BEAD-ABA25FABBAD8}"/>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D22485BD-1154-8F7B-72AC-1698D8B0B439}"/>
              </a:ext>
            </a:extLst>
          </p:cNvPr>
          <p:cNvPicPr>
            <a:picLocks noChangeAspect="1"/>
          </p:cNvPicPr>
          <p:nvPr/>
        </p:nvPicPr>
        <p:blipFill>
          <a:blip r:embed="rId5"/>
          <a:stretch>
            <a:fillRect/>
          </a:stretch>
        </p:blipFill>
        <p:spPr>
          <a:xfrm>
            <a:off x="798972" y="1152895"/>
            <a:ext cx="10188343" cy="4838368"/>
          </a:xfrm>
          <a:prstGeom prst="rect">
            <a:avLst/>
          </a:prstGeom>
        </p:spPr>
      </p:pic>
    </p:spTree>
    <p:extLst>
      <p:ext uri="{BB962C8B-B14F-4D97-AF65-F5344CB8AC3E}">
        <p14:creationId xmlns:p14="http://schemas.microsoft.com/office/powerpoint/2010/main" val="39809727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54D99-65DB-7D12-3AA6-A2BB27633C0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13F4630-78E4-C10A-0DC2-9DA313B37D1E}"/>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C2BE8DEA-31C0-DDF9-8FB6-3A374C60934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79C3E2F-49C2-5EAF-507D-FA1AE30CA76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DE7016EE-BCC5-B641-4156-CB6A11E17D7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CA606400-38AB-0D86-5C2E-2877D8B1F509}"/>
              </a:ext>
            </a:extLst>
          </p:cNvPr>
          <p:cNvSpPr txBox="1"/>
          <p:nvPr/>
        </p:nvSpPr>
        <p:spPr>
          <a:xfrm>
            <a:off x="1248229" y="1584650"/>
            <a:ext cx="7916552" cy="3693319"/>
          </a:xfrm>
          <a:prstGeom prst="rect">
            <a:avLst/>
          </a:prstGeom>
          <a:noFill/>
        </p:spPr>
        <p:txBody>
          <a:bodyPr wrap="square">
            <a:spAutoFit/>
          </a:bodyPr>
          <a:lstStyle/>
          <a:p>
            <a:r>
              <a:rPr lang="tr-TR" dirty="0" err="1">
                <a:solidFill>
                  <a:srgbClr val="C00000"/>
                </a:solidFill>
              </a:rPr>
              <a:t>Pnömatik</a:t>
            </a:r>
            <a:r>
              <a:rPr lang="tr-TR" dirty="0">
                <a:solidFill>
                  <a:srgbClr val="C00000"/>
                </a:solidFill>
              </a:rPr>
              <a:t> parçalar</a:t>
            </a:r>
          </a:p>
          <a:p>
            <a:r>
              <a:rPr lang="tr-TR" dirty="0"/>
              <a:t>Basınçlı hava etkisi altında bulunan parçalardır;</a:t>
            </a:r>
          </a:p>
          <a:p>
            <a:r>
              <a:rPr lang="tr-TR" dirty="0"/>
              <a:t>1.	Ana </a:t>
            </a:r>
            <a:r>
              <a:rPr lang="tr-TR" dirty="0" err="1"/>
              <a:t>kondüvit</a:t>
            </a:r>
            <a:r>
              <a:rPr lang="tr-TR" dirty="0"/>
              <a:t> hattı</a:t>
            </a:r>
          </a:p>
          <a:p>
            <a:r>
              <a:rPr lang="tr-TR" dirty="0"/>
              <a:t>2.	Fren silindirleri</a:t>
            </a:r>
          </a:p>
          <a:p>
            <a:r>
              <a:rPr lang="tr-TR" dirty="0"/>
              <a:t>3.	Hava kapama muslukları</a:t>
            </a:r>
          </a:p>
          <a:p>
            <a:r>
              <a:rPr lang="tr-TR" dirty="0"/>
              <a:t>4.	</a:t>
            </a:r>
            <a:r>
              <a:rPr lang="tr-TR" dirty="0" err="1"/>
              <a:t>Pürjör</a:t>
            </a:r>
            <a:r>
              <a:rPr lang="tr-TR" dirty="0"/>
              <a:t> </a:t>
            </a:r>
          </a:p>
          <a:p>
            <a:r>
              <a:rPr lang="tr-TR" dirty="0"/>
              <a:t>5.	Hava hortumları</a:t>
            </a:r>
          </a:p>
          <a:p>
            <a:r>
              <a:rPr lang="tr-TR" dirty="0"/>
              <a:t>6.	İmdat freni tertibatı</a:t>
            </a:r>
          </a:p>
          <a:p>
            <a:r>
              <a:rPr lang="tr-TR" dirty="0"/>
              <a:t>7.	Açık-kapalı tertibatı</a:t>
            </a:r>
          </a:p>
          <a:p>
            <a:r>
              <a:rPr lang="tr-TR" dirty="0"/>
              <a:t>8.	Yardımcı hava(</a:t>
            </a:r>
            <a:r>
              <a:rPr lang="tr-TR" dirty="0" err="1"/>
              <a:t>ithar</a:t>
            </a:r>
            <a:r>
              <a:rPr lang="tr-TR" dirty="0"/>
              <a:t>) deposu</a:t>
            </a:r>
          </a:p>
          <a:p>
            <a:r>
              <a:rPr lang="tr-TR" dirty="0"/>
              <a:t>9.	Toz çantaları</a:t>
            </a:r>
          </a:p>
          <a:p>
            <a:r>
              <a:rPr lang="tr-TR" dirty="0"/>
              <a:t>10.	Fren sistemleri ve </a:t>
            </a:r>
            <a:r>
              <a:rPr lang="tr-TR" dirty="0" err="1"/>
              <a:t>triblivalfler</a:t>
            </a:r>
            <a:endParaRPr lang="tr-TR" dirty="0"/>
          </a:p>
          <a:p>
            <a:r>
              <a:rPr lang="tr-TR" dirty="0"/>
              <a:t>a)	KE </a:t>
            </a:r>
            <a:r>
              <a:rPr lang="tr-TR" dirty="0" err="1"/>
              <a:t>triblivalfi</a:t>
            </a:r>
            <a:endParaRPr lang="tr-TR" dirty="0"/>
          </a:p>
        </p:txBody>
      </p:sp>
    </p:spTree>
    <p:extLst>
      <p:ext uri="{BB962C8B-B14F-4D97-AF65-F5344CB8AC3E}">
        <p14:creationId xmlns:p14="http://schemas.microsoft.com/office/powerpoint/2010/main" val="33690525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198A4-C26C-ACC5-04BF-05D30D79DE7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CA9F163-A1EE-6C45-5398-DA5385CAD621}"/>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81E896BC-F2DB-B9F5-4367-9D56536CC99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77551714-47A3-92B1-9FC5-BC69A27E1007}"/>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FE59D1B0-658A-74F4-B1BA-33F0A3234E7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18813DEA-DDB3-4C07-6DD9-186C73E49E44}"/>
              </a:ext>
            </a:extLst>
          </p:cNvPr>
          <p:cNvSpPr txBox="1"/>
          <p:nvPr/>
        </p:nvSpPr>
        <p:spPr>
          <a:xfrm>
            <a:off x="323274" y="1584650"/>
            <a:ext cx="11517744" cy="3416320"/>
          </a:xfrm>
          <a:prstGeom prst="rect">
            <a:avLst/>
          </a:prstGeom>
          <a:noFill/>
        </p:spPr>
        <p:txBody>
          <a:bodyPr wrap="square">
            <a:spAutoFit/>
          </a:bodyPr>
          <a:lstStyle/>
          <a:p>
            <a:r>
              <a:rPr lang="tr-TR" dirty="0">
                <a:solidFill>
                  <a:srgbClr val="C00000"/>
                </a:solidFill>
              </a:rPr>
              <a:t>Ana </a:t>
            </a:r>
            <a:r>
              <a:rPr lang="tr-TR" dirty="0" err="1">
                <a:solidFill>
                  <a:srgbClr val="C00000"/>
                </a:solidFill>
              </a:rPr>
              <a:t>kondüvit</a:t>
            </a:r>
            <a:r>
              <a:rPr lang="tr-TR" dirty="0">
                <a:solidFill>
                  <a:srgbClr val="C00000"/>
                </a:solidFill>
              </a:rPr>
              <a:t> hattı : </a:t>
            </a:r>
            <a:r>
              <a:rPr lang="tr-TR" dirty="0"/>
              <a:t>İçinden 5 atmosferlik basınçlı hava geçişini temin eden bu boru vagonu boydan boya kat ederek tampon traverslerindeki hava musluklarına kadar gider. Lokomotif üzerindeki hava kompresörlerinden temin edilen basınçlı hava buradan lokomotif ana deposuna oradan makinistin kontrolüyle basınç ayarlayıcısından geçirilerek 5 atmosfer olarak </a:t>
            </a:r>
            <a:r>
              <a:rPr lang="tr-TR" dirty="0" err="1"/>
              <a:t>kondüvite</a:t>
            </a:r>
            <a:r>
              <a:rPr lang="tr-TR" dirty="0"/>
              <a:t> gönderilir. Diziye bu geçişi ana </a:t>
            </a:r>
            <a:r>
              <a:rPr lang="tr-TR" dirty="0" err="1"/>
              <a:t>kondüvit</a:t>
            </a:r>
            <a:r>
              <a:rPr lang="tr-TR" dirty="0"/>
              <a:t> borusu, </a:t>
            </a:r>
            <a:r>
              <a:rPr lang="tr-TR" dirty="0" err="1"/>
              <a:t>akerman</a:t>
            </a:r>
            <a:r>
              <a:rPr lang="tr-TR" dirty="0"/>
              <a:t> musluk ve hava hortumları temin eder.</a:t>
            </a:r>
          </a:p>
          <a:p>
            <a:r>
              <a:rPr lang="tr-TR" dirty="0" err="1"/>
              <a:t>Kondüvit</a:t>
            </a:r>
            <a:r>
              <a:rPr lang="tr-TR" dirty="0"/>
              <a:t> hattında, frenleme için 5 atm. havanın bulunması, aynı zamanda teorik olarak hava kaçağının olmaması gerekir. Ancak değişik nedenlerden dolayı buna imkan olamayacağından, 100 dingilli bir yük katarında bir dakikada 0,5 atm., yolcu katarında ise 1 dakikada 0,3 atm.den daha fazla hava kaçağı olmamalıdır. Hava kaçağı bundan fazla olduğu takdirde kaçak aranır ve giderilir. Hava kaçağı lokomotif ve furgon üzerindeki </a:t>
            </a:r>
            <a:r>
              <a:rPr lang="tr-TR" dirty="0" err="1"/>
              <a:t>kondüvit</a:t>
            </a:r>
            <a:r>
              <a:rPr lang="tr-TR" dirty="0"/>
              <a:t> manometresinden kontrol edilir. Hava kaçağı, boru ek yerlerinde, musluk ve hortumlarda aranır. Bunun için köpük kullanılır. Kırık veya çatlak ana borulu vagon, seferden alınır.</a:t>
            </a:r>
          </a:p>
        </p:txBody>
      </p:sp>
    </p:spTree>
    <p:extLst>
      <p:ext uri="{BB962C8B-B14F-4D97-AF65-F5344CB8AC3E}">
        <p14:creationId xmlns:p14="http://schemas.microsoft.com/office/powerpoint/2010/main" val="3811048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DF8E8-12F7-CDBA-F33A-274D341CDF2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D9DB7A2-4E55-F232-1234-5F17A1E960D8}"/>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94DA4B30-85D8-C448-5380-B40043E92E5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16F9821-63F9-7702-38D5-4363AC75BB6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0F884CD4-CEC7-9F24-14D6-0812D2143EA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7B85BAC1-EA1A-D49A-5932-D85B0566D069}"/>
              </a:ext>
            </a:extLst>
          </p:cNvPr>
          <p:cNvSpPr txBox="1"/>
          <p:nvPr/>
        </p:nvSpPr>
        <p:spPr>
          <a:xfrm>
            <a:off x="323274" y="1584650"/>
            <a:ext cx="11517744" cy="4247317"/>
          </a:xfrm>
          <a:prstGeom prst="rect">
            <a:avLst/>
          </a:prstGeom>
          <a:noFill/>
        </p:spPr>
        <p:txBody>
          <a:bodyPr wrap="square">
            <a:spAutoFit/>
          </a:bodyPr>
          <a:lstStyle/>
          <a:p>
            <a:r>
              <a:rPr lang="tr-TR" dirty="0">
                <a:solidFill>
                  <a:srgbClr val="C00000"/>
                </a:solidFill>
              </a:rPr>
              <a:t>Fren Silindirleri</a:t>
            </a:r>
            <a:r>
              <a:rPr lang="tr-TR" dirty="0"/>
              <a:t>: Tekerleklere intikal eden kuvveti ana kaynağı fren silindirleri olup, basınçlı hava burada </a:t>
            </a:r>
            <a:r>
              <a:rPr lang="tr-TR" dirty="0" err="1"/>
              <a:t>mekaniki</a:t>
            </a:r>
            <a:r>
              <a:rPr lang="tr-TR" dirty="0"/>
              <a:t> güce dönüştürülür. Piston yüzeyine etki eden basınçlı hava, piston ve buna bağlı </a:t>
            </a:r>
            <a:r>
              <a:rPr lang="tr-TR" dirty="0" err="1"/>
              <a:t>tij</a:t>
            </a:r>
            <a:r>
              <a:rPr lang="tr-TR" dirty="0"/>
              <a:t> ile birlikte fren çubukları vasıtasıyla kuvveti sabolara veya balatalara iletir.</a:t>
            </a:r>
          </a:p>
          <a:p>
            <a:r>
              <a:rPr lang="tr-TR" dirty="0"/>
              <a:t>Fren silindirleri 8”, 10", 12”, 14", 16", 20" (inç) standart çaplarda döküm veya çelik saçtan yapılır. Çelik saçtan yapılanlar döküm fren silindirine nazaran %50 daha hafiftir.</a:t>
            </a:r>
          </a:p>
          <a:p>
            <a:r>
              <a:rPr lang="tr-TR" dirty="0"/>
              <a:t>Fren silindirini vagona bağlamak için özel bir </a:t>
            </a:r>
            <a:r>
              <a:rPr lang="tr-TR" dirty="0" err="1"/>
              <a:t>sport</a:t>
            </a:r>
            <a:r>
              <a:rPr lang="tr-TR" dirty="0"/>
              <a:t> kullanılır. Fren silindiri bu </a:t>
            </a:r>
            <a:r>
              <a:rPr lang="tr-TR" dirty="0" err="1"/>
              <a:t>sporta</a:t>
            </a:r>
            <a:r>
              <a:rPr lang="tr-TR" dirty="0"/>
              <a:t> bağlı olup </a:t>
            </a:r>
            <a:r>
              <a:rPr lang="tr-TR" dirty="0" err="1"/>
              <a:t>sport</a:t>
            </a:r>
            <a:r>
              <a:rPr lang="tr-TR" dirty="0"/>
              <a:t> da vagon şasesine bağlanır. Boru irtibatlarının iyi yapılabilmesini teminen fren silindirinin </a:t>
            </a:r>
            <a:r>
              <a:rPr lang="tr-TR" dirty="0" err="1"/>
              <a:t>sport</a:t>
            </a:r>
            <a:r>
              <a:rPr lang="tr-TR" dirty="0"/>
              <a:t> içerisinde döndürülmesi mümkündür, Fren silindiri arkasında fren manivelasının bağlanması için bir </a:t>
            </a:r>
            <a:r>
              <a:rPr lang="tr-TR" dirty="0" err="1"/>
              <a:t>sport</a:t>
            </a:r>
            <a:r>
              <a:rPr lang="tr-TR" dirty="0"/>
              <a:t> konulmuş olup, ihtiyaç olmayan yerlerde kullanılmak üzere </a:t>
            </a:r>
            <a:r>
              <a:rPr lang="tr-TR" dirty="0" err="1"/>
              <a:t>sportsuz</a:t>
            </a:r>
            <a:r>
              <a:rPr lang="tr-TR" dirty="0"/>
              <a:t> şekli de vardır. Geri çekme yayı fren silindiri içine konulmuştur.</a:t>
            </a:r>
          </a:p>
          <a:p>
            <a:r>
              <a:rPr lang="tr-TR" dirty="0"/>
              <a:t>Fren silindiri pistonu üzerine takılı olan kösele veya lastik manşet(</a:t>
            </a:r>
            <a:r>
              <a:rPr lang="tr-TR" dirty="0" err="1"/>
              <a:t>sekman</a:t>
            </a:r>
            <a:r>
              <a:rPr lang="tr-TR" dirty="0"/>
              <a:t>) ile fren silindirinde sızdırmazlık sağlanır. El fren manivelası hareket ettiğinde pistonu da beraber sürüklememesi için piston </a:t>
            </a:r>
            <a:r>
              <a:rPr lang="tr-TR" dirty="0" err="1"/>
              <a:t>tiji</a:t>
            </a:r>
            <a:r>
              <a:rPr lang="tr-TR" dirty="0"/>
              <a:t> yerinden çıkarılabilir şekilde imal edilmiştir. Fren laçka edildiğinde manivelalar, manivela yayı kuvveti ile geri çekilirler. Fren çözmüş durumda piston arkasındaki baskı sustası gergin olmadığından fren silindiri kapağının kolayca sökülmesi mümkündür.</a:t>
            </a:r>
          </a:p>
        </p:txBody>
      </p:sp>
    </p:spTree>
    <p:extLst>
      <p:ext uri="{BB962C8B-B14F-4D97-AF65-F5344CB8AC3E}">
        <p14:creationId xmlns:p14="http://schemas.microsoft.com/office/powerpoint/2010/main" val="1946544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21A2E-2587-EE66-B937-90517C45097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6017B7C-88BD-DA0F-958B-DF8A228E22AA}"/>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D1DFD3A6-44CB-B099-1F97-0271B96129F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1BAD1328-B064-587F-F11F-C37A18E1267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EB43623B-B3A7-D3A9-4D18-B28CD45746B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AEDBA8D1-EF17-2EF7-6FFC-68A4252AE4F4}"/>
              </a:ext>
            </a:extLst>
          </p:cNvPr>
          <p:cNvPicPr>
            <a:picLocks noChangeAspect="1"/>
          </p:cNvPicPr>
          <p:nvPr/>
        </p:nvPicPr>
        <p:blipFill>
          <a:blip r:embed="rId5"/>
          <a:stretch>
            <a:fillRect/>
          </a:stretch>
        </p:blipFill>
        <p:spPr>
          <a:xfrm>
            <a:off x="691930" y="2159833"/>
            <a:ext cx="3419048" cy="1780952"/>
          </a:xfrm>
          <a:prstGeom prst="rect">
            <a:avLst/>
          </a:prstGeom>
        </p:spPr>
      </p:pic>
      <p:pic>
        <p:nvPicPr>
          <p:cNvPr id="5" name="Resim 4">
            <a:extLst>
              <a:ext uri="{FF2B5EF4-FFF2-40B4-BE49-F238E27FC236}">
                <a16:creationId xmlns:a16="http://schemas.microsoft.com/office/drawing/2014/main" id="{FFBB3164-0FE6-1C5F-6FD7-5B4620F1ECF8}"/>
              </a:ext>
            </a:extLst>
          </p:cNvPr>
          <p:cNvPicPr>
            <a:picLocks noChangeAspect="1"/>
          </p:cNvPicPr>
          <p:nvPr/>
        </p:nvPicPr>
        <p:blipFill>
          <a:blip r:embed="rId6"/>
          <a:stretch>
            <a:fillRect/>
          </a:stretch>
        </p:blipFill>
        <p:spPr>
          <a:xfrm>
            <a:off x="4381714" y="1705190"/>
            <a:ext cx="3428571" cy="3447619"/>
          </a:xfrm>
          <a:prstGeom prst="rect">
            <a:avLst/>
          </a:prstGeom>
        </p:spPr>
      </p:pic>
      <p:pic>
        <p:nvPicPr>
          <p:cNvPr id="7" name="Resim 6">
            <a:extLst>
              <a:ext uri="{FF2B5EF4-FFF2-40B4-BE49-F238E27FC236}">
                <a16:creationId xmlns:a16="http://schemas.microsoft.com/office/drawing/2014/main" id="{F3C52637-B7E1-EBD5-3A6D-06228C9AE46F}"/>
              </a:ext>
            </a:extLst>
          </p:cNvPr>
          <p:cNvPicPr>
            <a:picLocks noChangeAspect="1"/>
          </p:cNvPicPr>
          <p:nvPr/>
        </p:nvPicPr>
        <p:blipFill>
          <a:blip r:embed="rId7"/>
          <a:stretch>
            <a:fillRect/>
          </a:stretch>
        </p:blipFill>
        <p:spPr>
          <a:xfrm>
            <a:off x="7960938" y="2223918"/>
            <a:ext cx="3993226" cy="2170364"/>
          </a:xfrm>
          <a:prstGeom prst="rect">
            <a:avLst/>
          </a:prstGeom>
        </p:spPr>
      </p:pic>
    </p:spTree>
    <p:extLst>
      <p:ext uri="{BB962C8B-B14F-4D97-AF65-F5344CB8AC3E}">
        <p14:creationId xmlns:p14="http://schemas.microsoft.com/office/powerpoint/2010/main" val="3074112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E0981-B33C-719E-ADA9-C703B96866F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CB3980C-B3AC-B325-FC52-3A1CE7811E51}"/>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F9F821F5-ADBD-5896-6061-46ABF42DF15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94D2EC7-50E0-7D77-90A4-8ABFAE7A1FB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64037584-EC9D-AA1F-2B40-51094BA9EA8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8" name="Metin kutusu 7">
            <a:extLst>
              <a:ext uri="{FF2B5EF4-FFF2-40B4-BE49-F238E27FC236}">
                <a16:creationId xmlns:a16="http://schemas.microsoft.com/office/drawing/2014/main" id="{6E8FF30F-79D4-752D-E674-EF943F6668EE}"/>
              </a:ext>
            </a:extLst>
          </p:cNvPr>
          <p:cNvSpPr txBox="1"/>
          <p:nvPr/>
        </p:nvSpPr>
        <p:spPr>
          <a:xfrm>
            <a:off x="410029" y="1204685"/>
            <a:ext cx="6109854" cy="4801314"/>
          </a:xfrm>
          <a:prstGeom prst="rect">
            <a:avLst/>
          </a:prstGeom>
          <a:noFill/>
        </p:spPr>
        <p:txBody>
          <a:bodyPr wrap="square">
            <a:spAutoFit/>
          </a:bodyPr>
          <a:lstStyle/>
          <a:p>
            <a:r>
              <a:rPr lang="tr-TR" dirty="0">
                <a:solidFill>
                  <a:srgbClr val="C00000"/>
                </a:solidFill>
              </a:rPr>
              <a:t>Hava Kapama Muslukları(</a:t>
            </a:r>
            <a:r>
              <a:rPr lang="tr-TR" dirty="0" err="1">
                <a:solidFill>
                  <a:srgbClr val="C00000"/>
                </a:solidFill>
              </a:rPr>
              <a:t>Akerman</a:t>
            </a:r>
            <a:r>
              <a:rPr lang="tr-TR" dirty="0">
                <a:solidFill>
                  <a:srgbClr val="C00000"/>
                </a:solidFill>
              </a:rPr>
              <a:t> Muslukları)</a:t>
            </a:r>
          </a:p>
          <a:p>
            <a:endParaRPr lang="tr-TR" dirty="0"/>
          </a:p>
          <a:p>
            <a:r>
              <a:rPr lang="tr-TR" dirty="0"/>
              <a:t>Vagonun her iki başında bilinen ve değerlenmiş tipte hava kapama muslukları vardır. Musluğun dönen parçası, küresel olarak şekillendirilmiş olup, kapalı durumda bir lastik rondela üzerine basar ve </a:t>
            </a:r>
            <a:r>
              <a:rPr lang="tr-TR" dirty="0" err="1"/>
              <a:t>kondüviti</a:t>
            </a:r>
            <a:r>
              <a:rPr lang="tr-TR" dirty="0"/>
              <a:t> emin olarak kapatır. Aynı zamanda fren </a:t>
            </a:r>
            <a:r>
              <a:rPr lang="tr-TR" dirty="0" err="1"/>
              <a:t>aküplümanı</a:t>
            </a:r>
            <a:r>
              <a:rPr lang="tr-TR" dirty="0"/>
              <a:t> içindeki hava lastik ventil yatağı üzerinden dışarıya tahliye olur. Bu taktirde, muslukları kapalı iken, iki vagon arasındaki </a:t>
            </a:r>
            <a:r>
              <a:rPr lang="tr-TR" dirty="0" err="1"/>
              <a:t>aküplüman</a:t>
            </a:r>
            <a:r>
              <a:rPr lang="tr-TR" dirty="0"/>
              <a:t> hortumları içerisinde basınç olmadığından tehlikesiz olarak, </a:t>
            </a:r>
            <a:r>
              <a:rPr lang="tr-TR" dirty="0" err="1"/>
              <a:t>aküplümanlar</a:t>
            </a:r>
            <a:r>
              <a:rPr lang="tr-TR" dirty="0"/>
              <a:t> çözülebilir. Kapama musluğu kolu, kapalı durumda yukarı doğru dikey durur ve açık durumda </a:t>
            </a:r>
            <a:r>
              <a:rPr lang="tr-TR" dirty="0" err="1"/>
              <a:t>aküplüman</a:t>
            </a:r>
            <a:r>
              <a:rPr lang="tr-TR" dirty="0"/>
              <a:t> yönündedir. Musluk, pisliklerden etkilenmediği için, bakım gerektirmeden senelerce işletmede kolayca çalışır.</a:t>
            </a:r>
          </a:p>
          <a:p>
            <a:endParaRPr lang="tr-TR" dirty="0"/>
          </a:p>
        </p:txBody>
      </p:sp>
      <p:pic>
        <p:nvPicPr>
          <p:cNvPr id="9" name="Resim 8">
            <a:extLst>
              <a:ext uri="{FF2B5EF4-FFF2-40B4-BE49-F238E27FC236}">
                <a16:creationId xmlns:a16="http://schemas.microsoft.com/office/drawing/2014/main" id="{37062833-70AE-3D87-6956-1F9B50B9777D}"/>
              </a:ext>
            </a:extLst>
          </p:cNvPr>
          <p:cNvPicPr>
            <a:picLocks noChangeAspect="1"/>
          </p:cNvPicPr>
          <p:nvPr/>
        </p:nvPicPr>
        <p:blipFill>
          <a:blip r:embed="rId5"/>
          <a:stretch>
            <a:fillRect/>
          </a:stretch>
        </p:blipFill>
        <p:spPr>
          <a:xfrm>
            <a:off x="6658262" y="1554618"/>
            <a:ext cx="5376339" cy="4140649"/>
          </a:xfrm>
          <a:prstGeom prst="rect">
            <a:avLst/>
          </a:prstGeom>
        </p:spPr>
      </p:pic>
    </p:spTree>
    <p:extLst>
      <p:ext uri="{BB962C8B-B14F-4D97-AF65-F5344CB8AC3E}">
        <p14:creationId xmlns:p14="http://schemas.microsoft.com/office/powerpoint/2010/main" val="27317112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CA407-8B72-880F-E400-D24891322AF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C040CC6-5B94-CCB1-3DE5-94811D99ADF4}"/>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08249E6C-9C73-DB2D-3B89-BD9EC1C5216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705F38E-CC39-F865-EE2E-7105F612C4F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3EC7E44E-E0C3-9068-C403-4D602373EC2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8" name="Metin kutusu 7">
            <a:extLst>
              <a:ext uri="{FF2B5EF4-FFF2-40B4-BE49-F238E27FC236}">
                <a16:creationId xmlns:a16="http://schemas.microsoft.com/office/drawing/2014/main" id="{CD076210-2856-846C-15FE-E9CD6F530ACD}"/>
              </a:ext>
            </a:extLst>
          </p:cNvPr>
          <p:cNvSpPr txBox="1"/>
          <p:nvPr/>
        </p:nvSpPr>
        <p:spPr>
          <a:xfrm>
            <a:off x="838200" y="2328049"/>
            <a:ext cx="10515600" cy="1754326"/>
          </a:xfrm>
          <a:prstGeom prst="rect">
            <a:avLst/>
          </a:prstGeom>
          <a:noFill/>
        </p:spPr>
        <p:txBody>
          <a:bodyPr wrap="square">
            <a:spAutoFit/>
          </a:bodyPr>
          <a:lstStyle/>
          <a:p>
            <a:r>
              <a:rPr lang="tr-TR" dirty="0" err="1">
                <a:solidFill>
                  <a:srgbClr val="C00000"/>
                </a:solidFill>
              </a:rPr>
              <a:t>Pürjör</a:t>
            </a:r>
            <a:endParaRPr lang="tr-TR" dirty="0">
              <a:solidFill>
                <a:srgbClr val="C00000"/>
              </a:solidFill>
            </a:endParaRPr>
          </a:p>
          <a:p>
            <a:endParaRPr lang="tr-TR" dirty="0"/>
          </a:p>
          <a:p>
            <a:r>
              <a:rPr lang="tr-TR" dirty="0"/>
              <a:t>Fren silindiri havasının </a:t>
            </a:r>
            <a:r>
              <a:rPr lang="tr-TR" dirty="0" err="1"/>
              <a:t>triblivalf</a:t>
            </a:r>
            <a:r>
              <a:rPr lang="tr-TR" dirty="0"/>
              <a:t> üzerinden elle boşaltılmasını temin eden tertibattır. Freni çözülmeyen bir vagonun katar içerisinde frensiz gitmesini sağlamak için fren silindirleri havasının el ile boşaltılmasını sağlar. Fren tuttuğu zaman </a:t>
            </a:r>
            <a:r>
              <a:rPr lang="tr-TR" dirty="0" err="1"/>
              <a:t>pürjör</a:t>
            </a:r>
            <a:r>
              <a:rPr lang="tr-TR" dirty="0"/>
              <a:t> çekilmez. </a:t>
            </a:r>
            <a:r>
              <a:rPr lang="tr-TR" dirty="0" err="1"/>
              <a:t>Pürjör</a:t>
            </a:r>
            <a:r>
              <a:rPr lang="tr-TR" dirty="0"/>
              <a:t> arızalı ise devamlı hava kaçırır. </a:t>
            </a:r>
          </a:p>
        </p:txBody>
      </p:sp>
    </p:spTree>
    <p:extLst>
      <p:ext uri="{BB962C8B-B14F-4D97-AF65-F5344CB8AC3E}">
        <p14:creationId xmlns:p14="http://schemas.microsoft.com/office/powerpoint/2010/main" val="1054561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7CB10-8C04-C876-39CD-081A074CF56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0F55521-ABE7-973E-EC27-7B7D3816780A}"/>
              </a:ext>
            </a:extLst>
          </p:cNvPr>
          <p:cNvSpPr>
            <a:spLocks noGrp="1"/>
          </p:cNvSpPr>
          <p:nvPr>
            <p:ph type="title"/>
          </p:nvPr>
        </p:nvSpPr>
        <p:spPr>
          <a:xfrm>
            <a:off x="1211284" y="23682"/>
            <a:ext cx="10515600" cy="898739"/>
          </a:xfrm>
        </p:spPr>
        <p:txBody>
          <a:bodyPr>
            <a:normAutofit/>
          </a:bodyPr>
          <a:lstStyle/>
          <a:p>
            <a:pPr algn="ctr"/>
            <a:endParaRPr lang="tr-TR" dirty="0">
              <a:solidFill>
                <a:srgbClr val="FF0000"/>
              </a:solidFill>
            </a:endParaRPr>
          </a:p>
        </p:txBody>
      </p:sp>
      <p:pic>
        <p:nvPicPr>
          <p:cNvPr id="11" name="İçerik Yer Tutucusu 10">
            <a:extLst>
              <a:ext uri="{FF2B5EF4-FFF2-40B4-BE49-F238E27FC236}">
                <a16:creationId xmlns:a16="http://schemas.microsoft.com/office/drawing/2014/main" id="{9A44A9FC-4697-1ED3-A858-FED08F8961B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4BC9825-1954-5F43-03B7-71C85714A214}"/>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01A8AC6F-070D-611D-DB2B-3CC39B6809E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5538674E-8BAA-86D3-5E39-04CA11E28BF2}"/>
              </a:ext>
            </a:extLst>
          </p:cNvPr>
          <p:cNvSpPr txBox="1"/>
          <p:nvPr/>
        </p:nvSpPr>
        <p:spPr>
          <a:xfrm>
            <a:off x="1331494" y="1909062"/>
            <a:ext cx="10050379" cy="2862322"/>
          </a:xfrm>
          <a:prstGeom prst="rect">
            <a:avLst/>
          </a:prstGeom>
          <a:noFill/>
        </p:spPr>
        <p:txBody>
          <a:bodyPr wrap="square">
            <a:spAutoFit/>
          </a:bodyPr>
          <a:lstStyle/>
          <a:p>
            <a:r>
              <a:rPr lang="tr-TR" dirty="0"/>
              <a:t>ECM si TCDD Taşımacılık olan yük vagonları ile yük furgonlarının ve idari hizmet yük vagonlarının tamir grupları ve tamir müddetleri aşağıda belirtilmiştir:</a:t>
            </a:r>
          </a:p>
          <a:p>
            <a:endParaRPr lang="tr-TR" dirty="0"/>
          </a:p>
          <a:p>
            <a:r>
              <a:rPr lang="tr-TR" b="1" u="sng" dirty="0">
                <a:solidFill>
                  <a:srgbClr val="FF0000"/>
                </a:solidFill>
              </a:rPr>
              <a:t>	Tamir	      		Tamir</a:t>
            </a:r>
          </a:p>
          <a:p>
            <a:r>
              <a:rPr lang="tr-TR" b="1" u="sng" dirty="0">
                <a:solidFill>
                  <a:srgbClr val="FF0000"/>
                </a:solidFill>
              </a:rPr>
              <a:t>	Grubu	      		Grubu							Tamir</a:t>
            </a:r>
          </a:p>
          <a:p>
            <a:r>
              <a:rPr lang="tr-TR" b="1" u="sng" dirty="0">
                <a:solidFill>
                  <a:srgbClr val="FF0000"/>
                </a:solidFill>
              </a:rPr>
              <a:t>	İşareti			İsmi								Müddeti</a:t>
            </a:r>
            <a:r>
              <a:rPr lang="tr-TR" dirty="0"/>
              <a:t>			</a:t>
            </a:r>
          </a:p>
          <a:p>
            <a:endParaRPr lang="tr-TR" dirty="0"/>
          </a:p>
          <a:p>
            <a:r>
              <a:rPr lang="tr-TR" dirty="0"/>
              <a:t>	VOA			Arıza tamiri					Müddetsiz (Gerektiğinde)</a:t>
            </a:r>
          </a:p>
          <a:p>
            <a:r>
              <a:rPr lang="tr-TR" dirty="0"/>
              <a:t>	VOH			Hasar tamiri					Müddetsiz (Gerektiğinde)</a:t>
            </a:r>
          </a:p>
          <a:p>
            <a:r>
              <a:rPr lang="tr-TR" dirty="0"/>
              <a:t>	Revizyon		Revizyon tamiri				6 yıl (Sarnıçlar 4 yıl)</a:t>
            </a:r>
          </a:p>
        </p:txBody>
      </p:sp>
    </p:spTree>
    <p:extLst>
      <p:ext uri="{BB962C8B-B14F-4D97-AF65-F5344CB8AC3E}">
        <p14:creationId xmlns:p14="http://schemas.microsoft.com/office/powerpoint/2010/main" val="11547990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CDB46-087E-F775-5D33-EDD883EB913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48DBF1A-6DD8-FF83-1D00-9E6873042950}"/>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5B41D811-433F-DD2D-E334-72419569181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8B4DBC7-C116-4621-B0F3-0530A5991B2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EE9BECAF-D110-FCE4-14E3-46C1598F386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21274386-B54A-EC6A-A11A-F0E970DA4C4C}"/>
              </a:ext>
            </a:extLst>
          </p:cNvPr>
          <p:cNvPicPr>
            <a:picLocks noChangeAspect="1"/>
          </p:cNvPicPr>
          <p:nvPr/>
        </p:nvPicPr>
        <p:blipFill>
          <a:blip r:embed="rId5"/>
          <a:stretch>
            <a:fillRect/>
          </a:stretch>
        </p:blipFill>
        <p:spPr>
          <a:xfrm>
            <a:off x="848511" y="1218178"/>
            <a:ext cx="10187299" cy="4651651"/>
          </a:xfrm>
          <a:prstGeom prst="rect">
            <a:avLst/>
          </a:prstGeom>
        </p:spPr>
      </p:pic>
    </p:spTree>
    <p:extLst>
      <p:ext uri="{BB962C8B-B14F-4D97-AF65-F5344CB8AC3E}">
        <p14:creationId xmlns:p14="http://schemas.microsoft.com/office/powerpoint/2010/main" val="17685679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00ECD-1573-2AE9-E9EE-1F315C87A4D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C58E3A9-6F03-555C-7152-B8F2975965B5}"/>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4F191773-678B-42B8-8131-50A6AF80ACB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5BBB641-59E2-8C99-A797-33AA72A75774}"/>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786A2036-2A46-2988-B123-887FB33285D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5CE3031C-3BAF-B719-039A-74B19A23F499}"/>
              </a:ext>
            </a:extLst>
          </p:cNvPr>
          <p:cNvSpPr txBox="1"/>
          <p:nvPr/>
        </p:nvSpPr>
        <p:spPr>
          <a:xfrm>
            <a:off x="230909" y="1582340"/>
            <a:ext cx="4119418" cy="3139321"/>
          </a:xfrm>
          <a:prstGeom prst="rect">
            <a:avLst/>
          </a:prstGeom>
          <a:noFill/>
        </p:spPr>
        <p:txBody>
          <a:bodyPr wrap="square">
            <a:spAutoFit/>
          </a:bodyPr>
          <a:lstStyle/>
          <a:p>
            <a:r>
              <a:rPr lang="tr-TR" dirty="0">
                <a:solidFill>
                  <a:srgbClr val="C00000"/>
                </a:solidFill>
              </a:rPr>
              <a:t>Hava Hortumları</a:t>
            </a:r>
          </a:p>
          <a:p>
            <a:r>
              <a:rPr lang="tr-TR" dirty="0"/>
              <a:t>Hava hortumları, vagonların her iki başında bulunan kapama musluklarının vidalı kısımlarına </a:t>
            </a:r>
            <a:r>
              <a:rPr lang="tr-TR" dirty="0" err="1"/>
              <a:t>viralanır</a:t>
            </a:r>
            <a:r>
              <a:rPr lang="tr-TR" dirty="0"/>
              <a:t> ve altı köşe kontra somunla emniyete alınır ve kapatılır. Vagonlar arasındaki </a:t>
            </a:r>
            <a:r>
              <a:rPr lang="tr-TR" dirty="0" err="1"/>
              <a:t>aküplümanlar</a:t>
            </a:r>
            <a:r>
              <a:rPr lang="tr-TR" dirty="0"/>
              <a:t> vasıtasıyla </a:t>
            </a:r>
            <a:r>
              <a:rPr lang="tr-TR" dirty="0" err="1"/>
              <a:t>kondüvitler</a:t>
            </a:r>
            <a:r>
              <a:rPr lang="tr-TR" dirty="0"/>
              <a:t> birbirleri ile bağlanır, içerisine toz gitmemesi için, kullanılmayan </a:t>
            </a:r>
            <a:r>
              <a:rPr lang="tr-TR" dirty="0" err="1"/>
              <a:t>aküplümanlar</a:t>
            </a:r>
            <a:r>
              <a:rPr lang="tr-TR" dirty="0"/>
              <a:t> ait olduğu askıya takılır.</a:t>
            </a:r>
          </a:p>
        </p:txBody>
      </p:sp>
      <p:pic>
        <p:nvPicPr>
          <p:cNvPr id="7" name="Resim 6">
            <a:extLst>
              <a:ext uri="{FF2B5EF4-FFF2-40B4-BE49-F238E27FC236}">
                <a16:creationId xmlns:a16="http://schemas.microsoft.com/office/drawing/2014/main" id="{5B54BB38-D622-33E0-058A-6AE38F47AE3A}"/>
              </a:ext>
            </a:extLst>
          </p:cNvPr>
          <p:cNvPicPr>
            <a:picLocks noChangeAspect="1"/>
          </p:cNvPicPr>
          <p:nvPr/>
        </p:nvPicPr>
        <p:blipFill>
          <a:blip r:embed="rId5"/>
          <a:stretch>
            <a:fillRect/>
          </a:stretch>
        </p:blipFill>
        <p:spPr>
          <a:xfrm>
            <a:off x="4778950" y="2015417"/>
            <a:ext cx="7186005" cy="3027638"/>
          </a:xfrm>
          <a:prstGeom prst="rect">
            <a:avLst/>
          </a:prstGeom>
        </p:spPr>
      </p:pic>
    </p:spTree>
    <p:extLst>
      <p:ext uri="{BB962C8B-B14F-4D97-AF65-F5344CB8AC3E}">
        <p14:creationId xmlns:p14="http://schemas.microsoft.com/office/powerpoint/2010/main" val="13769023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36C3D-2675-98F6-6A4F-5FB6B3E97CB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375F0E6-D4C3-7F22-F72C-4395B9B4D471}"/>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8FD014A0-B888-C97E-4020-45965D341A8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B1319DA1-91D4-B733-E2F0-7F6B1A3BBF0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C0F58241-7D89-D971-146B-D66B167C829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9D39D645-6ECA-CA38-EB87-7C3D7BDD4E45}"/>
              </a:ext>
            </a:extLst>
          </p:cNvPr>
          <p:cNvSpPr txBox="1"/>
          <p:nvPr/>
        </p:nvSpPr>
        <p:spPr>
          <a:xfrm>
            <a:off x="346364" y="1348994"/>
            <a:ext cx="11651673" cy="4801314"/>
          </a:xfrm>
          <a:prstGeom prst="rect">
            <a:avLst/>
          </a:prstGeom>
          <a:noFill/>
        </p:spPr>
        <p:txBody>
          <a:bodyPr wrap="square">
            <a:spAutoFit/>
          </a:bodyPr>
          <a:lstStyle/>
          <a:p>
            <a:r>
              <a:rPr lang="tr-TR" dirty="0">
                <a:solidFill>
                  <a:srgbClr val="C00000"/>
                </a:solidFill>
              </a:rPr>
              <a:t>İmdat Freni Tertibatı</a:t>
            </a:r>
          </a:p>
          <a:p>
            <a:endParaRPr lang="tr-TR" dirty="0"/>
          </a:p>
          <a:p>
            <a:r>
              <a:rPr lang="tr-TR" dirty="0"/>
              <a:t>Otomatik basınçlı hava freninin tercih sebebi, katarın herhangi bir yerinden çalıştırılabilmesidir. Tehlike anında imdat freni tertibatı yardımı ile, katarı en kısa mesafede durdurmak imkan dahiline gelmektedir. Valf veya musluk üzerinden </a:t>
            </a:r>
            <a:r>
              <a:rPr lang="tr-TR" dirty="0" err="1"/>
              <a:t>kondüviti</a:t>
            </a:r>
            <a:r>
              <a:rPr lang="tr-TR" dirty="0"/>
              <a:t> büyük delikten dışarı boşaltılmak sureti ile seri fren yapılmış olur. Her yolcu vagonunda imdat freni kutularının bulunma mecburiyeti vardır. Tehlike halinde imdat fren kutusundaki mühürlenmiş el tutamağı çekilebilir fakat bu, yolcular tarafından tekrar yerine getirilemez. Böylece imdat freninin hangi mahalden çekilmiş olduğu belli olur. İmdat freni kutusu, ince bir tel halat vasıtası ile </a:t>
            </a:r>
            <a:r>
              <a:rPr lang="tr-TR" dirty="0" err="1"/>
              <a:t>kondüvit</a:t>
            </a:r>
            <a:r>
              <a:rPr lang="tr-TR" dirty="0"/>
              <a:t> üzerine konmuş imdat freni valfine bağlıdır. İmdat freni çekildiği anda, imdat freni </a:t>
            </a:r>
            <a:r>
              <a:rPr lang="tr-TR" dirty="0" err="1"/>
              <a:t>valfınin</a:t>
            </a:r>
            <a:r>
              <a:rPr lang="tr-TR" dirty="0"/>
              <a:t> kapağı patlar gibi aniden açılır ve tam bir kesit üzerinden </a:t>
            </a:r>
            <a:r>
              <a:rPr lang="tr-TR" dirty="0" err="1"/>
              <a:t>kondüviti</a:t>
            </a:r>
            <a:r>
              <a:rPr lang="tr-TR" dirty="0"/>
              <a:t> açar. Kapak tekrar kapandığında tel halat tekrar gerilir ve bundan sonra imdat freni kutusunun kolu esas yerine oturur. Fren kulübeli yük vagonlarında </a:t>
            </a:r>
            <a:r>
              <a:rPr lang="tr-TR" dirty="0" err="1"/>
              <a:t>kondüvite</a:t>
            </a:r>
            <a:r>
              <a:rPr lang="tr-TR" dirty="0"/>
              <a:t> bir imdat fren musluğu konmuştur. Buna, fren </a:t>
            </a:r>
            <a:r>
              <a:rPr lang="tr-TR" dirty="0" err="1"/>
              <a:t>kulubesindeki</a:t>
            </a:r>
            <a:r>
              <a:rPr lang="tr-TR" dirty="0"/>
              <a:t> bir kolla kumanda edilir. Musluk ancak, katar durduktan sonra, doğrudan doğruya kol çevrilmek sureti ile tekrar kapatılabilir.  Yabancı </a:t>
            </a:r>
            <a:r>
              <a:rPr lang="tr-TR" dirty="0" err="1"/>
              <a:t>demiryol</a:t>
            </a:r>
            <a:r>
              <a:rPr lang="tr-TR" dirty="0"/>
              <a:t> işletmeleri, imdat freni musluğu yerine imdat freni valfi kullanmaktadırlar. Yolcu ve yük vagonları imdat freni valflerinin yapılışlarının başka </a:t>
            </a:r>
            <a:r>
              <a:rPr lang="tr-TR" dirty="0" err="1"/>
              <a:t>başka</a:t>
            </a:r>
            <a:r>
              <a:rPr lang="tr-TR" dirty="0"/>
              <a:t> olmasına rağmen, çalışma tarzları aynıdır. Gerek imdat fren musluğu ve gerekse imdat fren valfinde kol, kapalı vaziyette aşağı doğru dikey ve açık vaziyette yatay durmaktadır.</a:t>
            </a:r>
          </a:p>
        </p:txBody>
      </p:sp>
    </p:spTree>
    <p:extLst>
      <p:ext uri="{BB962C8B-B14F-4D97-AF65-F5344CB8AC3E}">
        <p14:creationId xmlns:p14="http://schemas.microsoft.com/office/powerpoint/2010/main" val="920148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DE047-56A9-722E-B12C-32FEDBEDB47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984B3A3-8D73-6CB2-40B6-1341CB2C401E}"/>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BF24041B-B915-49D2-6731-C8ADF3EE4D8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9F56620-471D-C142-2074-7F37FF2EBB0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210717B8-47AA-F9F8-C12A-17F05E84A2B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74542146-783D-1680-CFA8-D47F96821F0B}"/>
              </a:ext>
            </a:extLst>
          </p:cNvPr>
          <p:cNvPicPr>
            <a:picLocks noChangeAspect="1"/>
          </p:cNvPicPr>
          <p:nvPr/>
        </p:nvPicPr>
        <p:blipFill>
          <a:blip r:embed="rId5"/>
          <a:stretch>
            <a:fillRect/>
          </a:stretch>
        </p:blipFill>
        <p:spPr>
          <a:xfrm>
            <a:off x="370774" y="1450109"/>
            <a:ext cx="5806823" cy="3288146"/>
          </a:xfrm>
          <a:prstGeom prst="rect">
            <a:avLst/>
          </a:prstGeom>
        </p:spPr>
      </p:pic>
      <p:pic>
        <p:nvPicPr>
          <p:cNvPr id="6" name="Resim 5">
            <a:extLst>
              <a:ext uri="{FF2B5EF4-FFF2-40B4-BE49-F238E27FC236}">
                <a16:creationId xmlns:a16="http://schemas.microsoft.com/office/drawing/2014/main" id="{AD8A6D10-439A-0555-1F06-4E94AD815809}"/>
              </a:ext>
            </a:extLst>
          </p:cNvPr>
          <p:cNvPicPr>
            <a:picLocks noChangeAspect="1"/>
          </p:cNvPicPr>
          <p:nvPr/>
        </p:nvPicPr>
        <p:blipFill>
          <a:blip r:embed="rId6"/>
          <a:stretch>
            <a:fillRect/>
          </a:stretch>
        </p:blipFill>
        <p:spPr>
          <a:xfrm>
            <a:off x="6458707" y="1450109"/>
            <a:ext cx="5059038" cy="3288146"/>
          </a:xfrm>
          <a:prstGeom prst="rect">
            <a:avLst/>
          </a:prstGeom>
        </p:spPr>
      </p:pic>
    </p:spTree>
    <p:extLst>
      <p:ext uri="{BB962C8B-B14F-4D97-AF65-F5344CB8AC3E}">
        <p14:creationId xmlns:p14="http://schemas.microsoft.com/office/powerpoint/2010/main" val="27242469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6ECCD-7F1C-2DE5-23B8-BA6A0F8E37D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BED8D1B-EF35-6831-5543-76D915FA5930}"/>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F163B9F9-04A4-A8EE-61EB-9098471851E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C68BFA9-F7F8-3752-BBB5-60CF7110A03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50879BDE-FE6A-DDBE-A879-9750E140353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7" name="Metin kutusu 6">
            <a:extLst>
              <a:ext uri="{FF2B5EF4-FFF2-40B4-BE49-F238E27FC236}">
                <a16:creationId xmlns:a16="http://schemas.microsoft.com/office/drawing/2014/main" id="{99ED5A77-96EF-84B6-FFAE-2CF2117B5D41}"/>
              </a:ext>
            </a:extLst>
          </p:cNvPr>
          <p:cNvSpPr txBox="1"/>
          <p:nvPr/>
        </p:nvSpPr>
        <p:spPr>
          <a:xfrm>
            <a:off x="311727" y="1473722"/>
            <a:ext cx="6109854" cy="3139321"/>
          </a:xfrm>
          <a:prstGeom prst="rect">
            <a:avLst/>
          </a:prstGeom>
          <a:noFill/>
        </p:spPr>
        <p:txBody>
          <a:bodyPr wrap="square">
            <a:spAutoFit/>
          </a:bodyPr>
          <a:lstStyle/>
          <a:p>
            <a:r>
              <a:rPr lang="tr-TR" dirty="0">
                <a:solidFill>
                  <a:srgbClr val="C00000"/>
                </a:solidFill>
              </a:rPr>
              <a:t>Açık-Kapalı Değiştirme Tertibatı</a:t>
            </a:r>
          </a:p>
          <a:p>
            <a:r>
              <a:rPr lang="tr-TR" dirty="0"/>
              <a:t>Frenin açık veya iptali, ya doğrudan doğruya </a:t>
            </a:r>
            <a:r>
              <a:rPr lang="tr-TR" dirty="0" err="1"/>
              <a:t>triblivalfteki</a:t>
            </a:r>
            <a:r>
              <a:rPr lang="tr-TR" dirty="0"/>
              <a:t> iptal musluğu üzerinden veya açık-kapalı değiştirme tertibatı üzerinden, endirekt olarak yapılır. Bunlar, manivela ile bir kilitleme tertibatına bağlı olup, vagonun her iki yanından kumanda edilebilecek durumdadır. Açık-Kapalı değiştirme tertibatının faydası, vagon dışından, basınçlı hava freninin açık veya iptal edilmiş olup olmadığı kolaylıkla görülebilmesidir. Kol aşağı doğru dik ise fren açıktır. Kol raya paralel ise fren iptaldir.</a:t>
            </a:r>
          </a:p>
        </p:txBody>
      </p:sp>
      <p:pic>
        <p:nvPicPr>
          <p:cNvPr id="8" name="Resim 7">
            <a:extLst>
              <a:ext uri="{FF2B5EF4-FFF2-40B4-BE49-F238E27FC236}">
                <a16:creationId xmlns:a16="http://schemas.microsoft.com/office/drawing/2014/main" id="{0C914615-139F-74D8-C071-E82E4287128A}"/>
              </a:ext>
            </a:extLst>
          </p:cNvPr>
          <p:cNvPicPr>
            <a:picLocks noChangeAspect="1"/>
          </p:cNvPicPr>
          <p:nvPr/>
        </p:nvPicPr>
        <p:blipFill>
          <a:blip r:embed="rId5"/>
          <a:stretch>
            <a:fillRect/>
          </a:stretch>
        </p:blipFill>
        <p:spPr>
          <a:xfrm>
            <a:off x="7062569" y="1389049"/>
            <a:ext cx="3005067" cy="2495585"/>
          </a:xfrm>
          <a:prstGeom prst="rect">
            <a:avLst/>
          </a:prstGeom>
        </p:spPr>
      </p:pic>
    </p:spTree>
    <p:extLst>
      <p:ext uri="{BB962C8B-B14F-4D97-AF65-F5344CB8AC3E}">
        <p14:creationId xmlns:p14="http://schemas.microsoft.com/office/powerpoint/2010/main" val="2073429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641D6-FA8B-0FD5-0BB3-C0EC4777FC7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88CB790-CA2C-4CBD-773D-ED1C7367730B}"/>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5A8FD0E6-7343-A538-9ADE-EB77FDDD0EA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CDCC07E-A459-BF6D-EBF6-DADA0F21221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9E2DB1B4-3777-953C-24F6-41162E5809CE}"/>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8BF3BCE3-1C02-C7F1-A8CB-50A30D9A7F1B}"/>
              </a:ext>
            </a:extLst>
          </p:cNvPr>
          <p:cNvPicPr>
            <a:picLocks noChangeAspect="1"/>
          </p:cNvPicPr>
          <p:nvPr/>
        </p:nvPicPr>
        <p:blipFill>
          <a:blip r:embed="rId5"/>
          <a:stretch>
            <a:fillRect/>
          </a:stretch>
        </p:blipFill>
        <p:spPr>
          <a:xfrm>
            <a:off x="1034474" y="1365324"/>
            <a:ext cx="10067636" cy="4585297"/>
          </a:xfrm>
          <a:prstGeom prst="rect">
            <a:avLst/>
          </a:prstGeom>
        </p:spPr>
      </p:pic>
    </p:spTree>
    <p:extLst>
      <p:ext uri="{BB962C8B-B14F-4D97-AF65-F5344CB8AC3E}">
        <p14:creationId xmlns:p14="http://schemas.microsoft.com/office/powerpoint/2010/main" val="13824310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A11ED-DB04-6BFD-1ED4-F51294B7A39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3184F1F-3936-1DD1-74D3-20594552DE60}"/>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96C757D5-957D-949D-0EB5-681BDAF1DED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AC67F07-1C86-0E78-9C7D-1DE11C75632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EC196F16-D0D1-EC5A-1F0A-B5D93C1060C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1E337B7D-CF75-0AB2-BD8B-F7482389F0EF}"/>
              </a:ext>
            </a:extLst>
          </p:cNvPr>
          <p:cNvSpPr txBox="1"/>
          <p:nvPr/>
        </p:nvSpPr>
        <p:spPr>
          <a:xfrm>
            <a:off x="441037" y="1529140"/>
            <a:ext cx="4334163" cy="4247317"/>
          </a:xfrm>
          <a:prstGeom prst="rect">
            <a:avLst/>
          </a:prstGeom>
          <a:noFill/>
        </p:spPr>
        <p:txBody>
          <a:bodyPr wrap="square">
            <a:spAutoFit/>
          </a:bodyPr>
          <a:lstStyle/>
          <a:p>
            <a:r>
              <a:rPr lang="tr-TR" dirty="0">
                <a:solidFill>
                  <a:srgbClr val="C00000"/>
                </a:solidFill>
              </a:rPr>
              <a:t>Yardımcı Hava(</a:t>
            </a:r>
            <a:r>
              <a:rPr lang="tr-TR" dirty="0" err="1">
                <a:solidFill>
                  <a:srgbClr val="C00000"/>
                </a:solidFill>
              </a:rPr>
              <a:t>ithar</a:t>
            </a:r>
            <a:r>
              <a:rPr lang="tr-TR" dirty="0">
                <a:solidFill>
                  <a:srgbClr val="C00000"/>
                </a:solidFill>
              </a:rPr>
              <a:t>) Deposu</a:t>
            </a:r>
          </a:p>
          <a:p>
            <a:r>
              <a:rPr lang="tr-TR" dirty="0"/>
              <a:t>Vagon freni ile beraber değerlendirilen yardımcı hava depolarının kumanda vazifesi yoktur. Bu depolarda fren silindiri için hava saklanır. Hacimleri, ilgili fren silindirleri büyüklüğüne tabidir. Normal piston </a:t>
            </a:r>
            <a:r>
              <a:rPr lang="tr-TR" dirty="0" err="1"/>
              <a:t>sialı</a:t>
            </a:r>
            <a:r>
              <a:rPr lang="tr-TR" dirty="0"/>
              <a:t> tam bir işletme freninde, depolarda kalan havanın basıncı, fren silindirindekine nazaran, biraz daha üstün basınçlı olacak şekilde hesaplanmıştır. Böylece fren silindirinde meydana gelecek basınç düşümünü karşılamak için kaçakları telafi etmekle bir nevi garanti sağlar.</a:t>
            </a:r>
          </a:p>
        </p:txBody>
      </p:sp>
      <p:pic>
        <p:nvPicPr>
          <p:cNvPr id="7" name="Resim 6">
            <a:extLst>
              <a:ext uri="{FF2B5EF4-FFF2-40B4-BE49-F238E27FC236}">
                <a16:creationId xmlns:a16="http://schemas.microsoft.com/office/drawing/2014/main" id="{0A4EFDAF-B18D-0EC4-EAB5-B4CDAD8A4A99}"/>
              </a:ext>
            </a:extLst>
          </p:cNvPr>
          <p:cNvPicPr>
            <a:picLocks noChangeAspect="1"/>
          </p:cNvPicPr>
          <p:nvPr/>
        </p:nvPicPr>
        <p:blipFill>
          <a:blip r:embed="rId5"/>
          <a:stretch>
            <a:fillRect/>
          </a:stretch>
        </p:blipFill>
        <p:spPr>
          <a:xfrm>
            <a:off x="4987636" y="1685878"/>
            <a:ext cx="6862619" cy="4282027"/>
          </a:xfrm>
          <a:prstGeom prst="rect">
            <a:avLst/>
          </a:prstGeom>
        </p:spPr>
      </p:pic>
    </p:spTree>
    <p:extLst>
      <p:ext uri="{BB962C8B-B14F-4D97-AF65-F5344CB8AC3E}">
        <p14:creationId xmlns:p14="http://schemas.microsoft.com/office/powerpoint/2010/main" val="1257227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B43B8-B3A1-4A0C-2F97-C90EAB2B8EE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E36E882-DBC1-9544-E151-925FEA6DED64}"/>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611850CC-7D37-947B-A574-ACC39D68982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8D0C08AE-49A5-286F-77D4-AC74475BE11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F1274630-CC60-DA90-17A8-5FD86DBF775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F5AA3043-4EF0-F4C3-F476-7F991C06A30C}"/>
              </a:ext>
            </a:extLst>
          </p:cNvPr>
          <p:cNvSpPr txBox="1"/>
          <p:nvPr/>
        </p:nvSpPr>
        <p:spPr>
          <a:xfrm>
            <a:off x="441038" y="1529140"/>
            <a:ext cx="7964054" cy="4524315"/>
          </a:xfrm>
          <a:prstGeom prst="rect">
            <a:avLst/>
          </a:prstGeom>
          <a:noFill/>
        </p:spPr>
        <p:txBody>
          <a:bodyPr wrap="square">
            <a:spAutoFit/>
          </a:bodyPr>
          <a:lstStyle/>
          <a:p>
            <a:r>
              <a:rPr lang="tr-TR" dirty="0">
                <a:solidFill>
                  <a:srgbClr val="C00000"/>
                </a:solidFill>
              </a:rPr>
              <a:t>Toz Çantaları</a:t>
            </a:r>
          </a:p>
          <a:p>
            <a:r>
              <a:rPr lang="tr-TR" dirty="0"/>
              <a:t>Toz çantaları, basınçlı hava içerisindeki toz, pislik ve rutubetin hassas olan fren parçalarına gitmesini önler. Bu suretle hassas olan fren parçalarının kısa zamanda aşınmaları önlenir ve hassasiyetin bozulmaması sağlanır. Fren parçaları bir boru üzerine takılı ise bu parçaların önüne şekilde gösterilen şekilde toz çantaları takılır.</a:t>
            </a:r>
          </a:p>
          <a:p>
            <a:r>
              <a:rPr lang="tr-TR" dirty="0"/>
              <a:t>Prensip olarak hava üst bağlantı borusuna girer ve karşı tarafa çarparak hava içindeki pisliklerin ve suyun çökmesini sağlar. Üst kısımdaki ince gözenekli filtrede temizlenen hava alt kısımdaki boru bağlantısından yoluna devam eder. Toz çantası içindeki birikmiş suyun tahliyesi için alt kısma bir tapa konmuş olup, gerektiğinde tapa yerine bir musluk da konulabilir. Toz çantası mümkün mertebe korunması gereken parçaya yakın ve tahliye tapası aşağıya gelecek şekilde takılmalıdır. Hava giriş ve çıkışı toz çantası üzerindeki ok yönünde olmalıdır. Filtreler belirli zamanlarda temizlenmeli ve bozukları değiştirilmelidir.</a:t>
            </a:r>
          </a:p>
        </p:txBody>
      </p:sp>
      <p:pic>
        <p:nvPicPr>
          <p:cNvPr id="3" name="Resim 2">
            <a:extLst>
              <a:ext uri="{FF2B5EF4-FFF2-40B4-BE49-F238E27FC236}">
                <a16:creationId xmlns:a16="http://schemas.microsoft.com/office/drawing/2014/main" id="{EE741DA4-F533-5C77-FE3C-1DFD6FA7DCC8}"/>
              </a:ext>
            </a:extLst>
          </p:cNvPr>
          <p:cNvPicPr>
            <a:picLocks noChangeAspect="1"/>
          </p:cNvPicPr>
          <p:nvPr/>
        </p:nvPicPr>
        <p:blipFill>
          <a:blip r:embed="rId5"/>
          <a:stretch>
            <a:fillRect/>
          </a:stretch>
        </p:blipFill>
        <p:spPr>
          <a:xfrm>
            <a:off x="8081921" y="2243989"/>
            <a:ext cx="3971429" cy="1736883"/>
          </a:xfrm>
          <a:prstGeom prst="rect">
            <a:avLst/>
          </a:prstGeom>
        </p:spPr>
      </p:pic>
    </p:spTree>
    <p:extLst>
      <p:ext uri="{BB962C8B-B14F-4D97-AF65-F5344CB8AC3E}">
        <p14:creationId xmlns:p14="http://schemas.microsoft.com/office/powerpoint/2010/main" val="26989654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8667D-93EE-D7C1-E281-8D5AC7EFF18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082838F-7A89-E225-60E2-ED1ED15F7A39}"/>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303034FE-19B0-C254-D434-B142B072CB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4BFB8C0-C5A4-E989-5511-079124E4F97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034B49B9-E14A-F01A-F4DA-87B80F0E704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51931C48-22A1-E5B7-D3BC-8CF7F5A61D4A}"/>
              </a:ext>
            </a:extLst>
          </p:cNvPr>
          <p:cNvSpPr txBox="1"/>
          <p:nvPr/>
        </p:nvSpPr>
        <p:spPr>
          <a:xfrm>
            <a:off x="441038" y="1529140"/>
            <a:ext cx="10912762" cy="3139321"/>
          </a:xfrm>
          <a:prstGeom prst="rect">
            <a:avLst/>
          </a:prstGeom>
          <a:noFill/>
        </p:spPr>
        <p:txBody>
          <a:bodyPr wrap="square">
            <a:spAutoFit/>
          </a:bodyPr>
          <a:lstStyle/>
          <a:p>
            <a:r>
              <a:rPr lang="tr-TR" dirty="0">
                <a:solidFill>
                  <a:srgbClr val="C00000"/>
                </a:solidFill>
              </a:rPr>
              <a:t>Fren Sistemleri ve </a:t>
            </a:r>
            <a:r>
              <a:rPr lang="tr-TR" dirty="0" err="1">
                <a:solidFill>
                  <a:srgbClr val="C00000"/>
                </a:solidFill>
              </a:rPr>
              <a:t>Triblivalfler</a:t>
            </a:r>
            <a:endParaRPr lang="tr-TR" dirty="0">
              <a:solidFill>
                <a:srgbClr val="C00000"/>
              </a:solidFill>
            </a:endParaRPr>
          </a:p>
          <a:p>
            <a:r>
              <a:rPr lang="tr-TR" dirty="0"/>
              <a:t>Demiryolu araçlarında kullanılan çok çözümlü basınçlı hava freni ilk defa 1917 yılında </a:t>
            </a:r>
            <a:r>
              <a:rPr lang="tr-TR" dirty="0" err="1"/>
              <a:t>Kunze-Knorr</a:t>
            </a:r>
            <a:r>
              <a:rPr lang="tr-TR" dirty="0"/>
              <a:t> freni olarak Alman Demiryollarında tatbik edilmiştir. Yaklaşık olarak 1933 yılından sonra </a:t>
            </a:r>
            <a:r>
              <a:rPr lang="tr-TR" dirty="0" err="1"/>
              <a:t>Hildebrand-Knorr</a:t>
            </a:r>
            <a:r>
              <a:rPr lang="tr-TR" dirty="0"/>
              <a:t> basınçlı hava freni Almanya ve diğer devletler tarafından kullanılmaya başlanmıştır. Bu gelişmeyi 20 sene sonra KE-</a:t>
            </a:r>
            <a:r>
              <a:rPr lang="tr-TR" dirty="0" err="1"/>
              <a:t>Triblvalfli</a:t>
            </a:r>
            <a:r>
              <a:rPr lang="tr-TR" dirty="0"/>
              <a:t> </a:t>
            </a:r>
            <a:r>
              <a:rPr lang="tr-TR" dirty="0" err="1"/>
              <a:t>Knorr</a:t>
            </a:r>
            <a:r>
              <a:rPr lang="tr-TR" dirty="0"/>
              <a:t> basınçlı hava freni takip etmiştir. Demiryolu araçlarında kullanılan çeşitli tip fren sistemlerine göre fren çubuklarının tertip tarzı ve </a:t>
            </a:r>
            <a:r>
              <a:rPr lang="tr-TR" dirty="0" err="1"/>
              <a:t>triblvaf</a:t>
            </a:r>
            <a:r>
              <a:rPr lang="tr-TR" dirty="0"/>
              <a:t> çeşitleri mevcuttur. Kuruluşumuzda bazı tip vagonlarda kullanılan </a:t>
            </a:r>
            <a:r>
              <a:rPr lang="tr-TR" dirty="0" err="1"/>
              <a:t>Oerlikon</a:t>
            </a:r>
            <a:r>
              <a:rPr lang="tr-TR" dirty="0"/>
              <a:t>, </a:t>
            </a:r>
            <a:r>
              <a:rPr lang="tr-TR" dirty="0" err="1"/>
              <a:t>Westinghouse</a:t>
            </a:r>
            <a:r>
              <a:rPr lang="tr-TR" dirty="0"/>
              <a:t> ve </a:t>
            </a:r>
            <a:r>
              <a:rPr lang="tr-TR" dirty="0" err="1"/>
              <a:t>Hildebrand-Knorr</a:t>
            </a:r>
            <a:r>
              <a:rPr lang="tr-TR" dirty="0"/>
              <a:t>(</a:t>
            </a:r>
            <a:r>
              <a:rPr lang="tr-TR" dirty="0" err="1"/>
              <a:t>Hik</a:t>
            </a:r>
            <a:r>
              <a:rPr lang="tr-TR" dirty="0"/>
              <a:t>) </a:t>
            </a:r>
            <a:r>
              <a:rPr lang="tr-TR" dirty="0" err="1"/>
              <a:t>triblivalfleri</a:t>
            </a:r>
            <a:r>
              <a:rPr lang="tr-TR" dirty="0"/>
              <a:t> yaygın kullanım alını bulamamıştır. Buna mukabil KE </a:t>
            </a:r>
            <a:r>
              <a:rPr lang="tr-TR" dirty="0" err="1"/>
              <a:t>triblivalfi</a:t>
            </a:r>
            <a:r>
              <a:rPr lang="tr-TR" dirty="0"/>
              <a:t>, motorlu tren, yük, yolcu ve ekspres vagonları gibi çeşitli tip araçlarda müştereken kullanılan birim bir temel valfı ile kullanım sadeliği ve frenden talep edilen teknik hususları yerine getirme özelliği nedeni ile çok yaygın kullanım alanı bulmuştur.</a:t>
            </a:r>
          </a:p>
        </p:txBody>
      </p:sp>
    </p:spTree>
    <p:extLst>
      <p:ext uri="{BB962C8B-B14F-4D97-AF65-F5344CB8AC3E}">
        <p14:creationId xmlns:p14="http://schemas.microsoft.com/office/powerpoint/2010/main" val="2909510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85F45-AD0F-8B34-4434-77B21861394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0BA2E7A-7FA7-9F63-1819-6685EC619361}"/>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62B9D497-1520-6857-9B51-30D0C39A34A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D5F68AC-EBB0-0E1A-B5E3-9A2327F0CDC2}"/>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F9180EBA-25F4-7817-F044-E245E0033D4E}"/>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8A44A738-6BAF-F19E-2602-1059FE039C9A}"/>
              </a:ext>
            </a:extLst>
          </p:cNvPr>
          <p:cNvPicPr>
            <a:picLocks noChangeAspect="1"/>
          </p:cNvPicPr>
          <p:nvPr/>
        </p:nvPicPr>
        <p:blipFill>
          <a:blip r:embed="rId5"/>
          <a:stretch>
            <a:fillRect/>
          </a:stretch>
        </p:blipFill>
        <p:spPr>
          <a:xfrm>
            <a:off x="1330035" y="1271682"/>
            <a:ext cx="8802255" cy="4706520"/>
          </a:xfrm>
          <a:prstGeom prst="rect">
            <a:avLst/>
          </a:prstGeom>
        </p:spPr>
      </p:pic>
    </p:spTree>
    <p:extLst>
      <p:ext uri="{BB962C8B-B14F-4D97-AF65-F5344CB8AC3E}">
        <p14:creationId xmlns:p14="http://schemas.microsoft.com/office/powerpoint/2010/main" val="3742299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5308C-5D4C-0582-A563-10589FEC780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92AF64C-58F5-2C62-ED5B-B85EE0E1043D}"/>
              </a:ext>
            </a:extLst>
          </p:cNvPr>
          <p:cNvSpPr>
            <a:spLocks noGrp="1"/>
          </p:cNvSpPr>
          <p:nvPr>
            <p:ph type="title"/>
          </p:nvPr>
        </p:nvSpPr>
        <p:spPr>
          <a:xfrm>
            <a:off x="1211284" y="23682"/>
            <a:ext cx="10515600" cy="898739"/>
          </a:xfrm>
        </p:spPr>
        <p:txBody>
          <a:bodyPr>
            <a:normAutofit/>
          </a:bodyPr>
          <a:lstStyle/>
          <a:p>
            <a:pPr algn="ctr"/>
            <a:endParaRPr lang="tr-TR" dirty="0">
              <a:solidFill>
                <a:srgbClr val="FF0000"/>
              </a:solidFill>
            </a:endParaRPr>
          </a:p>
        </p:txBody>
      </p:sp>
      <p:pic>
        <p:nvPicPr>
          <p:cNvPr id="11" name="İçerik Yer Tutucusu 10">
            <a:extLst>
              <a:ext uri="{FF2B5EF4-FFF2-40B4-BE49-F238E27FC236}">
                <a16:creationId xmlns:a16="http://schemas.microsoft.com/office/drawing/2014/main" id="{16C88B57-6406-037D-F1D8-F4BC8D0E1BA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6B5F8B6B-8F63-B103-C9E8-EFBE03124DF9}"/>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E2842F6-22E0-85D3-856E-073EC6A25F3B}"/>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E4F8D684-DC80-049C-5A40-AE1DE886FFE4}"/>
              </a:ext>
            </a:extLst>
          </p:cNvPr>
          <p:cNvSpPr txBox="1"/>
          <p:nvPr/>
        </p:nvSpPr>
        <p:spPr>
          <a:xfrm>
            <a:off x="144380" y="1756662"/>
            <a:ext cx="11758862" cy="4247317"/>
          </a:xfrm>
          <a:prstGeom prst="rect">
            <a:avLst/>
          </a:prstGeom>
          <a:noFill/>
        </p:spPr>
        <p:txBody>
          <a:bodyPr wrap="square">
            <a:spAutoFit/>
          </a:bodyPr>
          <a:lstStyle/>
          <a:p>
            <a:r>
              <a:rPr lang="tr-TR" dirty="0">
                <a:solidFill>
                  <a:srgbClr val="FF0000"/>
                </a:solidFill>
              </a:rPr>
              <a:t>Arıza tamiri (VOA)</a:t>
            </a:r>
          </a:p>
          <a:p>
            <a:r>
              <a:rPr lang="tr-TR" dirty="0"/>
              <a:t>Tüm yük vagonlarının normal planlı tamirleri dışında servis esnasında herhangi bir aksamında meydana gelen ve parça değiştirmek suretiyle giderilen arızalarının tamiri bu gruba dâhildir. Belirli bir müddeti yoktur. Bu gibi arızaları Vagon Bakım Onarım Atölyeleri ve Vagon Servis Şeflikleri tamir ederler.</a:t>
            </a:r>
          </a:p>
          <a:p>
            <a:r>
              <a:rPr lang="tr-TR" dirty="0">
                <a:solidFill>
                  <a:srgbClr val="FF0000"/>
                </a:solidFill>
              </a:rPr>
              <a:t>b) Hasar tamiri (VOH) </a:t>
            </a:r>
          </a:p>
          <a:p>
            <a:r>
              <a:rPr lang="tr-TR" dirty="0"/>
              <a:t>Tüm yük vagonlarının normal planlı tamirleri dışında servis esnasında herhangi bir aksamında meydana gelen ve onarılmak suretiyle giderilen hasarların tamiri bu gruba dahildir. Belirli bir müddeti yoktur. Bu gibi hasarları Vagon Bakım Onarım Atölyeleri ve Vagon Servis Şeflikleri tamir ederler. Hasar, Vagon Bakım Onarım Atölyelerinde tamir edilemez ise vagon ilgili Bakım İşyerlerinden onay alınarak gönderilir.</a:t>
            </a:r>
          </a:p>
          <a:p>
            <a:r>
              <a:rPr lang="tr-TR" dirty="0">
                <a:solidFill>
                  <a:srgbClr val="FF0000"/>
                </a:solidFill>
              </a:rPr>
              <a:t>c) Revizyon tamiri (REV)</a:t>
            </a:r>
          </a:p>
          <a:p>
            <a:r>
              <a:rPr lang="tr-TR" dirty="0"/>
              <a:t>Tüm yük vagonlarının </a:t>
            </a:r>
            <a:r>
              <a:rPr lang="tr-TR" dirty="0" err="1"/>
              <a:t>YVBK’daki</a:t>
            </a:r>
            <a:r>
              <a:rPr lang="tr-TR" dirty="0"/>
              <a:t> revizyon varyantına (R1, R1.0 ve R1.1) uygun olarak 6 yılda (Sarnıçlar 4 yıl) bir yapılan planlı tamiridir. Bu tamir grubunda </a:t>
            </a:r>
            <a:r>
              <a:rPr lang="tr-TR" dirty="0" err="1"/>
              <a:t>YVBK’a</a:t>
            </a:r>
            <a:r>
              <a:rPr lang="tr-TR" dirty="0"/>
              <a:t>  göre yapılması belirlenmiş gerekli test ve kontroller ile tamir ve bakımları yapılır.  Revizyon tamiri, Vagon Bakım Onarım Atölye Müdürlükleri ile Bakım Temini sertifikasına sahip atölyelerde yapılır. </a:t>
            </a:r>
          </a:p>
          <a:p>
            <a:endParaRPr lang="tr-TR" dirty="0"/>
          </a:p>
        </p:txBody>
      </p:sp>
    </p:spTree>
    <p:extLst>
      <p:ext uri="{BB962C8B-B14F-4D97-AF65-F5344CB8AC3E}">
        <p14:creationId xmlns:p14="http://schemas.microsoft.com/office/powerpoint/2010/main" val="13574271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BF7A5-731A-B622-CDFE-3EBA5846805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49078AA-BD19-0641-C67C-516949FCE3E5}"/>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198EBCC5-C24D-97CA-FB4F-F3F0E4C0C3F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0A238BA-B310-D7D6-693F-DEDC233F547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A678BDF0-28FB-93B0-B951-CE441E93F4FE}"/>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5" name="Resim 4">
            <a:extLst>
              <a:ext uri="{FF2B5EF4-FFF2-40B4-BE49-F238E27FC236}">
                <a16:creationId xmlns:a16="http://schemas.microsoft.com/office/drawing/2014/main" id="{F596E2F7-BCF5-1D31-ACC9-A340AD110FF8}"/>
              </a:ext>
            </a:extLst>
          </p:cNvPr>
          <p:cNvPicPr>
            <a:picLocks noChangeAspect="1"/>
          </p:cNvPicPr>
          <p:nvPr/>
        </p:nvPicPr>
        <p:blipFill>
          <a:blip r:embed="rId5"/>
          <a:stretch>
            <a:fillRect/>
          </a:stretch>
        </p:blipFill>
        <p:spPr>
          <a:xfrm>
            <a:off x="1477819" y="1039488"/>
            <a:ext cx="9509496" cy="5065313"/>
          </a:xfrm>
          <a:prstGeom prst="rect">
            <a:avLst/>
          </a:prstGeom>
        </p:spPr>
      </p:pic>
    </p:spTree>
    <p:extLst>
      <p:ext uri="{BB962C8B-B14F-4D97-AF65-F5344CB8AC3E}">
        <p14:creationId xmlns:p14="http://schemas.microsoft.com/office/powerpoint/2010/main" val="28202628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CBC40-B98F-D956-BBB6-0A79244F143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C6ED7D6-26A5-B7BF-B0BD-7CF417558F65}"/>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2D0D1EFD-E463-2961-955A-0B5D6CD419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AC02B20-2700-8BB8-BEFE-71D3022DA63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70FF2616-D0EA-7504-627E-8A19A352388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ACBB8DEE-7B03-0904-0E9D-526D6EAF66B1}"/>
              </a:ext>
            </a:extLst>
          </p:cNvPr>
          <p:cNvSpPr txBox="1"/>
          <p:nvPr/>
        </p:nvSpPr>
        <p:spPr>
          <a:xfrm>
            <a:off x="2373745" y="2415647"/>
            <a:ext cx="6791036" cy="2031325"/>
          </a:xfrm>
          <a:prstGeom prst="rect">
            <a:avLst/>
          </a:prstGeom>
          <a:noFill/>
        </p:spPr>
        <p:txBody>
          <a:bodyPr wrap="square">
            <a:spAutoFit/>
          </a:bodyPr>
          <a:lstStyle/>
          <a:p>
            <a:r>
              <a:rPr lang="tr-TR" dirty="0">
                <a:solidFill>
                  <a:srgbClr val="C00000"/>
                </a:solidFill>
              </a:rPr>
              <a:t>Mekanik Parçalar</a:t>
            </a:r>
          </a:p>
          <a:p>
            <a:r>
              <a:rPr lang="tr-TR" dirty="0"/>
              <a:t>1.	Sabolar</a:t>
            </a:r>
          </a:p>
          <a:p>
            <a:r>
              <a:rPr lang="tr-TR" dirty="0"/>
              <a:t>2.	Fren Çubukları</a:t>
            </a:r>
          </a:p>
          <a:p>
            <a:r>
              <a:rPr lang="tr-TR" dirty="0"/>
              <a:t>3.	El frenleri</a:t>
            </a:r>
          </a:p>
          <a:p>
            <a:r>
              <a:rPr lang="tr-TR" dirty="0"/>
              <a:t>4.	Yük Değiştirme Kutusu ve boş-dolu kolları</a:t>
            </a:r>
          </a:p>
          <a:p>
            <a:r>
              <a:rPr lang="tr-TR" dirty="0"/>
              <a:t>5.	Yük-Yolcu Değiştirme tertibatı</a:t>
            </a:r>
          </a:p>
          <a:p>
            <a:r>
              <a:rPr lang="tr-TR" dirty="0"/>
              <a:t>6.	Fren regülatörleri</a:t>
            </a:r>
          </a:p>
        </p:txBody>
      </p:sp>
    </p:spTree>
    <p:extLst>
      <p:ext uri="{BB962C8B-B14F-4D97-AF65-F5344CB8AC3E}">
        <p14:creationId xmlns:p14="http://schemas.microsoft.com/office/powerpoint/2010/main" val="2386218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F2148-3730-577E-EBBB-4B150F86FA5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45A115A-3BC7-9D9D-F774-E64FC79061B8}"/>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22C88C08-A6EE-32A5-B732-5160574BC29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656F941-0A6D-2561-3D38-976F1E0C650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9A2F6F6D-EE33-095F-A364-FAFB6E84655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8F9FEC56-9D53-2E59-D4FB-8BC64FF2796F}"/>
              </a:ext>
            </a:extLst>
          </p:cNvPr>
          <p:cNvSpPr txBox="1"/>
          <p:nvPr/>
        </p:nvSpPr>
        <p:spPr>
          <a:xfrm>
            <a:off x="83127" y="1720840"/>
            <a:ext cx="5283200" cy="3970318"/>
          </a:xfrm>
          <a:prstGeom prst="rect">
            <a:avLst/>
          </a:prstGeom>
          <a:noFill/>
        </p:spPr>
        <p:txBody>
          <a:bodyPr wrap="square">
            <a:spAutoFit/>
          </a:bodyPr>
          <a:lstStyle/>
          <a:p>
            <a:r>
              <a:rPr lang="tr-TR" dirty="0">
                <a:solidFill>
                  <a:srgbClr val="C00000"/>
                </a:solidFill>
              </a:rPr>
              <a:t>Sabolar</a:t>
            </a:r>
          </a:p>
          <a:p>
            <a:r>
              <a:rPr lang="tr-TR" dirty="0"/>
              <a:t> </a:t>
            </a:r>
          </a:p>
          <a:p>
            <a:r>
              <a:rPr lang="tr-TR" dirty="0"/>
              <a:t>Sabolar özel imalat talimatnamelerine göre pik döküm veya kompozit malzemeden yapılır. Tekerlek malzemesinden daha yumuşak olmalıdır. Kalınlığı genel olarak 60 mm. olup 10 mm. kalıncaya kadar kullanılır. Tek veya iki parçalı olarak kullanılan saboların bağlandığı parçaya çarık denir. Aynı çarığa birden fazla sabo bağlamak da mümkündür. Sabo sertliği 180 </a:t>
            </a:r>
            <a:r>
              <a:rPr lang="tr-TR" dirty="0" err="1"/>
              <a:t>brinel</a:t>
            </a:r>
            <a:r>
              <a:rPr lang="tr-TR" dirty="0"/>
              <a:t> sertliğindedir. Son zamanlarda kompozit malzemeden yapılan sabolar, dayanıklılığı, hafifliği ve değiştirme kolaylığı nedeniyle tercih edilmektedir.</a:t>
            </a:r>
          </a:p>
        </p:txBody>
      </p:sp>
      <p:pic>
        <p:nvPicPr>
          <p:cNvPr id="3" name="Resim 2">
            <a:extLst>
              <a:ext uri="{FF2B5EF4-FFF2-40B4-BE49-F238E27FC236}">
                <a16:creationId xmlns:a16="http://schemas.microsoft.com/office/drawing/2014/main" id="{5D84AC2F-F783-DD0C-425C-C06887BD55D0}"/>
              </a:ext>
            </a:extLst>
          </p:cNvPr>
          <p:cNvPicPr>
            <a:picLocks noChangeAspect="1"/>
          </p:cNvPicPr>
          <p:nvPr/>
        </p:nvPicPr>
        <p:blipFill>
          <a:blip r:embed="rId5"/>
          <a:stretch>
            <a:fillRect/>
          </a:stretch>
        </p:blipFill>
        <p:spPr>
          <a:xfrm>
            <a:off x="6730100" y="1372239"/>
            <a:ext cx="3529890" cy="2526861"/>
          </a:xfrm>
          <a:prstGeom prst="rect">
            <a:avLst/>
          </a:prstGeom>
        </p:spPr>
      </p:pic>
      <p:pic>
        <p:nvPicPr>
          <p:cNvPr id="5" name="Resim 4">
            <a:extLst>
              <a:ext uri="{FF2B5EF4-FFF2-40B4-BE49-F238E27FC236}">
                <a16:creationId xmlns:a16="http://schemas.microsoft.com/office/drawing/2014/main" id="{54969438-406F-01D1-758F-BF54395CF1B7}"/>
              </a:ext>
            </a:extLst>
          </p:cNvPr>
          <p:cNvPicPr>
            <a:picLocks noChangeAspect="1"/>
          </p:cNvPicPr>
          <p:nvPr/>
        </p:nvPicPr>
        <p:blipFill>
          <a:blip r:embed="rId6"/>
          <a:stretch>
            <a:fillRect/>
          </a:stretch>
        </p:blipFill>
        <p:spPr>
          <a:xfrm>
            <a:off x="6593963" y="4066654"/>
            <a:ext cx="4774555" cy="1624503"/>
          </a:xfrm>
          <a:prstGeom prst="rect">
            <a:avLst/>
          </a:prstGeom>
        </p:spPr>
      </p:pic>
    </p:spTree>
    <p:extLst>
      <p:ext uri="{BB962C8B-B14F-4D97-AF65-F5344CB8AC3E}">
        <p14:creationId xmlns:p14="http://schemas.microsoft.com/office/powerpoint/2010/main" val="33671613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9F811-17C1-2245-3F7D-D1097B21EDE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32B51F7-03E1-7F7A-A64B-317ED49062E5}"/>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F2AD5660-C29F-2BB2-3406-235F32538C8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6A5B392B-4232-D0DA-4E82-AB05FAF2DDA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2D018A27-57C8-2931-BA60-D1DF7E018C58}"/>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8DAC88AA-ED38-A6AE-5B3F-89F48E45CAE7}"/>
              </a:ext>
            </a:extLst>
          </p:cNvPr>
          <p:cNvSpPr txBox="1"/>
          <p:nvPr/>
        </p:nvSpPr>
        <p:spPr>
          <a:xfrm>
            <a:off x="83127" y="1720840"/>
            <a:ext cx="5283200" cy="3693319"/>
          </a:xfrm>
          <a:prstGeom prst="rect">
            <a:avLst/>
          </a:prstGeom>
          <a:noFill/>
        </p:spPr>
        <p:txBody>
          <a:bodyPr wrap="square">
            <a:spAutoFit/>
          </a:bodyPr>
          <a:lstStyle/>
          <a:p>
            <a:r>
              <a:rPr lang="tr-TR" dirty="0">
                <a:solidFill>
                  <a:srgbClr val="C00000"/>
                </a:solidFill>
              </a:rPr>
              <a:t>Fren Çubukları</a:t>
            </a:r>
          </a:p>
          <a:p>
            <a:r>
              <a:rPr lang="tr-TR" dirty="0"/>
              <a:t>Fren çubukları, fren silindirinde meydana gelen </a:t>
            </a:r>
            <a:r>
              <a:rPr lang="tr-TR" dirty="0" err="1"/>
              <a:t>mekaniki</a:t>
            </a:r>
            <a:r>
              <a:rPr lang="tr-TR" dirty="0"/>
              <a:t> kuvveti sabolara ileterek, bunların tekerleklere basmasını sağlarlar. Kuvvetin basması genel olarak büyütülerek olur. Fren çubukları orta fren tertibatı ve dingil fren tertibatı olmak üzere iki kısımdan meydana gelmiştir. Orta fren tertibatı fren silindiri manivelası, sabit nokta manivelası ve bunlara ait kızak, bağlantı çubuğu ve parçalarından, dingil fren tertibatı ise fren üçgenleri, askı çubukları, sabit nokta ve fren manivela köprüsünden oluşur.</a:t>
            </a:r>
          </a:p>
        </p:txBody>
      </p:sp>
      <p:pic>
        <p:nvPicPr>
          <p:cNvPr id="7" name="Resim 6">
            <a:extLst>
              <a:ext uri="{FF2B5EF4-FFF2-40B4-BE49-F238E27FC236}">
                <a16:creationId xmlns:a16="http://schemas.microsoft.com/office/drawing/2014/main" id="{AE0C2B90-B1D7-53BB-D7A0-9A4705476468}"/>
              </a:ext>
            </a:extLst>
          </p:cNvPr>
          <p:cNvPicPr>
            <a:picLocks noChangeAspect="1"/>
          </p:cNvPicPr>
          <p:nvPr/>
        </p:nvPicPr>
        <p:blipFill>
          <a:blip r:embed="rId5"/>
          <a:stretch>
            <a:fillRect/>
          </a:stretch>
        </p:blipFill>
        <p:spPr>
          <a:xfrm>
            <a:off x="6328165" y="1204685"/>
            <a:ext cx="4219761" cy="2224315"/>
          </a:xfrm>
          <a:prstGeom prst="rect">
            <a:avLst/>
          </a:prstGeom>
        </p:spPr>
      </p:pic>
      <p:pic>
        <p:nvPicPr>
          <p:cNvPr id="8" name="Resim 7">
            <a:extLst>
              <a:ext uri="{FF2B5EF4-FFF2-40B4-BE49-F238E27FC236}">
                <a16:creationId xmlns:a16="http://schemas.microsoft.com/office/drawing/2014/main" id="{F1B86F10-1514-FCDA-504B-11482AE08257}"/>
              </a:ext>
            </a:extLst>
          </p:cNvPr>
          <p:cNvPicPr>
            <a:picLocks noChangeAspect="1"/>
          </p:cNvPicPr>
          <p:nvPr/>
        </p:nvPicPr>
        <p:blipFill>
          <a:blip r:embed="rId6"/>
          <a:stretch>
            <a:fillRect/>
          </a:stretch>
        </p:blipFill>
        <p:spPr>
          <a:xfrm>
            <a:off x="6587240" y="3429000"/>
            <a:ext cx="3564778" cy="2547600"/>
          </a:xfrm>
          <a:prstGeom prst="rect">
            <a:avLst/>
          </a:prstGeom>
        </p:spPr>
      </p:pic>
    </p:spTree>
    <p:extLst>
      <p:ext uri="{BB962C8B-B14F-4D97-AF65-F5344CB8AC3E}">
        <p14:creationId xmlns:p14="http://schemas.microsoft.com/office/powerpoint/2010/main" val="19268796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C3E9A-4EDE-A6EB-7450-038B311F84C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782C4DF-CB6E-6DE0-9A81-AF72CC31F295}"/>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F410B514-E5B8-47A5-1EA8-AA02CF59FF9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94DC3E0-3983-9803-CCB4-F0EA8A6CA002}"/>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06D88170-9FD7-826E-4ABE-2FDC63C246C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55000141-73FA-5014-7804-46F92FF1A549}"/>
              </a:ext>
            </a:extLst>
          </p:cNvPr>
          <p:cNvPicPr>
            <a:picLocks noChangeAspect="1"/>
          </p:cNvPicPr>
          <p:nvPr/>
        </p:nvPicPr>
        <p:blipFill>
          <a:blip r:embed="rId5"/>
          <a:stretch>
            <a:fillRect/>
          </a:stretch>
        </p:blipFill>
        <p:spPr>
          <a:xfrm>
            <a:off x="1662545" y="1252539"/>
            <a:ext cx="8769482" cy="4677206"/>
          </a:xfrm>
          <a:prstGeom prst="rect">
            <a:avLst/>
          </a:prstGeom>
        </p:spPr>
      </p:pic>
    </p:spTree>
    <p:extLst>
      <p:ext uri="{BB962C8B-B14F-4D97-AF65-F5344CB8AC3E}">
        <p14:creationId xmlns:p14="http://schemas.microsoft.com/office/powerpoint/2010/main" val="28637434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717EC-7717-E9B5-00E7-51C50625972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579A6C6-9698-D371-D123-1C957036FB28}"/>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DB3926C7-B260-524A-1C30-E8A24336049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3BD6F8C-D9CD-098B-03A2-1A08E2775F8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5ED1D202-C5CC-4474-E5A9-CE263266012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DC100F96-88FA-C754-6F60-0CC19A1F4707}"/>
              </a:ext>
            </a:extLst>
          </p:cNvPr>
          <p:cNvSpPr txBox="1"/>
          <p:nvPr/>
        </p:nvSpPr>
        <p:spPr>
          <a:xfrm>
            <a:off x="217054" y="1139179"/>
            <a:ext cx="11757891" cy="4801314"/>
          </a:xfrm>
          <a:prstGeom prst="rect">
            <a:avLst/>
          </a:prstGeom>
          <a:noFill/>
        </p:spPr>
        <p:txBody>
          <a:bodyPr wrap="square">
            <a:spAutoFit/>
          </a:bodyPr>
          <a:lstStyle/>
          <a:p>
            <a:r>
              <a:rPr lang="tr-TR" dirty="0"/>
              <a:t>Fren çubuklarının tertip şekilleri fren sistemlerine ve kullanılan regülatörlere göre imalatçı firmalar tarafından düzenlenmektedir. Tertip şekillerinde bazı hususların göz önünde bulundurulması gerekmekledir. Çubuklar o şekilde yerleştirilmelidir ki fren yapmada ve çözmede hiçbir aksaklık olmamalı ve çözme sırasında bütün sabolar tekerleklerden muntazam ayrılmalıdır. Tertipli bir şekilde yapılan fren çubuk tertibatı ayrıca bir geri çekme sustası vasıtası ile takviye edilmelidir. Fren yapıldığında ilk önce tekerleklerle sabolar arasındaki boşluk, daha sonra fren çubukları esnemesinden ve </a:t>
            </a:r>
            <a:r>
              <a:rPr lang="tr-TR" dirty="0" err="1"/>
              <a:t>perno</a:t>
            </a:r>
            <a:r>
              <a:rPr lang="tr-TR" dirty="0"/>
              <a:t> delikleri ve </a:t>
            </a:r>
            <a:r>
              <a:rPr lang="tr-TR" dirty="0" err="1"/>
              <a:t>pernoların</a:t>
            </a:r>
            <a:r>
              <a:rPr lang="tr-TR" dirty="0"/>
              <a:t> aşınmasından meydana gelen boşlukların karşılanması gerekir. Yani aşınmaların miktarı büyüdükçe fren silindiri piston seyri de büyür. Piston </a:t>
            </a:r>
            <a:r>
              <a:rPr lang="tr-TR" dirty="0" err="1"/>
              <a:t>siasının</a:t>
            </a:r>
            <a:r>
              <a:rPr lang="tr-TR" dirty="0"/>
              <a:t> büyümesi sonucu fren silindirindeki hava basıncı düşeceğinden fren tesiri de azalacaktır. Bu mahsurları önlemek için fren silindiri piston </a:t>
            </a:r>
            <a:r>
              <a:rPr lang="tr-TR" dirty="0" err="1"/>
              <a:t>siasının</a:t>
            </a:r>
            <a:r>
              <a:rPr lang="tr-TR" dirty="0"/>
              <a:t> sabit tutulması yani aşınma ve esnemelerin karşılanması gerekir. Bunun için en kolay imkan arka fren çubuğu üzerine ayar delikleri koymaktır. Ayar deliklerinin birbirinden mesafesi yolcu vagonlarında 100-150 mm., yük vagonlarında 100-200 mm olmalıdır. Ayar delikleri baş ve sonda vagonun her iki tarafında bulunmalıdır. </a:t>
            </a:r>
          </a:p>
          <a:p>
            <a:r>
              <a:rPr lang="tr-TR" dirty="0"/>
              <a:t>Aşınmaları otomatik olarak karşılamak amacıyla regülatörler yapılmış olup bilhassa SAB tipi regülatörler tatbikat bulmuştur. Ancak vagonların imalatı ile ilgili sebeplerle bütün boşlukların sonuna kadar regülatör tarafından toplanması bazen mümkün olmamaktadır. Bu sebeple regülatörlü vagonlara da arka tren çubuğu üzerine ayar delikleri koymak gerekmektedir. </a:t>
            </a:r>
          </a:p>
        </p:txBody>
      </p:sp>
    </p:spTree>
    <p:extLst>
      <p:ext uri="{BB962C8B-B14F-4D97-AF65-F5344CB8AC3E}">
        <p14:creationId xmlns:p14="http://schemas.microsoft.com/office/powerpoint/2010/main" val="41160196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AFBBA-6BAC-FDC7-1D54-53A2A277706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04DD26C-BDD0-0F2D-8D46-6512AA3CDA00}"/>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F20FDA52-2722-1F42-73DC-D5708EEA0F5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CB61513-D5DD-7573-10C4-1395A881560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BD360853-782D-1199-F630-217427CC1A65}"/>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D1D6C7DD-2190-B95F-B46F-1304AD5AA4A0}"/>
              </a:ext>
            </a:extLst>
          </p:cNvPr>
          <p:cNvSpPr txBox="1"/>
          <p:nvPr/>
        </p:nvSpPr>
        <p:spPr>
          <a:xfrm>
            <a:off x="369455" y="1307651"/>
            <a:ext cx="5440218" cy="4801314"/>
          </a:xfrm>
          <a:prstGeom prst="rect">
            <a:avLst/>
          </a:prstGeom>
          <a:noFill/>
        </p:spPr>
        <p:txBody>
          <a:bodyPr wrap="square">
            <a:spAutoFit/>
          </a:bodyPr>
          <a:lstStyle/>
          <a:p>
            <a:r>
              <a:rPr lang="tr-TR" dirty="0">
                <a:solidFill>
                  <a:srgbClr val="C00000"/>
                </a:solidFill>
              </a:rPr>
              <a:t>El frenleri</a:t>
            </a:r>
          </a:p>
          <a:p>
            <a:r>
              <a:rPr lang="tr-TR" dirty="0"/>
              <a:t>El frenleri; el kuvveti ile fren yapmayı temin eder. Bir insanın temin edebileceği kuvvet 50 kg olarak alınır. El kuvveti sabolara üç şekilde iletilir;</a:t>
            </a:r>
          </a:p>
          <a:p>
            <a:r>
              <a:rPr lang="tr-TR" dirty="0"/>
              <a:t>•	Manivelaya basılmak suretiyle,</a:t>
            </a:r>
          </a:p>
          <a:p>
            <a:r>
              <a:rPr lang="tr-TR" dirty="0"/>
              <a:t>•	Bir dişliye bağlı uçların döndürülmesiyle,</a:t>
            </a:r>
          </a:p>
          <a:p>
            <a:r>
              <a:rPr lang="tr-TR" dirty="0"/>
              <a:t>•	Hidrolik olarak.</a:t>
            </a:r>
          </a:p>
          <a:p>
            <a:r>
              <a:rPr lang="tr-TR" dirty="0"/>
              <a:t>Bunlardan manivelaya basılmak suretiyle ve bir dişliye bağlı uçların döndürülmesi suretiyle yapılan el frenleri en fazla tatbik edilen tiplerdir. Bir taşıtın el freni, bu taşıtın dik bir meyilde durmuş vaziyette iken, freni sıkıldığında taşıtın kendiliğinden hareket etmesine mani olacak kuvvette olması gerekir. Tren katarına verilen vagonların el frenleri muhakkak çözülmelidir. Aksi takdirde </a:t>
            </a:r>
            <a:r>
              <a:rPr lang="tr-TR" dirty="0" err="1"/>
              <a:t>apletilikler</a:t>
            </a:r>
            <a:r>
              <a:rPr lang="tr-TR" dirty="0"/>
              <a:t> meydana gelir.</a:t>
            </a:r>
          </a:p>
        </p:txBody>
      </p:sp>
      <p:pic>
        <p:nvPicPr>
          <p:cNvPr id="7" name="Resim 6">
            <a:extLst>
              <a:ext uri="{FF2B5EF4-FFF2-40B4-BE49-F238E27FC236}">
                <a16:creationId xmlns:a16="http://schemas.microsoft.com/office/drawing/2014/main" id="{E348BCBA-66B7-BB0C-C2DD-0306219D5FC6}"/>
              </a:ext>
            </a:extLst>
          </p:cNvPr>
          <p:cNvPicPr>
            <a:picLocks noChangeAspect="1"/>
          </p:cNvPicPr>
          <p:nvPr/>
        </p:nvPicPr>
        <p:blipFill>
          <a:blip r:embed="rId5"/>
          <a:stretch>
            <a:fillRect/>
          </a:stretch>
        </p:blipFill>
        <p:spPr>
          <a:xfrm>
            <a:off x="5892800" y="1701322"/>
            <a:ext cx="6299200" cy="3849027"/>
          </a:xfrm>
          <a:prstGeom prst="rect">
            <a:avLst/>
          </a:prstGeom>
        </p:spPr>
      </p:pic>
    </p:spTree>
    <p:extLst>
      <p:ext uri="{BB962C8B-B14F-4D97-AF65-F5344CB8AC3E}">
        <p14:creationId xmlns:p14="http://schemas.microsoft.com/office/powerpoint/2010/main" val="14521827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DD9F3-D9BE-3D35-6A70-27972289329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5908359-9824-BEA3-B89B-B20DEF196B5E}"/>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D1B9709C-2C68-494F-6E45-E40C7BDEA69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2F88BF86-64F3-25B0-F3B8-48ABF9D1CE8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AFC89332-E956-8C80-42BB-01498CD7EF8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4B7D0D16-B2CA-6FA4-F4C3-D6F15CEF5C01}"/>
              </a:ext>
            </a:extLst>
          </p:cNvPr>
          <p:cNvSpPr txBox="1"/>
          <p:nvPr/>
        </p:nvSpPr>
        <p:spPr>
          <a:xfrm>
            <a:off x="90925" y="1280126"/>
            <a:ext cx="6965658" cy="4801314"/>
          </a:xfrm>
          <a:prstGeom prst="rect">
            <a:avLst/>
          </a:prstGeom>
          <a:noFill/>
        </p:spPr>
        <p:txBody>
          <a:bodyPr wrap="square">
            <a:spAutoFit/>
          </a:bodyPr>
          <a:lstStyle/>
          <a:p>
            <a:r>
              <a:rPr lang="tr-TR" dirty="0">
                <a:solidFill>
                  <a:srgbClr val="C00000"/>
                </a:solidFill>
              </a:rPr>
              <a:t>Yük Değiştirme Kutusu ve Boş-Dolu Kolları</a:t>
            </a:r>
          </a:p>
          <a:p>
            <a:r>
              <a:rPr lang="tr-TR" dirty="0"/>
              <a:t>Ağır bir vagonun frenlenmesi için hafif bir vagona nazaran daha büyük bir fren kuvvetine ihtiyaç vardır. Bunun gibi yüklü bir vagonun da boş bir vagona nazaran daha kuvvetli frenlenmesi gerekir. Bunun için ya ikinci bir fren silindiri kullanılır(KKG frenlerinde olduğu gibi) veya fren çubuklarının kuvvet iletme katsayısı büyütülür. Son şekilde belirtilen </a:t>
            </a:r>
            <a:r>
              <a:rPr lang="tr-TR" dirty="0" err="1"/>
              <a:t>usül</a:t>
            </a:r>
            <a:r>
              <a:rPr lang="tr-TR" dirty="0"/>
              <a:t> SAB yük değiştirme tertibatında kullanılmıştır. Genel olarak </a:t>
            </a:r>
            <a:r>
              <a:rPr lang="tr-TR" dirty="0" err="1"/>
              <a:t>Hik</a:t>
            </a:r>
            <a:r>
              <a:rPr lang="tr-TR" dirty="0"/>
              <a:t> ve KE freni ile donanımlı yük vagonlarında kullanılır. Bu maksatla fren çubukları dolu çubuğu ve boş çubuğu olmak üzere iki çubuk üzerinden bağlanmıştır. Yük değiştirme tertibatı boş çubuğu üzerine takılır. Dolu çubuğunun bir ucu yarık yapılmıştır. Vagon boş olduğu zaman, yani yük değiştirme kolu boş çubuğu üzerinde iken fren kuvveti boş çubuğu üzerinden, dolu durumda ise dolu çubuğu üzerinden iletilir. Yük değiştirme kutusu üzerinden yapılan fren kademeli yük frenlemesidir.</a:t>
            </a:r>
          </a:p>
        </p:txBody>
      </p:sp>
      <p:pic>
        <p:nvPicPr>
          <p:cNvPr id="8" name="Resim 7">
            <a:extLst>
              <a:ext uri="{FF2B5EF4-FFF2-40B4-BE49-F238E27FC236}">
                <a16:creationId xmlns:a16="http://schemas.microsoft.com/office/drawing/2014/main" id="{E7D50089-9FF8-8313-ACCD-599ECA02A6D5}"/>
              </a:ext>
            </a:extLst>
          </p:cNvPr>
          <p:cNvPicPr>
            <a:picLocks noChangeAspect="1"/>
          </p:cNvPicPr>
          <p:nvPr/>
        </p:nvPicPr>
        <p:blipFill>
          <a:blip r:embed="rId5"/>
          <a:stretch>
            <a:fillRect/>
          </a:stretch>
        </p:blipFill>
        <p:spPr>
          <a:xfrm>
            <a:off x="6978724" y="1874982"/>
            <a:ext cx="5213276" cy="3393658"/>
          </a:xfrm>
          <a:prstGeom prst="rect">
            <a:avLst/>
          </a:prstGeom>
        </p:spPr>
      </p:pic>
    </p:spTree>
    <p:extLst>
      <p:ext uri="{BB962C8B-B14F-4D97-AF65-F5344CB8AC3E}">
        <p14:creationId xmlns:p14="http://schemas.microsoft.com/office/powerpoint/2010/main" val="6428330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22E68-2116-BFD3-C4B5-FAEFD515BF7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4B680DE-5FEC-009C-7485-999FF528AA1A}"/>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E907C4EA-8695-EDB1-19DA-F176AD23380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7A1D6D16-AB3E-0FB0-E72C-9B762B94650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B31DC2F0-15D6-60FD-E017-A9F84D7C66E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7DDBAF94-2BD2-6732-98E3-2AF3C51AF8DC}"/>
              </a:ext>
            </a:extLst>
          </p:cNvPr>
          <p:cNvSpPr txBox="1"/>
          <p:nvPr/>
        </p:nvSpPr>
        <p:spPr>
          <a:xfrm>
            <a:off x="99291" y="1602837"/>
            <a:ext cx="5193146" cy="4524315"/>
          </a:xfrm>
          <a:prstGeom prst="rect">
            <a:avLst/>
          </a:prstGeom>
          <a:noFill/>
        </p:spPr>
        <p:txBody>
          <a:bodyPr wrap="square">
            <a:spAutoFit/>
          </a:bodyPr>
          <a:lstStyle/>
          <a:p>
            <a:r>
              <a:rPr lang="tr-TR" dirty="0"/>
              <a:t>Çalışması : Şekilde boş ve dolu durumda çözme ve fren durumları gösterilmiştir. Kol boşta iken yük değiştirme tertibatı mandalı kapalı durumdadır. Kol dolu durumda iken bu mandal açıktır. Dolu durumda fren yapıldığında boş çubuğu gevşek kalır, buna karşın dolu çubuğu gergin hale gelerek kuvvet bunun üzerinden iletilir. Boş durumda mandal kapalıdır. Fren yapıldığında mandal </a:t>
            </a:r>
            <a:r>
              <a:rPr lang="tr-TR" dirty="0" err="1"/>
              <a:t>Sx</a:t>
            </a:r>
            <a:r>
              <a:rPr lang="tr-TR" dirty="0"/>
              <a:t> kadar sağa giderek yük çubuğu henüz gergin hale gelmeden fren kuvvetini üzerine alır ve kuvvet bu şekilde küçük iletme katsayısı ile iletilmiş olur. Yük değiştirme kolunun ne zaman boşta, ne zaman doluda bulunması icap ettiği vagonun her iki tarafına konulan bir plaka üzerinde gösterilmiştir. </a:t>
            </a:r>
          </a:p>
        </p:txBody>
      </p:sp>
      <p:pic>
        <p:nvPicPr>
          <p:cNvPr id="6" name="Resim 5">
            <a:extLst>
              <a:ext uri="{FF2B5EF4-FFF2-40B4-BE49-F238E27FC236}">
                <a16:creationId xmlns:a16="http://schemas.microsoft.com/office/drawing/2014/main" id="{73DB372D-167D-8F19-C6E6-50821BBAAC21}"/>
              </a:ext>
            </a:extLst>
          </p:cNvPr>
          <p:cNvPicPr>
            <a:picLocks noChangeAspect="1"/>
          </p:cNvPicPr>
          <p:nvPr/>
        </p:nvPicPr>
        <p:blipFill>
          <a:blip r:embed="rId5"/>
          <a:stretch>
            <a:fillRect/>
          </a:stretch>
        </p:blipFill>
        <p:spPr>
          <a:xfrm>
            <a:off x="5728557" y="1484834"/>
            <a:ext cx="6010861" cy="4393123"/>
          </a:xfrm>
          <a:prstGeom prst="rect">
            <a:avLst/>
          </a:prstGeom>
        </p:spPr>
      </p:pic>
    </p:spTree>
    <p:extLst>
      <p:ext uri="{BB962C8B-B14F-4D97-AF65-F5344CB8AC3E}">
        <p14:creationId xmlns:p14="http://schemas.microsoft.com/office/powerpoint/2010/main" val="23757731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89F94-9352-15E3-B932-3BA012380D2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EE09873-6042-3991-3853-1E7CA506E518}"/>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82B9C1A9-11EA-7A7B-CE5E-08C7E0850E7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75217FD3-55A9-2DA1-0D4D-E102CE5B9D3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EB14F0A6-AF6B-37A1-7503-7D61DCB8ECF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74C8E34E-0AA5-3430-F0EF-60D425720439}"/>
              </a:ext>
            </a:extLst>
          </p:cNvPr>
          <p:cNvSpPr txBox="1"/>
          <p:nvPr/>
        </p:nvSpPr>
        <p:spPr>
          <a:xfrm>
            <a:off x="339435" y="1582340"/>
            <a:ext cx="9940637" cy="3693319"/>
          </a:xfrm>
          <a:prstGeom prst="rect">
            <a:avLst/>
          </a:prstGeom>
          <a:noFill/>
        </p:spPr>
        <p:txBody>
          <a:bodyPr wrap="square">
            <a:spAutoFit/>
          </a:bodyPr>
          <a:lstStyle/>
          <a:p>
            <a:r>
              <a:rPr lang="tr-TR" dirty="0">
                <a:solidFill>
                  <a:srgbClr val="C00000"/>
                </a:solidFill>
              </a:rPr>
              <a:t>Boş-Dolu Yük Değiştirme Kolu</a:t>
            </a:r>
          </a:p>
          <a:p>
            <a:r>
              <a:rPr lang="tr-TR" dirty="0"/>
              <a:t>Değiştirme tertibatının iki durumu vardır B=Boş ve D=Dolu;</a:t>
            </a:r>
          </a:p>
          <a:p>
            <a:r>
              <a:rPr lang="tr-TR" dirty="0"/>
              <a:t>Buna vagonun her iki tarafından kumanda edilebilir. Kolu çevirmekle, mekanik frenlemede bir yük değiştirme kutusuna veya </a:t>
            </a:r>
            <a:r>
              <a:rPr lang="tr-TR" dirty="0" err="1"/>
              <a:t>pnömatik</a:t>
            </a:r>
            <a:r>
              <a:rPr lang="tr-TR" dirty="0"/>
              <a:t> sistemde basınçlı havayla ayarlanabilen röle ventiline veya değiştirme musluğuna bağlanır. Frenli bir yük vagonunun fren ağırlık plakasında ikisi üstte olan ve fren ağırlığını gösteren 3 sabit rakam vardır. Alttaki rakam değiştirme ağırlığını yani vagonun darası ile bir kısım yükü gösterir. Vagon darası ile içerisine konan muayyen yükün toplamı, değiştirme ağırlığından küçükse o taktirde kol "</a:t>
            </a:r>
            <a:r>
              <a:rPr lang="tr-TR" dirty="0" err="1"/>
              <a:t>Boş”a</a:t>
            </a:r>
            <a:r>
              <a:rPr lang="tr-TR" dirty="0"/>
              <a:t> </a:t>
            </a:r>
            <a:r>
              <a:rPr lang="tr-TR" dirty="0" err="1"/>
              <a:t>çevirilir</a:t>
            </a:r>
            <a:r>
              <a:rPr lang="tr-TR" dirty="0"/>
              <a:t>. Vagonun darası ile içerisine konan yükün toplamı değiştirme ağırlığına eşit veya ondan büyükse, o taktirde kol "</a:t>
            </a:r>
            <a:r>
              <a:rPr lang="tr-TR" dirty="0" err="1"/>
              <a:t>Dolu”ya</a:t>
            </a:r>
            <a:r>
              <a:rPr lang="tr-TR" dirty="0"/>
              <a:t> çevrilir. Boş-Dolu kolu yanlış tanzim edilir ise, yani vagon dolu, kol boşta ise fren yetersiz olacağından katar kaçmasına, vagon boş kol dolu durumda ise fren etkisi fazla olacağından </a:t>
            </a:r>
            <a:r>
              <a:rPr lang="tr-TR" dirty="0" err="1"/>
              <a:t>apletiliklere</a:t>
            </a:r>
            <a:r>
              <a:rPr lang="tr-TR" dirty="0"/>
              <a:t> neden olur. Bu yüzden boş-dolu kolunun doğru tanzim edilmesi gerekir.</a:t>
            </a:r>
          </a:p>
        </p:txBody>
      </p:sp>
    </p:spTree>
    <p:extLst>
      <p:ext uri="{BB962C8B-B14F-4D97-AF65-F5344CB8AC3E}">
        <p14:creationId xmlns:p14="http://schemas.microsoft.com/office/powerpoint/2010/main" val="4252813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DB0E1-0D81-D293-F639-1849C45AE54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C4B076C-1D90-56C2-9634-5EBDA0D7AD7F}"/>
              </a:ext>
            </a:extLst>
          </p:cNvPr>
          <p:cNvSpPr>
            <a:spLocks noGrp="1"/>
          </p:cNvSpPr>
          <p:nvPr>
            <p:ph type="title"/>
          </p:nvPr>
        </p:nvSpPr>
        <p:spPr>
          <a:xfrm>
            <a:off x="1211284" y="23682"/>
            <a:ext cx="10515600" cy="898739"/>
          </a:xfrm>
        </p:spPr>
        <p:txBody>
          <a:bodyPr>
            <a:normAutofit/>
          </a:bodyPr>
          <a:lstStyle/>
          <a:p>
            <a:pPr algn="ctr"/>
            <a:endParaRPr lang="tr-TR" dirty="0">
              <a:solidFill>
                <a:srgbClr val="FF0000"/>
              </a:solidFill>
            </a:endParaRPr>
          </a:p>
        </p:txBody>
      </p:sp>
      <p:pic>
        <p:nvPicPr>
          <p:cNvPr id="11" name="İçerik Yer Tutucusu 10">
            <a:extLst>
              <a:ext uri="{FF2B5EF4-FFF2-40B4-BE49-F238E27FC236}">
                <a16:creationId xmlns:a16="http://schemas.microsoft.com/office/drawing/2014/main" id="{7464FD60-8E38-8786-D0CB-FB058B05FC3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25C13EA-C3C0-510E-9B06-823CC093A482}"/>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A5F350DC-FC2D-2797-6436-C180DCE6FE5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C7B53455-01F2-160C-DB4D-0AF634760F7C}"/>
              </a:ext>
            </a:extLst>
          </p:cNvPr>
          <p:cNvSpPr txBox="1"/>
          <p:nvPr/>
        </p:nvSpPr>
        <p:spPr>
          <a:xfrm>
            <a:off x="890336" y="1443841"/>
            <a:ext cx="9809747" cy="2862322"/>
          </a:xfrm>
          <a:prstGeom prst="rect">
            <a:avLst/>
          </a:prstGeom>
          <a:noFill/>
        </p:spPr>
        <p:txBody>
          <a:bodyPr wrap="square">
            <a:spAutoFit/>
          </a:bodyPr>
          <a:lstStyle/>
          <a:p>
            <a:r>
              <a:rPr lang="tr-TR" dirty="0"/>
              <a:t>Yük Vagonlarının, Yük Furgonlarının ve İdari Hizmet Yük Vagonlarının Servis Muayeneleri (SM) </a:t>
            </a:r>
          </a:p>
          <a:p>
            <a:r>
              <a:rPr lang="tr-TR" dirty="0"/>
              <a:t>Tüm yük vagonlarının, Trenlerin çıkış istasyonlarındaki hareketinden önce ve varış istasyonlarında tekrar servise hazırlanabilmelerini teminen yapılan kontrol ve muayeneleridir. Belirli bir müddeti yoktur. Trenlerin her servise hazırlanması ve her servis dönüşlerinde; GCU Ek-9 ile 203 </a:t>
            </a:r>
            <a:r>
              <a:rPr lang="tr-TR" dirty="0" err="1"/>
              <a:t>nolu</a:t>
            </a:r>
            <a:r>
              <a:rPr lang="tr-TR" dirty="0"/>
              <a:t> Genel Müdürlük emri ile UIC Yükleme kurallarına göre kontrollerinin ve muayenelerinin yapılmasıdır.</a:t>
            </a:r>
          </a:p>
          <a:p>
            <a:endParaRPr lang="tr-TR" dirty="0"/>
          </a:p>
          <a:p>
            <a:r>
              <a:rPr lang="tr-TR" dirty="0"/>
              <a:t>Yük vagonları için örnek revizyon skalası:</a:t>
            </a:r>
          </a:p>
          <a:p>
            <a:endParaRPr lang="tr-TR" dirty="0"/>
          </a:p>
        </p:txBody>
      </p:sp>
      <p:pic>
        <p:nvPicPr>
          <p:cNvPr id="7" name="Resim 6">
            <a:extLst>
              <a:ext uri="{FF2B5EF4-FFF2-40B4-BE49-F238E27FC236}">
                <a16:creationId xmlns:a16="http://schemas.microsoft.com/office/drawing/2014/main" id="{0A3EFFA6-E85A-074B-2D29-79E3AFD2C7D0}"/>
              </a:ext>
            </a:extLst>
          </p:cNvPr>
          <p:cNvPicPr>
            <a:picLocks noChangeAspect="1"/>
          </p:cNvPicPr>
          <p:nvPr/>
        </p:nvPicPr>
        <p:blipFill>
          <a:blip r:embed="rId5"/>
          <a:stretch>
            <a:fillRect/>
          </a:stretch>
        </p:blipFill>
        <p:spPr>
          <a:xfrm>
            <a:off x="1102253" y="4217847"/>
            <a:ext cx="6650736" cy="812800"/>
          </a:xfrm>
          <a:prstGeom prst="rect">
            <a:avLst/>
          </a:prstGeom>
        </p:spPr>
      </p:pic>
    </p:spTree>
    <p:extLst>
      <p:ext uri="{BB962C8B-B14F-4D97-AF65-F5344CB8AC3E}">
        <p14:creationId xmlns:p14="http://schemas.microsoft.com/office/powerpoint/2010/main" val="30259339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E4BAF-9903-E59C-59B8-4DDC3392D4A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1D79425-6C69-FD54-9077-399EA1C4DC33}"/>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EB980211-32A4-D4C6-634D-DE0160ADB1B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D83544C-5670-F87D-052A-568EB42071D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5F658792-155F-6622-05F8-3E39A1B27B8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B93AED34-6EA0-4F2F-51E1-E2285DADBB42}"/>
              </a:ext>
            </a:extLst>
          </p:cNvPr>
          <p:cNvPicPr>
            <a:picLocks noChangeAspect="1"/>
          </p:cNvPicPr>
          <p:nvPr/>
        </p:nvPicPr>
        <p:blipFill>
          <a:blip r:embed="rId5"/>
          <a:stretch>
            <a:fillRect/>
          </a:stretch>
        </p:blipFill>
        <p:spPr>
          <a:xfrm>
            <a:off x="147253" y="1530927"/>
            <a:ext cx="5703305" cy="3796145"/>
          </a:xfrm>
          <a:prstGeom prst="rect">
            <a:avLst/>
          </a:prstGeom>
        </p:spPr>
      </p:pic>
      <p:pic>
        <p:nvPicPr>
          <p:cNvPr id="6" name="Resim 5">
            <a:extLst>
              <a:ext uri="{FF2B5EF4-FFF2-40B4-BE49-F238E27FC236}">
                <a16:creationId xmlns:a16="http://schemas.microsoft.com/office/drawing/2014/main" id="{49A19C0E-0E12-7983-03B1-07DAA5DC5983}"/>
              </a:ext>
            </a:extLst>
          </p:cNvPr>
          <p:cNvPicPr>
            <a:picLocks noChangeAspect="1"/>
          </p:cNvPicPr>
          <p:nvPr/>
        </p:nvPicPr>
        <p:blipFill>
          <a:blip r:embed="rId6"/>
          <a:stretch>
            <a:fillRect/>
          </a:stretch>
        </p:blipFill>
        <p:spPr>
          <a:xfrm>
            <a:off x="5938982" y="1530927"/>
            <a:ext cx="6253018" cy="3796145"/>
          </a:xfrm>
          <a:prstGeom prst="rect">
            <a:avLst/>
          </a:prstGeom>
        </p:spPr>
      </p:pic>
    </p:spTree>
    <p:extLst>
      <p:ext uri="{BB962C8B-B14F-4D97-AF65-F5344CB8AC3E}">
        <p14:creationId xmlns:p14="http://schemas.microsoft.com/office/powerpoint/2010/main" val="17858947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85DC5-9D41-71FB-5B23-0B4B7A79F40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4F238A1-79EA-3929-AB69-354FB8A15E87}"/>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79F28D62-8ED8-E3CD-FE6D-9932386FDA3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B0499906-2046-F2CD-BA57-2439E70C0B7C}"/>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D9CDF004-FEC9-C4EC-1315-B8B46F3AC06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7" name="Metin kutusu 6">
            <a:extLst>
              <a:ext uri="{FF2B5EF4-FFF2-40B4-BE49-F238E27FC236}">
                <a16:creationId xmlns:a16="http://schemas.microsoft.com/office/drawing/2014/main" id="{3C600926-7A76-286F-EF05-F8ED5E75C904}"/>
              </a:ext>
            </a:extLst>
          </p:cNvPr>
          <p:cNvSpPr txBox="1"/>
          <p:nvPr/>
        </p:nvSpPr>
        <p:spPr>
          <a:xfrm>
            <a:off x="-13854" y="1348994"/>
            <a:ext cx="5943599" cy="4801314"/>
          </a:xfrm>
          <a:prstGeom prst="rect">
            <a:avLst/>
          </a:prstGeom>
          <a:noFill/>
        </p:spPr>
        <p:txBody>
          <a:bodyPr wrap="square">
            <a:spAutoFit/>
          </a:bodyPr>
          <a:lstStyle/>
          <a:p>
            <a:r>
              <a:rPr lang="tr-TR" dirty="0">
                <a:solidFill>
                  <a:srgbClr val="C00000"/>
                </a:solidFill>
              </a:rPr>
              <a:t>Yük-Yolcu(G-P) Değiştirme Kolları</a:t>
            </a:r>
          </a:p>
          <a:p>
            <a:r>
              <a:rPr lang="tr-TR" dirty="0"/>
              <a:t>Bu değiştirme tertibatı, yük katarlarında da çalışabilen yolcu vagonlarına monte edilir. G-P kolunun, vagonun her iki tarafından kumandalı G=Yük katarı ve P=Yolcu katarı olmak üzere, iki durumu vardır. </a:t>
            </a:r>
          </a:p>
          <a:p>
            <a:r>
              <a:rPr lang="tr-TR" dirty="0"/>
              <a:t>Kolu çevirmek sureti ile ya yavaş fren tesiri gösteren yük katarı frenine veya seri fren tesiri gösteren yolcu katarına getirmek mümkündür.</a:t>
            </a:r>
          </a:p>
          <a:p>
            <a:r>
              <a:rPr lang="tr-TR" dirty="0"/>
              <a:t>Bir yolcu vagonunun bu değiştirme tertibatı ile teçhiz edilip edilmeyeceği, demiryolu işletmesinin göstereceği ihtiyaca bağlıdır. </a:t>
            </a:r>
          </a:p>
          <a:p>
            <a:r>
              <a:rPr lang="tr-TR" dirty="0" err="1"/>
              <a:t>Triblivalf</a:t>
            </a:r>
            <a:r>
              <a:rPr lang="tr-TR" dirty="0"/>
              <a:t>  üzerinden fren silindiri irtibatı ile frene geçme ve çözme zamanını ayarlayan bu tertibat, bir çubukla vagon kenarındaki bir kola bağlanmıştır. Yük ve yolcu vagonlarında frene geçme ve çözme zamanları farklı olduğu için ayarlama yapar.</a:t>
            </a:r>
          </a:p>
        </p:txBody>
      </p:sp>
      <p:pic>
        <p:nvPicPr>
          <p:cNvPr id="8" name="Resim 7">
            <a:extLst>
              <a:ext uri="{FF2B5EF4-FFF2-40B4-BE49-F238E27FC236}">
                <a16:creationId xmlns:a16="http://schemas.microsoft.com/office/drawing/2014/main" id="{D457AFF5-2E29-821E-F5C9-669B4CBBBB9B}"/>
              </a:ext>
            </a:extLst>
          </p:cNvPr>
          <p:cNvPicPr>
            <a:picLocks noChangeAspect="1"/>
          </p:cNvPicPr>
          <p:nvPr/>
        </p:nvPicPr>
        <p:blipFill>
          <a:blip r:embed="rId5"/>
          <a:stretch>
            <a:fillRect/>
          </a:stretch>
        </p:blipFill>
        <p:spPr>
          <a:xfrm>
            <a:off x="7000236" y="1415947"/>
            <a:ext cx="3635857" cy="4562301"/>
          </a:xfrm>
          <a:prstGeom prst="rect">
            <a:avLst/>
          </a:prstGeom>
        </p:spPr>
      </p:pic>
    </p:spTree>
    <p:extLst>
      <p:ext uri="{BB962C8B-B14F-4D97-AF65-F5344CB8AC3E}">
        <p14:creationId xmlns:p14="http://schemas.microsoft.com/office/powerpoint/2010/main" val="37429468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CB304-6C9B-F06C-8B0D-FB7DBA99427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477DCC1-19FF-6934-2DB9-C6C956061E4F}"/>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C9A3730D-A6BF-1322-EFE4-DBBC91949DF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8926B9CD-0ED9-2301-6895-54CB87862E59}"/>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A8223273-58D0-DB5B-3671-5ECC23D2267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7" name="Metin kutusu 6">
            <a:extLst>
              <a:ext uri="{FF2B5EF4-FFF2-40B4-BE49-F238E27FC236}">
                <a16:creationId xmlns:a16="http://schemas.microsoft.com/office/drawing/2014/main" id="{D2316EDF-3F3C-0715-0ED3-72409F60B762}"/>
              </a:ext>
            </a:extLst>
          </p:cNvPr>
          <p:cNvSpPr txBox="1"/>
          <p:nvPr/>
        </p:nvSpPr>
        <p:spPr>
          <a:xfrm>
            <a:off x="342616" y="2239947"/>
            <a:ext cx="10515600" cy="1384995"/>
          </a:xfrm>
          <a:prstGeom prst="rect">
            <a:avLst/>
          </a:prstGeom>
          <a:noFill/>
        </p:spPr>
        <p:txBody>
          <a:bodyPr wrap="square">
            <a:spAutoFit/>
          </a:bodyPr>
          <a:lstStyle/>
          <a:p>
            <a:r>
              <a:rPr lang="tr-TR" sz="2800" dirty="0">
                <a:solidFill>
                  <a:schemeClr val="bg1"/>
                </a:solidFill>
              </a:rPr>
              <a:t>								             Frene Geçme		Çözme</a:t>
            </a:r>
          </a:p>
          <a:p>
            <a:r>
              <a:rPr lang="tr-TR" sz="2800" dirty="0">
                <a:solidFill>
                  <a:schemeClr val="bg1"/>
                </a:solidFill>
              </a:rPr>
              <a:t>	Yük trenlerinde(G):			18-30 saniye		45-60 saniye</a:t>
            </a:r>
          </a:p>
          <a:p>
            <a:r>
              <a:rPr lang="tr-TR" sz="2800" dirty="0">
                <a:solidFill>
                  <a:schemeClr val="bg1"/>
                </a:solidFill>
              </a:rPr>
              <a:t>	Yolcu trenlerinde (P):		     3-5  saniye		15-20 saniye</a:t>
            </a:r>
          </a:p>
        </p:txBody>
      </p:sp>
    </p:spTree>
    <p:extLst>
      <p:ext uri="{BB962C8B-B14F-4D97-AF65-F5344CB8AC3E}">
        <p14:creationId xmlns:p14="http://schemas.microsoft.com/office/powerpoint/2010/main" val="33000347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752B-CCC0-63E7-590D-A5CFE4E8559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CC4AFA2-C6C2-7167-499A-A73C14C417E4}"/>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91EE9598-1D72-87F4-867D-8CFF5162271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E4828FD-5CAE-ADFE-5319-F62AB2B33AB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D8EDF96F-38F3-177A-28DB-3121A56C112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2B8BBB5A-FC4E-BF2D-2FFD-B485945E72B1}"/>
              </a:ext>
            </a:extLst>
          </p:cNvPr>
          <p:cNvSpPr txBox="1"/>
          <p:nvPr/>
        </p:nvSpPr>
        <p:spPr>
          <a:xfrm>
            <a:off x="163945" y="1764711"/>
            <a:ext cx="5340928" cy="4247317"/>
          </a:xfrm>
          <a:prstGeom prst="rect">
            <a:avLst/>
          </a:prstGeom>
          <a:noFill/>
        </p:spPr>
        <p:txBody>
          <a:bodyPr wrap="square">
            <a:spAutoFit/>
          </a:bodyPr>
          <a:lstStyle/>
          <a:p>
            <a:r>
              <a:rPr lang="tr-TR" dirty="0">
                <a:solidFill>
                  <a:srgbClr val="C00000"/>
                </a:solidFill>
              </a:rPr>
              <a:t>Boş-Dolu Yük Değiştirme Tertibatının Yük-Yolcu Katarı Değiştirme Tertibatı İle İrtibatlanması (B-D/G-P Değiştirme Tertibatı)</a:t>
            </a:r>
          </a:p>
          <a:p>
            <a:r>
              <a:rPr lang="tr-TR" dirty="0"/>
              <a:t>Yük-Yolcu katar frenli, hızlı giden yük vagonlarında Boş-Dolu(B-D) değiştirme tertibatından başka ilaveten G-P değiştirme tertibatı vardır. B-D değiştirme tertibatı fren ağırlığı plakasında rakamlı sürgü mevcut olup G-P değiştirme tertibatı ile bağlı ve bundan kumandalıdır. G durumunda fren ağırlık plakası pencerelerinden, yük katarı işletmesine ait fren ağırlıkları ve P durumunda yolcu katarı işletmesine ait daha büyük değerde fren ağırlıkları gözükür. G ve P durumları için değiştirme ağırlıkları aynıdır.</a:t>
            </a:r>
          </a:p>
        </p:txBody>
      </p:sp>
      <p:pic>
        <p:nvPicPr>
          <p:cNvPr id="6" name="Resim 5">
            <a:extLst>
              <a:ext uri="{FF2B5EF4-FFF2-40B4-BE49-F238E27FC236}">
                <a16:creationId xmlns:a16="http://schemas.microsoft.com/office/drawing/2014/main" id="{56570B11-8803-A181-5D09-968C12166511}"/>
              </a:ext>
            </a:extLst>
          </p:cNvPr>
          <p:cNvPicPr>
            <a:picLocks noChangeAspect="1"/>
          </p:cNvPicPr>
          <p:nvPr/>
        </p:nvPicPr>
        <p:blipFill>
          <a:blip r:embed="rId5"/>
          <a:stretch>
            <a:fillRect/>
          </a:stretch>
        </p:blipFill>
        <p:spPr>
          <a:xfrm>
            <a:off x="5671127" y="1856509"/>
            <a:ext cx="6356501" cy="3648363"/>
          </a:xfrm>
          <a:prstGeom prst="rect">
            <a:avLst/>
          </a:prstGeom>
        </p:spPr>
      </p:pic>
    </p:spTree>
    <p:extLst>
      <p:ext uri="{BB962C8B-B14F-4D97-AF65-F5344CB8AC3E}">
        <p14:creationId xmlns:p14="http://schemas.microsoft.com/office/powerpoint/2010/main" val="29886231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B32CB-1880-1895-23F6-C28E7FD942F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9E3A775-6E4A-67AA-D843-40EA8EF3AA5B}"/>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93047FAD-08D4-B808-0968-E0B85F1DA2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0CC9ED-3C8E-39C0-D2C9-2B2E8A15A794}"/>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F0C3DE11-A122-FB91-B241-FD8904827115}"/>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34FD5A46-2D4D-FE25-F99F-60253C03984B}"/>
              </a:ext>
            </a:extLst>
          </p:cNvPr>
          <p:cNvSpPr txBox="1"/>
          <p:nvPr/>
        </p:nvSpPr>
        <p:spPr>
          <a:xfrm>
            <a:off x="25400" y="1348994"/>
            <a:ext cx="6070600" cy="4801314"/>
          </a:xfrm>
          <a:prstGeom prst="rect">
            <a:avLst/>
          </a:prstGeom>
          <a:noFill/>
        </p:spPr>
        <p:txBody>
          <a:bodyPr wrap="square">
            <a:spAutoFit/>
          </a:bodyPr>
          <a:lstStyle/>
          <a:p>
            <a:r>
              <a:rPr lang="tr-TR" dirty="0">
                <a:solidFill>
                  <a:srgbClr val="C00000"/>
                </a:solidFill>
              </a:rPr>
              <a:t>Fren Regülatörleri</a:t>
            </a:r>
          </a:p>
          <a:p>
            <a:r>
              <a:rPr lang="tr-TR" dirty="0"/>
              <a:t>Sabo ile bandajlar, diskli tiplerde ise disk ile fren balataları, frenleme esnasında, temas yüzeylerinde meydana gelen sürtünmeden dolayı aşınmaktadırlar. Aynı şekilde zamanla, fren manivelalarındaki </a:t>
            </a:r>
            <a:r>
              <a:rPr lang="tr-TR" dirty="0" err="1"/>
              <a:t>perno</a:t>
            </a:r>
            <a:r>
              <a:rPr lang="tr-TR" dirty="0"/>
              <a:t> ve deliklerdeki boşluklar büyür. Bu aşıntılar fren manivelalarındaki intikal emsali sebebi ile de büyür ve böylece hiç arzu edilmediği halde piston </a:t>
            </a:r>
            <a:r>
              <a:rPr lang="tr-TR" dirty="0" err="1"/>
              <a:t>siasının</a:t>
            </a:r>
            <a:r>
              <a:rPr lang="tr-TR" dirty="0"/>
              <a:t> uzamasına sebebiyet verir. Bu sebeple fren çubuklarının zaman zaman ayar edilmesi icap eder. Bunun için, işletmede meydana gelecek piston </a:t>
            </a:r>
            <a:r>
              <a:rPr lang="tr-TR" dirty="0" err="1"/>
              <a:t>siası</a:t>
            </a:r>
            <a:r>
              <a:rPr lang="tr-TR" dirty="0"/>
              <a:t> değişikliklerini kendi kendine ayarlayabilen fren regülatörlerinin kullanılması faydalıdır. Fren çubuklarının elle ayar edilme mecburiyeti böylece kalkmış olur. Normal olarak fren regülatörü, ana fren cer çubuğu yerine orta ve aks fren çubuğu arasına monte edilir.</a:t>
            </a:r>
          </a:p>
        </p:txBody>
      </p:sp>
      <p:pic>
        <p:nvPicPr>
          <p:cNvPr id="3" name="Resim 2">
            <a:extLst>
              <a:ext uri="{FF2B5EF4-FFF2-40B4-BE49-F238E27FC236}">
                <a16:creationId xmlns:a16="http://schemas.microsoft.com/office/drawing/2014/main" id="{B2225F02-038C-C0FA-2BF2-E9015117F6F9}"/>
              </a:ext>
            </a:extLst>
          </p:cNvPr>
          <p:cNvPicPr>
            <a:picLocks noChangeAspect="1"/>
          </p:cNvPicPr>
          <p:nvPr/>
        </p:nvPicPr>
        <p:blipFill>
          <a:blip r:embed="rId5"/>
          <a:stretch>
            <a:fillRect/>
          </a:stretch>
        </p:blipFill>
        <p:spPr>
          <a:xfrm>
            <a:off x="6096000" y="2346036"/>
            <a:ext cx="5682486" cy="3162969"/>
          </a:xfrm>
          <a:prstGeom prst="rect">
            <a:avLst/>
          </a:prstGeom>
        </p:spPr>
      </p:pic>
    </p:spTree>
    <p:extLst>
      <p:ext uri="{BB962C8B-B14F-4D97-AF65-F5344CB8AC3E}">
        <p14:creationId xmlns:p14="http://schemas.microsoft.com/office/powerpoint/2010/main" val="24759593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94E1E-34C3-40FE-3BE3-3874DE85F58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2638F4B-85AE-8576-77BA-D61592AC3F0A}"/>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E0F7B34A-FF12-6CB3-665E-5784E8B7F4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B40BBC38-EB6B-1FF8-3A16-723965B4840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B469960C-6EBE-EAA5-7890-13B20AD7C03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A9B0D6E8-0DA0-8DE2-D6FC-506C68FB1C63}"/>
              </a:ext>
            </a:extLst>
          </p:cNvPr>
          <p:cNvSpPr txBox="1"/>
          <p:nvPr/>
        </p:nvSpPr>
        <p:spPr>
          <a:xfrm>
            <a:off x="25400" y="1348994"/>
            <a:ext cx="6070600" cy="4801314"/>
          </a:xfrm>
          <a:prstGeom prst="rect">
            <a:avLst/>
          </a:prstGeom>
          <a:noFill/>
        </p:spPr>
        <p:txBody>
          <a:bodyPr wrap="square">
            <a:spAutoFit/>
          </a:bodyPr>
          <a:lstStyle/>
          <a:p>
            <a:r>
              <a:rPr lang="tr-TR" dirty="0">
                <a:solidFill>
                  <a:srgbClr val="C00000"/>
                </a:solidFill>
              </a:rPr>
              <a:t>Fren Regülatörleri</a:t>
            </a:r>
          </a:p>
          <a:p>
            <a:r>
              <a:rPr lang="tr-TR" dirty="0"/>
              <a:t>Sabo ile bandajlar, diskli tiplerde ise disk ile fren balataları, frenleme esnasında, temas yüzeylerinde meydana gelen sürtünmeden dolayı aşınmaktadırlar. Aynı şekilde zamanla, fren manivelalarındaki </a:t>
            </a:r>
            <a:r>
              <a:rPr lang="tr-TR" dirty="0" err="1"/>
              <a:t>perno</a:t>
            </a:r>
            <a:r>
              <a:rPr lang="tr-TR" dirty="0"/>
              <a:t> ve deliklerdeki boşluklar büyür. Bu aşıntılar fren manivelalarındaki intikal emsali sebebi ile de büyür ve böylece hiç arzu edilmediği halde piston </a:t>
            </a:r>
            <a:r>
              <a:rPr lang="tr-TR" dirty="0" err="1"/>
              <a:t>siasının</a:t>
            </a:r>
            <a:r>
              <a:rPr lang="tr-TR" dirty="0"/>
              <a:t> uzamasına sebebiyet verir. Bu sebeple fren çubuklarının zaman zaman ayar edilmesi icap eder. Bunun için, işletmede meydana gelecek piston </a:t>
            </a:r>
            <a:r>
              <a:rPr lang="tr-TR" dirty="0" err="1"/>
              <a:t>siası</a:t>
            </a:r>
            <a:r>
              <a:rPr lang="tr-TR" dirty="0"/>
              <a:t> değişikliklerini kendi kendine ayarlayabilen fren regülatörlerinin kullanılması faydalıdır. Fren çubuklarının elle ayar edilme mecburiyeti böylece kalkmış olur. Normal olarak fren regülatörü, ana fren cer çubuğu yerine orta ve aks fren çubuğu arasına monte edilir.</a:t>
            </a:r>
          </a:p>
        </p:txBody>
      </p:sp>
      <p:pic>
        <p:nvPicPr>
          <p:cNvPr id="3" name="Resim 2">
            <a:extLst>
              <a:ext uri="{FF2B5EF4-FFF2-40B4-BE49-F238E27FC236}">
                <a16:creationId xmlns:a16="http://schemas.microsoft.com/office/drawing/2014/main" id="{1CDB4C4C-F626-B879-CD9C-DA8AA754A436}"/>
              </a:ext>
            </a:extLst>
          </p:cNvPr>
          <p:cNvPicPr>
            <a:picLocks noChangeAspect="1"/>
          </p:cNvPicPr>
          <p:nvPr/>
        </p:nvPicPr>
        <p:blipFill>
          <a:blip r:embed="rId5"/>
          <a:stretch>
            <a:fillRect/>
          </a:stretch>
        </p:blipFill>
        <p:spPr>
          <a:xfrm>
            <a:off x="6096000" y="2346036"/>
            <a:ext cx="5682486" cy="3162969"/>
          </a:xfrm>
          <a:prstGeom prst="rect">
            <a:avLst/>
          </a:prstGeom>
        </p:spPr>
      </p:pic>
    </p:spTree>
    <p:extLst>
      <p:ext uri="{BB962C8B-B14F-4D97-AF65-F5344CB8AC3E}">
        <p14:creationId xmlns:p14="http://schemas.microsoft.com/office/powerpoint/2010/main" val="5583348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E7EEC-AF18-FA41-9F29-2414AE4C422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F630027-1E70-13AA-12FA-B126F6332D2E}"/>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5EFF202B-6967-3518-D721-56A26F7CCE1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E5E29838-775F-261C-539C-A8032A54A64C}"/>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0A021DDF-DAF9-D634-4FFD-F4B17E55C4FE}"/>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71B076F4-9E1E-023D-5950-10291ED341D4}"/>
              </a:ext>
            </a:extLst>
          </p:cNvPr>
          <p:cNvSpPr txBox="1"/>
          <p:nvPr/>
        </p:nvSpPr>
        <p:spPr>
          <a:xfrm>
            <a:off x="25400" y="1348994"/>
            <a:ext cx="6070600" cy="369332"/>
          </a:xfrm>
          <a:prstGeom prst="rect">
            <a:avLst/>
          </a:prstGeom>
          <a:noFill/>
        </p:spPr>
        <p:txBody>
          <a:bodyPr wrap="square">
            <a:spAutoFit/>
          </a:bodyPr>
          <a:lstStyle/>
          <a:p>
            <a:r>
              <a:rPr lang="tr-TR" dirty="0"/>
              <a:t>.</a:t>
            </a:r>
          </a:p>
        </p:txBody>
      </p:sp>
      <p:pic>
        <p:nvPicPr>
          <p:cNvPr id="6" name="Resim 5">
            <a:extLst>
              <a:ext uri="{FF2B5EF4-FFF2-40B4-BE49-F238E27FC236}">
                <a16:creationId xmlns:a16="http://schemas.microsoft.com/office/drawing/2014/main" id="{05E91F0A-9C51-7C6C-3EC2-9E9CAA130CD5}"/>
              </a:ext>
            </a:extLst>
          </p:cNvPr>
          <p:cNvPicPr>
            <a:picLocks noChangeAspect="1"/>
          </p:cNvPicPr>
          <p:nvPr/>
        </p:nvPicPr>
        <p:blipFill>
          <a:blip r:embed="rId5"/>
          <a:stretch>
            <a:fillRect/>
          </a:stretch>
        </p:blipFill>
        <p:spPr>
          <a:xfrm>
            <a:off x="645472" y="1472743"/>
            <a:ext cx="10708328" cy="4198384"/>
          </a:xfrm>
          <a:prstGeom prst="rect">
            <a:avLst/>
          </a:prstGeom>
        </p:spPr>
      </p:pic>
    </p:spTree>
    <p:extLst>
      <p:ext uri="{BB962C8B-B14F-4D97-AF65-F5344CB8AC3E}">
        <p14:creationId xmlns:p14="http://schemas.microsoft.com/office/powerpoint/2010/main" val="27711933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19AD4-B765-C820-1DDA-03C1F52A45A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E2E54AC-F819-CF00-3270-6374EDA10C42}"/>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0F8EC173-349D-3FF8-D9E5-2559E74741E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202F6E00-42FE-D60B-E677-8B32F267A25C}"/>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2F86F67F-9BCF-74DF-1503-50D52162930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74BA2A7C-F17E-24FF-4DBD-D648CE244E65}"/>
              </a:ext>
            </a:extLst>
          </p:cNvPr>
          <p:cNvSpPr txBox="1"/>
          <p:nvPr/>
        </p:nvSpPr>
        <p:spPr>
          <a:xfrm>
            <a:off x="25400" y="1348994"/>
            <a:ext cx="6070600" cy="369332"/>
          </a:xfrm>
          <a:prstGeom prst="rect">
            <a:avLst/>
          </a:prstGeom>
          <a:noFill/>
        </p:spPr>
        <p:txBody>
          <a:bodyPr wrap="square">
            <a:spAutoFit/>
          </a:bodyPr>
          <a:lstStyle/>
          <a:p>
            <a:r>
              <a:rPr lang="tr-TR" dirty="0"/>
              <a:t>.</a:t>
            </a:r>
          </a:p>
        </p:txBody>
      </p:sp>
      <p:sp>
        <p:nvSpPr>
          <p:cNvPr id="7" name="Metin kutusu 6">
            <a:extLst>
              <a:ext uri="{FF2B5EF4-FFF2-40B4-BE49-F238E27FC236}">
                <a16:creationId xmlns:a16="http://schemas.microsoft.com/office/drawing/2014/main" id="{F76CEA6E-A35F-4705-024F-E2832B430569}"/>
              </a:ext>
            </a:extLst>
          </p:cNvPr>
          <p:cNvSpPr txBox="1"/>
          <p:nvPr/>
        </p:nvSpPr>
        <p:spPr>
          <a:xfrm>
            <a:off x="960582" y="1348994"/>
            <a:ext cx="9574152" cy="3416320"/>
          </a:xfrm>
          <a:prstGeom prst="rect">
            <a:avLst/>
          </a:prstGeom>
          <a:noFill/>
        </p:spPr>
        <p:txBody>
          <a:bodyPr wrap="square">
            <a:spAutoFit/>
          </a:bodyPr>
          <a:lstStyle/>
          <a:p>
            <a:r>
              <a:rPr lang="tr-TR" dirty="0">
                <a:solidFill>
                  <a:srgbClr val="C00000"/>
                </a:solidFill>
              </a:rPr>
              <a:t>Otomatik Dolu-Boş Tertibatlı Vagonlar</a:t>
            </a:r>
          </a:p>
          <a:p>
            <a:endParaRPr lang="tr-TR" dirty="0"/>
          </a:p>
          <a:p>
            <a:r>
              <a:rPr lang="tr-TR" dirty="0"/>
              <a:t>Son yıllarda üretilen yük vagonlarının otomatik dolu-boş tertibatlı olarak üretildiği görülmektedir. Otomatik dolu-boş tertibatının avantajları şunlardır:</a:t>
            </a:r>
          </a:p>
          <a:p>
            <a:r>
              <a:rPr lang="tr-TR" dirty="0"/>
              <a:t>-	Mekanik çevirme kolu olmadığından insan hatasını ortadan kaldırır.</a:t>
            </a:r>
          </a:p>
          <a:p>
            <a:r>
              <a:rPr lang="tr-TR" dirty="0"/>
              <a:t>-	Mekanik tertibatlı vagonlar gibi dolu ve boş olarak tanımlanan 2 kademeli yük frenlemesi yerine çok kademeli yük frenlemesi sağlar.</a:t>
            </a:r>
          </a:p>
          <a:p>
            <a:r>
              <a:rPr lang="tr-TR" dirty="0"/>
              <a:t>-	Artan yük nedeniyle ihtiyaç duyulan fren gücünü otomatik olarak ayarlayarak sabit bir frenleme oranı sağlamaya çalıştığından frenin yüke bağımlılığını ortadan kaldırır. </a:t>
            </a:r>
          </a:p>
          <a:p>
            <a:r>
              <a:rPr lang="tr-TR" dirty="0"/>
              <a:t>Sistemin çalışmasını açıklayabilmek için </a:t>
            </a:r>
            <a:r>
              <a:rPr lang="tr-TR" dirty="0" err="1"/>
              <a:t>bojili</a:t>
            </a:r>
            <a:r>
              <a:rPr lang="tr-TR" dirty="0"/>
              <a:t> konteyner vagonlarına monte edilen “KE-GP-A-2X16” fren sistemi örnek olarak aşağıda tanıtılmıştır. </a:t>
            </a:r>
          </a:p>
        </p:txBody>
      </p:sp>
    </p:spTree>
    <p:extLst>
      <p:ext uri="{BB962C8B-B14F-4D97-AF65-F5344CB8AC3E}">
        <p14:creationId xmlns:p14="http://schemas.microsoft.com/office/powerpoint/2010/main" val="16838733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892CA-A22E-BB34-0DB6-F77FC9EFCA8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A5C8F47-6920-F3E2-73B2-5149C342459A}"/>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1AF85EFF-659D-59AB-3156-42EBF871766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6F98414-68DA-2E7E-8BBE-E9C10672EA3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14DCEC72-F8E3-2BE9-AB8A-7678B0C7598F}"/>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ABC63CA4-BECC-B0BB-FCC7-46AD0049209F}"/>
              </a:ext>
            </a:extLst>
          </p:cNvPr>
          <p:cNvSpPr txBox="1"/>
          <p:nvPr/>
        </p:nvSpPr>
        <p:spPr>
          <a:xfrm>
            <a:off x="25400" y="1348994"/>
            <a:ext cx="6070600" cy="369332"/>
          </a:xfrm>
          <a:prstGeom prst="rect">
            <a:avLst/>
          </a:prstGeom>
          <a:noFill/>
        </p:spPr>
        <p:txBody>
          <a:bodyPr wrap="square">
            <a:spAutoFit/>
          </a:bodyPr>
          <a:lstStyle/>
          <a:p>
            <a:r>
              <a:rPr lang="tr-TR" dirty="0"/>
              <a:t>.</a:t>
            </a:r>
          </a:p>
        </p:txBody>
      </p:sp>
      <p:pic>
        <p:nvPicPr>
          <p:cNvPr id="3" name="Resim 2">
            <a:extLst>
              <a:ext uri="{FF2B5EF4-FFF2-40B4-BE49-F238E27FC236}">
                <a16:creationId xmlns:a16="http://schemas.microsoft.com/office/drawing/2014/main" id="{C932DFDD-42B8-B057-D16A-F38C695EE989}"/>
              </a:ext>
            </a:extLst>
          </p:cNvPr>
          <p:cNvPicPr>
            <a:picLocks noChangeAspect="1"/>
          </p:cNvPicPr>
          <p:nvPr/>
        </p:nvPicPr>
        <p:blipFill>
          <a:blip r:embed="rId5"/>
          <a:stretch>
            <a:fillRect/>
          </a:stretch>
        </p:blipFill>
        <p:spPr>
          <a:xfrm>
            <a:off x="1248229" y="1422400"/>
            <a:ext cx="9387864" cy="4498109"/>
          </a:xfrm>
          <a:prstGeom prst="rect">
            <a:avLst/>
          </a:prstGeom>
        </p:spPr>
      </p:pic>
    </p:spTree>
    <p:extLst>
      <p:ext uri="{BB962C8B-B14F-4D97-AF65-F5344CB8AC3E}">
        <p14:creationId xmlns:p14="http://schemas.microsoft.com/office/powerpoint/2010/main" val="14599093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92F2B-E1BE-8368-8688-9223AA9E3F3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A614D4E-3E48-DB58-84B8-2993976490F6}"/>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EDDB5268-33AE-4256-0D24-1FC08A10DC3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8222DC5-B84A-A336-F826-005422810AE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29C18CF8-2C25-3B52-600D-DFE643F4DB2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29DA2DC5-A62C-3D97-76DD-916DB70AF58A}"/>
              </a:ext>
            </a:extLst>
          </p:cNvPr>
          <p:cNvSpPr txBox="1"/>
          <p:nvPr/>
        </p:nvSpPr>
        <p:spPr>
          <a:xfrm>
            <a:off x="25400" y="1348994"/>
            <a:ext cx="6070600" cy="369332"/>
          </a:xfrm>
          <a:prstGeom prst="rect">
            <a:avLst/>
          </a:prstGeom>
          <a:noFill/>
        </p:spPr>
        <p:txBody>
          <a:bodyPr wrap="square">
            <a:spAutoFit/>
          </a:bodyPr>
          <a:lstStyle/>
          <a:p>
            <a:r>
              <a:rPr lang="tr-TR" dirty="0"/>
              <a:t>.</a:t>
            </a:r>
          </a:p>
        </p:txBody>
      </p:sp>
      <p:sp>
        <p:nvSpPr>
          <p:cNvPr id="7" name="Metin kutusu 6">
            <a:extLst>
              <a:ext uri="{FF2B5EF4-FFF2-40B4-BE49-F238E27FC236}">
                <a16:creationId xmlns:a16="http://schemas.microsoft.com/office/drawing/2014/main" id="{DD4DFAE8-425C-9328-8110-A01895FD4D40}"/>
              </a:ext>
            </a:extLst>
          </p:cNvPr>
          <p:cNvSpPr txBox="1"/>
          <p:nvPr/>
        </p:nvSpPr>
        <p:spPr>
          <a:xfrm>
            <a:off x="217055" y="1533660"/>
            <a:ext cx="3948545" cy="3693319"/>
          </a:xfrm>
          <a:prstGeom prst="rect">
            <a:avLst/>
          </a:prstGeom>
          <a:noFill/>
        </p:spPr>
        <p:txBody>
          <a:bodyPr wrap="square">
            <a:spAutoFit/>
          </a:bodyPr>
          <a:lstStyle/>
          <a:p>
            <a:r>
              <a:rPr lang="tr-TR" dirty="0" err="1">
                <a:solidFill>
                  <a:srgbClr val="C00000"/>
                </a:solidFill>
              </a:rPr>
              <a:t>Bojili</a:t>
            </a:r>
            <a:r>
              <a:rPr lang="tr-TR" dirty="0">
                <a:solidFill>
                  <a:srgbClr val="C00000"/>
                </a:solidFill>
              </a:rPr>
              <a:t> konteyner vagonlarına monte edilen KE-GP-A-2X16” fren sistemi şeması</a:t>
            </a:r>
          </a:p>
          <a:p>
            <a:endParaRPr lang="tr-TR" dirty="0"/>
          </a:p>
          <a:p>
            <a:r>
              <a:rPr lang="tr-TR" dirty="0"/>
              <a:t>1)	Fren sisteminde 2 adet DRV2A-450-H2 tipinde fren regülatörü, 2 adet 150 litre toplam 300 litre kapasiteli yardımcı hava deposu, </a:t>
            </a:r>
            <a:r>
              <a:rPr lang="tr-TR" dirty="0" err="1"/>
              <a:t>KERd</a:t>
            </a:r>
            <a:r>
              <a:rPr lang="tr-TR" dirty="0"/>
              <a:t>- </a:t>
            </a:r>
            <a:r>
              <a:rPr lang="tr-TR" dirty="0" err="1"/>
              <a:t>KSLn</a:t>
            </a:r>
            <a:r>
              <a:rPr lang="tr-TR" dirty="0"/>
              <a:t> tipinde </a:t>
            </a:r>
            <a:r>
              <a:rPr lang="tr-TR" dirty="0" err="1"/>
              <a:t>triblivalf</a:t>
            </a:r>
            <a:r>
              <a:rPr lang="tr-TR" dirty="0"/>
              <a:t>, her boji için 1 adet olmak üzere toplam 2 adet 16” çapında fren silindiri ve her boji için 1 adet ağırlık valfi (sensör) kullanılmıştır.</a:t>
            </a:r>
          </a:p>
        </p:txBody>
      </p:sp>
      <p:pic>
        <p:nvPicPr>
          <p:cNvPr id="8" name="Resim 7">
            <a:extLst>
              <a:ext uri="{FF2B5EF4-FFF2-40B4-BE49-F238E27FC236}">
                <a16:creationId xmlns:a16="http://schemas.microsoft.com/office/drawing/2014/main" id="{3341C5A5-006A-9FB0-2E8C-B4D70C21263E}"/>
              </a:ext>
            </a:extLst>
          </p:cNvPr>
          <p:cNvPicPr>
            <a:picLocks noChangeAspect="1"/>
          </p:cNvPicPr>
          <p:nvPr/>
        </p:nvPicPr>
        <p:blipFill>
          <a:blip r:embed="rId5"/>
          <a:stretch>
            <a:fillRect/>
          </a:stretch>
        </p:blipFill>
        <p:spPr>
          <a:xfrm>
            <a:off x="4442436" y="1862635"/>
            <a:ext cx="7398737" cy="3549873"/>
          </a:xfrm>
          <a:prstGeom prst="rect">
            <a:avLst/>
          </a:prstGeom>
        </p:spPr>
      </p:pic>
    </p:spTree>
    <p:extLst>
      <p:ext uri="{BB962C8B-B14F-4D97-AF65-F5344CB8AC3E}">
        <p14:creationId xmlns:p14="http://schemas.microsoft.com/office/powerpoint/2010/main" val="3994590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682B0-D297-3300-B0DE-4423DA3BEFC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3CCC2C8-2575-1CB7-9575-DED2F778A06C}"/>
              </a:ext>
            </a:extLst>
          </p:cNvPr>
          <p:cNvSpPr>
            <a:spLocks noGrp="1"/>
          </p:cNvSpPr>
          <p:nvPr>
            <p:ph type="title"/>
          </p:nvPr>
        </p:nvSpPr>
        <p:spPr>
          <a:xfrm>
            <a:off x="1211284" y="23682"/>
            <a:ext cx="10515600" cy="898739"/>
          </a:xfrm>
        </p:spPr>
        <p:txBody>
          <a:bodyPr>
            <a:normAutofit fontScale="90000"/>
          </a:bodyPr>
          <a:lstStyle/>
          <a:p>
            <a:pPr algn="ctr"/>
            <a:r>
              <a:rPr lang="tr-TR" dirty="0">
                <a:solidFill>
                  <a:srgbClr val="FF0000"/>
                </a:solidFill>
              </a:rPr>
              <a:t>     Yolcu Vagonlarının Tamir Bakım Ve </a:t>
            </a:r>
            <a:br>
              <a:rPr lang="tr-TR" dirty="0">
                <a:solidFill>
                  <a:srgbClr val="FF0000"/>
                </a:solidFill>
              </a:rPr>
            </a:br>
            <a:r>
              <a:rPr lang="tr-TR" dirty="0">
                <a:solidFill>
                  <a:srgbClr val="FF0000"/>
                </a:solidFill>
              </a:rPr>
              <a:t>Onarım Süreleri</a:t>
            </a:r>
          </a:p>
        </p:txBody>
      </p:sp>
      <p:pic>
        <p:nvPicPr>
          <p:cNvPr id="11" name="İçerik Yer Tutucusu 10">
            <a:extLst>
              <a:ext uri="{FF2B5EF4-FFF2-40B4-BE49-F238E27FC236}">
                <a16:creationId xmlns:a16="http://schemas.microsoft.com/office/drawing/2014/main" id="{5F958131-27EB-C0E2-4429-34F7FEABBD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EBB63CAE-2A78-6633-9956-D56F1776312B}"/>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23F00DDE-6A80-D309-A7F0-7EE2CB07FF20}"/>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04970E62-0F79-323A-27A8-1122D776EEF0}"/>
              </a:ext>
            </a:extLst>
          </p:cNvPr>
          <p:cNvSpPr txBox="1"/>
          <p:nvPr/>
        </p:nvSpPr>
        <p:spPr>
          <a:xfrm>
            <a:off x="457200" y="1919730"/>
            <a:ext cx="10884745" cy="3970318"/>
          </a:xfrm>
          <a:prstGeom prst="rect">
            <a:avLst/>
          </a:prstGeom>
          <a:noFill/>
        </p:spPr>
        <p:txBody>
          <a:bodyPr wrap="square">
            <a:spAutoFit/>
          </a:bodyPr>
          <a:lstStyle/>
          <a:p>
            <a:r>
              <a:rPr lang="tr-TR" dirty="0">
                <a:solidFill>
                  <a:srgbClr val="FF0000"/>
                </a:solidFill>
              </a:rPr>
              <a:t>Arıza tamiri (VOA)</a:t>
            </a:r>
          </a:p>
          <a:p>
            <a:r>
              <a:rPr lang="tr-TR" dirty="0"/>
              <a:t>Yolcu vagonlarının normal planlı tamirleri dışında servis esnasında herhangi bir aksamında meydana gelen ve parça değiştirmek suretiyle giderilen arızaların tamiri bu gruba dahildir. Belirli bir müddeti yoktur. Bu gibi arızaları Vagon Bakım Onarım Atölyeleri ve Vagon Servis Şeflikleri tamir ederler. Hasar, Vagon Bakım Onarım Atölyelerinde tamir edilemez ise vagon Araç Bakım Dairesi Başkanlığından onay alınmak suretiyle ilgili bakım temini işyerine (TÜRASAŞ’ Bölge Müdürlüğü </a:t>
            </a:r>
            <a:r>
              <a:rPr lang="tr-TR" dirty="0" err="1"/>
              <a:t>vb</a:t>
            </a:r>
            <a:r>
              <a:rPr lang="tr-TR" dirty="0"/>
              <a:t>) gönderilir.</a:t>
            </a:r>
          </a:p>
          <a:p>
            <a:r>
              <a:rPr lang="tr-TR" dirty="0">
                <a:solidFill>
                  <a:srgbClr val="FF0000"/>
                </a:solidFill>
              </a:rPr>
              <a:t>Hasar tamiri (VOH)</a:t>
            </a:r>
          </a:p>
          <a:p>
            <a:r>
              <a:rPr lang="tr-TR" dirty="0"/>
              <a:t>Yolcu vagonlarının normal planlı tamirleri dışında servis esnasında herhangi bir aksamında meydana gelen ve onarılmak suretiyle giderilen hasarların tamiri bu gruba dâhildir. Belirli bir müddeti yoktur. Bu gibi hasarları Vagon Bakım Onarım Atölyeleri ve Vagon Servis Şeflikleri tamir ederler. Hasar, Vagon Bakım Onarım Atölyelerinde tamir edilemez ise vagon Araç Bakım Dairesi Başkanlığından onay alınmak suretiyle ilgili bakım temini işyerine (TÜRASAŞ’ Bölge Müdürlüğü </a:t>
            </a:r>
            <a:r>
              <a:rPr lang="tr-TR" dirty="0" err="1"/>
              <a:t>vb</a:t>
            </a:r>
            <a:r>
              <a:rPr lang="tr-TR" dirty="0"/>
              <a:t>) gönderilir.</a:t>
            </a:r>
          </a:p>
        </p:txBody>
      </p:sp>
    </p:spTree>
    <p:extLst>
      <p:ext uri="{BB962C8B-B14F-4D97-AF65-F5344CB8AC3E}">
        <p14:creationId xmlns:p14="http://schemas.microsoft.com/office/powerpoint/2010/main" val="18649887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AB494-EA22-4489-B3BB-6B433F03E75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1178D39-1F8A-EC3C-391F-7993125CED01}"/>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9EFF463F-F123-ABED-3FF4-2EA3AB143A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D8408A5-4572-9999-7210-12001C40C01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F1966B25-CAC5-BF3A-5091-31F2AFAEF70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92EA3DE3-AC16-57B6-C4B4-040B1E5EEAFC}"/>
              </a:ext>
            </a:extLst>
          </p:cNvPr>
          <p:cNvSpPr txBox="1"/>
          <p:nvPr/>
        </p:nvSpPr>
        <p:spPr>
          <a:xfrm>
            <a:off x="25400" y="1348994"/>
            <a:ext cx="6070600" cy="369332"/>
          </a:xfrm>
          <a:prstGeom prst="rect">
            <a:avLst/>
          </a:prstGeom>
          <a:noFill/>
        </p:spPr>
        <p:txBody>
          <a:bodyPr wrap="square">
            <a:spAutoFit/>
          </a:bodyPr>
          <a:lstStyle/>
          <a:p>
            <a:r>
              <a:rPr lang="tr-TR" dirty="0"/>
              <a:t>.</a:t>
            </a:r>
          </a:p>
        </p:txBody>
      </p:sp>
      <p:sp>
        <p:nvSpPr>
          <p:cNvPr id="7" name="Metin kutusu 6">
            <a:extLst>
              <a:ext uri="{FF2B5EF4-FFF2-40B4-BE49-F238E27FC236}">
                <a16:creationId xmlns:a16="http://schemas.microsoft.com/office/drawing/2014/main" id="{9C17D468-5582-0DDB-7BFA-9FC3638D2B23}"/>
              </a:ext>
            </a:extLst>
          </p:cNvPr>
          <p:cNvSpPr txBox="1"/>
          <p:nvPr/>
        </p:nvSpPr>
        <p:spPr>
          <a:xfrm>
            <a:off x="217055" y="1533660"/>
            <a:ext cx="3948545" cy="2585323"/>
          </a:xfrm>
          <a:prstGeom prst="rect">
            <a:avLst/>
          </a:prstGeom>
          <a:noFill/>
        </p:spPr>
        <p:txBody>
          <a:bodyPr wrap="square">
            <a:spAutoFit/>
          </a:bodyPr>
          <a:lstStyle/>
          <a:p>
            <a:r>
              <a:rPr lang="tr-TR"/>
              <a:t>2)	Sensörler boji süspansiyonunu sağlayan helezon sustalar üzerine monte edilmiştir. Yardımcı depolara giden boru üzerinden beslenir. Vagon boş iken yaklaşık 1.00 bar hava geçirir. Vagon içerisine yük konuldukça geçiş basıncı artar ve tam yüklü iken 3.65 bar hava geçirir.</a:t>
            </a:r>
            <a:endParaRPr lang="tr-TR" dirty="0"/>
          </a:p>
        </p:txBody>
      </p:sp>
      <p:pic>
        <p:nvPicPr>
          <p:cNvPr id="3" name="Resim 2">
            <a:extLst>
              <a:ext uri="{FF2B5EF4-FFF2-40B4-BE49-F238E27FC236}">
                <a16:creationId xmlns:a16="http://schemas.microsoft.com/office/drawing/2014/main" id="{A9A255F3-5ED3-927B-FCC4-47865F71B678}"/>
              </a:ext>
            </a:extLst>
          </p:cNvPr>
          <p:cNvPicPr>
            <a:picLocks noChangeAspect="1"/>
          </p:cNvPicPr>
          <p:nvPr/>
        </p:nvPicPr>
        <p:blipFill>
          <a:blip r:embed="rId5"/>
          <a:stretch>
            <a:fillRect/>
          </a:stretch>
        </p:blipFill>
        <p:spPr>
          <a:xfrm>
            <a:off x="5463694" y="948444"/>
            <a:ext cx="4959399" cy="2491379"/>
          </a:xfrm>
          <a:prstGeom prst="rect">
            <a:avLst/>
          </a:prstGeom>
        </p:spPr>
      </p:pic>
      <p:pic>
        <p:nvPicPr>
          <p:cNvPr id="6" name="Resim 5">
            <a:extLst>
              <a:ext uri="{FF2B5EF4-FFF2-40B4-BE49-F238E27FC236}">
                <a16:creationId xmlns:a16="http://schemas.microsoft.com/office/drawing/2014/main" id="{6BAF8B0B-F258-769F-9FE1-B10429F05B94}"/>
              </a:ext>
            </a:extLst>
          </p:cNvPr>
          <p:cNvPicPr>
            <a:picLocks noChangeAspect="1"/>
          </p:cNvPicPr>
          <p:nvPr/>
        </p:nvPicPr>
        <p:blipFill>
          <a:blip r:embed="rId6"/>
          <a:stretch>
            <a:fillRect/>
          </a:stretch>
        </p:blipFill>
        <p:spPr>
          <a:xfrm>
            <a:off x="5463695" y="3463278"/>
            <a:ext cx="4959400" cy="2491379"/>
          </a:xfrm>
          <a:prstGeom prst="rect">
            <a:avLst/>
          </a:prstGeom>
        </p:spPr>
      </p:pic>
    </p:spTree>
    <p:extLst>
      <p:ext uri="{BB962C8B-B14F-4D97-AF65-F5344CB8AC3E}">
        <p14:creationId xmlns:p14="http://schemas.microsoft.com/office/powerpoint/2010/main" val="18257299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2FF6F-6CCE-D466-B278-1A9C1E10414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7CF08B9-9841-5997-7D8E-D296A1F2933F}"/>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D65BA3A4-7AA5-17F6-11E1-082176D1702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6078C5D5-4233-FDAE-AD11-23339741C78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AC483E22-7349-D4AB-120B-84FA727C47C0}"/>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6A04012A-E4F2-4460-2D6B-5B7216847074}"/>
              </a:ext>
            </a:extLst>
          </p:cNvPr>
          <p:cNvSpPr txBox="1"/>
          <p:nvPr/>
        </p:nvSpPr>
        <p:spPr>
          <a:xfrm>
            <a:off x="25400" y="1348994"/>
            <a:ext cx="3826164" cy="4247317"/>
          </a:xfrm>
          <a:prstGeom prst="rect">
            <a:avLst/>
          </a:prstGeom>
          <a:noFill/>
        </p:spPr>
        <p:txBody>
          <a:bodyPr wrap="square">
            <a:spAutoFit/>
          </a:bodyPr>
          <a:lstStyle/>
          <a:p>
            <a:r>
              <a:rPr lang="tr-TR"/>
              <a:t>3)	Sensör geçiş basıncına göre triblivalfe monteli yük röle valfleri tam frendeki maksimum fren silindiri basıncını değiştirir. Tablodan örneklendirirsek; içindeki yükü ile beraber toplam 70 ton vagon ağırlığında tam fren yapılırsa 3,52 bar fren silindiri basıncı ortaya çıkar. Eğer kademeli fren yapılırsa kondüvitteki azalma ile orantılı olarak fren silindiri basıncı daha düşük değerlerde görülür. Tabloda verilen değerler tam frendeki değerlerdir.</a:t>
            </a:r>
            <a:endParaRPr lang="tr-TR" dirty="0"/>
          </a:p>
        </p:txBody>
      </p:sp>
      <p:pic>
        <p:nvPicPr>
          <p:cNvPr id="6" name="Resim 5">
            <a:extLst>
              <a:ext uri="{FF2B5EF4-FFF2-40B4-BE49-F238E27FC236}">
                <a16:creationId xmlns:a16="http://schemas.microsoft.com/office/drawing/2014/main" id="{7FDDA373-97DE-EB95-0379-E1EEF4D2B0A5}"/>
              </a:ext>
            </a:extLst>
          </p:cNvPr>
          <p:cNvPicPr>
            <a:picLocks noChangeAspect="1"/>
          </p:cNvPicPr>
          <p:nvPr/>
        </p:nvPicPr>
        <p:blipFill>
          <a:blip r:embed="rId5"/>
          <a:stretch>
            <a:fillRect/>
          </a:stretch>
        </p:blipFill>
        <p:spPr>
          <a:xfrm>
            <a:off x="4280620" y="1348994"/>
            <a:ext cx="7496880" cy="4081988"/>
          </a:xfrm>
          <a:prstGeom prst="rect">
            <a:avLst/>
          </a:prstGeom>
        </p:spPr>
      </p:pic>
    </p:spTree>
    <p:extLst>
      <p:ext uri="{BB962C8B-B14F-4D97-AF65-F5344CB8AC3E}">
        <p14:creationId xmlns:p14="http://schemas.microsoft.com/office/powerpoint/2010/main" val="20341568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42D28-8B57-6E13-1058-6024ED6E29C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5B4E777-65ED-A7A7-9C0B-184034F6934E}"/>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715BC888-7A41-8EAB-DBD1-7E723EA6332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2178447-2B73-4DCA-CF47-68DBA682194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4F5C45CA-955C-41C3-81BE-36853D4849F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144AB4E6-7EBB-7322-6016-5A525A34DD62}"/>
              </a:ext>
            </a:extLst>
          </p:cNvPr>
          <p:cNvSpPr txBox="1"/>
          <p:nvPr/>
        </p:nvSpPr>
        <p:spPr>
          <a:xfrm>
            <a:off x="25400" y="1348994"/>
            <a:ext cx="5303982" cy="4801314"/>
          </a:xfrm>
          <a:prstGeom prst="rect">
            <a:avLst/>
          </a:prstGeom>
          <a:noFill/>
        </p:spPr>
        <p:txBody>
          <a:bodyPr wrap="square">
            <a:spAutoFit/>
          </a:bodyPr>
          <a:lstStyle/>
          <a:p>
            <a:r>
              <a:rPr lang="tr-TR"/>
              <a:t>4)	Vagon yükü arttıkça sensör geçiş basıncı artar, sensör geçiş basıncı arttıkça tam fren için maksimum fren silindiri basıncı artar. Bu durumda tam fren yapılırsa fren silindiri basıncı arttığı için fren ağırlığı yani fren kuvveti artar. (Yük azaldıkça tersi işlemler olur)</a:t>
            </a:r>
          </a:p>
          <a:p>
            <a:r>
              <a:rPr lang="tr-TR"/>
              <a:t>5)	Vagon yükü arttıkça fren ağırlığı arttığı için frenleme oranı çok fazla değişmez.</a:t>
            </a:r>
          </a:p>
          <a:p>
            <a:r>
              <a:rPr lang="tr-TR"/>
              <a:t>6)	Max. Fren ağırlığı değeri vagon üzerine yazılmıştır. Örnek vagon için bu değer 72 tondur. </a:t>
            </a:r>
          </a:p>
          <a:p>
            <a:r>
              <a:rPr lang="tr-TR"/>
              <a:t>7)	Fren ağırlığı; vagonun darasından az olmamak ve üzerinde yazılı olan maksimum fren ağırlığı değerini geçmemek şartıyla içine konulan yükle daranın toplamı kadardır. Başka bir ifade ile maksimum değeri geçmemek şartıyla %100 frenleme oranında alınır.</a:t>
            </a:r>
            <a:endParaRPr lang="tr-TR" dirty="0"/>
          </a:p>
        </p:txBody>
      </p:sp>
      <p:pic>
        <p:nvPicPr>
          <p:cNvPr id="3" name="Resim 2">
            <a:extLst>
              <a:ext uri="{FF2B5EF4-FFF2-40B4-BE49-F238E27FC236}">
                <a16:creationId xmlns:a16="http://schemas.microsoft.com/office/drawing/2014/main" id="{8FAC238F-8C9D-21FA-9F79-A028E25479E3}"/>
              </a:ext>
            </a:extLst>
          </p:cNvPr>
          <p:cNvPicPr>
            <a:picLocks noChangeAspect="1"/>
          </p:cNvPicPr>
          <p:nvPr/>
        </p:nvPicPr>
        <p:blipFill>
          <a:blip r:embed="rId5"/>
          <a:stretch>
            <a:fillRect/>
          </a:stretch>
        </p:blipFill>
        <p:spPr>
          <a:xfrm>
            <a:off x="5647799" y="1204686"/>
            <a:ext cx="5427164" cy="2224314"/>
          </a:xfrm>
          <a:prstGeom prst="rect">
            <a:avLst/>
          </a:prstGeom>
        </p:spPr>
      </p:pic>
      <p:pic>
        <p:nvPicPr>
          <p:cNvPr id="7" name="Resim 6">
            <a:extLst>
              <a:ext uri="{FF2B5EF4-FFF2-40B4-BE49-F238E27FC236}">
                <a16:creationId xmlns:a16="http://schemas.microsoft.com/office/drawing/2014/main" id="{9B007B46-8AFA-9F17-D0C0-A12D25C72E7E}"/>
              </a:ext>
            </a:extLst>
          </p:cNvPr>
          <p:cNvPicPr>
            <a:picLocks noChangeAspect="1"/>
          </p:cNvPicPr>
          <p:nvPr/>
        </p:nvPicPr>
        <p:blipFill>
          <a:blip r:embed="rId6"/>
          <a:stretch>
            <a:fillRect/>
          </a:stretch>
        </p:blipFill>
        <p:spPr>
          <a:xfrm>
            <a:off x="5647799" y="3429000"/>
            <a:ext cx="5427164" cy="2471891"/>
          </a:xfrm>
          <a:prstGeom prst="rect">
            <a:avLst/>
          </a:prstGeom>
        </p:spPr>
      </p:pic>
    </p:spTree>
    <p:extLst>
      <p:ext uri="{BB962C8B-B14F-4D97-AF65-F5344CB8AC3E}">
        <p14:creationId xmlns:p14="http://schemas.microsoft.com/office/powerpoint/2010/main" val="27494134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05B65-0C45-606F-CEDA-33F3530EAB3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2019CC6-A60B-6328-C87D-87F807F8DB7F}"/>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8A892F34-4E26-1D74-8DF8-592216574F9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9D82407-8EC6-6974-D70C-D932365F70B4}"/>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54500078-1F24-BD36-81F1-A53874552BB6}"/>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8DD0C126-11E7-3ACE-6350-3913091FFA82}"/>
              </a:ext>
            </a:extLst>
          </p:cNvPr>
          <p:cNvSpPr txBox="1"/>
          <p:nvPr/>
        </p:nvSpPr>
        <p:spPr>
          <a:xfrm>
            <a:off x="25400" y="1348994"/>
            <a:ext cx="4574309" cy="2862322"/>
          </a:xfrm>
          <a:prstGeom prst="rect">
            <a:avLst/>
          </a:prstGeom>
          <a:noFill/>
        </p:spPr>
        <p:txBody>
          <a:bodyPr wrap="square">
            <a:spAutoFit/>
          </a:bodyPr>
          <a:lstStyle/>
          <a:p>
            <a:r>
              <a:rPr lang="tr-TR" dirty="0">
                <a:solidFill>
                  <a:srgbClr val="C00000"/>
                </a:solidFill>
              </a:rPr>
              <a:t>Vagon üzerindeki örnek yazılar</a:t>
            </a:r>
          </a:p>
          <a:p>
            <a:endParaRPr lang="tr-TR" dirty="0"/>
          </a:p>
          <a:p>
            <a:r>
              <a:rPr lang="tr-TR" dirty="0"/>
              <a:t>	</a:t>
            </a:r>
            <a:r>
              <a:rPr lang="tr-TR" dirty="0">
                <a:highlight>
                  <a:srgbClr val="FFFF00"/>
                </a:highlight>
              </a:rPr>
              <a:t>MH</a:t>
            </a:r>
            <a:r>
              <a:rPr lang="tr-TR" dirty="0"/>
              <a:t>	: Fren sistemi firması rumuzu (MZT HEPOS)</a:t>
            </a:r>
          </a:p>
          <a:p>
            <a:r>
              <a:rPr lang="tr-TR" dirty="0"/>
              <a:t>	</a:t>
            </a:r>
            <a:r>
              <a:rPr lang="tr-TR" dirty="0">
                <a:highlight>
                  <a:srgbClr val="FFFF00"/>
                </a:highlight>
              </a:rPr>
              <a:t>GP  </a:t>
            </a:r>
            <a:r>
              <a:rPr lang="tr-TR" dirty="0"/>
              <a:t>	: Fren modları.</a:t>
            </a:r>
          </a:p>
          <a:p>
            <a:r>
              <a:rPr lang="tr-TR" dirty="0"/>
              <a:t>	</a:t>
            </a:r>
            <a:r>
              <a:rPr lang="tr-TR" dirty="0">
                <a:highlight>
                  <a:srgbClr val="FFFF00"/>
                </a:highlight>
              </a:rPr>
              <a:t>A  </a:t>
            </a:r>
            <a:r>
              <a:rPr lang="tr-TR" dirty="0"/>
              <a:t>	: Yüke göre fren gücünü otomatik olarak ayarlayan (Otomatik dolu-boş tertibatlı)</a:t>
            </a:r>
          </a:p>
          <a:p>
            <a:r>
              <a:rPr lang="tr-TR" dirty="0"/>
              <a:t>	</a:t>
            </a:r>
            <a:r>
              <a:rPr lang="tr-TR" dirty="0">
                <a:highlight>
                  <a:srgbClr val="FFFF00"/>
                </a:highlight>
              </a:rPr>
              <a:t>MAX : 29 t </a:t>
            </a:r>
            <a:r>
              <a:rPr lang="tr-TR" dirty="0"/>
              <a:t>: Tam yük ve tam frendeki fren ağırlığı</a:t>
            </a:r>
          </a:p>
        </p:txBody>
      </p:sp>
      <p:pic>
        <p:nvPicPr>
          <p:cNvPr id="6" name="Resim 5">
            <a:extLst>
              <a:ext uri="{FF2B5EF4-FFF2-40B4-BE49-F238E27FC236}">
                <a16:creationId xmlns:a16="http://schemas.microsoft.com/office/drawing/2014/main" id="{859A07D1-AA3D-F36A-7329-B502F3752BC7}"/>
              </a:ext>
            </a:extLst>
          </p:cNvPr>
          <p:cNvPicPr>
            <a:picLocks noChangeAspect="1"/>
          </p:cNvPicPr>
          <p:nvPr/>
        </p:nvPicPr>
        <p:blipFill>
          <a:blip r:embed="rId5"/>
          <a:stretch>
            <a:fillRect/>
          </a:stretch>
        </p:blipFill>
        <p:spPr>
          <a:xfrm>
            <a:off x="5329382" y="1631671"/>
            <a:ext cx="6569686" cy="3877335"/>
          </a:xfrm>
          <a:prstGeom prst="rect">
            <a:avLst/>
          </a:prstGeom>
        </p:spPr>
      </p:pic>
    </p:spTree>
    <p:extLst>
      <p:ext uri="{BB962C8B-B14F-4D97-AF65-F5344CB8AC3E}">
        <p14:creationId xmlns:p14="http://schemas.microsoft.com/office/powerpoint/2010/main" val="6970062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1A534-CF0D-5DF8-4D9A-0E2695F4EA5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1A66773-14DC-108D-F541-D3E9CD9E5360}"/>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96F97B17-992D-C71E-18DB-EB9E026D4B6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9800A5E-6FB3-4CC4-0419-BEEAFB7AFA7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A17A2DE9-79FC-93AC-7FB4-DFFDF748E103}"/>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FF48CE1E-C657-103A-6B2F-998FB7A9A192}"/>
              </a:ext>
            </a:extLst>
          </p:cNvPr>
          <p:cNvSpPr txBox="1"/>
          <p:nvPr/>
        </p:nvSpPr>
        <p:spPr>
          <a:xfrm>
            <a:off x="25400" y="1348994"/>
            <a:ext cx="4574309" cy="2585323"/>
          </a:xfrm>
          <a:prstGeom prst="rect">
            <a:avLst/>
          </a:prstGeom>
          <a:noFill/>
        </p:spPr>
        <p:txBody>
          <a:bodyPr wrap="square">
            <a:spAutoFit/>
          </a:bodyPr>
          <a:lstStyle/>
          <a:p>
            <a:r>
              <a:rPr lang="tr-TR" dirty="0">
                <a:solidFill>
                  <a:srgbClr val="C00000"/>
                </a:solidFill>
              </a:rPr>
              <a:t>Vagon üzerindeki örnek yazılar</a:t>
            </a:r>
          </a:p>
          <a:p>
            <a:r>
              <a:rPr lang="tr-TR" dirty="0"/>
              <a:t>                                              	</a:t>
            </a:r>
          </a:p>
          <a:p>
            <a:r>
              <a:rPr lang="tr-TR" dirty="0"/>
              <a:t>	</a:t>
            </a:r>
            <a:r>
              <a:rPr lang="tr-TR" dirty="0">
                <a:highlight>
                  <a:srgbClr val="FFFF00"/>
                </a:highlight>
              </a:rPr>
              <a:t>KE 	: </a:t>
            </a:r>
            <a:r>
              <a:rPr lang="tr-TR" dirty="0"/>
              <a:t>Fren sistemi firması rumuzu                      </a:t>
            </a:r>
          </a:p>
          <a:p>
            <a:r>
              <a:rPr lang="tr-TR" dirty="0"/>
              <a:t>	</a:t>
            </a:r>
            <a:r>
              <a:rPr lang="tr-TR" dirty="0">
                <a:highlight>
                  <a:srgbClr val="FFFF00"/>
                </a:highlight>
              </a:rPr>
              <a:t>GP 	: </a:t>
            </a:r>
            <a:r>
              <a:rPr lang="tr-TR" dirty="0"/>
              <a:t>Fren modları</a:t>
            </a:r>
          </a:p>
          <a:p>
            <a:r>
              <a:rPr lang="tr-TR" dirty="0"/>
              <a:t>	</a:t>
            </a:r>
            <a:r>
              <a:rPr lang="tr-TR" dirty="0">
                <a:highlight>
                  <a:srgbClr val="FFFF00"/>
                </a:highlight>
              </a:rPr>
              <a:t>A   	: </a:t>
            </a:r>
            <a:r>
              <a:rPr lang="tr-TR" dirty="0"/>
              <a:t>Yüke göre fren gücünü otomatik olarak ayarlayan  (Otomatik boş-dolu tertibatlı)</a:t>
            </a:r>
          </a:p>
          <a:p>
            <a:r>
              <a:rPr lang="tr-TR" dirty="0"/>
              <a:t>	</a:t>
            </a:r>
            <a:r>
              <a:rPr lang="tr-TR" dirty="0">
                <a:highlight>
                  <a:srgbClr val="FFFF00"/>
                </a:highlight>
              </a:rPr>
              <a:t>MAX  58 t : </a:t>
            </a:r>
            <a:r>
              <a:rPr lang="tr-TR" dirty="0"/>
              <a:t>Tam yük ve tam frendeki fren ağırlığı</a:t>
            </a:r>
          </a:p>
        </p:txBody>
      </p:sp>
      <p:pic>
        <p:nvPicPr>
          <p:cNvPr id="3" name="Resim 2">
            <a:extLst>
              <a:ext uri="{FF2B5EF4-FFF2-40B4-BE49-F238E27FC236}">
                <a16:creationId xmlns:a16="http://schemas.microsoft.com/office/drawing/2014/main" id="{6B2AE248-8A89-A21F-8D0C-67A949749956}"/>
              </a:ext>
            </a:extLst>
          </p:cNvPr>
          <p:cNvPicPr>
            <a:picLocks noChangeAspect="1"/>
          </p:cNvPicPr>
          <p:nvPr/>
        </p:nvPicPr>
        <p:blipFill>
          <a:blip r:embed="rId5"/>
          <a:stretch>
            <a:fillRect/>
          </a:stretch>
        </p:blipFill>
        <p:spPr>
          <a:xfrm>
            <a:off x="4751872" y="1512571"/>
            <a:ext cx="6675290" cy="3124084"/>
          </a:xfrm>
          <a:prstGeom prst="rect">
            <a:avLst/>
          </a:prstGeom>
        </p:spPr>
      </p:pic>
    </p:spTree>
    <p:extLst>
      <p:ext uri="{BB962C8B-B14F-4D97-AF65-F5344CB8AC3E}">
        <p14:creationId xmlns:p14="http://schemas.microsoft.com/office/powerpoint/2010/main" val="38832322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71959-9059-9E3B-83E3-482E130C2F0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802F7C9-A5AB-8C25-4DB2-1BE25CCACD9B}"/>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7E7BC816-8F85-F106-11C1-65828D9AB0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2BDB72D-FC74-EB06-8E1F-17974510DF07}"/>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888BE6D4-2FDD-18D4-6E2B-356DF55E6F9E}"/>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2E6055EA-8BC3-30BA-2D08-D62BB6EC5EA9}"/>
              </a:ext>
            </a:extLst>
          </p:cNvPr>
          <p:cNvSpPr txBox="1"/>
          <p:nvPr/>
        </p:nvSpPr>
        <p:spPr>
          <a:xfrm>
            <a:off x="25401" y="1348994"/>
            <a:ext cx="6772564" cy="1200329"/>
          </a:xfrm>
          <a:prstGeom prst="rect">
            <a:avLst/>
          </a:prstGeom>
          <a:noFill/>
        </p:spPr>
        <p:txBody>
          <a:bodyPr wrap="square">
            <a:spAutoFit/>
          </a:bodyPr>
          <a:lstStyle/>
          <a:p>
            <a:r>
              <a:rPr lang="tr-TR" dirty="0">
                <a:solidFill>
                  <a:srgbClr val="C00000"/>
                </a:solidFill>
              </a:rPr>
              <a:t>Entegre Kompakt Fren Sistemli  Y25 Boji</a:t>
            </a:r>
          </a:p>
          <a:p>
            <a:endParaRPr lang="tr-TR" dirty="0">
              <a:solidFill>
                <a:srgbClr val="C00000"/>
              </a:solidFill>
            </a:endParaRPr>
          </a:p>
          <a:p>
            <a:r>
              <a:rPr lang="tr-TR" dirty="0">
                <a:solidFill>
                  <a:srgbClr val="C00000"/>
                </a:solidFill>
              </a:rPr>
              <a:t>Entegre </a:t>
            </a:r>
            <a:r>
              <a:rPr lang="tr-TR" dirty="0" err="1">
                <a:solidFill>
                  <a:srgbClr val="C00000"/>
                </a:solidFill>
              </a:rPr>
              <a:t>BojiFren</a:t>
            </a:r>
            <a:r>
              <a:rPr lang="tr-TR" dirty="0">
                <a:solidFill>
                  <a:srgbClr val="C00000"/>
                </a:solidFill>
              </a:rPr>
              <a:t> Sistemi</a:t>
            </a:r>
          </a:p>
          <a:p>
            <a:r>
              <a:rPr lang="tr-TR" dirty="0">
                <a:solidFill>
                  <a:srgbClr val="C00000"/>
                </a:solidFill>
              </a:rPr>
              <a:t>CFCB (</a:t>
            </a:r>
            <a:r>
              <a:rPr lang="tr-TR" dirty="0" err="1">
                <a:solidFill>
                  <a:srgbClr val="C00000"/>
                </a:solidFill>
              </a:rPr>
              <a:t>Knorr</a:t>
            </a:r>
            <a:r>
              <a:rPr lang="tr-TR" dirty="0">
                <a:solidFill>
                  <a:srgbClr val="C00000"/>
                </a:solidFill>
              </a:rPr>
              <a:t>) / IBB10 (</a:t>
            </a:r>
            <a:r>
              <a:rPr lang="tr-TR" dirty="0" err="1">
                <a:solidFill>
                  <a:srgbClr val="C00000"/>
                </a:solidFill>
              </a:rPr>
              <a:t>Wabtec</a:t>
            </a:r>
            <a:r>
              <a:rPr lang="tr-TR" dirty="0">
                <a:solidFill>
                  <a:srgbClr val="C00000"/>
                </a:solidFill>
              </a:rPr>
              <a:t>) /BFCB (</a:t>
            </a:r>
            <a:r>
              <a:rPr lang="tr-TR" dirty="0" err="1">
                <a:solidFill>
                  <a:srgbClr val="C00000"/>
                </a:solidFill>
              </a:rPr>
              <a:t>Faiveley</a:t>
            </a:r>
            <a:r>
              <a:rPr lang="tr-TR" dirty="0">
                <a:solidFill>
                  <a:srgbClr val="C00000"/>
                </a:solidFill>
              </a:rPr>
              <a:t>)</a:t>
            </a:r>
          </a:p>
        </p:txBody>
      </p:sp>
      <p:pic>
        <p:nvPicPr>
          <p:cNvPr id="6" name="Resim 5">
            <a:extLst>
              <a:ext uri="{FF2B5EF4-FFF2-40B4-BE49-F238E27FC236}">
                <a16:creationId xmlns:a16="http://schemas.microsoft.com/office/drawing/2014/main" id="{CB8D4DF7-7361-B349-F7DF-1CD892718549}"/>
              </a:ext>
            </a:extLst>
          </p:cNvPr>
          <p:cNvPicPr>
            <a:picLocks noChangeAspect="1"/>
          </p:cNvPicPr>
          <p:nvPr/>
        </p:nvPicPr>
        <p:blipFill>
          <a:blip r:embed="rId5"/>
          <a:stretch>
            <a:fillRect/>
          </a:stretch>
        </p:blipFill>
        <p:spPr>
          <a:xfrm>
            <a:off x="5329558" y="1348994"/>
            <a:ext cx="6707734" cy="3786424"/>
          </a:xfrm>
          <a:prstGeom prst="rect">
            <a:avLst/>
          </a:prstGeom>
        </p:spPr>
      </p:pic>
    </p:spTree>
    <p:extLst>
      <p:ext uri="{BB962C8B-B14F-4D97-AF65-F5344CB8AC3E}">
        <p14:creationId xmlns:p14="http://schemas.microsoft.com/office/powerpoint/2010/main" val="13342644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B7C03-A85D-EF0A-C21C-2477C9FD63B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523F63A-AD5F-1C89-C26C-FB199983B3BC}"/>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083A526F-3BD6-034B-EDD7-759E0224FA4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1ED90C5E-5F5C-1A6C-0C42-85A23083B40C}"/>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C54A503B-5EA6-29EE-BB14-6EC532C5FBB5}"/>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D1047402-3A22-182D-A992-B8E506AF3BC1}"/>
              </a:ext>
            </a:extLst>
          </p:cNvPr>
          <p:cNvPicPr>
            <a:picLocks noChangeAspect="1"/>
          </p:cNvPicPr>
          <p:nvPr/>
        </p:nvPicPr>
        <p:blipFill>
          <a:blip r:embed="rId5"/>
          <a:stretch>
            <a:fillRect/>
          </a:stretch>
        </p:blipFill>
        <p:spPr>
          <a:xfrm>
            <a:off x="6095999" y="1286987"/>
            <a:ext cx="5982853" cy="3811485"/>
          </a:xfrm>
          <a:prstGeom prst="rect">
            <a:avLst/>
          </a:prstGeom>
        </p:spPr>
      </p:pic>
      <p:pic>
        <p:nvPicPr>
          <p:cNvPr id="7" name="Resim 6">
            <a:extLst>
              <a:ext uri="{FF2B5EF4-FFF2-40B4-BE49-F238E27FC236}">
                <a16:creationId xmlns:a16="http://schemas.microsoft.com/office/drawing/2014/main" id="{481DDF36-35F3-3E77-BB96-11648F72BFEA}"/>
              </a:ext>
            </a:extLst>
          </p:cNvPr>
          <p:cNvPicPr>
            <a:picLocks noChangeAspect="1"/>
          </p:cNvPicPr>
          <p:nvPr/>
        </p:nvPicPr>
        <p:blipFill>
          <a:blip r:embed="rId6"/>
          <a:stretch>
            <a:fillRect/>
          </a:stretch>
        </p:blipFill>
        <p:spPr>
          <a:xfrm>
            <a:off x="113147" y="1204685"/>
            <a:ext cx="5755123" cy="3893788"/>
          </a:xfrm>
          <a:prstGeom prst="rect">
            <a:avLst/>
          </a:prstGeom>
        </p:spPr>
      </p:pic>
    </p:spTree>
    <p:extLst>
      <p:ext uri="{BB962C8B-B14F-4D97-AF65-F5344CB8AC3E}">
        <p14:creationId xmlns:p14="http://schemas.microsoft.com/office/powerpoint/2010/main" val="5211806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6F15F-F29D-C681-F2AF-4AEE3E1C068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E41C45E-FF1A-29D6-CBA4-E8E97B408918}"/>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1AD5CB56-25E7-D791-388D-8AFDBF3238C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6202AD2-07B8-6286-7F79-2FC8039FF3B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AEA634A4-82C8-DB74-9603-60F00495E2F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82ECA020-8B75-9C3F-91E2-0A19F4930235}"/>
              </a:ext>
            </a:extLst>
          </p:cNvPr>
          <p:cNvSpPr txBox="1"/>
          <p:nvPr/>
        </p:nvSpPr>
        <p:spPr>
          <a:xfrm>
            <a:off x="3359727" y="1604764"/>
            <a:ext cx="6800272" cy="369332"/>
          </a:xfrm>
          <a:prstGeom prst="rect">
            <a:avLst/>
          </a:prstGeom>
          <a:noFill/>
        </p:spPr>
        <p:txBody>
          <a:bodyPr wrap="square">
            <a:spAutoFit/>
          </a:bodyPr>
          <a:lstStyle/>
          <a:p>
            <a:r>
              <a:rPr lang="tr-TR" dirty="0">
                <a:solidFill>
                  <a:srgbClr val="C00000"/>
                </a:solidFill>
              </a:rPr>
              <a:t>Bojilerde Fren Sistemi Donanımının Karşılaştırması</a:t>
            </a:r>
          </a:p>
        </p:txBody>
      </p:sp>
      <p:pic>
        <p:nvPicPr>
          <p:cNvPr id="8" name="Resim 7">
            <a:extLst>
              <a:ext uri="{FF2B5EF4-FFF2-40B4-BE49-F238E27FC236}">
                <a16:creationId xmlns:a16="http://schemas.microsoft.com/office/drawing/2014/main" id="{D33020CC-0891-3806-52A0-E229E9AB9331}"/>
              </a:ext>
            </a:extLst>
          </p:cNvPr>
          <p:cNvPicPr>
            <a:picLocks noChangeAspect="1"/>
          </p:cNvPicPr>
          <p:nvPr/>
        </p:nvPicPr>
        <p:blipFill>
          <a:blip r:embed="rId5"/>
          <a:stretch>
            <a:fillRect/>
          </a:stretch>
        </p:blipFill>
        <p:spPr>
          <a:xfrm>
            <a:off x="1737337" y="2199208"/>
            <a:ext cx="3693645" cy="2362908"/>
          </a:xfrm>
          <a:prstGeom prst="rect">
            <a:avLst/>
          </a:prstGeom>
        </p:spPr>
      </p:pic>
      <p:pic>
        <p:nvPicPr>
          <p:cNvPr id="9" name="Resim 8">
            <a:extLst>
              <a:ext uri="{FF2B5EF4-FFF2-40B4-BE49-F238E27FC236}">
                <a16:creationId xmlns:a16="http://schemas.microsoft.com/office/drawing/2014/main" id="{2B049FFF-1199-F453-E889-2795A6A853D4}"/>
              </a:ext>
            </a:extLst>
          </p:cNvPr>
          <p:cNvPicPr>
            <a:picLocks noChangeAspect="1"/>
          </p:cNvPicPr>
          <p:nvPr/>
        </p:nvPicPr>
        <p:blipFill>
          <a:blip r:embed="rId6"/>
          <a:stretch>
            <a:fillRect/>
          </a:stretch>
        </p:blipFill>
        <p:spPr>
          <a:xfrm>
            <a:off x="6096000" y="2199208"/>
            <a:ext cx="3446647" cy="2362908"/>
          </a:xfrm>
          <a:prstGeom prst="rect">
            <a:avLst/>
          </a:prstGeom>
        </p:spPr>
      </p:pic>
      <p:sp>
        <p:nvSpPr>
          <p:cNvPr id="13" name="Metin kutusu 12">
            <a:extLst>
              <a:ext uri="{FF2B5EF4-FFF2-40B4-BE49-F238E27FC236}">
                <a16:creationId xmlns:a16="http://schemas.microsoft.com/office/drawing/2014/main" id="{86CC6DB9-F7F1-FE71-4D9A-7EE3029FB425}"/>
              </a:ext>
            </a:extLst>
          </p:cNvPr>
          <p:cNvSpPr txBox="1"/>
          <p:nvPr/>
        </p:nvSpPr>
        <p:spPr>
          <a:xfrm>
            <a:off x="1939636" y="5139469"/>
            <a:ext cx="8414328" cy="646331"/>
          </a:xfrm>
          <a:prstGeom prst="rect">
            <a:avLst/>
          </a:prstGeom>
          <a:noFill/>
        </p:spPr>
        <p:txBody>
          <a:bodyPr wrap="square" rtlCol="0">
            <a:spAutoFit/>
          </a:bodyPr>
          <a:lstStyle/>
          <a:p>
            <a:r>
              <a:rPr lang="tr-TR" dirty="0"/>
              <a:t>Konvansiyonel Y25 Boji                                     BFCBY25 Boji</a:t>
            </a:r>
          </a:p>
          <a:p>
            <a:r>
              <a:rPr lang="tr-TR" dirty="0"/>
              <a:t>Yeşil renk ile gösterilen parçalat fren sistemine aittir.</a:t>
            </a:r>
          </a:p>
        </p:txBody>
      </p:sp>
    </p:spTree>
    <p:extLst>
      <p:ext uri="{BB962C8B-B14F-4D97-AF65-F5344CB8AC3E}">
        <p14:creationId xmlns:p14="http://schemas.microsoft.com/office/powerpoint/2010/main" val="11598026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82957-3259-253D-09FD-773ECE36A5F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5A688F5-51DD-47CA-1A79-76D062B6E4B3}"/>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628D67AC-4F1E-5E20-222B-C8695CF0AB2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0136E5C-DCDE-4318-7AB8-1B4CAA5AAFFC}"/>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BAA31CA0-C5DB-FD76-F2E2-4B0B6445A9FD}"/>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E3454D64-60E2-6DF6-FEE4-C88D5C59EE73}"/>
              </a:ext>
            </a:extLst>
          </p:cNvPr>
          <p:cNvSpPr txBox="1"/>
          <p:nvPr/>
        </p:nvSpPr>
        <p:spPr>
          <a:xfrm>
            <a:off x="136236" y="1778283"/>
            <a:ext cx="4195619" cy="3970318"/>
          </a:xfrm>
          <a:prstGeom prst="rect">
            <a:avLst/>
          </a:prstGeom>
          <a:noFill/>
        </p:spPr>
        <p:txBody>
          <a:bodyPr wrap="square">
            <a:spAutoFit/>
          </a:bodyPr>
          <a:lstStyle/>
          <a:p>
            <a:r>
              <a:rPr lang="tr-TR" dirty="0">
                <a:solidFill>
                  <a:srgbClr val="C00000"/>
                </a:solidFill>
              </a:rPr>
              <a:t>Fren Sistemi Özellikleri</a:t>
            </a:r>
          </a:p>
          <a:p>
            <a:r>
              <a:rPr lang="tr-TR" dirty="0" err="1"/>
              <a:t>Kompact</a:t>
            </a:r>
            <a:r>
              <a:rPr lang="tr-TR" dirty="0"/>
              <a:t> Fren sisteminde</a:t>
            </a:r>
          </a:p>
          <a:p>
            <a:r>
              <a:rPr lang="tr-TR" dirty="0"/>
              <a:t>Fren silindiri,</a:t>
            </a:r>
          </a:p>
          <a:p>
            <a:r>
              <a:rPr lang="tr-TR" dirty="0"/>
              <a:t>Fren regülatörü</a:t>
            </a:r>
          </a:p>
          <a:p>
            <a:r>
              <a:rPr lang="tr-TR" dirty="0"/>
              <a:t>Müselles yoktur</a:t>
            </a:r>
          </a:p>
          <a:p>
            <a:r>
              <a:rPr lang="tr-TR" dirty="0"/>
              <a:t> </a:t>
            </a:r>
          </a:p>
          <a:p>
            <a:r>
              <a:rPr lang="tr-TR" dirty="0">
                <a:solidFill>
                  <a:srgbClr val="C00000"/>
                </a:solidFill>
              </a:rPr>
              <a:t>Kompakt Fren Sistemi Özellikleri </a:t>
            </a:r>
          </a:p>
          <a:p>
            <a:r>
              <a:rPr lang="tr-TR" dirty="0"/>
              <a:t>•Boşta 120 km/saat hız</a:t>
            </a:r>
          </a:p>
          <a:p>
            <a:r>
              <a:rPr lang="tr-TR" dirty="0"/>
              <a:t>•Doluda 100 km/saat hız</a:t>
            </a:r>
          </a:p>
          <a:p>
            <a:r>
              <a:rPr lang="tr-TR" dirty="0"/>
              <a:t>•120 km/saat hızda maksimum 18 ton dingil basıncında yük taşınabilir</a:t>
            </a:r>
          </a:p>
          <a:p>
            <a:r>
              <a:rPr lang="tr-TR" dirty="0"/>
              <a:t>•Sabolar TSI onaylı Cosid810/Jurid816 marka </a:t>
            </a:r>
            <a:r>
              <a:rPr lang="tr-TR" dirty="0" err="1"/>
              <a:t>Bgu</a:t>
            </a:r>
            <a:r>
              <a:rPr lang="tr-TR" dirty="0"/>
              <a:t>/</a:t>
            </a:r>
            <a:r>
              <a:rPr lang="tr-TR" dirty="0" err="1"/>
              <a:t>Bg‘K</a:t>
            </a:r>
            <a:r>
              <a:rPr lang="tr-TR" dirty="0"/>
              <a:t>’ tipidir</a:t>
            </a:r>
          </a:p>
        </p:txBody>
      </p:sp>
      <p:pic>
        <p:nvPicPr>
          <p:cNvPr id="3" name="Resim 2">
            <a:extLst>
              <a:ext uri="{FF2B5EF4-FFF2-40B4-BE49-F238E27FC236}">
                <a16:creationId xmlns:a16="http://schemas.microsoft.com/office/drawing/2014/main" id="{CCE4BFE3-918D-62D2-4F84-A369D8608989}"/>
              </a:ext>
            </a:extLst>
          </p:cNvPr>
          <p:cNvPicPr>
            <a:picLocks noChangeAspect="1"/>
          </p:cNvPicPr>
          <p:nvPr/>
        </p:nvPicPr>
        <p:blipFill>
          <a:blip r:embed="rId5"/>
          <a:stretch>
            <a:fillRect/>
          </a:stretch>
        </p:blipFill>
        <p:spPr>
          <a:xfrm>
            <a:off x="5396728" y="1337625"/>
            <a:ext cx="5382107" cy="2301987"/>
          </a:xfrm>
          <a:prstGeom prst="rect">
            <a:avLst/>
          </a:prstGeom>
        </p:spPr>
      </p:pic>
      <p:pic>
        <p:nvPicPr>
          <p:cNvPr id="5" name="Resim 4">
            <a:extLst>
              <a:ext uri="{FF2B5EF4-FFF2-40B4-BE49-F238E27FC236}">
                <a16:creationId xmlns:a16="http://schemas.microsoft.com/office/drawing/2014/main" id="{27412B2E-924F-53BB-D5C5-94165F6FC028}"/>
              </a:ext>
            </a:extLst>
          </p:cNvPr>
          <p:cNvPicPr>
            <a:picLocks noChangeAspect="1"/>
          </p:cNvPicPr>
          <p:nvPr/>
        </p:nvPicPr>
        <p:blipFill>
          <a:blip r:embed="rId6"/>
          <a:stretch>
            <a:fillRect/>
          </a:stretch>
        </p:blipFill>
        <p:spPr>
          <a:xfrm>
            <a:off x="5392492" y="3763442"/>
            <a:ext cx="5382107" cy="1898712"/>
          </a:xfrm>
          <a:prstGeom prst="rect">
            <a:avLst/>
          </a:prstGeom>
        </p:spPr>
      </p:pic>
    </p:spTree>
    <p:extLst>
      <p:ext uri="{BB962C8B-B14F-4D97-AF65-F5344CB8AC3E}">
        <p14:creationId xmlns:p14="http://schemas.microsoft.com/office/powerpoint/2010/main" val="6045917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5B4E9-A14D-A6A7-296F-98A6A7BC1E0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8A4DB3F-7253-05AF-5840-9161B9F381CE}"/>
              </a:ext>
            </a:extLst>
          </p:cNvPr>
          <p:cNvSpPr>
            <a:spLocks noGrp="1"/>
          </p:cNvSpPr>
          <p:nvPr>
            <p:ph type="title"/>
          </p:nvPr>
        </p:nvSpPr>
        <p:spPr>
          <a:xfrm>
            <a:off x="838200" y="144309"/>
            <a:ext cx="10515600" cy="1060376"/>
          </a:xfrm>
        </p:spPr>
        <p:txBody>
          <a:bodyPr>
            <a:normAutofit fontScale="90000"/>
          </a:bodyPr>
          <a:lstStyle/>
          <a:p>
            <a:pPr algn="ctr"/>
            <a:r>
              <a:rPr lang="tr-TR" dirty="0">
                <a:solidFill>
                  <a:srgbClr val="FF0000"/>
                </a:solidFill>
              </a:rPr>
              <a:t>    Vagon Fren Sistemini Oluşturan Parçalar</a:t>
            </a:r>
          </a:p>
        </p:txBody>
      </p:sp>
      <p:pic>
        <p:nvPicPr>
          <p:cNvPr id="11" name="İçerik Yer Tutucusu 10">
            <a:extLst>
              <a:ext uri="{FF2B5EF4-FFF2-40B4-BE49-F238E27FC236}">
                <a16:creationId xmlns:a16="http://schemas.microsoft.com/office/drawing/2014/main" id="{A24D00DC-DCD5-E9DB-04C6-0BDFA84A9F1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08F76F59-E9C9-4229-EA49-61FC691E0B4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 y="0"/>
            <a:ext cx="1542472" cy="1204685"/>
          </a:xfrm>
          <a:prstGeom prst="rect">
            <a:avLst/>
          </a:prstGeom>
          <a:noFill/>
          <a:ln>
            <a:noFill/>
          </a:ln>
        </p:spPr>
      </p:pic>
      <p:pic>
        <p:nvPicPr>
          <p:cNvPr id="12" name="Resim 11">
            <a:extLst>
              <a:ext uri="{FF2B5EF4-FFF2-40B4-BE49-F238E27FC236}">
                <a16:creationId xmlns:a16="http://schemas.microsoft.com/office/drawing/2014/main" id="{C97A0012-53C4-BA29-9F0D-1F78EEE46AF0}"/>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BAF0DAC9-96FE-3289-53CE-ED416B090BCD}"/>
              </a:ext>
            </a:extLst>
          </p:cNvPr>
          <p:cNvSpPr txBox="1"/>
          <p:nvPr/>
        </p:nvSpPr>
        <p:spPr>
          <a:xfrm>
            <a:off x="1248229" y="4072183"/>
            <a:ext cx="9984081" cy="1200329"/>
          </a:xfrm>
          <a:prstGeom prst="rect">
            <a:avLst/>
          </a:prstGeom>
          <a:noFill/>
        </p:spPr>
        <p:txBody>
          <a:bodyPr wrap="square">
            <a:spAutoFit/>
          </a:bodyPr>
          <a:lstStyle/>
          <a:p>
            <a:r>
              <a:rPr lang="tr-TR" dirty="0"/>
              <a:t>                 </a:t>
            </a:r>
            <a:r>
              <a:rPr lang="tr-TR" dirty="0">
                <a:solidFill>
                  <a:srgbClr val="C00000"/>
                </a:solidFill>
              </a:rPr>
              <a:t>Konvansiyonel Boji                                                     BFCB Boji </a:t>
            </a:r>
          </a:p>
          <a:p>
            <a:r>
              <a:rPr lang="tr-TR" dirty="0">
                <a:solidFill>
                  <a:srgbClr val="C00000"/>
                </a:solidFill>
              </a:rPr>
              <a:t>                             Ağırlık                                                                 </a:t>
            </a:r>
            <a:r>
              <a:rPr lang="tr-TR" dirty="0" err="1">
                <a:solidFill>
                  <a:srgbClr val="C00000"/>
                </a:solidFill>
              </a:rPr>
              <a:t>Ağırlık</a:t>
            </a:r>
            <a:r>
              <a:rPr lang="tr-TR" dirty="0">
                <a:solidFill>
                  <a:srgbClr val="C00000"/>
                </a:solidFill>
              </a:rPr>
              <a:t> </a:t>
            </a:r>
          </a:p>
          <a:p>
            <a:r>
              <a:rPr lang="tr-TR" dirty="0">
                <a:solidFill>
                  <a:srgbClr val="C00000"/>
                </a:solidFill>
              </a:rPr>
              <a:t>                           4777 kg                                                          4228 kg (El frenli)</a:t>
            </a:r>
          </a:p>
          <a:p>
            <a:r>
              <a:rPr lang="tr-TR" dirty="0">
                <a:solidFill>
                  <a:srgbClr val="C00000"/>
                </a:solidFill>
              </a:rPr>
              <a:t>                                                                                                   4190 kg (El frensiz)</a:t>
            </a:r>
          </a:p>
        </p:txBody>
      </p:sp>
      <p:pic>
        <p:nvPicPr>
          <p:cNvPr id="5" name="Resim 4">
            <a:extLst>
              <a:ext uri="{FF2B5EF4-FFF2-40B4-BE49-F238E27FC236}">
                <a16:creationId xmlns:a16="http://schemas.microsoft.com/office/drawing/2014/main" id="{02C538E2-E5B8-0DF9-DC38-2B1F2E403DC2}"/>
              </a:ext>
            </a:extLst>
          </p:cNvPr>
          <p:cNvPicPr>
            <a:picLocks noChangeAspect="1"/>
          </p:cNvPicPr>
          <p:nvPr/>
        </p:nvPicPr>
        <p:blipFill>
          <a:blip r:embed="rId5"/>
          <a:stretch>
            <a:fillRect/>
          </a:stretch>
        </p:blipFill>
        <p:spPr>
          <a:xfrm>
            <a:off x="757382" y="1348994"/>
            <a:ext cx="5055584" cy="2731869"/>
          </a:xfrm>
          <a:prstGeom prst="rect">
            <a:avLst/>
          </a:prstGeom>
        </p:spPr>
      </p:pic>
      <p:pic>
        <p:nvPicPr>
          <p:cNvPr id="7" name="Resim 6">
            <a:extLst>
              <a:ext uri="{FF2B5EF4-FFF2-40B4-BE49-F238E27FC236}">
                <a16:creationId xmlns:a16="http://schemas.microsoft.com/office/drawing/2014/main" id="{5D9043FF-FCF6-EBD8-139B-1F2A05B51BCE}"/>
              </a:ext>
            </a:extLst>
          </p:cNvPr>
          <p:cNvPicPr>
            <a:picLocks noChangeAspect="1"/>
          </p:cNvPicPr>
          <p:nvPr/>
        </p:nvPicPr>
        <p:blipFill>
          <a:blip r:embed="rId6"/>
          <a:stretch>
            <a:fillRect/>
          </a:stretch>
        </p:blipFill>
        <p:spPr>
          <a:xfrm>
            <a:off x="6505616" y="1340313"/>
            <a:ext cx="4726694" cy="2731869"/>
          </a:xfrm>
          <a:prstGeom prst="rect">
            <a:avLst/>
          </a:prstGeom>
        </p:spPr>
      </p:pic>
    </p:spTree>
    <p:extLst>
      <p:ext uri="{BB962C8B-B14F-4D97-AF65-F5344CB8AC3E}">
        <p14:creationId xmlns:p14="http://schemas.microsoft.com/office/powerpoint/2010/main" val="3672987423"/>
      </p:ext>
    </p:extLst>
  </p:cSld>
  <p:clrMapOvr>
    <a:masterClrMapping/>
  </p:clrMapOvr>
</p:sld>
</file>

<file path=ppt/theme/theme1.xml><?xml version="1.0" encoding="utf-8"?>
<a:theme xmlns:a="http://schemas.openxmlformats.org/drawingml/2006/main" name="Dilim">
  <a:themeElements>
    <a:clrScheme name="Dilim">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Dili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283</TotalTime>
  <Words>10721</Words>
  <Application>Microsoft Office PowerPoint</Application>
  <PresentationFormat>Geniş ekran</PresentationFormat>
  <Paragraphs>513</Paragraphs>
  <Slides>117</Slides>
  <Notes>0</Notes>
  <HiddenSlides>0</HiddenSlides>
  <MMClips>0</MMClips>
  <ScaleCrop>false</ScaleCrop>
  <HeadingPairs>
    <vt:vector size="8" baseType="variant">
      <vt:variant>
        <vt:lpstr>Kullanılan Yazı Tipleri</vt:lpstr>
      </vt:variant>
      <vt:variant>
        <vt:i4>2</vt:i4>
      </vt:variant>
      <vt:variant>
        <vt:lpstr>Tema</vt:lpstr>
      </vt:variant>
      <vt:variant>
        <vt:i4>1</vt:i4>
      </vt:variant>
      <vt:variant>
        <vt:lpstr>Eklenmiş OLE Hizmet Programları</vt:lpstr>
      </vt:variant>
      <vt:variant>
        <vt:i4>1</vt:i4>
      </vt:variant>
      <vt:variant>
        <vt:lpstr>Slayt Başlıkları</vt:lpstr>
      </vt:variant>
      <vt:variant>
        <vt:i4>117</vt:i4>
      </vt:variant>
    </vt:vector>
  </HeadingPairs>
  <TitlesOfParts>
    <vt:vector size="121" baseType="lpstr">
      <vt:lpstr>Century Gothic</vt:lpstr>
      <vt:lpstr>Wingdings 3</vt:lpstr>
      <vt:lpstr>Dilim</vt:lpstr>
      <vt:lpstr>Document</vt:lpstr>
      <vt:lpstr>ÇEKİLEN ARAÇ BİLGİSİ-2- </vt:lpstr>
      <vt:lpstr>Deray</vt:lpstr>
      <vt:lpstr>Deray</vt:lpstr>
      <vt:lpstr>Deray</vt:lpstr>
      <vt:lpstr>Vagonların Bakım ve Onarımları           Yük Vagonlarının, Yük Furgonlarının ve İdari Hizmet Yük Vagonlarının Tamir Grupları ile Tamir Bakım ve Onarım Süreleri</vt:lpstr>
      <vt:lpstr>PowerPoint Sunusu</vt:lpstr>
      <vt:lpstr>PowerPoint Sunusu</vt:lpstr>
      <vt:lpstr>PowerPoint Sunusu</vt:lpstr>
      <vt:lpstr>     Yolcu Vagonlarının Tamir Bakım Ve  Onarım Süreleri</vt:lpstr>
      <vt:lpstr>     Yolcu Vagonlarının Tamir Bakım Ve  Onarım Süreleri</vt:lpstr>
      <vt:lpstr>     Yolcu Vagonlarının Tamir Bakım Ve  Onarım Süreleri</vt:lpstr>
      <vt:lpstr>     Yolcu Vagonlarının Tamir Bakım Ve  Onarım Süreleri</vt:lpstr>
      <vt:lpstr>     Yolcu Vagonlarının Tamir Bakım Ve  Onarım Süreleri</vt:lpstr>
      <vt:lpstr>     VAGONLAR İÇİN ARIZA MODELLERİ 2017 Model</vt:lpstr>
      <vt:lpstr>     VAGONLAR İÇİN ARIZA MODELLERİ 2018 Model</vt:lpstr>
      <vt:lpstr>     VAGONLAR İÇİN ARIZA MODELLERİ 2019 Model</vt:lpstr>
      <vt:lpstr>     VAGONLAR İÇİN ARIZA MODELLERİ 2020 Model</vt:lpstr>
      <vt:lpstr>     VAGONLAR İÇİN ARIZA MODELLERİ 2077 Model</vt:lpstr>
      <vt:lpstr>     VAGONLAR İÇİN ARIZA MODELLERİ 5551 Model</vt:lpstr>
      <vt:lpstr>     VAGONLAR İÇİN ARIZA MODELLERİ 5519 Model</vt:lpstr>
      <vt:lpstr>     Trenlerin Muayenesi</vt:lpstr>
      <vt:lpstr>     PNÖMATİK VE FREN BİLGİSİ</vt:lpstr>
      <vt:lpstr>     PNÖMATİK VE FREN BİLGİSİ</vt:lpstr>
      <vt:lpstr>     PNÖMATİK VE FREN BİLGİSİ</vt:lpstr>
      <vt:lpstr>     PNÖMATİK VE FREN BİLGİSİ</vt:lpstr>
      <vt:lpstr>     PNÖMATİK VE FREN BİLGİSİ</vt:lpstr>
      <vt:lpstr>    DEMİRYOLU ARAÇLARINDA KULLANILAN FRENLER</vt:lpstr>
      <vt:lpstr>    DEMİRYOLU ARAÇLARINDA KULLANILAN FRENLER</vt:lpstr>
      <vt:lpstr>    DEMİRYOLU ARAÇLARINDA KULLANILAN FRENLER  Dinamik fren </vt:lpstr>
      <vt:lpstr>    DEMİRYOLU ARAÇLARINDA KULLANILAN FRENLER  Dinamik fren </vt:lpstr>
      <vt:lpstr>    DEMİRYOLU ARAÇLARINDA KULLANILAN FRENLER  HİDRODinamik fren </vt:lpstr>
      <vt:lpstr>    DEMİRYOLU ARAÇLARINDA KULLANILAN FRENLER  MANYETİK fren </vt:lpstr>
      <vt:lpstr>    DEMİRYOLU ARAÇLARINDA KULLANILAN FRENLER  MANYETİK fren </vt:lpstr>
      <vt:lpstr>    DEMİRYOLU ARAÇLARINDA KULLANILAN FRENLER  SUSTA YÜKLÜ PARK fren </vt:lpstr>
      <vt:lpstr>    DEMİRYOLU ARAÇLARINDA KULLANILAN FRENLER  Basınçlı Hava FrenLERİ</vt:lpstr>
      <vt:lpstr>    DEMİRYOLU ARAÇLARINDA KULLANILAN FRENLER  Direkt etkili basınçlı hava freni</vt:lpstr>
      <vt:lpstr>    DEMİRYOLU ARAÇLARINDA KULLANILAN FRENLER  Direkt etkili basınçlı hava freni</vt:lpstr>
      <vt:lpstr>    DEMİRYOLU ARAÇLARINDA KULLANILAN FRENLER  ENDirekt etkili basınçlı hava freni</vt:lpstr>
      <vt:lpstr>    DEMİRYOLU ARAÇLARINDA KULLANILAN FRENLER  ENDirekt etkili basınçlı hava freni</vt:lpstr>
      <vt:lpstr>    DEMİRYOLU ARAÇLARINDA KULLANILAN FRENLER  ENDirekt etkili basınçlı hava freni</vt:lpstr>
      <vt:lpstr>    DEMİRYOLU ARAÇLARINDA KULLANILAN FRENLER  ENDirekt etkili basınçlı hava freni</vt:lpstr>
      <vt:lpstr>    DEMİRYOLU ARAÇLARINDA KULLANILAN FRENLER  ENDirekt etkili basınçlı hava freni</vt:lpstr>
      <vt:lpstr>    DEMİRYOLU ARAÇLARINDA KULLANILAN FRENLER  ENDirekt etkili basınçlı hava freni</vt:lpstr>
      <vt:lpstr>    DEMİRYOLU ARAÇLARINDA KULLANILAN FRENLER      Sürtünme Etkisine Göre Basınçlı Hava Frenleri</vt:lpstr>
      <vt:lpstr>    DEMİRYOLU ARAÇLARINDA KULLANILAN FRENLER      Sürtünme Etkisine Göre Basınçlı Hava Frenleri</vt:lpstr>
      <vt:lpstr>    DEMİRYOLU ARAÇLARINDA KULLANILAN FRENLER      Sürtünme Etkisine Göre Basınçlı Hava Frenleri</vt:lpstr>
      <vt:lpstr>    Basınçlı hava fren tekniğine ait tanımlar</vt:lpstr>
      <vt:lpstr>    Basınçlı hava fren tekniğine ait tanımlar</vt:lpstr>
      <vt:lpstr>    Basınçlı hava fren tekniğine ait tanımlar</vt:lpstr>
      <vt:lpstr>    Sabolu ve balatalı frenlerin karşılaştırılması    Sabo cinsi ve şeklinin frenleme  üzerine etkisi</vt:lpstr>
      <vt:lpstr>    Sabolu ve balatalı frenlerin karşılaştırılması    Sabo cinsi ve şeklinin frenleme  üzerine etkisi</vt:lpstr>
      <vt:lpstr>    Sabolu ve balatalı frenlerin karşılaştırılması    Sabo cinsi ve şeklinin frenleme  üzerine etkisi</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    Vagon Fren Sistemini Oluşturan Parçalar</vt:lpstr>
      <vt:lpstr>FREN ARIZALARI    </vt:lpstr>
      <vt:lpstr>FREN ARIZALARI    </vt:lpstr>
      <vt:lpstr>FREN ARIZALARI    </vt:lpstr>
      <vt:lpstr>FREN ARIZALARI    </vt:lpstr>
      <vt:lpstr>FREN ARIZALARI    </vt:lpstr>
      <vt:lpstr>FREN ARIZALARI    </vt:lpstr>
      <vt:lpstr>FREN ARIZALARI    </vt:lpstr>
      <vt:lpstr>FREN ARIZALARI    </vt:lpstr>
      <vt:lpstr>FREN ARIZALARI    </vt:lpstr>
      <vt:lpstr>FREN ARIZALARI    </vt:lpstr>
      <vt:lpstr>FREN TECRÜBELERİ    </vt:lpstr>
      <vt:lpstr>FREN TECRÜBELERİ    </vt:lpstr>
      <vt:lpstr>FREN TECRÜBELERİ    </vt:lpstr>
      <vt:lpstr>FREN TECRÜBELERİ    </vt:lpstr>
      <vt:lpstr>FREN TECRÜBELERİ    </vt:lpstr>
      <vt:lpstr>FREN TECRÜBELERİ    </vt:lpstr>
      <vt:lpstr>FREN TECRÜBELERİ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ÇEKEN ARAÇ BİLGİSİ</dc:title>
  <dc:creator>emin ekici</dc:creator>
  <cp:lastModifiedBy>Çağdaş GÖRGÜLÜ</cp:lastModifiedBy>
  <cp:revision>8</cp:revision>
  <dcterms:created xsi:type="dcterms:W3CDTF">2025-01-21T19:33:36Z</dcterms:created>
  <dcterms:modified xsi:type="dcterms:W3CDTF">2026-03-09T13:00:41Z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iketDocId">
    <vt:lpwstr>e98c6238-d887-46f1-962f-6ae2ee050279</vt:lpwstr>
  </property>
</Properties>
</file>