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8" r:id="rId31"/>
    <p:sldId id="289" r:id="rId32"/>
    <p:sldId id="290" r:id="rId33"/>
    <p:sldId id="291" r:id="rId34"/>
    <p:sldId id="293" r:id="rId35"/>
    <p:sldId id="295" r:id="rId36"/>
    <p:sldId id="296" r:id="rId37"/>
    <p:sldId id="297" r:id="rId38"/>
    <p:sldId id="298" r:id="rId39"/>
    <p:sldId id="286" r:id="rId40"/>
    <p:sldId id="287" r:id="rId41"/>
    <p:sldId id="299" r:id="rId42"/>
    <p:sldId id="300" r:id="rId43"/>
    <p:sldId id="317" r:id="rId44"/>
    <p:sldId id="32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4E1E52-FF83-439A-9720-5E95FD52F7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tr-TR"/>
        </a:p>
      </dgm:t>
    </dgm:pt>
    <dgm:pt modelId="{4B564041-D2AF-47EA-9216-D111E8019C0B}">
      <dgm:prSet/>
      <dgm:spPr/>
      <dgm:t>
        <a:bodyPr/>
        <a:lstStyle/>
        <a:p>
          <a:r>
            <a:rPr lang="en-US"/>
            <a:t>For every:</a:t>
          </a:r>
          <a:endParaRPr lang="tr-TR"/>
        </a:p>
      </dgm:t>
    </dgm:pt>
    <dgm:pt modelId="{18D00888-7100-4998-A43F-0EAD1C4B7968}" type="parTrans" cxnId="{BF9EFF98-7F5A-4370-B10D-36D1011EDB94}">
      <dgm:prSet/>
      <dgm:spPr/>
      <dgm:t>
        <a:bodyPr/>
        <a:lstStyle/>
        <a:p>
          <a:endParaRPr lang="tr-TR"/>
        </a:p>
      </dgm:t>
    </dgm:pt>
    <dgm:pt modelId="{CE30BBF5-8109-40E5-A434-BDA1A49365BF}" type="sibTrans" cxnId="{BF9EFF98-7F5A-4370-B10D-36D1011EDB94}">
      <dgm:prSet/>
      <dgm:spPr/>
      <dgm:t>
        <a:bodyPr/>
        <a:lstStyle/>
        <a:p>
          <a:endParaRPr lang="tr-TR"/>
        </a:p>
      </dgm:t>
    </dgm:pt>
    <dgm:pt modelId="{CB1AA4B6-6FDB-48AF-9096-9137CF786320}">
      <dgm:prSet/>
      <dgm:spPr/>
      <dgm:t>
        <a:bodyPr/>
        <a:lstStyle/>
        <a:p>
          <a:r>
            <a:rPr lang="en-US"/>
            <a:t>1 major accident</a:t>
          </a:r>
          <a:br>
            <a:rPr lang="en-US"/>
          </a:br>
          <a:r>
            <a:rPr lang="en-US"/>
            <a:t>29 minor accidents</a:t>
          </a:r>
          <a:br>
            <a:rPr lang="en-US"/>
          </a:br>
          <a:r>
            <a:rPr lang="en-US"/>
            <a:t>300 near misses</a:t>
          </a:r>
          <a:endParaRPr lang="tr-TR"/>
        </a:p>
      </dgm:t>
    </dgm:pt>
    <dgm:pt modelId="{38B29DF0-6D91-4507-8982-3CB1887CD16F}" type="parTrans" cxnId="{F6093F76-E15F-4655-A489-5760C654F3B8}">
      <dgm:prSet/>
      <dgm:spPr/>
      <dgm:t>
        <a:bodyPr/>
        <a:lstStyle/>
        <a:p>
          <a:endParaRPr lang="tr-TR"/>
        </a:p>
      </dgm:t>
    </dgm:pt>
    <dgm:pt modelId="{F568F3F2-8EA1-477F-A4D4-7AE364630FB6}" type="sibTrans" cxnId="{F6093F76-E15F-4655-A489-5760C654F3B8}">
      <dgm:prSet/>
      <dgm:spPr/>
      <dgm:t>
        <a:bodyPr/>
        <a:lstStyle/>
        <a:p>
          <a:endParaRPr lang="tr-TR"/>
        </a:p>
      </dgm:t>
    </dgm:pt>
    <dgm:pt modelId="{C5D5C99C-F596-42F5-B89F-96EF2436B7A1}" type="pres">
      <dgm:prSet presAssocID="{FB4E1E52-FF83-439A-9720-5E95FD52F7F3}" presName="linear" presStyleCnt="0">
        <dgm:presLayoutVars>
          <dgm:animLvl val="lvl"/>
          <dgm:resizeHandles val="exact"/>
        </dgm:presLayoutVars>
      </dgm:prSet>
      <dgm:spPr/>
    </dgm:pt>
    <dgm:pt modelId="{6051DC85-4182-44D8-ADB8-1111B7D2F87D}" type="pres">
      <dgm:prSet presAssocID="{4B564041-D2AF-47EA-9216-D111E8019C0B}" presName="parentText" presStyleLbl="node1" presStyleIdx="0" presStyleCnt="2">
        <dgm:presLayoutVars>
          <dgm:chMax val="0"/>
          <dgm:bulletEnabled val="1"/>
        </dgm:presLayoutVars>
      </dgm:prSet>
      <dgm:spPr/>
    </dgm:pt>
    <dgm:pt modelId="{C0B36577-F713-4569-BFE5-8D44762B58B8}" type="pres">
      <dgm:prSet presAssocID="{CE30BBF5-8109-40E5-A434-BDA1A49365BF}" presName="spacer" presStyleCnt="0"/>
      <dgm:spPr/>
    </dgm:pt>
    <dgm:pt modelId="{2FB54F1C-34EF-44B8-BE68-5F5391A6B459}" type="pres">
      <dgm:prSet presAssocID="{CB1AA4B6-6FDB-48AF-9096-9137CF786320}" presName="parentText" presStyleLbl="node1" presStyleIdx="1" presStyleCnt="2">
        <dgm:presLayoutVars>
          <dgm:chMax val="0"/>
          <dgm:bulletEnabled val="1"/>
        </dgm:presLayoutVars>
      </dgm:prSet>
      <dgm:spPr/>
    </dgm:pt>
  </dgm:ptLst>
  <dgm:cxnLst>
    <dgm:cxn modelId="{04D6BF63-5289-4878-A4A9-26A8529B2DDC}" type="presOf" srcId="{CB1AA4B6-6FDB-48AF-9096-9137CF786320}" destId="{2FB54F1C-34EF-44B8-BE68-5F5391A6B459}" srcOrd="0" destOrd="0" presId="urn:microsoft.com/office/officeart/2005/8/layout/vList2"/>
    <dgm:cxn modelId="{0B00C550-7E71-4F15-80AD-1579D5034B74}" type="presOf" srcId="{FB4E1E52-FF83-439A-9720-5E95FD52F7F3}" destId="{C5D5C99C-F596-42F5-B89F-96EF2436B7A1}" srcOrd="0" destOrd="0" presId="urn:microsoft.com/office/officeart/2005/8/layout/vList2"/>
    <dgm:cxn modelId="{44C63353-9C3C-421E-B1E2-8C7F1F753EB9}" type="presOf" srcId="{4B564041-D2AF-47EA-9216-D111E8019C0B}" destId="{6051DC85-4182-44D8-ADB8-1111B7D2F87D}" srcOrd="0" destOrd="0" presId="urn:microsoft.com/office/officeart/2005/8/layout/vList2"/>
    <dgm:cxn modelId="{F6093F76-E15F-4655-A489-5760C654F3B8}" srcId="{FB4E1E52-FF83-439A-9720-5E95FD52F7F3}" destId="{CB1AA4B6-6FDB-48AF-9096-9137CF786320}" srcOrd="1" destOrd="0" parTransId="{38B29DF0-6D91-4507-8982-3CB1887CD16F}" sibTransId="{F568F3F2-8EA1-477F-A4D4-7AE364630FB6}"/>
    <dgm:cxn modelId="{BF9EFF98-7F5A-4370-B10D-36D1011EDB94}" srcId="{FB4E1E52-FF83-439A-9720-5E95FD52F7F3}" destId="{4B564041-D2AF-47EA-9216-D111E8019C0B}" srcOrd="0" destOrd="0" parTransId="{18D00888-7100-4998-A43F-0EAD1C4B7968}" sibTransId="{CE30BBF5-8109-40E5-A434-BDA1A49365BF}"/>
    <dgm:cxn modelId="{DAEE874E-C164-4735-9A9E-40A104719318}" type="presParOf" srcId="{C5D5C99C-F596-42F5-B89F-96EF2436B7A1}" destId="{6051DC85-4182-44D8-ADB8-1111B7D2F87D}" srcOrd="0" destOrd="0" presId="urn:microsoft.com/office/officeart/2005/8/layout/vList2"/>
    <dgm:cxn modelId="{027AB236-10D9-43CF-AAD9-38BA004F12D8}" type="presParOf" srcId="{C5D5C99C-F596-42F5-B89F-96EF2436B7A1}" destId="{C0B36577-F713-4569-BFE5-8D44762B58B8}" srcOrd="1" destOrd="0" presId="urn:microsoft.com/office/officeart/2005/8/layout/vList2"/>
    <dgm:cxn modelId="{5A2607E7-066C-43C0-83F1-FC64C0A726B0}" type="presParOf" srcId="{C5D5C99C-F596-42F5-B89F-96EF2436B7A1}" destId="{2FB54F1C-34EF-44B8-BE68-5F5391A6B45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E1E52-FF83-439A-9720-5E95FD52F7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tr-TR"/>
        </a:p>
      </dgm:t>
    </dgm:pt>
    <dgm:pt modelId="{1B15053F-FDBD-435D-9705-D25B4F65D516}">
      <dgm:prSet/>
      <dgm:spPr/>
      <dgm:t>
        <a:bodyPr/>
        <a:lstStyle/>
        <a:p>
          <a:r>
            <a:rPr lang="tr-TR"/>
            <a:t>Accidents occur due to:</a:t>
          </a:r>
        </a:p>
      </dgm:t>
    </dgm:pt>
    <dgm:pt modelId="{C74B16BB-67A3-4B98-BF7B-6D51FD9DEEB3}" type="parTrans" cxnId="{CACAB721-5127-48D4-819E-78414C07AA79}">
      <dgm:prSet/>
      <dgm:spPr/>
      <dgm:t>
        <a:bodyPr/>
        <a:lstStyle/>
        <a:p>
          <a:endParaRPr lang="tr-TR"/>
        </a:p>
      </dgm:t>
    </dgm:pt>
    <dgm:pt modelId="{601E925A-64C4-4527-83F2-14400E52A06E}" type="sibTrans" cxnId="{CACAB721-5127-48D4-819E-78414C07AA79}">
      <dgm:prSet/>
      <dgm:spPr/>
      <dgm:t>
        <a:bodyPr/>
        <a:lstStyle/>
        <a:p>
          <a:endParaRPr lang="tr-TR"/>
        </a:p>
      </dgm:t>
    </dgm:pt>
    <dgm:pt modelId="{22700468-0619-43B4-B79C-53BA4AD48DC0}">
      <dgm:prSet/>
      <dgm:spPr/>
      <dgm:t>
        <a:bodyPr/>
        <a:lstStyle/>
        <a:p>
          <a:pPr>
            <a:buFont typeface="Arial" panose="020B0604020202020204" pitchFamily="34" charset="0"/>
            <a:buChar char="•"/>
          </a:pPr>
          <a:r>
            <a:rPr lang="tr-TR"/>
            <a:t>unsafe behavior</a:t>
          </a:r>
        </a:p>
      </dgm:t>
    </dgm:pt>
    <dgm:pt modelId="{37FB959E-830F-45B7-AFDA-5C02EA89CFAE}" type="parTrans" cxnId="{9239048A-F4BA-47FB-9E57-97B0DF2BB058}">
      <dgm:prSet/>
      <dgm:spPr/>
      <dgm:t>
        <a:bodyPr/>
        <a:lstStyle/>
        <a:p>
          <a:endParaRPr lang="tr-TR"/>
        </a:p>
      </dgm:t>
    </dgm:pt>
    <dgm:pt modelId="{318DA818-8F96-415F-B384-BC37FCCB7184}" type="sibTrans" cxnId="{9239048A-F4BA-47FB-9E57-97B0DF2BB058}">
      <dgm:prSet/>
      <dgm:spPr/>
      <dgm:t>
        <a:bodyPr/>
        <a:lstStyle/>
        <a:p>
          <a:endParaRPr lang="tr-TR"/>
        </a:p>
      </dgm:t>
    </dgm:pt>
    <dgm:pt modelId="{C065FBC5-316E-462B-A921-0342FAE0D296}">
      <dgm:prSet/>
      <dgm:spPr/>
      <dgm:t>
        <a:bodyPr/>
        <a:lstStyle/>
        <a:p>
          <a:pPr>
            <a:buFont typeface="Arial" panose="020B0604020202020204" pitchFamily="34" charset="0"/>
            <a:buChar char="•"/>
          </a:pPr>
          <a:r>
            <a:rPr lang="tr-TR"/>
            <a:t>unsafe conditions</a:t>
          </a:r>
        </a:p>
      </dgm:t>
    </dgm:pt>
    <dgm:pt modelId="{A5D10D37-F1A1-4DB8-A50A-D797771184AE}" type="parTrans" cxnId="{53D8C6F9-4955-49D4-A6F6-F148E50437C7}">
      <dgm:prSet/>
      <dgm:spPr/>
      <dgm:t>
        <a:bodyPr/>
        <a:lstStyle/>
        <a:p>
          <a:endParaRPr lang="tr-TR"/>
        </a:p>
      </dgm:t>
    </dgm:pt>
    <dgm:pt modelId="{4CE3D50D-80CA-426E-8944-CAF1ED424493}" type="sibTrans" cxnId="{53D8C6F9-4955-49D4-A6F6-F148E50437C7}">
      <dgm:prSet/>
      <dgm:spPr/>
      <dgm:t>
        <a:bodyPr/>
        <a:lstStyle/>
        <a:p>
          <a:endParaRPr lang="tr-TR"/>
        </a:p>
      </dgm:t>
    </dgm:pt>
    <dgm:pt modelId="{99441D4A-2363-4506-8A2B-AAC84AFDBF5F}">
      <dgm:prSet/>
      <dgm:spPr/>
      <dgm:t>
        <a:bodyPr/>
        <a:lstStyle/>
        <a:p>
          <a:pPr>
            <a:buFont typeface="Arial" panose="020B0604020202020204" pitchFamily="34" charset="0"/>
            <a:buChar char="•"/>
          </a:pPr>
          <a:r>
            <a:rPr lang="tr-TR"/>
            <a:t>management decisions</a:t>
          </a:r>
        </a:p>
      </dgm:t>
    </dgm:pt>
    <dgm:pt modelId="{9AC28C5A-F9BE-4408-8050-7D6800BDDB4D}" type="parTrans" cxnId="{05944B66-E210-4E6D-8324-6885BB747FAF}">
      <dgm:prSet/>
      <dgm:spPr/>
      <dgm:t>
        <a:bodyPr/>
        <a:lstStyle/>
        <a:p>
          <a:endParaRPr lang="tr-TR"/>
        </a:p>
      </dgm:t>
    </dgm:pt>
    <dgm:pt modelId="{A1FA22B8-154D-40A1-9775-A0B295856D20}" type="sibTrans" cxnId="{05944B66-E210-4E6D-8324-6885BB747FAF}">
      <dgm:prSet/>
      <dgm:spPr/>
      <dgm:t>
        <a:bodyPr/>
        <a:lstStyle/>
        <a:p>
          <a:endParaRPr lang="tr-TR"/>
        </a:p>
      </dgm:t>
    </dgm:pt>
    <dgm:pt modelId="{C5D5C99C-F596-42F5-B89F-96EF2436B7A1}" type="pres">
      <dgm:prSet presAssocID="{FB4E1E52-FF83-439A-9720-5E95FD52F7F3}" presName="linear" presStyleCnt="0">
        <dgm:presLayoutVars>
          <dgm:animLvl val="lvl"/>
          <dgm:resizeHandles val="exact"/>
        </dgm:presLayoutVars>
      </dgm:prSet>
      <dgm:spPr/>
    </dgm:pt>
    <dgm:pt modelId="{A3E59C8B-0782-4240-8520-93FF80C59C0C}" type="pres">
      <dgm:prSet presAssocID="{1B15053F-FDBD-435D-9705-D25B4F65D516}" presName="parentText" presStyleLbl="node1" presStyleIdx="0" presStyleCnt="4" custScaleX="52189">
        <dgm:presLayoutVars>
          <dgm:chMax val="0"/>
          <dgm:bulletEnabled val="1"/>
        </dgm:presLayoutVars>
      </dgm:prSet>
      <dgm:spPr/>
    </dgm:pt>
    <dgm:pt modelId="{5B51D62F-3B0C-42D4-8D37-8B6BDD44C7AE}" type="pres">
      <dgm:prSet presAssocID="{601E925A-64C4-4527-83F2-14400E52A06E}" presName="spacer" presStyleCnt="0"/>
      <dgm:spPr/>
    </dgm:pt>
    <dgm:pt modelId="{F85E28D0-94AD-4139-9BE6-B0CBAA27E85F}" type="pres">
      <dgm:prSet presAssocID="{22700468-0619-43B4-B79C-53BA4AD48DC0}" presName="parentText" presStyleLbl="node1" presStyleIdx="1" presStyleCnt="4" custLinFactNeighborX="1393" custLinFactNeighborY="3465">
        <dgm:presLayoutVars>
          <dgm:chMax val="0"/>
          <dgm:bulletEnabled val="1"/>
        </dgm:presLayoutVars>
      </dgm:prSet>
      <dgm:spPr/>
    </dgm:pt>
    <dgm:pt modelId="{AAE52BED-9F96-4685-A71E-C6C5D90B32F9}" type="pres">
      <dgm:prSet presAssocID="{318DA818-8F96-415F-B384-BC37FCCB7184}" presName="spacer" presStyleCnt="0"/>
      <dgm:spPr/>
    </dgm:pt>
    <dgm:pt modelId="{F18A7885-B644-43FB-A69A-BD8A45831FCA}" type="pres">
      <dgm:prSet presAssocID="{C065FBC5-316E-462B-A921-0342FAE0D296}" presName="parentText" presStyleLbl="node1" presStyleIdx="2" presStyleCnt="4">
        <dgm:presLayoutVars>
          <dgm:chMax val="0"/>
          <dgm:bulletEnabled val="1"/>
        </dgm:presLayoutVars>
      </dgm:prSet>
      <dgm:spPr/>
    </dgm:pt>
    <dgm:pt modelId="{EC525790-E1A2-46FC-BADC-19E65E891A2B}" type="pres">
      <dgm:prSet presAssocID="{4CE3D50D-80CA-426E-8944-CAF1ED424493}" presName="spacer" presStyleCnt="0"/>
      <dgm:spPr/>
    </dgm:pt>
    <dgm:pt modelId="{C7BA38B2-191D-4A59-BD12-1D673CA18F6F}" type="pres">
      <dgm:prSet presAssocID="{99441D4A-2363-4506-8A2B-AAC84AFDBF5F}" presName="parentText" presStyleLbl="node1" presStyleIdx="3" presStyleCnt="4">
        <dgm:presLayoutVars>
          <dgm:chMax val="0"/>
          <dgm:bulletEnabled val="1"/>
        </dgm:presLayoutVars>
      </dgm:prSet>
      <dgm:spPr/>
    </dgm:pt>
  </dgm:ptLst>
  <dgm:cxnLst>
    <dgm:cxn modelId="{6A603602-6523-4474-B321-AD2B4E9C882C}" type="presOf" srcId="{99441D4A-2363-4506-8A2B-AAC84AFDBF5F}" destId="{C7BA38B2-191D-4A59-BD12-1D673CA18F6F}" srcOrd="0" destOrd="0" presId="urn:microsoft.com/office/officeart/2005/8/layout/vList2"/>
    <dgm:cxn modelId="{3BD58416-BC90-4EC3-90A4-EA2802A78B65}" type="presOf" srcId="{22700468-0619-43B4-B79C-53BA4AD48DC0}" destId="{F85E28D0-94AD-4139-9BE6-B0CBAA27E85F}" srcOrd="0" destOrd="0" presId="urn:microsoft.com/office/officeart/2005/8/layout/vList2"/>
    <dgm:cxn modelId="{CACAB721-5127-48D4-819E-78414C07AA79}" srcId="{FB4E1E52-FF83-439A-9720-5E95FD52F7F3}" destId="{1B15053F-FDBD-435D-9705-D25B4F65D516}" srcOrd="0" destOrd="0" parTransId="{C74B16BB-67A3-4B98-BF7B-6D51FD9DEEB3}" sibTransId="{601E925A-64C4-4527-83F2-14400E52A06E}"/>
    <dgm:cxn modelId="{607A2139-2C17-4B37-83B9-D340A5CBE7D0}" type="presOf" srcId="{C065FBC5-316E-462B-A921-0342FAE0D296}" destId="{F18A7885-B644-43FB-A69A-BD8A45831FCA}" srcOrd="0" destOrd="0" presId="urn:microsoft.com/office/officeart/2005/8/layout/vList2"/>
    <dgm:cxn modelId="{820EEC3A-E43A-44E1-A966-66E1247B6C82}" type="presOf" srcId="{1B15053F-FDBD-435D-9705-D25B4F65D516}" destId="{A3E59C8B-0782-4240-8520-93FF80C59C0C}" srcOrd="0" destOrd="0" presId="urn:microsoft.com/office/officeart/2005/8/layout/vList2"/>
    <dgm:cxn modelId="{05944B66-E210-4E6D-8324-6885BB747FAF}" srcId="{FB4E1E52-FF83-439A-9720-5E95FD52F7F3}" destId="{99441D4A-2363-4506-8A2B-AAC84AFDBF5F}" srcOrd="3" destOrd="0" parTransId="{9AC28C5A-F9BE-4408-8050-7D6800BDDB4D}" sibTransId="{A1FA22B8-154D-40A1-9775-A0B295856D20}"/>
    <dgm:cxn modelId="{0B00C550-7E71-4F15-80AD-1579D5034B74}" type="presOf" srcId="{FB4E1E52-FF83-439A-9720-5E95FD52F7F3}" destId="{C5D5C99C-F596-42F5-B89F-96EF2436B7A1}" srcOrd="0" destOrd="0" presId="urn:microsoft.com/office/officeart/2005/8/layout/vList2"/>
    <dgm:cxn modelId="{9239048A-F4BA-47FB-9E57-97B0DF2BB058}" srcId="{FB4E1E52-FF83-439A-9720-5E95FD52F7F3}" destId="{22700468-0619-43B4-B79C-53BA4AD48DC0}" srcOrd="1" destOrd="0" parTransId="{37FB959E-830F-45B7-AFDA-5C02EA89CFAE}" sibTransId="{318DA818-8F96-415F-B384-BC37FCCB7184}"/>
    <dgm:cxn modelId="{53D8C6F9-4955-49D4-A6F6-F148E50437C7}" srcId="{FB4E1E52-FF83-439A-9720-5E95FD52F7F3}" destId="{C065FBC5-316E-462B-A921-0342FAE0D296}" srcOrd="2" destOrd="0" parTransId="{A5D10D37-F1A1-4DB8-A50A-D797771184AE}" sibTransId="{4CE3D50D-80CA-426E-8944-CAF1ED424493}"/>
    <dgm:cxn modelId="{63DC7599-9F51-49F3-BE61-E269150AB735}" type="presParOf" srcId="{C5D5C99C-F596-42F5-B89F-96EF2436B7A1}" destId="{A3E59C8B-0782-4240-8520-93FF80C59C0C}" srcOrd="0" destOrd="0" presId="urn:microsoft.com/office/officeart/2005/8/layout/vList2"/>
    <dgm:cxn modelId="{E3E40EC5-1851-4819-89A7-4F9CE5337FA9}" type="presParOf" srcId="{C5D5C99C-F596-42F5-B89F-96EF2436B7A1}" destId="{5B51D62F-3B0C-42D4-8D37-8B6BDD44C7AE}" srcOrd="1" destOrd="0" presId="urn:microsoft.com/office/officeart/2005/8/layout/vList2"/>
    <dgm:cxn modelId="{276FDEE7-C30A-42D0-BE14-A5BD496FFAE2}" type="presParOf" srcId="{C5D5C99C-F596-42F5-B89F-96EF2436B7A1}" destId="{F85E28D0-94AD-4139-9BE6-B0CBAA27E85F}" srcOrd="2" destOrd="0" presId="urn:microsoft.com/office/officeart/2005/8/layout/vList2"/>
    <dgm:cxn modelId="{519BD3C0-510B-4A8A-821A-1B5648C2ECC6}" type="presParOf" srcId="{C5D5C99C-F596-42F5-B89F-96EF2436B7A1}" destId="{AAE52BED-9F96-4685-A71E-C6C5D90B32F9}" srcOrd="3" destOrd="0" presId="urn:microsoft.com/office/officeart/2005/8/layout/vList2"/>
    <dgm:cxn modelId="{4FFD81E3-7986-4BDD-9058-97250AFB1436}" type="presParOf" srcId="{C5D5C99C-F596-42F5-B89F-96EF2436B7A1}" destId="{F18A7885-B644-43FB-A69A-BD8A45831FCA}" srcOrd="4" destOrd="0" presId="urn:microsoft.com/office/officeart/2005/8/layout/vList2"/>
    <dgm:cxn modelId="{0D55C3C9-BB84-4A04-B664-11675D338945}" type="presParOf" srcId="{C5D5C99C-F596-42F5-B89F-96EF2436B7A1}" destId="{EC525790-E1A2-46FC-BADC-19E65E891A2B}" srcOrd="5" destOrd="0" presId="urn:microsoft.com/office/officeart/2005/8/layout/vList2"/>
    <dgm:cxn modelId="{05194C51-4FC6-4B2C-805C-3F9BBF0BDE18}" type="presParOf" srcId="{C5D5C99C-F596-42F5-B89F-96EF2436B7A1}" destId="{C7BA38B2-191D-4A59-BD12-1D673CA18F6F}"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A5F059-0033-4F0A-9202-6A5765CB276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tr-TR"/>
        </a:p>
      </dgm:t>
    </dgm:pt>
    <dgm:pt modelId="{99E08BCF-D7D6-404B-9035-2688EFDD0CD1}">
      <dgm:prSet/>
      <dgm:spPr/>
      <dgm:t>
        <a:bodyPr/>
        <a:lstStyle/>
        <a:p>
          <a:r>
            <a:rPr lang="en-US"/>
            <a:t>SMS aims to:</a:t>
          </a:r>
          <a:endParaRPr lang="tr-TR"/>
        </a:p>
      </dgm:t>
    </dgm:pt>
    <dgm:pt modelId="{D87B35E8-B388-4086-B658-C09CCFEA05C4}" type="parTrans" cxnId="{BC2D1004-9636-4BC0-8949-96B8702B7522}">
      <dgm:prSet/>
      <dgm:spPr/>
      <dgm:t>
        <a:bodyPr/>
        <a:lstStyle/>
        <a:p>
          <a:endParaRPr lang="tr-TR"/>
        </a:p>
      </dgm:t>
    </dgm:pt>
    <dgm:pt modelId="{CCAB118B-DF31-4B7A-A26D-4E95CD76DF13}" type="sibTrans" cxnId="{BC2D1004-9636-4BC0-8949-96B8702B7522}">
      <dgm:prSet/>
      <dgm:spPr/>
      <dgm:t>
        <a:bodyPr/>
        <a:lstStyle/>
        <a:p>
          <a:endParaRPr lang="tr-TR"/>
        </a:p>
      </dgm:t>
    </dgm:pt>
    <dgm:pt modelId="{CC0CEFDF-F428-4898-BA96-40ADC6401350}">
      <dgm:prSet/>
      <dgm:spPr/>
      <dgm:t>
        <a:bodyPr/>
        <a:lstStyle/>
        <a:p>
          <a:r>
            <a:rPr lang="en-US"/>
            <a:t>control safety risks</a:t>
          </a:r>
          <a:endParaRPr lang="tr-TR"/>
        </a:p>
      </dgm:t>
    </dgm:pt>
    <dgm:pt modelId="{93D7AF4F-2552-4B20-AC3F-DD369C048440}" type="parTrans" cxnId="{E110B419-C6E8-4FB8-9FB0-6ABE9880DCDC}">
      <dgm:prSet/>
      <dgm:spPr/>
      <dgm:t>
        <a:bodyPr/>
        <a:lstStyle/>
        <a:p>
          <a:endParaRPr lang="tr-TR"/>
        </a:p>
      </dgm:t>
    </dgm:pt>
    <dgm:pt modelId="{53DB5947-B295-4783-9E23-3AD9C8C91E21}" type="sibTrans" cxnId="{E110B419-C6E8-4FB8-9FB0-6ABE9880DCDC}">
      <dgm:prSet/>
      <dgm:spPr/>
      <dgm:t>
        <a:bodyPr/>
        <a:lstStyle/>
        <a:p>
          <a:endParaRPr lang="tr-TR"/>
        </a:p>
      </dgm:t>
    </dgm:pt>
    <dgm:pt modelId="{08F5BB1F-CC62-43DE-A780-AACFB2A340ED}">
      <dgm:prSet/>
      <dgm:spPr/>
      <dgm:t>
        <a:bodyPr/>
        <a:lstStyle/>
        <a:p>
          <a:r>
            <a:rPr lang="en-US"/>
            <a:t>prevent accidents</a:t>
          </a:r>
          <a:endParaRPr lang="tr-TR"/>
        </a:p>
      </dgm:t>
    </dgm:pt>
    <dgm:pt modelId="{B97F8EFD-2AA8-489A-98C4-36A847E7C54C}" type="parTrans" cxnId="{CB1EBD55-FD02-4722-9B3A-54470BB48618}">
      <dgm:prSet/>
      <dgm:spPr/>
      <dgm:t>
        <a:bodyPr/>
        <a:lstStyle/>
        <a:p>
          <a:endParaRPr lang="tr-TR"/>
        </a:p>
      </dgm:t>
    </dgm:pt>
    <dgm:pt modelId="{5E19164B-8848-48AC-A0B3-82BF82833CE1}" type="sibTrans" cxnId="{CB1EBD55-FD02-4722-9B3A-54470BB48618}">
      <dgm:prSet/>
      <dgm:spPr/>
      <dgm:t>
        <a:bodyPr/>
        <a:lstStyle/>
        <a:p>
          <a:endParaRPr lang="tr-TR"/>
        </a:p>
      </dgm:t>
    </dgm:pt>
    <dgm:pt modelId="{99C0A9A9-FA1E-4FAB-850C-83851A64CBE5}">
      <dgm:prSet/>
      <dgm:spPr/>
      <dgm:t>
        <a:bodyPr/>
        <a:lstStyle/>
        <a:p>
          <a:r>
            <a:rPr lang="en-US"/>
            <a:t>improve safety performance</a:t>
          </a:r>
          <a:endParaRPr lang="tr-TR"/>
        </a:p>
      </dgm:t>
    </dgm:pt>
    <dgm:pt modelId="{AAFFBE1E-FDA6-4AAE-B31C-36E55676567E}" type="parTrans" cxnId="{F0D6CD8C-A639-4035-99B6-C3C735FA6BE6}">
      <dgm:prSet/>
      <dgm:spPr/>
      <dgm:t>
        <a:bodyPr/>
        <a:lstStyle/>
        <a:p>
          <a:endParaRPr lang="tr-TR"/>
        </a:p>
      </dgm:t>
    </dgm:pt>
    <dgm:pt modelId="{ACA0DE16-5C15-4AF2-BD6B-9BEDD2A4B8CA}" type="sibTrans" cxnId="{F0D6CD8C-A639-4035-99B6-C3C735FA6BE6}">
      <dgm:prSet/>
      <dgm:spPr/>
      <dgm:t>
        <a:bodyPr/>
        <a:lstStyle/>
        <a:p>
          <a:endParaRPr lang="tr-TR"/>
        </a:p>
      </dgm:t>
    </dgm:pt>
    <dgm:pt modelId="{02967AB0-10D0-497B-A893-A394B095BF54}" type="pres">
      <dgm:prSet presAssocID="{DFA5F059-0033-4F0A-9202-6A5765CB2760}" presName="Name0" presStyleCnt="0">
        <dgm:presLayoutVars>
          <dgm:chMax val="7"/>
          <dgm:dir/>
          <dgm:animLvl val="lvl"/>
          <dgm:resizeHandles val="exact"/>
        </dgm:presLayoutVars>
      </dgm:prSet>
      <dgm:spPr/>
    </dgm:pt>
    <dgm:pt modelId="{17044480-3A52-4016-A2E9-1D5ECDC4E051}" type="pres">
      <dgm:prSet presAssocID="{99E08BCF-D7D6-404B-9035-2688EFDD0CD1}" presName="circle1" presStyleLbl="node1" presStyleIdx="0" presStyleCnt="4"/>
      <dgm:spPr/>
    </dgm:pt>
    <dgm:pt modelId="{0E9F2728-74DE-4A8E-B362-FCFEC0626C09}" type="pres">
      <dgm:prSet presAssocID="{99E08BCF-D7D6-404B-9035-2688EFDD0CD1}" presName="space" presStyleCnt="0"/>
      <dgm:spPr/>
    </dgm:pt>
    <dgm:pt modelId="{D6F28C18-9D58-4811-A40E-CAD4C93A7EAE}" type="pres">
      <dgm:prSet presAssocID="{99E08BCF-D7D6-404B-9035-2688EFDD0CD1}" presName="rect1" presStyleLbl="alignAcc1" presStyleIdx="0" presStyleCnt="4"/>
      <dgm:spPr/>
    </dgm:pt>
    <dgm:pt modelId="{ADE28A07-06B1-464B-BFA6-AE83C68B6700}" type="pres">
      <dgm:prSet presAssocID="{CC0CEFDF-F428-4898-BA96-40ADC6401350}" presName="vertSpace2" presStyleLbl="node1" presStyleIdx="0" presStyleCnt="4"/>
      <dgm:spPr/>
    </dgm:pt>
    <dgm:pt modelId="{C132BBFA-DDA1-42EE-A2A6-1245FBA40B16}" type="pres">
      <dgm:prSet presAssocID="{CC0CEFDF-F428-4898-BA96-40ADC6401350}" presName="circle2" presStyleLbl="node1" presStyleIdx="1" presStyleCnt="4"/>
      <dgm:spPr/>
    </dgm:pt>
    <dgm:pt modelId="{DF539FA1-A772-4D31-8230-8AC7849253CD}" type="pres">
      <dgm:prSet presAssocID="{CC0CEFDF-F428-4898-BA96-40ADC6401350}" presName="rect2" presStyleLbl="alignAcc1" presStyleIdx="1" presStyleCnt="4"/>
      <dgm:spPr/>
    </dgm:pt>
    <dgm:pt modelId="{3A7C93C2-4953-48A3-B17E-65CC0470769A}" type="pres">
      <dgm:prSet presAssocID="{08F5BB1F-CC62-43DE-A780-AACFB2A340ED}" presName="vertSpace3" presStyleLbl="node1" presStyleIdx="1" presStyleCnt="4"/>
      <dgm:spPr/>
    </dgm:pt>
    <dgm:pt modelId="{6AE67EF6-F450-45F4-AB5A-1FF8E8083C05}" type="pres">
      <dgm:prSet presAssocID="{08F5BB1F-CC62-43DE-A780-AACFB2A340ED}" presName="circle3" presStyleLbl="node1" presStyleIdx="2" presStyleCnt="4"/>
      <dgm:spPr/>
    </dgm:pt>
    <dgm:pt modelId="{7273B66B-A137-4EAE-B6B1-ED43037457C2}" type="pres">
      <dgm:prSet presAssocID="{08F5BB1F-CC62-43DE-A780-AACFB2A340ED}" presName="rect3" presStyleLbl="alignAcc1" presStyleIdx="2" presStyleCnt="4"/>
      <dgm:spPr/>
    </dgm:pt>
    <dgm:pt modelId="{AA4BFE24-5805-4C22-8044-597CE5AEED22}" type="pres">
      <dgm:prSet presAssocID="{99C0A9A9-FA1E-4FAB-850C-83851A64CBE5}" presName="vertSpace4" presStyleLbl="node1" presStyleIdx="2" presStyleCnt="4"/>
      <dgm:spPr/>
    </dgm:pt>
    <dgm:pt modelId="{C4712BD7-4034-4B98-ADB2-47CB0991C091}" type="pres">
      <dgm:prSet presAssocID="{99C0A9A9-FA1E-4FAB-850C-83851A64CBE5}" presName="circle4" presStyleLbl="node1" presStyleIdx="3" presStyleCnt="4"/>
      <dgm:spPr/>
    </dgm:pt>
    <dgm:pt modelId="{C671C855-7372-46A8-915D-4C94A943DB81}" type="pres">
      <dgm:prSet presAssocID="{99C0A9A9-FA1E-4FAB-850C-83851A64CBE5}" presName="rect4" presStyleLbl="alignAcc1" presStyleIdx="3" presStyleCnt="4"/>
      <dgm:spPr/>
    </dgm:pt>
    <dgm:pt modelId="{159ECD16-2E30-4A7C-80A7-C5813B875867}" type="pres">
      <dgm:prSet presAssocID="{99E08BCF-D7D6-404B-9035-2688EFDD0CD1}" presName="rect1ParTxNoCh" presStyleLbl="alignAcc1" presStyleIdx="3" presStyleCnt="4">
        <dgm:presLayoutVars>
          <dgm:chMax val="1"/>
          <dgm:bulletEnabled val="1"/>
        </dgm:presLayoutVars>
      </dgm:prSet>
      <dgm:spPr/>
    </dgm:pt>
    <dgm:pt modelId="{5D744144-AB75-4A73-9EB8-FF99E3E8CA5A}" type="pres">
      <dgm:prSet presAssocID="{CC0CEFDF-F428-4898-BA96-40ADC6401350}" presName="rect2ParTxNoCh" presStyleLbl="alignAcc1" presStyleIdx="3" presStyleCnt="4">
        <dgm:presLayoutVars>
          <dgm:chMax val="1"/>
          <dgm:bulletEnabled val="1"/>
        </dgm:presLayoutVars>
      </dgm:prSet>
      <dgm:spPr/>
    </dgm:pt>
    <dgm:pt modelId="{B24D3F97-29EE-477E-9D05-0F891AF84D74}" type="pres">
      <dgm:prSet presAssocID="{08F5BB1F-CC62-43DE-A780-AACFB2A340ED}" presName="rect3ParTxNoCh" presStyleLbl="alignAcc1" presStyleIdx="3" presStyleCnt="4">
        <dgm:presLayoutVars>
          <dgm:chMax val="1"/>
          <dgm:bulletEnabled val="1"/>
        </dgm:presLayoutVars>
      </dgm:prSet>
      <dgm:spPr/>
    </dgm:pt>
    <dgm:pt modelId="{277B2386-5642-497C-9D83-6A264EBD430F}" type="pres">
      <dgm:prSet presAssocID="{99C0A9A9-FA1E-4FAB-850C-83851A64CBE5}" presName="rect4ParTxNoCh" presStyleLbl="alignAcc1" presStyleIdx="3" presStyleCnt="4">
        <dgm:presLayoutVars>
          <dgm:chMax val="1"/>
          <dgm:bulletEnabled val="1"/>
        </dgm:presLayoutVars>
      </dgm:prSet>
      <dgm:spPr/>
    </dgm:pt>
  </dgm:ptLst>
  <dgm:cxnLst>
    <dgm:cxn modelId="{BC2D1004-9636-4BC0-8949-96B8702B7522}" srcId="{DFA5F059-0033-4F0A-9202-6A5765CB2760}" destId="{99E08BCF-D7D6-404B-9035-2688EFDD0CD1}" srcOrd="0" destOrd="0" parTransId="{D87B35E8-B388-4086-B658-C09CCFEA05C4}" sibTransId="{CCAB118B-DF31-4B7A-A26D-4E95CD76DF13}"/>
    <dgm:cxn modelId="{8FCB4009-77BE-4CBE-BB96-6FF9429B3A01}" type="presOf" srcId="{99E08BCF-D7D6-404B-9035-2688EFDD0CD1}" destId="{D6F28C18-9D58-4811-A40E-CAD4C93A7EAE}" srcOrd="0" destOrd="0" presId="urn:microsoft.com/office/officeart/2005/8/layout/target3"/>
    <dgm:cxn modelId="{E110B419-C6E8-4FB8-9FB0-6ABE9880DCDC}" srcId="{DFA5F059-0033-4F0A-9202-6A5765CB2760}" destId="{CC0CEFDF-F428-4898-BA96-40ADC6401350}" srcOrd="1" destOrd="0" parTransId="{93D7AF4F-2552-4B20-AC3F-DD369C048440}" sibTransId="{53DB5947-B295-4783-9E23-3AD9C8C91E21}"/>
    <dgm:cxn modelId="{3F3B722A-7315-457A-81B1-2F2A9D2ED5D9}" type="presOf" srcId="{CC0CEFDF-F428-4898-BA96-40ADC6401350}" destId="{DF539FA1-A772-4D31-8230-8AC7849253CD}" srcOrd="0" destOrd="0" presId="urn:microsoft.com/office/officeart/2005/8/layout/target3"/>
    <dgm:cxn modelId="{17AD4A5F-6C4B-4AF3-96F9-80D4B3AECC8A}" type="presOf" srcId="{99C0A9A9-FA1E-4FAB-850C-83851A64CBE5}" destId="{C671C855-7372-46A8-915D-4C94A943DB81}" srcOrd="0" destOrd="0" presId="urn:microsoft.com/office/officeart/2005/8/layout/target3"/>
    <dgm:cxn modelId="{C3F4C865-A2AC-4CB1-BE28-B4E905AA98EA}" type="presOf" srcId="{99E08BCF-D7D6-404B-9035-2688EFDD0CD1}" destId="{159ECD16-2E30-4A7C-80A7-C5813B875867}" srcOrd="1" destOrd="0" presId="urn:microsoft.com/office/officeart/2005/8/layout/target3"/>
    <dgm:cxn modelId="{2D45224A-D642-4CC2-933B-21813FA0C1B7}" type="presOf" srcId="{08F5BB1F-CC62-43DE-A780-AACFB2A340ED}" destId="{7273B66B-A137-4EAE-B6B1-ED43037457C2}" srcOrd="0" destOrd="0" presId="urn:microsoft.com/office/officeart/2005/8/layout/target3"/>
    <dgm:cxn modelId="{CB1EBD55-FD02-4722-9B3A-54470BB48618}" srcId="{DFA5F059-0033-4F0A-9202-6A5765CB2760}" destId="{08F5BB1F-CC62-43DE-A780-AACFB2A340ED}" srcOrd="2" destOrd="0" parTransId="{B97F8EFD-2AA8-489A-98C4-36A847E7C54C}" sibTransId="{5E19164B-8848-48AC-A0B3-82BF82833CE1}"/>
    <dgm:cxn modelId="{1B92AB8C-EEB2-4F04-A379-23BB7CF6C8CA}" type="presOf" srcId="{08F5BB1F-CC62-43DE-A780-AACFB2A340ED}" destId="{B24D3F97-29EE-477E-9D05-0F891AF84D74}" srcOrd="1" destOrd="0" presId="urn:microsoft.com/office/officeart/2005/8/layout/target3"/>
    <dgm:cxn modelId="{F0D6CD8C-A639-4035-99B6-C3C735FA6BE6}" srcId="{DFA5F059-0033-4F0A-9202-6A5765CB2760}" destId="{99C0A9A9-FA1E-4FAB-850C-83851A64CBE5}" srcOrd="3" destOrd="0" parTransId="{AAFFBE1E-FDA6-4AAE-B31C-36E55676567E}" sibTransId="{ACA0DE16-5C15-4AF2-BD6B-9BEDD2A4B8CA}"/>
    <dgm:cxn modelId="{4BF39A93-5230-412B-9906-850F4F664EEC}" type="presOf" srcId="{99C0A9A9-FA1E-4FAB-850C-83851A64CBE5}" destId="{277B2386-5642-497C-9D83-6A264EBD430F}" srcOrd="1" destOrd="0" presId="urn:microsoft.com/office/officeart/2005/8/layout/target3"/>
    <dgm:cxn modelId="{7C246DA8-1091-453B-9799-AEC714BFC385}" type="presOf" srcId="{CC0CEFDF-F428-4898-BA96-40ADC6401350}" destId="{5D744144-AB75-4A73-9EB8-FF99E3E8CA5A}" srcOrd="1" destOrd="0" presId="urn:microsoft.com/office/officeart/2005/8/layout/target3"/>
    <dgm:cxn modelId="{86DA56B8-A7C5-4926-9762-43742883EFC2}" type="presOf" srcId="{DFA5F059-0033-4F0A-9202-6A5765CB2760}" destId="{02967AB0-10D0-497B-A893-A394B095BF54}" srcOrd="0" destOrd="0" presId="urn:microsoft.com/office/officeart/2005/8/layout/target3"/>
    <dgm:cxn modelId="{60E9C5DE-4F11-40FA-B0D5-F5E2B9133086}" type="presParOf" srcId="{02967AB0-10D0-497B-A893-A394B095BF54}" destId="{17044480-3A52-4016-A2E9-1D5ECDC4E051}" srcOrd="0" destOrd="0" presId="urn:microsoft.com/office/officeart/2005/8/layout/target3"/>
    <dgm:cxn modelId="{8A2B3760-1BB6-43E6-8BAD-19BC373F3397}" type="presParOf" srcId="{02967AB0-10D0-497B-A893-A394B095BF54}" destId="{0E9F2728-74DE-4A8E-B362-FCFEC0626C09}" srcOrd="1" destOrd="0" presId="urn:microsoft.com/office/officeart/2005/8/layout/target3"/>
    <dgm:cxn modelId="{52922ED4-C60D-4AF1-92C7-2938AA9BBD89}" type="presParOf" srcId="{02967AB0-10D0-497B-A893-A394B095BF54}" destId="{D6F28C18-9D58-4811-A40E-CAD4C93A7EAE}" srcOrd="2" destOrd="0" presId="urn:microsoft.com/office/officeart/2005/8/layout/target3"/>
    <dgm:cxn modelId="{DC9995E4-B0DD-4C76-BEFC-F022E60C7BC8}" type="presParOf" srcId="{02967AB0-10D0-497B-A893-A394B095BF54}" destId="{ADE28A07-06B1-464B-BFA6-AE83C68B6700}" srcOrd="3" destOrd="0" presId="urn:microsoft.com/office/officeart/2005/8/layout/target3"/>
    <dgm:cxn modelId="{A6BEE439-7EBF-46FE-8E85-BB6FBCCF700F}" type="presParOf" srcId="{02967AB0-10D0-497B-A893-A394B095BF54}" destId="{C132BBFA-DDA1-42EE-A2A6-1245FBA40B16}" srcOrd="4" destOrd="0" presId="urn:microsoft.com/office/officeart/2005/8/layout/target3"/>
    <dgm:cxn modelId="{2549F425-97F2-4A2B-8532-CB9D27F5A24B}" type="presParOf" srcId="{02967AB0-10D0-497B-A893-A394B095BF54}" destId="{DF539FA1-A772-4D31-8230-8AC7849253CD}" srcOrd="5" destOrd="0" presId="urn:microsoft.com/office/officeart/2005/8/layout/target3"/>
    <dgm:cxn modelId="{4192C7F0-EF66-406A-8F6E-583912CB78FD}" type="presParOf" srcId="{02967AB0-10D0-497B-A893-A394B095BF54}" destId="{3A7C93C2-4953-48A3-B17E-65CC0470769A}" srcOrd="6" destOrd="0" presId="urn:microsoft.com/office/officeart/2005/8/layout/target3"/>
    <dgm:cxn modelId="{6433E13C-4DCF-49E2-9AC7-A1F127AB68DC}" type="presParOf" srcId="{02967AB0-10D0-497B-A893-A394B095BF54}" destId="{6AE67EF6-F450-45F4-AB5A-1FF8E8083C05}" srcOrd="7" destOrd="0" presId="urn:microsoft.com/office/officeart/2005/8/layout/target3"/>
    <dgm:cxn modelId="{2C027A23-075D-4E50-A9A7-75E5AA6EAA67}" type="presParOf" srcId="{02967AB0-10D0-497B-A893-A394B095BF54}" destId="{7273B66B-A137-4EAE-B6B1-ED43037457C2}" srcOrd="8" destOrd="0" presId="urn:microsoft.com/office/officeart/2005/8/layout/target3"/>
    <dgm:cxn modelId="{C5433AA7-7690-4E02-8A89-987640CE186C}" type="presParOf" srcId="{02967AB0-10D0-497B-A893-A394B095BF54}" destId="{AA4BFE24-5805-4C22-8044-597CE5AEED22}" srcOrd="9" destOrd="0" presId="urn:microsoft.com/office/officeart/2005/8/layout/target3"/>
    <dgm:cxn modelId="{427BFC04-F8D4-4EB1-BC31-A1C559D994D9}" type="presParOf" srcId="{02967AB0-10D0-497B-A893-A394B095BF54}" destId="{C4712BD7-4034-4B98-ADB2-47CB0991C091}" srcOrd="10" destOrd="0" presId="urn:microsoft.com/office/officeart/2005/8/layout/target3"/>
    <dgm:cxn modelId="{53C20255-2974-4EFD-9195-4A0ED0A5DEB4}" type="presParOf" srcId="{02967AB0-10D0-497B-A893-A394B095BF54}" destId="{C671C855-7372-46A8-915D-4C94A943DB81}" srcOrd="11" destOrd="0" presId="urn:microsoft.com/office/officeart/2005/8/layout/target3"/>
    <dgm:cxn modelId="{9227DA6A-ABC9-435D-8CD0-72DD32EAB74C}" type="presParOf" srcId="{02967AB0-10D0-497B-A893-A394B095BF54}" destId="{159ECD16-2E30-4A7C-80A7-C5813B875867}" srcOrd="12" destOrd="0" presId="urn:microsoft.com/office/officeart/2005/8/layout/target3"/>
    <dgm:cxn modelId="{06C9B259-DD6D-4FFE-9E4A-4E723C82D309}" type="presParOf" srcId="{02967AB0-10D0-497B-A893-A394B095BF54}" destId="{5D744144-AB75-4A73-9EB8-FF99E3E8CA5A}" srcOrd="13" destOrd="0" presId="urn:microsoft.com/office/officeart/2005/8/layout/target3"/>
    <dgm:cxn modelId="{D12670D3-D624-4FCA-AC39-EBB36E3219CD}" type="presParOf" srcId="{02967AB0-10D0-497B-A893-A394B095BF54}" destId="{B24D3F97-29EE-477E-9D05-0F891AF84D74}" srcOrd="14" destOrd="0" presId="urn:microsoft.com/office/officeart/2005/8/layout/target3"/>
    <dgm:cxn modelId="{F3C2C85C-79CA-4BA3-9D37-27FC080237D8}" type="presParOf" srcId="{02967AB0-10D0-497B-A893-A394B095BF54}" destId="{277B2386-5642-497C-9D83-6A264EBD430F}" srcOrd="15"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A5F059-0033-4F0A-9202-6A5765CB276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tr-TR"/>
        </a:p>
      </dgm:t>
    </dgm:pt>
    <dgm:pt modelId="{99E08BCF-D7D6-404B-9035-2688EFDD0CD1}">
      <dgm:prSet/>
      <dgm:spPr/>
      <dgm:t>
        <a:bodyPr/>
        <a:lstStyle/>
        <a:p>
          <a:r>
            <a:rPr lang="en-US"/>
            <a:t>SMS aims to:</a:t>
          </a:r>
          <a:endParaRPr lang="tr-TR"/>
        </a:p>
      </dgm:t>
    </dgm:pt>
    <dgm:pt modelId="{D87B35E8-B388-4086-B658-C09CCFEA05C4}" type="parTrans" cxnId="{BC2D1004-9636-4BC0-8949-96B8702B7522}">
      <dgm:prSet/>
      <dgm:spPr/>
      <dgm:t>
        <a:bodyPr/>
        <a:lstStyle/>
        <a:p>
          <a:endParaRPr lang="tr-TR"/>
        </a:p>
      </dgm:t>
    </dgm:pt>
    <dgm:pt modelId="{CCAB118B-DF31-4B7A-A26D-4E95CD76DF13}" type="sibTrans" cxnId="{BC2D1004-9636-4BC0-8949-96B8702B7522}">
      <dgm:prSet/>
      <dgm:spPr/>
      <dgm:t>
        <a:bodyPr/>
        <a:lstStyle/>
        <a:p>
          <a:endParaRPr lang="tr-TR"/>
        </a:p>
      </dgm:t>
    </dgm:pt>
    <dgm:pt modelId="{CC0CEFDF-F428-4898-BA96-40ADC6401350}">
      <dgm:prSet/>
      <dgm:spPr/>
      <dgm:t>
        <a:bodyPr/>
        <a:lstStyle/>
        <a:p>
          <a:r>
            <a:rPr lang="en-US"/>
            <a:t>control safety risks</a:t>
          </a:r>
          <a:endParaRPr lang="tr-TR"/>
        </a:p>
      </dgm:t>
    </dgm:pt>
    <dgm:pt modelId="{93D7AF4F-2552-4B20-AC3F-DD369C048440}" type="parTrans" cxnId="{E110B419-C6E8-4FB8-9FB0-6ABE9880DCDC}">
      <dgm:prSet/>
      <dgm:spPr/>
      <dgm:t>
        <a:bodyPr/>
        <a:lstStyle/>
        <a:p>
          <a:endParaRPr lang="tr-TR"/>
        </a:p>
      </dgm:t>
    </dgm:pt>
    <dgm:pt modelId="{53DB5947-B295-4783-9E23-3AD9C8C91E21}" type="sibTrans" cxnId="{E110B419-C6E8-4FB8-9FB0-6ABE9880DCDC}">
      <dgm:prSet/>
      <dgm:spPr/>
      <dgm:t>
        <a:bodyPr/>
        <a:lstStyle/>
        <a:p>
          <a:endParaRPr lang="tr-TR"/>
        </a:p>
      </dgm:t>
    </dgm:pt>
    <dgm:pt modelId="{08F5BB1F-CC62-43DE-A780-AACFB2A340ED}">
      <dgm:prSet/>
      <dgm:spPr/>
      <dgm:t>
        <a:bodyPr/>
        <a:lstStyle/>
        <a:p>
          <a:r>
            <a:rPr lang="en-US"/>
            <a:t>prevent accidents</a:t>
          </a:r>
          <a:endParaRPr lang="tr-TR"/>
        </a:p>
      </dgm:t>
    </dgm:pt>
    <dgm:pt modelId="{B97F8EFD-2AA8-489A-98C4-36A847E7C54C}" type="parTrans" cxnId="{CB1EBD55-FD02-4722-9B3A-54470BB48618}">
      <dgm:prSet/>
      <dgm:spPr/>
      <dgm:t>
        <a:bodyPr/>
        <a:lstStyle/>
        <a:p>
          <a:endParaRPr lang="tr-TR"/>
        </a:p>
      </dgm:t>
    </dgm:pt>
    <dgm:pt modelId="{5E19164B-8848-48AC-A0B3-82BF82833CE1}" type="sibTrans" cxnId="{CB1EBD55-FD02-4722-9B3A-54470BB48618}">
      <dgm:prSet/>
      <dgm:spPr/>
      <dgm:t>
        <a:bodyPr/>
        <a:lstStyle/>
        <a:p>
          <a:endParaRPr lang="tr-TR"/>
        </a:p>
      </dgm:t>
    </dgm:pt>
    <dgm:pt modelId="{99C0A9A9-FA1E-4FAB-850C-83851A64CBE5}">
      <dgm:prSet/>
      <dgm:spPr/>
      <dgm:t>
        <a:bodyPr/>
        <a:lstStyle/>
        <a:p>
          <a:r>
            <a:rPr lang="en-US"/>
            <a:t>improve safety performance</a:t>
          </a:r>
          <a:endParaRPr lang="tr-TR"/>
        </a:p>
      </dgm:t>
    </dgm:pt>
    <dgm:pt modelId="{AAFFBE1E-FDA6-4AAE-B31C-36E55676567E}" type="parTrans" cxnId="{F0D6CD8C-A639-4035-99B6-C3C735FA6BE6}">
      <dgm:prSet/>
      <dgm:spPr/>
      <dgm:t>
        <a:bodyPr/>
        <a:lstStyle/>
        <a:p>
          <a:endParaRPr lang="tr-TR"/>
        </a:p>
      </dgm:t>
    </dgm:pt>
    <dgm:pt modelId="{ACA0DE16-5C15-4AF2-BD6B-9BEDD2A4B8CA}" type="sibTrans" cxnId="{F0D6CD8C-A639-4035-99B6-C3C735FA6BE6}">
      <dgm:prSet/>
      <dgm:spPr/>
      <dgm:t>
        <a:bodyPr/>
        <a:lstStyle/>
        <a:p>
          <a:endParaRPr lang="tr-TR"/>
        </a:p>
      </dgm:t>
    </dgm:pt>
    <dgm:pt modelId="{02967AB0-10D0-497B-A893-A394B095BF54}" type="pres">
      <dgm:prSet presAssocID="{DFA5F059-0033-4F0A-9202-6A5765CB2760}" presName="Name0" presStyleCnt="0">
        <dgm:presLayoutVars>
          <dgm:chMax val="7"/>
          <dgm:dir/>
          <dgm:animLvl val="lvl"/>
          <dgm:resizeHandles val="exact"/>
        </dgm:presLayoutVars>
      </dgm:prSet>
      <dgm:spPr/>
    </dgm:pt>
    <dgm:pt modelId="{17044480-3A52-4016-A2E9-1D5ECDC4E051}" type="pres">
      <dgm:prSet presAssocID="{99E08BCF-D7D6-404B-9035-2688EFDD0CD1}" presName="circle1" presStyleLbl="node1" presStyleIdx="0" presStyleCnt="4"/>
      <dgm:spPr/>
    </dgm:pt>
    <dgm:pt modelId="{0E9F2728-74DE-4A8E-B362-FCFEC0626C09}" type="pres">
      <dgm:prSet presAssocID="{99E08BCF-D7D6-404B-9035-2688EFDD0CD1}" presName="space" presStyleCnt="0"/>
      <dgm:spPr/>
    </dgm:pt>
    <dgm:pt modelId="{D6F28C18-9D58-4811-A40E-CAD4C93A7EAE}" type="pres">
      <dgm:prSet presAssocID="{99E08BCF-D7D6-404B-9035-2688EFDD0CD1}" presName="rect1" presStyleLbl="alignAcc1" presStyleIdx="0" presStyleCnt="4"/>
      <dgm:spPr/>
    </dgm:pt>
    <dgm:pt modelId="{ADE28A07-06B1-464B-BFA6-AE83C68B6700}" type="pres">
      <dgm:prSet presAssocID="{CC0CEFDF-F428-4898-BA96-40ADC6401350}" presName="vertSpace2" presStyleLbl="node1" presStyleIdx="0" presStyleCnt="4"/>
      <dgm:spPr/>
    </dgm:pt>
    <dgm:pt modelId="{C132BBFA-DDA1-42EE-A2A6-1245FBA40B16}" type="pres">
      <dgm:prSet presAssocID="{CC0CEFDF-F428-4898-BA96-40ADC6401350}" presName="circle2" presStyleLbl="node1" presStyleIdx="1" presStyleCnt="4"/>
      <dgm:spPr/>
    </dgm:pt>
    <dgm:pt modelId="{DF539FA1-A772-4D31-8230-8AC7849253CD}" type="pres">
      <dgm:prSet presAssocID="{CC0CEFDF-F428-4898-BA96-40ADC6401350}" presName="rect2" presStyleLbl="alignAcc1" presStyleIdx="1" presStyleCnt="4"/>
      <dgm:spPr/>
    </dgm:pt>
    <dgm:pt modelId="{3A7C93C2-4953-48A3-B17E-65CC0470769A}" type="pres">
      <dgm:prSet presAssocID="{08F5BB1F-CC62-43DE-A780-AACFB2A340ED}" presName="vertSpace3" presStyleLbl="node1" presStyleIdx="1" presStyleCnt="4"/>
      <dgm:spPr/>
    </dgm:pt>
    <dgm:pt modelId="{6AE67EF6-F450-45F4-AB5A-1FF8E8083C05}" type="pres">
      <dgm:prSet presAssocID="{08F5BB1F-CC62-43DE-A780-AACFB2A340ED}" presName="circle3" presStyleLbl="node1" presStyleIdx="2" presStyleCnt="4"/>
      <dgm:spPr/>
    </dgm:pt>
    <dgm:pt modelId="{7273B66B-A137-4EAE-B6B1-ED43037457C2}" type="pres">
      <dgm:prSet presAssocID="{08F5BB1F-CC62-43DE-A780-AACFB2A340ED}" presName="rect3" presStyleLbl="alignAcc1" presStyleIdx="2" presStyleCnt="4"/>
      <dgm:spPr/>
    </dgm:pt>
    <dgm:pt modelId="{AA4BFE24-5805-4C22-8044-597CE5AEED22}" type="pres">
      <dgm:prSet presAssocID="{99C0A9A9-FA1E-4FAB-850C-83851A64CBE5}" presName="vertSpace4" presStyleLbl="node1" presStyleIdx="2" presStyleCnt="4"/>
      <dgm:spPr/>
    </dgm:pt>
    <dgm:pt modelId="{C4712BD7-4034-4B98-ADB2-47CB0991C091}" type="pres">
      <dgm:prSet presAssocID="{99C0A9A9-FA1E-4FAB-850C-83851A64CBE5}" presName="circle4" presStyleLbl="node1" presStyleIdx="3" presStyleCnt="4"/>
      <dgm:spPr/>
    </dgm:pt>
    <dgm:pt modelId="{C671C855-7372-46A8-915D-4C94A943DB81}" type="pres">
      <dgm:prSet presAssocID="{99C0A9A9-FA1E-4FAB-850C-83851A64CBE5}" presName="rect4" presStyleLbl="alignAcc1" presStyleIdx="3" presStyleCnt="4"/>
      <dgm:spPr/>
    </dgm:pt>
    <dgm:pt modelId="{159ECD16-2E30-4A7C-80A7-C5813B875867}" type="pres">
      <dgm:prSet presAssocID="{99E08BCF-D7D6-404B-9035-2688EFDD0CD1}" presName="rect1ParTxNoCh" presStyleLbl="alignAcc1" presStyleIdx="3" presStyleCnt="4">
        <dgm:presLayoutVars>
          <dgm:chMax val="1"/>
          <dgm:bulletEnabled val="1"/>
        </dgm:presLayoutVars>
      </dgm:prSet>
      <dgm:spPr/>
    </dgm:pt>
    <dgm:pt modelId="{5D744144-AB75-4A73-9EB8-FF99E3E8CA5A}" type="pres">
      <dgm:prSet presAssocID="{CC0CEFDF-F428-4898-BA96-40ADC6401350}" presName="rect2ParTxNoCh" presStyleLbl="alignAcc1" presStyleIdx="3" presStyleCnt="4">
        <dgm:presLayoutVars>
          <dgm:chMax val="1"/>
          <dgm:bulletEnabled val="1"/>
        </dgm:presLayoutVars>
      </dgm:prSet>
      <dgm:spPr/>
    </dgm:pt>
    <dgm:pt modelId="{B24D3F97-29EE-477E-9D05-0F891AF84D74}" type="pres">
      <dgm:prSet presAssocID="{08F5BB1F-CC62-43DE-A780-AACFB2A340ED}" presName="rect3ParTxNoCh" presStyleLbl="alignAcc1" presStyleIdx="3" presStyleCnt="4">
        <dgm:presLayoutVars>
          <dgm:chMax val="1"/>
          <dgm:bulletEnabled val="1"/>
        </dgm:presLayoutVars>
      </dgm:prSet>
      <dgm:spPr/>
    </dgm:pt>
    <dgm:pt modelId="{277B2386-5642-497C-9D83-6A264EBD430F}" type="pres">
      <dgm:prSet presAssocID="{99C0A9A9-FA1E-4FAB-850C-83851A64CBE5}" presName="rect4ParTxNoCh" presStyleLbl="alignAcc1" presStyleIdx="3" presStyleCnt="4">
        <dgm:presLayoutVars>
          <dgm:chMax val="1"/>
          <dgm:bulletEnabled val="1"/>
        </dgm:presLayoutVars>
      </dgm:prSet>
      <dgm:spPr/>
    </dgm:pt>
  </dgm:ptLst>
  <dgm:cxnLst>
    <dgm:cxn modelId="{BC2D1004-9636-4BC0-8949-96B8702B7522}" srcId="{DFA5F059-0033-4F0A-9202-6A5765CB2760}" destId="{99E08BCF-D7D6-404B-9035-2688EFDD0CD1}" srcOrd="0" destOrd="0" parTransId="{D87B35E8-B388-4086-B658-C09CCFEA05C4}" sibTransId="{CCAB118B-DF31-4B7A-A26D-4E95CD76DF13}"/>
    <dgm:cxn modelId="{8FCB4009-77BE-4CBE-BB96-6FF9429B3A01}" type="presOf" srcId="{99E08BCF-D7D6-404B-9035-2688EFDD0CD1}" destId="{D6F28C18-9D58-4811-A40E-CAD4C93A7EAE}" srcOrd="0" destOrd="0" presId="urn:microsoft.com/office/officeart/2005/8/layout/target3"/>
    <dgm:cxn modelId="{E110B419-C6E8-4FB8-9FB0-6ABE9880DCDC}" srcId="{DFA5F059-0033-4F0A-9202-6A5765CB2760}" destId="{CC0CEFDF-F428-4898-BA96-40ADC6401350}" srcOrd="1" destOrd="0" parTransId="{93D7AF4F-2552-4B20-AC3F-DD369C048440}" sibTransId="{53DB5947-B295-4783-9E23-3AD9C8C91E21}"/>
    <dgm:cxn modelId="{3F3B722A-7315-457A-81B1-2F2A9D2ED5D9}" type="presOf" srcId="{CC0CEFDF-F428-4898-BA96-40ADC6401350}" destId="{DF539FA1-A772-4D31-8230-8AC7849253CD}" srcOrd="0" destOrd="0" presId="urn:microsoft.com/office/officeart/2005/8/layout/target3"/>
    <dgm:cxn modelId="{17AD4A5F-6C4B-4AF3-96F9-80D4B3AECC8A}" type="presOf" srcId="{99C0A9A9-FA1E-4FAB-850C-83851A64CBE5}" destId="{C671C855-7372-46A8-915D-4C94A943DB81}" srcOrd="0" destOrd="0" presId="urn:microsoft.com/office/officeart/2005/8/layout/target3"/>
    <dgm:cxn modelId="{C3F4C865-A2AC-4CB1-BE28-B4E905AA98EA}" type="presOf" srcId="{99E08BCF-D7D6-404B-9035-2688EFDD0CD1}" destId="{159ECD16-2E30-4A7C-80A7-C5813B875867}" srcOrd="1" destOrd="0" presId="urn:microsoft.com/office/officeart/2005/8/layout/target3"/>
    <dgm:cxn modelId="{2D45224A-D642-4CC2-933B-21813FA0C1B7}" type="presOf" srcId="{08F5BB1F-CC62-43DE-A780-AACFB2A340ED}" destId="{7273B66B-A137-4EAE-B6B1-ED43037457C2}" srcOrd="0" destOrd="0" presId="urn:microsoft.com/office/officeart/2005/8/layout/target3"/>
    <dgm:cxn modelId="{CB1EBD55-FD02-4722-9B3A-54470BB48618}" srcId="{DFA5F059-0033-4F0A-9202-6A5765CB2760}" destId="{08F5BB1F-CC62-43DE-A780-AACFB2A340ED}" srcOrd="2" destOrd="0" parTransId="{B97F8EFD-2AA8-489A-98C4-36A847E7C54C}" sibTransId="{5E19164B-8848-48AC-A0B3-82BF82833CE1}"/>
    <dgm:cxn modelId="{1B92AB8C-EEB2-4F04-A379-23BB7CF6C8CA}" type="presOf" srcId="{08F5BB1F-CC62-43DE-A780-AACFB2A340ED}" destId="{B24D3F97-29EE-477E-9D05-0F891AF84D74}" srcOrd="1" destOrd="0" presId="urn:microsoft.com/office/officeart/2005/8/layout/target3"/>
    <dgm:cxn modelId="{F0D6CD8C-A639-4035-99B6-C3C735FA6BE6}" srcId="{DFA5F059-0033-4F0A-9202-6A5765CB2760}" destId="{99C0A9A9-FA1E-4FAB-850C-83851A64CBE5}" srcOrd="3" destOrd="0" parTransId="{AAFFBE1E-FDA6-4AAE-B31C-36E55676567E}" sibTransId="{ACA0DE16-5C15-4AF2-BD6B-9BEDD2A4B8CA}"/>
    <dgm:cxn modelId="{4BF39A93-5230-412B-9906-850F4F664EEC}" type="presOf" srcId="{99C0A9A9-FA1E-4FAB-850C-83851A64CBE5}" destId="{277B2386-5642-497C-9D83-6A264EBD430F}" srcOrd="1" destOrd="0" presId="urn:microsoft.com/office/officeart/2005/8/layout/target3"/>
    <dgm:cxn modelId="{7C246DA8-1091-453B-9799-AEC714BFC385}" type="presOf" srcId="{CC0CEFDF-F428-4898-BA96-40ADC6401350}" destId="{5D744144-AB75-4A73-9EB8-FF99E3E8CA5A}" srcOrd="1" destOrd="0" presId="urn:microsoft.com/office/officeart/2005/8/layout/target3"/>
    <dgm:cxn modelId="{86DA56B8-A7C5-4926-9762-43742883EFC2}" type="presOf" srcId="{DFA5F059-0033-4F0A-9202-6A5765CB2760}" destId="{02967AB0-10D0-497B-A893-A394B095BF54}" srcOrd="0" destOrd="0" presId="urn:microsoft.com/office/officeart/2005/8/layout/target3"/>
    <dgm:cxn modelId="{60E9C5DE-4F11-40FA-B0D5-F5E2B9133086}" type="presParOf" srcId="{02967AB0-10D0-497B-A893-A394B095BF54}" destId="{17044480-3A52-4016-A2E9-1D5ECDC4E051}" srcOrd="0" destOrd="0" presId="urn:microsoft.com/office/officeart/2005/8/layout/target3"/>
    <dgm:cxn modelId="{8A2B3760-1BB6-43E6-8BAD-19BC373F3397}" type="presParOf" srcId="{02967AB0-10D0-497B-A893-A394B095BF54}" destId="{0E9F2728-74DE-4A8E-B362-FCFEC0626C09}" srcOrd="1" destOrd="0" presId="urn:microsoft.com/office/officeart/2005/8/layout/target3"/>
    <dgm:cxn modelId="{52922ED4-C60D-4AF1-92C7-2938AA9BBD89}" type="presParOf" srcId="{02967AB0-10D0-497B-A893-A394B095BF54}" destId="{D6F28C18-9D58-4811-A40E-CAD4C93A7EAE}" srcOrd="2" destOrd="0" presId="urn:microsoft.com/office/officeart/2005/8/layout/target3"/>
    <dgm:cxn modelId="{DC9995E4-B0DD-4C76-BEFC-F022E60C7BC8}" type="presParOf" srcId="{02967AB0-10D0-497B-A893-A394B095BF54}" destId="{ADE28A07-06B1-464B-BFA6-AE83C68B6700}" srcOrd="3" destOrd="0" presId="urn:microsoft.com/office/officeart/2005/8/layout/target3"/>
    <dgm:cxn modelId="{A6BEE439-7EBF-46FE-8E85-BB6FBCCF700F}" type="presParOf" srcId="{02967AB0-10D0-497B-A893-A394B095BF54}" destId="{C132BBFA-DDA1-42EE-A2A6-1245FBA40B16}" srcOrd="4" destOrd="0" presId="urn:microsoft.com/office/officeart/2005/8/layout/target3"/>
    <dgm:cxn modelId="{2549F425-97F2-4A2B-8532-CB9D27F5A24B}" type="presParOf" srcId="{02967AB0-10D0-497B-A893-A394B095BF54}" destId="{DF539FA1-A772-4D31-8230-8AC7849253CD}" srcOrd="5" destOrd="0" presId="urn:microsoft.com/office/officeart/2005/8/layout/target3"/>
    <dgm:cxn modelId="{4192C7F0-EF66-406A-8F6E-583912CB78FD}" type="presParOf" srcId="{02967AB0-10D0-497B-A893-A394B095BF54}" destId="{3A7C93C2-4953-48A3-B17E-65CC0470769A}" srcOrd="6" destOrd="0" presId="urn:microsoft.com/office/officeart/2005/8/layout/target3"/>
    <dgm:cxn modelId="{6433E13C-4DCF-49E2-9AC7-A1F127AB68DC}" type="presParOf" srcId="{02967AB0-10D0-497B-A893-A394B095BF54}" destId="{6AE67EF6-F450-45F4-AB5A-1FF8E8083C05}" srcOrd="7" destOrd="0" presId="urn:microsoft.com/office/officeart/2005/8/layout/target3"/>
    <dgm:cxn modelId="{2C027A23-075D-4E50-A9A7-75E5AA6EAA67}" type="presParOf" srcId="{02967AB0-10D0-497B-A893-A394B095BF54}" destId="{7273B66B-A137-4EAE-B6B1-ED43037457C2}" srcOrd="8" destOrd="0" presId="urn:microsoft.com/office/officeart/2005/8/layout/target3"/>
    <dgm:cxn modelId="{C5433AA7-7690-4E02-8A89-987640CE186C}" type="presParOf" srcId="{02967AB0-10D0-497B-A893-A394B095BF54}" destId="{AA4BFE24-5805-4C22-8044-597CE5AEED22}" srcOrd="9" destOrd="0" presId="urn:microsoft.com/office/officeart/2005/8/layout/target3"/>
    <dgm:cxn modelId="{427BFC04-F8D4-4EB1-BC31-A1C559D994D9}" type="presParOf" srcId="{02967AB0-10D0-497B-A893-A394B095BF54}" destId="{C4712BD7-4034-4B98-ADB2-47CB0991C091}" srcOrd="10" destOrd="0" presId="urn:microsoft.com/office/officeart/2005/8/layout/target3"/>
    <dgm:cxn modelId="{53C20255-2974-4EFD-9195-4A0ED0A5DEB4}" type="presParOf" srcId="{02967AB0-10D0-497B-A893-A394B095BF54}" destId="{C671C855-7372-46A8-915D-4C94A943DB81}" srcOrd="11" destOrd="0" presId="urn:microsoft.com/office/officeart/2005/8/layout/target3"/>
    <dgm:cxn modelId="{9227DA6A-ABC9-435D-8CD0-72DD32EAB74C}" type="presParOf" srcId="{02967AB0-10D0-497B-A893-A394B095BF54}" destId="{159ECD16-2E30-4A7C-80A7-C5813B875867}" srcOrd="12" destOrd="0" presId="urn:microsoft.com/office/officeart/2005/8/layout/target3"/>
    <dgm:cxn modelId="{06C9B259-DD6D-4FFE-9E4A-4E723C82D309}" type="presParOf" srcId="{02967AB0-10D0-497B-A893-A394B095BF54}" destId="{5D744144-AB75-4A73-9EB8-FF99E3E8CA5A}" srcOrd="13" destOrd="0" presId="urn:microsoft.com/office/officeart/2005/8/layout/target3"/>
    <dgm:cxn modelId="{D12670D3-D624-4FCA-AC39-EBB36E3219CD}" type="presParOf" srcId="{02967AB0-10D0-497B-A893-A394B095BF54}" destId="{B24D3F97-29EE-477E-9D05-0F891AF84D74}" srcOrd="14" destOrd="0" presId="urn:microsoft.com/office/officeart/2005/8/layout/target3"/>
    <dgm:cxn modelId="{F3C2C85C-79CA-4BA3-9D37-27FC080237D8}" type="presParOf" srcId="{02967AB0-10D0-497B-A893-A394B095BF54}" destId="{277B2386-5642-497C-9D83-6A264EBD430F}" srcOrd="15"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3CCB6A-611C-4E09-AB7C-7B7C3E8B2348}"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tr-TR"/>
        </a:p>
      </dgm:t>
    </dgm:pt>
    <dgm:pt modelId="{32E4C053-DDDB-410F-835B-52D5C1B4D1CA}">
      <dgm:prSet/>
      <dgm:spPr/>
      <dgm:t>
        <a:bodyPr/>
        <a:lstStyle/>
        <a:p>
          <a:r>
            <a:rPr lang="tr-TR" b="0" i="0" baseline="0"/>
            <a:t>locomotives</a:t>
          </a:r>
          <a:endParaRPr lang="tr-TR"/>
        </a:p>
      </dgm:t>
    </dgm:pt>
    <dgm:pt modelId="{3312940B-D8BB-4A19-AAF9-303EBEAF7760}" type="parTrans" cxnId="{6BE93427-64DA-4588-920C-0995A06AA471}">
      <dgm:prSet/>
      <dgm:spPr/>
      <dgm:t>
        <a:bodyPr/>
        <a:lstStyle/>
        <a:p>
          <a:endParaRPr lang="tr-TR"/>
        </a:p>
      </dgm:t>
    </dgm:pt>
    <dgm:pt modelId="{C3005191-FBE6-4947-A8E4-72BD34803FBA}" type="sibTrans" cxnId="{6BE93427-64DA-4588-920C-0995A06AA471}">
      <dgm:prSet/>
      <dgm:spPr/>
      <dgm:t>
        <a:bodyPr/>
        <a:lstStyle/>
        <a:p>
          <a:endParaRPr lang="tr-TR"/>
        </a:p>
      </dgm:t>
    </dgm:pt>
    <dgm:pt modelId="{AFCE8A6B-2E73-4888-A4CC-AB6B9CB0DF83}">
      <dgm:prSet/>
      <dgm:spPr/>
      <dgm:t>
        <a:bodyPr/>
        <a:lstStyle/>
        <a:p>
          <a:r>
            <a:rPr lang="tr-TR" b="0" i="0" baseline="0"/>
            <a:t>passenger trains</a:t>
          </a:r>
          <a:endParaRPr lang="tr-TR"/>
        </a:p>
      </dgm:t>
    </dgm:pt>
    <dgm:pt modelId="{60E38C67-4286-4A77-A0C9-E9BCB56FD10F}" type="parTrans" cxnId="{21212E44-F0AD-4C17-BAF3-C457D95498CB}">
      <dgm:prSet/>
      <dgm:spPr/>
      <dgm:t>
        <a:bodyPr/>
        <a:lstStyle/>
        <a:p>
          <a:endParaRPr lang="tr-TR"/>
        </a:p>
      </dgm:t>
    </dgm:pt>
    <dgm:pt modelId="{9F323537-6375-4CC0-BC38-75971E08E57F}" type="sibTrans" cxnId="{21212E44-F0AD-4C17-BAF3-C457D95498CB}">
      <dgm:prSet/>
      <dgm:spPr/>
      <dgm:t>
        <a:bodyPr/>
        <a:lstStyle/>
        <a:p>
          <a:endParaRPr lang="tr-TR"/>
        </a:p>
      </dgm:t>
    </dgm:pt>
    <dgm:pt modelId="{8ECA801A-7B5C-4CD7-B04C-21894A139FEE}">
      <dgm:prSet/>
      <dgm:spPr/>
      <dgm:t>
        <a:bodyPr/>
        <a:lstStyle/>
        <a:p>
          <a:r>
            <a:rPr lang="tr-TR" b="0" i="0" baseline="0"/>
            <a:t>freight trains</a:t>
          </a:r>
          <a:endParaRPr lang="tr-TR"/>
        </a:p>
      </dgm:t>
    </dgm:pt>
    <dgm:pt modelId="{FEB78D38-02C9-44C7-908F-E60A5700C1CF}" type="parTrans" cxnId="{19889D4C-3A45-4499-9120-B54B0908BE72}">
      <dgm:prSet/>
      <dgm:spPr/>
      <dgm:t>
        <a:bodyPr/>
        <a:lstStyle/>
        <a:p>
          <a:endParaRPr lang="tr-TR"/>
        </a:p>
      </dgm:t>
    </dgm:pt>
    <dgm:pt modelId="{5D57B457-3323-4D9E-AA24-2E1F12149374}" type="sibTrans" cxnId="{19889D4C-3A45-4499-9120-B54B0908BE72}">
      <dgm:prSet/>
      <dgm:spPr/>
      <dgm:t>
        <a:bodyPr/>
        <a:lstStyle/>
        <a:p>
          <a:endParaRPr lang="tr-TR"/>
        </a:p>
      </dgm:t>
    </dgm:pt>
    <dgm:pt modelId="{C9A35BAE-8FE2-4191-BDB3-F351FCC23C24}">
      <dgm:prSet/>
      <dgm:spPr/>
      <dgm:t>
        <a:bodyPr/>
        <a:lstStyle/>
        <a:p>
          <a:r>
            <a:rPr lang="tr-TR" b="0" i="0" baseline="0"/>
            <a:t>multiple units</a:t>
          </a:r>
          <a:endParaRPr lang="tr-TR"/>
        </a:p>
      </dgm:t>
    </dgm:pt>
    <dgm:pt modelId="{1F77015B-842A-4557-AAAC-6703C66E4726}" type="parTrans" cxnId="{8E857E0B-9B32-4E3D-B0DA-58FD06D56716}">
      <dgm:prSet/>
      <dgm:spPr/>
      <dgm:t>
        <a:bodyPr/>
        <a:lstStyle/>
        <a:p>
          <a:endParaRPr lang="tr-TR"/>
        </a:p>
      </dgm:t>
    </dgm:pt>
    <dgm:pt modelId="{FB7283B9-35F1-45AC-8B2F-F727A47E3A93}" type="sibTrans" cxnId="{8E857E0B-9B32-4E3D-B0DA-58FD06D56716}">
      <dgm:prSet/>
      <dgm:spPr/>
      <dgm:t>
        <a:bodyPr/>
        <a:lstStyle/>
        <a:p>
          <a:endParaRPr lang="tr-TR"/>
        </a:p>
      </dgm:t>
    </dgm:pt>
    <dgm:pt modelId="{AF461D89-8A9A-47C1-9D20-30ABC67C013E}" type="pres">
      <dgm:prSet presAssocID="{6C3CCB6A-611C-4E09-AB7C-7B7C3E8B2348}" presName="matrix" presStyleCnt="0">
        <dgm:presLayoutVars>
          <dgm:chMax val="1"/>
          <dgm:dir/>
          <dgm:resizeHandles val="exact"/>
        </dgm:presLayoutVars>
      </dgm:prSet>
      <dgm:spPr/>
    </dgm:pt>
    <dgm:pt modelId="{59470293-7C1A-41E9-88C7-B94C9C267B60}" type="pres">
      <dgm:prSet presAssocID="{6C3CCB6A-611C-4E09-AB7C-7B7C3E8B2348}" presName="diamond" presStyleLbl="bgShp" presStyleIdx="0" presStyleCnt="1"/>
      <dgm:spPr/>
    </dgm:pt>
    <dgm:pt modelId="{FE0A298D-E960-4A76-93A3-2B5C34CEED95}" type="pres">
      <dgm:prSet presAssocID="{6C3CCB6A-611C-4E09-AB7C-7B7C3E8B2348}" presName="quad1" presStyleLbl="node1" presStyleIdx="0" presStyleCnt="4">
        <dgm:presLayoutVars>
          <dgm:chMax val="0"/>
          <dgm:chPref val="0"/>
          <dgm:bulletEnabled val="1"/>
        </dgm:presLayoutVars>
      </dgm:prSet>
      <dgm:spPr/>
    </dgm:pt>
    <dgm:pt modelId="{EAA8349F-72FC-4846-B78F-AF5CA798FF99}" type="pres">
      <dgm:prSet presAssocID="{6C3CCB6A-611C-4E09-AB7C-7B7C3E8B2348}" presName="quad2" presStyleLbl="node1" presStyleIdx="1" presStyleCnt="4">
        <dgm:presLayoutVars>
          <dgm:chMax val="0"/>
          <dgm:chPref val="0"/>
          <dgm:bulletEnabled val="1"/>
        </dgm:presLayoutVars>
      </dgm:prSet>
      <dgm:spPr/>
    </dgm:pt>
    <dgm:pt modelId="{0963CC81-55D7-4153-BE6D-DD7B6A216886}" type="pres">
      <dgm:prSet presAssocID="{6C3CCB6A-611C-4E09-AB7C-7B7C3E8B2348}" presName="quad3" presStyleLbl="node1" presStyleIdx="2" presStyleCnt="4">
        <dgm:presLayoutVars>
          <dgm:chMax val="0"/>
          <dgm:chPref val="0"/>
          <dgm:bulletEnabled val="1"/>
        </dgm:presLayoutVars>
      </dgm:prSet>
      <dgm:spPr/>
    </dgm:pt>
    <dgm:pt modelId="{9182F6C0-EEAC-4DC9-808B-89626121A005}" type="pres">
      <dgm:prSet presAssocID="{6C3CCB6A-611C-4E09-AB7C-7B7C3E8B2348}" presName="quad4" presStyleLbl="node1" presStyleIdx="3" presStyleCnt="4">
        <dgm:presLayoutVars>
          <dgm:chMax val="0"/>
          <dgm:chPref val="0"/>
          <dgm:bulletEnabled val="1"/>
        </dgm:presLayoutVars>
      </dgm:prSet>
      <dgm:spPr/>
    </dgm:pt>
  </dgm:ptLst>
  <dgm:cxnLst>
    <dgm:cxn modelId="{8E857E0B-9B32-4E3D-B0DA-58FD06D56716}" srcId="{6C3CCB6A-611C-4E09-AB7C-7B7C3E8B2348}" destId="{C9A35BAE-8FE2-4191-BDB3-F351FCC23C24}" srcOrd="3" destOrd="0" parTransId="{1F77015B-842A-4557-AAAC-6703C66E4726}" sibTransId="{FB7283B9-35F1-45AC-8B2F-F727A47E3A93}"/>
    <dgm:cxn modelId="{3A60EA20-FDB3-4895-B1BB-6DF7A991821C}" type="presOf" srcId="{8ECA801A-7B5C-4CD7-B04C-21894A139FEE}" destId="{0963CC81-55D7-4153-BE6D-DD7B6A216886}" srcOrd="0" destOrd="0" presId="urn:microsoft.com/office/officeart/2005/8/layout/matrix3"/>
    <dgm:cxn modelId="{6BE93427-64DA-4588-920C-0995A06AA471}" srcId="{6C3CCB6A-611C-4E09-AB7C-7B7C3E8B2348}" destId="{32E4C053-DDDB-410F-835B-52D5C1B4D1CA}" srcOrd="0" destOrd="0" parTransId="{3312940B-D8BB-4A19-AAF9-303EBEAF7760}" sibTransId="{C3005191-FBE6-4947-A8E4-72BD34803FBA}"/>
    <dgm:cxn modelId="{21212E44-F0AD-4C17-BAF3-C457D95498CB}" srcId="{6C3CCB6A-611C-4E09-AB7C-7B7C3E8B2348}" destId="{AFCE8A6B-2E73-4888-A4CC-AB6B9CB0DF83}" srcOrd="1" destOrd="0" parTransId="{60E38C67-4286-4A77-A0C9-E9BCB56FD10F}" sibTransId="{9F323537-6375-4CC0-BC38-75971E08E57F}"/>
    <dgm:cxn modelId="{19889D4C-3A45-4499-9120-B54B0908BE72}" srcId="{6C3CCB6A-611C-4E09-AB7C-7B7C3E8B2348}" destId="{8ECA801A-7B5C-4CD7-B04C-21894A139FEE}" srcOrd="2" destOrd="0" parTransId="{FEB78D38-02C9-44C7-908F-E60A5700C1CF}" sibTransId="{5D57B457-3323-4D9E-AA24-2E1F12149374}"/>
    <dgm:cxn modelId="{E4739FAE-8870-4675-A01B-532F0FD5A88A}" type="presOf" srcId="{C9A35BAE-8FE2-4191-BDB3-F351FCC23C24}" destId="{9182F6C0-EEAC-4DC9-808B-89626121A005}" srcOrd="0" destOrd="0" presId="urn:microsoft.com/office/officeart/2005/8/layout/matrix3"/>
    <dgm:cxn modelId="{F2E4C9B2-48FC-4BB8-9060-BEEC08764E2D}" type="presOf" srcId="{32E4C053-DDDB-410F-835B-52D5C1B4D1CA}" destId="{FE0A298D-E960-4A76-93A3-2B5C34CEED95}" srcOrd="0" destOrd="0" presId="urn:microsoft.com/office/officeart/2005/8/layout/matrix3"/>
    <dgm:cxn modelId="{5CFF71D9-B0A1-4E5C-B49D-F3F5A32E564D}" type="presOf" srcId="{6C3CCB6A-611C-4E09-AB7C-7B7C3E8B2348}" destId="{AF461D89-8A9A-47C1-9D20-30ABC67C013E}" srcOrd="0" destOrd="0" presId="urn:microsoft.com/office/officeart/2005/8/layout/matrix3"/>
    <dgm:cxn modelId="{E2C52AF5-CC1B-48AA-97EF-79CFEB0968C5}" type="presOf" srcId="{AFCE8A6B-2E73-4888-A4CC-AB6B9CB0DF83}" destId="{EAA8349F-72FC-4846-B78F-AF5CA798FF99}" srcOrd="0" destOrd="0" presId="urn:microsoft.com/office/officeart/2005/8/layout/matrix3"/>
    <dgm:cxn modelId="{E0DF4160-07FC-4196-813F-BD323AE01A2F}" type="presParOf" srcId="{AF461D89-8A9A-47C1-9D20-30ABC67C013E}" destId="{59470293-7C1A-41E9-88C7-B94C9C267B60}" srcOrd="0" destOrd="0" presId="urn:microsoft.com/office/officeart/2005/8/layout/matrix3"/>
    <dgm:cxn modelId="{8D5A5E35-149B-4DDE-AA23-3CDBD0FBB629}" type="presParOf" srcId="{AF461D89-8A9A-47C1-9D20-30ABC67C013E}" destId="{FE0A298D-E960-4A76-93A3-2B5C34CEED95}" srcOrd="1" destOrd="0" presId="urn:microsoft.com/office/officeart/2005/8/layout/matrix3"/>
    <dgm:cxn modelId="{C44D159F-F701-4D8A-B714-BA5CE922D0D7}" type="presParOf" srcId="{AF461D89-8A9A-47C1-9D20-30ABC67C013E}" destId="{EAA8349F-72FC-4846-B78F-AF5CA798FF99}" srcOrd="2" destOrd="0" presId="urn:microsoft.com/office/officeart/2005/8/layout/matrix3"/>
    <dgm:cxn modelId="{9EA76D08-2F36-4929-B522-E02EFA45737F}" type="presParOf" srcId="{AF461D89-8A9A-47C1-9D20-30ABC67C013E}" destId="{0963CC81-55D7-4153-BE6D-DD7B6A216886}" srcOrd="3" destOrd="0" presId="urn:microsoft.com/office/officeart/2005/8/layout/matrix3"/>
    <dgm:cxn modelId="{DD3B3DFB-FC6F-47B6-BAC5-9DC47B284760}" type="presParOf" srcId="{AF461D89-8A9A-47C1-9D20-30ABC67C013E}" destId="{9182F6C0-EEAC-4DC9-808B-89626121A005}"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51DC85-4182-44D8-ADB8-1111B7D2F87D}">
      <dsp:nvSpPr>
        <dsp:cNvPr id="0" name=""/>
        <dsp:cNvSpPr/>
      </dsp:nvSpPr>
      <dsp:spPr>
        <a:xfrm>
          <a:off x="0" y="28921"/>
          <a:ext cx="3657600" cy="138663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For every:</a:t>
          </a:r>
          <a:endParaRPr lang="tr-TR" sz="2500" kern="1200"/>
        </a:p>
      </dsp:txBody>
      <dsp:txXfrm>
        <a:off x="67690" y="96611"/>
        <a:ext cx="3522220" cy="1251252"/>
      </dsp:txXfrm>
    </dsp:sp>
    <dsp:sp modelId="{2FB54F1C-34EF-44B8-BE68-5F5391A6B459}">
      <dsp:nvSpPr>
        <dsp:cNvPr id="0" name=""/>
        <dsp:cNvSpPr/>
      </dsp:nvSpPr>
      <dsp:spPr>
        <a:xfrm>
          <a:off x="0" y="1487554"/>
          <a:ext cx="3657600" cy="138663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1 major accident</a:t>
          </a:r>
          <a:br>
            <a:rPr lang="en-US" sz="2500" kern="1200"/>
          </a:br>
          <a:r>
            <a:rPr lang="en-US" sz="2500" kern="1200"/>
            <a:t>29 minor accidents</a:t>
          </a:r>
          <a:br>
            <a:rPr lang="en-US" sz="2500" kern="1200"/>
          </a:br>
          <a:r>
            <a:rPr lang="en-US" sz="2500" kern="1200"/>
            <a:t>300 near misses</a:t>
          </a:r>
          <a:endParaRPr lang="tr-TR" sz="2500" kern="1200"/>
        </a:p>
      </dsp:txBody>
      <dsp:txXfrm>
        <a:off x="67690" y="1555244"/>
        <a:ext cx="3522220" cy="1251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59C8B-0782-4240-8520-93FF80C59C0C}">
      <dsp:nvSpPr>
        <dsp:cNvPr id="0" name=""/>
        <dsp:cNvSpPr/>
      </dsp:nvSpPr>
      <dsp:spPr>
        <a:xfrm>
          <a:off x="1986130" y="39724"/>
          <a:ext cx="4335996" cy="64759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tr-TR" sz="2700" kern="1200"/>
            <a:t>Accidents occur due to:</a:t>
          </a:r>
        </a:p>
      </dsp:txBody>
      <dsp:txXfrm>
        <a:off x="2017743" y="71337"/>
        <a:ext cx="4272770" cy="584369"/>
      </dsp:txXfrm>
    </dsp:sp>
    <dsp:sp modelId="{F85E28D0-94AD-4139-9BE6-B0CBAA27E85F}">
      <dsp:nvSpPr>
        <dsp:cNvPr id="0" name=""/>
        <dsp:cNvSpPr/>
      </dsp:nvSpPr>
      <dsp:spPr>
        <a:xfrm>
          <a:off x="0" y="767773"/>
          <a:ext cx="8308257" cy="64759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tr-TR" sz="2700" kern="1200"/>
            <a:t>unsafe behavior</a:t>
          </a:r>
        </a:p>
      </dsp:txBody>
      <dsp:txXfrm>
        <a:off x="31613" y="799386"/>
        <a:ext cx="8245031" cy="584369"/>
      </dsp:txXfrm>
    </dsp:sp>
    <dsp:sp modelId="{F18A7885-B644-43FB-A69A-BD8A45831FCA}">
      <dsp:nvSpPr>
        <dsp:cNvPr id="0" name=""/>
        <dsp:cNvSpPr/>
      </dsp:nvSpPr>
      <dsp:spPr>
        <a:xfrm>
          <a:off x="0" y="1490434"/>
          <a:ext cx="8308257" cy="64759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tr-TR" sz="2700" kern="1200"/>
            <a:t>unsafe conditions</a:t>
          </a:r>
        </a:p>
      </dsp:txBody>
      <dsp:txXfrm>
        <a:off x="31613" y="1522047"/>
        <a:ext cx="8245031" cy="584369"/>
      </dsp:txXfrm>
    </dsp:sp>
    <dsp:sp modelId="{C7BA38B2-191D-4A59-BD12-1D673CA18F6F}">
      <dsp:nvSpPr>
        <dsp:cNvPr id="0" name=""/>
        <dsp:cNvSpPr/>
      </dsp:nvSpPr>
      <dsp:spPr>
        <a:xfrm>
          <a:off x="0" y="2215789"/>
          <a:ext cx="8308257" cy="64759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lang="tr-TR" sz="2700" kern="1200"/>
            <a:t>management decisions</a:t>
          </a:r>
        </a:p>
      </dsp:txBody>
      <dsp:txXfrm>
        <a:off x="31613" y="2247402"/>
        <a:ext cx="8245031"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44480-3A52-4016-A2E9-1D5ECDC4E051}">
      <dsp:nvSpPr>
        <dsp:cNvPr id="0" name=""/>
        <dsp:cNvSpPr/>
      </dsp:nvSpPr>
      <dsp:spPr>
        <a:xfrm>
          <a:off x="0" y="0"/>
          <a:ext cx="2308324" cy="2308324"/>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28C18-9D58-4811-A40E-CAD4C93A7EAE}">
      <dsp:nvSpPr>
        <dsp:cNvPr id="0" name=""/>
        <dsp:cNvSpPr/>
      </dsp:nvSpPr>
      <dsp:spPr>
        <a:xfrm>
          <a:off x="1154162" y="0"/>
          <a:ext cx="7576884" cy="2308324"/>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SMS aims to:</a:t>
          </a:r>
          <a:endParaRPr lang="tr-TR" sz="2200" kern="1200"/>
        </a:p>
      </dsp:txBody>
      <dsp:txXfrm>
        <a:off x="1154162" y="0"/>
        <a:ext cx="7576884" cy="490518"/>
      </dsp:txXfrm>
    </dsp:sp>
    <dsp:sp modelId="{C132BBFA-DDA1-42EE-A2A6-1245FBA40B16}">
      <dsp:nvSpPr>
        <dsp:cNvPr id="0" name=""/>
        <dsp:cNvSpPr/>
      </dsp:nvSpPr>
      <dsp:spPr>
        <a:xfrm>
          <a:off x="302967" y="490518"/>
          <a:ext cx="1702388" cy="1702388"/>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39FA1-A772-4D31-8230-8AC7849253CD}">
      <dsp:nvSpPr>
        <dsp:cNvPr id="0" name=""/>
        <dsp:cNvSpPr/>
      </dsp:nvSpPr>
      <dsp:spPr>
        <a:xfrm>
          <a:off x="1154162" y="490518"/>
          <a:ext cx="7576884" cy="1702388"/>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control safety risks</a:t>
          </a:r>
          <a:endParaRPr lang="tr-TR" sz="2200" kern="1200"/>
        </a:p>
      </dsp:txBody>
      <dsp:txXfrm>
        <a:off x="1154162" y="490518"/>
        <a:ext cx="7576884" cy="490518"/>
      </dsp:txXfrm>
    </dsp:sp>
    <dsp:sp modelId="{6AE67EF6-F450-45F4-AB5A-1FF8E8083C05}">
      <dsp:nvSpPr>
        <dsp:cNvPr id="0" name=""/>
        <dsp:cNvSpPr/>
      </dsp:nvSpPr>
      <dsp:spPr>
        <a:xfrm>
          <a:off x="605935" y="981037"/>
          <a:ext cx="1096453" cy="1096453"/>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3B66B-A137-4EAE-B6B1-ED43037457C2}">
      <dsp:nvSpPr>
        <dsp:cNvPr id="0" name=""/>
        <dsp:cNvSpPr/>
      </dsp:nvSpPr>
      <dsp:spPr>
        <a:xfrm>
          <a:off x="1154162" y="981037"/>
          <a:ext cx="7576884" cy="1096453"/>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prevent accidents</a:t>
          </a:r>
          <a:endParaRPr lang="tr-TR" sz="2200" kern="1200"/>
        </a:p>
      </dsp:txBody>
      <dsp:txXfrm>
        <a:off x="1154162" y="981037"/>
        <a:ext cx="7576884" cy="490518"/>
      </dsp:txXfrm>
    </dsp:sp>
    <dsp:sp modelId="{C4712BD7-4034-4B98-ADB2-47CB0991C091}">
      <dsp:nvSpPr>
        <dsp:cNvPr id="0" name=""/>
        <dsp:cNvSpPr/>
      </dsp:nvSpPr>
      <dsp:spPr>
        <a:xfrm>
          <a:off x="908902" y="1471556"/>
          <a:ext cx="490518" cy="490518"/>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1C855-7372-46A8-915D-4C94A943DB81}">
      <dsp:nvSpPr>
        <dsp:cNvPr id="0" name=""/>
        <dsp:cNvSpPr/>
      </dsp:nvSpPr>
      <dsp:spPr>
        <a:xfrm>
          <a:off x="1154162" y="1471556"/>
          <a:ext cx="7576884" cy="490518"/>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improve safety performance</a:t>
          </a:r>
          <a:endParaRPr lang="tr-TR" sz="2200" kern="1200"/>
        </a:p>
      </dsp:txBody>
      <dsp:txXfrm>
        <a:off x="1154162" y="1471556"/>
        <a:ext cx="7576884" cy="4905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44480-3A52-4016-A2E9-1D5ECDC4E051}">
      <dsp:nvSpPr>
        <dsp:cNvPr id="0" name=""/>
        <dsp:cNvSpPr/>
      </dsp:nvSpPr>
      <dsp:spPr>
        <a:xfrm>
          <a:off x="0" y="0"/>
          <a:ext cx="2308324" cy="2308324"/>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F28C18-9D58-4811-A40E-CAD4C93A7EAE}">
      <dsp:nvSpPr>
        <dsp:cNvPr id="0" name=""/>
        <dsp:cNvSpPr/>
      </dsp:nvSpPr>
      <dsp:spPr>
        <a:xfrm>
          <a:off x="1154162" y="0"/>
          <a:ext cx="7576884" cy="2308324"/>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SMS aims to:</a:t>
          </a:r>
          <a:endParaRPr lang="tr-TR" sz="2200" kern="1200"/>
        </a:p>
      </dsp:txBody>
      <dsp:txXfrm>
        <a:off x="1154162" y="0"/>
        <a:ext cx="7576884" cy="490518"/>
      </dsp:txXfrm>
    </dsp:sp>
    <dsp:sp modelId="{C132BBFA-DDA1-42EE-A2A6-1245FBA40B16}">
      <dsp:nvSpPr>
        <dsp:cNvPr id="0" name=""/>
        <dsp:cNvSpPr/>
      </dsp:nvSpPr>
      <dsp:spPr>
        <a:xfrm>
          <a:off x="302967" y="490518"/>
          <a:ext cx="1702388" cy="1702388"/>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539FA1-A772-4D31-8230-8AC7849253CD}">
      <dsp:nvSpPr>
        <dsp:cNvPr id="0" name=""/>
        <dsp:cNvSpPr/>
      </dsp:nvSpPr>
      <dsp:spPr>
        <a:xfrm>
          <a:off x="1154162" y="490518"/>
          <a:ext cx="7576884" cy="1702388"/>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control safety risks</a:t>
          </a:r>
          <a:endParaRPr lang="tr-TR" sz="2200" kern="1200"/>
        </a:p>
      </dsp:txBody>
      <dsp:txXfrm>
        <a:off x="1154162" y="490518"/>
        <a:ext cx="7576884" cy="490518"/>
      </dsp:txXfrm>
    </dsp:sp>
    <dsp:sp modelId="{6AE67EF6-F450-45F4-AB5A-1FF8E8083C05}">
      <dsp:nvSpPr>
        <dsp:cNvPr id="0" name=""/>
        <dsp:cNvSpPr/>
      </dsp:nvSpPr>
      <dsp:spPr>
        <a:xfrm>
          <a:off x="605935" y="981037"/>
          <a:ext cx="1096453" cy="1096453"/>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73B66B-A137-4EAE-B6B1-ED43037457C2}">
      <dsp:nvSpPr>
        <dsp:cNvPr id="0" name=""/>
        <dsp:cNvSpPr/>
      </dsp:nvSpPr>
      <dsp:spPr>
        <a:xfrm>
          <a:off x="1154162" y="981037"/>
          <a:ext cx="7576884" cy="1096453"/>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prevent accidents</a:t>
          </a:r>
          <a:endParaRPr lang="tr-TR" sz="2200" kern="1200"/>
        </a:p>
      </dsp:txBody>
      <dsp:txXfrm>
        <a:off x="1154162" y="981037"/>
        <a:ext cx="7576884" cy="490518"/>
      </dsp:txXfrm>
    </dsp:sp>
    <dsp:sp modelId="{C4712BD7-4034-4B98-ADB2-47CB0991C091}">
      <dsp:nvSpPr>
        <dsp:cNvPr id="0" name=""/>
        <dsp:cNvSpPr/>
      </dsp:nvSpPr>
      <dsp:spPr>
        <a:xfrm>
          <a:off x="908902" y="1471556"/>
          <a:ext cx="490518" cy="490518"/>
        </a:xfrm>
        <a:prstGeom prst="pie">
          <a:avLst>
            <a:gd name="adj1" fmla="val 5400000"/>
            <a:gd name="adj2" fmla="val 1620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71C855-7372-46A8-915D-4C94A943DB81}">
      <dsp:nvSpPr>
        <dsp:cNvPr id="0" name=""/>
        <dsp:cNvSpPr/>
      </dsp:nvSpPr>
      <dsp:spPr>
        <a:xfrm>
          <a:off x="1154162" y="1471556"/>
          <a:ext cx="7576884" cy="490518"/>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improve safety performance</a:t>
          </a:r>
          <a:endParaRPr lang="tr-TR" sz="2200" kern="1200"/>
        </a:p>
      </dsp:txBody>
      <dsp:txXfrm>
        <a:off x="1154162" y="1471556"/>
        <a:ext cx="7576884" cy="4905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0293-7C1A-41E9-88C7-B94C9C267B60}">
      <dsp:nvSpPr>
        <dsp:cNvPr id="0" name=""/>
        <dsp:cNvSpPr/>
      </dsp:nvSpPr>
      <dsp:spPr>
        <a:xfrm>
          <a:off x="246642" y="0"/>
          <a:ext cx="4625844" cy="462584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0A298D-E960-4A76-93A3-2B5C34CEED95}">
      <dsp:nvSpPr>
        <dsp:cNvPr id="0" name=""/>
        <dsp:cNvSpPr/>
      </dsp:nvSpPr>
      <dsp:spPr>
        <a:xfrm>
          <a:off x="686097" y="439455"/>
          <a:ext cx="1804079" cy="18040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0" i="0" kern="1200" baseline="0"/>
            <a:t>locomotives</a:t>
          </a:r>
          <a:endParaRPr lang="tr-TR" sz="1900" kern="1200"/>
        </a:p>
      </dsp:txBody>
      <dsp:txXfrm>
        <a:off x="774165" y="527523"/>
        <a:ext cx="1627943" cy="1627943"/>
      </dsp:txXfrm>
    </dsp:sp>
    <dsp:sp modelId="{EAA8349F-72FC-4846-B78F-AF5CA798FF99}">
      <dsp:nvSpPr>
        <dsp:cNvPr id="0" name=""/>
        <dsp:cNvSpPr/>
      </dsp:nvSpPr>
      <dsp:spPr>
        <a:xfrm>
          <a:off x="2628952" y="439455"/>
          <a:ext cx="1804079" cy="18040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0" i="0" kern="1200" baseline="0"/>
            <a:t>passenger trains</a:t>
          </a:r>
          <a:endParaRPr lang="tr-TR" sz="1900" kern="1200"/>
        </a:p>
      </dsp:txBody>
      <dsp:txXfrm>
        <a:off x="2717020" y="527523"/>
        <a:ext cx="1627943" cy="1627943"/>
      </dsp:txXfrm>
    </dsp:sp>
    <dsp:sp modelId="{0963CC81-55D7-4153-BE6D-DD7B6A216886}">
      <dsp:nvSpPr>
        <dsp:cNvPr id="0" name=""/>
        <dsp:cNvSpPr/>
      </dsp:nvSpPr>
      <dsp:spPr>
        <a:xfrm>
          <a:off x="686097" y="2382309"/>
          <a:ext cx="1804079" cy="18040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0" i="0" kern="1200" baseline="0"/>
            <a:t>freight trains</a:t>
          </a:r>
          <a:endParaRPr lang="tr-TR" sz="1900" kern="1200"/>
        </a:p>
      </dsp:txBody>
      <dsp:txXfrm>
        <a:off x="774165" y="2470377"/>
        <a:ext cx="1627943" cy="1627943"/>
      </dsp:txXfrm>
    </dsp:sp>
    <dsp:sp modelId="{9182F6C0-EEAC-4DC9-808B-89626121A005}">
      <dsp:nvSpPr>
        <dsp:cNvPr id="0" name=""/>
        <dsp:cNvSpPr/>
      </dsp:nvSpPr>
      <dsp:spPr>
        <a:xfrm>
          <a:off x="2628952" y="2382309"/>
          <a:ext cx="1804079" cy="18040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tr-TR" sz="1900" b="0" i="0" kern="1200" baseline="0"/>
            <a:t>multiple units</a:t>
          </a:r>
          <a:endParaRPr lang="tr-TR" sz="1900" kern="1200"/>
        </a:p>
      </dsp:txBody>
      <dsp:txXfrm>
        <a:off x="2717020" y="2470377"/>
        <a:ext cx="1627943" cy="1627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22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790FC6AA-8BFF-4AD9-80D0-F05C4D615962}" type="datetimeFigureOut">
              <a:rPr lang="tr-TR" smtClean="0"/>
              <a:t>11.03.2026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37220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73912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84346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944392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8577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tr-TR"/>
              <a:t>Asıl metin stillerini düzenlemek için tıklayın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9244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154061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183575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548296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tr-TR"/>
              <a:t>Asıl başlık stilini düzenlemek için tıklayın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90FC6AA-8BFF-4AD9-80D0-F05C4D615962}" type="datetimeFigureOut">
              <a:rPr lang="tr-TR" smtClean="0"/>
              <a:t>11.03.2026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79146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90FC6AA-8BFF-4AD9-80D0-F05C4D615962}" type="datetimeFigureOut">
              <a:rPr lang="tr-TR" smtClean="0"/>
              <a:t>11.03.2026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24166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90FC6AA-8BFF-4AD9-80D0-F05C4D615962}" type="datetimeFigureOut">
              <a:rPr lang="tr-TR" smtClean="0"/>
              <a:t>11.03.2026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11652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90FC6AA-8BFF-4AD9-80D0-F05C4D615962}" type="datetimeFigureOut">
              <a:rPr lang="tr-TR" smtClean="0"/>
              <a:t>11.03.2026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1249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0FC6AA-8BFF-4AD9-80D0-F05C4D615962}" type="datetimeFigureOut">
              <a:rPr lang="tr-TR" smtClean="0"/>
              <a:t>11.03.2026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330248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11.03.2026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4373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tr-TR"/>
              <a:t>Asıl başlık stilini düzenlemek için tıklayın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90FC6AA-8BFF-4AD9-80D0-F05C4D615962}" type="datetimeFigureOut">
              <a:rPr lang="tr-TR" smtClean="0"/>
              <a:t>11.03.2026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74167DC-7A18-4A94-884E-469DE6D60A98}" type="slidenum">
              <a:rPr lang="tr-TR" smtClean="0"/>
              <a:t>‹#›</a:t>
            </a:fld>
            <a:endParaRPr lang="tr-TR"/>
          </a:p>
        </p:txBody>
      </p:sp>
    </p:spTree>
    <p:extLst>
      <p:ext uri="{BB962C8B-B14F-4D97-AF65-F5344CB8AC3E}">
        <p14:creationId xmlns:p14="http://schemas.microsoft.com/office/powerpoint/2010/main" val="2742250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90FC6AA-8BFF-4AD9-80D0-F05C4D615962}" type="datetimeFigureOut">
              <a:rPr lang="tr-TR" smtClean="0"/>
              <a:t>11.03.2026</a:t>
            </a:fld>
            <a:endParaRPr lang="tr-T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74167DC-7A18-4A94-884E-469DE6D60A98}" type="slidenum">
              <a:rPr lang="tr-TR" smtClean="0"/>
              <a:t>‹#›</a:t>
            </a:fld>
            <a:endParaRPr lang="tr-TR"/>
          </a:p>
        </p:txBody>
      </p:sp>
    </p:spTree>
    <p:extLst>
      <p:ext uri="{BB962C8B-B14F-4D97-AF65-F5344CB8AC3E}">
        <p14:creationId xmlns:p14="http://schemas.microsoft.com/office/powerpoint/2010/main" val="2771794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railuk.com/company-news/risqs-launches-exciting-rebrand-and-new-website-and-announces-its-latest-offering-for-members/" TargetMode="External"/><Relationship Id="rId5" Type="http://schemas.openxmlformats.org/officeDocument/2006/relationships/image" Target="../media/image12.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railuk.com/company-news/risqs-launches-exciting-rebrand-and-new-website-and-announces-its-latest-offering-for-members/" TargetMode="External"/><Relationship Id="rId5" Type="http://schemas.openxmlformats.org/officeDocument/2006/relationships/image" Target="../media/image12.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image" Target="../media/image2.jp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jp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jpeg"/><Relationship Id="rId7" Type="http://schemas.openxmlformats.org/officeDocument/2006/relationships/diagramQuickStyle" Target="../diagrams/quickStyle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jp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eg"/><Relationship Id="rId7" Type="http://schemas.openxmlformats.org/officeDocument/2006/relationships/diagramQuickStyle" Target="../diagrams/quickStyl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jp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jpeg"/><Relationship Id="rId7" Type="http://schemas.openxmlformats.org/officeDocument/2006/relationships/diagramQuickStyle" Target="../diagrams/quickStyle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6.jpg"/><Relationship Id="rId4" Type="http://schemas.openxmlformats.org/officeDocument/2006/relationships/image" Target="../media/image2.jp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s/photo/858982" TargetMode="External"/><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jp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normAutofit fontScale="90000"/>
          </a:bodyPr>
          <a:lstStyle/>
          <a:p>
            <a:r>
              <a:rPr lang="en-US" dirty="0"/>
              <a:t>Railway Vehicle Maintenance Mechanic Basic Course</a:t>
            </a:r>
            <a:br>
              <a:rPr lang="tr-TR" b="1" dirty="0"/>
            </a:br>
            <a:endParaRPr lang="tr-TR" b="1" dirty="0"/>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1924507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UIC (International </a:t>
            </a:r>
            <a:r>
              <a:rPr lang="tr-TR" sz="2400" b="1" dirty="0" err="1"/>
              <a:t>Union</a:t>
            </a:r>
            <a:r>
              <a:rPr lang="tr-TR" sz="2400" b="1" dirty="0"/>
              <a:t> of </a:t>
            </a:r>
            <a:r>
              <a:rPr lang="tr-TR" sz="2400" b="1" dirty="0" err="1"/>
              <a:t>Railways</a:t>
            </a:r>
            <a:r>
              <a:rPr lang="tr-TR" sz="2400" b="1" dirty="0"/>
              <a:t>)</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577645" y="2690336"/>
            <a:ext cx="4889090" cy="2677656"/>
          </a:xfrm>
          <a:prstGeom prst="rect">
            <a:avLst/>
          </a:prstGeom>
          <a:noFill/>
        </p:spPr>
        <p:txBody>
          <a:bodyPr wrap="square">
            <a:spAutoFit/>
          </a:bodyPr>
          <a:lstStyle/>
          <a:p>
            <a:r>
              <a:rPr lang="en-US" sz="2800" dirty="0"/>
              <a:t>Main roles:</a:t>
            </a:r>
          </a:p>
          <a:p>
            <a:pPr>
              <a:buFont typeface="Arial" panose="020B0604020202020204" pitchFamily="34" charset="0"/>
              <a:buChar char="•"/>
            </a:pPr>
            <a:r>
              <a:rPr lang="en-US" sz="2800" dirty="0"/>
              <a:t>Standardization</a:t>
            </a:r>
          </a:p>
          <a:p>
            <a:pPr>
              <a:buFont typeface="Arial" panose="020B0604020202020204" pitchFamily="34" charset="0"/>
              <a:buChar char="•"/>
            </a:pPr>
            <a:r>
              <a:rPr lang="en-US" sz="2800" dirty="0"/>
              <a:t>Railway cooperation</a:t>
            </a:r>
          </a:p>
          <a:p>
            <a:pPr>
              <a:buFont typeface="Arial" panose="020B0604020202020204" pitchFamily="34" charset="0"/>
              <a:buChar char="•"/>
            </a:pPr>
            <a:r>
              <a:rPr lang="en-US" sz="2800" dirty="0"/>
              <a:t>Global railway development</a:t>
            </a:r>
          </a:p>
          <a:p>
            <a:endParaRPr lang="en-US" sz="2800" dirty="0"/>
          </a:p>
        </p:txBody>
      </p:sp>
      <p:pic>
        <p:nvPicPr>
          <p:cNvPr id="7" name="Resim 6" descr="metin, yazı tipi, grafik, logo içeren bir resim&#10;&#10;Yapay zeka tarafından oluşturulan içerik yanlış olabilir.">
            <a:extLst>
              <a:ext uri="{FF2B5EF4-FFF2-40B4-BE49-F238E27FC236}">
                <a16:creationId xmlns:a16="http://schemas.microsoft.com/office/drawing/2014/main" id="{50650BA8-3CCB-C11C-822C-3836A11C6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185" y="1497382"/>
            <a:ext cx="8867466" cy="3830116"/>
          </a:xfrm>
          <a:prstGeom prst="rect">
            <a:avLst/>
          </a:prstGeom>
        </p:spPr>
      </p:pic>
    </p:spTree>
    <p:extLst>
      <p:ext uri="{BB962C8B-B14F-4D97-AF65-F5344CB8AC3E}">
        <p14:creationId xmlns:p14="http://schemas.microsoft.com/office/powerpoint/2010/main" val="59798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Work</a:t>
            </a:r>
            <a:r>
              <a:rPr lang="tr-TR" sz="2400" b="1" dirty="0"/>
              <a:t> </a:t>
            </a:r>
            <a:r>
              <a:rPr lang="tr-TR" sz="2400" b="1" dirty="0" err="1"/>
              <a:t>Safety</a:t>
            </a:r>
            <a:r>
              <a:rPr lang="tr-TR" sz="2400" b="1" dirty="0"/>
              <a:t> in </a:t>
            </a:r>
            <a:r>
              <a:rPr lang="tr-TR" sz="2400" b="1" dirty="0" err="1"/>
              <a:t>Railways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1815800" y="2201042"/>
            <a:ext cx="8252721" cy="31085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r>
              <a:rPr lang="en-US" sz="2800" dirty="0"/>
              <a:t>Railway work environments include:</a:t>
            </a:r>
          </a:p>
          <a:p>
            <a:pPr>
              <a:buFont typeface="Arial" panose="020B0604020202020204" pitchFamily="34" charset="0"/>
              <a:buChar char="•"/>
            </a:pPr>
            <a:r>
              <a:rPr lang="en-US" sz="2800" dirty="0"/>
              <a:t>Heavy machinery</a:t>
            </a:r>
          </a:p>
          <a:p>
            <a:pPr>
              <a:buFont typeface="Arial" panose="020B0604020202020204" pitchFamily="34" charset="0"/>
              <a:buChar char="•"/>
            </a:pPr>
            <a:r>
              <a:rPr lang="en-US" sz="2800" dirty="0"/>
              <a:t>High voltage systems</a:t>
            </a:r>
          </a:p>
          <a:p>
            <a:pPr>
              <a:buFont typeface="Arial" panose="020B0604020202020204" pitchFamily="34" charset="0"/>
              <a:buChar char="•"/>
            </a:pPr>
            <a:r>
              <a:rPr lang="en-US" sz="2800" dirty="0"/>
              <a:t>Moving trains</a:t>
            </a:r>
          </a:p>
          <a:p>
            <a:pPr>
              <a:buFont typeface="Arial" panose="020B0604020202020204" pitchFamily="34" charset="0"/>
              <a:buChar char="•"/>
            </a:pPr>
            <a:r>
              <a:rPr lang="en-US" sz="2800" dirty="0"/>
              <a:t>Dangerous working conditions</a:t>
            </a:r>
          </a:p>
          <a:p>
            <a:r>
              <a:rPr lang="en-US" sz="2800" dirty="0"/>
              <a:t>Safety rules must always be followed.</a:t>
            </a:r>
          </a:p>
          <a:p>
            <a:endParaRPr lang="en-US" sz="2800" dirty="0"/>
          </a:p>
        </p:txBody>
      </p:sp>
    </p:spTree>
    <p:extLst>
      <p:ext uri="{BB962C8B-B14F-4D97-AF65-F5344CB8AC3E}">
        <p14:creationId xmlns:p14="http://schemas.microsoft.com/office/powerpoint/2010/main" val="319198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Responsibilities</a:t>
            </a:r>
            <a:r>
              <a:rPr lang="tr-TR" sz="2400" b="1" dirty="0"/>
              <a:t> of </a:t>
            </a:r>
            <a:r>
              <a:rPr lang="tr-TR" sz="2400" b="1" dirty="0" err="1"/>
              <a:t>Workers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577645" y="2690336"/>
            <a:ext cx="4889090" cy="2677656"/>
          </a:xfrm>
          <a:prstGeom prst="rect">
            <a:avLst/>
          </a:prstGeom>
          <a:noFill/>
        </p:spPr>
        <p:txBody>
          <a:bodyPr wrap="square">
            <a:spAutoFit/>
          </a:bodyPr>
          <a:lstStyle/>
          <a:p>
            <a:r>
              <a:rPr lang="en-US" sz="2800" dirty="0"/>
              <a:t>Workers must:</a:t>
            </a:r>
          </a:p>
          <a:p>
            <a:pPr>
              <a:buFont typeface="Arial" panose="020B0604020202020204" pitchFamily="34" charset="0"/>
              <a:buChar char="•"/>
            </a:pPr>
            <a:r>
              <a:rPr lang="en-US" sz="2800" dirty="0"/>
              <a:t>Use equipment correctly</a:t>
            </a:r>
          </a:p>
          <a:p>
            <a:pPr>
              <a:buFont typeface="Arial" panose="020B0604020202020204" pitchFamily="34" charset="0"/>
              <a:buChar char="•"/>
            </a:pPr>
            <a:r>
              <a:rPr lang="en-US" sz="2800" dirty="0"/>
              <a:t>Follow safety rules</a:t>
            </a:r>
          </a:p>
          <a:p>
            <a:pPr>
              <a:buFont typeface="Arial" panose="020B0604020202020204" pitchFamily="34" charset="0"/>
              <a:buChar char="•"/>
            </a:pPr>
            <a:r>
              <a:rPr lang="en-US" sz="2800" dirty="0"/>
              <a:t>Report hazards</a:t>
            </a:r>
          </a:p>
          <a:p>
            <a:pPr>
              <a:buFont typeface="Arial" panose="020B0604020202020204" pitchFamily="34" charset="0"/>
              <a:buChar char="•"/>
            </a:pPr>
            <a:r>
              <a:rPr lang="en-US" sz="2800" dirty="0"/>
              <a:t>Report accidents</a:t>
            </a:r>
          </a:p>
          <a:p>
            <a:endParaRPr lang="en-US" sz="2800" dirty="0"/>
          </a:p>
        </p:txBody>
      </p:sp>
      <p:pic>
        <p:nvPicPr>
          <p:cNvPr id="6" name="Resim 5" descr="gökyüzü, dış mekan, işçi, iş giysisi içeren bir resim">
            <a:extLst>
              <a:ext uri="{FF2B5EF4-FFF2-40B4-BE49-F238E27FC236}">
                <a16:creationId xmlns:a16="http://schemas.microsoft.com/office/drawing/2014/main" id="{FC9F9558-2E70-3AE8-9886-3A954F346C3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25293" y="1587489"/>
            <a:ext cx="4849833" cy="4321277"/>
          </a:xfrm>
          <a:prstGeom prst="rect">
            <a:avLst/>
          </a:prstGeom>
        </p:spPr>
      </p:pic>
    </p:spTree>
    <p:extLst>
      <p:ext uri="{BB962C8B-B14F-4D97-AF65-F5344CB8AC3E}">
        <p14:creationId xmlns:p14="http://schemas.microsoft.com/office/powerpoint/2010/main" val="356033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Responsibilities</a:t>
            </a:r>
            <a:r>
              <a:rPr lang="tr-TR" sz="2400" b="1" dirty="0"/>
              <a:t> of </a:t>
            </a:r>
            <a:r>
              <a:rPr lang="tr-TR" sz="2400" b="1" dirty="0" err="1"/>
              <a:t>Employers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577645" y="2690336"/>
            <a:ext cx="4889090" cy="3108543"/>
          </a:xfrm>
          <a:prstGeom prst="rect">
            <a:avLst/>
          </a:prstGeom>
          <a:noFill/>
        </p:spPr>
        <p:txBody>
          <a:bodyPr wrap="square">
            <a:spAutoFit/>
          </a:bodyPr>
          <a:lstStyle/>
          <a:p>
            <a:r>
              <a:rPr lang="en-US" sz="2800" dirty="0"/>
              <a:t>Employers must:</a:t>
            </a:r>
          </a:p>
          <a:p>
            <a:pPr>
              <a:buFont typeface="Arial" panose="020B0604020202020204" pitchFamily="34" charset="0"/>
              <a:buChar char="•"/>
            </a:pPr>
            <a:r>
              <a:rPr lang="en-US" sz="2800" dirty="0"/>
              <a:t>Provide safe working conditions</a:t>
            </a:r>
          </a:p>
          <a:p>
            <a:pPr>
              <a:buFont typeface="Arial" panose="020B0604020202020204" pitchFamily="34" charset="0"/>
              <a:buChar char="•"/>
            </a:pPr>
            <a:r>
              <a:rPr lang="en-US" sz="2800" dirty="0"/>
              <a:t>Train employees</a:t>
            </a:r>
          </a:p>
          <a:p>
            <a:pPr>
              <a:buFont typeface="Arial" panose="020B0604020202020204" pitchFamily="34" charset="0"/>
              <a:buChar char="•"/>
            </a:pPr>
            <a:r>
              <a:rPr lang="en-US" sz="2800" dirty="0"/>
              <a:t>Control workplace risks</a:t>
            </a:r>
          </a:p>
          <a:p>
            <a:pPr>
              <a:buFont typeface="Arial" panose="020B0604020202020204" pitchFamily="34" charset="0"/>
              <a:buChar char="•"/>
            </a:pPr>
            <a:r>
              <a:rPr lang="en-US" sz="2800" dirty="0"/>
              <a:t>Implement safety systems</a:t>
            </a:r>
          </a:p>
          <a:p>
            <a:endParaRPr lang="en-US" sz="2800" dirty="0"/>
          </a:p>
        </p:txBody>
      </p:sp>
      <p:pic>
        <p:nvPicPr>
          <p:cNvPr id="6" name="Resim 5" descr="gökyüzü, dış mekan, işçi, iş giysisi içeren bir resim">
            <a:extLst>
              <a:ext uri="{FF2B5EF4-FFF2-40B4-BE49-F238E27FC236}">
                <a16:creationId xmlns:a16="http://schemas.microsoft.com/office/drawing/2014/main" id="{FC9F9558-2E70-3AE8-9886-3A954F346C3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25293" y="1587489"/>
            <a:ext cx="4849833" cy="4321277"/>
          </a:xfrm>
          <a:prstGeom prst="rect">
            <a:avLst/>
          </a:prstGeom>
        </p:spPr>
      </p:pic>
    </p:spTree>
    <p:extLst>
      <p:ext uri="{BB962C8B-B14F-4D97-AF65-F5344CB8AC3E}">
        <p14:creationId xmlns:p14="http://schemas.microsoft.com/office/powerpoint/2010/main" val="2521794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Role of </a:t>
            </a:r>
            <a:r>
              <a:rPr lang="tr-TR" sz="2400" b="1" dirty="0" err="1"/>
              <a:t>the</a:t>
            </a:r>
            <a:r>
              <a:rPr lang="tr-TR" sz="2400" b="1" dirty="0"/>
              <a:t> </a:t>
            </a:r>
            <a:r>
              <a:rPr lang="tr-TR" sz="2400" b="1" dirty="0" err="1"/>
              <a:t>State</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2278625" y="2188891"/>
            <a:ext cx="7203000" cy="2677656"/>
          </a:xfrm>
          <a:prstGeom prst="rect">
            <a:avLst/>
          </a:prstGeom>
          <a:noFill/>
        </p:spPr>
        <p:txBody>
          <a:bodyPr wrap="square">
            <a:spAutoFit/>
          </a:bodyPr>
          <a:lstStyle/>
          <a:p>
            <a:r>
              <a:rPr lang="en-US" sz="2800" dirty="0"/>
              <a:t>The state:</a:t>
            </a:r>
          </a:p>
          <a:p>
            <a:pPr>
              <a:buFont typeface="Arial" panose="020B0604020202020204" pitchFamily="34" charset="0"/>
              <a:buChar char="•"/>
            </a:pPr>
            <a:r>
              <a:rPr lang="en-US" sz="2800" dirty="0"/>
              <a:t>Creates regulations</a:t>
            </a:r>
          </a:p>
          <a:p>
            <a:pPr>
              <a:buFont typeface="Arial" panose="020B0604020202020204" pitchFamily="34" charset="0"/>
              <a:buChar char="•"/>
            </a:pPr>
            <a:r>
              <a:rPr lang="en-US" sz="2800" dirty="0"/>
              <a:t>Conducts inspections</a:t>
            </a:r>
          </a:p>
          <a:p>
            <a:pPr>
              <a:buFont typeface="Arial" panose="020B0604020202020204" pitchFamily="34" charset="0"/>
              <a:buChar char="•"/>
            </a:pPr>
            <a:r>
              <a:rPr lang="en-US" sz="2800" dirty="0"/>
              <a:t>Provides education</a:t>
            </a:r>
          </a:p>
          <a:p>
            <a:pPr>
              <a:buFont typeface="Arial" panose="020B0604020202020204" pitchFamily="34" charset="0"/>
              <a:buChar char="•"/>
            </a:pPr>
            <a:r>
              <a:rPr lang="en-US" sz="2800" dirty="0"/>
              <a:t>Supports safety improvements</a:t>
            </a:r>
          </a:p>
          <a:p>
            <a:endParaRPr lang="en-US" sz="2800" dirty="0"/>
          </a:p>
        </p:txBody>
      </p:sp>
    </p:spTree>
    <p:extLst>
      <p:ext uri="{BB962C8B-B14F-4D97-AF65-F5344CB8AC3E}">
        <p14:creationId xmlns:p14="http://schemas.microsoft.com/office/powerpoint/2010/main" val="3284625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Occupational</a:t>
            </a:r>
            <a:r>
              <a:rPr lang="tr-TR" sz="2400" b="1" dirty="0"/>
              <a:t> </a:t>
            </a:r>
            <a:r>
              <a:rPr lang="tr-TR" sz="2400" b="1" dirty="0" err="1"/>
              <a:t>Accidents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725128" y="2188891"/>
            <a:ext cx="5370872" cy="3108543"/>
          </a:xfrm>
          <a:prstGeom prst="rect">
            <a:avLst/>
          </a:prstGeom>
          <a:noFill/>
        </p:spPr>
        <p:txBody>
          <a:bodyPr wrap="square">
            <a:spAutoFit/>
          </a:bodyPr>
          <a:lstStyle/>
          <a:p>
            <a:r>
              <a:rPr lang="tr-TR" sz="2800" dirty="0" err="1"/>
              <a:t>Accidents</a:t>
            </a:r>
            <a:r>
              <a:rPr lang="tr-TR" sz="2800" dirty="0"/>
              <a:t> </a:t>
            </a:r>
            <a:r>
              <a:rPr lang="tr-TR" sz="2800" dirty="0" err="1"/>
              <a:t>cause</a:t>
            </a:r>
            <a:r>
              <a:rPr lang="tr-TR" sz="2800" dirty="0"/>
              <a:t>:</a:t>
            </a:r>
          </a:p>
          <a:p>
            <a:pPr>
              <a:buFont typeface="Arial" panose="020B0604020202020204" pitchFamily="34" charset="0"/>
              <a:buChar char="•"/>
            </a:pPr>
            <a:r>
              <a:rPr lang="tr-TR" sz="2800" dirty="0" err="1"/>
              <a:t>Injuries</a:t>
            </a:r>
            <a:endParaRPr lang="tr-TR" sz="2800" dirty="0"/>
          </a:p>
          <a:p>
            <a:pPr>
              <a:buFont typeface="Arial" panose="020B0604020202020204" pitchFamily="34" charset="0"/>
              <a:buChar char="•"/>
            </a:pPr>
            <a:r>
              <a:rPr lang="tr-TR" sz="2800" dirty="0" err="1"/>
              <a:t>Death</a:t>
            </a:r>
            <a:endParaRPr lang="tr-TR" sz="2800" dirty="0"/>
          </a:p>
          <a:p>
            <a:pPr>
              <a:buFont typeface="Arial" panose="020B0604020202020204" pitchFamily="34" charset="0"/>
              <a:buChar char="•"/>
            </a:pPr>
            <a:r>
              <a:rPr lang="tr-TR" sz="2800" dirty="0" err="1"/>
              <a:t>Equipment</a:t>
            </a:r>
            <a:r>
              <a:rPr lang="tr-TR" sz="2800" dirty="0"/>
              <a:t> </a:t>
            </a:r>
            <a:r>
              <a:rPr lang="tr-TR" sz="2800" dirty="0" err="1"/>
              <a:t>damage</a:t>
            </a:r>
            <a:endParaRPr lang="tr-TR" sz="2800" dirty="0"/>
          </a:p>
          <a:p>
            <a:pPr>
              <a:buFont typeface="Arial" panose="020B0604020202020204" pitchFamily="34" charset="0"/>
              <a:buChar char="•"/>
            </a:pPr>
            <a:r>
              <a:rPr lang="tr-TR" sz="2800" dirty="0" err="1"/>
              <a:t>Production</a:t>
            </a:r>
            <a:r>
              <a:rPr lang="tr-TR" sz="2800" dirty="0"/>
              <a:t> </a:t>
            </a:r>
            <a:r>
              <a:rPr lang="tr-TR" sz="2800" dirty="0" err="1"/>
              <a:t>losses</a:t>
            </a:r>
            <a:endParaRPr lang="tr-TR" sz="2800" dirty="0"/>
          </a:p>
          <a:p>
            <a:r>
              <a:rPr lang="tr-TR" sz="2800" dirty="0" err="1"/>
              <a:t>Prevention</a:t>
            </a:r>
            <a:r>
              <a:rPr lang="tr-TR" sz="2800" dirty="0"/>
              <a:t> is </a:t>
            </a:r>
            <a:r>
              <a:rPr lang="tr-TR" sz="2800" dirty="0" err="1"/>
              <a:t>essential</a:t>
            </a:r>
            <a:r>
              <a:rPr lang="tr-TR" sz="2800" dirty="0"/>
              <a:t>.</a:t>
            </a:r>
          </a:p>
          <a:p>
            <a:endParaRPr lang="en-US" sz="2800" dirty="0"/>
          </a:p>
        </p:txBody>
      </p:sp>
      <p:pic>
        <p:nvPicPr>
          <p:cNvPr id="6" name="Resim 5" descr="mutfak aletleri, diyatonik akordiyon, oyuncak içeren bir resim&#10;&#10;Yapay zeka tarafından oluşturulan içerik yanlış olabilir.">
            <a:extLst>
              <a:ext uri="{FF2B5EF4-FFF2-40B4-BE49-F238E27FC236}">
                <a16:creationId xmlns:a16="http://schemas.microsoft.com/office/drawing/2014/main" id="{48A4F9BC-FD67-EF3C-B49A-3DD9D55E2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594" y="2187641"/>
            <a:ext cx="2800810" cy="3483676"/>
          </a:xfrm>
          <a:prstGeom prst="rect">
            <a:avLst/>
          </a:prstGeom>
        </p:spPr>
      </p:pic>
    </p:spTree>
    <p:extLst>
      <p:ext uri="{BB962C8B-B14F-4D97-AF65-F5344CB8AC3E}">
        <p14:creationId xmlns:p14="http://schemas.microsoft.com/office/powerpoint/2010/main" val="327925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Direct </a:t>
            </a:r>
            <a:r>
              <a:rPr lang="tr-TR" sz="2400" b="1" dirty="0" err="1"/>
              <a:t>Damages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725128" y="2188891"/>
            <a:ext cx="5370872" cy="2246769"/>
          </a:xfrm>
          <a:prstGeom prst="rect">
            <a:avLst/>
          </a:prstGeom>
          <a:noFill/>
        </p:spPr>
        <p:txBody>
          <a:bodyPr wrap="square">
            <a:spAutoFit/>
          </a:bodyPr>
          <a:lstStyle/>
          <a:p>
            <a:r>
              <a:rPr lang="en-US" sz="2800" dirty="0"/>
              <a:t>Examples:</a:t>
            </a:r>
          </a:p>
          <a:p>
            <a:pPr>
              <a:buFont typeface="Arial" panose="020B0604020202020204" pitchFamily="34" charset="0"/>
              <a:buChar char="•"/>
            </a:pPr>
            <a:r>
              <a:rPr lang="en-US" sz="2800" dirty="0"/>
              <a:t>Medical expenses</a:t>
            </a:r>
          </a:p>
          <a:p>
            <a:pPr>
              <a:buFont typeface="Arial" panose="020B0604020202020204" pitchFamily="34" charset="0"/>
              <a:buChar char="•"/>
            </a:pPr>
            <a:r>
              <a:rPr lang="en-US" sz="2800" dirty="0"/>
              <a:t>Compensation</a:t>
            </a:r>
          </a:p>
          <a:p>
            <a:pPr>
              <a:buFont typeface="Arial" panose="020B0604020202020204" pitchFamily="34" charset="0"/>
              <a:buChar char="•"/>
            </a:pPr>
            <a:r>
              <a:rPr lang="en-US" sz="2800" dirty="0"/>
              <a:t>Equipment damage</a:t>
            </a:r>
          </a:p>
          <a:p>
            <a:pPr>
              <a:buFont typeface="Arial" panose="020B0604020202020204" pitchFamily="34" charset="0"/>
              <a:buChar char="•"/>
            </a:pPr>
            <a:r>
              <a:rPr lang="en-US" sz="2800" dirty="0"/>
              <a:t>Treatment costs</a:t>
            </a:r>
          </a:p>
        </p:txBody>
      </p:sp>
      <p:pic>
        <p:nvPicPr>
          <p:cNvPr id="6" name="Resim 5" descr="mutfak aletleri, diyatonik akordiyon, oyuncak içeren bir resim&#10;&#10;Yapay zeka tarafından oluşturulan içerik yanlış olabilir.">
            <a:extLst>
              <a:ext uri="{FF2B5EF4-FFF2-40B4-BE49-F238E27FC236}">
                <a16:creationId xmlns:a16="http://schemas.microsoft.com/office/drawing/2014/main" id="{48A4F9BC-FD67-EF3C-B49A-3DD9D55E2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594" y="2187641"/>
            <a:ext cx="2800810" cy="3483676"/>
          </a:xfrm>
          <a:prstGeom prst="rect">
            <a:avLst/>
          </a:prstGeom>
        </p:spPr>
      </p:pic>
    </p:spTree>
    <p:extLst>
      <p:ext uri="{BB962C8B-B14F-4D97-AF65-F5344CB8AC3E}">
        <p14:creationId xmlns:p14="http://schemas.microsoft.com/office/powerpoint/2010/main" val="1373810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Indirect</a:t>
            </a:r>
            <a:r>
              <a:rPr lang="tr-TR" sz="2400" b="1" dirty="0"/>
              <a:t> </a:t>
            </a:r>
            <a:r>
              <a:rPr lang="tr-TR" sz="2400" b="1" dirty="0" err="1"/>
              <a:t>Damages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2163097" y="2305615"/>
            <a:ext cx="6744929" cy="2246769"/>
          </a:xfrm>
          <a:prstGeom prst="rect">
            <a:avLst/>
          </a:prstGeom>
          <a:noFill/>
        </p:spPr>
        <p:txBody>
          <a:bodyPr wrap="square">
            <a:spAutoFit/>
          </a:bodyPr>
          <a:lstStyle/>
          <a:p>
            <a:r>
              <a:rPr lang="en-US" sz="2800" dirty="0"/>
              <a:t>Examples:</a:t>
            </a:r>
          </a:p>
          <a:p>
            <a:pPr>
              <a:buFont typeface="Arial" panose="020B0604020202020204" pitchFamily="34" charset="0"/>
              <a:buChar char="•"/>
            </a:pPr>
            <a:r>
              <a:rPr lang="en-US" sz="2800" dirty="0"/>
              <a:t>Medical expenses</a:t>
            </a:r>
          </a:p>
          <a:p>
            <a:pPr>
              <a:buFont typeface="Arial" panose="020B0604020202020204" pitchFamily="34" charset="0"/>
              <a:buChar char="•"/>
            </a:pPr>
            <a:r>
              <a:rPr lang="en-US" sz="2800" dirty="0"/>
              <a:t>Compensation</a:t>
            </a:r>
          </a:p>
          <a:p>
            <a:pPr>
              <a:buFont typeface="Arial" panose="020B0604020202020204" pitchFamily="34" charset="0"/>
              <a:buChar char="•"/>
            </a:pPr>
            <a:r>
              <a:rPr lang="en-US" sz="2800" dirty="0"/>
              <a:t>Equipment damage</a:t>
            </a:r>
          </a:p>
          <a:p>
            <a:pPr>
              <a:buFont typeface="Arial" panose="020B0604020202020204" pitchFamily="34" charset="0"/>
              <a:buChar char="•"/>
            </a:pPr>
            <a:r>
              <a:rPr lang="en-US" sz="2800" dirty="0"/>
              <a:t>Treatment costs</a:t>
            </a:r>
          </a:p>
        </p:txBody>
      </p:sp>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spTree>
    <p:extLst>
      <p:ext uri="{BB962C8B-B14F-4D97-AF65-F5344CB8AC3E}">
        <p14:creationId xmlns:p14="http://schemas.microsoft.com/office/powerpoint/2010/main" val="386043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Safety</a:t>
            </a:r>
            <a:r>
              <a:rPr lang="tr-TR" sz="2400" b="1" dirty="0"/>
              <a:t> </a:t>
            </a:r>
            <a:r>
              <a:rPr lang="tr-TR" sz="2400" b="1" dirty="0" err="1"/>
              <a:t>Culture</a:t>
            </a:r>
            <a:r>
              <a:rPr lang="tr-TR" sz="2400" b="1" dirty="0"/>
              <a:t> in </a:t>
            </a:r>
            <a:r>
              <a:rPr lang="tr-TR" sz="2400" b="1" dirty="0" err="1"/>
              <a:t>Railways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2163097" y="2305615"/>
            <a:ext cx="6744929" cy="1384995"/>
          </a:xfrm>
          <a:prstGeom prst="rect">
            <a:avLst/>
          </a:prstGeom>
          <a:noFill/>
        </p:spPr>
        <p:txBody>
          <a:bodyPr wrap="square">
            <a:spAutoFit/>
          </a:bodyPr>
          <a:lstStyle/>
          <a:p>
            <a:endParaRPr lang="en-US" sz="2800" dirty="0"/>
          </a:p>
          <a:p>
            <a:r>
              <a:rPr lang="en-US" sz="2800" dirty="0"/>
              <a:t>Safety is always the highest priority.</a:t>
            </a:r>
          </a:p>
          <a:p>
            <a:r>
              <a:rPr lang="en-US" sz="2800" dirty="0"/>
              <a:t>Every employee contributes to safety.</a:t>
            </a:r>
          </a:p>
        </p:txBody>
      </p:sp>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sp>
        <p:nvSpPr>
          <p:cNvPr id="6" name="Dikdörtgen 5">
            <a:extLst>
              <a:ext uri="{FF2B5EF4-FFF2-40B4-BE49-F238E27FC236}">
                <a16:creationId xmlns:a16="http://schemas.microsoft.com/office/drawing/2014/main" id="{EE7D7EFA-2682-7648-481C-B8C328A8A2E3}"/>
              </a:ext>
            </a:extLst>
          </p:cNvPr>
          <p:cNvSpPr/>
          <p:nvPr/>
        </p:nvSpPr>
        <p:spPr>
          <a:xfrm>
            <a:off x="1850753" y="1843950"/>
            <a:ext cx="741901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Safety culture means:</a:t>
            </a:r>
            <a:endParaRPr lang="tr-T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41882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Domino </a:t>
            </a:r>
            <a:r>
              <a:rPr lang="tr-TR" sz="2400" b="1" dirty="0" err="1"/>
              <a:t>Theory</a:t>
            </a:r>
            <a:r>
              <a:rPr lang="tr-TR" sz="2400" b="1" dirty="0"/>
              <a:t> of </a:t>
            </a:r>
            <a:r>
              <a:rPr lang="tr-TR" sz="2400" b="1" dirty="0" err="1"/>
              <a:t>Accidents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825911" y="2669972"/>
            <a:ext cx="3657600" cy="2677656"/>
          </a:xfrm>
          <a:prstGeom prst="rect">
            <a:avLst/>
          </a:prstGeom>
          <a:noFill/>
        </p:spPr>
        <p:txBody>
          <a:bodyPr wrap="square">
            <a:spAutoFit/>
          </a:bodyPr>
          <a:lstStyle/>
          <a:p>
            <a:r>
              <a:rPr lang="tr-TR" sz="2800" dirty="0"/>
              <a:t>1 </a:t>
            </a:r>
            <a:r>
              <a:rPr lang="tr-TR" sz="2800" dirty="0" err="1"/>
              <a:t>Root</a:t>
            </a:r>
            <a:r>
              <a:rPr lang="tr-TR" sz="2800" dirty="0"/>
              <a:t> </a:t>
            </a:r>
            <a:r>
              <a:rPr lang="tr-TR" sz="2800" dirty="0" err="1"/>
              <a:t>causes</a:t>
            </a:r>
            <a:br>
              <a:rPr lang="tr-TR" sz="2800" dirty="0"/>
            </a:br>
            <a:r>
              <a:rPr lang="tr-TR" sz="2800" dirty="0"/>
              <a:t>2 </a:t>
            </a:r>
            <a:r>
              <a:rPr lang="tr-TR" sz="2800" dirty="0" err="1"/>
              <a:t>Indirect</a:t>
            </a:r>
            <a:r>
              <a:rPr lang="tr-TR" sz="2800" dirty="0"/>
              <a:t> </a:t>
            </a:r>
            <a:r>
              <a:rPr lang="tr-TR" sz="2800" dirty="0" err="1"/>
              <a:t>causes</a:t>
            </a:r>
            <a:br>
              <a:rPr lang="tr-TR" sz="2800" dirty="0"/>
            </a:br>
            <a:r>
              <a:rPr lang="tr-TR" sz="2800" dirty="0"/>
              <a:t>3 </a:t>
            </a:r>
            <a:r>
              <a:rPr lang="tr-TR" sz="2800" dirty="0" err="1"/>
              <a:t>Immediate</a:t>
            </a:r>
            <a:r>
              <a:rPr lang="tr-TR" sz="2800" dirty="0"/>
              <a:t> </a:t>
            </a:r>
            <a:r>
              <a:rPr lang="tr-TR" sz="2800" dirty="0" err="1"/>
              <a:t>causes</a:t>
            </a:r>
            <a:br>
              <a:rPr lang="tr-TR" sz="2800" dirty="0"/>
            </a:br>
            <a:r>
              <a:rPr lang="tr-TR" sz="2800" dirty="0"/>
              <a:t>4 </a:t>
            </a:r>
            <a:r>
              <a:rPr lang="tr-TR" sz="2800" dirty="0" err="1"/>
              <a:t>Accident</a:t>
            </a:r>
            <a:br>
              <a:rPr lang="tr-TR" sz="2800" dirty="0"/>
            </a:br>
            <a:r>
              <a:rPr lang="tr-TR" sz="2800" dirty="0"/>
              <a:t>5 </a:t>
            </a:r>
            <a:r>
              <a:rPr lang="tr-TR" sz="2800" dirty="0" err="1"/>
              <a:t>Consequences</a:t>
            </a:r>
            <a:endParaRPr lang="en-US" sz="2800" dirty="0"/>
          </a:p>
        </p:txBody>
      </p:sp>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sp>
        <p:nvSpPr>
          <p:cNvPr id="6" name="Dikdörtgen 5">
            <a:extLst>
              <a:ext uri="{FF2B5EF4-FFF2-40B4-BE49-F238E27FC236}">
                <a16:creationId xmlns:a16="http://schemas.microsoft.com/office/drawing/2014/main" id="{EE7D7EFA-2682-7648-481C-B8C328A8A2E3}"/>
              </a:ext>
            </a:extLst>
          </p:cNvPr>
          <p:cNvSpPr/>
          <p:nvPr/>
        </p:nvSpPr>
        <p:spPr>
          <a:xfrm>
            <a:off x="1714498" y="1843950"/>
            <a:ext cx="7691529" cy="523220"/>
          </a:xfrm>
          <a:prstGeom prst="rect">
            <a:avLst/>
          </a:prstGeom>
          <a:noFill/>
        </p:spPr>
        <p:txBody>
          <a:bodyPr wrap="none" lIns="91440" tIns="45720" rIns="91440" bIns="45720">
            <a:spAutoFit/>
          </a:bodyPr>
          <a:lstStyle/>
          <a:p>
            <a:pPr algn="ctr"/>
            <a:r>
              <a:rPr lang="en-US" sz="2800" b="1" cap="none" spc="0" dirty="0">
                <a:ln w="22225">
                  <a:solidFill>
                    <a:schemeClr val="accent2"/>
                  </a:solidFill>
                  <a:prstDash val="solid"/>
                </a:ln>
                <a:solidFill>
                  <a:schemeClr val="accent2">
                    <a:lumMod val="40000"/>
                    <a:lumOff val="60000"/>
                  </a:schemeClr>
                </a:solidFill>
                <a:effectLst/>
              </a:rPr>
              <a:t>Accidents occur through a chain of events:</a:t>
            </a:r>
            <a:endParaRPr lang="tr-TR" sz="2800" b="1" cap="none" spc="0" dirty="0">
              <a:ln w="22225">
                <a:solidFill>
                  <a:schemeClr val="accent2"/>
                </a:solidFill>
                <a:prstDash val="solid"/>
              </a:ln>
              <a:solidFill>
                <a:schemeClr val="accent2">
                  <a:lumMod val="40000"/>
                  <a:lumOff val="60000"/>
                </a:schemeClr>
              </a:solidFill>
              <a:effectLst/>
            </a:endParaRPr>
          </a:p>
        </p:txBody>
      </p:sp>
      <p:pic>
        <p:nvPicPr>
          <p:cNvPr id="7" name="Grafik 33">
            <a:extLst>
              <a:ext uri="{FF2B5EF4-FFF2-40B4-BE49-F238E27FC236}">
                <a16:creationId xmlns:a16="http://schemas.microsoft.com/office/drawing/2014/main" id="{0682C76B-D3BF-BE78-1910-837D494316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3890" y="2798762"/>
            <a:ext cx="6641174" cy="2548865"/>
          </a:xfrm>
          <a:prstGeom prst="rect">
            <a:avLst/>
          </a:prstGeom>
          <a:noFill/>
        </p:spPr>
      </p:pic>
    </p:spTree>
    <p:extLst>
      <p:ext uri="{BB962C8B-B14F-4D97-AF65-F5344CB8AC3E}">
        <p14:creationId xmlns:p14="http://schemas.microsoft.com/office/powerpoint/2010/main" val="405938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98C34B-58C7-41CE-2528-19A26C6A05AC}"/>
              </a:ext>
            </a:extLst>
          </p:cNvPr>
          <p:cNvSpPr>
            <a:spLocks noGrp="1"/>
          </p:cNvSpPr>
          <p:nvPr>
            <p:ph type="ctrTitle"/>
          </p:nvPr>
        </p:nvSpPr>
        <p:spPr>
          <a:xfrm>
            <a:off x="684212" y="685800"/>
            <a:ext cx="8001000" cy="857866"/>
          </a:xfrm>
        </p:spPr>
        <p:txBody>
          <a:bodyPr/>
          <a:lstStyle/>
          <a:p>
            <a:r>
              <a:rPr lang="tr-TR" dirty="0"/>
              <a:t>Course </a:t>
            </a:r>
            <a:r>
              <a:rPr lang="tr-TR" dirty="0" err="1"/>
              <a:t>Objective</a:t>
            </a:r>
            <a:endParaRPr lang="tr-TR" dirty="0"/>
          </a:p>
        </p:txBody>
      </p:sp>
      <p:sp>
        <p:nvSpPr>
          <p:cNvPr id="4" name="Rectangle 1">
            <a:extLst>
              <a:ext uri="{FF2B5EF4-FFF2-40B4-BE49-F238E27FC236}">
                <a16:creationId xmlns:a16="http://schemas.microsoft.com/office/drawing/2014/main" id="{97BF6EA4-78B7-EE45-6645-53E833024E6C}"/>
              </a:ext>
            </a:extLst>
          </p:cNvPr>
          <p:cNvSpPr>
            <a:spLocks noGrp="1" noChangeArrowheads="1"/>
          </p:cNvSpPr>
          <p:nvPr>
            <p:ph type="subTitle" idx="1"/>
          </p:nvPr>
        </p:nvSpPr>
        <p:spPr bwMode="auto">
          <a:xfrm>
            <a:off x="684213" y="2365088"/>
            <a:ext cx="485134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a:ln>
                  <a:noFill/>
                </a:ln>
                <a:solidFill>
                  <a:schemeClr val="tx1"/>
                </a:solidFill>
                <a:effectLst/>
                <a:latin typeface="Arial" panose="020B0604020202020204" pitchFamily="34" charset="0"/>
              </a:rPr>
              <a:t>Train </a:t>
            </a:r>
            <a:r>
              <a:rPr kumimoji="0" lang="tr-TR" altLang="tr-TR" sz="2400" b="0" i="0" u="none" strike="noStrike" cap="none" normalizeH="0" baseline="0" dirty="0" err="1">
                <a:ln>
                  <a:noFill/>
                </a:ln>
                <a:solidFill>
                  <a:schemeClr val="tx1"/>
                </a:solidFill>
                <a:effectLst/>
                <a:latin typeface="Arial" panose="020B0604020202020204" pitchFamily="34" charset="0"/>
              </a:rPr>
              <a:t>railway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vehicle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maintenance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personnel</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Introduce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railway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terminology</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Increase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railway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safety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awareness</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Improve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occupational</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health</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and</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safety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knowledge</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Understand</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rolling</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stock</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systems</a:t>
            </a:r>
            <a:endParaRPr kumimoji="0" lang="tr-TR" altLang="tr-TR" sz="2400" b="0" i="0" u="none" strike="noStrike" cap="none" normalizeH="0" baseline="0" dirty="0">
              <a:ln>
                <a:noFill/>
              </a:ln>
              <a:solidFill>
                <a:schemeClr val="tx1"/>
              </a:solidFill>
              <a:effectLst/>
              <a:latin typeface="Arial" panose="020B0604020202020204" pitchFamily="34" charset="0"/>
            </a:endParaRPr>
          </a:p>
        </p:txBody>
      </p:sp>
      <p:pic>
        <p:nvPicPr>
          <p:cNvPr id="6" name="Resim 5" descr="çelik, iç mekan, bina, tren içeren bir resim">
            <a:extLst>
              <a:ext uri="{FF2B5EF4-FFF2-40B4-BE49-F238E27FC236}">
                <a16:creationId xmlns:a16="http://schemas.microsoft.com/office/drawing/2014/main" id="{7289AEE8-8949-2448-4C35-0AC2082BE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65088"/>
            <a:ext cx="5151616" cy="3435944"/>
          </a:xfrm>
          <a:prstGeom prst="rect">
            <a:avLst/>
          </a:prstGeom>
        </p:spPr>
      </p:pic>
    </p:spTree>
    <p:extLst>
      <p:ext uri="{BB962C8B-B14F-4D97-AF65-F5344CB8AC3E}">
        <p14:creationId xmlns:p14="http://schemas.microsoft.com/office/powerpoint/2010/main" val="763519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Heinrich </a:t>
            </a:r>
            <a:r>
              <a:rPr lang="tr-TR" sz="2400" b="1" dirty="0" err="1"/>
              <a:t>Accident</a:t>
            </a:r>
            <a:r>
              <a:rPr lang="tr-TR" sz="2400" b="1" dirty="0"/>
              <a:t> </a:t>
            </a:r>
            <a:r>
              <a:rPr lang="tr-TR" sz="2400" b="1" dirty="0" err="1"/>
              <a:t>Pyramid</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graphicFrame>
        <p:nvGraphicFramePr>
          <p:cNvPr id="8" name="Diyagram 7">
            <a:extLst>
              <a:ext uri="{FF2B5EF4-FFF2-40B4-BE49-F238E27FC236}">
                <a16:creationId xmlns:a16="http://schemas.microsoft.com/office/drawing/2014/main" id="{C591148C-D5B3-E312-821A-809AAF301090}"/>
              </a:ext>
            </a:extLst>
          </p:cNvPr>
          <p:cNvGraphicFramePr/>
          <p:nvPr>
            <p:extLst>
              <p:ext uri="{D42A27DB-BD31-4B8C-83A1-F6EECF244321}">
                <p14:modId xmlns:p14="http://schemas.microsoft.com/office/powerpoint/2010/main" val="2689127880"/>
              </p:ext>
            </p:extLst>
          </p:nvPr>
        </p:nvGraphicFramePr>
        <p:xfrm>
          <a:off x="825911" y="2013632"/>
          <a:ext cx="3657600" cy="29031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pic>
        <p:nvPicPr>
          <p:cNvPr id="9" name="Grafik 1">
            <a:extLst>
              <a:ext uri="{FF2B5EF4-FFF2-40B4-BE49-F238E27FC236}">
                <a16:creationId xmlns:a16="http://schemas.microsoft.com/office/drawing/2014/main" id="{4CE85FE9-7083-A02A-9343-26857B0F9B9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94917" y="2103528"/>
            <a:ext cx="6160588" cy="2635617"/>
          </a:xfrm>
          <a:prstGeom prst="rect">
            <a:avLst/>
          </a:prstGeom>
          <a:noFill/>
        </p:spPr>
      </p:pic>
    </p:spTree>
    <p:extLst>
      <p:ext uri="{BB962C8B-B14F-4D97-AF65-F5344CB8AC3E}">
        <p14:creationId xmlns:p14="http://schemas.microsoft.com/office/powerpoint/2010/main" val="338241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Multiple </a:t>
            </a:r>
            <a:r>
              <a:rPr lang="tr-TR" sz="2400" b="1" dirty="0" err="1"/>
              <a:t>Causation</a:t>
            </a:r>
            <a:r>
              <a:rPr lang="tr-TR" sz="2400" b="1" dirty="0"/>
              <a:t> Model</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graphicFrame>
        <p:nvGraphicFramePr>
          <p:cNvPr id="8" name="Diyagram 7">
            <a:extLst>
              <a:ext uri="{FF2B5EF4-FFF2-40B4-BE49-F238E27FC236}">
                <a16:creationId xmlns:a16="http://schemas.microsoft.com/office/drawing/2014/main" id="{C591148C-D5B3-E312-821A-809AAF301090}"/>
              </a:ext>
            </a:extLst>
          </p:cNvPr>
          <p:cNvGraphicFramePr/>
          <p:nvPr>
            <p:extLst>
              <p:ext uri="{D42A27DB-BD31-4B8C-83A1-F6EECF244321}">
                <p14:modId xmlns:p14="http://schemas.microsoft.com/office/powerpoint/2010/main" val="835439929"/>
              </p:ext>
            </p:extLst>
          </p:nvPr>
        </p:nvGraphicFramePr>
        <p:xfrm>
          <a:off x="825910" y="2013632"/>
          <a:ext cx="8308257" cy="29031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spTree>
    <p:extLst>
      <p:ext uri="{BB962C8B-B14F-4D97-AF65-F5344CB8AC3E}">
        <p14:creationId xmlns:p14="http://schemas.microsoft.com/office/powerpoint/2010/main" val="195351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t>Human </a:t>
            </a:r>
            <a:r>
              <a:rPr lang="tr-TR" sz="2400" b="1" dirty="0" err="1"/>
              <a:t>Factors</a:t>
            </a:r>
            <a:r>
              <a:rPr lang="tr-TR" sz="2400" b="1" dirty="0"/>
              <a:t> in </a:t>
            </a:r>
            <a:r>
              <a:rPr lang="tr-TR" sz="2400" b="1" dirty="0" err="1"/>
              <a:t>Accidents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sp>
        <p:nvSpPr>
          <p:cNvPr id="9" name="Metin kutusu 8">
            <a:extLst>
              <a:ext uri="{FF2B5EF4-FFF2-40B4-BE49-F238E27FC236}">
                <a16:creationId xmlns:a16="http://schemas.microsoft.com/office/drawing/2014/main" id="{DF929628-5C4F-895B-30A2-0D8D508C3F63}"/>
              </a:ext>
            </a:extLst>
          </p:cNvPr>
          <p:cNvSpPr txBox="1"/>
          <p:nvPr/>
        </p:nvSpPr>
        <p:spPr>
          <a:xfrm>
            <a:off x="1465006" y="2383078"/>
            <a:ext cx="8731046" cy="2862322"/>
          </a:xfrm>
          <a:prstGeom prst="rect">
            <a:avLst/>
          </a:prstGeom>
          <a:noFill/>
        </p:spPr>
        <p:txBody>
          <a:bodyPr wrap="square">
            <a:spAutoFit/>
          </a:bodyPr>
          <a:lstStyle/>
          <a:p>
            <a:r>
              <a:rPr lang="en-US" sz="3600" dirty="0"/>
              <a:t>Most accidents involve:</a:t>
            </a:r>
          </a:p>
          <a:p>
            <a:pPr>
              <a:buFont typeface="Arial" panose="020B0604020202020204" pitchFamily="34" charset="0"/>
              <a:buChar char="•"/>
            </a:pPr>
            <a:r>
              <a:rPr lang="en-US" sz="3600" dirty="0"/>
              <a:t>human error</a:t>
            </a:r>
          </a:p>
          <a:p>
            <a:pPr>
              <a:buFont typeface="Arial" panose="020B0604020202020204" pitchFamily="34" charset="0"/>
              <a:buChar char="•"/>
            </a:pPr>
            <a:r>
              <a:rPr lang="en-US" sz="3600" dirty="0"/>
              <a:t>fatigue</a:t>
            </a:r>
          </a:p>
          <a:p>
            <a:pPr>
              <a:buFont typeface="Arial" panose="020B0604020202020204" pitchFamily="34" charset="0"/>
              <a:buChar char="•"/>
            </a:pPr>
            <a:r>
              <a:rPr lang="en-US" sz="3600" dirty="0"/>
              <a:t>lack of training</a:t>
            </a:r>
          </a:p>
          <a:p>
            <a:pPr>
              <a:buFont typeface="Arial" panose="020B0604020202020204" pitchFamily="34" charset="0"/>
              <a:buChar char="•"/>
            </a:pPr>
            <a:r>
              <a:rPr lang="en-US" sz="3600" dirty="0"/>
              <a:t>poor environment</a:t>
            </a:r>
          </a:p>
        </p:txBody>
      </p:sp>
    </p:spTree>
    <p:extLst>
      <p:ext uri="{BB962C8B-B14F-4D97-AF65-F5344CB8AC3E}">
        <p14:creationId xmlns:p14="http://schemas.microsoft.com/office/powerpoint/2010/main" val="215650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Purpose</a:t>
            </a:r>
            <a:r>
              <a:rPr lang="tr-TR" sz="2400" b="1" dirty="0"/>
              <a:t> of SMS</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graphicFrame>
        <p:nvGraphicFramePr>
          <p:cNvPr id="5" name="Diyagram 4">
            <a:extLst>
              <a:ext uri="{FF2B5EF4-FFF2-40B4-BE49-F238E27FC236}">
                <a16:creationId xmlns:a16="http://schemas.microsoft.com/office/drawing/2014/main" id="{31AD3B24-512C-2519-DCC5-1DBD0764C2CB}"/>
              </a:ext>
            </a:extLst>
          </p:cNvPr>
          <p:cNvGraphicFramePr/>
          <p:nvPr/>
        </p:nvGraphicFramePr>
        <p:xfrm>
          <a:off x="1465006" y="2383078"/>
          <a:ext cx="8731046"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64851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Purpose</a:t>
            </a:r>
            <a:r>
              <a:rPr lang="tr-TR" sz="2400" b="1" dirty="0"/>
              <a:t> of SMS</a:t>
            </a:r>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3" name="Rectangle 1">
            <a:extLst>
              <a:ext uri="{FF2B5EF4-FFF2-40B4-BE49-F238E27FC236}">
                <a16:creationId xmlns:a16="http://schemas.microsoft.com/office/drawing/2014/main" id="{E9DAAE9E-B843-37CF-5406-563456B442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Lost workdays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Productivity loss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Economic losses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0" i="0" u="none" strike="noStrike" cap="none" normalizeH="0" baseline="0">
                <a:ln>
                  <a:noFill/>
                </a:ln>
                <a:solidFill>
                  <a:schemeClr val="tx1"/>
                </a:solidFill>
                <a:effectLst/>
                <a:latin typeface="Arial" panose="020B0604020202020204" pitchFamily="34" charset="0"/>
              </a:rPr>
              <a:t>Social impacts</a:t>
            </a:r>
          </a:p>
        </p:txBody>
      </p:sp>
      <p:graphicFrame>
        <p:nvGraphicFramePr>
          <p:cNvPr id="5" name="Diyagram 4">
            <a:extLst>
              <a:ext uri="{FF2B5EF4-FFF2-40B4-BE49-F238E27FC236}">
                <a16:creationId xmlns:a16="http://schemas.microsoft.com/office/drawing/2014/main" id="{31AD3B24-512C-2519-DCC5-1DBD0764C2CB}"/>
              </a:ext>
            </a:extLst>
          </p:cNvPr>
          <p:cNvGraphicFramePr/>
          <p:nvPr/>
        </p:nvGraphicFramePr>
        <p:xfrm>
          <a:off x="1465006" y="2383078"/>
          <a:ext cx="8731046" cy="23083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65501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t>Types</a:t>
            </a:r>
            <a:r>
              <a:rPr lang="tr-TR" sz="2400" b="1" dirty="0"/>
              <a:t> of </a:t>
            </a:r>
            <a:r>
              <a:rPr lang="tr-TR" sz="2400" b="1" dirty="0" err="1"/>
              <a:t>Railway</a:t>
            </a:r>
            <a:r>
              <a:rPr lang="tr-TR" sz="2400" b="1" dirty="0"/>
              <a:t> </a:t>
            </a:r>
            <a:r>
              <a:rPr lang="tr-TR" sz="2400" b="1" dirty="0" err="1"/>
              <a:t>Vehicles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graphicFrame>
        <p:nvGraphicFramePr>
          <p:cNvPr id="13" name="Diyagram 12">
            <a:extLst>
              <a:ext uri="{FF2B5EF4-FFF2-40B4-BE49-F238E27FC236}">
                <a16:creationId xmlns:a16="http://schemas.microsoft.com/office/drawing/2014/main" id="{6CFE6920-CD77-810E-FFA7-8B4B6ECE0349}"/>
              </a:ext>
            </a:extLst>
          </p:cNvPr>
          <p:cNvGraphicFramePr/>
          <p:nvPr>
            <p:extLst>
              <p:ext uri="{D42A27DB-BD31-4B8C-83A1-F6EECF244321}">
                <p14:modId xmlns:p14="http://schemas.microsoft.com/office/powerpoint/2010/main" val="1344025671"/>
              </p:ext>
            </p:extLst>
          </p:nvPr>
        </p:nvGraphicFramePr>
        <p:xfrm>
          <a:off x="976871" y="1204685"/>
          <a:ext cx="5119129" cy="4625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Resim 14" descr="taşıt, araç, taşımak, nakletmek, toplu ulaşım, kara taşıtı içeren bir resim&#10;&#10;Yapay zeka tarafından oluşturulan içerik yanlış olabilir.">
            <a:extLst>
              <a:ext uri="{FF2B5EF4-FFF2-40B4-BE49-F238E27FC236}">
                <a16:creationId xmlns:a16="http://schemas.microsoft.com/office/drawing/2014/main" id="{F981AAB0-3ED5-BE2C-0377-D577D24C88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4632" y="1425032"/>
            <a:ext cx="4567167" cy="4405497"/>
          </a:xfrm>
          <a:prstGeom prst="rect">
            <a:avLst/>
          </a:prstGeom>
        </p:spPr>
      </p:pic>
    </p:spTree>
    <p:extLst>
      <p:ext uri="{BB962C8B-B14F-4D97-AF65-F5344CB8AC3E}">
        <p14:creationId xmlns:p14="http://schemas.microsoft.com/office/powerpoint/2010/main" val="134999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3EEA-B2FC-2305-AF98-875BB24B809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E6A24FA-4B1D-43C1-CB9B-FB1BBE4B0A47}"/>
              </a:ext>
            </a:extLst>
          </p:cNvPr>
          <p:cNvSpPr>
            <a:spLocks noGrp="1"/>
          </p:cNvSpPr>
          <p:nvPr>
            <p:ph type="title"/>
          </p:nvPr>
        </p:nvSpPr>
        <p:spPr>
          <a:xfrm>
            <a:off x="1248229" y="442004"/>
            <a:ext cx="10515600" cy="1325563"/>
          </a:xfrm>
        </p:spPr>
        <p:txBody>
          <a:bodyPr/>
          <a:lstStyle/>
          <a:p>
            <a:r>
              <a:rPr lang="tr-TR" dirty="0"/>
              <a:t>      </a:t>
            </a:r>
            <a:r>
              <a:rPr lang="en-US" b="1" dirty="0">
                <a:solidFill>
                  <a:srgbClr val="FF0000"/>
                </a:solidFill>
              </a:rPr>
              <a:t>DEFINITIONS OF RAIL SYSTEM VEHICLES</a:t>
            </a:r>
            <a:endParaRPr lang="tr-TR" b="1" dirty="0">
              <a:solidFill>
                <a:srgbClr val="FF0000"/>
              </a:solidFill>
            </a:endParaRPr>
          </a:p>
        </p:txBody>
      </p:sp>
      <p:pic>
        <p:nvPicPr>
          <p:cNvPr id="11" name="İçerik Yer Tutucusu 10">
            <a:extLst>
              <a:ext uri="{FF2B5EF4-FFF2-40B4-BE49-F238E27FC236}">
                <a16:creationId xmlns:a16="http://schemas.microsoft.com/office/drawing/2014/main" id="{DE35AB6C-1729-F2D3-971C-B9E5E5967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EBED3D5-E22B-4DC0-7494-42022539F7F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6AF2FD84-8572-9BD3-E530-8D5B80B151B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3743FA8D-2DD2-5F0E-7EC7-4F671E4F355A}"/>
              </a:ext>
            </a:extLst>
          </p:cNvPr>
          <p:cNvSpPr txBox="1"/>
          <p:nvPr/>
        </p:nvSpPr>
        <p:spPr>
          <a:xfrm>
            <a:off x="471715" y="1732702"/>
            <a:ext cx="10515600" cy="2308324"/>
          </a:xfrm>
          <a:prstGeom prst="rect">
            <a:avLst/>
          </a:prstGeom>
          <a:noFill/>
        </p:spPr>
        <p:txBody>
          <a:bodyPr wrap="square">
            <a:spAutoFit/>
          </a:bodyPr>
          <a:lstStyle/>
          <a:p>
            <a:pPr marL="285750" indent="-285750">
              <a:buFont typeface="Arial" panose="020B0604020202020204" pitchFamily="34" charset="0"/>
              <a:buChar char="•"/>
            </a:pPr>
            <a:r>
              <a:rPr lang="en-US" dirty="0"/>
              <a:t>•Tram: Rail-based vehicles designed for urban passenger transport with low passenger capacity, operating in mixed traffic with road </a:t>
            </a:r>
            <a:r>
              <a:rPr lang="en-US" dirty="0" err="1"/>
              <a:t>vehicles.•Light</a:t>
            </a:r>
            <a:r>
              <a:rPr lang="en-US" dirty="0"/>
              <a:t> Rail System: A train set designed for urban passenger transport, operating on dedicated tracks above or below ground, with medium passenger </a:t>
            </a:r>
            <a:r>
              <a:rPr lang="en-US" dirty="0" err="1"/>
              <a:t>capacity.•Metro</a:t>
            </a:r>
            <a:r>
              <a:rPr lang="en-US" dirty="0"/>
              <a:t>: A train set designed for urban passenger transport, operating on dedicated underground or above-ground tracks, with a high passenger </a:t>
            </a:r>
            <a:r>
              <a:rPr lang="en-US" dirty="0" err="1"/>
              <a:t>capacity.•Commuter</a:t>
            </a:r>
            <a:r>
              <a:rPr lang="en-US" dirty="0"/>
              <a:t> Rail: A train set designed for passenger transport within cities and to destinations far from city centers, using railway tracks, with a high passenger capacity.</a:t>
            </a:r>
            <a:endParaRPr lang="tr-TR" dirty="0"/>
          </a:p>
        </p:txBody>
      </p:sp>
      <p:pic>
        <p:nvPicPr>
          <p:cNvPr id="3" name="Resim 2">
            <a:extLst>
              <a:ext uri="{FF2B5EF4-FFF2-40B4-BE49-F238E27FC236}">
                <a16:creationId xmlns:a16="http://schemas.microsoft.com/office/drawing/2014/main" id="{68854BB2-5BFE-8CAF-13E6-E7AE544269E6}"/>
              </a:ext>
            </a:extLst>
          </p:cNvPr>
          <p:cNvPicPr>
            <a:picLocks noChangeAspect="1"/>
          </p:cNvPicPr>
          <p:nvPr/>
        </p:nvPicPr>
        <p:blipFill>
          <a:blip r:embed="rId5"/>
          <a:stretch>
            <a:fillRect/>
          </a:stretch>
        </p:blipFill>
        <p:spPr>
          <a:xfrm>
            <a:off x="611476" y="4124912"/>
            <a:ext cx="3230851" cy="1743075"/>
          </a:xfrm>
          <a:prstGeom prst="rect">
            <a:avLst/>
          </a:prstGeom>
        </p:spPr>
      </p:pic>
      <p:pic>
        <p:nvPicPr>
          <p:cNvPr id="7" name="Resim 6">
            <a:extLst>
              <a:ext uri="{FF2B5EF4-FFF2-40B4-BE49-F238E27FC236}">
                <a16:creationId xmlns:a16="http://schemas.microsoft.com/office/drawing/2014/main" id="{72C973A7-94C2-AD1B-829E-596D768650FE}"/>
              </a:ext>
            </a:extLst>
          </p:cNvPr>
          <p:cNvPicPr>
            <a:picLocks noChangeAspect="1"/>
          </p:cNvPicPr>
          <p:nvPr/>
        </p:nvPicPr>
        <p:blipFill>
          <a:blip r:embed="rId6"/>
          <a:stretch>
            <a:fillRect/>
          </a:stretch>
        </p:blipFill>
        <p:spPr>
          <a:xfrm>
            <a:off x="4496027" y="4020137"/>
            <a:ext cx="3410300" cy="1847850"/>
          </a:xfrm>
          <a:prstGeom prst="rect">
            <a:avLst/>
          </a:prstGeom>
        </p:spPr>
      </p:pic>
      <p:pic>
        <p:nvPicPr>
          <p:cNvPr id="8" name="Resim 7">
            <a:extLst>
              <a:ext uri="{FF2B5EF4-FFF2-40B4-BE49-F238E27FC236}">
                <a16:creationId xmlns:a16="http://schemas.microsoft.com/office/drawing/2014/main" id="{DF0E1287-2C53-E05A-50C6-2AD9B42668C3}"/>
              </a:ext>
            </a:extLst>
          </p:cNvPr>
          <p:cNvPicPr>
            <a:picLocks noChangeAspect="1"/>
          </p:cNvPicPr>
          <p:nvPr/>
        </p:nvPicPr>
        <p:blipFill>
          <a:blip r:embed="rId7"/>
          <a:stretch>
            <a:fillRect/>
          </a:stretch>
        </p:blipFill>
        <p:spPr>
          <a:xfrm>
            <a:off x="8520340" y="4055495"/>
            <a:ext cx="3243489" cy="1847850"/>
          </a:xfrm>
          <a:prstGeom prst="rect">
            <a:avLst/>
          </a:prstGeom>
        </p:spPr>
      </p:pic>
    </p:spTree>
    <p:extLst>
      <p:ext uri="{BB962C8B-B14F-4D97-AF65-F5344CB8AC3E}">
        <p14:creationId xmlns:p14="http://schemas.microsoft.com/office/powerpoint/2010/main" val="3815774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002F-7367-136C-4E63-9CBEB95CBD8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42C828-65BB-CE9B-B8D5-795F6966150E}"/>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TRAINS</a:t>
            </a:r>
            <a:br>
              <a:rPr lang="tr-TR" b="1" dirty="0">
                <a:solidFill>
                  <a:srgbClr val="FF0000"/>
                </a:solidFill>
              </a:rPr>
            </a:br>
            <a:r>
              <a:rPr lang="tr-TR" b="1" dirty="0">
                <a:solidFill>
                  <a:srgbClr val="FF0000"/>
                </a:solidFill>
              </a:rPr>
              <a:t>1. PASSENGER TRAINS</a:t>
            </a:r>
          </a:p>
        </p:txBody>
      </p:sp>
      <p:pic>
        <p:nvPicPr>
          <p:cNvPr id="11" name="İçerik Yer Tutucusu 10">
            <a:extLst>
              <a:ext uri="{FF2B5EF4-FFF2-40B4-BE49-F238E27FC236}">
                <a16:creationId xmlns:a16="http://schemas.microsoft.com/office/drawing/2014/main" id="{31AC3F3B-693D-83E9-2FC3-01F694C459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480FB77B-E857-D600-2F35-3509B786CD9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2F9BEAF6-196A-AB91-AA9E-887EF5C096A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9" name="Metin kutusu 8">
            <a:extLst>
              <a:ext uri="{FF2B5EF4-FFF2-40B4-BE49-F238E27FC236}">
                <a16:creationId xmlns:a16="http://schemas.microsoft.com/office/drawing/2014/main" id="{B25F9E3A-F80D-17F9-4071-63C793B56D52}"/>
              </a:ext>
            </a:extLst>
          </p:cNvPr>
          <p:cNvSpPr txBox="1"/>
          <p:nvPr/>
        </p:nvSpPr>
        <p:spPr>
          <a:xfrm>
            <a:off x="637309" y="2138648"/>
            <a:ext cx="7838097" cy="1754326"/>
          </a:xfrm>
          <a:prstGeom prst="rect">
            <a:avLst/>
          </a:prstGeom>
          <a:noFill/>
        </p:spPr>
        <p:txBody>
          <a:bodyPr wrap="square">
            <a:spAutoFit/>
          </a:bodyPr>
          <a:lstStyle/>
          <a:p>
            <a:pPr marL="285750" indent="-285750">
              <a:buFont typeface="Arial" panose="020B0604020202020204" pitchFamily="34" charset="0"/>
              <a:buChar char="•"/>
            </a:pPr>
            <a:r>
              <a:rPr lang="tr-TR" dirty="0"/>
              <a:t>•</a:t>
            </a:r>
            <a:r>
              <a:rPr lang="tr-TR" dirty="0" err="1"/>
              <a:t>Passenger</a:t>
            </a:r>
            <a:r>
              <a:rPr lang="tr-TR" dirty="0"/>
              <a:t> </a:t>
            </a:r>
            <a:r>
              <a:rPr lang="tr-TR" dirty="0" err="1"/>
              <a:t>trains</a:t>
            </a:r>
            <a:r>
              <a:rPr lang="tr-TR" dirty="0"/>
              <a:t> on </a:t>
            </a:r>
            <a:r>
              <a:rPr lang="tr-TR" dirty="0" err="1"/>
              <a:t>railways</a:t>
            </a:r>
            <a:r>
              <a:rPr lang="tr-TR" dirty="0"/>
              <a:t> </a:t>
            </a:r>
            <a:r>
              <a:rPr lang="tr-TR" dirty="0" err="1"/>
              <a:t>are</a:t>
            </a:r>
            <a:r>
              <a:rPr lang="tr-TR" dirty="0"/>
              <a:t> </a:t>
            </a:r>
            <a:r>
              <a:rPr lang="tr-TR" dirty="0" err="1"/>
              <a:t>classified</a:t>
            </a:r>
            <a:r>
              <a:rPr lang="tr-TR" dirty="0"/>
              <a:t> as </a:t>
            </a:r>
            <a:r>
              <a:rPr lang="tr-TR" dirty="0" err="1"/>
              <a:t>follows</a:t>
            </a:r>
            <a:r>
              <a:rPr lang="tr-TR" dirty="0"/>
              <a:t>.</a:t>
            </a:r>
          </a:p>
          <a:p>
            <a:pPr marL="285750" indent="-285750">
              <a:buFont typeface="Arial" panose="020B0604020202020204" pitchFamily="34" charset="0"/>
              <a:buChar char="•"/>
            </a:pPr>
            <a:r>
              <a:rPr lang="tr-TR" dirty="0"/>
              <a:t>•</a:t>
            </a:r>
            <a:r>
              <a:rPr lang="tr-TR" dirty="0" err="1"/>
              <a:t>Commuter</a:t>
            </a:r>
            <a:r>
              <a:rPr lang="tr-TR" dirty="0"/>
              <a:t> </a:t>
            </a:r>
            <a:r>
              <a:rPr lang="tr-TR" dirty="0" err="1"/>
              <a:t>trains</a:t>
            </a:r>
            <a:r>
              <a:rPr lang="tr-TR" dirty="0"/>
              <a:t>,</a:t>
            </a:r>
          </a:p>
          <a:p>
            <a:pPr marL="285750" indent="-285750">
              <a:buFont typeface="Arial" panose="020B0604020202020204" pitchFamily="34" charset="0"/>
              <a:buChar char="•"/>
            </a:pPr>
            <a:r>
              <a:rPr lang="tr-TR" dirty="0"/>
              <a:t>•</a:t>
            </a:r>
            <a:r>
              <a:rPr lang="tr-TR" dirty="0" err="1"/>
              <a:t>Mainline</a:t>
            </a:r>
            <a:r>
              <a:rPr lang="tr-TR" dirty="0"/>
              <a:t> </a:t>
            </a:r>
            <a:r>
              <a:rPr lang="tr-TR" dirty="0" err="1"/>
              <a:t>passenger</a:t>
            </a:r>
            <a:r>
              <a:rPr lang="tr-TR" dirty="0"/>
              <a:t> </a:t>
            </a:r>
            <a:r>
              <a:rPr lang="tr-TR" dirty="0" err="1"/>
              <a:t>trains</a:t>
            </a:r>
            <a:r>
              <a:rPr lang="tr-TR" dirty="0"/>
              <a:t>,</a:t>
            </a:r>
          </a:p>
          <a:p>
            <a:pPr marL="285750" indent="-285750">
              <a:buFont typeface="Arial" panose="020B0604020202020204" pitchFamily="34" charset="0"/>
              <a:buChar char="•"/>
            </a:pPr>
            <a:r>
              <a:rPr lang="tr-TR" dirty="0"/>
              <a:t>•</a:t>
            </a:r>
            <a:r>
              <a:rPr lang="tr-TR" dirty="0" err="1"/>
              <a:t>Short-distance</a:t>
            </a:r>
            <a:r>
              <a:rPr lang="tr-TR" dirty="0"/>
              <a:t> </a:t>
            </a:r>
            <a:r>
              <a:rPr lang="tr-TR" dirty="0" err="1"/>
              <a:t>mainline</a:t>
            </a:r>
            <a:r>
              <a:rPr lang="tr-TR" dirty="0"/>
              <a:t> </a:t>
            </a:r>
            <a:r>
              <a:rPr lang="tr-TR" dirty="0" err="1"/>
              <a:t>passenger</a:t>
            </a:r>
            <a:r>
              <a:rPr lang="tr-TR" dirty="0"/>
              <a:t> </a:t>
            </a:r>
            <a:r>
              <a:rPr lang="tr-TR" dirty="0" err="1"/>
              <a:t>trains</a:t>
            </a:r>
            <a:r>
              <a:rPr lang="tr-TR" dirty="0"/>
              <a:t> (</a:t>
            </a:r>
            <a:r>
              <a:rPr lang="tr-TR" dirty="0" err="1"/>
              <a:t>Regional</a:t>
            </a:r>
            <a:r>
              <a:rPr lang="tr-TR" dirty="0"/>
              <a:t> </a:t>
            </a:r>
            <a:r>
              <a:rPr lang="tr-TR" dirty="0" err="1"/>
              <a:t>trains</a:t>
            </a:r>
            <a:r>
              <a:rPr lang="tr-TR" dirty="0"/>
              <a:t>)</a:t>
            </a:r>
          </a:p>
          <a:p>
            <a:pPr marL="285750" indent="-285750">
              <a:buFont typeface="Arial" panose="020B0604020202020204" pitchFamily="34" charset="0"/>
              <a:buChar char="•"/>
            </a:pPr>
            <a:r>
              <a:rPr lang="tr-TR" dirty="0"/>
              <a:t>•</a:t>
            </a:r>
            <a:r>
              <a:rPr lang="tr-TR" dirty="0" err="1"/>
              <a:t>Long-distance</a:t>
            </a:r>
            <a:r>
              <a:rPr lang="tr-TR" dirty="0"/>
              <a:t> </a:t>
            </a:r>
            <a:r>
              <a:rPr lang="tr-TR" dirty="0" err="1"/>
              <a:t>mainline</a:t>
            </a:r>
            <a:r>
              <a:rPr lang="tr-TR" dirty="0"/>
              <a:t> </a:t>
            </a:r>
            <a:r>
              <a:rPr lang="tr-TR" dirty="0" err="1"/>
              <a:t>passenger</a:t>
            </a:r>
            <a:r>
              <a:rPr lang="tr-TR" dirty="0"/>
              <a:t> </a:t>
            </a:r>
            <a:r>
              <a:rPr lang="tr-TR" dirty="0" err="1"/>
              <a:t>trains</a:t>
            </a:r>
            <a:r>
              <a:rPr lang="tr-TR" dirty="0"/>
              <a:t> (</a:t>
            </a:r>
            <a:r>
              <a:rPr lang="tr-TR" dirty="0" err="1"/>
              <a:t>Intercity</a:t>
            </a:r>
            <a:r>
              <a:rPr lang="tr-TR" dirty="0"/>
              <a:t> </a:t>
            </a:r>
            <a:r>
              <a:rPr lang="tr-TR" dirty="0" err="1"/>
              <a:t>trains</a:t>
            </a:r>
            <a:r>
              <a:rPr lang="tr-TR" dirty="0"/>
              <a:t>)</a:t>
            </a:r>
          </a:p>
          <a:p>
            <a:pPr marL="285750" indent="-285750">
              <a:buFont typeface="Arial" panose="020B0604020202020204" pitchFamily="34" charset="0"/>
              <a:buChar char="•"/>
            </a:pPr>
            <a:r>
              <a:rPr lang="tr-TR" dirty="0"/>
              <a:t>•International </a:t>
            </a:r>
            <a:r>
              <a:rPr lang="tr-TR" dirty="0" err="1"/>
              <a:t>mainline</a:t>
            </a:r>
            <a:r>
              <a:rPr lang="tr-TR" dirty="0"/>
              <a:t> </a:t>
            </a:r>
            <a:r>
              <a:rPr lang="tr-TR" dirty="0" err="1"/>
              <a:t>passenger</a:t>
            </a:r>
            <a:r>
              <a:rPr lang="tr-TR" dirty="0"/>
              <a:t> </a:t>
            </a:r>
            <a:r>
              <a:rPr lang="tr-TR" dirty="0" err="1"/>
              <a:t>trains</a:t>
            </a:r>
            <a:r>
              <a:rPr lang="tr-TR" dirty="0"/>
              <a:t> (International </a:t>
            </a:r>
            <a:r>
              <a:rPr lang="tr-TR" dirty="0" err="1"/>
              <a:t>trains</a:t>
            </a:r>
            <a:r>
              <a:rPr lang="tr-TR" dirty="0"/>
              <a:t>)</a:t>
            </a:r>
          </a:p>
        </p:txBody>
      </p:sp>
    </p:spTree>
    <p:extLst>
      <p:ext uri="{BB962C8B-B14F-4D97-AF65-F5344CB8AC3E}">
        <p14:creationId xmlns:p14="http://schemas.microsoft.com/office/powerpoint/2010/main" val="1832242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90885-8877-0E14-BAD4-D59834E1C85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86123DF-79B0-9F00-4C3A-BEF888949F86}"/>
              </a:ext>
            </a:extLst>
          </p:cNvPr>
          <p:cNvSpPr>
            <a:spLocks noGrp="1"/>
          </p:cNvSpPr>
          <p:nvPr>
            <p:ph type="title"/>
          </p:nvPr>
        </p:nvSpPr>
        <p:spPr>
          <a:xfrm>
            <a:off x="2241755" y="442004"/>
            <a:ext cx="9522074" cy="1325563"/>
          </a:xfrm>
        </p:spPr>
        <p:txBody>
          <a:bodyPr/>
          <a:lstStyle/>
          <a:p>
            <a:r>
              <a:rPr lang="tr-TR" b="1" dirty="0">
                <a:solidFill>
                  <a:srgbClr val="FF0000"/>
                </a:solidFill>
              </a:rPr>
              <a:t>TRAINS</a:t>
            </a:r>
            <a:br>
              <a:rPr lang="tr-TR" b="1" dirty="0">
                <a:solidFill>
                  <a:srgbClr val="FF0000"/>
                </a:solidFill>
              </a:rPr>
            </a:br>
            <a:r>
              <a:rPr lang="tr-TR" b="1" dirty="0">
                <a:solidFill>
                  <a:srgbClr val="FF0000"/>
                </a:solidFill>
              </a:rPr>
              <a:t>1. PASSENGER TRAINS</a:t>
            </a:r>
          </a:p>
        </p:txBody>
      </p:sp>
      <p:pic>
        <p:nvPicPr>
          <p:cNvPr id="11" name="İçerik Yer Tutucusu 10">
            <a:extLst>
              <a:ext uri="{FF2B5EF4-FFF2-40B4-BE49-F238E27FC236}">
                <a16:creationId xmlns:a16="http://schemas.microsoft.com/office/drawing/2014/main" id="{89FFE5D1-BC63-F714-20F9-098592E9CF8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61B89DF-71C9-D4A8-9758-3EFBCC12E88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8BB32075-5280-915D-5C31-8FC015B14C9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7EC2A390-1384-4CD0-5362-1A89E3C5C79E}"/>
              </a:ext>
            </a:extLst>
          </p:cNvPr>
          <p:cNvPicPr>
            <a:picLocks noChangeAspect="1"/>
          </p:cNvPicPr>
          <p:nvPr/>
        </p:nvPicPr>
        <p:blipFill>
          <a:blip r:embed="rId5"/>
          <a:stretch>
            <a:fillRect/>
          </a:stretch>
        </p:blipFill>
        <p:spPr>
          <a:xfrm>
            <a:off x="1248229" y="2453275"/>
            <a:ext cx="4119418" cy="1600200"/>
          </a:xfrm>
          <a:prstGeom prst="rect">
            <a:avLst/>
          </a:prstGeom>
        </p:spPr>
      </p:pic>
      <p:pic>
        <p:nvPicPr>
          <p:cNvPr id="5" name="Resim 4">
            <a:extLst>
              <a:ext uri="{FF2B5EF4-FFF2-40B4-BE49-F238E27FC236}">
                <a16:creationId xmlns:a16="http://schemas.microsoft.com/office/drawing/2014/main" id="{EE4DFA9F-BD0B-EB07-745F-30C6864614A3}"/>
              </a:ext>
            </a:extLst>
          </p:cNvPr>
          <p:cNvPicPr>
            <a:picLocks noChangeAspect="1"/>
          </p:cNvPicPr>
          <p:nvPr/>
        </p:nvPicPr>
        <p:blipFill>
          <a:blip r:embed="rId6"/>
          <a:stretch>
            <a:fillRect/>
          </a:stretch>
        </p:blipFill>
        <p:spPr>
          <a:xfrm>
            <a:off x="6096000" y="2570118"/>
            <a:ext cx="4119417" cy="1552575"/>
          </a:xfrm>
          <a:prstGeom prst="rect">
            <a:avLst/>
          </a:prstGeom>
        </p:spPr>
      </p:pic>
    </p:spTree>
    <p:extLst>
      <p:ext uri="{BB962C8B-B14F-4D97-AF65-F5344CB8AC3E}">
        <p14:creationId xmlns:p14="http://schemas.microsoft.com/office/powerpoint/2010/main" val="339756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0B1BC-0F9D-E368-F458-4C448E20E40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C6A4C3F-5E32-56E0-D305-A7114B127BBA}"/>
              </a:ext>
            </a:extLst>
          </p:cNvPr>
          <p:cNvSpPr>
            <a:spLocks noGrp="1"/>
          </p:cNvSpPr>
          <p:nvPr>
            <p:ph type="title"/>
          </p:nvPr>
        </p:nvSpPr>
        <p:spPr>
          <a:xfrm>
            <a:off x="2104103" y="158893"/>
            <a:ext cx="9659726" cy="1325563"/>
          </a:xfrm>
        </p:spPr>
        <p:txBody>
          <a:bodyPr/>
          <a:lstStyle/>
          <a:p>
            <a:r>
              <a:rPr lang="tr-TR" dirty="0">
                <a:solidFill>
                  <a:srgbClr val="FF0000"/>
                </a:solidFill>
              </a:rPr>
              <a:t>TRAINS</a:t>
            </a:r>
            <a:br>
              <a:rPr lang="tr-TR" dirty="0">
                <a:solidFill>
                  <a:srgbClr val="FF0000"/>
                </a:solidFill>
              </a:rPr>
            </a:br>
            <a:r>
              <a:rPr lang="tr-TR" dirty="0">
                <a:solidFill>
                  <a:srgbClr val="FF0000"/>
                </a:solidFill>
              </a:rPr>
              <a:t>2. FREIGHT TRAINS</a:t>
            </a:r>
            <a:endParaRPr lang="tr-TR" b="1" dirty="0">
              <a:solidFill>
                <a:srgbClr val="FF0000"/>
              </a:solidFill>
            </a:endParaRPr>
          </a:p>
        </p:txBody>
      </p:sp>
      <p:pic>
        <p:nvPicPr>
          <p:cNvPr id="11" name="İçerik Yer Tutucusu 10">
            <a:extLst>
              <a:ext uri="{FF2B5EF4-FFF2-40B4-BE49-F238E27FC236}">
                <a16:creationId xmlns:a16="http://schemas.microsoft.com/office/drawing/2014/main" id="{C5E426ED-EFF2-17CC-7492-EB7EEDD5A9B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2DB7164-9F3B-1270-77E8-B4C94C9B13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AFD79060-5032-502F-EBAE-F766196C0349}"/>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EB129B22-49CC-FDBC-923F-C91B6762E6D9}"/>
              </a:ext>
            </a:extLst>
          </p:cNvPr>
          <p:cNvSpPr txBox="1"/>
          <p:nvPr/>
        </p:nvSpPr>
        <p:spPr>
          <a:xfrm>
            <a:off x="642076" y="2486512"/>
            <a:ext cx="2924054" cy="2585323"/>
          </a:xfrm>
          <a:prstGeom prst="rect">
            <a:avLst/>
          </a:prstGeom>
          <a:noFill/>
        </p:spPr>
        <p:txBody>
          <a:bodyPr wrap="square">
            <a:spAutoFit/>
          </a:bodyPr>
          <a:lstStyle/>
          <a:p>
            <a:pPr marL="285750" indent="-285750">
              <a:buFont typeface="Arial" panose="020B0604020202020204" pitchFamily="34" charset="0"/>
              <a:buChar char="•"/>
            </a:pPr>
            <a:r>
              <a:rPr lang="en-US" dirty="0"/>
              <a:t>•As the name suggests, freight trains are composed of different types of freight cars to transport different types of cargo according to requirements.</a:t>
            </a:r>
            <a:endParaRPr lang="tr-TR" dirty="0"/>
          </a:p>
        </p:txBody>
      </p:sp>
      <p:pic>
        <p:nvPicPr>
          <p:cNvPr id="6" name="Resim 5">
            <a:extLst>
              <a:ext uri="{FF2B5EF4-FFF2-40B4-BE49-F238E27FC236}">
                <a16:creationId xmlns:a16="http://schemas.microsoft.com/office/drawing/2014/main" id="{9206E987-7428-CDD7-C00E-6D4CFD4D3866}"/>
              </a:ext>
            </a:extLst>
          </p:cNvPr>
          <p:cNvPicPr>
            <a:picLocks noChangeAspect="1"/>
          </p:cNvPicPr>
          <p:nvPr/>
        </p:nvPicPr>
        <p:blipFill>
          <a:blip r:embed="rId5"/>
          <a:stretch>
            <a:fillRect/>
          </a:stretch>
        </p:blipFill>
        <p:spPr>
          <a:xfrm>
            <a:off x="7061382" y="2228426"/>
            <a:ext cx="3574711" cy="1851768"/>
          </a:xfrm>
          <a:prstGeom prst="rect">
            <a:avLst/>
          </a:prstGeom>
        </p:spPr>
      </p:pic>
      <p:pic>
        <p:nvPicPr>
          <p:cNvPr id="7" name="Resim 6">
            <a:extLst>
              <a:ext uri="{FF2B5EF4-FFF2-40B4-BE49-F238E27FC236}">
                <a16:creationId xmlns:a16="http://schemas.microsoft.com/office/drawing/2014/main" id="{86101FC6-A28D-19AD-989C-242492C2A06C}"/>
              </a:ext>
            </a:extLst>
          </p:cNvPr>
          <p:cNvPicPr>
            <a:picLocks noChangeAspect="1"/>
          </p:cNvPicPr>
          <p:nvPr/>
        </p:nvPicPr>
        <p:blipFill>
          <a:blip r:embed="rId6"/>
          <a:stretch>
            <a:fillRect/>
          </a:stretch>
        </p:blipFill>
        <p:spPr>
          <a:xfrm>
            <a:off x="7061382" y="4080194"/>
            <a:ext cx="3574711" cy="1802629"/>
          </a:xfrm>
          <a:prstGeom prst="rect">
            <a:avLst/>
          </a:prstGeom>
        </p:spPr>
      </p:pic>
      <p:pic>
        <p:nvPicPr>
          <p:cNvPr id="8" name="Resim 7">
            <a:extLst>
              <a:ext uri="{FF2B5EF4-FFF2-40B4-BE49-F238E27FC236}">
                <a16:creationId xmlns:a16="http://schemas.microsoft.com/office/drawing/2014/main" id="{B2FDA268-EB3A-3D36-5335-32702DA0F949}"/>
              </a:ext>
            </a:extLst>
          </p:cNvPr>
          <p:cNvPicPr>
            <a:picLocks noChangeAspect="1"/>
          </p:cNvPicPr>
          <p:nvPr/>
        </p:nvPicPr>
        <p:blipFill>
          <a:blip r:embed="rId7"/>
          <a:stretch>
            <a:fillRect/>
          </a:stretch>
        </p:blipFill>
        <p:spPr>
          <a:xfrm>
            <a:off x="3833090" y="2228426"/>
            <a:ext cx="3048000" cy="1870044"/>
          </a:xfrm>
          <a:prstGeom prst="rect">
            <a:avLst/>
          </a:prstGeom>
        </p:spPr>
      </p:pic>
    </p:spTree>
    <p:extLst>
      <p:ext uri="{BB962C8B-B14F-4D97-AF65-F5344CB8AC3E}">
        <p14:creationId xmlns:p14="http://schemas.microsoft.com/office/powerpoint/2010/main" val="381155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D7F26E-285F-A466-4082-1B8DB6D1559E}"/>
              </a:ext>
            </a:extLst>
          </p:cNvPr>
          <p:cNvSpPr>
            <a:spLocks noGrp="1"/>
          </p:cNvSpPr>
          <p:nvPr>
            <p:ph type="ctrTitle"/>
          </p:nvPr>
        </p:nvSpPr>
        <p:spPr>
          <a:xfrm>
            <a:off x="684212" y="685799"/>
            <a:ext cx="8001000" cy="1310149"/>
          </a:xfrm>
        </p:spPr>
        <p:txBody>
          <a:bodyPr>
            <a:normAutofit fontScale="90000"/>
          </a:bodyPr>
          <a:lstStyle/>
          <a:p>
            <a:r>
              <a:rPr lang="en-US" dirty="0"/>
              <a:t>Why Railway Maintenance is Important</a:t>
            </a:r>
            <a:endParaRPr lang="tr-TR" dirty="0"/>
          </a:p>
        </p:txBody>
      </p:sp>
      <p:sp>
        <p:nvSpPr>
          <p:cNvPr id="4" name="Rectangle 1">
            <a:extLst>
              <a:ext uri="{FF2B5EF4-FFF2-40B4-BE49-F238E27FC236}">
                <a16:creationId xmlns:a16="http://schemas.microsoft.com/office/drawing/2014/main" id="{0589EB2E-7895-FA8E-7193-9A5A392724A7}"/>
              </a:ext>
            </a:extLst>
          </p:cNvPr>
          <p:cNvSpPr>
            <a:spLocks noGrp="1" noChangeArrowheads="1"/>
          </p:cNvSpPr>
          <p:nvPr>
            <p:ph type="subTitle" idx="1"/>
          </p:nvPr>
        </p:nvSpPr>
        <p:spPr bwMode="auto">
          <a:xfrm>
            <a:off x="684213" y="2369850"/>
            <a:ext cx="531346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Railway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systems</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carry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millions</a:t>
            </a:r>
            <a:r>
              <a:rPr kumimoji="0" lang="tr-TR" altLang="tr-TR" sz="2400" b="0" i="0" u="none" strike="noStrike" cap="none" normalizeH="0" baseline="0" dirty="0">
                <a:ln>
                  <a:noFill/>
                </a:ln>
                <a:solidFill>
                  <a:schemeClr val="tx1"/>
                </a:solidFill>
                <a:effectLst/>
                <a:latin typeface="Arial" panose="020B0604020202020204" pitchFamily="34" charset="0"/>
              </a:rPr>
              <a:t> of </a:t>
            </a:r>
            <a:r>
              <a:rPr kumimoji="0" lang="tr-TR" altLang="tr-TR" sz="2400" b="0" i="0" u="none" strike="noStrike" cap="none" normalizeH="0" baseline="0" dirty="0" err="1">
                <a:ln>
                  <a:noFill/>
                </a:ln>
                <a:solidFill>
                  <a:schemeClr val="tx1"/>
                </a:solidFill>
                <a:effectLst/>
                <a:latin typeface="Arial" panose="020B0604020202020204" pitchFamily="34" charset="0"/>
              </a:rPr>
              <a:t>passengers</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Safety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depends</a:t>
            </a:r>
            <a:r>
              <a:rPr kumimoji="0" lang="tr-TR" altLang="tr-TR" sz="2400" b="0" i="0" u="none" strike="noStrike" cap="none" normalizeH="0" baseline="0" dirty="0">
                <a:ln>
                  <a:noFill/>
                </a:ln>
                <a:solidFill>
                  <a:schemeClr val="tx1"/>
                </a:solidFill>
                <a:effectLst/>
                <a:latin typeface="Arial" panose="020B0604020202020204" pitchFamily="34" charset="0"/>
              </a:rPr>
              <a:t> on </a:t>
            </a:r>
            <a:r>
              <a:rPr kumimoji="0" lang="tr-TR" altLang="tr-TR" sz="2400" b="0" i="0" u="none" strike="noStrike" cap="none" normalizeH="0" baseline="0" dirty="0" err="1">
                <a:ln>
                  <a:noFill/>
                </a:ln>
                <a:solidFill>
                  <a:schemeClr val="tx1"/>
                </a:solidFill>
                <a:effectLst/>
                <a:latin typeface="Arial" panose="020B0604020202020204" pitchFamily="34" charset="0"/>
              </a:rPr>
              <a:t>correct</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maintenance</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Preventive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maintenance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reduces</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accidents</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Maintenance</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ensures</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reliability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and</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efficiency</a:t>
            </a:r>
            <a:endParaRPr kumimoji="0" lang="tr-TR" altLang="tr-TR" sz="2400" b="0" i="0" u="none" strike="noStrike" cap="none" normalizeH="0" baseline="0" dirty="0">
              <a:ln>
                <a:noFill/>
              </a:ln>
              <a:solidFill>
                <a:schemeClr val="tx1"/>
              </a:solidFill>
              <a:effectLst/>
              <a:latin typeface="Arial" panose="020B0604020202020204" pitchFamily="34" charset="0"/>
            </a:endParaRPr>
          </a:p>
        </p:txBody>
      </p:sp>
      <p:pic>
        <p:nvPicPr>
          <p:cNvPr id="6" name="Resim 5" descr="dış mekan, ağaç, bitki, çim içeren bir resim&#10;&#10;Yapay zeka tarafından oluşturulan içerik yanlış olabilir.">
            <a:extLst>
              <a:ext uri="{FF2B5EF4-FFF2-40B4-BE49-F238E27FC236}">
                <a16:creationId xmlns:a16="http://schemas.microsoft.com/office/drawing/2014/main" id="{230F60D1-45AC-ECA2-B0D4-DB7907E142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97677" y="1995948"/>
            <a:ext cx="5843777" cy="3515032"/>
          </a:xfrm>
          <a:prstGeom prst="rect">
            <a:avLst/>
          </a:prstGeom>
        </p:spPr>
      </p:pic>
    </p:spTree>
    <p:extLst>
      <p:ext uri="{BB962C8B-B14F-4D97-AF65-F5344CB8AC3E}">
        <p14:creationId xmlns:p14="http://schemas.microsoft.com/office/powerpoint/2010/main" val="136585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0E602-8A3D-DEE3-7F53-4BBE505FEC2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193E6EE-93F9-220B-EDF2-1074838E4B34}"/>
              </a:ext>
            </a:extLst>
          </p:cNvPr>
          <p:cNvSpPr>
            <a:spLocks noGrp="1"/>
          </p:cNvSpPr>
          <p:nvPr>
            <p:ph type="title"/>
          </p:nvPr>
        </p:nvSpPr>
        <p:spPr>
          <a:xfrm>
            <a:off x="1248229" y="442004"/>
            <a:ext cx="10515600" cy="1325563"/>
          </a:xfrm>
        </p:spPr>
        <p:txBody>
          <a:bodyPr/>
          <a:lstStyle/>
          <a:p>
            <a:r>
              <a:rPr lang="tr-TR" dirty="0"/>
              <a:t>                   </a:t>
            </a:r>
            <a:r>
              <a:rPr lang="tr-TR" b="1" dirty="0">
                <a:solidFill>
                  <a:srgbClr val="FF0000"/>
                </a:solidFill>
              </a:rPr>
              <a:t>TRENLER</a:t>
            </a:r>
            <a:br>
              <a:rPr lang="tr-TR" b="1" dirty="0">
                <a:solidFill>
                  <a:srgbClr val="FF0000"/>
                </a:solidFill>
              </a:rPr>
            </a:br>
            <a:r>
              <a:rPr lang="tr-TR" b="1" dirty="0">
                <a:solidFill>
                  <a:srgbClr val="FF0000"/>
                </a:solidFill>
              </a:rPr>
              <a:t>            4. DİĞER TRENLER</a:t>
            </a:r>
          </a:p>
        </p:txBody>
      </p:sp>
      <p:pic>
        <p:nvPicPr>
          <p:cNvPr id="11" name="İçerik Yer Tutucusu 10">
            <a:extLst>
              <a:ext uri="{FF2B5EF4-FFF2-40B4-BE49-F238E27FC236}">
                <a16:creationId xmlns:a16="http://schemas.microsoft.com/office/drawing/2014/main" id="{B2AAB0DE-597B-8150-C59F-EEFEC2AD98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3E451AD-39C9-9895-0ACB-42FA5B6C946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92943A11-739C-B6F3-0FC2-72CE901A7240}"/>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794BEE-7535-3D0D-AF82-DE72342556D5}"/>
              </a:ext>
            </a:extLst>
          </p:cNvPr>
          <p:cNvSpPr txBox="1"/>
          <p:nvPr/>
        </p:nvSpPr>
        <p:spPr>
          <a:xfrm>
            <a:off x="646544" y="2554146"/>
            <a:ext cx="9910619" cy="1477328"/>
          </a:xfrm>
          <a:prstGeom prst="rect">
            <a:avLst/>
          </a:prstGeom>
          <a:noFill/>
        </p:spPr>
        <p:txBody>
          <a:bodyPr wrap="square">
            <a:spAutoFit/>
          </a:bodyPr>
          <a:lstStyle/>
          <a:p>
            <a:pPr marL="285750" indent="-285750">
              <a:buFont typeface="Arial" panose="020B0604020202020204" pitchFamily="34" charset="0"/>
              <a:buChar char="•"/>
            </a:pPr>
            <a:r>
              <a:rPr lang="tr-TR" dirty="0"/>
              <a:t>Yukarıda sayılan trenlerden başka, yol yapım ve onarımı için sefere konular trenlere, İş Treni denir. </a:t>
            </a:r>
          </a:p>
          <a:p>
            <a:pPr marL="285750" indent="-285750">
              <a:buFont typeface="Arial" panose="020B0604020202020204" pitchFamily="34" charset="0"/>
              <a:buChar char="•"/>
            </a:pPr>
            <a:r>
              <a:rPr lang="tr-TR" dirty="0" err="1"/>
              <a:t>Deray</a:t>
            </a:r>
            <a:r>
              <a:rPr lang="tr-TR" dirty="0"/>
              <a:t> (demiryolu araçlarının raydan çıkması), karambol (iki trenin çarpışması), sel ve tabii afetlerden ötürü demiryolunun kısa sürede trafiğe açılması için sefere konudan trenlere İmdat Treni adı verilir.</a:t>
            </a:r>
          </a:p>
        </p:txBody>
      </p:sp>
      <p:pic>
        <p:nvPicPr>
          <p:cNvPr id="3" name="Resim 2">
            <a:extLst>
              <a:ext uri="{FF2B5EF4-FFF2-40B4-BE49-F238E27FC236}">
                <a16:creationId xmlns:a16="http://schemas.microsoft.com/office/drawing/2014/main" id="{91F371E4-C79F-0049-5C3D-2FF8038093F8}"/>
              </a:ext>
            </a:extLst>
          </p:cNvPr>
          <p:cNvPicPr>
            <a:picLocks noChangeAspect="1"/>
          </p:cNvPicPr>
          <p:nvPr/>
        </p:nvPicPr>
        <p:blipFill>
          <a:blip r:embed="rId5"/>
          <a:stretch>
            <a:fillRect/>
          </a:stretch>
        </p:blipFill>
        <p:spPr>
          <a:xfrm>
            <a:off x="2669309" y="4073059"/>
            <a:ext cx="4934237" cy="1685925"/>
          </a:xfrm>
          <a:prstGeom prst="rect">
            <a:avLst/>
          </a:prstGeom>
        </p:spPr>
      </p:pic>
    </p:spTree>
    <p:extLst>
      <p:ext uri="{BB962C8B-B14F-4D97-AF65-F5344CB8AC3E}">
        <p14:creationId xmlns:p14="http://schemas.microsoft.com/office/powerpoint/2010/main" val="82373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5AE1C-B5BC-F115-3B9A-E69C568BDD3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3EB5F71-5C30-3F12-8FDE-2C1A9F0E2C19}"/>
              </a:ext>
            </a:extLst>
          </p:cNvPr>
          <p:cNvSpPr>
            <a:spLocks noGrp="1"/>
          </p:cNvSpPr>
          <p:nvPr>
            <p:ph type="title"/>
          </p:nvPr>
        </p:nvSpPr>
        <p:spPr>
          <a:xfrm>
            <a:off x="2064773" y="442004"/>
            <a:ext cx="9699055" cy="1325563"/>
          </a:xfrm>
        </p:spPr>
        <p:txBody>
          <a:bodyPr/>
          <a:lstStyle/>
          <a:p>
            <a:r>
              <a:rPr lang="tr-TR" dirty="0" err="1">
                <a:solidFill>
                  <a:srgbClr val="FF0000"/>
                </a:solidFill>
              </a:rPr>
              <a:t>Towing</a:t>
            </a:r>
            <a:r>
              <a:rPr lang="tr-TR" dirty="0">
                <a:solidFill>
                  <a:srgbClr val="FF0000"/>
                </a:solidFill>
              </a:rPr>
              <a:t> </a:t>
            </a:r>
            <a:r>
              <a:rPr lang="tr-TR" dirty="0" err="1">
                <a:solidFill>
                  <a:srgbClr val="FF0000"/>
                </a:solidFill>
              </a:rPr>
              <a:t>vehicles</a:t>
            </a:r>
            <a:br>
              <a:rPr lang="tr-TR" dirty="0">
                <a:solidFill>
                  <a:srgbClr val="FF0000"/>
                </a:solidFill>
              </a:rPr>
            </a:br>
            <a:r>
              <a:rPr lang="tr-TR" dirty="0">
                <a:solidFill>
                  <a:srgbClr val="FF0000"/>
                </a:solidFill>
              </a:rPr>
              <a:t>1-LOCOMOTIVES</a:t>
            </a:r>
            <a:endParaRPr lang="tr-TR" b="1" dirty="0">
              <a:solidFill>
                <a:srgbClr val="FF0000"/>
              </a:solidFill>
            </a:endParaRPr>
          </a:p>
        </p:txBody>
      </p:sp>
      <p:pic>
        <p:nvPicPr>
          <p:cNvPr id="11" name="İçerik Yer Tutucusu 10">
            <a:extLst>
              <a:ext uri="{FF2B5EF4-FFF2-40B4-BE49-F238E27FC236}">
                <a16:creationId xmlns:a16="http://schemas.microsoft.com/office/drawing/2014/main" id="{DEE77DAF-9DFF-3D47-0D45-265C060A37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86791C7F-FAEC-4352-188C-448E64788B9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764145" cy="1669598"/>
          </a:xfrm>
          <a:prstGeom prst="rect">
            <a:avLst/>
          </a:prstGeom>
          <a:noFill/>
          <a:ln>
            <a:noFill/>
          </a:ln>
        </p:spPr>
      </p:pic>
      <p:pic>
        <p:nvPicPr>
          <p:cNvPr id="12" name="Resim 11">
            <a:extLst>
              <a:ext uri="{FF2B5EF4-FFF2-40B4-BE49-F238E27FC236}">
                <a16:creationId xmlns:a16="http://schemas.microsoft.com/office/drawing/2014/main" id="{738561A1-73E2-30E4-7375-EB90776C0A0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7" name="Metin kutusu 6">
            <a:extLst>
              <a:ext uri="{FF2B5EF4-FFF2-40B4-BE49-F238E27FC236}">
                <a16:creationId xmlns:a16="http://schemas.microsoft.com/office/drawing/2014/main" id="{49D47A91-F8CB-7306-FD11-D91DC7FA430E}"/>
              </a:ext>
            </a:extLst>
          </p:cNvPr>
          <p:cNvSpPr txBox="1"/>
          <p:nvPr/>
        </p:nvSpPr>
        <p:spPr>
          <a:xfrm>
            <a:off x="441855" y="1954479"/>
            <a:ext cx="6578377" cy="3139321"/>
          </a:xfrm>
          <a:prstGeom prst="rect">
            <a:avLst/>
          </a:prstGeom>
          <a:noFill/>
        </p:spPr>
        <p:txBody>
          <a:bodyPr wrap="square">
            <a:spAutoFit/>
          </a:bodyPr>
          <a:lstStyle/>
          <a:p>
            <a:pPr marL="285750" indent="-285750">
              <a:buFont typeface="Arial" panose="020B0604020202020204" pitchFamily="34" charset="0"/>
              <a:buChar char="•"/>
            </a:pPr>
            <a:r>
              <a:rPr lang="en-US" dirty="0"/>
              <a:t>•Locomotives are manufactured and used for different purposes. Their differences are limited to their speeds, power, and weight, while they share the same definitions in terms of energy types and power transmission systems.</a:t>
            </a:r>
          </a:p>
          <a:p>
            <a:pPr marL="285750" indent="-285750">
              <a:buFont typeface="Arial" panose="020B0604020202020204" pitchFamily="34" charset="0"/>
              <a:buChar char="•"/>
            </a:pPr>
            <a:r>
              <a:rPr lang="en-US" dirty="0"/>
              <a:t>•Passenger Train Locomotives,</a:t>
            </a:r>
          </a:p>
          <a:p>
            <a:pPr marL="285750" indent="-285750">
              <a:buFont typeface="Arial" panose="020B0604020202020204" pitchFamily="34" charset="0"/>
              <a:buChar char="•"/>
            </a:pPr>
            <a:r>
              <a:rPr lang="en-US" dirty="0"/>
              <a:t>•Universal Locomotives,</a:t>
            </a:r>
          </a:p>
          <a:p>
            <a:pPr marL="285750" indent="-285750">
              <a:buFont typeface="Arial" panose="020B0604020202020204" pitchFamily="34" charset="0"/>
              <a:buChar char="•"/>
            </a:pPr>
            <a:r>
              <a:rPr lang="en-US" dirty="0"/>
              <a:t>•Freight Train Locomotives,</a:t>
            </a:r>
          </a:p>
          <a:p>
            <a:pPr marL="285750" indent="-285750">
              <a:buFont typeface="Arial" panose="020B0604020202020204" pitchFamily="34" charset="0"/>
              <a:buChar char="•"/>
            </a:pPr>
            <a:r>
              <a:rPr lang="en-US" dirty="0"/>
              <a:t>•Short-Distance Road and Shunting Locomotives,</a:t>
            </a:r>
          </a:p>
          <a:p>
            <a:pPr marL="285750" indent="-285750">
              <a:buFont typeface="Arial" panose="020B0604020202020204" pitchFamily="34" charset="0"/>
              <a:buChar char="•"/>
            </a:pPr>
            <a:r>
              <a:rPr lang="en-US" dirty="0"/>
              <a:t>•Shunting Locomotives.</a:t>
            </a:r>
          </a:p>
          <a:p>
            <a:pPr marL="285750" indent="-285750">
              <a:buFont typeface="Arial" panose="020B0604020202020204" pitchFamily="34" charset="0"/>
              <a:buChar char="•"/>
            </a:pPr>
            <a:r>
              <a:rPr lang="en-US" dirty="0"/>
              <a:t>•</a:t>
            </a:r>
            <a:endParaRPr lang="tr-TR" dirty="0"/>
          </a:p>
        </p:txBody>
      </p:sp>
      <p:pic>
        <p:nvPicPr>
          <p:cNvPr id="8" name="Resim 7">
            <a:extLst>
              <a:ext uri="{FF2B5EF4-FFF2-40B4-BE49-F238E27FC236}">
                <a16:creationId xmlns:a16="http://schemas.microsoft.com/office/drawing/2014/main" id="{170A59AB-82B7-7615-4B1A-2A95E100AD40}"/>
              </a:ext>
            </a:extLst>
          </p:cNvPr>
          <p:cNvPicPr>
            <a:picLocks noChangeAspect="1"/>
          </p:cNvPicPr>
          <p:nvPr/>
        </p:nvPicPr>
        <p:blipFill>
          <a:blip r:embed="rId5"/>
          <a:stretch>
            <a:fillRect/>
          </a:stretch>
        </p:blipFill>
        <p:spPr>
          <a:xfrm>
            <a:off x="7954673" y="3855572"/>
            <a:ext cx="3313691" cy="1498913"/>
          </a:xfrm>
          <a:prstGeom prst="rect">
            <a:avLst/>
          </a:prstGeom>
        </p:spPr>
      </p:pic>
      <p:pic>
        <p:nvPicPr>
          <p:cNvPr id="9" name="Resim 8">
            <a:extLst>
              <a:ext uri="{FF2B5EF4-FFF2-40B4-BE49-F238E27FC236}">
                <a16:creationId xmlns:a16="http://schemas.microsoft.com/office/drawing/2014/main" id="{84E62141-1579-B0CC-1A50-826F256290D8}"/>
              </a:ext>
            </a:extLst>
          </p:cNvPr>
          <p:cNvPicPr>
            <a:picLocks noChangeAspect="1"/>
          </p:cNvPicPr>
          <p:nvPr/>
        </p:nvPicPr>
        <p:blipFill>
          <a:blip r:embed="rId6"/>
          <a:stretch>
            <a:fillRect/>
          </a:stretch>
        </p:blipFill>
        <p:spPr>
          <a:xfrm>
            <a:off x="8086271" y="1067708"/>
            <a:ext cx="2857500" cy="1600200"/>
          </a:xfrm>
          <a:prstGeom prst="rect">
            <a:avLst/>
          </a:prstGeom>
        </p:spPr>
      </p:pic>
    </p:spTree>
    <p:extLst>
      <p:ext uri="{BB962C8B-B14F-4D97-AF65-F5344CB8AC3E}">
        <p14:creationId xmlns:p14="http://schemas.microsoft.com/office/powerpoint/2010/main" val="3191697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AA7A58-D2B0-4149-8818-CEF26B2DAA0C}"/>
              </a:ext>
            </a:extLst>
          </p:cNvPr>
          <p:cNvSpPr>
            <a:spLocks noGrp="1"/>
          </p:cNvSpPr>
          <p:nvPr>
            <p:ph type="ctrTitle"/>
          </p:nvPr>
        </p:nvSpPr>
        <p:spPr>
          <a:xfrm>
            <a:off x="595086" y="3987800"/>
            <a:ext cx="9144000" cy="2387600"/>
          </a:xfrm>
        </p:spPr>
        <p:txBody>
          <a:bodyPr/>
          <a:lstStyle/>
          <a:p>
            <a:r>
              <a:rPr lang="tr-TR" b="1" dirty="0"/>
              <a:t>TOWED VEHICLE INFORMATION-1-</a:t>
            </a:r>
          </a:p>
        </p:txBody>
      </p:sp>
      <p:pic>
        <p:nvPicPr>
          <p:cNvPr id="4" name="Resim 3" descr="metin, logo, ekran görüntüsü, grafik tasarım içeren bir resim&#10;&#10;Açıklama otomatik olarak oluşturuldu">
            <a:extLst>
              <a:ext uri="{FF2B5EF4-FFF2-40B4-BE49-F238E27FC236}">
                <a16:creationId xmlns:a16="http://schemas.microsoft.com/office/drawing/2014/main" id="{7C797B93-C90C-4D42-8161-CE2BDDDED0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6169" y="0"/>
            <a:ext cx="5279662" cy="4183744"/>
          </a:xfrm>
          <a:prstGeom prst="rect">
            <a:avLst/>
          </a:prstGeom>
          <a:noFill/>
          <a:ln>
            <a:noFill/>
          </a:ln>
        </p:spPr>
      </p:pic>
      <p:pic>
        <p:nvPicPr>
          <p:cNvPr id="6" name="Resim 5">
            <a:extLst>
              <a:ext uri="{FF2B5EF4-FFF2-40B4-BE49-F238E27FC236}">
                <a16:creationId xmlns:a16="http://schemas.microsoft.com/office/drawing/2014/main" id="{C94908F3-363D-49AE-9326-38D56E10D27E}"/>
              </a:ext>
            </a:extLst>
          </p:cNvPr>
          <p:cNvPicPr>
            <a:picLocks noChangeAspect="1"/>
          </p:cNvPicPr>
          <p:nvPr/>
        </p:nvPicPr>
        <p:blipFill rotWithShape="1">
          <a:blip r:embed="rId3">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Tree>
    <p:extLst>
      <p:ext uri="{BB962C8B-B14F-4D97-AF65-F5344CB8AC3E}">
        <p14:creationId xmlns:p14="http://schemas.microsoft.com/office/powerpoint/2010/main" val="303458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20A6F-0845-122F-1763-D825594F744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4E2F9A2-6BC7-8FCC-660F-FCB86290F102}"/>
              </a:ext>
            </a:extLst>
          </p:cNvPr>
          <p:cNvSpPr>
            <a:spLocks noGrp="1"/>
          </p:cNvSpPr>
          <p:nvPr>
            <p:ph type="title"/>
          </p:nvPr>
        </p:nvSpPr>
        <p:spPr>
          <a:xfrm>
            <a:off x="1995947" y="442004"/>
            <a:ext cx="8640145" cy="1325563"/>
          </a:xfrm>
        </p:spPr>
        <p:txBody>
          <a:bodyPr/>
          <a:lstStyle/>
          <a:p>
            <a:pPr algn="ctr"/>
            <a:r>
              <a:rPr lang="tr-TR" dirty="0">
                <a:solidFill>
                  <a:srgbClr val="FF0000"/>
                </a:solidFill>
              </a:rPr>
              <a:t>	ECM </a:t>
            </a:r>
            <a:r>
              <a:rPr lang="tr-TR" dirty="0" err="1">
                <a:solidFill>
                  <a:srgbClr val="FF0000"/>
                </a:solidFill>
              </a:rPr>
              <a:t>Regulation</a:t>
            </a:r>
            <a:endParaRPr lang="tr-TR" dirty="0">
              <a:solidFill>
                <a:srgbClr val="FF0000"/>
              </a:solidFill>
            </a:endParaRPr>
          </a:p>
        </p:txBody>
      </p:sp>
      <p:pic>
        <p:nvPicPr>
          <p:cNvPr id="11" name="İçerik Yer Tutucusu 10">
            <a:extLst>
              <a:ext uri="{FF2B5EF4-FFF2-40B4-BE49-F238E27FC236}">
                <a16:creationId xmlns:a16="http://schemas.microsoft.com/office/drawing/2014/main" id="{6DE6B2FA-9595-55AA-1119-6A2E88A68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1556189F-24F3-3230-8D70-1AEB560DE56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3DF47F0-E820-9885-606E-8E22CE8A5DD2}"/>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AF1CB916-FD74-2050-D198-B13B30746402}"/>
              </a:ext>
            </a:extLst>
          </p:cNvPr>
          <p:cNvSpPr txBox="1"/>
          <p:nvPr/>
        </p:nvSpPr>
        <p:spPr>
          <a:xfrm>
            <a:off x="609600" y="1767566"/>
            <a:ext cx="10926617" cy="2308324"/>
          </a:xfrm>
          <a:prstGeom prst="rect">
            <a:avLst/>
          </a:prstGeom>
          <a:noFill/>
        </p:spPr>
        <p:txBody>
          <a:bodyPr wrap="square">
            <a:spAutoFit/>
          </a:bodyPr>
          <a:lstStyle/>
          <a:p>
            <a:pPr marL="285750" indent="-285750">
              <a:buFont typeface="Arial" panose="020B0604020202020204" pitchFamily="34" charset="0"/>
              <a:buChar char="•"/>
            </a:pPr>
            <a:r>
              <a:rPr lang="en-US" dirty="0"/>
              <a:t>•OTIF member countries must be sufficiently confident that the manufacture and maintenance of freight wagons operating on their lines are carried out properly.</a:t>
            </a:r>
          </a:p>
          <a:p>
            <a:pPr marL="285750" indent="-285750">
              <a:buFont typeface="Arial" panose="020B0604020202020204" pitchFamily="34" charset="0"/>
              <a:buChar char="•"/>
            </a:pPr>
            <a:r>
              <a:rPr lang="en-US" dirty="0"/>
              <a:t>•It is not possible to fully determine the technical condition of a wagon at border crossings through wagon technician/inspector checks.</a:t>
            </a:r>
          </a:p>
          <a:p>
            <a:pPr marL="285750" indent="-285750">
              <a:buFont typeface="Arial" panose="020B0604020202020204" pitchFamily="34" charset="0"/>
              <a:buChar char="•"/>
            </a:pPr>
            <a:r>
              <a:rPr lang="en-US" dirty="0"/>
              <a:t>•Therefore, harmonized international rules are necessary for the manufacture and maintenance of wagons. The ECM regulation is one of the harmonized international rules for the maintenance of freight wagons.</a:t>
            </a:r>
          </a:p>
          <a:p>
            <a:pPr marL="285750" indent="-285750">
              <a:buFont typeface="Arial" panose="020B0604020202020204" pitchFamily="34" charset="0"/>
              <a:buChar char="•"/>
            </a:pPr>
            <a:r>
              <a:rPr lang="en-US" dirty="0"/>
              <a:t>•</a:t>
            </a:r>
            <a:endParaRPr lang="tr-TR" dirty="0"/>
          </a:p>
        </p:txBody>
      </p:sp>
    </p:spTree>
    <p:extLst>
      <p:ext uri="{BB962C8B-B14F-4D97-AF65-F5344CB8AC3E}">
        <p14:creationId xmlns:p14="http://schemas.microsoft.com/office/powerpoint/2010/main" val="2892006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81769-3977-151C-E2D7-8EFE082D19A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09F9C73-8A08-B9D2-0EB7-D27FC103A342}"/>
              </a:ext>
            </a:extLst>
          </p:cNvPr>
          <p:cNvSpPr>
            <a:spLocks noGrp="1"/>
          </p:cNvSpPr>
          <p:nvPr>
            <p:ph type="title"/>
          </p:nvPr>
        </p:nvSpPr>
        <p:spPr>
          <a:xfrm>
            <a:off x="1211284" y="23682"/>
            <a:ext cx="10515600" cy="1325563"/>
          </a:xfrm>
        </p:spPr>
        <p:txBody>
          <a:bodyPr/>
          <a:lstStyle/>
          <a:p>
            <a:pPr algn="ctr"/>
            <a:r>
              <a:rPr lang="en-US" dirty="0">
                <a:solidFill>
                  <a:srgbClr val="FF0000"/>
                </a:solidFill>
              </a:rPr>
              <a:t>Removal of Wagons from Service</a:t>
            </a:r>
            <a:br>
              <a:rPr lang="en-US" dirty="0">
                <a:solidFill>
                  <a:srgbClr val="FF0000"/>
                </a:solidFill>
              </a:rPr>
            </a:br>
            <a:r>
              <a:rPr lang="en-US" dirty="0">
                <a:solidFill>
                  <a:srgbClr val="FF0000"/>
                </a:solidFill>
              </a:rPr>
              <a:t>Maintenance provision certificate</a:t>
            </a:r>
            <a:endParaRPr lang="tr-TR" dirty="0">
              <a:solidFill>
                <a:srgbClr val="FF0000"/>
              </a:solidFill>
            </a:endParaRPr>
          </a:p>
        </p:txBody>
      </p:sp>
      <p:pic>
        <p:nvPicPr>
          <p:cNvPr id="11" name="İçerik Yer Tutucusu 10">
            <a:extLst>
              <a:ext uri="{FF2B5EF4-FFF2-40B4-BE49-F238E27FC236}">
                <a16:creationId xmlns:a16="http://schemas.microsoft.com/office/drawing/2014/main" id="{A6484D68-8ADB-32E2-DA2D-B99A49157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A5826DC0-9790-4F40-165E-ACAFE751C9D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5AF8FC9-101C-BD5D-1600-5843F32A09F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6" name="Metin kutusu 5">
            <a:extLst>
              <a:ext uri="{FF2B5EF4-FFF2-40B4-BE49-F238E27FC236}">
                <a16:creationId xmlns:a16="http://schemas.microsoft.com/office/drawing/2014/main" id="{D641CD00-ED4C-26BA-FE7B-4BB28AD122A8}"/>
              </a:ext>
            </a:extLst>
          </p:cNvPr>
          <p:cNvSpPr txBox="1"/>
          <p:nvPr/>
        </p:nvSpPr>
        <p:spPr>
          <a:xfrm>
            <a:off x="471054" y="1723149"/>
            <a:ext cx="6216073" cy="4247317"/>
          </a:xfrm>
          <a:prstGeom prst="rect">
            <a:avLst/>
          </a:prstGeom>
          <a:noFill/>
        </p:spPr>
        <p:txBody>
          <a:bodyPr wrap="square">
            <a:spAutoFit/>
          </a:bodyPr>
          <a:lstStyle/>
          <a:p>
            <a:pPr marL="285750" indent="-285750">
              <a:buFont typeface="Arial" panose="020B0604020202020204" pitchFamily="34" charset="0"/>
              <a:buChar char="•"/>
            </a:pPr>
            <a:r>
              <a:rPr lang="en-US" dirty="0"/>
              <a:t>•Maintenance provision function; this involves the technical execution of maintenance tasks ordered for railway vehicles.</a:t>
            </a:r>
          </a:p>
          <a:p>
            <a:pPr marL="285750" indent="-285750">
              <a:buFont typeface="Arial" panose="020B0604020202020204" pitchFamily="34" charset="0"/>
              <a:buChar char="•"/>
            </a:pPr>
            <a:r>
              <a:rPr lang="en-US" dirty="0"/>
              <a:t>•This function can be performed in maintenance workshops.</a:t>
            </a:r>
          </a:p>
          <a:p>
            <a:pPr marL="285750" indent="-285750">
              <a:buFont typeface="Arial" panose="020B0604020202020204" pitchFamily="34" charset="0"/>
              <a:buChar char="•"/>
            </a:pPr>
            <a:r>
              <a:rPr lang="en-US" dirty="0"/>
              <a:t>•It covers the management of maintenance orders issued by the Fleet Maintenance Management function, the management of facilities, industrial equipment, and vehicles, and the management of technical tasks related to maintenance.</a:t>
            </a:r>
          </a:p>
          <a:p>
            <a:pPr marL="285750" indent="-285750">
              <a:buFont typeface="Arial" panose="020B0604020202020204" pitchFamily="34" charset="0"/>
              <a:buChar char="•"/>
            </a:pPr>
            <a:r>
              <a:rPr lang="en-US" dirty="0"/>
              <a:t>•Maintenance Workshop: A mobile or fixed asset that includes those with management responsibility, vehicles, spare parts, components, other tools used in the assembly of vehicle parts, facilities, and personnel.</a:t>
            </a:r>
            <a:endParaRPr lang="tr-TR" dirty="0"/>
          </a:p>
        </p:txBody>
      </p:sp>
      <p:pic>
        <p:nvPicPr>
          <p:cNvPr id="7" name="Resim 6">
            <a:extLst>
              <a:ext uri="{FF2B5EF4-FFF2-40B4-BE49-F238E27FC236}">
                <a16:creationId xmlns:a16="http://schemas.microsoft.com/office/drawing/2014/main" id="{6112FE89-FC0A-D003-359E-8523779CAEE5}"/>
              </a:ext>
            </a:extLst>
          </p:cNvPr>
          <p:cNvPicPr>
            <a:picLocks noChangeAspect="1"/>
          </p:cNvPicPr>
          <p:nvPr/>
        </p:nvPicPr>
        <p:blipFill>
          <a:blip r:embed="rId5"/>
          <a:stretch>
            <a:fillRect/>
          </a:stretch>
        </p:blipFill>
        <p:spPr>
          <a:xfrm>
            <a:off x="6854055" y="1847273"/>
            <a:ext cx="5227977" cy="2697060"/>
          </a:xfrm>
          <a:prstGeom prst="rect">
            <a:avLst/>
          </a:prstGeom>
        </p:spPr>
      </p:pic>
    </p:spTree>
    <p:extLst>
      <p:ext uri="{BB962C8B-B14F-4D97-AF65-F5344CB8AC3E}">
        <p14:creationId xmlns:p14="http://schemas.microsoft.com/office/powerpoint/2010/main" val="2892572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CB89-3B32-2E09-7B2E-F4D0270D3A1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2C60456-4D23-1A50-7B9F-1517BFDE5C68}"/>
              </a:ext>
            </a:extLst>
          </p:cNvPr>
          <p:cNvSpPr>
            <a:spLocks noGrp="1"/>
          </p:cNvSpPr>
          <p:nvPr>
            <p:ph type="title"/>
          </p:nvPr>
        </p:nvSpPr>
        <p:spPr>
          <a:xfrm>
            <a:off x="1211284" y="23682"/>
            <a:ext cx="10515600" cy="1325563"/>
          </a:xfrm>
        </p:spPr>
        <p:txBody>
          <a:bodyPr>
            <a:normAutofit/>
          </a:bodyPr>
          <a:lstStyle/>
          <a:p>
            <a:pPr algn="ctr"/>
            <a:r>
              <a:rPr lang="fr-FR" dirty="0">
                <a:solidFill>
                  <a:srgbClr val="FF0000"/>
                </a:solidFill>
              </a:rPr>
              <a:t>Car Types</a:t>
            </a:r>
            <a:br>
              <a:rPr lang="fr-FR" dirty="0">
                <a:solidFill>
                  <a:srgbClr val="FF0000"/>
                </a:solidFill>
              </a:rPr>
            </a:br>
            <a:r>
              <a:rPr lang="fr-FR" dirty="0">
                <a:solidFill>
                  <a:srgbClr val="FF0000"/>
                </a:solidFill>
              </a:rPr>
              <a:t>Passenger car types</a:t>
            </a:r>
            <a:endParaRPr lang="tr-TR" dirty="0">
              <a:solidFill>
                <a:srgbClr val="FF0000"/>
              </a:solidFill>
            </a:endParaRPr>
          </a:p>
        </p:txBody>
      </p:sp>
      <p:pic>
        <p:nvPicPr>
          <p:cNvPr id="11" name="İçerik Yer Tutucusu 10">
            <a:extLst>
              <a:ext uri="{FF2B5EF4-FFF2-40B4-BE49-F238E27FC236}">
                <a16:creationId xmlns:a16="http://schemas.microsoft.com/office/drawing/2014/main" id="{A7B6A133-9226-926F-2942-CEC2837714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C4B02D28-A39C-C736-9217-2ED0D8EB320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D92D8DC-074F-F41C-A47B-1C03DE584E2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384C3166-5964-31CC-17BD-F42E4CD32F8C}"/>
              </a:ext>
            </a:extLst>
          </p:cNvPr>
          <p:cNvSpPr txBox="1"/>
          <p:nvPr/>
        </p:nvSpPr>
        <p:spPr>
          <a:xfrm>
            <a:off x="204521" y="1728042"/>
            <a:ext cx="7175334" cy="2862322"/>
          </a:xfrm>
          <a:prstGeom prst="rect">
            <a:avLst/>
          </a:prstGeom>
          <a:noFill/>
        </p:spPr>
        <p:txBody>
          <a:bodyPr wrap="square">
            <a:spAutoFit/>
          </a:bodyPr>
          <a:lstStyle/>
          <a:p>
            <a:pPr marL="285750" indent="-285750">
              <a:buFont typeface="Arial" panose="020B0604020202020204" pitchFamily="34" charset="0"/>
              <a:buChar char="•"/>
            </a:pPr>
            <a:r>
              <a:rPr lang="en-US" dirty="0"/>
              <a:t>•Sleeper car: The car consists of compartments designed to accommodate two people. These compartments contain seats that can be converted into beds.</a:t>
            </a:r>
          </a:p>
          <a:p>
            <a:pPr marL="285750" indent="-285750">
              <a:buFont typeface="Arial" panose="020B0604020202020204" pitchFamily="34" charset="0"/>
              <a:buChar char="•"/>
            </a:pPr>
            <a:r>
              <a:rPr lang="en-US" dirty="0"/>
              <a:t>•Couchette car: The car consists of compartments with facing seats. When the locking mechanisms on these seats are released and the seats are reclined, beds are formed within the compartment. Blankets and pillows are also provided to passengers, offering a “covered couchette” service. More passengers can travel in these cars than in sleeper cars.</a:t>
            </a:r>
            <a:endParaRPr lang="tr-TR" dirty="0"/>
          </a:p>
        </p:txBody>
      </p:sp>
      <p:pic>
        <p:nvPicPr>
          <p:cNvPr id="3" name="Resim 2">
            <a:extLst>
              <a:ext uri="{FF2B5EF4-FFF2-40B4-BE49-F238E27FC236}">
                <a16:creationId xmlns:a16="http://schemas.microsoft.com/office/drawing/2014/main" id="{B42F8561-6A6A-DD0C-B50E-AB95454386ED}"/>
              </a:ext>
            </a:extLst>
          </p:cNvPr>
          <p:cNvPicPr>
            <a:picLocks noChangeAspect="1"/>
          </p:cNvPicPr>
          <p:nvPr/>
        </p:nvPicPr>
        <p:blipFill>
          <a:blip r:embed="rId5"/>
          <a:stretch>
            <a:fillRect/>
          </a:stretch>
        </p:blipFill>
        <p:spPr>
          <a:xfrm>
            <a:off x="7567174" y="3854072"/>
            <a:ext cx="3789201" cy="2130639"/>
          </a:xfrm>
          <a:prstGeom prst="rect">
            <a:avLst/>
          </a:prstGeom>
        </p:spPr>
      </p:pic>
      <p:pic>
        <p:nvPicPr>
          <p:cNvPr id="6" name="Resim 5">
            <a:extLst>
              <a:ext uri="{FF2B5EF4-FFF2-40B4-BE49-F238E27FC236}">
                <a16:creationId xmlns:a16="http://schemas.microsoft.com/office/drawing/2014/main" id="{AEBF9AD1-5376-0E6D-8D05-ECB899469C25}"/>
              </a:ext>
            </a:extLst>
          </p:cNvPr>
          <p:cNvPicPr>
            <a:picLocks noChangeAspect="1"/>
          </p:cNvPicPr>
          <p:nvPr/>
        </p:nvPicPr>
        <p:blipFill>
          <a:blip r:embed="rId6"/>
          <a:stretch>
            <a:fillRect/>
          </a:stretch>
        </p:blipFill>
        <p:spPr>
          <a:xfrm>
            <a:off x="7567173" y="1536033"/>
            <a:ext cx="3789202" cy="2131251"/>
          </a:xfrm>
          <a:prstGeom prst="rect">
            <a:avLst/>
          </a:prstGeom>
        </p:spPr>
      </p:pic>
    </p:spTree>
    <p:extLst>
      <p:ext uri="{BB962C8B-B14F-4D97-AF65-F5344CB8AC3E}">
        <p14:creationId xmlns:p14="http://schemas.microsoft.com/office/powerpoint/2010/main" val="1489224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8E4B-46DD-DFF4-57E2-07753416784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8D5CDC6-C65D-F3CA-9122-4E638080A6F9}"/>
              </a:ext>
            </a:extLst>
          </p:cNvPr>
          <p:cNvSpPr>
            <a:spLocks noGrp="1"/>
          </p:cNvSpPr>
          <p:nvPr>
            <p:ph type="title"/>
          </p:nvPr>
        </p:nvSpPr>
        <p:spPr>
          <a:xfrm>
            <a:off x="1211284" y="23682"/>
            <a:ext cx="10515600" cy="1325563"/>
          </a:xfrm>
        </p:spPr>
        <p:txBody>
          <a:bodyPr>
            <a:normAutofit/>
          </a:bodyPr>
          <a:lstStyle/>
          <a:p>
            <a:pPr algn="ctr"/>
            <a:r>
              <a:rPr lang="fr-FR" dirty="0">
                <a:solidFill>
                  <a:srgbClr val="FF0000"/>
                </a:solidFill>
              </a:rPr>
              <a:t>Passenger car types</a:t>
            </a:r>
            <a:endParaRPr lang="tr-TR" dirty="0">
              <a:solidFill>
                <a:srgbClr val="FF0000"/>
              </a:solidFill>
            </a:endParaRPr>
          </a:p>
        </p:txBody>
      </p:sp>
      <p:pic>
        <p:nvPicPr>
          <p:cNvPr id="11" name="İçerik Yer Tutucusu 10">
            <a:extLst>
              <a:ext uri="{FF2B5EF4-FFF2-40B4-BE49-F238E27FC236}">
                <a16:creationId xmlns:a16="http://schemas.microsoft.com/office/drawing/2014/main" id="{1C2994A4-247D-01CB-EE66-5CA4355BFA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31D1793-B97E-521E-5A43-C6AD421BF1C4}"/>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73C1092A-935D-5315-662C-575CCD12105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7" name="Resim 6">
            <a:extLst>
              <a:ext uri="{FF2B5EF4-FFF2-40B4-BE49-F238E27FC236}">
                <a16:creationId xmlns:a16="http://schemas.microsoft.com/office/drawing/2014/main" id="{F5485879-D6A0-8DFB-C241-EFB5BDBA4AEE}"/>
              </a:ext>
            </a:extLst>
          </p:cNvPr>
          <p:cNvPicPr>
            <a:picLocks noChangeAspect="1"/>
          </p:cNvPicPr>
          <p:nvPr/>
        </p:nvPicPr>
        <p:blipFill>
          <a:blip r:embed="rId5"/>
          <a:stretch>
            <a:fillRect/>
          </a:stretch>
        </p:blipFill>
        <p:spPr>
          <a:xfrm>
            <a:off x="1248229" y="2245329"/>
            <a:ext cx="3789201" cy="2524691"/>
          </a:xfrm>
          <a:prstGeom prst="rect">
            <a:avLst/>
          </a:prstGeom>
        </p:spPr>
      </p:pic>
      <p:pic>
        <p:nvPicPr>
          <p:cNvPr id="8" name="Resim 7">
            <a:extLst>
              <a:ext uri="{FF2B5EF4-FFF2-40B4-BE49-F238E27FC236}">
                <a16:creationId xmlns:a16="http://schemas.microsoft.com/office/drawing/2014/main" id="{179F25B5-AAD3-011F-152E-6892775A9585}"/>
              </a:ext>
            </a:extLst>
          </p:cNvPr>
          <p:cNvPicPr>
            <a:picLocks noChangeAspect="1"/>
          </p:cNvPicPr>
          <p:nvPr/>
        </p:nvPicPr>
        <p:blipFill>
          <a:blip r:embed="rId6"/>
          <a:stretch>
            <a:fillRect/>
          </a:stretch>
        </p:blipFill>
        <p:spPr>
          <a:xfrm>
            <a:off x="6397018" y="2342156"/>
            <a:ext cx="3789201" cy="2331035"/>
          </a:xfrm>
          <a:prstGeom prst="rect">
            <a:avLst/>
          </a:prstGeom>
        </p:spPr>
      </p:pic>
    </p:spTree>
    <p:extLst>
      <p:ext uri="{BB962C8B-B14F-4D97-AF65-F5344CB8AC3E}">
        <p14:creationId xmlns:p14="http://schemas.microsoft.com/office/powerpoint/2010/main" val="2929448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E33EC-AE00-214F-0895-4A664B32491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A2011C3F-8112-CDFD-821C-F8E072857371}"/>
              </a:ext>
            </a:extLst>
          </p:cNvPr>
          <p:cNvSpPr>
            <a:spLocks noGrp="1"/>
          </p:cNvSpPr>
          <p:nvPr>
            <p:ph type="title"/>
          </p:nvPr>
        </p:nvSpPr>
        <p:spPr>
          <a:xfrm>
            <a:off x="1211284" y="23682"/>
            <a:ext cx="10515600" cy="1325563"/>
          </a:xfrm>
        </p:spPr>
        <p:txBody>
          <a:bodyPr>
            <a:normAutofit/>
          </a:bodyPr>
          <a:lstStyle/>
          <a:p>
            <a:pPr algn="ctr"/>
            <a:r>
              <a:rPr lang="fr-FR" dirty="0">
                <a:solidFill>
                  <a:srgbClr val="FF0000"/>
                </a:solidFill>
              </a:rPr>
              <a:t>Passenger car types</a:t>
            </a:r>
            <a:endParaRPr lang="tr-TR" dirty="0">
              <a:solidFill>
                <a:srgbClr val="FF0000"/>
              </a:solidFill>
            </a:endParaRPr>
          </a:p>
        </p:txBody>
      </p:sp>
      <p:pic>
        <p:nvPicPr>
          <p:cNvPr id="11" name="İçerik Yer Tutucusu 10">
            <a:extLst>
              <a:ext uri="{FF2B5EF4-FFF2-40B4-BE49-F238E27FC236}">
                <a16:creationId xmlns:a16="http://schemas.microsoft.com/office/drawing/2014/main" id="{2149AEBC-0E11-E692-010A-AA654F3BCC7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DF89395-B8CB-4401-0BD2-1B93D9EA8A9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EBB6C47-21C3-6C60-8767-124711536C25}"/>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DD20B4B6-4F1E-BF21-D1AB-B2127537C769}"/>
              </a:ext>
            </a:extLst>
          </p:cNvPr>
          <p:cNvPicPr>
            <a:picLocks noChangeAspect="1"/>
          </p:cNvPicPr>
          <p:nvPr/>
        </p:nvPicPr>
        <p:blipFill>
          <a:blip r:embed="rId5"/>
          <a:stretch>
            <a:fillRect/>
          </a:stretch>
        </p:blipFill>
        <p:spPr>
          <a:xfrm>
            <a:off x="8579828" y="2418421"/>
            <a:ext cx="3147056" cy="1864274"/>
          </a:xfrm>
          <a:prstGeom prst="rect">
            <a:avLst/>
          </a:prstGeom>
        </p:spPr>
      </p:pic>
      <p:pic>
        <p:nvPicPr>
          <p:cNvPr id="6" name="Resim 5">
            <a:extLst>
              <a:ext uri="{FF2B5EF4-FFF2-40B4-BE49-F238E27FC236}">
                <a16:creationId xmlns:a16="http://schemas.microsoft.com/office/drawing/2014/main" id="{EA166448-6C26-5696-1D0D-A1A9B6EFCF16}"/>
              </a:ext>
            </a:extLst>
          </p:cNvPr>
          <p:cNvPicPr>
            <a:picLocks noChangeAspect="1"/>
          </p:cNvPicPr>
          <p:nvPr/>
        </p:nvPicPr>
        <p:blipFill>
          <a:blip r:embed="rId6"/>
          <a:stretch>
            <a:fillRect/>
          </a:stretch>
        </p:blipFill>
        <p:spPr>
          <a:xfrm>
            <a:off x="4702689" y="2510392"/>
            <a:ext cx="3147056" cy="2397757"/>
          </a:xfrm>
          <a:prstGeom prst="rect">
            <a:avLst/>
          </a:prstGeom>
        </p:spPr>
      </p:pic>
      <p:pic>
        <p:nvPicPr>
          <p:cNvPr id="9" name="Resim 8">
            <a:extLst>
              <a:ext uri="{FF2B5EF4-FFF2-40B4-BE49-F238E27FC236}">
                <a16:creationId xmlns:a16="http://schemas.microsoft.com/office/drawing/2014/main" id="{8E16BA04-CE3F-1462-8C31-29D8674A6179}"/>
              </a:ext>
            </a:extLst>
          </p:cNvPr>
          <p:cNvPicPr>
            <a:picLocks noChangeAspect="1"/>
          </p:cNvPicPr>
          <p:nvPr/>
        </p:nvPicPr>
        <p:blipFill>
          <a:blip r:embed="rId7"/>
          <a:stretch>
            <a:fillRect/>
          </a:stretch>
        </p:blipFill>
        <p:spPr>
          <a:xfrm>
            <a:off x="460626" y="2362787"/>
            <a:ext cx="3881631" cy="1818138"/>
          </a:xfrm>
          <a:prstGeom prst="rect">
            <a:avLst/>
          </a:prstGeom>
        </p:spPr>
      </p:pic>
    </p:spTree>
    <p:extLst>
      <p:ext uri="{BB962C8B-B14F-4D97-AF65-F5344CB8AC3E}">
        <p14:creationId xmlns:p14="http://schemas.microsoft.com/office/powerpoint/2010/main" val="224742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E2B25-82CA-8FE9-DDCE-0BBC9B545A1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4B7130-828C-E5D6-A1F7-87F6D9AAD5AB}"/>
              </a:ext>
            </a:extLst>
          </p:cNvPr>
          <p:cNvSpPr>
            <a:spLocks noGrp="1"/>
          </p:cNvSpPr>
          <p:nvPr>
            <p:ph type="title"/>
          </p:nvPr>
        </p:nvSpPr>
        <p:spPr>
          <a:xfrm>
            <a:off x="1211284" y="23682"/>
            <a:ext cx="10515600" cy="1325563"/>
          </a:xfrm>
        </p:spPr>
        <p:txBody>
          <a:bodyPr>
            <a:normAutofit/>
          </a:bodyPr>
          <a:lstStyle/>
          <a:p>
            <a:pPr algn="ctr"/>
            <a:r>
              <a:rPr lang="fr-FR" dirty="0">
                <a:solidFill>
                  <a:srgbClr val="FF0000"/>
                </a:solidFill>
              </a:rPr>
              <a:t>Passenger car types</a:t>
            </a:r>
            <a:endParaRPr lang="tr-TR" dirty="0">
              <a:solidFill>
                <a:srgbClr val="FF0000"/>
              </a:solidFill>
            </a:endParaRPr>
          </a:p>
        </p:txBody>
      </p:sp>
      <p:pic>
        <p:nvPicPr>
          <p:cNvPr id="11" name="İçerik Yer Tutucusu 10">
            <a:extLst>
              <a:ext uri="{FF2B5EF4-FFF2-40B4-BE49-F238E27FC236}">
                <a16:creationId xmlns:a16="http://schemas.microsoft.com/office/drawing/2014/main" id="{280AABA2-8D38-8C3A-BA65-E40AEE02D4B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F65A43E1-9A14-A992-6E09-144D4B554873}"/>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129914E-451E-F6FC-13C2-D4674EFA58FF}"/>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9ACB2C8-36DB-CAAD-D560-5354F9D0EB88}"/>
              </a:ext>
            </a:extLst>
          </p:cNvPr>
          <p:cNvSpPr txBox="1"/>
          <p:nvPr/>
        </p:nvSpPr>
        <p:spPr>
          <a:xfrm>
            <a:off x="204521" y="1728042"/>
            <a:ext cx="7175334" cy="2585323"/>
          </a:xfrm>
          <a:prstGeom prst="rect">
            <a:avLst/>
          </a:prstGeom>
          <a:noFill/>
        </p:spPr>
        <p:txBody>
          <a:bodyPr wrap="square">
            <a:spAutoFit/>
          </a:bodyPr>
          <a:lstStyle/>
          <a:p>
            <a:pPr marL="285750" indent="-285750">
              <a:buFont typeface="Arial" panose="020B0604020202020204" pitchFamily="34" charset="0"/>
              <a:buChar char="•"/>
            </a:pPr>
            <a:r>
              <a:rPr lang="en-US" dirty="0"/>
              <a:t>•Salon car: These are cars rented for business trips and special occasions. They are specially designed and feature a lounge, bathroom, kitchen, sleeping compartment, and toilet.</a:t>
            </a:r>
          </a:p>
          <a:p>
            <a:pPr marL="285750" indent="-285750">
              <a:buFont typeface="Arial" panose="020B0604020202020204" pitchFamily="34" charset="0"/>
              <a:buChar char="•"/>
            </a:pPr>
            <a:r>
              <a:rPr lang="en-US" dirty="0"/>
              <a:t>•Conference car: Specially manufactured for use by industrialists and businesspeople during their travels.</a:t>
            </a:r>
          </a:p>
          <a:p>
            <a:pPr marL="285750" indent="-285750">
              <a:buFont typeface="Arial" panose="020B0604020202020204" pitchFamily="34" charset="0"/>
              <a:buChar char="•"/>
            </a:pPr>
            <a:r>
              <a:rPr lang="en-US" dirty="0"/>
              <a:t>•Generator Car (D+J): These cars contain generator sets that serve as the train's heating energy source and also have a freight compartment.</a:t>
            </a:r>
            <a:endParaRPr lang="tr-TR" dirty="0"/>
          </a:p>
        </p:txBody>
      </p:sp>
      <p:pic>
        <p:nvPicPr>
          <p:cNvPr id="7" name="Resim 6">
            <a:extLst>
              <a:ext uri="{FF2B5EF4-FFF2-40B4-BE49-F238E27FC236}">
                <a16:creationId xmlns:a16="http://schemas.microsoft.com/office/drawing/2014/main" id="{E9422502-4BD9-91A1-CF85-179FB66AB113}"/>
              </a:ext>
            </a:extLst>
          </p:cNvPr>
          <p:cNvPicPr>
            <a:picLocks noChangeAspect="1"/>
          </p:cNvPicPr>
          <p:nvPr/>
        </p:nvPicPr>
        <p:blipFill>
          <a:blip r:embed="rId5"/>
          <a:stretch>
            <a:fillRect/>
          </a:stretch>
        </p:blipFill>
        <p:spPr>
          <a:xfrm>
            <a:off x="7410394" y="1676930"/>
            <a:ext cx="4577085" cy="1965181"/>
          </a:xfrm>
          <a:prstGeom prst="rect">
            <a:avLst/>
          </a:prstGeom>
        </p:spPr>
      </p:pic>
      <p:pic>
        <p:nvPicPr>
          <p:cNvPr id="8" name="Resim 7">
            <a:extLst>
              <a:ext uri="{FF2B5EF4-FFF2-40B4-BE49-F238E27FC236}">
                <a16:creationId xmlns:a16="http://schemas.microsoft.com/office/drawing/2014/main" id="{FA1BBBB2-6FF5-5010-7734-286CDE81FD81}"/>
              </a:ext>
            </a:extLst>
          </p:cNvPr>
          <p:cNvPicPr>
            <a:picLocks noChangeAspect="1"/>
          </p:cNvPicPr>
          <p:nvPr/>
        </p:nvPicPr>
        <p:blipFill>
          <a:blip r:embed="rId6"/>
          <a:stretch>
            <a:fillRect/>
          </a:stretch>
        </p:blipFill>
        <p:spPr>
          <a:xfrm>
            <a:off x="7410394" y="3607773"/>
            <a:ext cx="4486042" cy="2521567"/>
          </a:xfrm>
          <a:prstGeom prst="rect">
            <a:avLst/>
          </a:prstGeom>
        </p:spPr>
      </p:pic>
    </p:spTree>
    <p:extLst>
      <p:ext uri="{BB962C8B-B14F-4D97-AF65-F5344CB8AC3E}">
        <p14:creationId xmlns:p14="http://schemas.microsoft.com/office/powerpoint/2010/main" val="1697854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9CE26-21FB-56EC-7F05-FA4B057F6AE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F00131C-7AC5-F724-A37F-4229E8EEC520}"/>
              </a:ext>
            </a:extLst>
          </p:cNvPr>
          <p:cNvSpPr>
            <a:spLocks noGrp="1"/>
          </p:cNvSpPr>
          <p:nvPr>
            <p:ph type="title"/>
          </p:nvPr>
        </p:nvSpPr>
        <p:spPr>
          <a:xfrm>
            <a:off x="1211284" y="23682"/>
            <a:ext cx="10515600" cy="1325563"/>
          </a:xfrm>
        </p:spPr>
        <p:txBody>
          <a:bodyPr>
            <a:normAutofit/>
          </a:bodyPr>
          <a:lstStyle/>
          <a:p>
            <a:pPr algn="ctr"/>
            <a:r>
              <a:rPr lang="tr-TR" dirty="0" err="1">
                <a:solidFill>
                  <a:srgbClr val="FF0000"/>
                </a:solidFill>
              </a:rPr>
              <a:t>Freight</a:t>
            </a:r>
            <a:r>
              <a:rPr lang="tr-TR" dirty="0">
                <a:solidFill>
                  <a:srgbClr val="FF0000"/>
                </a:solidFill>
              </a:rPr>
              <a:t> car </a:t>
            </a:r>
            <a:r>
              <a:rPr lang="tr-TR" dirty="0" err="1">
                <a:solidFill>
                  <a:srgbClr val="FF0000"/>
                </a:solidFill>
              </a:rPr>
              <a:t>types</a:t>
            </a:r>
            <a:endParaRPr lang="tr-TR" dirty="0">
              <a:solidFill>
                <a:srgbClr val="FF0000"/>
              </a:solidFill>
            </a:endParaRPr>
          </a:p>
        </p:txBody>
      </p:sp>
      <p:pic>
        <p:nvPicPr>
          <p:cNvPr id="11" name="İçerik Yer Tutucusu 10">
            <a:extLst>
              <a:ext uri="{FF2B5EF4-FFF2-40B4-BE49-F238E27FC236}">
                <a16:creationId xmlns:a16="http://schemas.microsoft.com/office/drawing/2014/main" id="{9D124279-05F3-1E9A-6502-16365B70FC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EC144F4-EC3E-64F1-A1C1-364CAE58A03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F966A53B-E609-FAF3-363F-59B75F702A07}"/>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2D2A90E4-469F-95C5-8393-3AC79318897E}"/>
              </a:ext>
            </a:extLst>
          </p:cNvPr>
          <p:cNvPicPr>
            <a:picLocks noChangeAspect="1"/>
          </p:cNvPicPr>
          <p:nvPr/>
        </p:nvPicPr>
        <p:blipFill>
          <a:blip r:embed="rId5"/>
          <a:stretch>
            <a:fillRect/>
          </a:stretch>
        </p:blipFill>
        <p:spPr>
          <a:xfrm>
            <a:off x="1348509" y="1483086"/>
            <a:ext cx="10012218" cy="4562114"/>
          </a:xfrm>
          <a:prstGeom prst="rect">
            <a:avLst/>
          </a:prstGeom>
        </p:spPr>
      </p:pic>
    </p:spTree>
    <p:extLst>
      <p:ext uri="{BB962C8B-B14F-4D97-AF65-F5344CB8AC3E}">
        <p14:creationId xmlns:p14="http://schemas.microsoft.com/office/powerpoint/2010/main" val="162939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effectLst/>
                <a:latin typeface="Calibri" panose="020F0502020204030204" pitchFamily="34" charset="0"/>
                <a:ea typeface="Calibri" panose="020F0502020204030204" pitchFamily="34" charset="0"/>
                <a:cs typeface="Times New Roman" panose="02020603050405020304" pitchFamily="18" charset="0"/>
              </a:rPr>
              <a:t>Historical</a:t>
            </a:r>
            <a:r>
              <a:rPr lang="tr-TR" sz="2400" b="1" dirty="0">
                <a:effectLst/>
                <a:latin typeface="Calibri" panose="020F0502020204030204" pitchFamily="34" charset="0"/>
                <a:ea typeface="Calibri" panose="020F0502020204030204" pitchFamily="34" charset="0"/>
                <a:cs typeface="Times New Roman" panose="02020603050405020304" pitchFamily="18" charset="0"/>
              </a:rPr>
              <a:t> Development of </a:t>
            </a:r>
            <a:r>
              <a:rPr lang="tr-TR" sz="2400" b="1" dirty="0" err="1">
                <a:effectLst/>
                <a:latin typeface="Calibri" panose="020F0502020204030204" pitchFamily="34" charset="0"/>
                <a:ea typeface="Calibri" panose="020F0502020204030204" pitchFamily="34" charset="0"/>
                <a:cs typeface="Times New Roman" panose="02020603050405020304" pitchFamily="18" charset="0"/>
              </a:rPr>
              <a:t>Railways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6" name="Picture 2" descr="Bronz Raylardan Demiryollarına 2] Avrupa - Yeşil Gazete">
            <a:extLst>
              <a:ext uri="{FF2B5EF4-FFF2-40B4-BE49-F238E27FC236}">
                <a16:creationId xmlns:a16="http://schemas.microsoft.com/office/drawing/2014/main" id="{CAA4D9AC-691A-40B8-AE5F-628F19875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8555" y="1669598"/>
            <a:ext cx="4385807" cy="4129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5A5F5E30-C13F-1C9F-9C1F-1AFEE4E1BE77}"/>
              </a:ext>
            </a:extLst>
          </p:cNvPr>
          <p:cNvSpPr>
            <a:spLocks noChangeArrowheads="1"/>
          </p:cNvSpPr>
          <p:nvPr/>
        </p:nvSpPr>
        <p:spPr bwMode="auto">
          <a:xfrm>
            <a:off x="471948" y="2678271"/>
            <a:ext cx="60271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Industrial</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revolution</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increased</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transportation</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demand</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Steam</a:t>
            </a:r>
            <a:r>
              <a:rPr kumimoji="0" lang="tr-TR" altLang="tr-TR" sz="2400" b="0" i="0" u="none" strike="noStrike" cap="none" normalizeH="0" baseline="0" dirty="0">
                <a:ln>
                  <a:noFill/>
                </a:ln>
                <a:solidFill>
                  <a:schemeClr val="tx1"/>
                </a:solidFill>
                <a:effectLst/>
                <a:latin typeface="Arial" panose="020B0604020202020204" pitchFamily="34" charset="0"/>
              </a:rPr>
              <a:t> engine </a:t>
            </a:r>
            <a:r>
              <a:rPr kumimoji="0" lang="tr-TR" altLang="tr-TR" sz="2400" b="0" i="0" u="none" strike="noStrike" cap="none" normalizeH="0" baseline="0" dirty="0" err="1">
                <a:ln>
                  <a:noFill/>
                </a:ln>
                <a:solidFill>
                  <a:schemeClr val="tx1"/>
                </a:solidFill>
                <a:effectLst/>
                <a:latin typeface="Arial" panose="020B0604020202020204" pitchFamily="34" charset="0"/>
              </a:rPr>
              <a:t>invention</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changed</a:t>
            </a:r>
            <a:r>
              <a:rPr kumimoji="0" lang="tr-TR" altLang="tr-TR" sz="2400" b="0" i="0" u="none" strike="noStrike" cap="none" normalizeH="0" baseline="0" dirty="0">
                <a:ln>
                  <a:noFill/>
                </a:ln>
                <a:solidFill>
                  <a:schemeClr val="tx1"/>
                </a:solidFill>
                <a:effectLst/>
                <a:latin typeface="Arial" panose="020B0604020202020204" pitchFamily="34" charset="0"/>
              </a:rPr>
              <a:t> transport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a:ln>
                  <a:noFill/>
                </a:ln>
                <a:solidFill>
                  <a:schemeClr val="tx1"/>
                </a:solidFill>
                <a:effectLst/>
                <a:latin typeface="Arial" panose="020B0604020202020204" pitchFamily="34" charset="0"/>
              </a:rPr>
              <a:t>First </a:t>
            </a:r>
            <a:r>
              <a:rPr kumimoji="0" lang="tr-TR" altLang="tr-TR" sz="2400" b="0" i="0" u="none" strike="noStrike" cap="none" normalizeH="0" baseline="0" dirty="0" err="1">
                <a:ln>
                  <a:noFill/>
                </a:ln>
                <a:solidFill>
                  <a:schemeClr val="tx1"/>
                </a:solidFill>
                <a:effectLst/>
                <a:latin typeface="Arial" panose="020B0604020202020204" pitchFamily="34" charset="0"/>
              </a:rPr>
              <a:t>railway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lines</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developed</a:t>
            </a:r>
            <a:r>
              <a:rPr kumimoji="0" lang="tr-TR" altLang="tr-TR" sz="2400" b="0" i="0" u="none" strike="noStrike" cap="none" normalizeH="0" baseline="0" dirty="0">
                <a:ln>
                  <a:noFill/>
                </a:ln>
                <a:solidFill>
                  <a:schemeClr val="tx1"/>
                </a:solidFill>
                <a:effectLst/>
                <a:latin typeface="Arial" panose="020B0604020202020204" pitchFamily="34" charset="0"/>
              </a:rPr>
              <a:t> in </a:t>
            </a:r>
            <a:r>
              <a:rPr kumimoji="0" lang="tr-TR" altLang="tr-TR" sz="2400" b="0" i="0" u="none" strike="noStrike" cap="none" normalizeH="0" baseline="0" dirty="0" err="1">
                <a:ln>
                  <a:noFill/>
                </a:ln>
                <a:solidFill>
                  <a:schemeClr val="tx1"/>
                </a:solidFill>
                <a:effectLst/>
                <a:latin typeface="Arial" panose="020B0604020202020204" pitchFamily="34" charset="0"/>
              </a:rPr>
              <a:t>England</a:t>
            </a:r>
            <a:endParaRPr kumimoji="0" lang="tr-TR" altLang="tr-T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2400" b="0" i="0" u="none" strike="noStrike" cap="none" normalizeH="0" baseline="0" dirty="0" err="1">
                <a:ln>
                  <a:noFill/>
                </a:ln>
                <a:solidFill>
                  <a:schemeClr val="tx1"/>
                </a:solidFill>
                <a:effectLst/>
                <a:latin typeface="Arial" panose="020B0604020202020204" pitchFamily="34" charset="0"/>
              </a:rPr>
              <a:t>Railways</a:t>
            </a:r>
            <a:r>
              <a:rPr kumimoji="0" lang="tr-TR" altLang="tr-TR" sz="2400" b="0" i="0" u="none" strike="noStrike" cap="none" normalizeH="0" baseline="0" dirty="0">
                <a:ln>
                  <a:noFill/>
                </a:ln>
                <a:solidFill>
                  <a:schemeClr val="tx1"/>
                </a:solidFill>
                <a:effectLst/>
                <a:latin typeface="Arial" panose="020B0604020202020204" pitchFamily="34" charset="0"/>
              </a:rPr>
              <a:t> spread </a:t>
            </a:r>
            <a:r>
              <a:rPr kumimoji="0" lang="tr-TR" altLang="tr-TR" sz="2400" b="0" i="0" u="none" strike="noStrike" cap="none" normalizeH="0" baseline="0" dirty="0" err="1">
                <a:ln>
                  <a:noFill/>
                </a:ln>
                <a:solidFill>
                  <a:schemeClr val="tx1"/>
                </a:solidFill>
                <a:effectLst/>
                <a:latin typeface="Arial" panose="020B0604020202020204" pitchFamily="34" charset="0"/>
              </a:rPr>
              <a:t>rapidly</a:t>
            </a:r>
            <a:r>
              <a:rPr kumimoji="0" lang="tr-TR" altLang="tr-TR" sz="2400" b="0" i="0" u="none" strike="noStrike" cap="none" normalizeH="0" baseline="0" dirty="0">
                <a:ln>
                  <a:noFill/>
                </a:ln>
                <a:solidFill>
                  <a:schemeClr val="tx1"/>
                </a:solidFill>
                <a:effectLst/>
                <a:latin typeface="Arial" panose="020B0604020202020204" pitchFamily="34" charset="0"/>
              </a:rPr>
              <a:t> </a:t>
            </a:r>
            <a:r>
              <a:rPr kumimoji="0" lang="tr-TR" altLang="tr-TR" sz="2400" b="0" i="0" u="none" strike="noStrike" cap="none" normalizeH="0" baseline="0" dirty="0" err="1">
                <a:ln>
                  <a:noFill/>
                </a:ln>
                <a:solidFill>
                  <a:schemeClr val="tx1"/>
                </a:solidFill>
                <a:effectLst/>
                <a:latin typeface="Arial" panose="020B0604020202020204" pitchFamily="34" charset="0"/>
              </a:rPr>
              <a:t>worldwide</a:t>
            </a:r>
            <a:endParaRPr kumimoji="0" lang="tr-TR" altLang="tr-TR"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50033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E25A-B2A7-CA60-CB4E-551EE7921BD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F50BE01-D548-0538-992F-F937BBA88DE2}"/>
              </a:ext>
            </a:extLst>
          </p:cNvPr>
          <p:cNvSpPr>
            <a:spLocks noGrp="1"/>
          </p:cNvSpPr>
          <p:nvPr>
            <p:ph type="title"/>
          </p:nvPr>
        </p:nvSpPr>
        <p:spPr>
          <a:xfrm>
            <a:off x="1211284" y="23682"/>
            <a:ext cx="10515600" cy="1325563"/>
          </a:xfrm>
        </p:spPr>
        <p:txBody>
          <a:bodyPr>
            <a:normAutofit/>
          </a:bodyPr>
          <a:lstStyle/>
          <a:p>
            <a:pPr algn="ctr"/>
            <a:r>
              <a:rPr lang="tr-TR" dirty="0" err="1">
                <a:solidFill>
                  <a:srgbClr val="FF0000"/>
                </a:solidFill>
              </a:rPr>
              <a:t>Freight</a:t>
            </a:r>
            <a:r>
              <a:rPr lang="tr-TR" dirty="0">
                <a:solidFill>
                  <a:srgbClr val="FF0000"/>
                </a:solidFill>
              </a:rPr>
              <a:t> car </a:t>
            </a:r>
            <a:r>
              <a:rPr lang="tr-TR" dirty="0" err="1">
                <a:solidFill>
                  <a:srgbClr val="FF0000"/>
                </a:solidFill>
              </a:rPr>
              <a:t>types</a:t>
            </a:r>
            <a:endParaRPr lang="tr-TR" dirty="0">
              <a:solidFill>
                <a:srgbClr val="FF0000"/>
              </a:solidFill>
            </a:endParaRPr>
          </a:p>
        </p:txBody>
      </p:sp>
      <p:pic>
        <p:nvPicPr>
          <p:cNvPr id="11" name="İçerik Yer Tutucusu 10">
            <a:extLst>
              <a:ext uri="{FF2B5EF4-FFF2-40B4-BE49-F238E27FC236}">
                <a16:creationId xmlns:a16="http://schemas.microsoft.com/office/drawing/2014/main" id="{9F14F04E-5A44-7559-1DB1-F6E906AF798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592BC623-E6EF-F5A6-DEBA-02B5FECD53D8}"/>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15F2F4C3-4319-93DF-47E4-56C29CE3805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24B2B53E-D25E-931D-B0D4-757232F9DE31}"/>
              </a:ext>
            </a:extLst>
          </p:cNvPr>
          <p:cNvPicPr>
            <a:picLocks noChangeAspect="1"/>
          </p:cNvPicPr>
          <p:nvPr/>
        </p:nvPicPr>
        <p:blipFill>
          <a:blip r:embed="rId5"/>
          <a:stretch>
            <a:fillRect/>
          </a:stretch>
        </p:blipFill>
        <p:spPr>
          <a:xfrm>
            <a:off x="462456" y="1693280"/>
            <a:ext cx="11098923" cy="4351920"/>
          </a:xfrm>
          <a:prstGeom prst="rect">
            <a:avLst/>
          </a:prstGeom>
        </p:spPr>
      </p:pic>
    </p:spTree>
    <p:extLst>
      <p:ext uri="{BB962C8B-B14F-4D97-AF65-F5344CB8AC3E}">
        <p14:creationId xmlns:p14="http://schemas.microsoft.com/office/powerpoint/2010/main" val="974917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B33B9-7767-9D53-45D8-BE76E86C168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ECEE55C-D9D6-830D-8D56-9EAFE384F0E5}"/>
              </a:ext>
            </a:extLst>
          </p:cNvPr>
          <p:cNvSpPr>
            <a:spLocks noGrp="1"/>
          </p:cNvSpPr>
          <p:nvPr>
            <p:ph type="title"/>
          </p:nvPr>
        </p:nvSpPr>
        <p:spPr>
          <a:xfrm>
            <a:off x="1211284" y="23682"/>
            <a:ext cx="10515600" cy="1325563"/>
          </a:xfrm>
        </p:spPr>
        <p:txBody>
          <a:bodyPr>
            <a:normAutofit/>
          </a:bodyPr>
          <a:lstStyle/>
          <a:p>
            <a:pPr algn="ctr"/>
            <a:r>
              <a:rPr lang="tr-TR" dirty="0" err="1">
                <a:solidFill>
                  <a:srgbClr val="FF0000"/>
                </a:solidFill>
              </a:rPr>
              <a:t>Freight</a:t>
            </a:r>
            <a:r>
              <a:rPr lang="tr-TR" dirty="0">
                <a:solidFill>
                  <a:srgbClr val="FF0000"/>
                </a:solidFill>
              </a:rPr>
              <a:t> car </a:t>
            </a:r>
            <a:r>
              <a:rPr lang="tr-TR" dirty="0" err="1">
                <a:solidFill>
                  <a:srgbClr val="FF0000"/>
                </a:solidFill>
              </a:rPr>
              <a:t>types</a:t>
            </a:r>
            <a:endParaRPr lang="tr-TR" dirty="0">
              <a:solidFill>
                <a:srgbClr val="FF0000"/>
              </a:solidFill>
            </a:endParaRPr>
          </a:p>
        </p:txBody>
      </p:sp>
      <p:pic>
        <p:nvPicPr>
          <p:cNvPr id="11" name="İçerik Yer Tutucusu 10">
            <a:extLst>
              <a:ext uri="{FF2B5EF4-FFF2-40B4-BE49-F238E27FC236}">
                <a16:creationId xmlns:a16="http://schemas.microsoft.com/office/drawing/2014/main" id="{8FE88C78-F9F5-5177-96BD-D73A4B46FA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2FA07D1F-F150-06F1-A98F-2CB20CF2F201}"/>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526514D-3F25-942A-DE6F-9F162D7A66CB}"/>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9F1EAAB7-6A41-343A-B320-10B5E3DE5695}"/>
              </a:ext>
            </a:extLst>
          </p:cNvPr>
          <p:cNvPicPr>
            <a:picLocks noChangeAspect="1"/>
          </p:cNvPicPr>
          <p:nvPr/>
        </p:nvPicPr>
        <p:blipFill>
          <a:blip r:embed="rId5"/>
          <a:stretch>
            <a:fillRect/>
          </a:stretch>
        </p:blipFill>
        <p:spPr>
          <a:xfrm>
            <a:off x="1093070" y="1600570"/>
            <a:ext cx="9698182" cy="4444630"/>
          </a:xfrm>
          <a:prstGeom prst="rect">
            <a:avLst/>
          </a:prstGeom>
        </p:spPr>
      </p:pic>
    </p:spTree>
    <p:extLst>
      <p:ext uri="{BB962C8B-B14F-4D97-AF65-F5344CB8AC3E}">
        <p14:creationId xmlns:p14="http://schemas.microsoft.com/office/powerpoint/2010/main" val="3488252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8B88-B216-3BF6-9AEB-80B65D1B14E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EB9CD4B-15C4-5B59-C7E6-94D9B0AB6611}"/>
              </a:ext>
            </a:extLst>
          </p:cNvPr>
          <p:cNvSpPr>
            <a:spLocks noGrp="1"/>
          </p:cNvSpPr>
          <p:nvPr>
            <p:ph type="title"/>
          </p:nvPr>
        </p:nvSpPr>
        <p:spPr>
          <a:xfrm>
            <a:off x="1211284" y="23682"/>
            <a:ext cx="10515600" cy="1325563"/>
          </a:xfrm>
        </p:spPr>
        <p:txBody>
          <a:bodyPr>
            <a:normAutofit/>
          </a:bodyPr>
          <a:lstStyle/>
          <a:p>
            <a:pPr algn="ctr"/>
            <a:r>
              <a:rPr lang="tr-TR" dirty="0" err="1">
                <a:solidFill>
                  <a:srgbClr val="FF0000"/>
                </a:solidFill>
              </a:rPr>
              <a:t>Freight</a:t>
            </a:r>
            <a:r>
              <a:rPr lang="tr-TR" dirty="0">
                <a:solidFill>
                  <a:srgbClr val="FF0000"/>
                </a:solidFill>
              </a:rPr>
              <a:t> car </a:t>
            </a:r>
            <a:r>
              <a:rPr lang="tr-TR" dirty="0" err="1">
                <a:solidFill>
                  <a:srgbClr val="FF0000"/>
                </a:solidFill>
              </a:rPr>
              <a:t>types</a:t>
            </a:r>
            <a:endParaRPr lang="tr-TR" dirty="0">
              <a:solidFill>
                <a:srgbClr val="FF0000"/>
              </a:solidFill>
            </a:endParaRPr>
          </a:p>
        </p:txBody>
      </p:sp>
      <p:pic>
        <p:nvPicPr>
          <p:cNvPr id="11" name="İçerik Yer Tutucusu 10">
            <a:extLst>
              <a:ext uri="{FF2B5EF4-FFF2-40B4-BE49-F238E27FC236}">
                <a16:creationId xmlns:a16="http://schemas.microsoft.com/office/drawing/2014/main" id="{7EB86021-4931-2D0B-B483-FAD739EB0C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9A7F6BE-5693-CCB6-C4CF-EB52DC26F7ED}"/>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98A9F698-3AE5-AD80-982E-F9E5AB13227C}"/>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7C291607-91A1-FF03-5B9D-A2156A492EA1}"/>
              </a:ext>
            </a:extLst>
          </p:cNvPr>
          <p:cNvPicPr>
            <a:picLocks noChangeAspect="1"/>
          </p:cNvPicPr>
          <p:nvPr/>
        </p:nvPicPr>
        <p:blipFill>
          <a:blip r:embed="rId5"/>
          <a:stretch>
            <a:fillRect/>
          </a:stretch>
        </p:blipFill>
        <p:spPr>
          <a:xfrm>
            <a:off x="311928" y="1669598"/>
            <a:ext cx="11060552" cy="4207360"/>
          </a:xfrm>
          <a:prstGeom prst="rect">
            <a:avLst/>
          </a:prstGeom>
        </p:spPr>
      </p:pic>
    </p:spTree>
    <p:extLst>
      <p:ext uri="{BB962C8B-B14F-4D97-AF65-F5344CB8AC3E}">
        <p14:creationId xmlns:p14="http://schemas.microsoft.com/office/powerpoint/2010/main" val="1968805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0C599-0274-38BE-D742-FE1DD09261F6}"/>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64E186E-1977-DB20-B1AB-66DBD45CE0F6}"/>
              </a:ext>
            </a:extLst>
          </p:cNvPr>
          <p:cNvSpPr>
            <a:spLocks noGrp="1"/>
          </p:cNvSpPr>
          <p:nvPr>
            <p:ph type="title"/>
          </p:nvPr>
        </p:nvSpPr>
        <p:spPr>
          <a:xfrm>
            <a:off x="1211284" y="23682"/>
            <a:ext cx="10515600" cy="1325563"/>
          </a:xfrm>
        </p:spPr>
        <p:txBody>
          <a:bodyPr>
            <a:normAutofit/>
          </a:bodyPr>
          <a:lstStyle/>
          <a:p>
            <a:pPr algn="ctr"/>
            <a:r>
              <a:rPr lang="tr-TR" dirty="0" err="1">
                <a:solidFill>
                  <a:srgbClr val="FF0000"/>
                </a:solidFill>
              </a:rPr>
              <a:t>Railcar</a:t>
            </a:r>
            <a:r>
              <a:rPr lang="tr-TR" dirty="0">
                <a:solidFill>
                  <a:srgbClr val="FF0000"/>
                </a:solidFill>
              </a:rPr>
              <a:t> Main Components</a:t>
            </a:r>
          </a:p>
        </p:txBody>
      </p:sp>
      <p:pic>
        <p:nvPicPr>
          <p:cNvPr id="11" name="İçerik Yer Tutucusu 10">
            <a:extLst>
              <a:ext uri="{FF2B5EF4-FFF2-40B4-BE49-F238E27FC236}">
                <a16:creationId xmlns:a16="http://schemas.microsoft.com/office/drawing/2014/main" id="{D7B30DB9-F861-391B-34E2-D4C74D9E865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940E230C-0965-3D68-E520-C1729858F2F9}"/>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09C98576-6AA0-C234-BEC3-97CC02E4C15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5" name="Resim 4">
            <a:extLst>
              <a:ext uri="{FF2B5EF4-FFF2-40B4-BE49-F238E27FC236}">
                <a16:creationId xmlns:a16="http://schemas.microsoft.com/office/drawing/2014/main" id="{01DA46E5-3B41-5A0A-5AB3-B83CEF5B0E6F}"/>
              </a:ext>
            </a:extLst>
          </p:cNvPr>
          <p:cNvPicPr>
            <a:picLocks noChangeAspect="1"/>
          </p:cNvPicPr>
          <p:nvPr/>
        </p:nvPicPr>
        <p:blipFill>
          <a:blip r:embed="rId5"/>
          <a:stretch>
            <a:fillRect/>
          </a:stretch>
        </p:blipFill>
        <p:spPr>
          <a:xfrm>
            <a:off x="1025236" y="1740906"/>
            <a:ext cx="9270001" cy="4232985"/>
          </a:xfrm>
          <a:prstGeom prst="rect">
            <a:avLst/>
          </a:prstGeom>
        </p:spPr>
      </p:pic>
    </p:spTree>
    <p:extLst>
      <p:ext uri="{BB962C8B-B14F-4D97-AF65-F5344CB8AC3E}">
        <p14:creationId xmlns:p14="http://schemas.microsoft.com/office/powerpoint/2010/main" val="3349173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04923-1B0E-7FBF-5E1A-FDA3F24D800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DB92172-52DF-7C45-0161-167E4983D481}"/>
              </a:ext>
            </a:extLst>
          </p:cNvPr>
          <p:cNvSpPr>
            <a:spLocks noGrp="1"/>
          </p:cNvSpPr>
          <p:nvPr>
            <p:ph type="title"/>
          </p:nvPr>
        </p:nvSpPr>
        <p:spPr>
          <a:xfrm>
            <a:off x="1211284" y="23682"/>
            <a:ext cx="10515600" cy="1325563"/>
          </a:xfrm>
        </p:spPr>
        <p:txBody>
          <a:bodyPr>
            <a:normAutofit/>
          </a:bodyPr>
          <a:lstStyle/>
          <a:p>
            <a:pPr algn="ctr"/>
            <a:br>
              <a:rPr lang="tr-TR" dirty="0">
                <a:solidFill>
                  <a:srgbClr val="FF0000"/>
                </a:solidFill>
              </a:rPr>
            </a:br>
            <a:r>
              <a:rPr lang="tr-TR" dirty="0" err="1">
                <a:solidFill>
                  <a:srgbClr val="FF0000"/>
                </a:solidFill>
              </a:rPr>
              <a:t>BoGI</a:t>
            </a:r>
            <a:endParaRPr lang="tr-TR" dirty="0">
              <a:solidFill>
                <a:srgbClr val="FF0000"/>
              </a:solidFill>
            </a:endParaRPr>
          </a:p>
        </p:txBody>
      </p:sp>
      <p:pic>
        <p:nvPicPr>
          <p:cNvPr id="11" name="İçerik Yer Tutucusu 10">
            <a:extLst>
              <a:ext uri="{FF2B5EF4-FFF2-40B4-BE49-F238E27FC236}">
                <a16:creationId xmlns:a16="http://schemas.microsoft.com/office/drawing/2014/main" id="{D7D39E7B-61F0-D868-3341-EA8E824EA10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3C6791AA-BDBD-A933-2D90-117C35BAE750}"/>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32C2559B-B1B3-94C1-71B1-9026BA558691}"/>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pic>
        <p:nvPicPr>
          <p:cNvPr id="3" name="Resim 2">
            <a:extLst>
              <a:ext uri="{FF2B5EF4-FFF2-40B4-BE49-F238E27FC236}">
                <a16:creationId xmlns:a16="http://schemas.microsoft.com/office/drawing/2014/main" id="{319CBDDB-1284-8024-D30C-B3AAE8A1FD6B}"/>
              </a:ext>
            </a:extLst>
          </p:cNvPr>
          <p:cNvPicPr>
            <a:picLocks noChangeAspect="1"/>
          </p:cNvPicPr>
          <p:nvPr/>
        </p:nvPicPr>
        <p:blipFill>
          <a:blip r:embed="rId5"/>
          <a:stretch>
            <a:fillRect/>
          </a:stretch>
        </p:blipFill>
        <p:spPr>
          <a:xfrm>
            <a:off x="279412" y="1986365"/>
            <a:ext cx="5130731" cy="2272814"/>
          </a:xfrm>
          <a:prstGeom prst="rect">
            <a:avLst/>
          </a:prstGeom>
        </p:spPr>
      </p:pic>
      <p:pic>
        <p:nvPicPr>
          <p:cNvPr id="5" name="Resim 4">
            <a:extLst>
              <a:ext uri="{FF2B5EF4-FFF2-40B4-BE49-F238E27FC236}">
                <a16:creationId xmlns:a16="http://schemas.microsoft.com/office/drawing/2014/main" id="{9145D13A-88F6-F924-1B7E-84A58EE885A9}"/>
              </a:ext>
            </a:extLst>
          </p:cNvPr>
          <p:cNvPicPr>
            <a:picLocks noChangeAspect="1"/>
          </p:cNvPicPr>
          <p:nvPr/>
        </p:nvPicPr>
        <p:blipFill>
          <a:blip r:embed="rId6"/>
          <a:stretch>
            <a:fillRect/>
          </a:stretch>
        </p:blipFill>
        <p:spPr>
          <a:xfrm>
            <a:off x="5861772" y="1986365"/>
            <a:ext cx="5626599" cy="2272814"/>
          </a:xfrm>
          <a:prstGeom prst="rect">
            <a:avLst/>
          </a:prstGeom>
        </p:spPr>
      </p:pic>
    </p:spTree>
    <p:extLst>
      <p:ext uri="{BB962C8B-B14F-4D97-AF65-F5344CB8AC3E}">
        <p14:creationId xmlns:p14="http://schemas.microsoft.com/office/powerpoint/2010/main" val="1133975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effectLst/>
                <a:latin typeface="Calibri" panose="020F0502020204030204" pitchFamily="34" charset="0"/>
                <a:ea typeface="Calibri" panose="020F0502020204030204" pitchFamily="34" charset="0"/>
                <a:cs typeface="Times New Roman" panose="02020603050405020304" pitchFamily="18" charset="0"/>
              </a:rPr>
              <a:t>First </a:t>
            </a:r>
            <a:r>
              <a:rPr lang="tr-TR" sz="2400" b="1" dirty="0" err="1">
                <a:effectLst/>
                <a:latin typeface="Calibri" panose="020F0502020204030204" pitchFamily="34" charset="0"/>
                <a:ea typeface="Calibri" panose="020F0502020204030204" pitchFamily="34" charset="0"/>
                <a:cs typeface="Times New Roman" panose="02020603050405020304" pitchFamily="18" charset="0"/>
              </a:rPr>
              <a:t>Steam</a:t>
            </a:r>
            <a:r>
              <a:rPr lang="tr-TR" sz="2400" b="1"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dirty="0" err="1">
                <a:effectLst/>
                <a:latin typeface="Calibri" panose="020F0502020204030204" pitchFamily="34" charset="0"/>
                <a:ea typeface="Calibri" panose="020F0502020204030204" pitchFamily="34" charset="0"/>
                <a:cs typeface="Times New Roman" panose="02020603050405020304" pitchFamily="18" charset="0"/>
              </a:rPr>
              <a:t>Locomotives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Rectangle 1">
            <a:extLst>
              <a:ext uri="{FF2B5EF4-FFF2-40B4-BE49-F238E27FC236}">
                <a16:creationId xmlns:a16="http://schemas.microsoft.com/office/drawing/2014/main" id="{5A5F5E30-C13F-1C9F-9C1F-1AFEE4E1BE77}"/>
              </a:ext>
            </a:extLst>
          </p:cNvPr>
          <p:cNvSpPr>
            <a:spLocks noChangeArrowheads="1"/>
          </p:cNvSpPr>
          <p:nvPr/>
        </p:nvSpPr>
        <p:spPr bwMode="auto">
          <a:xfrm>
            <a:off x="471948" y="2678271"/>
            <a:ext cx="60271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Key pioneers:</a:t>
            </a:r>
          </a:p>
          <a:p>
            <a:pPr>
              <a:buFont typeface="Arial" panose="020B0604020202020204" pitchFamily="34" charset="0"/>
              <a:buChar char="•"/>
            </a:pPr>
            <a:r>
              <a:rPr lang="en-US" sz="2400" dirty="0"/>
              <a:t>Nicolas </a:t>
            </a:r>
            <a:r>
              <a:rPr lang="en-US" sz="2400" dirty="0" err="1"/>
              <a:t>Cugnot</a:t>
            </a:r>
            <a:endParaRPr lang="en-US" sz="2400" dirty="0"/>
          </a:p>
          <a:p>
            <a:pPr>
              <a:buFont typeface="Arial" panose="020B0604020202020204" pitchFamily="34" charset="0"/>
              <a:buChar char="•"/>
            </a:pPr>
            <a:r>
              <a:rPr lang="en-US" sz="2400" dirty="0"/>
              <a:t>William Murdock</a:t>
            </a:r>
          </a:p>
          <a:p>
            <a:pPr>
              <a:buFont typeface="Arial" panose="020B0604020202020204" pitchFamily="34" charset="0"/>
              <a:buChar char="•"/>
            </a:pPr>
            <a:r>
              <a:rPr lang="en-US" sz="2400" dirty="0"/>
              <a:t>Richard Trevithick</a:t>
            </a:r>
          </a:p>
          <a:p>
            <a:pPr>
              <a:buFont typeface="Arial" panose="020B0604020202020204" pitchFamily="34" charset="0"/>
              <a:buChar char="•"/>
            </a:pPr>
            <a:r>
              <a:rPr lang="en-US" sz="2400" dirty="0"/>
              <a:t>George Stephenson</a:t>
            </a:r>
          </a:p>
        </p:txBody>
      </p:sp>
      <p:pic>
        <p:nvPicPr>
          <p:cNvPr id="3" name="Resim 2" descr="tekerlek, tren, taşıt, araç, kara taşıtı içeren bir resim&#10;&#10;Açıklama otomatik olarak oluşturuldu">
            <a:extLst>
              <a:ext uri="{FF2B5EF4-FFF2-40B4-BE49-F238E27FC236}">
                <a16:creationId xmlns:a16="http://schemas.microsoft.com/office/drawing/2014/main" id="{832BCF98-1A84-A808-BC0A-6557577269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6295" y="1879549"/>
            <a:ext cx="5929630" cy="3806825"/>
          </a:xfrm>
          <a:prstGeom prst="rect">
            <a:avLst/>
          </a:prstGeom>
          <a:solidFill>
            <a:srgbClr val="FFFFFF"/>
          </a:solidFill>
          <a:ln>
            <a:noFill/>
          </a:ln>
        </p:spPr>
      </p:pic>
    </p:spTree>
    <p:extLst>
      <p:ext uri="{BB962C8B-B14F-4D97-AF65-F5344CB8AC3E}">
        <p14:creationId xmlns:p14="http://schemas.microsoft.com/office/powerpoint/2010/main" val="1702583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a:effectLst/>
                <a:latin typeface="Calibri" panose="020F0502020204030204" pitchFamily="34" charset="0"/>
                <a:ea typeface="Calibri" panose="020F0502020204030204" pitchFamily="34" charset="0"/>
                <a:cs typeface="Times New Roman" panose="02020603050405020304" pitchFamily="18" charset="0"/>
              </a:rPr>
              <a:t>Global </a:t>
            </a:r>
            <a:r>
              <a:rPr lang="tr-TR" sz="2400" b="1" dirty="0" err="1">
                <a:effectLst/>
                <a:latin typeface="Calibri" panose="020F0502020204030204" pitchFamily="34" charset="0"/>
                <a:ea typeface="Calibri" panose="020F0502020204030204" pitchFamily="34" charset="0"/>
                <a:cs typeface="Times New Roman" panose="02020603050405020304" pitchFamily="18" charset="0"/>
              </a:rPr>
              <a:t>Railway</a:t>
            </a:r>
            <a:r>
              <a:rPr lang="tr-TR" sz="2400" b="1" dirty="0">
                <a:effectLst/>
                <a:latin typeface="Calibri" panose="020F0502020204030204" pitchFamily="34" charset="0"/>
                <a:ea typeface="Calibri" panose="020F0502020204030204" pitchFamily="34" charset="0"/>
                <a:cs typeface="Times New Roman" panose="02020603050405020304" pitchFamily="18" charset="0"/>
              </a:rPr>
              <a:t> Development</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Rectangle 1">
            <a:extLst>
              <a:ext uri="{FF2B5EF4-FFF2-40B4-BE49-F238E27FC236}">
                <a16:creationId xmlns:a16="http://schemas.microsoft.com/office/drawing/2014/main" id="{5A5F5E30-C13F-1C9F-9C1F-1AFEE4E1BE77}"/>
              </a:ext>
            </a:extLst>
          </p:cNvPr>
          <p:cNvSpPr>
            <a:spLocks noChangeArrowheads="1"/>
          </p:cNvSpPr>
          <p:nvPr/>
        </p:nvSpPr>
        <p:spPr bwMode="auto">
          <a:xfrm>
            <a:off x="471949" y="2678271"/>
            <a:ext cx="440485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dirty="0"/>
              <a:t>Railway length worldwide:</a:t>
            </a:r>
          </a:p>
          <a:p>
            <a:r>
              <a:rPr lang="en-US" sz="2400" dirty="0"/>
              <a:t>1850 → 38,600 km</a:t>
            </a:r>
            <a:br>
              <a:rPr lang="en-US" sz="2400" dirty="0"/>
            </a:br>
            <a:r>
              <a:rPr lang="en-US" sz="2400" dirty="0"/>
              <a:t>1913 → 1,110,000 km</a:t>
            </a:r>
          </a:p>
          <a:p>
            <a:r>
              <a:rPr lang="en-US" sz="2400" dirty="0"/>
              <a:t>Railways transformed industry and trade.</a:t>
            </a:r>
          </a:p>
        </p:txBody>
      </p:sp>
      <p:pic>
        <p:nvPicPr>
          <p:cNvPr id="7" name="Resim 6" descr="harita, metin içeren bir resim&#10;&#10;Yapay zeka tarafından oluşturulan içerik yanlış olabilir.">
            <a:extLst>
              <a:ext uri="{FF2B5EF4-FFF2-40B4-BE49-F238E27FC236}">
                <a16:creationId xmlns:a16="http://schemas.microsoft.com/office/drawing/2014/main" id="{2C8F9062-FAF9-2B75-B15F-B5D95643A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6004" y="1648140"/>
            <a:ext cx="7275253" cy="4143060"/>
          </a:xfrm>
          <a:prstGeom prst="rect">
            <a:avLst/>
          </a:prstGeom>
        </p:spPr>
      </p:pic>
    </p:spTree>
    <p:extLst>
      <p:ext uri="{BB962C8B-B14F-4D97-AF65-F5344CB8AC3E}">
        <p14:creationId xmlns:p14="http://schemas.microsoft.com/office/powerpoint/2010/main" val="586379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tr-TR" sz="2400" b="1" dirty="0" err="1">
                <a:effectLst/>
                <a:latin typeface="Calibri" panose="020F0502020204030204" pitchFamily="34" charset="0"/>
                <a:ea typeface="Calibri" panose="020F0502020204030204" pitchFamily="34" charset="0"/>
                <a:cs typeface="Times New Roman" panose="02020603050405020304" pitchFamily="18" charset="0"/>
              </a:rPr>
              <a:t>Major</a:t>
            </a:r>
            <a:r>
              <a:rPr lang="tr-TR" sz="2400" b="1" dirty="0">
                <a:effectLst/>
                <a:latin typeface="Calibri" panose="020F0502020204030204" pitchFamily="34" charset="0"/>
                <a:ea typeface="Calibri" panose="020F0502020204030204" pitchFamily="34" charset="0"/>
                <a:cs typeface="Times New Roman" panose="02020603050405020304" pitchFamily="18" charset="0"/>
              </a:rPr>
              <a:t> International </a:t>
            </a:r>
            <a:r>
              <a:rPr lang="tr-TR" sz="2400" b="1" dirty="0" err="1">
                <a:effectLst/>
                <a:latin typeface="Calibri" panose="020F0502020204030204" pitchFamily="34" charset="0"/>
                <a:ea typeface="Calibri" panose="020F0502020204030204" pitchFamily="34" charset="0"/>
                <a:cs typeface="Times New Roman" panose="02020603050405020304" pitchFamily="18" charset="0"/>
              </a:rPr>
              <a:t>Railway</a:t>
            </a:r>
            <a:r>
              <a:rPr lang="tr-TR" sz="2400" b="1" dirty="0">
                <a:effectLst/>
                <a:latin typeface="Calibri" panose="020F0502020204030204" pitchFamily="34" charset="0"/>
                <a:ea typeface="Calibri" panose="020F0502020204030204" pitchFamily="34" charset="0"/>
                <a:cs typeface="Times New Roman" panose="02020603050405020304" pitchFamily="18" charset="0"/>
              </a:rPr>
              <a:t> </a:t>
            </a:r>
            <a:r>
              <a:rPr lang="tr-TR" sz="2400" b="1" dirty="0" err="1">
                <a:effectLst/>
                <a:latin typeface="Calibri" panose="020F0502020204030204" pitchFamily="34" charset="0"/>
                <a:ea typeface="Calibri" panose="020F0502020204030204" pitchFamily="34" charset="0"/>
                <a:cs typeface="Times New Roman" panose="02020603050405020304" pitchFamily="18" charset="0"/>
              </a:rPr>
              <a:t>Organizations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10" name="Dikdörtgen 9">
            <a:extLst>
              <a:ext uri="{FF2B5EF4-FFF2-40B4-BE49-F238E27FC236}">
                <a16:creationId xmlns:a16="http://schemas.microsoft.com/office/drawing/2014/main" id="{DD1CC277-38BB-C3D7-9F6B-C564168242AF}"/>
              </a:ext>
            </a:extLst>
          </p:cNvPr>
          <p:cNvSpPr/>
          <p:nvPr/>
        </p:nvSpPr>
        <p:spPr>
          <a:xfrm>
            <a:off x="2443983" y="1669598"/>
            <a:ext cx="6856493" cy="415498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Char char="•"/>
              <a:tabLst/>
            </a:pPr>
            <a:r>
              <a:rPr kumimoji="0" lang="tr-TR" altLang="tr-TR" sz="4400" b="1" i="0" u="none" strike="noStrike" cap="none" spc="0" normalizeH="0" baseline="0" dirty="0">
                <a:ln w="22225">
                  <a:solidFill>
                    <a:schemeClr val="accent2"/>
                  </a:solidFill>
                  <a:prstDash val="solid"/>
                </a:ln>
                <a:solidFill>
                  <a:schemeClr val="accent2">
                    <a:lumMod val="40000"/>
                    <a:lumOff val="60000"/>
                  </a:schemeClr>
                </a:solidFill>
                <a:effectLst/>
                <a:latin typeface="Arial" panose="020B0604020202020204" pitchFamily="34" charset="0"/>
              </a:rPr>
              <a:t>ERA</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tr-TR" altLang="tr-TR" sz="4400" b="1" i="0" u="none" strike="noStrike" cap="none" spc="0" normalizeH="0" baseline="0" dirty="0">
                <a:ln w="22225">
                  <a:solidFill>
                    <a:schemeClr val="accent2"/>
                  </a:solidFill>
                  <a:prstDash val="solid"/>
                </a:ln>
                <a:solidFill>
                  <a:schemeClr val="accent2">
                    <a:lumMod val="40000"/>
                    <a:lumOff val="60000"/>
                  </a:schemeClr>
                </a:solidFill>
                <a:effectLst/>
                <a:latin typeface="Arial" panose="020B0604020202020204" pitchFamily="34" charset="0"/>
              </a:rPr>
              <a:t>OTIF</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tr-TR" altLang="tr-TR" sz="4400" b="1" i="0" u="none" strike="noStrike" cap="none" spc="0" normalizeH="0" baseline="0" dirty="0">
                <a:ln w="22225">
                  <a:solidFill>
                    <a:schemeClr val="accent2"/>
                  </a:solidFill>
                  <a:prstDash val="solid"/>
                </a:ln>
                <a:solidFill>
                  <a:schemeClr val="accent2">
                    <a:lumMod val="40000"/>
                    <a:lumOff val="60000"/>
                  </a:schemeClr>
                </a:solidFill>
                <a:effectLst/>
                <a:latin typeface="Arial" panose="020B0604020202020204" pitchFamily="34" charset="0"/>
              </a:rPr>
              <a:t>CER</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tr-TR" altLang="tr-TR" sz="4400" b="1" i="0" u="none" strike="noStrike" cap="none" spc="0" normalizeH="0" baseline="0" dirty="0">
                <a:ln w="22225">
                  <a:solidFill>
                    <a:schemeClr val="accent2"/>
                  </a:solidFill>
                  <a:prstDash val="solid"/>
                </a:ln>
                <a:solidFill>
                  <a:schemeClr val="accent2">
                    <a:lumMod val="40000"/>
                    <a:lumOff val="60000"/>
                  </a:schemeClr>
                </a:solidFill>
                <a:effectLst/>
                <a:latin typeface="Arial" panose="020B0604020202020204" pitchFamily="34" charset="0"/>
              </a:rPr>
              <a:t>UIC</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tr-TR" altLang="tr-TR" sz="4400" b="1" i="0" u="none" strike="noStrike" cap="none" spc="0" normalizeH="0" baseline="0" dirty="0">
                <a:ln w="22225">
                  <a:solidFill>
                    <a:schemeClr val="accent2"/>
                  </a:solidFill>
                  <a:prstDash val="solid"/>
                </a:ln>
                <a:solidFill>
                  <a:schemeClr val="accent2">
                    <a:lumMod val="40000"/>
                    <a:lumOff val="60000"/>
                  </a:schemeClr>
                </a:solidFill>
                <a:effectLst/>
                <a:latin typeface="Arial" panose="020B0604020202020204" pitchFamily="34" charset="0"/>
              </a:rPr>
              <a:t>UNIFE</a:t>
            </a:r>
          </a:p>
          <a:p>
            <a:pPr marL="0" marR="0" lvl="0" indent="0" algn="ctr" defTabSz="914400" rtl="0" eaLnBrk="0" fontAlgn="base" latinLnBrk="0" hangingPunct="0">
              <a:lnSpc>
                <a:spcPct val="100000"/>
              </a:lnSpc>
              <a:spcBef>
                <a:spcPct val="0"/>
              </a:spcBef>
              <a:spcAft>
                <a:spcPct val="0"/>
              </a:spcAft>
              <a:buClrTx/>
              <a:buSzTx/>
              <a:buFontTx/>
              <a:buChar char="•"/>
              <a:tabLst/>
            </a:pPr>
            <a:r>
              <a:rPr kumimoji="0" lang="tr-TR" altLang="tr-TR" sz="4400" b="1" i="0" u="none" strike="noStrike" cap="none" spc="0" normalizeH="0" baseline="0" dirty="0">
                <a:ln w="22225">
                  <a:solidFill>
                    <a:schemeClr val="accent2"/>
                  </a:solidFill>
                  <a:prstDash val="solid"/>
                </a:ln>
                <a:solidFill>
                  <a:schemeClr val="accent2">
                    <a:lumMod val="40000"/>
                    <a:lumOff val="60000"/>
                  </a:schemeClr>
                </a:solidFill>
                <a:effectLst/>
                <a:latin typeface="Arial" panose="020B0604020202020204" pitchFamily="34" charset="0"/>
              </a:rPr>
              <a:t>IRIS</a:t>
            </a:r>
            <a:endParaRPr lang="tr-TR"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432804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en-US" sz="2400" b="1" dirty="0">
                <a:effectLst/>
                <a:latin typeface="Calibri" panose="020F0502020204030204" pitchFamily="34" charset="0"/>
                <a:ea typeface="Calibri" panose="020F0502020204030204" pitchFamily="34" charset="0"/>
                <a:cs typeface="Times New Roman" panose="02020603050405020304" pitchFamily="18" charset="0"/>
              </a:rPr>
              <a:t>ERA (European Union Agency for Railways)</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577645" y="2690336"/>
            <a:ext cx="4889090" cy="2246769"/>
          </a:xfrm>
          <a:prstGeom prst="rect">
            <a:avLst/>
          </a:prstGeom>
          <a:noFill/>
        </p:spPr>
        <p:txBody>
          <a:bodyPr wrap="square">
            <a:spAutoFit/>
          </a:bodyPr>
          <a:lstStyle/>
          <a:p>
            <a:r>
              <a:rPr lang="en-US" sz="2800" dirty="0"/>
              <a:t>Responsibilities:</a:t>
            </a:r>
          </a:p>
          <a:p>
            <a:pPr>
              <a:buFont typeface="Arial" panose="020B0604020202020204" pitchFamily="34" charset="0"/>
              <a:buChar char="•"/>
            </a:pPr>
            <a:r>
              <a:rPr lang="en-US" sz="2800" dirty="0"/>
              <a:t>Railway safety</a:t>
            </a:r>
          </a:p>
          <a:p>
            <a:pPr>
              <a:buFont typeface="Arial" panose="020B0604020202020204" pitchFamily="34" charset="0"/>
              <a:buChar char="•"/>
            </a:pPr>
            <a:r>
              <a:rPr lang="en-US" sz="2800" dirty="0"/>
              <a:t>Interoperability</a:t>
            </a:r>
          </a:p>
          <a:p>
            <a:pPr>
              <a:buFont typeface="Arial" panose="020B0604020202020204" pitchFamily="34" charset="0"/>
              <a:buChar char="•"/>
            </a:pPr>
            <a:r>
              <a:rPr lang="en-US" sz="2800" dirty="0"/>
              <a:t>Technical regulations</a:t>
            </a:r>
          </a:p>
          <a:p>
            <a:pPr>
              <a:buFont typeface="Arial" panose="020B0604020202020204" pitchFamily="34" charset="0"/>
              <a:buChar char="•"/>
            </a:pPr>
            <a:r>
              <a:rPr lang="en-US" sz="2800" dirty="0"/>
              <a:t>Certification processes</a:t>
            </a:r>
          </a:p>
        </p:txBody>
      </p:sp>
      <p:pic>
        <p:nvPicPr>
          <p:cNvPr id="7" name="Resim 6" descr="yazı tipi, metin, grafik, grafik tasarım içeren bir resim&#10;&#10;Yapay zeka tarafından oluşturulan içerik yanlış olabilir.">
            <a:extLst>
              <a:ext uri="{FF2B5EF4-FFF2-40B4-BE49-F238E27FC236}">
                <a16:creationId xmlns:a16="http://schemas.microsoft.com/office/drawing/2014/main" id="{E2DF7748-2E76-68E6-5514-63D4363700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811" y="2080736"/>
            <a:ext cx="5417466" cy="3278346"/>
          </a:xfrm>
          <a:prstGeom prst="rect">
            <a:avLst/>
          </a:prstGeom>
        </p:spPr>
      </p:pic>
    </p:spTree>
    <p:extLst>
      <p:ext uri="{BB962C8B-B14F-4D97-AF65-F5344CB8AC3E}">
        <p14:creationId xmlns:p14="http://schemas.microsoft.com/office/powerpoint/2010/main" val="298077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9A27B-829A-4BDA-B219-B5E42CF0AC42}"/>
              </a:ext>
            </a:extLst>
          </p:cNvPr>
          <p:cNvSpPr>
            <a:spLocks noGrp="1"/>
          </p:cNvSpPr>
          <p:nvPr>
            <p:ph type="title"/>
          </p:nvPr>
        </p:nvSpPr>
        <p:spPr>
          <a:xfrm>
            <a:off x="2443983" y="344035"/>
            <a:ext cx="7037642" cy="1325563"/>
          </a:xfrm>
        </p:spPr>
        <p:txBody>
          <a:bodyPr>
            <a:normAutofit/>
          </a:bodyPr>
          <a:lstStyle/>
          <a:p>
            <a:r>
              <a:rPr lang="en-US" sz="2400" b="1" dirty="0" err="1">
                <a:effectLst/>
                <a:latin typeface="Calibri" panose="020F0502020204030204" pitchFamily="34" charset="0"/>
                <a:ea typeface="Calibri" panose="020F0502020204030204" pitchFamily="34" charset="0"/>
                <a:cs typeface="Times New Roman" panose="02020603050405020304" pitchFamily="18" charset="0"/>
              </a:rPr>
              <a:t>OTIFInternational</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railway transport organization.</a:t>
            </a:r>
            <a:endParaRPr lang="tr-TR" sz="2400" b="1" dirty="0"/>
          </a:p>
        </p:txBody>
      </p:sp>
      <p:pic>
        <p:nvPicPr>
          <p:cNvPr id="11" name="İçerik Yer Tutucusu 10">
            <a:extLst>
              <a:ext uri="{FF2B5EF4-FFF2-40B4-BE49-F238E27FC236}">
                <a16:creationId xmlns:a16="http://schemas.microsoft.com/office/drawing/2014/main" id="{7350CCE2-5AEF-4EEF-B359-1CD1A8EAFF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3" t="43102" b="38219"/>
          <a:stretch/>
        </p:blipFill>
        <p:spPr>
          <a:xfrm>
            <a:off x="1248229" y="6045200"/>
            <a:ext cx="9387864" cy="812800"/>
          </a:xfrm>
        </p:spPr>
      </p:pic>
      <p:pic>
        <p:nvPicPr>
          <p:cNvPr id="4" name="Resim 3" descr="metin, logo, ekran görüntüsü, grafik tasarım içeren bir resim&#10;&#10;Açıklama otomatik olarak oluşturuldu">
            <a:extLst>
              <a:ext uri="{FF2B5EF4-FFF2-40B4-BE49-F238E27FC236}">
                <a16:creationId xmlns:a16="http://schemas.microsoft.com/office/drawing/2014/main" id="{DC6ABC63-E496-4213-BB2C-BAAFFD50B4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0753" cy="1669598"/>
          </a:xfrm>
          <a:prstGeom prst="rect">
            <a:avLst/>
          </a:prstGeom>
          <a:noFill/>
          <a:ln>
            <a:noFill/>
          </a:ln>
        </p:spPr>
      </p:pic>
      <p:pic>
        <p:nvPicPr>
          <p:cNvPr id="12" name="Resim 11">
            <a:extLst>
              <a:ext uri="{FF2B5EF4-FFF2-40B4-BE49-F238E27FC236}">
                <a16:creationId xmlns:a16="http://schemas.microsoft.com/office/drawing/2014/main" id="{6DC5BD12-4D83-4E6F-84CB-763CF1735BBA}"/>
              </a:ext>
            </a:extLst>
          </p:cNvPr>
          <p:cNvPicPr>
            <a:picLocks noChangeAspect="1"/>
          </p:cNvPicPr>
          <p:nvPr/>
        </p:nvPicPr>
        <p:blipFill rotWithShape="1">
          <a:blip r:embed="rId4">
            <a:extLst>
              <a:ext uri="{28A0092B-C50C-407E-A947-70E740481C1C}">
                <a14:useLocalDpi xmlns:a14="http://schemas.microsoft.com/office/drawing/2010/main" val="0"/>
              </a:ext>
            </a:extLst>
          </a:blip>
          <a:srcRect l="29330" r="28166" b="37031"/>
          <a:stretch/>
        </p:blipFill>
        <p:spPr>
          <a:xfrm>
            <a:off x="10987315" y="0"/>
            <a:ext cx="1204685" cy="1204685"/>
          </a:xfrm>
          <a:prstGeom prst="rect">
            <a:avLst/>
          </a:prstGeom>
        </p:spPr>
      </p:pic>
      <p:sp>
        <p:nvSpPr>
          <p:cNvPr id="5" name="Metin kutusu 4">
            <a:extLst>
              <a:ext uri="{FF2B5EF4-FFF2-40B4-BE49-F238E27FC236}">
                <a16:creationId xmlns:a16="http://schemas.microsoft.com/office/drawing/2014/main" id="{F1DCC501-0E95-AC5E-E56B-8B9D70AFF29C}"/>
              </a:ext>
            </a:extLst>
          </p:cNvPr>
          <p:cNvSpPr txBox="1"/>
          <p:nvPr/>
        </p:nvSpPr>
        <p:spPr>
          <a:xfrm>
            <a:off x="577645" y="2690336"/>
            <a:ext cx="4889090" cy="2677656"/>
          </a:xfrm>
          <a:prstGeom prst="rect">
            <a:avLst/>
          </a:prstGeom>
          <a:noFill/>
        </p:spPr>
        <p:txBody>
          <a:bodyPr wrap="square">
            <a:spAutoFit/>
          </a:bodyPr>
          <a:lstStyle/>
          <a:p>
            <a:r>
              <a:rPr lang="en-US" sz="2800" dirty="0"/>
              <a:t>Main functions:</a:t>
            </a:r>
          </a:p>
          <a:p>
            <a:pPr>
              <a:buFont typeface="Arial" panose="020B0604020202020204" pitchFamily="34" charset="0"/>
              <a:buChar char="•"/>
            </a:pPr>
            <a:r>
              <a:rPr lang="en-US" sz="2800" dirty="0"/>
              <a:t>International rail agreements</a:t>
            </a:r>
          </a:p>
          <a:p>
            <a:pPr>
              <a:buFont typeface="Arial" panose="020B0604020202020204" pitchFamily="34" charset="0"/>
              <a:buChar char="•"/>
            </a:pPr>
            <a:r>
              <a:rPr lang="en-US" sz="2800" dirty="0"/>
              <a:t>Dangerous goods transport rules</a:t>
            </a:r>
          </a:p>
          <a:p>
            <a:pPr>
              <a:buFont typeface="Arial" panose="020B0604020202020204" pitchFamily="34" charset="0"/>
              <a:buChar char="•"/>
            </a:pPr>
            <a:r>
              <a:rPr lang="en-US" sz="2800" dirty="0"/>
              <a:t>Technical specifications</a:t>
            </a:r>
          </a:p>
        </p:txBody>
      </p:sp>
      <p:pic>
        <p:nvPicPr>
          <p:cNvPr id="6" name="Resim 5" descr="daire, logo, yazı tipi, grafik içeren bir resim&#10;&#10;Yapay zeka tarafından oluşturulan içerik yanlış olabilir.">
            <a:extLst>
              <a:ext uri="{FF2B5EF4-FFF2-40B4-BE49-F238E27FC236}">
                <a16:creationId xmlns:a16="http://schemas.microsoft.com/office/drawing/2014/main" id="{DA5A4170-8352-E613-9F54-299E0A0115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0067" y="2774322"/>
            <a:ext cx="7162705" cy="1660026"/>
          </a:xfrm>
          <a:prstGeom prst="rect">
            <a:avLst/>
          </a:prstGeom>
        </p:spPr>
      </p:pic>
    </p:spTree>
    <p:extLst>
      <p:ext uri="{BB962C8B-B14F-4D97-AF65-F5344CB8AC3E}">
        <p14:creationId xmlns:p14="http://schemas.microsoft.com/office/powerpoint/2010/main" val="2048225256"/>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273</TotalTime>
  <Words>1221</Words>
  <Application>Microsoft Office PowerPoint</Application>
  <PresentationFormat>Geniş ekran</PresentationFormat>
  <Paragraphs>212</Paragraphs>
  <Slides>44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44</vt:i4>
      </vt:variant>
    </vt:vector>
  </HeadingPairs>
  <TitlesOfParts>
    <vt:vector size="49" baseType="lpstr">
      <vt:lpstr>Arial</vt:lpstr>
      <vt:lpstr>Calibri</vt:lpstr>
      <vt:lpstr>Century Gothic</vt:lpstr>
      <vt:lpstr>Wingdings 3</vt:lpstr>
      <vt:lpstr>Dilim</vt:lpstr>
      <vt:lpstr>Railway Vehicle Maintenance Mechanic Basic Course </vt:lpstr>
      <vt:lpstr>Course Objective</vt:lpstr>
      <vt:lpstr>Why Railway Maintenance is Important</vt:lpstr>
      <vt:lpstr>Historical Development of Railways</vt:lpstr>
      <vt:lpstr>First Steam Locomotives</vt:lpstr>
      <vt:lpstr>Global Railway Development</vt:lpstr>
      <vt:lpstr>Major International Railway Organizations</vt:lpstr>
      <vt:lpstr>ERA (European Union Agency for Railways)</vt:lpstr>
      <vt:lpstr>OTIFInternational railway transport organization.</vt:lpstr>
      <vt:lpstr>UIC (International Union of Railways)</vt:lpstr>
      <vt:lpstr>Work Safety in Railways</vt:lpstr>
      <vt:lpstr>Responsibilities of Workers</vt:lpstr>
      <vt:lpstr>Responsibilities of Employers</vt:lpstr>
      <vt:lpstr>Role of the State</vt:lpstr>
      <vt:lpstr>Occupational Accidents</vt:lpstr>
      <vt:lpstr>Direct Damages</vt:lpstr>
      <vt:lpstr>Indirect Damages</vt:lpstr>
      <vt:lpstr>Safety Culture in Railways</vt:lpstr>
      <vt:lpstr>Domino Theory of Accidents</vt:lpstr>
      <vt:lpstr>Heinrich Accident Pyramid</vt:lpstr>
      <vt:lpstr>Multiple Causation Model</vt:lpstr>
      <vt:lpstr>Human Factors in Accidents</vt:lpstr>
      <vt:lpstr>Purpose of SMS</vt:lpstr>
      <vt:lpstr>Purpose of SMS</vt:lpstr>
      <vt:lpstr>Types of Railway Vehicles</vt:lpstr>
      <vt:lpstr>      DEFINITIONS OF RAIL SYSTEM VEHICLES</vt:lpstr>
      <vt:lpstr>               TRAINS 1. PASSENGER TRAINS</vt:lpstr>
      <vt:lpstr>TRAINS 1. PASSENGER TRAINS</vt:lpstr>
      <vt:lpstr>TRAINS 2. FREIGHT TRAINS</vt:lpstr>
      <vt:lpstr>                   TRENLER             4. DİĞER TRENLER</vt:lpstr>
      <vt:lpstr>Towing vehicles 1-LOCOMOTIVES</vt:lpstr>
      <vt:lpstr>TOWED VEHICLE INFORMATION-1-</vt:lpstr>
      <vt:lpstr> ECM Regulation</vt:lpstr>
      <vt:lpstr>Removal of Wagons from Service Maintenance provision certificate</vt:lpstr>
      <vt:lpstr>Car Types Passenger car types</vt:lpstr>
      <vt:lpstr>Passenger car types</vt:lpstr>
      <vt:lpstr>Passenger car types</vt:lpstr>
      <vt:lpstr>Passenger car types</vt:lpstr>
      <vt:lpstr>Freight car types</vt:lpstr>
      <vt:lpstr>Freight car types</vt:lpstr>
      <vt:lpstr>Freight car types</vt:lpstr>
      <vt:lpstr>Freight car types</vt:lpstr>
      <vt:lpstr>Railcar Main Components</vt:lpstr>
      <vt:lpstr> BoGI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ÇEKEN ARAÇ BİLGİSİ</dc:title>
  <dc:creator>emin ekici</dc:creator>
  <cp:lastModifiedBy>kamil esen</cp:lastModifiedBy>
  <cp:revision>23</cp:revision>
  <dcterms:created xsi:type="dcterms:W3CDTF">2025-01-21T19:33:36Z</dcterms:created>
  <dcterms:modified xsi:type="dcterms:W3CDTF">2026-03-11T20:00:16Z</dcterms:modified>
</cp:coreProperties>
</file>