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8229600" cx="14630400"/>
  <p:notesSz cx="8229600" cy="14630400"/>
  <p:embeddedFontLst>
    <p:embeddedFont>
      <p:font typeface="Inconsolata"/>
      <p:bold r:id="rId16"/>
    </p:embeddedFont>
    <p:embeddedFont>
      <p:font typeface="Fira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WB8nRezhf76dwLQL0s5qHv1XW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FiraSans-regular.fntdata"/><Relationship Id="rId16" Type="http://schemas.openxmlformats.org/officeDocument/2006/relationships/font" Target="fonts/Inconsolata-bold.fntdata"/><Relationship Id="rId5" Type="http://schemas.openxmlformats.org/officeDocument/2006/relationships/slide" Target="slides/slide1.xml"/><Relationship Id="rId19" Type="http://schemas.openxmlformats.org/officeDocument/2006/relationships/font" Target="fonts/FiraSans-italic.fntdata"/><Relationship Id="rId6" Type="http://schemas.openxmlformats.org/officeDocument/2006/relationships/slide" Target="slides/slide2.xml"/><Relationship Id="rId18" Type="http://schemas.openxmlformats.org/officeDocument/2006/relationships/font" Target="fonts/Fira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 master">
  <p:cSld name="Slide 11 mast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02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Frosted background saying &quot;accessibility compliance checklist&quot; with various tech underneath." id="50" name="Google Shape;50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1814989" y="3148846"/>
            <a:ext cx="1049285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4742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850"/>
              <a:buFont typeface="Inconsolata"/>
              <a:buNone/>
            </a:pPr>
            <a:r>
              <a:rPr b="1" i="0" lang="en-US" sz="48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Base Tasks for WCAG 2.1 Compliance</a:t>
            </a:r>
            <a:endParaRPr b="0" i="0" sz="4850" u="none" cap="none" strike="noStrike"/>
          </a:p>
        </p:txBody>
      </p:sp>
      <p:sp>
        <p:nvSpPr>
          <p:cNvPr id="52" name="Google Shape;52;p1"/>
          <p:cNvSpPr/>
          <p:nvPr/>
        </p:nvSpPr>
        <p:spPr>
          <a:xfrm>
            <a:off x="864037" y="4290655"/>
            <a:ext cx="12394883" cy="79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Below are some of the general approaches that need to be implemented in order to meet WCAG 2.1 requirements.</a:t>
            </a:r>
            <a:endParaRPr b="0" i="0" sz="1900" u="none" cap="none" strike="noStrike"/>
          </a:p>
        </p:txBody>
      </p:sp>
      <p:pic>
        <p:nvPicPr>
          <p:cNvPr descr="preencoded.png" id="53" name="Google Shape;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/>
          <p:nvPr/>
        </p:nvSpPr>
        <p:spPr>
          <a:xfrm>
            <a:off x="840700" y="660559"/>
            <a:ext cx="7805618" cy="7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700"/>
              <a:buFont typeface="Inconsolata"/>
              <a:buNone/>
            </a:pPr>
            <a:r>
              <a:rPr b="1" i="0" lang="en-US" sz="470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Real Text (Not Image Text)</a:t>
            </a:r>
            <a:endParaRPr b="0" i="0" sz="4700" u="none" cap="none" strike="noStrike"/>
          </a:p>
        </p:txBody>
      </p:sp>
      <p:sp>
        <p:nvSpPr>
          <p:cNvPr id="169" name="Google Shape;169;p10"/>
          <p:cNvSpPr/>
          <p:nvPr/>
        </p:nvSpPr>
        <p:spPr>
          <a:xfrm>
            <a:off x="840700" y="1891665"/>
            <a:ext cx="12418219" cy="384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50"/>
              <a:buFont typeface="Fira Sans"/>
              <a:buNone/>
            </a:pPr>
            <a:r>
              <a:rPr b="1" i="0" lang="en-US" sz="185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85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Using actual, selectable characters rather than screenshots or image-based representations of text.</a:t>
            </a:r>
            <a:endParaRPr b="0" i="0" sz="1850" u="none" cap="none" strike="noStrike"/>
          </a:p>
        </p:txBody>
      </p:sp>
      <p:sp>
        <p:nvSpPr>
          <p:cNvPr id="170" name="Google Shape;170;p10"/>
          <p:cNvSpPr/>
          <p:nvPr/>
        </p:nvSpPr>
        <p:spPr>
          <a:xfrm>
            <a:off x="840700" y="2546152"/>
            <a:ext cx="12418219" cy="768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50"/>
              <a:buFont typeface="Fira Sans"/>
              <a:buNone/>
            </a:pPr>
            <a:r>
              <a:rPr b="1" i="0" lang="en-US" sz="185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85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Image text can't be read by assistive tech, translated, resized, or highlighted — which excludes many users and violates WCAG.</a:t>
            </a:r>
            <a:endParaRPr b="0" i="0" sz="1850" u="none" cap="none" strike="noStrike"/>
          </a:p>
        </p:txBody>
      </p:sp>
      <p:pic>
        <p:nvPicPr>
          <p:cNvPr descr="tablet with clear words &quot;real text&quot; on left side and nonsensical text on the right side. "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700" y="3855125"/>
            <a:ext cx="5916097" cy="35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/>
          <p:nvPr/>
        </p:nvSpPr>
        <p:spPr>
          <a:xfrm>
            <a:off x="7350443" y="3825121"/>
            <a:ext cx="3601879" cy="375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2350"/>
              <a:buFont typeface="Inconsolata"/>
              <a:buNone/>
            </a:pPr>
            <a:r>
              <a:rPr b="1" i="0" lang="en-US" sz="23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Problems with Image Text</a:t>
            </a:r>
            <a:endParaRPr b="0" i="0" sz="2350" u="none" cap="none" strike="noStrike"/>
          </a:p>
        </p:txBody>
      </p:sp>
      <p:sp>
        <p:nvSpPr>
          <p:cNvPr id="173" name="Google Shape;173;p10"/>
          <p:cNvSpPr/>
          <p:nvPr/>
        </p:nvSpPr>
        <p:spPr>
          <a:xfrm>
            <a:off x="7350443" y="4440555"/>
            <a:ext cx="5916097" cy="384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50"/>
              <a:buFont typeface="Fira Sans"/>
              <a:buChar char="•"/>
            </a:pPr>
            <a:r>
              <a:rPr b="0" i="0" lang="en-US" sz="185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Invisible to screen readers</a:t>
            </a:r>
            <a:endParaRPr b="0" i="0" sz="1850" u="none" cap="none" strike="noStrike"/>
          </a:p>
        </p:txBody>
      </p:sp>
      <p:sp>
        <p:nvSpPr>
          <p:cNvPr id="174" name="Google Shape;174;p10"/>
          <p:cNvSpPr/>
          <p:nvPr/>
        </p:nvSpPr>
        <p:spPr>
          <a:xfrm>
            <a:off x="7350443" y="4908947"/>
            <a:ext cx="5916097" cy="384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50"/>
              <a:buFont typeface="Fira Sans"/>
              <a:buChar char="•"/>
            </a:pPr>
            <a:r>
              <a:rPr b="0" i="0" lang="en-US" sz="185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Cannot be resized by users</a:t>
            </a:r>
            <a:endParaRPr b="0" i="0" sz="1850" u="none" cap="none" strike="noStrike"/>
          </a:p>
        </p:txBody>
      </p:sp>
      <p:sp>
        <p:nvSpPr>
          <p:cNvPr id="175" name="Google Shape;175;p10"/>
          <p:cNvSpPr/>
          <p:nvPr/>
        </p:nvSpPr>
        <p:spPr>
          <a:xfrm>
            <a:off x="7350443" y="5377339"/>
            <a:ext cx="5916097" cy="384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50"/>
              <a:buFont typeface="Fira Sans"/>
              <a:buChar char="•"/>
            </a:pPr>
            <a:r>
              <a:rPr b="0" i="0" lang="en-US" sz="185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Not translatable by browser tools</a:t>
            </a:r>
            <a:endParaRPr b="0" i="0" sz="1850" u="none" cap="none" strike="noStrike"/>
          </a:p>
        </p:txBody>
      </p:sp>
      <p:sp>
        <p:nvSpPr>
          <p:cNvPr id="176" name="Google Shape;176;p10"/>
          <p:cNvSpPr/>
          <p:nvPr/>
        </p:nvSpPr>
        <p:spPr>
          <a:xfrm>
            <a:off x="7350443" y="5845731"/>
            <a:ext cx="5916097" cy="384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50"/>
              <a:buFont typeface="Fira Sans"/>
              <a:buChar char="•"/>
            </a:pPr>
            <a:r>
              <a:rPr b="0" i="0" lang="en-US" sz="185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Text cannot be highlighted or copied</a:t>
            </a:r>
            <a:endParaRPr b="0" i="0" sz="1850" u="none" cap="none" strike="noStrike"/>
          </a:p>
        </p:txBody>
      </p:sp>
      <p:sp>
        <p:nvSpPr>
          <p:cNvPr id="177" name="Google Shape;177;p10"/>
          <p:cNvSpPr/>
          <p:nvPr/>
        </p:nvSpPr>
        <p:spPr>
          <a:xfrm>
            <a:off x="7350443" y="6314123"/>
            <a:ext cx="5916097" cy="384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50"/>
              <a:buFont typeface="Fira Sans"/>
              <a:buChar char="•"/>
            </a:pPr>
            <a:r>
              <a:rPr b="0" i="0" lang="en-US" sz="185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Poor quality when zoomed</a:t>
            </a:r>
            <a:endParaRPr b="0" i="0" sz="1850" u="none" cap="none" strike="noStrike"/>
          </a:p>
        </p:txBody>
      </p:sp>
      <p:pic>
        <p:nvPicPr>
          <p:cNvPr descr="preencoded.png" id="178" name="Google Shape;1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yboard navigating an email contact form. "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864037" y="2031683"/>
            <a:ext cx="7415927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42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850"/>
              <a:buFont typeface="Inconsolata"/>
              <a:buNone/>
            </a:pPr>
            <a:r>
              <a:rPr b="1" i="0" lang="en-US" sz="48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Fillable &amp; Navigable Form Fields</a:t>
            </a:r>
            <a:endParaRPr b="0" i="0" sz="4850" u="none" cap="none" strike="noStrike"/>
          </a:p>
        </p:txBody>
      </p:sp>
      <p:sp>
        <p:nvSpPr>
          <p:cNvPr id="186" name="Google Shape;186;p11"/>
          <p:cNvSpPr/>
          <p:nvPr/>
        </p:nvSpPr>
        <p:spPr>
          <a:xfrm>
            <a:off x="864037" y="3945017"/>
            <a:ext cx="7415927" cy="79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Interactive fields (in PDFs or online forms) that users can complete with keyboard commands, not just a mouse.</a:t>
            </a:r>
            <a:endParaRPr b="0" i="0" sz="1900" u="none" cap="none" strike="noStrike"/>
          </a:p>
        </p:txBody>
      </p:sp>
      <p:sp>
        <p:nvSpPr>
          <p:cNvPr id="187" name="Google Shape;187;p11"/>
          <p:cNvSpPr/>
          <p:nvPr/>
        </p:nvSpPr>
        <p:spPr>
          <a:xfrm>
            <a:off x="864037" y="5012769"/>
            <a:ext cx="7415927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Critical for users with mobility impairments or those who rely on voice dictation, ensuring they can submit assignments, applications, or forms independently.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with headphones sitting in front of computer screen" id="59" name="Google Shape;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/>
          <p:nvPr/>
        </p:nvSpPr>
        <p:spPr>
          <a:xfrm>
            <a:off x="864037" y="1439108"/>
            <a:ext cx="7415927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42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850"/>
              <a:buFont typeface="Inconsolata"/>
              <a:buNone/>
            </a:pPr>
            <a:r>
              <a:rPr b="1" i="0" lang="en-US" sz="48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Screen Reader Compatibility</a:t>
            </a:r>
            <a:endParaRPr b="0" i="0" sz="4850" u="none" cap="none" strike="noStrike"/>
          </a:p>
        </p:txBody>
      </p:sp>
      <p:sp>
        <p:nvSpPr>
          <p:cNvPr id="61" name="Google Shape;61;p2"/>
          <p:cNvSpPr/>
          <p:nvPr/>
        </p:nvSpPr>
        <p:spPr>
          <a:xfrm>
            <a:off x="864037" y="3352443"/>
            <a:ext cx="7415927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Ensuring that all digital content (documents, LMS pages, websites) can be accurately interpreted and spoken aloud by screen reader software used by blind or visually impaired users.</a:t>
            </a:r>
            <a:endParaRPr b="0" i="0" sz="1900" u="none" cap="none" strike="noStrike"/>
          </a:p>
        </p:txBody>
      </p:sp>
      <p:sp>
        <p:nvSpPr>
          <p:cNvPr id="62" name="Google Shape;62;p2"/>
          <p:cNvSpPr/>
          <p:nvPr/>
        </p:nvSpPr>
        <p:spPr>
          <a:xfrm>
            <a:off x="864037" y="5210294"/>
            <a:ext cx="7415927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Without compatibility, blind students cannot access course content independently. Trainers must structure content semantically (e.g., headings, real text) to enable navigation and comprehension.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ymbols of H1, H2, and H3 in nested boxes"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/>
          <p:nvPr/>
        </p:nvSpPr>
        <p:spPr>
          <a:xfrm>
            <a:off x="6350437" y="2022396"/>
            <a:ext cx="648104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42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850"/>
              <a:buFont typeface="Inconsolata"/>
              <a:buNone/>
            </a:pPr>
            <a:r>
              <a:rPr b="1" i="0" lang="en-US" sz="48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Headings (H1, H2, H3)</a:t>
            </a:r>
            <a:endParaRPr b="0" i="0" sz="4850" u="none" cap="none" strike="noStrike"/>
          </a:p>
        </p:txBody>
      </p:sp>
      <p:sp>
        <p:nvSpPr>
          <p:cNvPr id="70" name="Google Shape;70;p3"/>
          <p:cNvSpPr/>
          <p:nvPr/>
        </p:nvSpPr>
        <p:spPr>
          <a:xfrm>
            <a:off x="6350437" y="3164205"/>
            <a:ext cx="6908483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Structured tags used in digital documents and web content to organize sections in a hierarchical order, which screen readers use to navigate content.</a:t>
            </a:r>
            <a:endParaRPr b="0" i="0" sz="1900" u="none" cap="none" strike="noStrike"/>
          </a:p>
        </p:txBody>
      </p:sp>
      <p:sp>
        <p:nvSpPr>
          <p:cNvPr id="71" name="Google Shape;71;p3"/>
          <p:cNvSpPr/>
          <p:nvPr/>
        </p:nvSpPr>
        <p:spPr>
          <a:xfrm>
            <a:off x="6350437" y="4627007"/>
            <a:ext cx="6908483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Simply increasing font size or bolding doesn't help users who rely on assistive tech. Proper heading structure creates clarity and allows learners to skim or jump to relevant content efficiently.</a:t>
            </a:r>
            <a:endParaRPr b="0" i="0" sz="1900" u="none" cap="none" strike="noStrike"/>
          </a:p>
        </p:txBody>
      </p:sp>
      <p:pic>
        <p:nvPicPr>
          <p:cNvPr descr="preencoded.png" id="72" name="Google Shape;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802958" y="653177"/>
            <a:ext cx="6022062" cy="716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500"/>
              <a:buFont typeface="Inconsolata"/>
              <a:buNone/>
            </a:pPr>
            <a:r>
              <a:rPr b="1" i="0" lang="en-US" sz="450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Logical Reading Order</a:t>
            </a:r>
            <a:endParaRPr b="0" i="0" sz="4500" u="none" cap="none" strike="noStrike"/>
          </a:p>
        </p:txBody>
      </p:sp>
      <p:sp>
        <p:nvSpPr>
          <p:cNvPr id="79" name="Google Shape;79;p4"/>
          <p:cNvSpPr/>
          <p:nvPr/>
        </p:nvSpPr>
        <p:spPr>
          <a:xfrm>
            <a:off x="802958" y="1829038"/>
            <a:ext cx="12455962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The sequence in which screen readers will interpret content on a page, especially in PDFs and slides.</a:t>
            </a:r>
            <a:endParaRPr b="0" i="0" sz="1800" u="none" cap="none" strike="noStrike"/>
          </a:p>
        </p:txBody>
      </p:sp>
      <p:sp>
        <p:nvSpPr>
          <p:cNvPr id="80" name="Google Shape;80;p4"/>
          <p:cNvSpPr/>
          <p:nvPr/>
        </p:nvSpPr>
        <p:spPr>
          <a:xfrm>
            <a:off x="802958" y="2454235"/>
            <a:ext cx="12455962" cy="734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An illogical order (e.g., reading footer before body text) confuses users and creates unnecessary cognitive load. Proper tagging ensures content makes sense when read aloud.</a:t>
            </a:r>
            <a:endParaRPr b="0" i="0" sz="1800" u="none" cap="none" strike="noStrike"/>
          </a:p>
        </p:txBody>
      </p:sp>
      <p:pic>
        <p:nvPicPr>
          <p:cNvPr descr="Arrow with world symbol, check tag, and headphones"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58" y="3446502"/>
            <a:ext cx="1147167" cy="13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/>
          <p:nvPr/>
        </p:nvSpPr>
        <p:spPr>
          <a:xfrm>
            <a:off x="2294215" y="3675936"/>
            <a:ext cx="2868097" cy="35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6F2"/>
                </a:solidFill>
                <a:latin typeface="Inconsolata"/>
                <a:ea typeface="Inconsolata"/>
                <a:cs typeface="Inconsolata"/>
                <a:sym typeface="Inconsolata"/>
              </a:rPr>
              <a:t>Document Structure</a:t>
            </a:r>
            <a:endParaRPr b="0" i="0" sz="2250" u="none" cap="none" strike="noStrike"/>
          </a:p>
        </p:txBody>
      </p:sp>
      <p:sp>
        <p:nvSpPr>
          <p:cNvPr id="83" name="Google Shape;83;p4"/>
          <p:cNvSpPr/>
          <p:nvPr/>
        </p:nvSpPr>
        <p:spPr>
          <a:xfrm>
            <a:off x="2294215" y="4172069"/>
            <a:ext cx="10964704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Content organized in a clear, sequential flow</a:t>
            </a:r>
            <a:endParaRPr b="0" i="0" sz="1800" u="none" cap="none" strike="noStrike"/>
          </a:p>
        </p:txBody>
      </p:sp>
      <p:pic>
        <p:nvPicPr>
          <p:cNvPr descr="preencoded.png" id="84" name="Google Shape;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958" y="4823103"/>
            <a:ext cx="1147167" cy="13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/>
          <p:nvPr/>
        </p:nvSpPr>
        <p:spPr>
          <a:xfrm>
            <a:off x="2294215" y="5052536"/>
            <a:ext cx="2868097" cy="35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6F2"/>
                </a:solidFill>
                <a:latin typeface="Inconsolata"/>
                <a:ea typeface="Inconsolata"/>
                <a:cs typeface="Inconsolata"/>
                <a:sym typeface="Inconsolata"/>
              </a:rPr>
              <a:t>Proper Tagging</a:t>
            </a:r>
            <a:endParaRPr b="0" i="0" sz="2250" u="none" cap="none" strike="noStrike"/>
          </a:p>
        </p:txBody>
      </p:sp>
      <p:sp>
        <p:nvSpPr>
          <p:cNvPr id="86" name="Google Shape;86;p4"/>
          <p:cNvSpPr/>
          <p:nvPr/>
        </p:nvSpPr>
        <p:spPr>
          <a:xfrm>
            <a:off x="2294215" y="5548670"/>
            <a:ext cx="10964704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Elements tagged in the correct reading sequence</a:t>
            </a:r>
            <a:endParaRPr b="0" i="0" sz="1800" u="none" cap="none" strike="noStrike"/>
          </a:p>
        </p:txBody>
      </p:sp>
      <p:pic>
        <p:nvPicPr>
          <p:cNvPr descr="preencoded.png" id="87" name="Google Shape;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958" y="6199703"/>
            <a:ext cx="1147167" cy="13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/>
          <p:nvPr/>
        </p:nvSpPr>
        <p:spPr>
          <a:xfrm>
            <a:off x="2294215" y="6429137"/>
            <a:ext cx="3010495" cy="35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6F2"/>
                </a:solidFill>
                <a:latin typeface="Inconsolata"/>
                <a:ea typeface="Inconsolata"/>
                <a:cs typeface="Inconsolata"/>
                <a:sym typeface="Inconsolata"/>
              </a:rPr>
              <a:t>Screen Reader Testing</a:t>
            </a:r>
            <a:endParaRPr b="0" i="0" sz="2250" u="none" cap="none" strike="noStrike"/>
          </a:p>
        </p:txBody>
      </p:sp>
      <p:sp>
        <p:nvSpPr>
          <p:cNvPr id="89" name="Google Shape;89;p4"/>
          <p:cNvSpPr/>
          <p:nvPr/>
        </p:nvSpPr>
        <p:spPr>
          <a:xfrm>
            <a:off x="2294215" y="6925270"/>
            <a:ext cx="10964704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Verification that content reads in a logical order</a:t>
            </a:r>
            <a:endParaRPr b="0" i="0" sz="1800" u="none" cap="none" strike="noStrike"/>
          </a:p>
        </p:txBody>
      </p:sp>
      <p:pic>
        <p:nvPicPr>
          <p:cNvPr descr="preencoded.png" id="90" name="Google Shape;9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803077" y="630912"/>
            <a:ext cx="7742634" cy="716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500"/>
              <a:buFont typeface="Inconsolata"/>
              <a:buNone/>
            </a:pPr>
            <a:r>
              <a:rPr b="1" i="0" lang="en-US" sz="450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Alt Text (Alternative Text)</a:t>
            </a:r>
            <a:endParaRPr b="0" i="0" sz="4500" u="none" cap="none" strike="noStrike"/>
          </a:p>
        </p:txBody>
      </p:sp>
      <p:sp>
        <p:nvSpPr>
          <p:cNvPr id="97" name="Google Shape;97;p5"/>
          <p:cNvSpPr/>
          <p:nvPr/>
        </p:nvSpPr>
        <p:spPr>
          <a:xfrm>
            <a:off x="803077" y="1806773"/>
            <a:ext cx="12455843" cy="734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A brief, descriptive phrase added to images that conveys their meaning or purpose for users who cannot see them.</a:t>
            </a:r>
            <a:endParaRPr b="0" i="0" sz="1800" u="none" cap="none" strike="noStrike"/>
          </a:p>
        </p:txBody>
      </p:sp>
      <p:sp>
        <p:nvSpPr>
          <p:cNvPr id="98" name="Google Shape;98;p5"/>
          <p:cNvSpPr/>
          <p:nvPr/>
        </p:nvSpPr>
        <p:spPr>
          <a:xfrm>
            <a:off x="803077" y="2799040"/>
            <a:ext cx="12455843" cy="734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Critical for blind or low-vision users to understand visual content (e.g., diagrams, charts, infographics). Poor or missing alt text equals lost information.</a:t>
            </a:r>
            <a:endParaRPr b="0" i="0" sz="1800" u="none" cap="none" strike="noStrike"/>
          </a:p>
        </p:txBody>
      </p:sp>
      <p:pic>
        <p:nvPicPr>
          <p:cNvPr descr="Al text guidelines picture of a graph"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077" y="4049435"/>
            <a:ext cx="5948005" cy="3568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/>
          <p:nvPr/>
        </p:nvSpPr>
        <p:spPr>
          <a:xfrm>
            <a:off x="7318534" y="4020741"/>
            <a:ext cx="4157305" cy="35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Effective Alt Text Guidelines</a:t>
            </a:r>
            <a:endParaRPr b="0" i="0" sz="2250" u="none" cap="none" strike="noStrike"/>
          </a:p>
        </p:txBody>
      </p:sp>
      <p:sp>
        <p:nvSpPr>
          <p:cNvPr id="101" name="Google Shape;101;p5"/>
          <p:cNvSpPr/>
          <p:nvPr/>
        </p:nvSpPr>
        <p:spPr>
          <a:xfrm>
            <a:off x="7318534" y="4608671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Be concise but descriptive</a:t>
            </a:r>
            <a:endParaRPr b="0" i="0" sz="1800" u="none" cap="none" strike="noStrike"/>
          </a:p>
        </p:txBody>
      </p:sp>
      <p:sp>
        <p:nvSpPr>
          <p:cNvPr id="102" name="Google Shape;102;p5"/>
          <p:cNvSpPr/>
          <p:nvPr/>
        </p:nvSpPr>
        <p:spPr>
          <a:xfrm>
            <a:off x="7318534" y="5055989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Convey the purpose of the image</a:t>
            </a:r>
            <a:endParaRPr b="0" i="0" sz="1800" u="none" cap="none" strike="noStrike"/>
          </a:p>
        </p:txBody>
      </p:sp>
      <p:sp>
        <p:nvSpPr>
          <p:cNvPr id="103" name="Google Shape;103;p5"/>
          <p:cNvSpPr/>
          <p:nvPr/>
        </p:nvSpPr>
        <p:spPr>
          <a:xfrm>
            <a:off x="7318534" y="5503307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Include relevant data from charts</a:t>
            </a:r>
            <a:endParaRPr b="0" i="0" sz="1800" u="none" cap="none" strike="noStrike"/>
          </a:p>
        </p:txBody>
      </p:sp>
      <p:sp>
        <p:nvSpPr>
          <p:cNvPr id="104" name="Google Shape;104;p5"/>
          <p:cNvSpPr/>
          <p:nvPr/>
        </p:nvSpPr>
        <p:spPr>
          <a:xfrm>
            <a:off x="7318534" y="5950625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Avoid starting with "image of" or "picture of"</a:t>
            </a:r>
            <a:endParaRPr b="0" i="0" sz="1800" u="none" cap="none" strike="noStrike"/>
          </a:p>
        </p:txBody>
      </p:sp>
      <p:sp>
        <p:nvSpPr>
          <p:cNvPr id="105" name="Google Shape;105;p5"/>
          <p:cNvSpPr/>
          <p:nvPr/>
        </p:nvSpPr>
        <p:spPr>
          <a:xfrm>
            <a:off x="7318534" y="6397943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Keep under 125 characters when possible</a:t>
            </a:r>
            <a:endParaRPr b="0" i="0" sz="1800" u="none" cap="none" strike="noStrike"/>
          </a:p>
        </p:txBody>
      </p:sp>
      <p:pic>
        <p:nvPicPr>
          <p:cNvPr descr="preencoded.png" id="106" name="Google Shape;1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d symbols on computer in small text box."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864037" y="2417445"/>
            <a:ext cx="61722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42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850"/>
              <a:buFont typeface="Inconsolata"/>
              <a:buNone/>
            </a:pPr>
            <a:r>
              <a:rPr b="1" i="0" lang="en-US" sz="48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Captioning</a:t>
            </a:r>
            <a:endParaRPr b="0" i="0" sz="4850" u="none" cap="none" strike="noStrike"/>
          </a:p>
        </p:txBody>
      </p:sp>
      <p:sp>
        <p:nvSpPr>
          <p:cNvPr id="114" name="Google Shape;114;p6"/>
          <p:cNvSpPr/>
          <p:nvPr/>
        </p:nvSpPr>
        <p:spPr>
          <a:xfrm>
            <a:off x="864037" y="3559254"/>
            <a:ext cx="7415927" cy="79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Text that appears onscreen, synchronized with audio content, representing spoken words and key sound effects.</a:t>
            </a:r>
            <a:endParaRPr b="0" i="0" sz="1900" u="none" cap="none" strike="noStrike"/>
          </a:p>
        </p:txBody>
      </p:sp>
      <p:sp>
        <p:nvSpPr>
          <p:cNvPr id="115" name="Google Shape;115;p6"/>
          <p:cNvSpPr/>
          <p:nvPr/>
        </p:nvSpPr>
        <p:spPr>
          <a:xfrm>
            <a:off x="864037" y="4627007"/>
            <a:ext cx="7415927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Helps deaf and hard-of-hearing students access video content and supports multilingual and neurodivergent learners. Required for ADA compliance.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803077" y="630912"/>
            <a:ext cx="5736550" cy="716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500"/>
              <a:buFont typeface="Inconsolata"/>
              <a:buNone/>
            </a:pPr>
            <a:r>
              <a:rPr b="1" i="0" lang="en-US" sz="450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Transcripts</a:t>
            </a:r>
            <a:endParaRPr b="0" i="0" sz="4500" u="none" cap="none" strike="noStrike"/>
          </a:p>
        </p:txBody>
      </p:sp>
      <p:sp>
        <p:nvSpPr>
          <p:cNvPr id="122" name="Google Shape;122;p7"/>
          <p:cNvSpPr/>
          <p:nvPr/>
        </p:nvSpPr>
        <p:spPr>
          <a:xfrm>
            <a:off x="803077" y="1806773"/>
            <a:ext cx="12455843" cy="734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A full written version of audio content (podcasts, recorded lectures) including dialogue and relevant sound cues.</a:t>
            </a:r>
            <a:endParaRPr b="0" i="0" sz="1800" u="none" cap="none" strike="noStrike"/>
          </a:p>
        </p:txBody>
      </p:sp>
      <p:sp>
        <p:nvSpPr>
          <p:cNvPr id="123" name="Google Shape;123;p7"/>
          <p:cNvSpPr/>
          <p:nvPr/>
        </p:nvSpPr>
        <p:spPr>
          <a:xfrm>
            <a:off x="803077" y="2799040"/>
            <a:ext cx="12455843" cy="734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Essential for deaf/hard-of-hearing users and helpful for study, review, and language learners. Unlike captions, transcripts are static and searchable.</a:t>
            </a:r>
            <a:endParaRPr b="0" i="0" sz="1800" u="none" cap="none" strike="noStrike"/>
          </a:p>
        </p:txBody>
      </p:sp>
      <p:pic>
        <p:nvPicPr>
          <p:cNvPr descr="Transcripts symbol on a page labelled Understanding Quantum Physics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077" y="4049435"/>
            <a:ext cx="5948005" cy="35687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/>
          <p:nvPr/>
        </p:nvSpPr>
        <p:spPr>
          <a:xfrm>
            <a:off x="7318534" y="4020741"/>
            <a:ext cx="3297198" cy="35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Benefits of Transcripts</a:t>
            </a:r>
            <a:endParaRPr b="0" i="0" sz="2250" u="none" cap="none" strike="noStrike"/>
          </a:p>
        </p:txBody>
      </p:sp>
      <p:sp>
        <p:nvSpPr>
          <p:cNvPr id="126" name="Google Shape;126;p7"/>
          <p:cNvSpPr/>
          <p:nvPr/>
        </p:nvSpPr>
        <p:spPr>
          <a:xfrm>
            <a:off x="7318534" y="4608671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Searchable content for quick reference</a:t>
            </a:r>
            <a:endParaRPr b="0" i="0" sz="1800" u="none" cap="none" strike="noStrike"/>
          </a:p>
        </p:txBody>
      </p:sp>
      <p:sp>
        <p:nvSpPr>
          <p:cNvPr id="127" name="Google Shape;127;p7"/>
          <p:cNvSpPr/>
          <p:nvPr/>
        </p:nvSpPr>
        <p:spPr>
          <a:xfrm>
            <a:off x="7318534" y="5055989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Study aid for all students</a:t>
            </a:r>
            <a:endParaRPr b="0" i="0" sz="1800" u="none" cap="none" strike="noStrike"/>
          </a:p>
        </p:txBody>
      </p:sp>
      <p:sp>
        <p:nvSpPr>
          <p:cNvPr id="128" name="Google Shape;128;p7"/>
          <p:cNvSpPr/>
          <p:nvPr/>
        </p:nvSpPr>
        <p:spPr>
          <a:xfrm>
            <a:off x="7318534" y="5503307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Accessible offline</a:t>
            </a:r>
            <a:endParaRPr b="0" i="0" sz="1800" u="none" cap="none" strike="noStrike"/>
          </a:p>
        </p:txBody>
      </p:sp>
      <p:sp>
        <p:nvSpPr>
          <p:cNvPr id="129" name="Google Shape;129;p7"/>
          <p:cNvSpPr/>
          <p:nvPr/>
        </p:nvSpPr>
        <p:spPr>
          <a:xfrm>
            <a:off x="7318534" y="5950625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Easier translation for non-native speakers</a:t>
            </a:r>
            <a:endParaRPr b="0" i="0" sz="1800" u="none" cap="none" strike="noStrike"/>
          </a:p>
        </p:txBody>
      </p:sp>
      <p:sp>
        <p:nvSpPr>
          <p:cNvPr id="130" name="Google Shape;130;p7"/>
          <p:cNvSpPr/>
          <p:nvPr/>
        </p:nvSpPr>
        <p:spPr>
          <a:xfrm>
            <a:off x="7318534" y="6397943"/>
            <a:ext cx="5948005" cy="36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Char char="•"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Permanent record of spoken content</a:t>
            </a:r>
            <a:endParaRPr b="0" i="0" sz="1800" u="none" cap="none" strike="noStrike"/>
          </a:p>
        </p:txBody>
      </p:sp>
      <p:pic>
        <p:nvPicPr>
          <p:cNvPr descr="preencoded.png"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d headphones in front of laptop that says &quot;connect'"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6350437" y="2219920"/>
            <a:ext cx="61722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42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850"/>
              <a:buFont typeface="Inconsolata"/>
              <a:buNone/>
            </a:pPr>
            <a:r>
              <a:rPr b="1" i="0" lang="en-US" sz="48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Descriptive Audio</a:t>
            </a:r>
            <a:endParaRPr b="0" i="0" sz="4850" u="none" cap="none" strike="noStrike"/>
          </a:p>
        </p:txBody>
      </p:sp>
      <p:sp>
        <p:nvSpPr>
          <p:cNvPr id="139" name="Google Shape;139;p8"/>
          <p:cNvSpPr/>
          <p:nvPr/>
        </p:nvSpPr>
        <p:spPr>
          <a:xfrm>
            <a:off x="6350437" y="3361730"/>
            <a:ext cx="6908483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Additional spoken narration that describes key visual elements during silent parts of a video (e.g., setting, actions).</a:t>
            </a:r>
            <a:endParaRPr b="0" i="0" sz="1900" u="none" cap="none" strike="noStrike"/>
          </a:p>
        </p:txBody>
      </p:sp>
      <p:sp>
        <p:nvSpPr>
          <p:cNvPr id="140" name="Google Shape;140;p8"/>
          <p:cNvSpPr/>
          <p:nvPr/>
        </p:nvSpPr>
        <p:spPr>
          <a:xfrm>
            <a:off x="6350437" y="4824532"/>
            <a:ext cx="6908483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900"/>
              <a:buFont typeface="Fira Sans"/>
              <a:buNone/>
            </a:pPr>
            <a:r>
              <a:rPr b="1" i="0" lang="en-US" sz="19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9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Enables blind or visually impaired learners to grasp visual cues that are not conveyed through dialogue alone, ensuring full comprehension.</a:t>
            </a:r>
            <a:endParaRPr b="0" i="0" sz="1900" u="none" cap="none" strike="noStrike"/>
          </a:p>
        </p:txBody>
      </p:sp>
      <p:pic>
        <p:nvPicPr>
          <p:cNvPr descr="preencoded.png"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/>
          <p:nvPr/>
        </p:nvSpPr>
        <p:spPr>
          <a:xfrm>
            <a:off x="817126" y="656153"/>
            <a:ext cx="6711910" cy="729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274"/>
              </a:lnSpc>
              <a:spcBef>
                <a:spcPts val="0"/>
              </a:spcBef>
              <a:spcAft>
                <a:spcPts val="0"/>
              </a:spcAft>
              <a:buClr>
                <a:srgbClr val="ECD7F3"/>
              </a:buClr>
              <a:buSzPts val="4550"/>
              <a:buFont typeface="Inconsolata"/>
              <a:buNone/>
            </a:pPr>
            <a:r>
              <a:rPr b="1" i="0" lang="en-US" sz="4550" u="none" cap="none" strike="noStrike">
                <a:solidFill>
                  <a:srgbClr val="ECD7F3"/>
                </a:solidFill>
                <a:latin typeface="Inconsolata"/>
                <a:ea typeface="Inconsolata"/>
                <a:cs typeface="Inconsolata"/>
                <a:sym typeface="Inconsolata"/>
              </a:rPr>
              <a:t>Properly Formatted PDFs</a:t>
            </a:r>
            <a:endParaRPr b="0" i="0" sz="4550" u="none" cap="none" strike="noStrike"/>
          </a:p>
        </p:txBody>
      </p:sp>
      <p:sp>
        <p:nvSpPr>
          <p:cNvPr id="148" name="Google Shape;148;p9"/>
          <p:cNvSpPr/>
          <p:nvPr/>
        </p:nvSpPr>
        <p:spPr>
          <a:xfrm>
            <a:off x="817126" y="1852732"/>
            <a:ext cx="12441793" cy="74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Definition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PDFs that include selectable text, tags for structure (headings, lists, tables), and fillable, keyboard-navigable form fields.</a:t>
            </a:r>
            <a:endParaRPr b="0" i="0" sz="1800" u="none" cap="none" strike="noStrike"/>
          </a:p>
        </p:txBody>
      </p:sp>
      <p:sp>
        <p:nvSpPr>
          <p:cNvPr id="149" name="Google Shape;149;p9"/>
          <p:cNvSpPr/>
          <p:nvPr/>
        </p:nvSpPr>
        <p:spPr>
          <a:xfrm>
            <a:off x="817126" y="2862382"/>
            <a:ext cx="12441793" cy="74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1" i="0" lang="en-US" sz="1800" u="sng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Importance</a:t>
            </a:r>
            <a:r>
              <a:rPr b="0" i="0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: Many legacy PDFs are just images, unreadable by screen readers. Proper formatting turns PDFs into accessible documents for all learners.</a:t>
            </a:r>
            <a:endParaRPr b="0" i="0" sz="1800" u="none" cap="none" strike="noStrike"/>
          </a:p>
        </p:txBody>
      </p:sp>
      <p:sp>
        <p:nvSpPr>
          <p:cNvPr id="150" name="Google Shape;150;p9"/>
          <p:cNvSpPr/>
          <p:nvPr/>
        </p:nvSpPr>
        <p:spPr>
          <a:xfrm>
            <a:off x="817126" y="3872032"/>
            <a:ext cx="6104215" cy="1733907"/>
          </a:xfrm>
          <a:prstGeom prst="roundRect">
            <a:avLst>
              <a:gd fmla="val 20199" name="adj"/>
            </a:avLst>
          </a:prstGeom>
          <a:solidFill>
            <a:srgbClr val="382142"/>
          </a:solidFill>
          <a:ln cap="flat" cmpd="sng" w="9525">
            <a:solidFill>
              <a:srgbClr val="513A5B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1590">
              <a:srgbClr val="513A5B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1058228" y="4113133"/>
            <a:ext cx="2918460" cy="3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6F2"/>
                </a:solidFill>
                <a:latin typeface="Inconsolata"/>
                <a:ea typeface="Inconsolata"/>
                <a:cs typeface="Inconsolata"/>
                <a:sym typeface="Inconsolata"/>
              </a:rPr>
              <a:t>Tagged Structure</a:t>
            </a:r>
            <a:endParaRPr b="0" i="0" sz="2250" u="none" cap="none" strike="noStrike"/>
          </a:p>
        </p:txBody>
      </p:sp>
      <p:sp>
        <p:nvSpPr>
          <p:cNvPr id="152" name="Google Shape;152;p9"/>
          <p:cNvSpPr/>
          <p:nvPr/>
        </p:nvSpPr>
        <p:spPr>
          <a:xfrm>
            <a:off x="1058228" y="4617839"/>
            <a:ext cx="5622012" cy="74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Headings, paragraphs, and lists properly tagged for navigation</a:t>
            </a:r>
            <a:endParaRPr b="0" i="0" sz="1800" u="none" cap="none" strike="noStrike"/>
          </a:p>
        </p:txBody>
      </p:sp>
      <p:sp>
        <p:nvSpPr>
          <p:cNvPr id="153" name="Google Shape;153;p9"/>
          <p:cNvSpPr/>
          <p:nvPr/>
        </p:nvSpPr>
        <p:spPr>
          <a:xfrm>
            <a:off x="7154823" y="3872032"/>
            <a:ext cx="6104215" cy="1733907"/>
          </a:xfrm>
          <a:prstGeom prst="roundRect">
            <a:avLst>
              <a:gd fmla="val 20199" name="adj"/>
            </a:avLst>
          </a:prstGeom>
          <a:solidFill>
            <a:srgbClr val="382142"/>
          </a:solidFill>
          <a:ln cap="flat" cmpd="sng" w="9525">
            <a:solidFill>
              <a:srgbClr val="513A5B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1590">
              <a:srgbClr val="513A5B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7395924" y="4113133"/>
            <a:ext cx="2918460" cy="3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6F2"/>
                </a:solidFill>
                <a:latin typeface="Inconsolata"/>
                <a:ea typeface="Inconsolata"/>
                <a:cs typeface="Inconsolata"/>
                <a:sym typeface="Inconsolata"/>
              </a:rPr>
              <a:t>Selectable Text</a:t>
            </a:r>
            <a:endParaRPr b="0" i="0" sz="2250" u="none" cap="none" strike="noStrike"/>
          </a:p>
        </p:txBody>
      </p:sp>
      <p:sp>
        <p:nvSpPr>
          <p:cNvPr id="155" name="Google Shape;155;p9"/>
          <p:cNvSpPr/>
          <p:nvPr/>
        </p:nvSpPr>
        <p:spPr>
          <a:xfrm>
            <a:off x="7395924" y="4617839"/>
            <a:ext cx="5622012" cy="74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Text that can be highlighted, copied, and read by screen readers</a:t>
            </a:r>
            <a:endParaRPr b="0" i="0" sz="1800" u="none" cap="none" strike="noStrike"/>
          </a:p>
        </p:txBody>
      </p:sp>
      <p:sp>
        <p:nvSpPr>
          <p:cNvPr id="156" name="Google Shape;156;p9"/>
          <p:cNvSpPr/>
          <p:nvPr/>
        </p:nvSpPr>
        <p:spPr>
          <a:xfrm>
            <a:off x="817126" y="5839420"/>
            <a:ext cx="6104215" cy="1733907"/>
          </a:xfrm>
          <a:prstGeom prst="roundRect">
            <a:avLst>
              <a:gd fmla="val 20199" name="adj"/>
            </a:avLst>
          </a:prstGeom>
          <a:solidFill>
            <a:srgbClr val="382142"/>
          </a:solidFill>
          <a:ln cap="flat" cmpd="sng" w="9525">
            <a:solidFill>
              <a:srgbClr val="513A5B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1590">
              <a:srgbClr val="513A5B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1058228" y="6080522"/>
            <a:ext cx="2918460" cy="3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ECD6F2"/>
                </a:solidFill>
                <a:latin typeface="Inconsolata"/>
                <a:ea typeface="Inconsolata"/>
                <a:cs typeface="Inconsolata"/>
                <a:sym typeface="Inconsolata"/>
              </a:rPr>
              <a:t>Reading Order</a:t>
            </a:r>
            <a:endParaRPr b="0" i="0" sz="2250" u="none" cap="none" strike="noStrike"/>
          </a:p>
        </p:txBody>
      </p:sp>
      <p:sp>
        <p:nvSpPr>
          <p:cNvPr id="158" name="Google Shape;158;p9"/>
          <p:cNvSpPr/>
          <p:nvPr/>
        </p:nvSpPr>
        <p:spPr>
          <a:xfrm>
            <a:off x="1058228" y="6585228"/>
            <a:ext cx="5622012" cy="373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Content flows in a logical sequence when read aloud</a:t>
            </a:r>
            <a:endParaRPr b="0" i="0" sz="1800" u="none" cap="none" strike="noStrike"/>
          </a:p>
        </p:txBody>
      </p:sp>
      <p:sp>
        <p:nvSpPr>
          <p:cNvPr id="159" name="Google Shape;159;p9"/>
          <p:cNvSpPr/>
          <p:nvPr/>
        </p:nvSpPr>
        <p:spPr>
          <a:xfrm>
            <a:off x="7154823" y="5839420"/>
            <a:ext cx="6104215" cy="1733907"/>
          </a:xfrm>
          <a:prstGeom prst="roundRect">
            <a:avLst>
              <a:gd fmla="val 20199" name="adj"/>
            </a:avLst>
          </a:prstGeom>
          <a:solidFill>
            <a:srgbClr val="382142"/>
          </a:solidFill>
          <a:ln cap="flat" cmpd="sng" w="9525">
            <a:solidFill>
              <a:srgbClr val="513A5B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1590">
              <a:srgbClr val="513A5B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7395924" y="6080522"/>
            <a:ext cx="2918460" cy="3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2250"/>
              <a:buFont typeface="Inconsolata"/>
              <a:buNone/>
            </a:pPr>
            <a:r>
              <a:rPr b="1" i="1" lang="en-US" sz="2250" u="none" cap="none" strike="noStrike">
                <a:solidFill>
                  <a:srgbClr val="ECD6F2"/>
                </a:solidFill>
                <a:latin typeface="Inconsolata"/>
                <a:ea typeface="Inconsolata"/>
                <a:cs typeface="Inconsolata"/>
                <a:sym typeface="Inconsolata"/>
              </a:rPr>
              <a:t>Accessible Forms</a:t>
            </a:r>
            <a:endParaRPr b="0" i="0" sz="2250" u="none" cap="none" strike="noStrike"/>
          </a:p>
        </p:txBody>
      </p:sp>
      <p:sp>
        <p:nvSpPr>
          <p:cNvPr id="161" name="Google Shape;161;p9"/>
          <p:cNvSpPr/>
          <p:nvPr/>
        </p:nvSpPr>
        <p:spPr>
          <a:xfrm>
            <a:off x="7395924" y="6585228"/>
            <a:ext cx="5622012" cy="74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CD6F2"/>
              </a:buClr>
              <a:buSzPts val="1800"/>
              <a:buFont typeface="Fira Sans"/>
              <a:buNone/>
            </a:pPr>
            <a:r>
              <a:rPr b="0" i="1" lang="en-US" sz="1800" u="none" cap="none" strike="noStrike">
                <a:solidFill>
                  <a:srgbClr val="ECD6F2"/>
                </a:solidFill>
                <a:latin typeface="Fira Sans"/>
                <a:ea typeface="Fira Sans"/>
                <a:cs typeface="Fira Sans"/>
                <a:sym typeface="Fira Sans"/>
              </a:rPr>
              <a:t>Form fields that can be completed using keyboard navigation</a:t>
            </a:r>
            <a:endParaRPr b="0" i="0" sz="1800" u="none" cap="none" strike="noStrike"/>
          </a:p>
        </p:txBody>
      </p:sp>
      <p:pic>
        <p:nvPicPr>
          <p:cNvPr descr="preencoded.png"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87400" y="228600"/>
            <a:ext cx="914400" cy="5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2025-05-14T16:09:48Z</dcterms:created>
  <dc:creator>PptxGenJS</dc:creator>
</cp:coreProperties>
</file>