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5143500" cx="9144000"/>
  <p:notesSz cx="6858000" cy="9144000"/>
  <p:embeddedFontLst>
    <p:embeddedFont>
      <p:font typeface="Caveat"/>
      <p:regular r:id="rId48"/>
      <p:bold r:id="rId49"/>
    </p:embeddedFont>
    <p:embeddedFont>
      <p:font typeface="Pacifico"/>
      <p:regular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Caveat-regular.fntdata"/><Relationship Id="rId47" Type="http://schemas.openxmlformats.org/officeDocument/2006/relationships/slide" Target="slides/slide42.xml"/><Relationship Id="rId49" Type="http://schemas.openxmlformats.org/officeDocument/2006/relationships/font" Target="fonts/Cavea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schemas.openxmlformats.org/officeDocument/2006/relationships/font" Target="fonts/Pacifico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8a365e90e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8a365e90e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8a365e90e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8a365e90e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1aa71fe1b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1aa71fe1b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8a365e90e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8a365e90e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8a997847a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8a997847a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8a365e90e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8a365e90e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8a365e90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8a365e90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8a365e90e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8a365e90e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8a365e90e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8a365e90e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58a365e90e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58a365e90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51aa71fe1b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51aa71fe1b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1aa71fe1b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1aa71fe1b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58a997847a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58a997847a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58a997847a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58a997847a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8a997847a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8a997847a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58a997847a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58a997847a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8a997847a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58a997847a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58a997847a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58a997847a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58a997847a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58a997847a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58a997847a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58a997847a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58a997847a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58a997847a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8a365e90e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8a365e90e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Ce putem spune despre el?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8a997847a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8a997847a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58a997847a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58a997847a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58a365e90e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58a365e90e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58a365e90e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58a365e90e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58a997847a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58a997847a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58a365e90e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58a365e90e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8a997847a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58a997847a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58a365e90e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58a365e90e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58a365e90e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58a365e90e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58a365e90e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58a365e90e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Il felicitam pe Jimmy pentru ce a reusit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51aa71fe1b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51aa71fe1b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58a365e90e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58a365e90e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58a365e90e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58a365e90e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58a365e90e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58a365e90e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Lasati-mi parerile voastre in sectiunea de comment-uri. :))))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51aa71fe1b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51aa71fe1b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1aa71fe1b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1aa71fe1b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1aa71fe1b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1aa71fe1b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8a997847a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8a997847a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8a152288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8a152288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/>
              <a:t>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Relationship Id="rId4" Type="http://schemas.openxmlformats.org/officeDocument/2006/relationships/image" Target="../media/image7.png"/><Relationship Id="rId5" Type="http://schemas.openxmlformats.org/officeDocument/2006/relationships/image" Target="../media/image23.png"/><Relationship Id="rId6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Relationship Id="rId4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Relationship Id="rId4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Relationship Id="rId4" Type="http://schemas.openxmlformats.org/officeDocument/2006/relationships/image" Target="../media/image24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9.jpg"/><Relationship Id="rId4" Type="http://schemas.openxmlformats.org/officeDocument/2006/relationships/image" Target="../media/image27.png"/><Relationship Id="rId10" Type="http://schemas.openxmlformats.org/officeDocument/2006/relationships/image" Target="../media/image37.png"/><Relationship Id="rId9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5.png"/><Relationship Id="rId7" Type="http://schemas.openxmlformats.org/officeDocument/2006/relationships/image" Target="../media/image34.png"/><Relationship Id="rId8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9.jpg"/><Relationship Id="rId4" Type="http://schemas.openxmlformats.org/officeDocument/2006/relationships/image" Target="../media/image38.png"/><Relationship Id="rId11" Type="http://schemas.openxmlformats.org/officeDocument/2006/relationships/image" Target="../media/image45.png"/><Relationship Id="rId10" Type="http://schemas.openxmlformats.org/officeDocument/2006/relationships/image" Target="../media/image46.png"/><Relationship Id="rId9" Type="http://schemas.openxmlformats.org/officeDocument/2006/relationships/image" Target="../media/image33.png"/><Relationship Id="rId5" Type="http://schemas.openxmlformats.org/officeDocument/2006/relationships/image" Target="../media/image26.png"/><Relationship Id="rId6" Type="http://schemas.openxmlformats.org/officeDocument/2006/relationships/image" Target="../media/image28.png"/><Relationship Id="rId7" Type="http://schemas.openxmlformats.org/officeDocument/2006/relationships/image" Target="../media/image32.png"/><Relationship Id="rId8" Type="http://schemas.openxmlformats.org/officeDocument/2006/relationships/image" Target="../media/image7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jpg"/><Relationship Id="rId4" Type="http://schemas.openxmlformats.org/officeDocument/2006/relationships/image" Target="../media/image26.png"/><Relationship Id="rId5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jpg"/><Relationship Id="rId4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jpg"/><Relationship Id="rId4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jpg"/><Relationship Id="rId4" Type="http://schemas.openxmlformats.org/officeDocument/2006/relationships/image" Target="../media/image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0.png"/><Relationship Id="rId4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0.png"/><Relationship Id="rId4" Type="http://schemas.openxmlformats.org/officeDocument/2006/relationships/image" Target="../media/image44.png"/><Relationship Id="rId5" Type="http://schemas.openxmlformats.org/officeDocument/2006/relationships/image" Target="../media/image4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png"/><Relationship Id="rId4" Type="http://schemas.openxmlformats.org/officeDocument/2006/relationships/image" Target="../media/image7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10.png"/><Relationship Id="rId5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Relationship Id="rId4" Type="http://schemas.openxmlformats.org/officeDocument/2006/relationships/image" Target="../media/image5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jpg"/><Relationship Id="rId4" Type="http://schemas.openxmlformats.org/officeDocument/2006/relationships/image" Target="../media/image57.png"/><Relationship Id="rId9" Type="http://schemas.openxmlformats.org/officeDocument/2006/relationships/image" Target="../media/image56.png"/><Relationship Id="rId5" Type="http://schemas.openxmlformats.org/officeDocument/2006/relationships/image" Target="../media/image51.png"/><Relationship Id="rId6" Type="http://schemas.openxmlformats.org/officeDocument/2006/relationships/image" Target="../media/image28.png"/><Relationship Id="rId7" Type="http://schemas.openxmlformats.org/officeDocument/2006/relationships/image" Target="../media/image48.png"/><Relationship Id="rId8" Type="http://schemas.openxmlformats.org/officeDocument/2006/relationships/image" Target="../media/image6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jpg"/><Relationship Id="rId4" Type="http://schemas.openxmlformats.org/officeDocument/2006/relationships/image" Target="../media/image52.png"/><Relationship Id="rId5" Type="http://schemas.openxmlformats.org/officeDocument/2006/relationships/image" Target="../media/image54.png"/><Relationship Id="rId6" Type="http://schemas.openxmlformats.org/officeDocument/2006/relationships/image" Target="../media/image59.png"/><Relationship Id="rId7" Type="http://schemas.openxmlformats.org/officeDocument/2006/relationships/image" Target="../media/image28.png"/><Relationship Id="rId8" Type="http://schemas.openxmlformats.org/officeDocument/2006/relationships/image" Target="../media/image5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png"/><Relationship Id="rId4" Type="http://schemas.openxmlformats.org/officeDocument/2006/relationships/image" Target="../media/image5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9.jpg"/><Relationship Id="rId4" Type="http://schemas.openxmlformats.org/officeDocument/2006/relationships/image" Target="../media/image65.png"/><Relationship Id="rId10" Type="http://schemas.openxmlformats.org/officeDocument/2006/relationships/image" Target="../media/image63.png"/><Relationship Id="rId9" Type="http://schemas.openxmlformats.org/officeDocument/2006/relationships/image" Target="../media/image67.png"/><Relationship Id="rId5" Type="http://schemas.openxmlformats.org/officeDocument/2006/relationships/image" Target="../media/image62.png"/><Relationship Id="rId6" Type="http://schemas.openxmlformats.org/officeDocument/2006/relationships/image" Target="../media/image60.png"/><Relationship Id="rId7" Type="http://schemas.openxmlformats.org/officeDocument/2006/relationships/image" Target="../media/image2.png"/><Relationship Id="rId8" Type="http://schemas.openxmlformats.org/officeDocument/2006/relationships/image" Target="../media/image6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9.jpg"/><Relationship Id="rId4" Type="http://schemas.openxmlformats.org/officeDocument/2006/relationships/image" Target="../media/image4.png"/><Relationship Id="rId5" Type="http://schemas.openxmlformats.org/officeDocument/2006/relationships/image" Target="../media/image7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1.jpg"/><Relationship Id="rId4" Type="http://schemas.openxmlformats.org/officeDocument/2006/relationships/image" Target="../media/image2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6.jpg"/><Relationship Id="rId4" Type="http://schemas.openxmlformats.org/officeDocument/2006/relationships/image" Target="../media/image64.png"/><Relationship Id="rId5" Type="http://schemas.openxmlformats.org/officeDocument/2006/relationships/image" Target="../media/image6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.jp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1.jpg"/><Relationship Id="rId4" Type="http://schemas.openxmlformats.org/officeDocument/2006/relationships/image" Target="../media/image7.png"/><Relationship Id="rId5" Type="http://schemas.openxmlformats.org/officeDocument/2006/relationships/image" Target="../media/image23.png"/><Relationship Id="rId6" Type="http://schemas.openxmlformats.org/officeDocument/2006/relationships/image" Target="../media/image70.png"/><Relationship Id="rId7" Type="http://schemas.openxmlformats.org/officeDocument/2006/relationships/image" Target="../media/image45.png"/><Relationship Id="rId8" Type="http://schemas.openxmlformats.org/officeDocument/2006/relationships/image" Target="../media/image1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17.png"/><Relationship Id="rId5" Type="http://schemas.openxmlformats.org/officeDocument/2006/relationships/image" Target="../media/image6.png"/><Relationship Id="rId6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Relationship Id="rId4" Type="http://schemas.openxmlformats.org/officeDocument/2006/relationships/image" Target="../media/image17.png"/><Relationship Id="rId5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482375"/>
            <a:ext cx="9269700" cy="8703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4800">
                <a:solidFill>
                  <a:srgbClr val="FFFFFF"/>
                </a:solidFill>
              </a:rPr>
              <a:t>Alimentația sănătoasă</a:t>
            </a:r>
            <a:endParaRPr sz="4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/>
          <p:nvPr/>
        </p:nvSpPr>
        <p:spPr>
          <a:xfrm>
            <a:off x="6417625" y="3075100"/>
            <a:ext cx="1237500" cy="786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138" name="Google Shape;138;p22"/>
          <p:cNvSpPr/>
          <p:nvPr/>
        </p:nvSpPr>
        <p:spPr>
          <a:xfrm flipH="1">
            <a:off x="4897050" y="149550"/>
            <a:ext cx="3879900" cy="24222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500"/>
              <a:t>Ce să fac? 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500"/>
              <a:t>C</a:t>
            </a:r>
            <a:r>
              <a:rPr lang="ro" sz="2500">
                <a:solidFill>
                  <a:schemeClr val="dk1"/>
                </a:solidFill>
              </a:rPr>
              <a:t>ă</a:t>
            </a:r>
            <a:r>
              <a:rPr lang="ro" sz="2500"/>
              <a:t> rău am ajuns</a:t>
            </a:r>
            <a:endParaRPr sz="2500"/>
          </a:p>
        </p:txBody>
      </p:sp>
      <p:sp>
        <p:nvSpPr>
          <p:cNvPr id="139" name="Google Shape;139;p22"/>
          <p:cNvSpPr/>
          <p:nvPr/>
        </p:nvSpPr>
        <p:spPr>
          <a:xfrm>
            <a:off x="-10475" y="4640975"/>
            <a:ext cx="9238500" cy="502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2400">
                <a:solidFill>
                  <a:srgbClr val="FFFFFF"/>
                </a:solidFill>
              </a:rPr>
              <a:t>Și</a:t>
            </a:r>
            <a:r>
              <a:rPr b="1" lang="ro" sz="2400">
                <a:solidFill>
                  <a:srgbClr val="FFFFFF"/>
                </a:solidFill>
              </a:rPr>
              <a:t> cum </a:t>
            </a:r>
            <a:r>
              <a:rPr b="1" lang="ro" sz="2400">
                <a:solidFill>
                  <a:srgbClr val="FFFFFF"/>
                </a:solidFill>
              </a:rPr>
              <a:t>stătea</a:t>
            </a:r>
            <a:r>
              <a:rPr b="1" lang="ro" sz="2400">
                <a:solidFill>
                  <a:srgbClr val="FFFFFF"/>
                </a:solidFill>
              </a:rPr>
              <a:t> el </a:t>
            </a:r>
            <a:r>
              <a:rPr b="1" lang="ro" sz="2400">
                <a:solidFill>
                  <a:srgbClr val="FFFFFF"/>
                </a:solidFill>
              </a:rPr>
              <a:t>să</a:t>
            </a:r>
            <a:r>
              <a:rPr b="1" lang="ro" sz="2400">
                <a:solidFill>
                  <a:srgbClr val="FFFFFF"/>
                </a:solidFill>
              </a:rPr>
              <a:t> se </a:t>
            </a:r>
            <a:r>
              <a:rPr b="1" lang="ro" sz="2400">
                <a:solidFill>
                  <a:srgbClr val="FFFFFF"/>
                </a:solidFill>
              </a:rPr>
              <a:t>gândească</a:t>
            </a:r>
            <a:r>
              <a:rPr b="1" lang="ro" sz="2400">
                <a:solidFill>
                  <a:srgbClr val="FFFFFF"/>
                </a:solidFill>
              </a:rPr>
              <a:t>...</a:t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/>
          <p:nvPr/>
        </p:nvSpPr>
        <p:spPr>
          <a:xfrm>
            <a:off x="6417625" y="3075100"/>
            <a:ext cx="1237500" cy="7866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145" name="Google Shape;145;p23"/>
          <p:cNvSpPr/>
          <p:nvPr/>
        </p:nvSpPr>
        <p:spPr>
          <a:xfrm flipH="1">
            <a:off x="4897050" y="149550"/>
            <a:ext cx="3879900" cy="24222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0250" y="433213"/>
            <a:ext cx="1854876" cy="185487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3"/>
          <p:cNvSpPr/>
          <p:nvPr/>
        </p:nvSpPr>
        <p:spPr>
          <a:xfrm>
            <a:off x="-10475" y="4640975"/>
            <a:ext cx="9238500" cy="502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2400">
                <a:solidFill>
                  <a:srgbClr val="FFFFFF"/>
                </a:solidFill>
              </a:rPr>
              <a:t>I-a venit o idee!!!</a:t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/>
          <p:nvPr/>
        </p:nvSpPr>
        <p:spPr>
          <a:xfrm>
            <a:off x="0" y="482375"/>
            <a:ext cx="9269700" cy="8703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4800">
                <a:solidFill>
                  <a:srgbClr val="FFFFFF"/>
                </a:solidFill>
              </a:rPr>
              <a:t>S-a gândit să-și facă un plan</a:t>
            </a:r>
            <a:endParaRPr sz="4800">
              <a:solidFill>
                <a:srgbClr val="FFFFFF"/>
              </a:solidFill>
            </a:endParaRPr>
          </a:p>
        </p:txBody>
      </p:sp>
      <p:sp>
        <p:nvSpPr>
          <p:cNvPr id="153" name="Google Shape;153;p24"/>
          <p:cNvSpPr txBox="1"/>
          <p:nvPr/>
        </p:nvSpPr>
        <p:spPr>
          <a:xfrm>
            <a:off x="1237350" y="1851625"/>
            <a:ext cx="5746500" cy="15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4800">
                <a:latin typeface="Pacifico"/>
                <a:ea typeface="Pacifico"/>
                <a:cs typeface="Pacifico"/>
                <a:sym typeface="Pacifico"/>
              </a:rPr>
              <a:t>“Cum </a:t>
            </a:r>
            <a:r>
              <a:rPr lang="ro" sz="4800">
                <a:latin typeface="Pacifico"/>
                <a:ea typeface="Pacifico"/>
                <a:cs typeface="Pacifico"/>
                <a:sym typeface="Pacifico"/>
              </a:rPr>
              <a:t>să</a:t>
            </a:r>
            <a:r>
              <a:rPr lang="ro" sz="4800"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ro" sz="4800">
                <a:latin typeface="Pacifico"/>
                <a:ea typeface="Pacifico"/>
                <a:cs typeface="Pacifico"/>
                <a:sym typeface="Pacifico"/>
              </a:rPr>
              <a:t>trăiesc</a:t>
            </a:r>
            <a:r>
              <a:rPr lang="ro" sz="4800">
                <a:latin typeface="Pacifico"/>
                <a:ea typeface="Pacifico"/>
                <a:cs typeface="Pacifico"/>
                <a:sym typeface="Pacifico"/>
              </a:rPr>
              <a:t> sănătos”</a:t>
            </a:r>
            <a:endParaRPr sz="48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2125" y="1515900"/>
            <a:ext cx="2335450" cy="331824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4"/>
          <p:cNvSpPr txBox="1"/>
          <p:nvPr/>
        </p:nvSpPr>
        <p:spPr>
          <a:xfrm>
            <a:off x="2285300" y="3933975"/>
            <a:ext cx="3376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/>
              <a:t>Planul lui Jimmy</a:t>
            </a:r>
            <a:endParaRPr sz="3000"/>
          </a:p>
        </p:txBody>
      </p:sp>
      <p:sp>
        <p:nvSpPr>
          <p:cNvPr id="156" name="Google Shape;156;p24"/>
          <p:cNvSpPr/>
          <p:nvPr/>
        </p:nvSpPr>
        <p:spPr>
          <a:xfrm>
            <a:off x="1803625" y="3932350"/>
            <a:ext cx="481800" cy="471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4"/>
          <p:cNvSpPr/>
          <p:nvPr/>
        </p:nvSpPr>
        <p:spPr>
          <a:xfrm>
            <a:off x="5238225" y="3975925"/>
            <a:ext cx="481800" cy="471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/>
        </p:nvSpPr>
        <p:spPr>
          <a:xfrm>
            <a:off x="1258350" y="1316832"/>
            <a:ext cx="7088700" cy="9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Pacifico"/>
              <a:buAutoNum type="arabicPeriod"/>
            </a:pPr>
            <a:r>
              <a:rPr lang="ro"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Stau mai puțin la calculator</a:t>
            </a:r>
            <a:endParaRPr sz="36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63" name="Google Shape;163;p25"/>
          <p:cNvSpPr txBox="1"/>
          <p:nvPr/>
        </p:nvSpPr>
        <p:spPr>
          <a:xfrm>
            <a:off x="1205925" y="2424832"/>
            <a:ext cx="7088700" cy="9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2.  Fac cât mai mult sport</a:t>
            </a:r>
            <a:endParaRPr sz="36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64" name="Google Shape;164;p25"/>
          <p:cNvSpPr txBox="1"/>
          <p:nvPr/>
        </p:nvSpPr>
        <p:spPr>
          <a:xfrm>
            <a:off x="1258350" y="3532832"/>
            <a:ext cx="7088700" cy="9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3</a:t>
            </a: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.  O </a:t>
            </a: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să</a:t>
            </a: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mănânc</a:t>
            </a: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sănătos</a:t>
            </a:r>
            <a:endParaRPr sz="36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65" name="Google Shape;165;p25"/>
          <p:cNvSpPr/>
          <p:nvPr/>
        </p:nvSpPr>
        <p:spPr>
          <a:xfrm>
            <a:off x="0" y="0"/>
            <a:ext cx="9238500" cy="502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2400">
                <a:solidFill>
                  <a:srgbClr val="FFFFFF"/>
                </a:solidFill>
              </a:rPr>
              <a:t>Planul său consta din trei sarcini. </a:t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/>
          <p:nvPr/>
        </p:nvSpPr>
        <p:spPr>
          <a:xfrm>
            <a:off x="0" y="482375"/>
            <a:ext cx="9269700" cy="8703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4800">
                <a:solidFill>
                  <a:srgbClr val="FFFFFF"/>
                </a:solidFill>
              </a:rPr>
              <a:t>Așadar, a trecut la treabă.</a:t>
            </a:r>
            <a:endParaRPr sz="4800">
              <a:solidFill>
                <a:srgbClr val="FFFFFF"/>
              </a:solidFill>
            </a:endParaRPr>
          </a:p>
        </p:txBody>
      </p:sp>
      <p:sp>
        <p:nvSpPr>
          <p:cNvPr id="171" name="Google Shape;171;p26"/>
          <p:cNvSpPr txBox="1"/>
          <p:nvPr/>
        </p:nvSpPr>
        <p:spPr>
          <a:xfrm>
            <a:off x="1987200" y="2197680"/>
            <a:ext cx="5169600" cy="22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o" sz="9600">
                <a:latin typeface="Caveat"/>
                <a:ea typeface="Caveat"/>
                <a:cs typeface="Caveat"/>
                <a:sym typeface="Caveat"/>
              </a:rPr>
              <a:t>Ziua 1</a:t>
            </a:r>
            <a:endParaRPr sz="96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6800" y="117400"/>
            <a:ext cx="1494001" cy="1494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Google Shape;177;p27"/>
          <p:cNvCxnSpPr/>
          <p:nvPr/>
        </p:nvCxnSpPr>
        <p:spPr>
          <a:xfrm flipH="1">
            <a:off x="6530825" y="565575"/>
            <a:ext cx="490800" cy="288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8" name="Google Shape;178;p27"/>
          <p:cNvCxnSpPr/>
          <p:nvPr/>
        </p:nvCxnSpPr>
        <p:spPr>
          <a:xfrm>
            <a:off x="6541425" y="875025"/>
            <a:ext cx="277500" cy="213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9" name="Google Shape;17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8475" y="3030500"/>
            <a:ext cx="1374700" cy="200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7"/>
          <p:cNvSpPr/>
          <p:nvPr/>
        </p:nvSpPr>
        <p:spPr>
          <a:xfrm>
            <a:off x="241175" y="117400"/>
            <a:ext cx="3659700" cy="109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" sz="2400">
                <a:solidFill>
                  <a:schemeClr val="dk1"/>
                </a:solidFill>
              </a:rPr>
              <a:t>Gata calculatorul pe azi.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" sz="2400">
                <a:solidFill>
                  <a:schemeClr val="dk1"/>
                </a:solidFill>
              </a:rPr>
              <a:t>Trebuie să alerg acum.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7"/>
          <p:cNvSpPr/>
          <p:nvPr/>
        </p:nvSpPr>
        <p:spPr>
          <a:xfrm>
            <a:off x="3544350" y="1080075"/>
            <a:ext cx="545400" cy="440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7"/>
          <p:cNvSpPr/>
          <p:nvPr/>
        </p:nvSpPr>
        <p:spPr>
          <a:xfrm>
            <a:off x="3953300" y="1342250"/>
            <a:ext cx="325200" cy="2880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22325" y="660183"/>
            <a:ext cx="1301100" cy="80449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 txBox="1"/>
          <p:nvPr/>
        </p:nvSpPr>
        <p:spPr>
          <a:xfrm>
            <a:off x="4614246" y="723548"/>
            <a:ext cx="8556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/>
              <a:t>SPORT</a:t>
            </a:r>
            <a:endParaRPr b="1"/>
          </a:p>
        </p:txBody>
      </p:sp>
      <p:sp>
        <p:nvSpPr>
          <p:cNvPr id="185" name="Google Shape;185;p27"/>
          <p:cNvSpPr/>
          <p:nvPr/>
        </p:nvSpPr>
        <p:spPr>
          <a:xfrm>
            <a:off x="-10475" y="4640975"/>
            <a:ext cx="9238500" cy="502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o" sz="2400">
                <a:solidFill>
                  <a:srgbClr val="FFFFFF"/>
                </a:solidFill>
              </a:rPr>
              <a:t>Stătea</a:t>
            </a:r>
            <a:r>
              <a:rPr b="1" lang="ro" sz="2400">
                <a:solidFill>
                  <a:srgbClr val="FFFFFF"/>
                </a:solidFill>
              </a:rPr>
              <a:t> mai puțin la calculator. Apoi se ducea la alergat.</a:t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/>
          <p:nvPr/>
        </p:nvSpPr>
        <p:spPr>
          <a:xfrm flipH="1">
            <a:off x="996225" y="1306350"/>
            <a:ext cx="3177300" cy="7596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400"/>
              <a:t>Fuga e </a:t>
            </a:r>
            <a:r>
              <a:rPr lang="ro" sz="2400"/>
              <a:t>sănătoasă</a:t>
            </a:r>
            <a:r>
              <a:rPr lang="ro" sz="2400"/>
              <a:t>!!!!</a:t>
            </a:r>
            <a:endParaRPr sz="2400"/>
          </a:p>
        </p:txBody>
      </p:sp>
      <p:sp>
        <p:nvSpPr>
          <p:cNvPr id="191" name="Google Shape;191;p28"/>
          <p:cNvSpPr/>
          <p:nvPr/>
        </p:nvSpPr>
        <p:spPr>
          <a:xfrm rot="6969941">
            <a:off x="6098314" y="2431369"/>
            <a:ext cx="789172" cy="213864"/>
          </a:xfrm>
          <a:prstGeom prst="rtTriangl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8"/>
          <p:cNvSpPr/>
          <p:nvPr/>
        </p:nvSpPr>
        <p:spPr>
          <a:xfrm flipH="1" rot="-6160623">
            <a:off x="7237702" y="2446669"/>
            <a:ext cx="754595" cy="245349"/>
          </a:xfrm>
          <a:prstGeom prst="rtTriangl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8"/>
          <p:cNvSpPr/>
          <p:nvPr/>
        </p:nvSpPr>
        <p:spPr>
          <a:xfrm rot="4694279">
            <a:off x="6549551" y="2598341"/>
            <a:ext cx="1006637" cy="241820"/>
          </a:xfrm>
          <a:prstGeom prst="rtTriangl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8"/>
          <p:cNvSpPr/>
          <p:nvPr/>
        </p:nvSpPr>
        <p:spPr>
          <a:xfrm>
            <a:off x="6386125" y="1673375"/>
            <a:ext cx="1300200" cy="629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400"/>
              <a:t>Corect!</a:t>
            </a:r>
            <a:endParaRPr sz="2400"/>
          </a:p>
        </p:txBody>
      </p:sp>
      <p:pic>
        <p:nvPicPr>
          <p:cNvPr id="195" name="Google Shape;19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94492">
            <a:off x="4218925" y="1837283"/>
            <a:ext cx="540000" cy="33389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8"/>
          <p:cNvSpPr/>
          <p:nvPr/>
        </p:nvSpPr>
        <p:spPr>
          <a:xfrm>
            <a:off x="-10475" y="4640975"/>
            <a:ext cx="9238500" cy="502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2400">
                <a:solidFill>
                  <a:srgbClr val="FFFFFF"/>
                </a:solidFill>
              </a:rPr>
              <a:t>Alerga până obosea, iar apoi se întorcea acasă.</a:t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/>
          <p:nvPr/>
        </p:nvSpPr>
        <p:spPr>
          <a:xfrm>
            <a:off x="1258350" y="750575"/>
            <a:ext cx="7088700" cy="9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Pacifico"/>
              <a:buAutoNum type="arabicPeriod"/>
            </a:pPr>
            <a:r>
              <a:rPr lang="ro"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Stau mai puțin la calculator</a:t>
            </a:r>
            <a:endParaRPr sz="36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02" name="Google Shape;202;p29"/>
          <p:cNvSpPr txBox="1"/>
          <p:nvPr/>
        </p:nvSpPr>
        <p:spPr>
          <a:xfrm>
            <a:off x="1205925" y="1858575"/>
            <a:ext cx="7088700" cy="9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2.  Fac </a:t>
            </a: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cât</a:t>
            </a: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 mai mult sport</a:t>
            </a:r>
            <a:endParaRPr sz="36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03" name="Google Shape;203;p29"/>
          <p:cNvSpPr txBox="1"/>
          <p:nvPr/>
        </p:nvSpPr>
        <p:spPr>
          <a:xfrm>
            <a:off x="1258350" y="2966575"/>
            <a:ext cx="7088700" cy="9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3.  O </a:t>
            </a: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să</a:t>
            </a: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 mananc </a:t>
            </a: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sănătos</a:t>
            </a:r>
            <a:endParaRPr sz="36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04" name="Google Shape;20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5300" y="750574"/>
            <a:ext cx="800525" cy="60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7825" y="1858574"/>
            <a:ext cx="800525" cy="600223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9"/>
          <p:cNvSpPr/>
          <p:nvPr/>
        </p:nvSpPr>
        <p:spPr>
          <a:xfrm>
            <a:off x="775975" y="2858405"/>
            <a:ext cx="6291600" cy="9963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9"/>
          <p:cNvSpPr/>
          <p:nvPr/>
        </p:nvSpPr>
        <p:spPr>
          <a:xfrm>
            <a:off x="-10475" y="4640975"/>
            <a:ext cx="9238500" cy="502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2400">
                <a:solidFill>
                  <a:srgbClr val="FFFFFF"/>
                </a:solidFill>
              </a:rPr>
              <a:t>S-a ocupat de primele două și i-a mai rămas ultima sarcină.</a:t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0"/>
          <p:cNvSpPr/>
          <p:nvPr/>
        </p:nvSpPr>
        <p:spPr>
          <a:xfrm>
            <a:off x="0" y="482375"/>
            <a:ext cx="9269700" cy="8703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4400">
                <a:solidFill>
                  <a:srgbClr val="FFFFFF"/>
                </a:solidFill>
              </a:rPr>
              <a:t>Ce </a:t>
            </a:r>
            <a:r>
              <a:rPr lang="ro" sz="4400">
                <a:solidFill>
                  <a:srgbClr val="FFFFFF"/>
                </a:solidFill>
              </a:rPr>
              <a:t>înseamnă</a:t>
            </a:r>
            <a:r>
              <a:rPr lang="ro" sz="4400">
                <a:solidFill>
                  <a:srgbClr val="FFFFFF"/>
                </a:solidFill>
              </a:rPr>
              <a:t> </a:t>
            </a:r>
            <a:r>
              <a:rPr lang="ro" sz="4400">
                <a:solidFill>
                  <a:srgbClr val="FFFFFF"/>
                </a:solidFill>
              </a:rPr>
              <a:t>să</a:t>
            </a:r>
            <a:r>
              <a:rPr lang="ro" sz="4400">
                <a:solidFill>
                  <a:srgbClr val="FFFFFF"/>
                </a:solidFill>
              </a:rPr>
              <a:t> </a:t>
            </a:r>
            <a:r>
              <a:rPr lang="ro" sz="4400">
                <a:solidFill>
                  <a:srgbClr val="FFFFFF"/>
                </a:solidFill>
              </a:rPr>
              <a:t>mănânce</a:t>
            </a:r>
            <a:r>
              <a:rPr lang="ro" sz="4400">
                <a:solidFill>
                  <a:srgbClr val="FFFFFF"/>
                </a:solidFill>
              </a:rPr>
              <a:t> </a:t>
            </a:r>
            <a:r>
              <a:rPr lang="ro" sz="4400">
                <a:solidFill>
                  <a:srgbClr val="FFFFFF"/>
                </a:solidFill>
              </a:rPr>
              <a:t>sănătos</a:t>
            </a:r>
            <a:r>
              <a:rPr lang="ro" sz="4400">
                <a:solidFill>
                  <a:srgbClr val="FFFFFF"/>
                </a:solidFill>
              </a:rPr>
              <a:t>?</a:t>
            </a:r>
            <a:endParaRPr sz="4800">
              <a:solidFill>
                <a:srgbClr val="FFFFFF"/>
              </a:solidFill>
            </a:endParaRPr>
          </a:p>
        </p:txBody>
      </p:sp>
      <p:sp>
        <p:nvSpPr>
          <p:cNvPr id="213" name="Google Shape;213;p30"/>
          <p:cNvSpPr txBox="1"/>
          <p:nvPr/>
        </p:nvSpPr>
        <p:spPr>
          <a:xfrm>
            <a:off x="2422325" y="1352675"/>
            <a:ext cx="3816900" cy="12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6000">
                <a:solidFill>
                  <a:srgbClr val="6AA84F"/>
                </a:solidFill>
                <a:latin typeface="Caveat"/>
                <a:ea typeface="Caveat"/>
                <a:cs typeface="Caveat"/>
                <a:sym typeface="Caveat"/>
              </a:rPr>
              <a:t>SIMPLU!</a:t>
            </a:r>
            <a:endParaRPr b="1" sz="6000">
              <a:solidFill>
                <a:srgbClr val="6AA84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14" name="Google Shape;214;p30"/>
          <p:cNvSpPr txBox="1"/>
          <p:nvPr/>
        </p:nvSpPr>
        <p:spPr>
          <a:xfrm>
            <a:off x="1777325" y="2464250"/>
            <a:ext cx="5106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>
                <a:latin typeface="Pacifico"/>
                <a:ea typeface="Pacifico"/>
                <a:cs typeface="Pacifico"/>
                <a:sym typeface="Pacifico"/>
              </a:rPr>
              <a:t>Trebuie </a:t>
            </a:r>
            <a:r>
              <a:rPr lang="ro" sz="3000">
                <a:latin typeface="Pacifico"/>
                <a:ea typeface="Pacifico"/>
                <a:cs typeface="Pacifico"/>
                <a:sym typeface="Pacifico"/>
              </a:rPr>
              <a:t>să</a:t>
            </a:r>
            <a:r>
              <a:rPr lang="ro" sz="3000"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ro" sz="3000">
                <a:latin typeface="Pacifico"/>
                <a:ea typeface="Pacifico"/>
                <a:cs typeface="Pacifico"/>
                <a:sym typeface="Pacifico"/>
              </a:rPr>
              <a:t>mănânce</a:t>
            </a:r>
            <a:endParaRPr sz="30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15" name="Google Shape;215;p30"/>
          <p:cNvSpPr txBox="1"/>
          <p:nvPr/>
        </p:nvSpPr>
        <p:spPr>
          <a:xfrm>
            <a:off x="650150" y="3061850"/>
            <a:ext cx="19713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>
                <a:latin typeface="Pacifico"/>
                <a:ea typeface="Pacifico"/>
                <a:cs typeface="Pacifico"/>
                <a:sym typeface="Pacifico"/>
              </a:rPr>
              <a:t>Ce trebuie</a:t>
            </a:r>
            <a:endParaRPr/>
          </a:p>
        </p:txBody>
      </p:sp>
      <p:sp>
        <p:nvSpPr>
          <p:cNvPr id="216" name="Google Shape;216;p30"/>
          <p:cNvSpPr txBox="1"/>
          <p:nvPr/>
        </p:nvSpPr>
        <p:spPr>
          <a:xfrm>
            <a:off x="6528050" y="3061850"/>
            <a:ext cx="19713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>
                <a:latin typeface="Pacifico"/>
                <a:ea typeface="Pacifico"/>
                <a:cs typeface="Pacifico"/>
                <a:sym typeface="Pacifico"/>
              </a:rPr>
              <a:t>C</a:t>
            </a:r>
            <a:r>
              <a:rPr lang="ro" sz="30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â</a:t>
            </a:r>
            <a:r>
              <a:rPr lang="ro" sz="3000">
                <a:latin typeface="Pacifico"/>
                <a:ea typeface="Pacifico"/>
                <a:cs typeface="Pacifico"/>
                <a:sym typeface="Pacifico"/>
              </a:rPr>
              <a:t>t trebuie</a:t>
            </a:r>
            <a:endParaRPr/>
          </a:p>
        </p:txBody>
      </p:sp>
      <p:pic>
        <p:nvPicPr>
          <p:cNvPr id="217" name="Google Shape;21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175" y="3461025"/>
            <a:ext cx="2162270" cy="177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0475" y="3363800"/>
            <a:ext cx="1874075" cy="187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0"/>
          <p:cNvSpPr/>
          <p:nvPr/>
        </p:nvSpPr>
        <p:spPr>
          <a:xfrm>
            <a:off x="-10475" y="4640975"/>
            <a:ext cx="9238500" cy="502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2400">
                <a:solidFill>
                  <a:srgbClr val="FFFFFF"/>
                </a:solidFill>
              </a:rPr>
              <a:t>Pentru a înțelege mai bine, vom folosi piramida alimentelor</a:t>
            </a:r>
            <a:endParaRPr b="1" sz="2400">
              <a:solidFill>
                <a:srgbClr val="FFFFFF"/>
              </a:solidFill>
            </a:endParaRPr>
          </a:p>
        </p:txBody>
      </p:sp>
      <p:pic>
        <p:nvPicPr>
          <p:cNvPr id="220" name="Google Shape;22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0250" y="3093309"/>
            <a:ext cx="1641036" cy="142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5085" y="283125"/>
            <a:ext cx="5513513" cy="526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1"/>
          <p:cNvSpPr txBox="1"/>
          <p:nvPr/>
        </p:nvSpPr>
        <p:spPr>
          <a:xfrm>
            <a:off x="0" y="4136425"/>
            <a:ext cx="4225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600">
                <a:solidFill>
                  <a:srgbClr val="0AD71A"/>
                </a:solidFill>
              </a:rPr>
              <a:t>Pâine</a:t>
            </a:r>
            <a:r>
              <a:rPr lang="ro" sz="2600">
                <a:solidFill>
                  <a:srgbClr val="0AD71A"/>
                </a:solidFill>
              </a:rPr>
              <a:t>, cereale, orez, paste</a:t>
            </a:r>
            <a:endParaRPr sz="2600">
              <a:solidFill>
                <a:srgbClr val="0AD71A"/>
              </a:solidFill>
            </a:endParaRPr>
          </a:p>
        </p:txBody>
      </p:sp>
      <p:sp>
        <p:nvSpPr>
          <p:cNvPr id="227" name="Google Shape;227;p31"/>
          <p:cNvSpPr txBox="1"/>
          <p:nvPr/>
        </p:nvSpPr>
        <p:spPr>
          <a:xfrm>
            <a:off x="1376332" y="3347326"/>
            <a:ext cx="40506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>
                <a:solidFill>
                  <a:srgbClr val="9ED349"/>
                </a:solidFill>
              </a:rPr>
              <a:t>Fructe </a:t>
            </a:r>
            <a:r>
              <a:rPr lang="ro" sz="3000">
                <a:solidFill>
                  <a:srgbClr val="9ED349"/>
                </a:solidFill>
              </a:rPr>
              <a:t>și</a:t>
            </a:r>
            <a:r>
              <a:rPr lang="ro" sz="3000">
                <a:solidFill>
                  <a:srgbClr val="9ED349"/>
                </a:solidFill>
              </a:rPr>
              <a:t> legume</a:t>
            </a:r>
            <a:endParaRPr sz="3000">
              <a:solidFill>
                <a:srgbClr val="9ED349"/>
              </a:solidFill>
            </a:endParaRPr>
          </a:p>
        </p:txBody>
      </p:sp>
      <p:sp>
        <p:nvSpPr>
          <p:cNvPr id="228" name="Google Shape;228;p31"/>
          <p:cNvSpPr txBox="1"/>
          <p:nvPr/>
        </p:nvSpPr>
        <p:spPr>
          <a:xfrm>
            <a:off x="3292314" y="2678788"/>
            <a:ext cx="4269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>
                <a:solidFill>
                  <a:srgbClr val="CEC71B"/>
                </a:solidFill>
              </a:rPr>
              <a:t>Lactate</a:t>
            </a:r>
            <a:endParaRPr sz="3000">
              <a:solidFill>
                <a:srgbClr val="E8E11F"/>
              </a:solidFill>
            </a:endParaRPr>
          </a:p>
        </p:txBody>
      </p:sp>
      <p:sp>
        <p:nvSpPr>
          <p:cNvPr id="229" name="Google Shape;229;p31"/>
          <p:cNvSpPr txBox="1"/>
          <p:nvPr/>
        </p:nvSpPr>
        <p:spPr>
          <a:xfrm>
            <a:off x="3111926" y="1918319"/>
            <a:ext cx="3642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>
                <a:solidFill>
                  <a:srgbClr val="F09C20"/>
                </a:solidFill>
              </a:rPr>
              <a:t>Carne și ouă</a:t>
            </a:r>
            <a:endParaRPr sz="3000">
              <a:solidFill>
                <a:srgbClr val="F09C20"/>
              </a:solidFill>
            </a:endParaRPr>
          </a:p>
        </p:txBody>
      </p:sp>
      <p:sp>
        <p:nvSpPr>
          <p:cNvPr id="230" name="Google Shape;230;p31"/>
          <p:cNvSpPr txBox="1"/>
          <p:nvPr/>
        </p:nvSpPr>
        <p:spPr>
          <a:xfrm>
            <a:off x="2321786" y="1144971"/>
            <a:ext cx="34785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>
                <a:solidFill>
                  <a:srgbClr val="F00000"/>
                </a:solidFill>
              </a:rPr>
              <a:t>Dulciuri </a:t>
            </a:r>
            <a:r>
              <a:rPr lang="ro" sz="3000">
                <a:solidFill>
                  <a:srgbClr val="F00000"/>
                </a:solidFill>
              </a:rPr>
              <a:t>și</a:t>
            </a:r>
            <a:r>
              <a:rPr lang="ro" sz="3000">
                <a:solidFill>
                  <a:srgbClr val="F00000"/>
                </a:solidFill>
              </a:rPr>
              <a:t> fast-food</a:t>
            </a:r>
            <a:endParaRPr sz="3000">
              <a:solidFill>
                <a:srgbClr val="F00000"/>
              </a:solidFill>
            </a:endParaRPr>
          </a:p>
        </p:txBody>
      </p:sp>
      <p:sp>
        <p:nvSpPr>
          <p:cNvPr id="231" name="Google Shape;231;p31"/>
          <p:cNvSpPr/>
          <p:nvPr/>
        </p:nvSpPr>
        <p:spPr>
          <a:xfrm>
            <a:off x="220200" y="188750"/>
            <a:ext cx="5704500" cy="760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" sz="3600">
                <a:solidFill>
                  <a:schemeClr val="dk1"/>
                </a:solidFill>
              </a:rPr>
              <a:t>Piramida alimentelor</a:t>
            </a:r>
            <a:endParaRPr/>
          </a:p>
        </p:txBody>
      </p:sp>
      <p:sp>
        <p:nvSpPr>
          <p:cNvPr id="232" name="Google Shape;232;p31"/>
          <p:cNvSpPr/>
          <p:nvPr/>
        </p:nvSpPr>
        <p:spPr>
          <a:xfrm>
            <a:off x="10378" y="4041328"/>
            <a:ext cx="4163100" cy="8367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1"/>
          <p:cNvSpPr/>
          <p:nvPr/>
        </p:nvSpPr>
        <p:spPr>
          <a:xfrm>
            <a:off x="0" y="0"/>
            <a:ext cx="9238500" cy="9492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2400">
                <a:solidFill>
                  <a:srgbClr val="FFFFFF"/>
                </a:solidFill>
              </a:rPr>
              <a:t>Aici sunt prezentate GRUPELE ALIMENTARE și vedem ușor cât de mult putem mânca din fiecare grupă</a:t>
            </a:r>
            <a:r>
              <a:rPr b="1" lang="ro" sz="2400">
                <a:solidFill>
                  <a:srgbClr val="FFFFFF"/>
                </a:solidFill>
              </a:rPr>
              <a:t> într-o</a:t>
            </a:r>
            <a:r>
              <a:rPr b="1" lang="ro" sz="2400">
                <a:solidFill>
                  <a:srgbClr val="FFFFFF"/>
                </a:solidFill>
              </a:rPr>
              <a:t> zi.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234" name="Google Shape;234;p31"/>
          <p:cNvSpPr/>
          <p:nvPr/>
        </p:nvSpPr>
        <p:spPr>
          <a:xfrm>
            <a:off x="0" y="25"/>
            <a:ext cx="9238500" cy="9492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2400">
                <a:solidFill>
                  <a:srgbClr val="FFFFFF"/>
                </a:solidFill>
              </a:rPr>
              <a:t>Vom vorbi întâi despre alimentele de la baza piramidei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235" name="Google Shape;235;p31"/>
          <p:cNvSpPr/>
          <p:nvPr/>
        </p:nvSpPr>
        <p:spPr>
          <a:xfrm>
            <a:off x="0" y="-12"/>
            <a:ext cx="9238500" cy="9492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2400">
                <a:solidFill>
                  <a:srgbClr val="FFFFFF"/>
                </a:solidFill>
              </a:rPr>
              <a:t>Apoi vom urca pas cu pas până în vârf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236" name="Google Shape;236;p31"/>
          <p:cNvSpPr/>
          <p:nvPr/>
        </p:nvSpPr>
        <p:spPr>
          <a:xfrm rot="-3211759">
            <a:off x="-473556" y="2520042"/>
            <a:ext cx="3323961" cy="35112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0" y="482375"/>
            <a:ext cx="9269700" cy="8703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4800">
                <a:solidFill>
                  <a:srgbClr val="FFFFFF"/>
                </a:solidFill>
              </a:rPr>
              <a:t>Vom începe cu o poveste...</a:t>
            </a:r>
            <a:endParaRPr sz="48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1388" y="2913900"/>
            <a:ext cx="2161224" cy="180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2"/>
          <p:cNvSpPr txBox="1"/>
          <p:nvPr>
            <p:ph idx="1" type="subTitle"/>
          </p:nvPr>
        </p:nvSpPr>
        <p:spPr>
          <a:xfrm>
            <a:off x="1643422" y="1327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900">
                <a:solidFill>
                  <a:srgbClr val="000000"/>
                </a:solidFill>
              </a:rPr>
              <a:t>Pâinea</a:t>
            </a:r>
            <a:r>
              <a:rPr b="1" lang="ro" sz="3900">
                <a:solidFill>
                  <a:srgbClr val="000000"/>
                </a:solidFill>
              </a:rPr>
              <a:t>, cerealele, </a:t>
            </a:r>
            <a:endParaRPr b="1" sz="39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900">
                <a:solidFill>
                  <a:srgbClr val="000000"/>
                </a:solidFill>
              </a:rPr>
              <a:t>orezul și pastele</a:t>
            </a:r>
            <a:endParaRPr b="1" sz="3900">
              <a:solidFill>
                <a:srgbClr val="000000"/>
              </a:solidFill>
            </a:endParaRPr>
          </a:p>
        </p:txBody>
      </p:sp>
      <p:pic>
        <p:nvPicPr>
          <p:cNvPr id="243" name="Google Shape;24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125" y="264025"/>
            <a:ext cx="1046075" cy="104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283000" y="2427050"/>
            <a:ext cx="1762360" cy="14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 rot="518781">
            <a:off x="5662600" y="3081922"/>
            <a:ext cx="2570525" cy="206157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2"/>
          <p:cNvSpPr txBox="1"/>
          <p:nvPr/>
        </p:nvSpPr>
        <p:spPr>
          <a:xfrm>
            <a:off x="3279819" y="1886813"/>
            <a:ext cx="27264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000">
                <a:latin typeface="Caveat"/>
                <a:ea typeface="Caveat"/>
                <a:cs typeface="Caveat"/>
                <a:sym typeface="Caveat"/>
              </a:rPr>
              <a:t>Asigură Sațietate</a:t>
            </a:r>
            <a:endParaRPr/>
          </a:p>
        </p:txBody>
      </p:sp>
      <p:pic>
        <p:nvPicPr>
          <p:cNvPr id="247" name="Google Shape;247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28901" y="1973828"/>
            <a:ext cx="606951" cy="45507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2"/>
          <p:cNvSpPr/>
          <p:nvPr/>
        </p:nvSpPr>
        <p:spPr>
          <a:xfrm>
            <a:off x="6006225" y="444925"/>
            <a:ext cx="2938500" cy="684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4500">
                <a:solidFill>
                  <a:srgbClr val="38761D"/>
                </a:solidFill>
                <a:latin typeface="Caveat"/>
                <a:ea typeface="Caveat"/>
                <a:cs typeface="Caveat"/>
                <a:sym typeface="Caveat"/>
              </a:rPr>
              <a:t>6 porții pe zi</a:t>
            </a:r>
            <a:endParaRPr/>
          </a:p>
        </p:txBody>
      </p:sp>
      <p:pic>
        <p:nvPicPr>
          <p:cNvPr id="249" name="Google Shape;249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 rot="2059120">
            <a:off x="641203" y="2358594"/>
            <a:ext cx="1948245" cy="188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0650" y="3204300"/>
            <a:ext cx="3782227" cy="1738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3625" y="3637637"/>
            <a:ext cx="3784448" cy="114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750" y="226325"/>
            <a:ext cx="990075" cy="99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3"/>
          <p:cNvSpPr txBox="1"/>
          <p:nvPr/>
        </p:nvSpPr>
        <p:spPr>
          <a:xfrm>
            <a:off x="2579600" y="477538"/>
            <a:ext cx="28314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900"/>
              <a:t>Fructele  Legumele</a:t>
            </a:r>
            <a:endParaRPr/>
          </a:p>
        </p:txBody>
      </p:sp>
      <p:sp>
        <p:nvSpPr>
          <p:cNvPr id="258" name="Google Shape;258;p33"/>
          <p:cNvSpPr txBox="1"/>
          <p:nvPr/>
        </p:nvSpPr>
        <p:spPr>
          <a:xfrm>
            <a:off x="2912780" y="1643425"/>
            <a:ext cx="44904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000">
                <a:latin typeface="Caveat"/>
                <a:ea typeface="Caveat"/>
                <a:cs typeface="Caveat"/>
                <a:sym typeface="Caveat"/>
              </a:rPr>
              <a:t>Oferă </a:t>
            </a:r>
            <a:r>
              <a:rPr b="1" lang="ro" sz="3000">
                <a:latin typeface="Caveat"/>
                <a:ea typeface="Caveat"/>
                <a:cs typeface="Caveat"/>
                <a:sym typeface="Caveat"/>
              </a:rPr>
              <a:t>Energie plus </a:t>
            </a:r>
            <a:r>
              <a:rPr b="1" lang="ro" sz="30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Stare de bine</a:t>
            </a:r>
            <a:endParaRPr b="1" sz="30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8243" y="1771651"/>
            <a:ext cx="606951" cy="45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6890550" y="1391625"/>
            <a:ext cx="2741625" cy="43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19763" y="2854850"/>
            <a:ext cx="1998099" cy="134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30962" y="2199745"/>
            <a:ext cx="2621700" cy="4520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58311" y="3197263"/>
            <a:ext cx="1089285" cy="1212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66299" y="3031082"/>
            <a:ext cx="1824938" cy="164421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3"/>
          <p:cNvSpPr/>
          <p:nvPr/>
        </p:nvSpPr>
        <p:spPr>
          <a:xfrm>
            <a:off x="5411000" y="164650"/>
            <a:ext cx="3271800" cy="56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600">
                <a:solidFill>
                  <a:srgbClr val="38761D"/>
                </a:solidFill>
                <a:latin typeface="Caveat"/>
                <a:ea typeface="Caveat"/>
                <a:cs typeface="Caveat"/>
                <a:sym typeface="Caveat"/>
              </a:rPr>
              <a:t>2 - 4 </a:t>
            </a:r>
            <a:r>
              <a:rPr b="1" lang="ro" sz="3600">
                <a:solidFill>
                  <a:srgbClr val="38761D"/>
                </a:solidFill>
                <a:latin typeface="Caveat"/>
                <a:ea typeface="Caveat"/>
                <a:cs typeface="Caveat"/>
                <a:sym typeface="Caveat"/>
              </a:rPr>
              <a:t>porții</a:t>
            </a:r>
            <a:r>
              <a:rPr b="1" lang="ro" sz="3600">
                <a:solidFill>
                  <a:srgbClr val="38761D"/>
                </a:solidFill>
                <a:latin typeface="Caveat"/>
                <a:ea typeface="Caveat"/>
                <a:cs typeface="Caveat"/>
                <a:sym typeface="Caveat"/>
              </a:rPr>
              <a:t> pe zi</a:t>
            </a:r>
            <a:endParaRPr sz="3600"/>
          </a:p>
        </p:txBody>
      </p:sp>
      <p:sp>
        <p:nvSpPr>
          <p:cNvPr id="266" name="Google Shape;266;p33"/>
          <p:cNvSpPr/>
          <p:nvPr/>
        </p:nvSpPr>
        <p:spPr>
          <a:xfrm>
            <a:off x="5406106" y="757472"/>
            <a:ext cx="3271800" cy="56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600">
                <a:solidFill>
                  <a:srgbClr val="38761D"/>
                </a:solidFill>
                <a:latin typeface="Caveat"/>
                <a:ea typeface="Caveat"/>
                <a:cs typeface="Caveat"/>
                <a:sym typeface="Caveat"/>
              </a:rPr>
              <a:t>3 </a:t>
            </a:r>
            <a:r>
              <a:rPr b="1" lang="ro" sz="3600">
                <a:solidFill>
                  <a:srgbClr val="38761D"/>
                </a:solidFill>
                <a:latin typeface="Caveat"/>
                <a:ea typeface="Caveat"/>
                <a:cs typeface="Caveat"/>
                <a:sym typeface="Caveat"/>
              </a:rPr>
              <a:t>porții</a:t>
            </a:r>
            <a:r>
              <a:rPr b="1" lang="ro" sz="3600">
                <a:solidFill>
                  <a:srgbClr val="38761D"/>
                </a:solidFill>
                <a:latin typeface="Caveat"/>
                <a:ea typeface="Caveat"/>
                <a:cs typeface="Caveat"/>
                <a:sym typeface="Caveat"/>
              </a:rPr>
              <a:t> pe zi</a:t>
            </a:r>
            <a:endParaRPr sz="3600"/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750" y="226325"/>
            <a:ext cx="990075" cy="99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4"/>
          <p:cNvSpPr txBox="1"/>
          <p:nvPr/>
        </p:nvSpPr>
        <p:spPr>
          <a:xfrm>
            <a:off x="2579600" y="477538"/>
            <a:ext cx="28314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900"/>
              <a:t>Fructele  Legumele</a:t>
            </a:r>
            <a:endParaRPr/>
          </a:p>
        </p:txBody>
      </p:sp>
      <p:sp>
        <p:nvSpPr>
          <p:cNvPr id="273" name="Google Shape;273;p34"/>
          <p:cNvSpPr/>
          <p:nvPr/>
        </p:nvSpPr>
        <p:spPr>
          <a:xfrm>
            <a:off x="5411000" y="164650"/>
            <a:ext cx="3271800" cy="56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600">
                <a:solidFill>
                  <a:srgbClr val="38761D"/>
                </a:solidFill>
                <a:latin typeface="Caveat"/>
                <a:ea typeface="Caveat"/>
                <a:cs typeface="Caveat"/>
                <a:sym typeface="Caveat"/>
              </a:rPr>
              <a:t>2 - 4 porții pe zi</a:t>
            </a:r>
            <a:endParaRPr sz="3600"/>
          </a:p>
        </p:txBody>
      </p:sp>
      <p:sp>
        <p:nvSpPr>
          <p:cNvPr id="274" name="Google Shape;274;p34"/>
          <p:cNvSpPr/>
          <p:nvPr/>
        </p:nvSpPr>
        <p:spPr>
          <a:xfrm>
            <a:off x="5406106" y="757472"/>
            <a:ext cx="3271800" cy="56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600">
                <a:solidFill>
                  <a:srgbClr val="38761D"/>
                </a:solidFill>
                <a:latin typeface="Caveat"/>
                <a:ea typeface="Caveat"/>
                <a:cs typeface="Caveat"/>
                <a:sym typeface="Caveat"/>
              </a:rPr>
              <a:t>3 porții pe zi</a:t>
            </a:r>
            <a:endParaRPr sz="3600"/>
          </a:p>
        </p:txBody>
      </p:sp>
      <p:sp>
        <p:nvSpPr>
          <p:cNvPr id="275" name="Google Shape;275;p34"/>
          <p:cNvSpPr/>
          <p:nvPr/>
        </p:nvSpPr>
        <p:spPr>
          <a:xfrm>
            <a:off x="0" y="2906750"/>
            <a:ext cx="9144000" cy="11850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4800">
                <a:solidFill>
                  <a:srgbClr val="FFFFFF"/>
                </a:solidFill>
              </a:rPr>
              <a:t>Să</a:t>
            </a:r>
            <a:r>
              <a:rPr b="1" lang="ro" sz="4800">
                <a:solidFill>
                  <a:srgbClr val="FFFFFF"/>
                </a:solidFill>
              </a:rPr>
              <a:t> vedem </a:t>
            </a:r>
            <a:r>
              <a:rPr b="1" lang="ro" sz="4800">
                <a:solidFill>
                  <a:srgbClr val="FFFFFF"/>
                </a:solidFill>
              </a:rPr>
              <a:t>câteva</a:t>
            </a:r>
            <a:r>
              <a:rPr b="1" lang="ro" sz="4800">
                <a:solidFill>
                  <a:srgbClr val="FFFFFF"/>
                </a:solidFill>
              </a:rPr>
              <a:t> exemple</a:t>
            </a:r>
            <a:endParaRPr b="1" sz="4800">
              <a:solidFill>
                <a:srgbClr val="FFFFFF"/>
              </a:solidFill>
            </a:endParaRPr>
          </a:p>
        </p:txBody>
      </p:sp>
      <p:sp>
        <p:nvSpPr>
          <p:cNvPr id="276" name="Google Shape;276;p34"/>
          <p:cNvSpPr txBox="1"/>
          <p:nvPr/>
        </p:nvSpPr>
        <p:spPr>
          <a:xfrm>
            <a:off x="2912780" y="1643425"/>
            <a:ext cx="44904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000">
                <a:latin typeface="Caveat"/>
                <a:ea typeface="Caveat"/>
                <a:cs typeface="Caveat"/>
                <a:sym typeface="Caveat"/>
              </a:rPr>
              <a:t>Oferă Energie plus </a:t>
            </a:r>
            <a:r>
              <a:rPr b="1" lang="ro" sz="30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Stare de bine</a:t>
            </a:r>
            <a:endParaRPr b="1" sz="30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8243" y="1771651"/>
            <a:ext cx="606951" cy="455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"/>
          <p:cNvSpPr txBox="1"/>
          <p:nvPr/>
        </p:nvSpPr>
        <p:spPr>
          <a:xfrm>
            <a:off x="713075" y="115350"/>
            <a:ext cx="74976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o" sz="3900">
                <a:solidFill>
                  <a:schemeClr val="dk1"/>
                </a:solidFill>
              </a:rPr>
              <a:t>Exemple de f</a:t>
            </a:r>
            <a:r>
              <a:rPr b="1" lang="ro" sz="3900">
                <a:solidFill>
                  <a:schemeClr val="dk1"/>
                </a:solidFill>
              </a:rPr>
              <a:t>ructe</a:t>
            </a:r>
            <a:endParaRPr/>
          </a:p>
        </p:txBody>
      </p:sp>
      <p:pic>
        <p:nvPicPr>
          <p:cNvPr id="283" name="Google Shape;28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7675" y="943775"/>
            <a:ext cx="2946250" cy="37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5"/>
          <p:cNvSpPr txBox="1"/>
          <p:nvPr/>
        </p:nvSpPr>
        <p:spPr>
          <a:xfrm>
            <a:off x="524300" y="2327975"/>
            <a:ext cx="4980900" cy="23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400"/>
              <a:t>F</a:t>
            </a:r>
            <a:r>
              <a:rPr lang="ro" sz="2400"/>
              <a:t>ac parte din categoria celor mai energetice fructe.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400"/>
              <a:t>Strugurii trebuie consumaţi cu tot cu coajă pentru c</a:t>
            </a:r>
            <a:r>
              <a:rPr lang="ro" sz="2400">
                <a:solidFill>
                  <a:schemeClr val="dk1"/>
                </a:solidFill>
              </a:rPr>
              <a:t>ă</a:t>
            </a:r>
            <a:r>
              <a:rPr lang="ro" sz="2400"/>
              <a:t> aici se află cele mai valoroase substanţe.</a:t>
            </a:r>
            <a:endParaRPr sz="2400"/>
          </a:p>
        </p:txBody>
      </p:sp>
      <p:sp>
        <p:nvSpPr>
          <p:cNvPr id="285" name="Google Shape;285;p35"/>
          <p:cNvSpPr txBox="1"/>
          <p:nvPr/>
        </p:nvSpPr>
        <p:spPr>
          <a:xfrm>
            <a:off x="524300" y="1163975"/>
            <a:ext cx="3051600" cy="9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4800">
                <a:solidFill>
                  <a:srgbClr val="741B47"/>
                </a:solidFill>
                <a:latin typeface="Pacifico"/>
                <a:ea typeface="Pacifico"/>
                <a:cs typeface="Pacifico"/>
                <a:sym typeface="Pacifico"/>
              </a:rPr>
              <a:t>Strugurii</a:t>
            </a:r>
            <a:endParaRPr sz="4800">
              <a:solidFill>
                <a:srgbClr val="741B47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6"/>
          <p:cNvSpPr txBox="1"/>
          <p:nvPr/>
        </p:nvSpPr>
        <p:spPr>
          <a:xfrm>
            <a:off x="713075" y="115350"/>
            <a:ext cx="74976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900">
                <a:solidFill>
                  <a:schemeClr val="dk1"/>
                </a:solidFill>
              </a:rPr>
              <a:t>Exemple de fructe</a:t>
            </a:r>
            <a:endParaRPr/>
          </a:p>
        </p:txBody>
      </p:sp>
      <p:sp>
        <p:nvSpPr>
          <p:cNvPr id="291" name="Google Shape;291;p36"/>
          <p:cNvSpPr txBox="1"/>
          <p:nvPr/>
        </p:nvSpPr>
        <p:spPr>
          <a:xfrm>
            <a:off x="524300" y="2327975"/>
            <a:ext cx="4980900" cy="23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400"/>
              <a:t>Merele sunt fructe grozave pentru sănătatea oricărei persoane.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400"/>
              <a:t>Cât de des ați auzit că un măr pe zi tine doctorul departe?</a:t>
            </a:r>
            <a:endParaRPr sz="2400"/>
          </a:p>
        </p:txBody>
      </p:sp>
      <p:sp>
        <p:nvSpPr>
          <p:cNvPr id="292" name="Google Shape;292;p36"/>
          <p:cNvSpPr txBox="1"/>
          <p:nvPr/>
        </p:nvSpPr>
        <p:spPr>
          <a:xfrm>
            <a:off x="524300" y="1163975"/>
            <a:ext cx="3051600" cy="9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480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Merele</a:t>
            </a:r>
            <a:endParaRPr sz="4800">
              <a:solidFill>
                <a:srgbClr val="CC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93" name="Google Shape;29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3650" y="1117025"/>
            <a:ext cx="2838450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7"/>
          <p:cNvSpPr txBox="1"/>
          <p:nvPr/>
        </p:nvSpPr>
        <p:spPr>
          <a:xfrm>
            <a:off x="713075" y="115350"/>
            <a:ext cx="74976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900">
                <a:solidFill>
                  <a:schemeClr val="dk1"/>
                </a:solidFill>
              </a:rPr>
              <a:t>Exemple de fructe</a:t>
            </a:r>
            <a:endParaRPr/>
          </a:p>
        </p:txBody>
      </p:sp>
      <p:sp>
        <p:nvSpPr>
          <p:cNvPr id="299" name="Google Shape;299;p37"/>
          <p:cNvSpPr txBox="1"/>
          <p:nvPr/>
        </p:nvSpPr>
        <p:spPr>
          <a:xfrm>
            <a:off x="524300" y="2327975"/>
            <a:ext cx="4980900" cy="23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400"/>
              <a:t>Bananele sunt printre cele mai consumate fructe din lume.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400"/>
              <a:t>Ele ajută și la îmbunătățirea memoriei și a stării de spirit.</a:t>
            </a:r>
            <a:endParaRPr sz="2400"/>
          </a:p>
        </p:txBody>
      </p:sp>
      <p:sp>
        <p:nvSpPr>
          <p:cNvPr id="300" name="Google Shape;300;p37"/>
          <p:cNvSpPr txBox="1"/>
          <p:nvPr/>
        </p:nvSpPr>
        <p:spPr>
          <a:xfrm>
            <a:off x="524300" y="1163975"/>
            <a:ext cx="3051600" cy="9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4800">
                <a:solidFill>
                  <a:srgbClr val="D9AA00"/>
                </a:solidFill>
                <a:latin typeface="Pacifico"/>
                <a:ea typeface="Pacifico"/>
                <a:cs typeface="Pacifico"/>
                <a:sym typeface="Pacifico"/>
              </a:rPr>
              <a:t>Bananele</a:t>
            </a:r>
            <a:endParaRPr sz="4800">
              <a:solidFill>
                <a:srgbClr val="D9AA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301" name="Google Shape;30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7325" y="791950"/>
            <a:ext cx="2825674" cy="4125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8"/>
          <p:cNvSpPr txBox="1"/>
          <p:nvPr/>
        </p:nvSpPr>
        <p:spPr>
          <a:xfrm>
            <a:off x="713075" y="115350"/>
            <a:ext cx="74976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900">
                <a:solidFill>
                  <a:schemeClr val="dk1"/>
                </a:solidFill>
              </a:rPr>
              <a:t>Exemple de fructe</a:t>
            </a:r>
            <a:endParaRPr/>
          </a:p>
        </p:txBody>
      </p:sp>
      <p:sp>
        <p:nvSpPr>
          <p:cNvPr id="307" name="Google Shape;307;p38"/>
          <p:cNvSpPr txBox="1"/>
          <p:nvPr/>
        </p:nvSpPr>
        <p:spPr>
          <a:xfrm>
            <a:off x="524300" y="2327975"/>
            <a:ext cx="4980900" cy="23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400"/>
              <a:t>Perele proaspete trebuie să fie mâncate după ce sunt spălate bine sub jetul de apă.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400"/>
              <a:t>Este recomandat ca </a:t>
            </a:r>
            <a:r>
              <a:rPr lang="ro" sz="2400"/>
              <a:t>perele</a:t>
            </a:r>
            <a:r>
              <a:rPr lang="ro" sz="2400"/>
              <a:t> să se mănânce cu tot cu coajă.</a:t>
            </a:r>
            <a:endParaRPr sz="2400"/>
          </a:p>
        </p:txBody>
      </p:sp>
      <p:sp>
        <p:nvSpPr>
          <p:cNvPr id="308" name="Google Shape;308;p38"/>
          <p:cNvSpPr txBox="1"/>
          <p:nvPr/>
        </p:nvSpPr>
        <p:spPr>
          <a:xfrm>
            <a:off x="524300" y="1163975"/>
            <a:ext cx="3051600" cy="9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4800">
                <a:solidFill>
                  <a:srgbClr val="77941F"/>
                </a:solidFill>
                <a:latin typeface="Pacifico"/>
                <a:ea typeface="Pacifico"/>
                <a:cs typeface="Pacifico"/>
                <a:sym typeface="Pacifico"/>
              </a:rPr>
              <a:t>Perele</a:t>
            </a:r>
            <a:endParaRPr sz="4800">
              <a:solidFill>
                <a:srgbClr val="77941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309" name="Google Shape;30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573725" y="603175"/>
            <a:ext cx="3181874" cy="4125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9"/>
          <p:cNvSpPr txBox="1"/>
          <p:nvPr/>
        </p:nvSpPr>
        <p:spPr>
          <a:xfrm>
            <a:off x="713075" y="115350"/>
            <a:ext cx="74976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900">
                <a:solidFill>
                  <a:schemeClr val="dk1"/>
                </a:solidFill>
              </a:rPr>
              <a:t>Exemple de legume</a:t>
            </a:r>
            <a:endParaRPr/>
          </a:p>
        </p:txBody>
      </p:sp>
      <p:sp>
        <p:nvSpPr>
          <p:cNvPr id="315" name="Google Shape;315;p39"/>
          <p:cNvSpPr txBox="1"/>
          <p:nvPr/>
        </p:nvSpPr>
        <p:spPr>
          <a:xfrm>
            <a:off x="524300" y="2327975"/>
            <a:ext cx="4980900" cy="23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400"/>
              <a:t>Morcovii sunt considerați a fi cele mai gustoase legume.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400"/>
              <a:t>Chiar şi gătit, morcovul îşi păstrează proprietăţile nutritive.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316" name="Google Shape;316;p39"/>
          <p:cNvSpPr txBox="1"/>
          <p:nvPr/>
        </p:nvSpPr>
        <p:spPr>
          <a:xfrm>
            <a:off x="524300" y="1163975"/>
            <a:ext cx="3051600" cy="9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4800">
                <a:solidFill>
                  <a:srgbClr val="FF9900"/>
                </a:solidFill>
                <a:latin typeface="Pacifico"/>
                <a:ea typeface="Pacifico"/>
                <a:cs typeface="Pacifico"/>
                <a:sym typeface="Pacifico"/>
              </a:rPr>
              <a:t>Morcovii</a:t>
            </a:r>
            <a:endParaRPr sz="4800">
              <a:solidFill>
                <a:srgbClr val="FF99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317" name="Google Shape;31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7600" y="865350"/>
            <a:ext cx="3066807" cy="412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4370" y="2138528"/>
            <a:ext cx="2290500" cy="2702357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0"/>
          <p:cNvSpPr txBox="1"/>
          <p:nvPr/>
        </p:nvSpPr>
        <p:spPr>
          <a:xfrm>
            <a:off x="713075" y="115350"/>
            <a:ext cx="74976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900">
                <a:solidFill>
                  <a:schemeClr val="dk1"/>
                </a:solidFill>
              </a:rPr>
              <a:t>Exemple de legume</a:t>
            </a:r>
            <a:endParaRPr/>
          </a:p>
        </p:txBody>
      </p:sp>
      <p:sp>
        <p:nvSpPr>
          <p:cNvPr id="324" name="Google Shape;324;p40"/>
          <p:cNvSpPr txBox="1"/>
          <p:nvPr/>
        </p:nvSpPr>
        <p:spPr>
          <a:xfrm>
            <a:off x="471850" y="2323300"/>
            <a:ext cx="4980900" cy="23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400"/>
              <a:t>Frunzele spanacului se consumă sub formă de </a:t>
            </a:r>
            <a:r>
              <a:rPr lang="ro" sz="2400"/>
              <a:t>preparate alimentare</a:t>
            </a:r>
            <a:r>
              <a:rPr lang="ro" sz="2400"/>
              <a:t>, salate sau suc.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325" name="Google Shape;325;p40"/>
          <p:cNvSpPr txBox="1"/>
          <p:nvPr/>
        </p:nvSpPr>
        <p:spPr>
          <a:xfrm>
            <a:off x="524300" y="1163975"/>
            <a:ext cx="3051600" cy="9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4800">
                <a:solidFill>
                  <a:srgbClr val="38761D"/>
                </a:solidFill>
                <a:latin typeface="Pacifico"/>
                <a:ea typeface="Pacifico"/>
                <a:cs typeface="Pacifico"/>
                <a:sym typeface="Pacifico"/>
              </a:rPr>
              <a:t>Spanacul</a:t>
            </a:r>
            <a:endParaRPr sz="4800">
              <a:solidFill>
                <a:srgbClr val="38761D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326" name="Google Shape;32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0225" y="938150"/>
            <a:ext cx="3283775" cy="405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1"/>
          <p:cNvSpPr txBox="1"/>
          <p:nvPr/>
        </p:nvSpPr>
        <p:spPr>
          <a:xfrm>
            <a:off x="713075" y="115350"/>
            <a:ext cx="74976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900">
                <a:solidFill>
                  <a:schemeClr val="dk1"/>
                </a:solidFill>
              </a:rPr>
              <a:t>Exemple de legume</a:t>
            </a:r>
            <a:endParaRPr/>
          </a:p>
        </p:txBody>
      </p:sp>
      <p:sp>
        <p:nvSpPr>
          <p:cNvPr id="332" name="Google Shape;332;p41"/>
          <p:cNvSpPr txBox="1"/>
          <p:nvPr/>
        </p:nvSpPr>
        <p:spPr>
          <a:xfrm>
            <a:off x="471850" y="2323300"/>
            <a:ext cx="4980900" cy="23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400"/>
              <a:t>Broccoli a devenit popular în țara noastră de doar câțiva ani și a intrat în scurt timp printre preferințele celor care îți doresc un stil de viață sănătos, cu o alimentație echilibrată.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333" name="Google Shape;333;p41"/>
          <p:cNvSpPr txBox="1"/>
          <p:nvPr/>
        </p:nvSpPr>
        <p:spPr>
          <a:xfrm>
            <a:off x="524300" y="1163975"/>
            <a:ext cx="3051600" cy="9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4800">
                <a:solidFill>
                  <a:srgbClr val="274E13"/>
                </a:solidFill>
                <a:latin typeface="Pacifico"/>
                <a:ea typeface="Pacifico"/>
                <a:cs typeface="Pacifico"/>
                <a:sym typeface="Pacifico"/>
              </a:rPr>
              <a:t>Broccoli</a:t>
            </a:r>
            <a:endParaRPr sz="4800">
              <a:solidFill>
                <a:srgbClr val="274E1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334" name="Google Shape;33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5150" y="1163975"/>
            <a:ext cx="3386454" cy="344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-933300" y="373100"/>
            <a:ext cx="6732300" cy="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>
                <a:solidFill>
                  <a:srgbClr val="FFFFFF"/>
                </a:solidFill>
              </a:rPr>
              <a:t>El este Jimmy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65" name="Google Shape;65;p15"/>
          <p:cNvSpPr/>
          <p:nvPr/>
        </p:nvSpPr>
        <p:spPr>
          <a:xfrm>
            <a:off x="4498600" y="803025"/>
            <a:ext cx="4089600" cy="838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/>
              <a:t>E un om bun</a:t>
            </a:r>
            <a:endParaRPr sz="3600"/>
          </a:p>
        </p:txBody>
      </p:sp>
      <p:sp>
        <p:nvSpPr>
          <p:cNvPr id="66" name="Google Shape;66;p15"/>
          <p:cNvSpPr/>
          <p:nvPr/>
        </p:nvSpPr>
        <p:spPr>
          <a:xfrm>
            <a:off x="4498600" y="1463650"/>
            <a:ext cx="4089600" cy="838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/>
              <a:t>Îi plac jocurile</a:t>
            </a:r>
            <a:endParaRPr sz="3600"/>
          </a:p>
        </p:txBody>
      </p:sp>
      <p:sp>
        <p:nvSpPr>
          <p:cNvPr id="67" name="Google Shape;67;p15"/>
          <p:cNvSpPr/>
          <p:nvPr/>
        </p:nvSpPr>
        <p:spPr>
          <a:xfrm>
            <a:off x="4498600" y="2152350"/>
            <a:ext cx="4089600" cy="838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500"/>
              <a:t>Iubește fast food-ul</a:t>
            </a:r>
            <a:endParaRPr sz="3500"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1825" y="2435475"/>
            <a:ext cx="2419775" cy="241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3838" y="3239925"/>
            <a:ext cx="3055752" cy="183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2"/>
          <p:cNvSpPr txBox="1"/>
          <p:nvPr/>
        </p:nvSpPr>
        <p:spPr>
          <a:xfrm>
            <a:off x="713075" y="115350"/>
            <a:ext cx="74976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900">
                <a:solidFill>
                  <a:schemeClr val="dk1"/>
                </a:solidFill>
              </a:rPr>
              <a:t>Exemple de legume</a:t>
            </a:r>
            <a:endParaRPr/>
          </a:p>
        </p:txBody>
      </p:sp>
      <p:sp>
        <p:nvSpPr>
          <p:cNvPr id="340" name="Google Shape;340;p42"/>
          <p:cNvSpPr txBox="1"/>
          <p:nvPr/>
        </p:nvSpPr>
        <p:spPr>
          <a:xfrm>
            <a:off x="471850" y="2323300"/>
            <a:ext cx="4980900" cy="23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400"/>
              <a:t>Rosiile sunt extrem de benefice in timpul verii, întrucât protejează pielea de agresiunile razelor de soare.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341" name="Google Shape;341;p42"/>
          <p:cNvSpPr txBox="1"/>
          <p:nvPr/>
        </p:nvSpPr>
        <p:spPr>
          <a:xfrm>
            <a:off x="524300" y="1163975"/>
            <a:ext cx="3051600" cy="9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480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Rosiile</a:t>
            </a:r>
            <a:endParaRPr sz="4800">
              <a:solidFill>
                <a:srgbClr val="FF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342" name="Google Shape;34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5150" y="865350"/>
            <a:ext cx="3386451" cy="3340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5085" y="283125"/>
            <a:ext cx="5513513" cy="526655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3"/>
          <p:cNvSpPr txBox="1"/>
          <p:nvPr/>
        </p:nvSpPr>
        <p:spPr>
          <a:xfrm>
            <a:off x="0" y="4136425"/>
            <a:ext cx="4225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600">
                <a:solidFill>
                  <a:srgbClr val="0AD71A"/>
                </a:solidFill>
              </a:rPr>
              <a:t>Pâine, cereale, orez, paste</a:t>
            </a:r>
            <a:endParaRPr sz="2600">
              <a:solidFill>
                <a:srgbClr val="0AD71A"/>
              </a:solidFill>
            </a:endParaRPr>
          </a:p>
        </p:txBody>
      </p:sp>
      <p:sp>
        <p:nvSpPr>
          <p:cNvPr id="349" name="Google Shape;349;p43"/>
          <p:cNvSpPr txBox="1"/>
          <p:nvPr/>
        </p:nvSpPr>
        <p:spPr>
          <a:xfrm>
            <a:off x="1376332" y="3347326"/>
            <a:ext cx="40506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>
                <a:solidFill>
                  <a:srgbClr val="9ED349"/>
                </a:solidFill>
              </a:rPr>
              <a:t>Fructe și legume</a:t>
            </a:r>
            <a:endParaRPr sz="3000">
              <a:solidFill>
                <a:srgbClr val="9ED349"/>
              </a:solidFill>
            </a:endParaRPr>
          </a:p>
        </p:txBody>
      </p:sp>
      <p:sp>
        <p:nvSpPr>
          <p:cNvPr id="350" name="Google Shape;350;p43"/>
          <p:cNvSpPr txBox="1"/>
          <p:nvPr/>
        </p:nvSpPr>
        <p:spPr>
          <a:xfrm>
            <a:off x="3292314" y="2678788"/>
            <a:ext cx="4269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>
                <a:solidFill>
                  <a:srgbClr val="CEC71B"/>
                </a:solidFill>
              </a:rPr>
              <a:t>Lactate</a:t>
            </a:r>
            <a:endParaRPr sz="3000">
              <a:solidFill>
                <a:srgbClr val="E8E11F"/>
              </a:solidFill>
            </a:endParaRPr>
          </a:p>
        </p:txBody>
      </p:sp>
      <p:sp>
        <p:nvSpPr>
          <p:cNvPr id="351" name="Google Shape;351;p43"/>
          <p:cNvSpPr txBox="1"/>
          <p:nvPr/>
        </p:nvSpPr>
        <p:spPr>
          <a:xfrm>
            <a:off x="2321786" y="1144971"/>
            <a:ext cx="34785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>
                <a:solidFill>
                  <a:srgbClr val="F00000"/>
                </a:solidFill>
              </a:rPr>
              <a:t>Dulciuri și fast-food</a:t>
            </a:r>
            <a:endParaRPr sz="3000">
              <a:solidFill>
                <a:srgbClr val="F00000"/>
              </a:solidFill>
            </a:endParaRPr>
          </a:p>
        </p:txBody>
      </p:sp>
      <p:sp>
        <p:nvSpPr>
          <p:cNvPr id="352" name="Google Shape;352;p43"/>
          <p:cNvSpPr/>
          <p:nvPr/>
        </p:nvSpPr>
        <p:spPr>
          <a:xfrm>
            <a:off x="2978050" y="2689825"/>
            <a:ext cx="1995300" cy="646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43"/>
          <p:cNvSpPr/>
          <p:nvPr/>
        </p:nvSpPr>
        <p:spPr>
          <a:xfrm>
            <a:off x="0" y="0"/>
            <a:ext cx="9238500" cy="4299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2400">
                <a:solidFill>
                  <a:srgbClr val="FFFFFF"/>
                </a:solidFill>
              </a:rPr>
              <a:t>Ne întoarcem la piramidă și continuăm cu lactatele.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354" name="Google Shape;354;p43"/>
          <p:cNvSpPr txBox="1"/>
          <p:nvPr/>
        </p:nvSpPr>
        <p:spPr>
          <a:xfrm>
            <a:off x="3111926" y="1918319"/>
            <a:ext cx="3642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>
                <a:solidFill>
                  <a:srgbClr val="F09C20"/>
                </a:solidFill>
              </a:rPr>
              <a:t>Carne și ouă</a:t>
            </a:r>
            <a:endParaRPr sz="3000">
              <a:solidFill>
                <a:srgbClr val="F09C20"/>
              </a:solidFill>
            </a:endParaRPr>
          </a:p>
        </p:txBody>
      </p:sp>
      <p:pic>
        <p:nvPicPr>
          <p:cNvPr id="355" name="Google Shape;35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3818" y="429936"/>
            <a:ext cx="633400" cy="1140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321" y="104862"/>
            <a:ext cx="1475625" cy="147562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4"/>
          <p:cNvSpPr txBox="1"/>
          <p:nvPr/>
        </p:nvSpPr>
        <p:spPr>
          <a:xfrm>
            <a:off x="2128725" y="461400"/>
            <a:ext cx="33450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900"/>
              <a:t>Lactatele</a:t>
            </a:r>
            <a:endParaRPr/>
          </a:p>
        </p:txBody>
      </p:sp>
      <p:pic>
        <p:nvPicPr>
          <p:cNvPr id="362" name="Google Shape;36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851350" y="1614525"/>
            <a:ext cx="3638725" cy="363872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4"/>
          <p:cNvSpPr/>
          <p:nvPr/>
        </p:nvSpPr>
        <p:spPr>
          <a:xfrm>
            <a:off x="5374631" y="529497"/>
            <a:ext cx="3271800" cy="56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600">
                <a:solidFill>
                  <a:srgbClr val="38761D"/>
                </a:solidFill>
                <a:latin typeface="Caveat"/>
                <a:ea typeface="Caveat"/>
                <a:cs typeface="Caveat"/>
                <a:sym typeface="Caveat"/>
              </a:rPr>
              <a:t>3 </a:t>
            </a:r>
            <a:r>
              <a:rPr b="1" lang="ro" sz="3600">
                <a:solidFill>
                  <a:srgbClr val="38761D"/>
                </a:solidFill>
                <a:latin typeface="Caveat"/>
                <a:ea typeface="Caveat"/>
                <a:cs typeface="Caveat"/>
                <a:sym typeface="Caveat"/>
              </a:rPr>
              <a:t>porții</a:t>
            </a:r>
            <a:r>
              <a:rPr b="1" lang="ro" sz="3600">
                <a:solidFill>
                  <a:srgbClr val="38761D"/>
                </a:solidFill>
                <a:latin typeface="Caveat"/>
                <a:ea typeface="Caveat"/>
                <a:cs typeface="Caveat"/>
                <a:sym typeface="Caveat"/>
              </a:rPr>
              <a:t> pe zi</a:t>
            </a:r>
            <a:endParaRPr sz="3600"/>
          </a:p>
        </p:txBody>
      </p:sp>
      <p:sp>
        <p:nvSpPr>
          <p:cNvPr id="364" name="Google Shape;364;p44"/>
          <p:cNvSpPr txBox="1"/>
          <p:nvPr/>
        </p:nvSpPr>
        <p:spPr>
          <a:xfrm>
            <a:off x="2807898" y="1475625"/>
            <a:ext cx="32718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000">
                <a:latin typeface="Caveat"/>
                <a:ea typeface="Caveat"/>
                <a:cs typeface="Caveat"/>
                <a:sym typeface="Caveat"/>
              </a:rPr>
              <a:t>Fac oasele puternice</a:t>
            </a:r>
            <a:endParaRPr b="1" sz="30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5" name="Google Shape;365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53382" y="1603841"/>
            <a:ext cx="606951" cy="45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3303" y="3103927"/>
            <a:ext cx="1151601" cy="171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61375" y="3406348"/>
            <a:ext cx="2696802" cy="133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05150" y="2736900"/>
            <a:ext cx="1346201" cy="24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525" y="89025"/>
            <a:ext cx="1284050" cy="128405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5"/>
          <p:cNvSpPr txBox="1"/>
          <p:nvPr/>
        </p:nvSpPr>
        <p:spPr>
          <a:xfrm>
            <a:off x="2128725" y="461400"/>
            <a:ext cx="39324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900"/>
              <a:t>Carnea și ouăle</a:t>
            </a:r>
            <a:endParaRPr/>
          </a:p>
        </p:txBody>
      </p:sp>
      <p:sp>
        <p:nvSpPr>
          <p:cNvPr id="375" name="Google Shape;375;p45"/>
          <p:cNvSpPr/>
          <p:nvPr/>
        </p:nvSpPr>
        <p:spPr>
          <a:xfrm>
            <a:off x="6113476" y="529500"/>
            <a:ext cx="2690100" cy="56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60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1</a:t>
            </a:r>
            <a:r>
              <a:rPr b="1" lang="ro" sz="360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b="1" lang="ro" sz="360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porție</a:t>
            </a:r>
            <a:r>
              <a:rPr b="1" lang="ro" sz="360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 pe zi</a:t>
            </a:r>
            <a:endParaRPr sz="3600">
              <a:solidFill>
                <a:srgbClr val="FF0000"/>
              </a:solidFill>
            </a:endParaRPr>
          </a:p>
        </p:txBody>
      </p:sp>
      <p:pic>
        <p:nvPicPr>
          <p:cNvPr id="376" name="Google Shape;37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0925" y="1489772"/>
            <a:ext cx="4899600" cy="36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53362" y="2220275"/>
            <a:ext cx="3402425" cy="256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5"/>
          <p:cNvSpPr txBox="1"/>
          <p:nvPr/>
        </p:nvSpPr>
        <p:spPr>
          <a:xfrm>
            <a:off x="2807899" y="1373075"/>
            <a:ext cx="31377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000">
                <a:latin typeface="Caveat"/>
                <a:ea typeface="Caveat"/>
                <a:cs typeface="Caveat"/>
                <a:sym typeface="Caveat"/>
              </a:rPr>
              <a:t>Dau forță musculară</a:t>
            </a:r>
            <a:endParaRPr b="1" sz="30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9" name="Google Shape;379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53382" y="1501291"/>
            <a:ext cx="606951" cy="45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22975" y="3540950"/>
            <a:ext cx="5185176" cy="147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5085" y="283125"/>
            <a:ext cx="5513513" cy="526655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6"/>
          <p:cNvSpPr txBox="1"/>
          <p:nvPr/>
        </p:nvSpPr>
        <p:spPr>
          <a:xfrm>
            <a:off x="0" y="4136425"/>
            <a:ext cx="4225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600">
                <a:solidFill>
                  <a:srgbClr val="0AD71A"/>
                </a:solidFill>
              </a:rPr>
              <a:t>Pâine</a:t>
            </a:r>
            <a:r>
              <a:rPr lang="ro" sz="2600">
                <a:solidFill>
                  <a:srgbClr val="0AD71A"/>
                </a:solidFill>
              </a:rPr>
              <a:t>, cereale, orez, paste</a:t>
            </a:r>
            <a:endParaRPr sz="2600">
              <a:solidFill>
                <a:srgbClr val="0AD71A"/>
              </a:solidFill>
            </a:endParaRPr>
          </a:p>
        </p:txBody>
      </p:sp>
      <p:sp>
        <p:nvSpPr>
          <p:cNvPr id="387" name="Google Shape;387;p46"/>
          <p:cNvSpPr txBox="1"/>
          <p:nvPr/>
        </p:nvSpPr>
        <p:spPr>
          <a:xfrm>
            <a:off x="1376332" y="3347326"/>
            <a:ext cx="40506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>
                <a:solidFill>
                  <a:srgbClr val="9ED349"/>
                </a:solidFill>
              </a:rPr>
              <a:t>Fructe </a:t>
            </a:r>
            <a:r>
              <a:rPr lang="ro" sz="3000">
                <a:solidFill>
                  <a:srgbClr val="9ED349"/>
                </a:solidFill>
              </a:rPr>
              <a:t>și</a:t>
            </a:r>
            <a:r>
              <a:rPr lang="ro" sz="3000">
                <a:solidFill>
                  <a:srgbClr val="9ED349"/>
                </a:solidFill>
              </a:rPr>
              <a:t> legume</a:t>
            </a:r>
            <a:endParaRPr sz="3000">
              <a:solidFill>
                <a:srgbClr val="9ED349"/>
              </a:solidFill>
            </a:endParaRPr>
          </a:p>
        </p:txBody>
      </p:sp>
      <p:sp>
        <p:nvSpPr>
          <p:cNvPr id="388" name="Google Shape;388;p46"/>
          <p:cNvSpPr txBox="1"/>
          <p:nvPr/>
        </p:nvSpPr>
        <p:spPr>
          <a:xfrm>
            <a:off x="3292314" y="2678788"/>
            <a:ext cx="4269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>
                <a:solidFill>
                  <a:srgbClr val="CEC71B"/>
                </a:solidFill>
              </a:rPr>
              <a:t>Lactate</a:t>
            </a:r>
            <a:endParaRPr sz="3000">
              <a:solidFill>
                <a:srgbClr val="CEC71B"/>
              </a:solidFill>
            </a:endParaRPr>
          </a:p>
        </p:txBody>
      </p:sp>
      <p:sp>
        <p:nvSpPr>
          <p:cNvPr id="389" name="Google Shape;389;p46"/>
          <p:cNvSpPr txBox="1"/>
          <p:nvPr/>
        </p:nvSpPr>
        <p:spPr>
          <a:xfrm>
            <a:off x="2321786" y="1144971"/>
            <a:ext cx="34785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>
                <a:solidFill>
                  <a:srgbClr val="F00000"/>
                </a:solidFill>
              </a:rPr>
              <a:t>Dulciuri </a:t>
            </a:r>
            <a:r>
              <a:rPr lang="ro" sz="3000">
                <a:solidFill>
                  <a:srgbClr val="F00000"/>
                </a:solidFill>
              </a:rPr>
              <a:t>și</a:t>
            </a:r>
            <a:r>
              <a:rPr lang="ro" sz="3000">
                <a:solidFill>
                  <a:srgbClr val="F00000"/>
                </a:solidFill>
              </a:rPr>
              <a:t> fast-food</a:t>
            </a:r>
            <a:endParaRPr sz="3000">
              <a:solidFill>
                <a:srgbClr val="F00000"/>
              </a:solidFill>
            </a:endParaRPr>
          </a:p>
        </p:txBody>
      </p:sp>
      <p:sp>
        <p:nvSpPr>
          <p:cNvPr id="390" name="Google Shape;390;p46"/>
          <p:cNvSpPr/>
          <p:nvPr/>
        </p:nvSpPr>
        <p:spPr>
          <a:xfrm>
            <a:off x="2110575" y="1090554"/>
            <a:ext cx="3900900" cy="760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46"/>
          <p:cNvSpPr/>
          <p:nvPr/>
        </p:nvSpPr>
        <p:spPr>
          <a:xfrm>
            <a:off x="0" y="0"/>
            <a:ext cx="9238500" cy="4299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2400">
                <a:solidFill>
                  <a:srgbClr val="FFFFFF"/>
                </a:solidFill>
              </a:rPr>
              <a:t>Am urcat până în vârf… 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392" name="Google Shape;392;p46"/>
          <p:cNvSpPr txBox="1"/>
          <p:nvPr/>
        </p:nvSpPr>
        <p:spPr>
          <a:xfrm>
            <a:off x="3111926" y="1918319"/>
            <a:ext cx="3642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>
                <a:solidFill>
                  <a:srgbClr val="F09C20"/>
                </a:solidFill>
              </a:rPr>
              <a:t>Carne </a:t>
            </a:r>
            <a:r>
              <a:rPr lang="ro" sz="3000">
                <a:solidFill>
                  <a:srgbClr val="F09C20"/>
                </a:solidFill>
              </a:rPr>
              <a:t>și</a:t>
            </a:r>
            <a:r>
              <a:rPr lang="ro" sz="3000">
                <a:solidFill>
                  <a:srgbClr val="F09C20"/>
                </a:solidFill>
              </a:rPr>
              <a:t> </a:t>
            </a:r>
            <a:r>
              <a:rPr lang="ro" sz="3000">
                <a:solidFill>
                  <a:srgbClr val="F09C20"/>
                </a:solidFill>
              </a:rPr>
              <a:t>ouă</a:t>
            </a:r>
            <a:endParaRPr sz="3000">
              <a:solidFill>
                <a:srgbClr val="F09C20"/>
              </a:solidFill>
            </a:endParaRPr>
          </a:p>
        </p:txBody>
      </p:sp>
      <p:pic>
        <p:nvPicPr>
          <p:cNvPr id="393" name="Google Shape;39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3818" y="429936"/>
            <a:ext cx="633400" cy="1140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125" y="1620300"/>
            <a:ext cx="24384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475" y="200413"/>
            <a:ext cx="1224575" cy="122457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7"/>
          <p:cNvSpPr txBox="1"/>
          <p:nvPr/>
        </p:nvSpPr>
        <p:spPr>
          <a:xfrm>
            <a:off x="1793165" y="461400"/>
            <a:ext cx="62499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900"/>
              <a:t>Dulciuri și fast-food</a:t>
            </a:r>
            <a:endParaRPr/>
          </a:p>
        </p:txBody>
      </p:sp>
      <p:sp>
        <p:nvSpPr>
          <p:cNvPr id="401" name="Google Shape;401;p47"/>
          <p:cNvSpPr txBox="1"/>
          <p:nvPr/>
        </p:nvSpPr>
        <p:spPr>
          <a:xfrm>
            <a:off x="2401375" y="1303050"/>
            <a:ext cx="3816900" cy="12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600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Foarte rar!!!</a:t>
            </a:r>
            <a:endParaRPr b="1" sz="6000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402" name="Google Shape;402;p47"/>
          <p:cNvSpPr/>
          <p:nvPr/>
        </p:nvSpPr>
        <p:spPr>
          <a:xfrm>
            <a:off x="6674825" y="381600"/>
            <a:ext cx="2359500" cy="1138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60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Maxim</a:t>
            </a:r>
            <a:endParaRPr b="1" sz="3600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60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1 </a:t>
            </a:r>
            <a:r>
              <a:rPr b="1" lang="ro" sz="360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porție</a:t>
            </a:r>
            <a:r>
              <a:rPr b="1" lang="ro" sz="360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 pe zi</a:t>
            </a:r>
            <a:endParaRPr sz="3600">
              <a:solidFill>
                <a:srgbClr val="FF0000"/>
              </a:solidFill>
            </a:endParaRPr>
          </a:p>
        </p:txBody>
      </p:sp>
      <p:pic>
        <p:nvPicPr>
          <p:cNvPr id="403" name="Google Shape;403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125" y="3007275"/>
            <a:ext cx="3095625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85575" y="2488838"/>
            <a:ext cx="4244002" cy="25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7"/>
          <p:cNvSpPr/>
          <p:nvPr/>
        </p:nvSpPr>
        <p:spPr>
          <a:xfrm>
            <a:off x="-10475" y="4640975"/>
            <a:ext cx="9238500" cy="502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2400">
                <a:solidFill>
                  <a:srgbClr val="FFFFFF"/>
                </a:solidFill>
              </a:rPr>
              <a:t>Nu este usor, dar limitarea acestora e cel mai important pas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406" name="Google Shape;406;p47"/>
          <p:cNvSpPr txBox="1"/>
          <p:nvPr/>
        </p:nvSpPr>
        <p:spPr>
          <a:xfrm>
            <a:off x="880850" y="2306983"/>
            <a:ext cx="30096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>
                <a:latin typeface="Pacifico"/>
                <a:ea typeface="Pacifico"/>
                <a:cs typeface="Pacifico"/>
                <a:sym typeface="Pacifico"/>
              </a:rPr>
              <a:t>Carii dentare</a:t>
            </a:r>
            <a:endParaRPr sz="30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07" name="Google Shape;407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2125" y="2339055"/>
            <a:ext cx="502820" cy="50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7"/>
          <p:cNvSpPr txBox="1"/>
          <p:nvPr/>
        </p:nvSpPr>
        <p:spPr>
          <a:xfrm>
            <a:off x="6349773" y="2306970"/>
            <a:ext cx="30096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>
                <a:latin typeface="Pacifico"/>
                <a:ea typeface="Pacifico"/>
                <a:cs typeface="Pacifico"/>
                <a:sym typeface="Pacifico"/>
              </a:rPr>
              <a:t>Obezitate</a:t>
            </a:r>
            <a:endParaRPr sz="30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09" name="Google Shape;409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31048" y="2339043"/>
            <a:ext cx="502820" cy="5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69382" y="2841851"/>
            <a:ext cx="1337244" cy="176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6333874" y="2841850"/>
            <a:ext cx="1787587" cy="176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7988" y="283099"/>
            <a:ext cx="2248025" cy="4340252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8"/>
          <p:cNvSpPr/>
          <p:nvPr/>
        </p:nvSpPr>
        <p:spPr>
          <a:xfrm>
            <a:off x="2841775" y="1048624"/>
            <a:ext cx="3513000" cy="27159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8" name="Google Shape;41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1726" y="199250"/>
            <a:ext cx="1925000" cy="4455822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8"/>
          <p:cNvSpPr txBox="1"/>
          <p:nvPr/>
        </p:nvSpPr>
        <p:spPr>
          <a:xfrm>
            <a:off x="4088335" y="2246285"/>
            <a:ext cx="12525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2400"/>
              <a:t>Apă</a:t>
            </a:r>
            <a:endParaRPr b="1" sz="2400"/>
          </a:p>
        </p:txBody>
      </p:sp>
      <p:sp>
        <p:nvSpPr>
          <p:cNvPr id="420" name="Google Shape;420;p48"/>
          <p:cNvSpPr/>
          <p:nvPr/>
        </p:nvSpPr>
        <p:spPr>
          <a:xfrm>
            <a:off x="-10475" y="4640975"/>
            <a:ext cx="9238500" cy="502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2200">
                <a:solidFill>
                  <a:srgbClr val="FFFFFF"/>
                </a:solidFill>
              </a:rPr>
              <a:t>În locul sucurilor carbogazoase e mai bun un simplu pahar cu apa</a:t>
            </a:r>
            <a:endParaRPr b="1" sz="22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9"/>
          <p:cNvSpPr txBox="1"/>
          <p:nvPr/>
        </p:nvSpPr>
        <p:spPr>
          <a:xfrm>
            <a:off x="1258350" y="750575"/>
            <a:ext cx="7088700" cy="9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Pacifico"/>
              <a:buAutoNum type="arabicPeriod"/>
            </a:pPr>
            <a:r>
              <a:rPr lang="ro"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Stau mai </a:t>
            </a:r>
            <a:r>
              <a:rPr lang="ro"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puțin</a:t>
            </a:r>
            <a:r>
              <a:rPr lang="ro"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 la calculator</a:t>
            </a:r>
            <a:endParaRPr sz="36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426" name="Google Shape;426;p49"/>
          <p:cNvSpPr txBox="1"/>
          <p:nvPr/>
        </p:nvSpPr>
        <p:spPr>
          <a:xfrm>
            <a:off x="1205925" y="1858575"/>
            <a:ext cx="7088700" cy="9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2.  Fac </a:t>
            </a: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cât</a:t>
            </a: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 mai mult sport</a:t>
            </a:r>
            <a:endParaRPr sz="36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427" name="Google Shape;427;p49"/>
          <p:cNvSpPr txBox="1"/>
          <p:nvPr/>
        </p:nvSpPr>
        <p:spPr>
          <a:xfrm>
            <a:off x="1258350" y="2966575"/>
            <a:ext cx="7088700" cy="9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3.  O </a:t>
            </a: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să</a:t>
            </a: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mănânc</a:t>
            </a: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ro" sz="3600">
                <a:latin typeface="Pacifico"/>
                <a:ea typeface="Pacifico"/>
                <a:cs typeface="Pacifico"/>
                <a:sym typeface="Pacifico"/>
              </a:rPr>
              <a:t>sănătos</a:t>
            </a:r>
            <a:endParaRPr sz="36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28" name="Google Shape;42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5300" y="750574"/>
            <a:ext cx="800525" cy="60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7825" y="1858574"/>
            <a:ext cx="800525" cy="60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3475" y="2966574"/>
            <a:ext cx="800525" cy="600223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9"/>
          <p:cNvSpPr/>
          <p:nvPr/>
        </p:nvSpPr>
        <p:spPr>
          <a:xfrm>
            <a:off x="-10475" y="4640975"/>
            <a:ext cx="9238500" cy="502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2400">
                <a:solidFill>
                  <a:srgbClr val="FFFFFF"/>
                </a:solidFill>
              </a:rPr>
              <a:t>Și așa a reusit Jimmy să termine toate sarcinile dintr-o zi</a:t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0"/>
          <p:cNvSpPr/>
          <p:nvPr/>
        </p:nvSpPr>
        <p:spPr>
          <a:xfrm>
            <a:off x="1698775" y="2862750"/>
            <a:ext cx="891300" cy="1405200"/>
          </a:xfrm>
          <a:prstGeom prst="ellipse">
            <a:avLst/>
          </a:prstGeom>
          <a:solidFill>
            <a:srgbClr val="FFFFFF"/>
          </a:solidFill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" sz="6000">
                <a:solidFill>
                  <a:schemeClr val="dk1"/>
                </a:solidFill>
              </a:rPr>
              <a:t>.</a:t>
            </a:r>
            <a:endParaRPr sz="6000"/>
          </a:p>
        </p:txBody>
      </p:sp>
      <p:sp>
        <p:nvSpPr>
          <p:cNvPr id="437" name="Google Shape;437;p50"/>
          <p:cNvSpPr txBox="1"/>
          <p:nvPr/>
        </p:nvSpPr>
        <p:spPr>
          <a:xfrm>
            <a:off x="671125" y="262150"/>
            <a:ext cx="54528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600">
                <a:solidFill>
                  <a:srgbClr val="FFFFFF"/>
                </a:solidFill>
              </a:rPr>
              <a:t>După câteva luni</a:t>
            </a:r>
            <a:r>
              <a:rPr b="1" lang="ro" sz="3600">
                <a:solidFill>
                  <a:srgbClr val="FFFFFF"/>
                </a:solidFill>
              </a:rPr>
              <a:t>...</a:t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438" name="Google Shape;438;p50"/>
          <p:cNvSpPr/>
          <p:nvPr/>
        </p:nvSpPr>
        <p:spPr>
          <a:xfrm>
            <a:off x="3345099" y="1499525"/>
            <a:ext cx="4603500" cy="12582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>
                <a:solidFill>
                  <a:srgbClr val="38761D"/>
                </a:solidFill>
              </a:rPr>
              <a:t>A devenit p</a:t>
            </a:r>
            <a:r>
              <a:rPr lang="ro" sz="3000">
                <a:solidFill>
                  <a:srgbClr val="38761D"/>
                </a:solidFill>
              </a:rPr>
              <a:t>lin de </a:t>
            </a:r>
            <a:r>
              <a:rPr lang="ro" sz="3000">
                <a:solidFill>
                  <a:srgbClr val="38761D"/>
                </a:solidFill>
              </a:rPr>
              <a:t>viață</a:t>
            </a:r>
            <a:endParaRPr sz="3000">
              <a:solidFill>
                <a:srgbClr val="38761D"/>
              </a:solidFill>
            </a:endParaRPr>
          </a:p>
        </p:txBody>
      </p:sp>
      <p:sp>
        <p:nvSpPr>
          <p:cNvPr id="439" name="Google Shape;439;p50"/>
          <p:cNvSpPr/>
          <p:nvPr/>
        </p:nvSpPr>
        <p:spPr>
          <a:xfrm>
            <a:off x="2915164" y="3271625"/>
            <a:ext cx="4121100" cy="11115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>
                <a:solidFill>
                  <a:srgbClr val="38761D"/>
                </a:solidFill>
              </a:rPr>
              <a:t>A </a:t>
            </a:r>
            <a:r>
              <a:rPr lang="ro" sz="3000">
                <a:solidFill>
                  <a:srgbClr val="38761D"/>
                </a:solidFill>
              </a:rPr>
              <a:t>reușit</a:t>
            </a:r>
            <a:r>
              <a:rPr lang="ro" sz="3000">
                <a:solidFill>
                  <a:srgbClr val="38761D"/>
                </a:solidFill>
              </a:rPr>
              <a:t> </a:t>
            </a:r>
            <a:r>
              <a:rPr lang="ro" sz="3000">
                <a:solidFill>
                  <a:srgbClr val="38761D"/>
                </a:solidFill>
              </a:rPr>
              <a:t>să</a:t>
            </a:r>
            <a:r>
              <a:rPr lang="ro" sz="3000">
                <a:solidFill>
                  <a:srgbClr val="38761D"/>
                </a:solidFill>
              </a:rPr>
              <a:t> </a:t>
            </a:r>
            <a:r>
              <a:rPr lang="ro" sz="3000">
                <a:solidFill>
                  <a:srgbClr val="38761D"/>
                </a:solidFill>
              </a:rPr>
              <a:t>slăbească</a:t>
            </a:r>
            <a:endParaRPr sz="3000">
              <a:solidFill>
                <a:srgbClr val="38761D"/>
              </a:solidFill>
            </a:endParaRPr>
          </a:p>
        </p:txBody>
      </p:sp>
      <p:sp>
        <p:nvSpPr>
          <p:cNvPr id="440" name="Google Shape;440;p50"/>
          <p:cNvSpPr/>
          <p:nvPr/>
        </p:nvSpPr>
        <p:spPr>
          <a:xfrm>
            <a:off x="-10475" y="4640975"/>
            <a:ext cx="9238500" cy="502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2400">
                <a:solidFill>
                  <a:srgbClr val="FFFFFF"/>
                </a:solidFill>
              </a:rPr>
              <a:t>Respectând cu strictețe cele trei sarcini din plan.</a:t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719832">
            <a:off x="1578175" y="3901750"/>
            <a:ext cx="1621975" cy="162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1"/>
          <p:cNvSpPr txBox="1"/>
          <p:nvPr/>
        </p:nvSpPr>
        <p:spPr>
          <a:xfrm>
            <a:off x="4047675" y="589950"/>
            <a:ext cx="3911400" cy="19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6000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Felicitări</a:t>
            </a:r>
            <a:r>
              <a:rPr lang="ro" sz="6000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!</a:t>
            </a:r>
            <a:endParaRPr sz="6000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47" name="Google Shape;447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4925" y="1934750"/>
            <a:ext cx="3409026" cy="27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1"/>
          <p:cNvSpPr/>
          <p:nvPr/>
        </p:nvSpPr>
        <p:spPr>
          <a:xfrm>
            <a:off x="-10475" y="4640975"/>
            <a:ext cx="9238500" cy="5028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2200">
                <a:solidFill>
                  <a:srgbClr val="FFFFFF"/>
                </a:solidFill>
              </a:rPr>
              <a:t>Și voi puteți aplica planul lui Jimmy ca să fiți sănătoși și energici.</a:t>
            </a:r>
            <a:endParaRPr b="1" sz="2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6250" y="3316925"/>
            <a:ext cx="845049" cy="16315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117094" y="565575"/>
            <a:ext cx="4601700" cy="14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800">
                <a:solidFill>
                  <a:srgbClr val="FFFFFF"/>
                </a:solidFill>
              </a:rPr>
              <a:t>Ce </a:t>
            </a:r>
            <a:r>
              <a:rPr b="1" lang="ro" sz="3800">
                <a:solidFill>
                  <a:srgbClr val="FFFFFF"/>
                </a:solidFill>
              </a:rPr>
              <a:t>făcea</a:t>
            </a:r>
            <a:r>
              <a:rPr b="1" lang="ro" sz="3800">
                <a:solidFill>
                  <a:srgbClr val="FFFFFF"/>
                </a:solidFill>
              </a:rPr>
              <a:t> el zilnic?</a:t>
            </a:r>
            <a:endParaRPr b="1" sz="3800">
              <a:solidFill>
                <a:srgbClr val="FFFFFF"/>
              </a:solidFill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6800" y="117400"/>
            <a:ext cx="1494001" cy="1494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6"/>
          <p:cNvCxnSpPr/>
          <p:nvPr/>
        </p:nvCxnSpPr>
        <p:spPr>
          <a:xfrm flipH="1">
            <a:off x="6530825" y="565575"/>
            <a:ext cx="490800" cy="288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" name="Google Shape;78;p16"/>
          <p:cNvCxnSpPr/>
          <p:nvPr/>
        </p:nvCxnSpPr>
        <p:spPr>
          <a:xfrm>
            <a:off x="6541425" y="875025"/>
            <a:ext cx="277500" cy="213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6250" y="3316925"/>
            <a:ext cx="845049" cy="16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6800" y="117400"/>
            <a:ext cx="1494001" cy="1494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5" name="Google Shape;455;p52"/>
          <p:cNvCxnSpPr/>
          <p:nvPr/>
        </p:nvCxnSpPr>
        <p:spPr>
          <a:xfrm flipH="1">
            <a:off x="6530825" y="565575"/>
            <a:ext cx="490800" cy="288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6" name="Google Shape;456;p52"/>
          <p:cNvCxnSpPr/>
          <p:nvPr/>
        </p:nvCxnSpPr>
        <p:spPr>
          <a:xfrm>
            <a:off x="6541425" y="875025"/>
            <a:ext cx="277500" cy="213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57" name="Google Shape;457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33925" y="3731487"/>
            <a:ext cx="2030548" cy="1216951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2"/>
          <p:cNvSpPr txBox="1"/>
          <p:nvPr/>
        </p:nvSpPr>
        <p:spPr>
          <a:xfrm>
            <a:off x="-94750" y="224775"/>
            <a:ext cx="4599300" cy="22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500">
                <a:solidFill>
                  <a:srgbClr val="FFFFFF"/>
                </a:solidFill>
              </a:rPr>
              <a:t>Dar oare se va întoarce Jimmy la vechile obiceiuri?</a:t>
            </a:r>
            <a:endParaRPr b="1" sz="35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6800" y="117400"/>
            <a:ext cx="1494001" cy="1494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4" name="Google Shape;464;p53"/>
          <p:cNvCxnSpPr/>
          <p:nvPr/>
        </p:nvCxnSpPr>
        <p:spPr>
          <a:xfrm flipH="1">
            <a:off x="6530825" y="565575"/>
            <a:ext cx="490800" cy="288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5" name="Google Shape;465;p53"/>
          <p:cNvCxnSpPr/>
          <p:nvPr/>
        </p:nvCxnSpPr>
        <p:spPr>
          <a:xfrm>
            <a:off x="6541425" y="875025"/>
            <a:ext cx="277500" cy="213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6" name="Google Shape;466;p53"/>
          <p:cNvSpPr txBox="1"/>
          <p:nvPr/>
        </p:nvSpPr>
        <p:spPr>
          <a:xfrm>
            <a:off x="-168675" y="214225"/>
            <a:ext cx="4740600" cy="22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500">
                <a:solidFill>
                  <a:srgbClr val="FFFFFF"/>
                </a:solidFill>
              </a:rPr>
              <a:t>Sau va continua să mănânce sănătos și să facă sport?</a:t>
            </a:r>
            <a:endParaRPr b="1" sz="35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FFFFFF"/>
              </a:solidFill>
            </a:endParaRPr>
          </a:p>
        </p:txBody>
      </p:sp>
      <p:pic>
        <p:nvPicPr>
          <p:cNvPr id="467" name="Google Shape;46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8475" y="3030500"/>
            <a:ext cx="1374700" cy="20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5550" y="3497125"/>
            <a:ext cx="1893398" cy="123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93275" y="3497125"/>
            <a:ext cx="1717247" cy="149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22325" y="660183"/>
            <a:ext cx="1301100" cy="804492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3"/>
          <p:cNvSpPr txBox="1"/>
          <p:nvPr/>
        </p:nvSpPr>
        <p:spPr>
          <a:xfrm>
            <a:off x="4614246" y="723548"/>
            <a:ext cx="8556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/>
              <a:t>SPORT</a:t>
            </a:r>
            <a:endParaRPr b="1"/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4"/>
          <p:cNvSpPr/>
          <p:nvPr/>
        </p:nvSpPr>
        <p:spPr>
          <a:xfrm>
            <a:off x="0" y="482375"/>
            <a:ext cx="9269700" cy="8703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o" sz="4800">
                <a:solidFill>
                  <a:srgbClr val="FFFFFF"/>
                </a:solidFill>
              </a:rPr>
              <a:t>Voi ce credeți?</a:t>
            </a:r>
            <a:endParaRPr sz="4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6250" y="3316925"/>
            <a:ext cx="845049" cy="16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6800" y="117400"/>
            <a:ext cx="1494001" cy="1494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85;p17"/>
          <p:cNvCxnSpPr/>
          <p:nvPr/>
        </p:nvCxnSpPr>
        <p:spPr>
          <a:xfrm flipH="1">
            <a:off x="6530825" y="565575"/>
            <a:ext cx="490800" cy="288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" name="Google Shape;86;p17"/>
          <p:cNvCxnSpPr/>
          <p:nvPr/>
        </p:nvCxnSpPr>
        <p:spPr>
          <a:xfrm flipH="1" rot="10800000">
            <a:off x="6533800" y="490875"/>
            <a:ext cx="7500" cy="373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" name="Google Shape;87;p17"/>
          <p:cNvSpPr/>
          <p:nvPr/>
        </p:nvSpPr>
        <p:spPr>
          <a:xfrm>
            <a:off x="377500" y="490875"/>
            <a:ext cx="3145800" cy="1894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500"/>
              <a:t>Stătea foarte </a:t>
            </a:r>
            <a:endParaRPr sz="3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500"/>
              <a:t>mult timp</a:t>
            </a:r>
            <a:endParaRPr sz="3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500"/>
              <a:t>la calculator</a:t>
            </a:r>
            <a:endParaRPr sz="3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6250" y="3316925"/>
            <a:ext cx="845049" cy="16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6800" y="117400"/>
            <a:ext cx="1494001" cy="1494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8"/>
          <p:cNvCxnSpPr/>
          <p:nvPr/>
        </p:nvCxnSpPr>
        <p:spPr>
          <a:xfrm flipH="1">
            <a:off x="6530825" y="565575"/>
            <a:ext cx="490800" cy="288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" name="Google Shape;95;p18"/>
          <p:cNvCxnSpPr/>
          <p:nvPr/>
        </p:nvCxnSpPr>
        <p:spPr>
          <a:xfrm flipH="1" rot="10800000">
            <a:off x="6533800" y="490875"/>
            <a:ext cx="7500" cy="373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6" name="Google Shape;9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1750" y="3774200"/>
            <a:ext cx="2030548" cy="121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1750" y="2966200"/>
            <a:ext cx="2030548" cy="121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075" y="3848850"/>
            <a:ext cx="2030548" cy="121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075" y="3046900"/>
            <a:ext cx="2030548" cy="121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3475" y="3231575"/>
            <a:ext cx="845049" cy="16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8000" y="3434275"/>
            <a:ext cx="845049" cy="163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/>
          <p:nvPr/>
        </p:nvSpPr>
        <p:spPr>
          <a:xfrm>
            <a:off x="160075" y="228850"/>
            <a:ext cx="4152300" cy="1494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300"/>
              <a:t>Mânca și bea tot ce îi placea fără grijă</a:t>
            </a:r>
            <a:endParaRPr sz="3300"/>
          </a:p>
        </p:txBody>
      </p:sp>
      <p:sp>
        <p:nvSpPr>
          <p:cNvPr id="103" name="Google Shape;103;p18"/>
          <p:cNvSpPr/>
          <p:nvPr/>
        </p:nvSpPr>
        <p:spPr>
          <a:xfrm>
            <a:off x="160203" y="1611400"/>
            <a:ext cx="4152300" cy="109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300"/>
              <a:t>Cu cât mai mult cu atât mai bine</a:t>
            </a:r>
            <a:endParaRPr sz="33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3325" y="2862749"/>
            <a:ext cx="2154926" cy="17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/>
        </p:nvSpPr>
        <p:spPr>
          <a:xfrm>
            <a:off x="671125" y="262150"/>
            <a:ext cx="40161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600">
                <a:solidFill>
                  <a:srgbClr val="FFFFFF"/>
                </a:solidFill>
              </a:rPr>
              <a:t>Treceau zilele…</a:t>
            </a:r>
            <a:endParaRPr b="1" sz="3600">
              <a:solidFill>
                <a:srgbClr val="FFFFFF"/>
              </a:solidFill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3800" y="610525"/>
            <a:ext cx="2789349" cy="27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2100" y="148150"/>
            <a:ext cx="3632750" cy="363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/>
          <p:nvPr/>
        </p:nvSpPr>
        <p:spPr>
          <a:xfrm>
            <a:off x="2957125" y="4488125"/>
            <a:ext cx="6061200" cy="555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/>
              <a:t>Jimmy </a:t>
            </a:r>
            <a:r>
              <a:rPr lang="ro" sz="3000"/>
              <a:t>stătea</a:t>
            </a:r>
            <a:r>
              <a:rPr lang="ro" sz="3000"/>
              <a:t> tot mai mult </a:t>
            </a:r>
            <a:r>
              <a:rPr lang="ro" sz="3000"/>
              <a:t>în</a:t>
            </a:r>
            <a:r>
              <a:rPr lang="ro" sz="3000"/>
              <a:t> casa </a:t>
            </a:r>
            <a:endParaRPr sz="3000"/>
          </a:p>
        </p:txBody>
      </p:sp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3325" y="2862749"/>
            <a:ext cx="2154926" cy="17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/>
          <p:nvPr/>
        </p:nvSpPr>
        <p:spPr>
          <a:xfrm>
            <a:off x="671125" y="262150"/>
            <a:ext cx="40161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600">
                <a:solidFill>
                  <a:srgbClr val="FFFFFF"/>
                </a:solidFill>
              </a:rPr>
              <a:t>Treceau zilele…</a:t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119" name="Google Shape;119;p20"/>
          <p:cNvSpPr/>
          <p:nvPr/>
        </p:nvSpPr>
        <p:spPr>
          <a:xfrm>
            <a:off x="1698775" y="2862750"/>
            <a:ext cx="891300" cy="1405200"/>
          </a:xfrm>
          <a:prstGeom prst="ellipse">
            <a:avLst/>
          </a:prstGeom>
          <a:solidFill>
            <a:srgbClr val="FFFFFF"/>
          </a:solidFill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" sz="6000">
                <a:solidFill>
                  <a:schemeClr val="dk1"/>
                </a:solidFill>
              </a:rPr>
              <a:t>.</a:t>
            </a:r>
            <a:endParaRPr sz="6000"/>
          </a:p>
        </p:txBody>
      </p:sp>
      <p:sp>
        <p:nvSpPr>
          <p:cNvPr id="120" name="Google Shape;120;p20"/>
          <p:cNvSpPr/>
          <p:nvPr/>
        </p:nvSpPr>
        <p:spPr>
          <a:xfrm>
            <a:off x="2957125" y="4488125"/>
            <a:ext cx="6061200" cy="555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/>
              <a:t>Jimmy </a:t>
            </a:r>
            <a:r>
              <a:rPr lang="ro" sz="3000"/>
              <a:t>stătea</a:t>
            </a:r>
            <a:r>
              <a:rPr lang="ro" sz="3000"/>
              <a:t> tot mai mult </a:t>
            </a:r>
            <a:r>
              <a:rPr lang="ro" sz="3000"/>
              <a:t>în</a:t>
            </a:r>
            <a:r>
              <a:rPr lang="ro" sz="3000"/>
              <a:t> casa </a:t>
            </a:r>
            <a:endParaRPr sz="3000"/>
          </a:p>
        </p:txBody>
      </p:sp>
      <p:sp>
        <p:nvSpPr>
          <p:cNvPr id="121" name="Google Shape;121;p20"/>
          <p:cNvSpPr/>
          <p:nvPr/>
        </p:nvSpPr>
        <p:spPr>
          <a:xfrm>
            <a:off x="3512918" y="1258350"/>
            <a:ext cx="5148900" cy="1872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>
                <a:solidFill>
                  <a:srgbClr val="FF0000"/>
                </a:solidFill>
              </a:rPr>
              <a:t>Era mereu f</a:t>
            </a:r>
            <a:r>
              <a:rPr lang="ro" sz="3000">
                <a:solidFill>
                  <a:srgbClr val="FF0000"/>
                </a:solidFill>
              </a:rPr>
              <a:t>oarte obosit </a:t>
            </a:r>
            <a:r>
              <a:rPr lang="ro" sz="3000">
                <a:solidFill>
                  <a:srgbClr val="FF0000"/>
                </a:solidFill>
              </a:rPr>
              <a:t>ș</a:t>
            </a:r>
            <a:r>
              <a:rPr lang="ro" sz="3000">
                <a:solidFill>
                  <a:srgbClr val="FF0000"/>
                </a:solidFill>
              </a:rPr>
              <a:t>i</a:t>
            </a:r>
            <a:endParaRPr sz="30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3000">
                <a:solidFill>
                  <a:srgbClr val="FF0000"/>
                </a:solidFill>
              </a:rPr>
              <a:t>fără</a:t>
            </a:r>
            <a:r>
              <a:rPr lang="ro" sz="3000">
                <a:solidFill>
                  <a:srgbClr val="FF0000"/>
                </a:solidFill>
              </a:rPr>
              <a:t> chef de nimic</a:t>
            </a:r>
            <a:endParaRPr sz="3000">
              <a:solidFill>
                <a:srgbClr val="FF0000"/>
              </a:solidFill>
            </a:endParaRPr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157069" y="1904944"/>
            <a:ext cx="212825" cy="34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/>
          <p:nvPr/>
        </p:nvSpPr>
        <p:spPr>
          <a:xfrm>
            <a:off x="2894201" y="3117075"/>
            <a:ext cx="3397500" cy="12348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400">
                <a:solidFill>
                  <a:srgbClr val="FF0000"/>
                </a:solidFill>
              </a:rPr>
              <a:t>În plus s</a:t>
            </a:r>
            <a:r>
              <a:rPr lang="ro" sz="2400">
                <a:solidFill>
                  <a:srgbClr val="FF0000"/>
                </a:solidFill>
              </a:rPr>
              <a:t>-a </a:t>
            </a:r>
            <a:r>
              <a:rPr lang="ro" sz="2400">
                <a:solidFill>
                  <a:srgbClr val="FF0000"/>
                </a:solidFill>
              </a:rPr>
              <a:t>ș</a:t>
            </a:r>
            <a:r>
              <a:rPr lang="ro" sz="2400">
                <a:solidFill>
                  <a:srgbClr val="FF0000"/>
                </a:solidFill>
              </a:rPr>
              <a:t>i </a:t>
            </a:r>
            <a:r>
              <a:rPr lang="ro" sz="2400">
                <a:solidFill>
                  <a:srgbClr val="FF0000"/>
                </a:solidFill>
              </a:rPr>
              <a:t>îngrășat</a:t>
            </a:r>
            <a:endParaRPr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/>
        </p:nvSpPr>
        <p:spPr>
          <a:xfrm>
            <a:off x="671125" y="262150"/>
            <a:ext cx="54528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o" sz="3600">
                <a:solidFill>
                  <a:srgbClr val="FFFFFF"/>
                </a:solidFill>
              </a:rPr>
              <a:t>Treceau zilele...</a:t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129" name="Google Shape;129;p21"/>
          <p:cNvSpPr/>
          <p:nvPr/>
        </p:nvSpPr>
        <p:spPr>
          <a:xfrm>
            <a:off x="1698775" y="2862750"/>
            <a:ext cx="891300" cy="1405200"/>
          </a:xfrm>
          <a:prstGeom prst="ellipse">
            <a:avLst/>
          </a:prstGeom>
          <a:solidFill>
            <a:srgbClr val="FFFFFF"/>
          </a:solidFill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" sz="6000">
                <a:solidFill>
                  <a:schemeClr val="dk1"/>
                </a:solidFill>
              </a:rPr>
              <a:t>.</a:t>
            </a:r>
            <a:endParaRPr sz="6000"/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8000" y="1500175"/>
            <a:ext cx="2857500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1"/>
          <p:cNvSpPr/>
          <p:nvPr/>
        </p:nvSpPr>
        <p:spPr>
          <a:xfrm>
            <a:off x="4401950" y="3937525"/>
            <a:ext cx="4089600" cy="797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400">
                <a:solidFill>
                  <a:srgbClr val="FF0000"/>
                </a:solidFill>
              </a:rPr>
              <a:t>Într-o</a:t>
            </a:r>
            <a:r>
              <a:rPr lang="ro" sz="2400">
                <a:solidFill>
                  <a:srgbClr val="FF0000"/>
                </a:solidFill>
              </a:rPr>
              <a:t> zi s-a urcat pe </a:t>
            </a:r>
            <a:r>
              <a:rPr lang="ro" sz="2400">
                <a:solidFill>
                  <a:srgbClr val="FF0000"/>
                </a:solidFill>
              </a:rPr>
              <a:t>cântar</a:t>
            </a:r>
            <a:r>
              <a:rPr lang="ro" sz="2400">
                <a:solidFill>
                  <a:srgbClr val="FF0000"/>
                </a:solidFill>
              </a:rPr>
              <a:t>,</a:t>
            </a:r>
            <a:endParaRPr sz="24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o" sz="2400">
                <a:solidFill>
                  <a:srgbClr val="FF0000"/>
                </a:solidFill>
              </a:rPr>
              <a:t>dar acesta s-a spart...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3502400" y="1415650"/>
            <a:ext cx="4278300" cy="23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o" sz="6000">
                <a:solidFill>
                  <a:srgbClr val="AF0000"/>
                </a:solidFill>
              </a:rPr>
              <a:t>Trebuia </a:t>
            </a:r>
            <a:r>
              <a:rPr lang="ro" sz="6000">
                <a:solidFill>
                  <a:srgbClr val="AF0000"/>
                </a:solidFill>
              </a:rPr>
              <a:t>să</a:t>
            </a:r>
            <a:r>
              <a:rPr lang="ro" sz="6000">
                <a:solidFill>
                  <a:srgbClr val="AF0000"/>
                </a:solidFill>
              </a:rPr>
              <a:t> </a:t>
            </a:r>
            <a:endParaRPr sz="6000">
              <a:solidFill>
                <a:srgbClr val="A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o" sz="6000">
                <a:solidFill>
                  <a:srgbClr val="AF0000"/>
                </a:solidFill>
              </a:rPr>
              <a:t>facă</a:t>
            </a:r>
            <a:r>
              <a:rPr lang="ro" sz="6000">
                <a:solidFill>
                  <a:srgbClr val="AF0000"/>
                </a:solidFill>
              </a:rPr>
              <a:t> ceva!</a:t>
            </a:r>
            <a:endParaRPr sz="6000">
              <a:solidFill>
                <a:srgbClr val="AF0000"/>
              </a:solidFill>
            </a:endParaRPr>
          </a:p>
        </p:txBody>
      </p:sp>
    </p:spTree>
  </p:cSld>
  <p:clrMapOvr>
    <a:masterClrMapping/>
  </p:clrMapOvr>
  <mc:AlternateContent>
    <mc:Choice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