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95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10" r:id="rId15"/>
    <p:sldId id="508" r:id="rId16"/>
    <p:sldId id="509" r:id="rId17"/>
    <p:sldId id="51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E4665-7DCA-4099-BA9D-5B19418DEF6D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DE05-E96C-4818-81DE-B39425578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33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1611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550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855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6573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319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773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8685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2989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27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627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12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341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06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524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426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977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9FB2A-97AD-4464-9A0B-6E117656F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7231-137E-4A09-B19C-D1965F877A1E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4C2C065-0919-4E8D-BB83-533C412F2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6AF6E9-E60B-4BB3-B647-E477E576D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211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10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14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07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57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24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94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02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9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17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2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4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4065-BE6F-44AB-974D-53D9D3ED94D5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C911-A306-4728-B346-D5B65E636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984" y="6565392"/>
            <a:ext cx="1767016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" y="6569381"/>
            <a:ext cx="1786652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2748" y="6571075"/>
            <a:ext cx="1402948" cy="29701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3195696" y="6565392"/>
            <a:ext cx="4181288" cy="291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374" name="Picture 6" descr="Amazon.fr : VEVOR B3 Moteur à courant alternatif moteur électrique 1.5kW  moteur triphasé moteur 1500 moteur asynchrone moteur à courant alternatif">
            <a:extLst>
              <a:ext uri="{FF2B5EF4-FFF2-40B4-BE49-F238E27FC236}">
                <a16:creationId xmlns:a16="http://schemas.microsoft.com/office/drawing/2014/main" id="{8ACB7159-37EB-4B7F-A15D-87DFB796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14" y="3344680"/>
            <a:ext cx="3905324" cy="31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EB233665-962F-4347-8B9C-22B986DA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254" y="1552739"/>
            <a:ext cx="87024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Machine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Asynchrone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triphasée</a:t>
            </a:r>
            <a:endParaRPr lang="fr-FR" sz="6000" b="1" dirty="0">
              <a:ln w="22225">
                <a:solidFill>
                  <a:srgbClr val="FF0000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D789A49-2C8F-4C50-8145-90FB22BE2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67" y="46173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06351B-0D07-42A1-ADE7-8F34B2550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8946" y="5195157"/>
          <a:ext cx="3683059" cy="1095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5629320" imgH="1666800" progId="Word.Picture.8">
                  <p:embed/>
                </p:oleObj>
              </mc:Choice>
              <mc:Fallback>
                <p:oleObj name="Picture" r:id="rId4" imgW="5629320" imgH="1666800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806351B-0D07-42A1-ADE7-8F34B2550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946" y="5195157"/>
                        <a:ext cx="3683059" cy="1095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04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84731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10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Essai en court-circuit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A6E1C-E8BB-45A7-9CB5-07EF05C99E94}"/>
              </a:ext>
            </a:extLst>
          </p:cNvPr>
          <p:cNvSpPr txBox="1"/>
          <p:nvPr/>
        </p:nvSpPr>
        <p:spPr>
          <a:xfrm>
            <a:off x="386080" y="827038"/>
            <a:ext cx="8090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effectuant un essai à l’arrêt (g=1 rotor bloqué) dit essai en court-circuit.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3D93B0-8FA7-4B88-B648-0BA24A112B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3696316"/>
          <a:ext cx="1698186" cy="93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16000" imgH="558800" progId="Equation.DSMT4">
                  <p:embed/>
                </p:oleObj>
              </mc:Choice>
              <mc:Fallback>
                <p:oleObj r:id="rId3" imgW="1016000" imgH="558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43D93B0-8FA7-4B88-B648-0BA24A112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6316"/>
                        <a:ext cx="1698186" cy="93160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8B68EA0-9BDD-4A23-8D97-501EB4B843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721409"/>
          <a:ext cx="1698186" cy="90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17115" imgH="533169" progId="Equation.DSMT4">
                  <p:embed/>
                </p:oleObj>
              </mc:Choice>
              <mc:Fallback>
                <p:oleObj r:id="rId5" imgW="1117115" imgH="53316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8B68EA0-9BDD-4A23-8D97-501EB4B84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1409"/>
                        <a:ext cx="1698186" cy="90489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72AB8100-BC06-4173-BEF4-679FA8B49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3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9EAADD4-18C8-4BBB-8E51-BCBD3D3D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61" y="1231695"/>
            <a:ext cx="12577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A847FCA-87D6-4359-A13C-BCF4274D8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8562" y="1231696"/>
          <a:ext cx="3279758" cy="175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3569208" imgH="1911096" progId="Word.Picture.8">
                  <p:embed/>
                </p:oleObj>
              </mc:Choice>
              <mc:Fallback>
                <p:oleObj name="Picture" r:id="rId7" imgW="3569208" imgH="1911096" progId="Word.Picture.8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A847FCA-87D6-4359-A13C-BCF4274D8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562" y="1231696"/>
                        <a:ext cx="3279758" cy="175997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8DA9D49-8A52-4A82-97F4-497E7F252907}"/>
              </a:ext>
            </a:extLst>
          </p:cNvPr>
          <p:cNvSpPr txBox="1"/>
          <p:nvPr/>
        </p:nvSpPr>
        <p:spPr>
          <a:xfrm>
            <a:off x="486588" y="3205556"/>
            <a:ext cx="7472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mesure P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1CC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I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1CC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cos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1CC</a:t>
            </a:r>
            <a:endParaRPr lang="fr-FR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D0BEAED-0A0D-42C9-B27B-4AD809BC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54" y="3786426"/>
            <a:ext cx="13395644" cy="5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CD55269-EADE-4DF0-8EAC-C8F2F0323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0860" y="4019145"/>
          <a:ext cx="3365744" cy="160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184400" imgH="1041400" progId="Equation.DSMT4">
                  <p:embed/>
                </p:oleObj>
              </mc:Choice>
              <mc:Fallback>
                <p:oleObj r:id="rId9" imgW="2184400" imgH="1041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CD55269-EADE-4DF0-8EAC-C8F2F0323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60" y="4019145"/>
                        <a:ext cx="3365744" cy="1607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142A9-9D1A-4D03-BA93-C77F46069CFA}"/>
              </a:ext>
            </a:extLst>
          </p:cNvPr>
          <p:cNvCxnSpPr>
            <a:cxnSpLocks/>
          </p:cNvCxnSpPr>
          <p:nvPr/>
        </p:nvCxnSpPr>
        <p:spPr>
          <a:xfrm flipV="1">
            <a:off x="1381760" y="3696316"/>
            <a:ext cx="568960" cy="52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76CF24-68CC-4AEA-91B8-828BC2364F58}"/>
              </a:ext>
            </a:extLst>
          </p:cNvPr>
          <p:cNvCxnSpPr>
            <a:cxnSpLocks/>
          </p:cNvCxnSpPr>
          <p:nvPr/>
        </p:nvCxnSpPr>
        <p:spPr>
          <a:xfrm flipH="1" flipV="1">
            <a:off x="1288854" y="3652675"/>
            <a:ext cx="661866" cy="56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3546A2-5C1E-4072-82A7-3A599185B1BC}"/>
              </a:ext>
            </a:extLst>
          </p:cNvPr>
          <p:cNvCxnSpPr>
            <a:cxnSpLocks/>
          </p:cNvCxnSpPr>
          <p:nvPr/>
        </p:nvCxnSpPr>
        <p:spPr>
          <a:xfrm flipV="1">
            <a:off x="1452880" y="4712316"/>
            <a:ext cx="568960" cy="52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A1C1DD-9E37-4B52-9A29-414F851AE836}"/>
              </a:ext>
            </a:extLst>
          </p:cNvPr>
          <p:cNvCxnSpPr>
            <a:cxnSpLocks/>
          </p:cNvCxnSpPr>
          <p:nvPr/>
        </p:nvCxnSpPr>
        <p:spPr>
          <a:xfrm flipH="1" flipV="1">
            <a:off x="1359974" y="4668675"/>
            <a:ext cx="661866" cy="56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F102C5D-4A21-4264-8504-CF5CCA2F4323}"/>
              </a:ext>
            </a:extLst>
          </p:cNvPr>
          <p:cNvSpPr/>
          <p:nvPr/>
        </p:nvSpPr>
        <p:spPr>
          <a:xfrm>
            <a:off x="2834640" y="4668675"/>
            <a:ext cx="873760" cy="18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4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84731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11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Essai en charge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3CE2CA6-4676-40BD-AC02-7A6FF8B9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119" y="1696719"/>
            <a:ext cx="113770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DE2ED1D-44C4-47AB-95CC-F52E3E1C5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3207" y="1144950"/>
          <a:ext cx="3786525" cy="203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69208" imgH="1911096" progId="Word.Picture.8">
                  <p:embed/>
                </p:oleObj>
              </mc:Choice>
              <mc:Fallback>
                <p:oleObj name="Picture" r:id="rId3" imgW="3569208" imgH="1911096" progId="Word.Picture.8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DE2ED1D-44C4-47AB-95CC-F52E3E1C5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07" y="1144950"/>
                        <a:ext cx="3786525" cy="203191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045EB7A-9828-4158-9C8A-108EF5D6A8AA}"/>
              </a:ext>
            </a:extLst>
          </p:cNvPr>
          <p:cNvSpPr txBox="1"/>
          <p:nvPr/>
        </p:nvSpPr>
        <p:spPr>
          <a:xfrm>
            <a:off x="349488" y="709860"/>
            <a:ext cx="714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Grâce à l’essai en charge on peut aussi déterminer R et X .</a:t>
            </a:r>
            <a:endParaRPr lang="fr-FR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20E06D8-6A80-49F3-BB9E-677D01C7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920" y="1628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AA2DDCB-09A4-4F44-A71C-70856D3501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8582" y="3402504"/>
          <a:ext cx="1451663" cy="39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12447" imgH="228501" progId="Equation.DSMT4">
                  <p:embed/>
                </p:oleObj>
              </mc:Choice>
              <mc:Fallback>
                <p:oleObj r:id="rId5" imgW="812447" imgH="228501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AA2DDCB-09A4-4F44-A71C-70856D350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582" y="3402504"/>
                        <a:ext cx="1451663" cy="39380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02789E4A-E101-4C12-AE4A-0D22DC6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920" y="22260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C766FC5-A8AA-4A41-9A91-1BB3C03188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3296" y="3395954"/>
          <a:ext cx="1451664" cy="36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01309" imgH="228501" progId="Equation.DSMT4">
                  <p:embed/>
                </p:oleObj>
              </mc:Choice>
              <mc:Fallback>
                <p:oleObj r:id="rId7" imgW="901309" imgH="228501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C766FC5-A8AA-4A41-9A91-1BB3C03188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296" y="3395954"/>
                        <a:ext cx="1451664" cy="3693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FB6BE9F-636E-45CC-8B8D-65A5D2E6F0C3}"/>
              </a:ext>
            </a:extLst>
          </p:cNvPr>
          <p:cNvSpPr txBox="1"/>
          <p:nvPr/>
        </p:nvSpPr>
        <p:spPr>
          <a:xfrm>
            <a:off x="895415" y="5118617"/>
            <a:ext cx="714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en déduit :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8B2B5AB-4D62-434F-9D81-878CEEF7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759" y="4681675"/>
            <a:ext cx="115094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3D6EE00-9C8B-4E43-8626-056AEE654E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3296" y="4552424"/>
          <a:ext cx="4039024" cy="163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578100" imgH="1041400" progId="Equation.DSMT4">
                  <p:embed/>
                </p:oleObj>
              </mc:Choice>
              <mc:Fallback>
                <p:oleObj r:id="rId9" imgW="2578100" imgH="1041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3D6EE00-9C8B-4E43-8626-056AEE654E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296" y="4552424"/>
                        <a:ext cx="4039024" cy="1638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6AA5C3E-6234-4FB5-ABB2-3BA67C9B2F66}"/>
              </a:ext>
            </a:extLst>
          </p:cNvPr>
          <p:cNvSpPr txBox="1"/>
          <p:nvPr/>
        </p:nvSpPr>
        <p:spPr>
          <a:xfrm>
            <a:off x="575618" y="4062482"/>
            <a:ext cx="7237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ne peut négliger P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Q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que l’on connait grâce à l’essai à vide.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088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DB463A7-437E-4A51-B9B5-236927DA5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2351" y="547489"/>
          <a:ext cx="6285378" cy="289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7266351" imgH="2903487" progId="Word.Picture.8">
                  <p:embed/>
                </p:oleObj>
              </mc:Choice>
              <mc:Fallback>
                <p:oleObj name="Picture" r:id="rId3" imgW="7266351" imgH="2903487" progId="Word.Picture.8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DB463A7-437E-4A51-B9B5-236927DA50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351" y="547489"/>
                        <a:ext cx="6285378" cy="28973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84731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12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du couple électromagnétique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ACEAAE-8E45-4F7F-9AD6-C925716ED6D8}"/>
              </a:ext>
            </a:extLst>
          </p:cNvPr>
          <p:cNvSpPr txBox="1"/>
          <p:nvPr/>
        </p:nvSpPr>
        <p:spPr>
          <a:xfrm>
            <a:off x="408940" y="750054"/>
            <a:ext cx="459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D’après le modèle équivalent </a:t>
            </a:r>
            <a:endParaRPr lang="fr-FR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9F4BB56-2176-44B5-99F6-92DAE54DAE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3887" y="3644669"/>
          <a:ext cx="1507506" cy="78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00100" imgH="419100" progId="Equation.DSMT4">
                  <p:embed/>
                </p:oleObj>
              </mc:Choice>
              <mc:Fallback>
                <p:oleObj r:id="rId5" imgW="800100" imgH="4191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9F4BB56-2176-44B5-99F6-92DAE54DA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887" y="3644669"/>
                        <a:ext cx="1507506" cy="789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F1E78EC-504A-49EA-8406-EDDC921602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2587" y="3776393"/>
          <a:ext cx="1507506" cy="4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25500" imgH="228600" progId="Equation.DSMT4">
                  <p:embed/>
                </p:oleObj>
              </mc:Choice>
              <mc:Fallback>
                <p:oleObj r:id="rId7" imgW="82550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F1E78EC-504A-49EA-8406-EDDC921602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587" y="3776393"/>
                        <a:ext cx="1507506" cy="4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35F26F2-A264-4348-8E82-65A997C5C5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8687" y="3348297"/>
          <a:ext cx="2031325" cy="100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69449" imgH="634725" progId="Equation.DSMT4">
                  <p:embed/>
                </p:oleObj>
              </mc:Choice>
              <mc:Fallback>
                <p:oleObj r:id="rId9" imgW="1269449" imgH="63472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35F26F2-A264-4348-8E82-65A997C5C5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687" y="3348297"/>
                        <a:ext cx="2031325" cy="1008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12D8A029-4228-4F06-BFCB-B77B9411C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1472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DB3880E9-4465-467C-9925-1C8000980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21" y="3734599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A956B4E-B46A-47A0-822B-840D53E44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093" y="3828900"/>
            <a:ext cx="4892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3819D-87AE-465F-A1EA-D2F69CEA5E2F}"/>
              </a:ext>
            </a:extLst>
          </p:cNvPr>
          <p:cNvSpPr txBox="1"/>
          <p:nvPr/>
        </p:nvSpPr>
        <p:spPr>
          <a:xfrm>
            <a:off x="479700" y="3763385"/>
            <a:ext cx="16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sait que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8FCB6B09-C17E-456A-9247-4A6C4A3C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240" y="50089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E894486-BF1E-4029-8AB4-8F59F5FD0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3591" y="4459191"/>
          <a:ext cx="1714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257300" imgH="736600" progId="Equation.DSMT4">
                  <p:embed/>
                </p:oleObj>
              </mc:Choice>
              <mc:Fallback>
                <p:oleObj r:id="rId11" imgW="1257300" imgH="736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E894486-BF1E-4029-8AB4-8F59F5FD07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591" y="4459191"/>
                        <a:ext cx="1714500" cy="10096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09C1F4F-BF0B-47DC-8ED9-24089F19E390}"/>
              </a:ext>
            </a:extLst>
          </p:cNvPr>
          <p:cNvSpPr txBox="1"/>
          <p:nvPr/>
        </p:nvSpPr>
        <p:spPr>
          <a:xfrm>
            <a:off x="467640" y="5218577"/>
            <a:ext cx="163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comme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B72282BC-23A1-4319-82B3-C9D8E88C5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276" y="5111451"/>
            <a:ext cx="135478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0109761-3802-4AE9-B853-6FBABBE36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3591" y="5555472"/>
          <a:ext cx="863582" cy="70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508000" imgH="419100" progId="Equation.DSMT4">
                  <p:embed/>
                </p:oleObj>
              </mc:Choice>
              <mc:Fallback>
                <p:oleObj r:id="rId13" imgW="508000" imgH="4191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0109761-3802-4AE9-B853-6FBABBE36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591" y="5555472"/>
                        <a:ext cx="863582" cy="70803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1">
            <a:extLst>
              <a:ext uri="{FF2B5EF4-FFF2-40B4-BE49-F238E27FC236}">
                <a16:creationId xmlns:a16="http://schemas.microsoft.com/office/drawing/2014/main" id="{927B966B-6346-4E47-9694-4087B0CD3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591" y="5359711"/>
            <a:ext cx="138893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59E9F71-E1B0-430A-9D71-3A01AF51D7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5455" y="4646590"/>
          <a:ext cx="3129080" cy="158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536700" imgH="889000" progId="Equation.DSMT4">
                  <p:embed/>
                </p:oleObj>
              </mc:Choice>
              <mc:Fallback>
                <p:oleObj r:id="rId15" imgW="1536700" imgH="889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59E9F71-E1B0-430A-9D71-3A01AF51D7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455" y="4646590"/>
                        <a:ext cx="3129080" cy="158841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row: Right 30">
            <a:extLst>
              <a:ext uri="{FF2B5EF4-FFF2-40B4-BE49-F238E27FC236}">
                <a16:creationId xmlns:a16="http://schemas.microsoft.com/office/drawing/2014/main" id="{F27ECA9D-858B-4F28-9D20-2C33A74AE01F}"/>
              </a:ext>
            </a:extLst>
          </p:cNvPr>
          <p:cNvSpPr/>
          <p:nvPr/>
        </p:nvSpPr>
        <p:spPr>
          <a:xfrm>
            <a:off x="4495624" y="5237572"/>
            <a:ext cx="443576" cy="26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0" name="Left Brace 5119">
            <a:extLst>
              <a:ext uri="{FF2B5EF4-FFF2-40B4-BE49-F238E27FC236}">
                <a16:creationId xmlns:a16="http://schemas.microsoft.com/office/drawing/2014/main" id="{F720062C-7E1C-4285-9B07-A9F70E089ADC}"/>
              </a:ext>
            </a:extLst>
          </p:cNvPr>
          <p:cNvSpPr/>
          <p:nvPr/>
        </p:nvSpPr>
        <p:spPr>
          <a:xfrm>
            <a:off x="2044919" y="4659703"/>
            <a:ext cx="294640" cy="16950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40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84731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13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6E54A9-AA76-427F-ADBF-F5BF0E22D6C4}"/>
              </a:ext>
            </a:extLst>
          </p:cNvPr>
          <p:cNvSpPr txBox="1"/>
          <p:nvPr/>
        </p:nvSpPr>
        <p:spPr>
          <a:xfrm>
            <a:off x="547548" y="659305"/>
            <a:ext cx="564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L’évolution du couple en fonction de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donne </a:t>
            </a:r>
            <a:endParaRPr lang="fr-FR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7C9FC2F-9E1B-4B86-A283-46F22B3F15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280" y="1237265"/>
          <a:ext cx="4297679" cy="291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387334" imgH="2669560" progId="Word.Picture.8">
                  <p:embed/>
                </p:oleObj>
              </mc:Choice>
              <mc:Fallback>
                <p:oleObj name="Picture" r:id="rId3" imgW="3387334" imgH="2669560" progId="Word.Picture.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7C9FC2F-9E1B-4B86-A283-46F22B3F15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" y="1237265"/>
                        <a:ext cx="4297679" cy="2910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4CFB5A-1913-4B13-A7B9-2CD43F5F2C94}"/>
              </a:ext>
            </a:extLst>
          </p:cNvPr>
          <p:cNvSpPr txBox="1"/>
          <p:nvPr/>
        </p:nvSpPr>
        <p:spPr>
          <a:xfrm>
            <a:off x="624840" y="4275574"/>
            <a:ext cx="864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apparait la symétrie de la courbe de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fonction de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31EC8369-4307-4FCA-85CC-1273A1F36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" y="4644906"/>
            <a:ext cx="5820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début de la courbe est quasiment rectiligne et d’équation 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03D48F9-C09D-4166-93F1-2AD36DB012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48414" y="4460240"/>
          <a:ext cx="1608454" cy="69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65200" imgH="419100" progId="Equation.DSMT4">
                  <p:embed/>
                </p:oleObj>
              </mc:Choice>
              <mc:Fallback>
                <p:oleObj r:id="rId5" imgW="965200" imgH="4191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03D48F9-C09D-4166-93F1-2AD36DB012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4" y="4460240"/>
                        <a:ext cx="1608454" cy="696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DFD41A1-0AA4-4A15-9670-56F6CA9B47BB}"/>
              </a:ext>
            </a:extLst>
          </p:cNvPr>
          <p:cNvSpPr txBox="1"/>
          <p:nvPr/>
        </p:nvSpPr>
        <p:spPr>
          <a:xfrm>
            <a:off x="624840" y="5095155"/>
            <a:ext cx="864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maximum </a:t>
            </a:r>
            <a:endParaRPr lang="fr-FR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7B6F2E5-5E18-43BE-A2C9-ECDA758F0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184" y="4983758"/>
          <a:ext cx="1889137" cy="64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19200" imgH="419100" progId="Equation.DSMT4">
                  <p:embed/>
                </p:oleObj>
              </mc:Choice>
              <mc:Fallback>
                <p:oleObj r:id="rId7" imgW="1219200" imgH="4191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7B6F2E5-5E18-43BE-A2C9-ECDA758F0B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184" y="4983758"/>
                        <a:ext cx="1889137" cy="64939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CA63121-CA9C-4577-A057-5082BE795818}"/>
              </a:ext>
            </a:extLst>
          </p:cNvPr>
          <p:cNvSpPr txBox="1"/>
          <p:nvPr/>
        </p:nvSpPr>
        <p:spPr>
          <a:xfrm>
            <a:off x="624840" y="5819762"/>
            <a:ext cx="864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couple de démarrage (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g=1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fr-FR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ACEB0C9D-CC32-458B-97E8-285C9336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181" y="1024755"/>
            <a:ext cx="103468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AB73C93-AFDB-4447-A296-0A25422DE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5123" y="912200"/>
          <a:ext cx="3835678" cy="323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9" imgW="3387334" imgH="2521771" progId="Word.Picture.8">
                  <p:embed/>
                </p:oleObj>
              </mc:Choice>
              <mc:Fallback>
                <p:oleObj name="Picture" r:id="rId9" imgW="3387334" imgH="2521771" progId="Word.Picture.8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AB73C93-AFDB-4447-A296-0A25422DE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123" y="912200"/>
                        <a:ext cx="3835678" cy="3235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6AE9E6B-261C-452B-B58A-D3EAD7D291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1138" y="5641982"/>
          <a:ext cx="2254519" cy="72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36033" imgH="495085" progId="Equation.DSMT4">
                  <p:embed/>
                </p:oleObj>
              </mc:Choice>
              <mc:Fallback>
                <p:oleObj r:id="rId11" imgW="1536033" imgH="495085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6AE9E6B-261C-452B-B58A-D3EAD7D291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138" y="5641982"/>
                        <a:ext cx="2254519" cy="72516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66194BD-B717-45FA-A738-BDA55F0F84C9}"/>
              </a:ext>
            </a:extLst>
          </p:cNvPr>
          <p:cNvSpPr txBox="1"/>
          <p:nvPr/>
        </p:nvSpPr>
        <p:spPr>
          <a:xfrm>
            <a:off x="0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du couple électromagnétique  </a:t>
            </a:r>
          </a:p>
        </p:txBody>
      </p:sp>
      <p:sp>
        <p:nvSpPr>
          <p:cNvPr id="30" name="Rectangle 39">
            <a:extLst>
              <a:ext uri="{FF2B5EF4-FFF2-40B4-BE49-F238E27FC236}">
                <a16:creationId xmlns:a16="http://schemas.microsoft.com/office/drawing/2014/main" id="{C25EF626-0542-483E-80D5-40D57CC4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66" y="1433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19A2331-B344-4A01-B38D-040349127B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66" y="1433244"/>
          <a:ext cx="1463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460500" imgH="419100" progId="Equation.DSMT4">
                  <p:embed/>
                </p:oleObj>
              </mc:Choice>
              <mc:Fallback>
                <p:oleObj r:id="rId13" imgW="1460500" imgH="4191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F19A2331-B344-4A01-B38D-040349127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66" y="1433244"/>
                        <a:ext cx="14636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2D3508C-09F9-4369-ADB1-579F10F5AF04}"/>
              </a:ext>
            </a:extLst>
          </p:cNvPr>
          <p:cNvSpPr/>
          <p:nvPr/>
        </p:nvSpPr>
        <p:spPr>
          <a:xfrm>
            <a:off x="378690" y="4732105"/>
            <a:ext cx="246149" cy="2009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0B196633-ECE2-4991-8525-FFD23FD88BE4}"/>
              </a:ext>
            </a:extLst>
          </p:cNvPr>
          <p:cNvSpPr/>
          <p:nvPr/>
        </p:nvSpPr>
        <p:spPr>
          <a:xfrm>
            <a:off x="378690" y="5165664"/>
            <a:ext cx="246149" cy="2009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5CF933E6-1A72-4220-B422-F01AAE5234F2}"/>
              </a:ext>
            </a:extLst>
          </p:cNvPr>
          <p:cNvSpPr/>
          <p:nvPr/>
        </p:nvSpPr>
        <p:spPr>
          <a:xfrm>
            <a:off x="378690" y="5903951"/>
            <a:ext cx="246149" cy="2009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16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84731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14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 de fonctionnement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4D8D3-FED5-419E-A1B7-F6C3AA4B6BBF}"/>
              </a:ext>
            </a:extLst>
          </p:cNvPr>
          <p:cNvSpPr txBox="1"/>
          <p:nvPr/>
        </p:nvSpPr>
        <p:spPr>
          <a:xfrm>
            <a:off x="198482" y="564256"/>
            <a:ext cx="81661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Pour une application de pompage par exemple  le couple est proportionnel à la vitesse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Cr=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k×N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On obtient alors le tracé suivant :</a:t>
            </a:r>
            <a:br>
              <a:rPr lang="fr-F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5B7A0-8C40-492E-B604-F672098B8730}"/>
              </a:ext>
            </a:extLst>
          </p:cNvPr>
          <p:cNvSpPr txBox="1"/>
          <p:nvPr/>
        </p:nvSpPr>
        <p:spPr>
          <a:xfrm>
            <a:off x="778221" y="4268614"/>
            <a:ext cx="7920683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point de fonctionnement est alors obtenu par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l'intersection des deux courbes. On lit donc graphiquement la valeur de la vitesse et du couple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 charge varie alors la pente de caractéristique de la charge varie et la vitesse aussi. Pour garder la vitesse constante quand 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varie, on peut déplacer la courbe de caractéristique de la machine on agissant sur </a:t>
            </a: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V/f=cst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c’est la commande scalaire.</a:t>
            </a:r>
            <a:br>
              <a:rPr lang="fr-FR" dirty="0"/>
            </a:br>
            <a:endParaRPr lang="fr-FR" dirty="0"/>
          </a:p>
        </p:txBody>
      </p:sp>
      <p:pic>
        <p:nvPicPr>
          <p:cNvPr id="79874" name="Picture 2" descr="MACHINE ASYNCHRONE">
            <a:extLst>
              <a:ext uri="{FF2B5EF4-FFF2-40B4-BE49-F238E27FC236}">
                <a16:creationId xmlns:a16="http://schemas.microsoft.com/office/drawing/2014/main" id="{7728B55C-6079-4F71-8EFB-753D134D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7" y="1372816"/>
            <a:ext cx="3968551" cy="29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CHINE ASYNCHRONE">
            <a:extLst>
              <a:ext uri="{FF2B5EF4-FFF2-40B4-BE49-F238E27FC236}">
                <a16:creationId xmlns:a16="http://schemas.microsoft.com/office/drawing/2014/main" id="{461599A9-030E-414A-9444-233B4916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32" y="1372816"/>
            <a:ext cx="3968551" cy="29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1ABE6B-0543-4D18-B3C8-59796CA3FDB0}"/>
              </a:ext>
            </a:extLst>
          </p:cNvPr>
          <p:cNvCxnSpPr>
            <a:cxnSpLocks/>
          </p:cNvCxnSpPr>
          <p:nvPr/>
        </p:nvCxnSpPr>
        <p:spPr>
          <a:xfrm flipV="1">
            <a:off x="4738563" y="2312737"/>
            <a:ext cx="3001510" cy="1766546"/>
          </a:xfrm>
          <a:prstGeom prst="line">
            <a:avLst/>
          </a:prstGeom>
          <a:ln w="28575">
            <a:solidFill>
              <a:srgbClr val="593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ABECD-A90C-43FF-96B4-C50905323DCD}"/>
              </a:ext>
            </a:extLst>
          </p:cNvPr>
          <p:cNvCxnSpPr>
            <a:cxnSpLocks/>
          </p:cNvCxnSpPr>
          <p:nvPr/>
        </p:nvCxnSpPr>
        <p:spPr>
          <a:xfrm flipV="1">
            <a:off x="4769644" y="3561964"/>
            <a:ext cx="3076109" cy="484648"/>
          </a:xfrm>
          <a:prstGeom prst="line">
            <a:avLst/>
          </a:prstGeom>
          <a:ln w="28575">
            <a:solidFill>
              <a:srgbClr val="593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A19757-6205-4BA2-AD8F-5BF583B7A173}"/>
              </a:ext>
            </a:extLst>
          </p:cNvPr>
          <p:cNvCxnSpPr>
            <a:cxnSpLocks/>
          </p:cNvCxnSpPr>
          <p:nvPr/>
        </p:nvCxnSpPr>
        <p:spPr>
          <a:xfrm flipV="1">
            <a:off x="4717412" y="1703929"/>
            <a:ext cx="2745570" cy="2375355"/>
          </a:xfrm>
          <a:prstGeom prst="line">
            <a:avLst/>
          </a:prstGeom>
          <a:ln w="28575">
            <a:solidFill>
              <a:srgbClr val="593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6B7CFE-D1A0-4EC3-AA31-34CAD43C244E}"/>
              </a:ext>
            </a:extLst>
          </p:cNvPr>
          <p:cNvCxnSpPr/>
          <p:nvPr/>
        </p:nvCxnSpPr>
        <p:spPr>
          <a:xfrm>
            <a:off x="7028873" y="2016583"/>
            <a:ext cx="0" cy="20754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1D8DFB-E0A0-4F4E-B14F-24DA34F87710}"/>
              </a:ext>
            </a:extLst>
          </p:cNvPr>
          <p:cNvCxnSpPr>
            <a:cxnSpLocks/>
          </p:cNvCxnSpPr>
          <p:nvPr/>
        </p:nvCxnSpPr>
        <p:spPr>
          <a:xfrm>
            <a:off x="7324437" y="2524257"/>
            <a:ext cx="0" cy="15223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FFF7B4-B3C9-48BE-807D-035D4F8F2844}"/>
              </a:ext>
            </a:extLst>
          </p:cNvPr>
          <p:cNvCxnSpPr>
            <a:cxnSpLocks/>
          </p:cNvCxnSpPr>
          <p:nvPr/>
        </p:nvCxnSpPr>
        <p:spPr>
          <a:xfrm flipV="1">
            <a:off x="6879633" y="2099233"/>
            <a:ext cx="149240" cy="808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808C58-2A95-45E9-B394-1CA85D111AAA}"/>
              </a:ext>
            </a:extLst>
          </p:cNvPr>
          <p:cNvCxnSpPr>
            <a:cxnSpLocks/>
          </p:cNvCxnSpPr>
          <p:nvPr/>
        </p:nvCxnSpPr>
        <p:spPr>
          <a:xfrm flipV="1">
            <a:off x="6879632" y="2547383"/>
            <a:ext cx="484424" cy="3209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9E0C78-911C-493F-9F03-92C0FE36F192}"/>
              </a:ext>
            </a:extLst>
          </p:cNvPr>
          <p:cNvCxnSpPr>
            <a:cxnSpLocks/>
          </p:cNvCxnSpPr>
          <p:nvPr/>
        </p:nvCxnSpPr>
        <p:spPr>
          <a:xfrm>
            <a:off x="6879633" y="2891606"/>
            <a:ext cx="662589" cy="722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D61BCA-EED7-42DF-BE21-086AA797DB0D}"/>
              </a:ext>
            </a:extLst>
          </p:cNvPr>
          <p:cNvCxnSpPr>
            <a:cxnSpLocks/>
          </p:cNvCxnSpPr>
          <p:nvPr/>
        </p:nvCxnSpPr>
        <p:spPr>
          <a:xfrm>
            <a:off x="6879632" y="2891428"/>
            <a:ext cx="622970" cy="2335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0D90C57A-CE60-4672-98EE-4F1B805C153D}"/>
              </a:ext>
            </a:extLst>
          </p:cNvPr>
          <p:cNvSpPr/>
          <p:nvPr/>
        </p:nvSpPr>
        <p:spPr>
          <a:xfrm>
            <a:off x="7028873" y="2016583"/>
            <a:ext cx="45719" cy="499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95D47E-1F62-43DB-B827-45751211D3FC}"/>
              </a:ext>
            </a:extLst>
          </p:cNvPr>
          <p:cNvSpPr/>
          <p:nvPr/>
        </p:nvSpPr>
        <p:spPr>
          <a:xfrm>
            <a:off x="7310577" y="2519967"/>
            <a:ext cx="105675" cy="706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FEAACA-5A05-4784-8440-53798BABA57E}"/>
              </a:ext>
            </a:extLst>
          </p:cNvPr>
          <p:cNvSpPr/>
          <p:nvPr/>
        </p:nvSpPr>
        <p:spPr>
          <a:xfrm>
            <a:off x="7481449" y="3596006"/>
            <a:ext cx="105675" cy="706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owchart: Collate 39">
            <a:extLst>
              <a:ext uri="{FF2B5EF4-FFF2-40B4-BE49-F238E27FC236}">
                <a16:creationId xmlns:a16="http://schemas.microsoft.com/office/drawing/2014/main" id="{0C24D85C-1D63-4E6F-845D-19DD0DF855EE}"/>
              </a:ext>
            </a:extLst>
          </p:cNvPr>
          <p:cNvSpPr/>
          <p:nvPr/>
        </p:nvSpPr>
        <p:spPr>
          <a:xfrm>
            <a:off x="323273" y="4387274"/>
            <a:ext cx="224275" cy="175487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Flowchart: Collate 41">
            <a:extLst>
              <a:ext uri="{FF2B5EF4-FFF2-40B4-BE49-F238E27FC236}">
                <a16:creationId xmlns:a16="http://schemas.microsoft.com/office/drawing/2014/main" id="{EDC6321A-1087-4218-A55B-C491AE5A93D5}"/>
              </a:ext>
            </a:extLst>
          </p:cNvPr>
          <p:cNvSpPr/>
          <p:nvPr/>
        </p:nvSpPr>
        <p:spPr>
          <a:xfrm>
            <a:off x="306152" y="5225540"/>
            <a:ext cx="224275" cy="175487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6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84731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15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Contrôle de vitesse 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 machine asynchrone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0C76A-BDE8-4E94-B3E7-1BB45AA67D15}"/>
              </a:ext>
            </a:extLst>
          </p:cNvPr>
          <p:cNvSpPr txBox="1"/>
          <p:nvPr/>
        </p:nvSpPr>
        <p:spPr>
          <a:xfrm>
            <a:off x="209138" y="562878"/>
            <a:ext cx="8315102" cy="212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faire varier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manière significative, il faut faire varier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donc f.    V=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KNf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fr-FR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=V/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=K’.V/f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dépend du champ magnétique donc du flux. Pour garder le même T quand f varie, il faut garder le même flux et donc travailler à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V/f = </a:t>
            </a:r>
            <a:r>
              <a:rPr lang="fr-FR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Ceci est réalisé en utilisant un onduleur autonome.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0F022E5-531E-4480-8737-F74D2A39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59" y="2753903"/>
            <a:ext cx="18064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EFEB6EE-F355-406D-8BC3-55BC33253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8888" y="2566988"/>
          <a:ext cx="4622800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24400" imgH="2676600" progId="Word.Picture.8">
                  <p:embed/>
                </p:oleObj>
              </mc:Choice>
              <mc:Fallback>
                <p:oleObj name="Picture" r:id="rId3" imgW="3524400" imgH="2676600" progId="Word.Picture.8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EFEB6EE-F355-406D-8BC3-55BC33253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2566988"/>
                        <a:ext cx="4622800" cy="3506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15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16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7AD354-55FD-4380-878B-B0A049171C4A}"/>
              </a:ext>
            </a:extLst>
          </p:cNvPr>
          <p:cNvSpPr txBox="1"/>
          <p:nvPr/>
        </p:nvSpPr>
        <p:spPr>
          <a:xfrm>
            <a:off x="284480" y="758329"/>
            <a:ext cx="7823200" cy="129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ce moment-là,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n=ns-n =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caractéristiques se déplacent parallèlement à elles-mêmes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 peut avoir variation de vitesse sur une large plage.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Ceci correspond à une alimentation sous fréquence et tension variable.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EC16A-9C07-41A2-88D6-D4727404654A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Contrôle de vitesse 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 machine asynchrone</a:t>
            </a: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F5767539-B776-4659-895D-10EF9F6F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6" y="1981319"/>
            <a:ext cx="60875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7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17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o Be Continued… 1280×720">
            <a:extLst>
              <a:ext uri="{FF2B5EF4-FFF2-40B4-BE49-F238E27FC236}">
                <a16:creationId xmlns:a16="http://schemas.microsoft.com/office/drawing/2014/main" id="{216FCC92-59F3-4438-8065-0F8B059F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7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3" y="6536029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2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">
            <a:extLst>
              <a:ext uri="{FF2B5EF4-FFF2-40B4-BE49-F238E27FC236}">
                <a16:creationId xmlns:a16="http://schemas.microsoft.com/office/drawing/2014/main" id="{3FFAA437-3371-4A72-B7B1-F11A23A2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90" y="168160"/>
            <a:ext cx="3539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1-Structures générales</a:t>
            </a:r>
            <a:endParaRPr lang="fr-FR" alt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4C0A6E7-E855-4132-87B0-43A4716CD7A0}"/>
              </a:ext>
            </a:extLst>
          </p:cNvPr>
          <p:cNvSpPr txBox="1"/>
          <p:nvPr/>
        </p:nvSpPr>
        <p:spPr>
          <a:xfrm flipH="1">
            <a:off x="716466" y="3365899"/>
            <a:ext cx="74880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réseau est considéré comme une source de tension, alors la charge alimenté par le redresseur est de nature inductive.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transformateur pour l’isolation galvanique et l adaptation des niveaux de tension,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filtre LC à deux effets:</a:t>
            </a:r>
          </a:p>
          <a:p>
            <a:pPr marL="804863" indent="-285750" algn="just">
              <a:buFont typeface="Wingdings" panose="05000000000000000000" pitchFamily="2" charset="2"/>
              <a:buChar char="v"/>
            </a:pPr>
            <a:r>
              <a:rPr lang="fr-FR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Réduit l’ondulation du </a:t>
            </a:r>
            <a:r>
              <a:rPr lang="fr-FR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courant fourni par le redresseur,</a:t>
            </a:r>
          </a:p>
          <a:p>
            <a:pPr marL="804863" indent="-285750" algn="just">
              <a:buFont typeface="Wingdings" panose="05000000000000000000" pitchFamily="2" charset="2"/>
              <a:buChar char="v"/>
            </a:pPr>
            <a:r>
              <a:rPr lang="fr-FR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Réduit l’ondulation de la tension à l’entrée de l’onduleur. 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486E6D3-3E48-42BD-8CF7-AB88EE25E74F}"/>
              </a:ext>
            </a:extLst>
          </p:cNvPr>
          <p:cNvGrpSpPr/>
          <p:nvPr/>
        </p:nvGrpSpPr>
        <p:grpSpPr>
          <a:xfrm>
            <a:off x="443140" y="688861"/>
            <a:ext cx="8018318" cy="2629633"/>
            <a:chOff x="744682" y="1335208"/>
            <a:chExt cx="7619901" cy="2344285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96C6882-5255-4492-8627-5394440F550D}"/>
                </a:ext>
              </a:extLst>
            </p:cNvPr>
            <p:cNvGrpSpPr/>
            <p:nvPr/>
          </p:nvGrpSpPr>
          <p:grpSpPr>
            <a:xfrm>
              <a:off x="823336" y="1399458"/>
              <a:ext cx="7488092" cy="2215787"/>
              <a:chOff x="807307" y="2590294"/>
              <a:chExt cx="7180617" cy="2018374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55E98868-EA66-47C6-922D-5615D04B0A44}"/>
                  </a:ext>
                </a:extLst>
              </p:cNvPr>
              <p:cNvGrpSpPr/>
              <p:nvPr/>
            </p:nvGrpSpPr>
            <p:grpSpPr>
              <a:xfrm>
                <a:off x="807307" y="2590294"/>
                <a:ext cx="7180617" cy="2018374"/>
                <a:chOff x="417099" y="891080"/>
                <a:chExt cx="8093238" cy="2305309"/>
              </a:xfrm>
            </p:grpSpPr>
            <p:pic>
              <p:nvPicPr>
                <p:cNvPr id="10" name="Image 9">
                  <a:extLst>
                    <a:ext uri="{FF2B5EF4-FFF2-40B4-BE49-F238E27FC236}">
                      <a16:creationId xmlns:a16="http://schemas.microsoft.com/office/drawing/2014/main" id="{3FD65E12-0DD7-4101-8EF4-BA92C54188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099" y="891080"/>
                  <a:ext cx="8093238" cy="2305309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DD0367-87C4-4DF3-9241-62C9F374E148}"/>
                    </a:ext>
                  </a:extLst>
                </p:cNvPr>
                <p:cNvSpPr/>
                <p:nvPr/>
              </p:nvSpPr>
              <p:spPr>
                <a:xfrm>
                  <a:off x="3280609" y="1588168"/>
                  <a:ext cx="1227221" cy="1299411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n>
                      <a:solidFill>
                        <a:schemeClr val="tx2">
                          <a:lumMod val="50000"/>
                        </a:schemeClr>
                      </a:solidFill>
                    </a:ln>
                  </a:endParaRPr>
                </a:p>
              </p:txBody>
            </p:sp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3EE2B53A-A9DF-408D-B706-A502260909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30784" y="1621961"/>
                  <a:ext cx="427589" cy="4217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6EBEF7D5-4ECE-4C49-B001-6FDF360B6C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04991" y="2433387"/>
                  <a:ext cx="427589" cy="4217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E95018C4-28FA-4BA3-861E-7D5AE661D8AE}"/>
                    </a:ext>
                  </a:extLst>
                </p:cNvPr>
                <p:cNvSpPr txBox="1"/>
                <p:nvPr/>
              </p:nvSpPr>
              <p:spPr>
                <a:xfrm>
                  <a:off x="4128493" y="2530960"/>
                  <a:ext cx="232169" cy="384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=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A4C64C97-49B6-44B1-8F68-5770C87B833A}"/>
                    </a:ext>
                  </a:extLst>
                </p:cNvPr>
                <p:cNvSpPr txBox="1"/>
                <p:nvPr/>
              </p:nvSpPr>
              <p:spPr>
                <a:xfrm>
                  <a:off x="3505486" y="1588168"/>
                  <a:ext cx="739091" cy="544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800" dirty="0"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᷉</a:t>
                  </a:r>
                </a:p>
              </p:txBody>
            </p:sp>
          </p:grpSp>
          <p:grpSp>
            <p:nvGrpSpPr>
              <p:cNvPr id="11" name="Group 3">
                <a:extLst>
                  <a:ext uri="{FF2B5EF4-FFF2-40B4-BE49-F238E27FC236}">
                    <a16:creationId xmlns:a16="http://schemas.microsoft.com/office/drawing/2014/main" id="{1536DD64-FFD7-4521-896C-6B591AD2FF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50442">
                <a:off x="3853681" y="3531963"/>
                <a:ext cx="168275" cy="523875"/>
                <a:chOff x="9357" y="6230"/>
                <a:chExt cx="264" cy="825"/>
              </a:xfrm>
            </p:grpSpPr>
            <p:sp>
              <p:nvSpPr>
                <p:cNvPr id="12" name="Line 4">
                  <a:extLst>
                    <a:ext uri="{FF2B5EF4-FFF2-40B4-BE49-F238E27FC236}">
                      <a16:creationId xmlns:a16="http://schemas.microsoft.com/office/drawing/2014/main" id="{C3B7C7EA-319E-440B-AF9D-499B86E158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57" y="6462"/>
                  <a:ext cx="2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n>
                      <a:solidFill>
                        <a:schemeClr val="tx2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3" name="Line 5">
                  <a:extLst>
                    <a:ext uri="{FF2B5EF4-FFF2-40B4-BE49-F238E27FC236}">
                      <a16:creationId xmlns:a16="http://schemas.microsoft.com/office/drawing/2014/main" id="{E3970289-A870-4907-B34F-BF5701ADB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89" y="6230"/>
                  <a:ext cx="0" cy="8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n>
                      <a:solidFill>
                        <a:schemeClr val="tx2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4" name="AutoShape 6">
                  <a:extLst>
                    <a:ext uri="{FF2B5EF4-FFF2-40B4-BE49-F238E27FC236}">
                      <a16:creationId xmlns:a16="http://schemas.microsoft.com/office/drawing/2014/main" id="{2571D5FA-9440-41A4-BEF3-51016CDEF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57" y="6462"/>
                  <a:ext cx="264" cy="27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>
                    <a:ln>
                      <a:solidFill>
                        <a:schemeClr val="tx2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</p:grp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E36ECCB2-CFF9-4E3E-8D49-C425D9C8C95B}"/>
                </a:ext>
              </a:extLst>
            </p:cNvPr>
            <p:cNvSpPr/>
            <p:nvPr/>
          </p:nvSpPr>
          <p:spPr>
            <a:xfrm>
              <a:off x="744682" y="1335208"/>
              <a:ext cx="7619901" cy="2344285"/>
            </a:xfrm>
            <a:prstGeom prst="round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A6B46D2-7026-4E2C-86A9-9BAE88D463CC}"/>
              </a:ext>
            </a:extLst>
          </p:cNvPr>
          <p:cNvSpPr/>
          <p:nvPr/>
        </p:nvSpPr>
        <p:spPr>
          <a:xfrm>
            <a:off x="5789258" y="1512907"/>
            <a:ext cx="1269268" cy="7176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Onduleur de tension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13897-BA08-4D36-83A5-07CA862B2CC9}"/>
              </a:ext>
            </a:extLst>
          </p:cNvPr>
          <p:cNvSpPr/>
          <p:nvPr/>
        </p:nvSpPr>
        <p:spPr>
          <a:xfrm>
            <a:off x="3298114" y="1489205"/>
            <a:ext cx="1269268" cy="14540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Redresseur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C2AEC-BFF2-4013-A42C-ABC03115FACF}"/>
              </a:ext>
            </a:extLst>
          </p:cNvPr>
          <p:cNvSpPr/>
          <p:nvPr/>
        </p:nvSpPr>
        <p:spPr>
          <a:xfrm>
            <a:off x="7587916" y="2093481"/>
            <a:ext cx="776667" cy="32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MAS</a:t>
            </a:r>
          </a:p>
        </p:txBody>
      </p:sp>
    </p:spTree>
    <p:extLst>
      <p:ext uri="{BB962C8B-B14F-4D97-AF65-F5344CB8AC3E}">
        <p14:creationId xmlns:p14="http://schemas.microsoft.com/office/powerpoint/2010/main" val="85120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84731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3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E0C625-B8CC-47F2-9A14-77B722FAA172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B4AEC-9871-4849-86A1-749EE2B48CEF}"/>
              </a:ext>
            </a:extLst>
          </p:cNvPr>
          <p:cNvSpPr txBox="1"/>
          <p:nvPr/>
        </p:nvSpPr>
        <p:spPr>
          <a:xfrm flipH="1">
            <a:off x="440559" y="1220493"/>
            <a:ext cx="5252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Stator (</a:t>
            </a:r>
            <a:r>
              <a:rPr lang="fr-FR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 fixe de la machine</a:t>
            </a:r>
            <a:r>
              <a:rPr lang="fr-FR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porte trois bobinages qui peuvent couplés en triangle ou étoile selon le réseau </a:t>
            </a:r>
          </a:p>
          <a:p>
            <a:endParaRPr lang="fr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49EBD3-AA9A-49B2-AB92-7668B0DD0C60}"/>
              </a:ext>
            </a:extLst>
          </p:cNvPr>
          <p:cNvSpPr txBox="1"/>
          <p:nvPr/>
        </p:nvSpPr>
        <p:spPr>
          <a:xfrm flipH="1">
            <a:off x="448151" y="3075191"/>
            <a:ext cx="88424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Rotor (</a:t>
            </a:r>
            <a:r>
              <a:rPr lang="fr-FR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 tournante</a:t>
            </a:r>
            <a:r>
              <a:rPr lang="fr-FR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Type : Rotor bobiné à bagues  ou Rotor à cage d’écureuil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Dans les deux cas le circuit rotorique et mis en court-circuit. </a:t>
            </a:r>
          </a:p>
          <a:p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hapitre 10. Moteurs asynchrones">
            <a:extLst>
              <a:ext uri="{FF2B5EF4-FFF2-40B4-BE49-F238E27FC236}">
                <a16:creationId xmlns:a16="http://schemas.microsoft.com/office/drawing/2014/main" id="{9AE8F618-DEED-4E2A-B214-05BF7C70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9" y="4611397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odélisation et optimisation d'une machine électrique homopolaire en poudre  de fer.">
            <a:extLst>
              <a:ext uri="{FF2B5EF4-FFF2-40B4-BE49-F238E27FC236}">
                <a16:creationId xmlns:a16="http://schemas.microsoft.com/office/drawing/2014/main" id="{B8A3A7A2-D65B-4E17-AD0A-899C4186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14" y="4371846"/>
            <a:ext cx="2636745" cy="21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Bobinages de moteurs asynchrones |Ets PETIT - Moteurs Reducteurs  Pompes|Vente et réparation Alès Gard">
            <a:extLst>
              <a:ext uri="{FF2B5EF4-FFF2-40B4-BE49-F238E27FC236}">
                <a16:creationId xmlns:a16="http://schemas.microsoft.com/office/drawing/2014/main" id="{E118A62F-62D3-4364-B60A-EB6AF194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87" y="567076"/>
            <a:ext cx="3498780" cy="26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9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 0">
            <a:extLst>
              <a:ext uri="{FF2B5EF4-FFF2-40B4-BE49-F238E27FC236}">
                <a16:creationId xmlns:a16="http://schemas.microsoft.com/office/drawing/2014/main" id="{B76CA41C-2E1F-47BA-9223-12C82924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9374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4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 de fonctionnement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42A1D-8D79-48BB-A925-9CD0C7FB300C}"/>
              </a:ext>
            </a:extLst>
          </p:cNvPr>
          <p:cNvSpPr txBox="1"/>
          <p:nvPr/>
        </p:nvSpPr>
        <p:spPr>
          <a:xfrm>
            <a:off x="268494" y="705565"/>
            <a:ext cx="824743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bobinages du stator alimentés en triphasé créent un champ tournant. </a:t>
            </a:r>
            <a:endParaRPr lang="fr-FR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enroulements du rotor du moteur asynchrone étant court circuités, ils sont donc le siège de courants induits. Ces courants créent un champ magnétique dans le rotor qui tend à s’aligner avec celui du stator.</a:t>
            </a:r>
          </a:p>
          <a:p>
            <a:pPr marL="285750" marR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endParaRPr lang="fr-FR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rotor tournait à la même vitesse que le champ tournant créé par le stator, le rotor ne verrait pas de variation de champ magnétique et les courants induits disparaîtraient.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pourquoi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rotor tourne forcément à une vitesse différente du champ tournant d’où le nom de moteur asynchrone (asynchrone : différence de vitesse).</a:t>
            </a:r>
            <a:endParaRPr lang="fr-FR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coefficient de </a:t>
            </a:r>
            <a:r>
              <a:rPr lang="fr-FR" sz="1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glissement 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quantifie cette différence de vitesse mise en rapport de la vitesse de synchronisme</a:t>
            </a:r>
            <a:endParaRPr lang="fr-FR" dirty="0"/>
          </a:p>
        </p:txBody>
      </p:sp>
      <p:pic>
        <p:nvPicPr>
          <p:cNvPr id="59395" name=" 0">
            <a:extLst>
              <a:ext uri="{FF2B5EF4-FFF2-40B4-BE49-F238E27FC236}">
                <a16:creationId xmlns:a16="http://schemas.microsoft.com/office/drawing/2014/main" id="{9AFAFC43-0614-4DC6-927F-B582CB7D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07" y="1998230"/>
            <a:ext cx="21034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0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5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0" y="-10588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glissement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14346-32F1-4681-A5C2-50C3BFFC440C}"/>
              </a:ext>
            </a:extLst>
          </p:cNvPr>
          <p:cNvSpPr txBox="1"/>
          <p:nvPr/>
        </p:nvSpPr>
        <p:spPr>
          <a:xfrm>
            <a:off x="547191" y="2059505"/>
            <a:ext cx="4595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appelle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glissement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d'un MAS le rapport </a:t>
            </a:r>
            <a:endParaRPr lang="fr-FR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D0F2C02-4850-4FAD-84F3-B05C705D0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353" y="8091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FE2227C-F3C1-4513-8830-84B9F0E069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106" y="2627739"/>
          <a:ext cx="28400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79600" imgH="431800" progId="Equation.3">
                  <p:embed/>
                </p:oleObj>
              </mc:Choice>
              <mc:Fallback>
                <p:oleObj r:id="rId3" imgW="1879600" imgH="431800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FE2227C-F3C1-4513-8830-84B9F0E069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106" y="2627739"/>
                        <a:ext cx="2840037" cy="65563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68FC0A6-73B4-44E0-9717-1D954A119A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1700" y="2532063"/>
          <a:ext cx="25304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43100" imgH="711200" progId="Equation.DSMT4">
                  <p:embed/>
                </p:oleObj>
              </mc:Choice>
              <mc:Fallback>
                <p:oleObj r:id="rId5" imgW="1943100" imgH="711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68FC0A6-73B4-44E0-9717-1D954A119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532063"/>
                        <a:ext cx="2530475" cy="92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B7C01E7-2F56-49CB-83F3-8099B9C74A9A}"/>
              </a:ext>
            </a:extLst>
          </p:cNvPr>
          <p:cNvSpPr txBox="1"/>
          <p:nvPr/>
        </p:nvSpPr>
        <p:spPr>
          <a:xfrm>
            <a:off x="547191" y="752495"/>
            <a:ext cx="7239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stator crée un champ magnétique tournant à la vitesse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/p</a:t>
            </a:r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439F46-138F-4916-BAB3-BA66CDEF1601}"/>
              </a:ext>
            </a:extLst>
          </p:cNvPr>
          <p:cNvSpPr txBox="1"/>
          <p:nvPr/>
        </p:nvSpPr>
        <p:spPr>
          <a:xfrm>
            <a:off x="555306" y="1159090"/>
            <a:ext cx="8033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rotor tourne à  une vitesse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inférieure à la vitesse de synchronisme. ( n &lt;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8C22C-9DCE-4CCD-8587-C7A0729E9A57}"/>
              </a:ext>
            </a:extLst>
          </p:cNvPr>
          <p:cNvSpPr txBox="1"/>
          <p:nvPr/>
        </p:nvSpPr>
        <p:spPr>
          <a:xfrm>
            <a:off x="547191" y="1587469"/>
            <a:ext cx="4595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 fréquence de glissement notée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fr-FR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fr-FR" sz="18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fr-FR" sz="18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</a:t>
            </a:r>
            <a:endParaRPr lang="fr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CC1061-A131-4480-B134-7B798B4F3F4A}"/>
              </a:ext>
            </a:extLst>
          </p:cNvPr>
          <p:cNvSpPr txBox="1"/>
          <p:nvPr/>
        </p:nvSpPr>
        <p:spPr>
          <a:xfrm>
            <a:off x="1608019" y="3741829"/>
            <a:ext cx="4595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fr-F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n'a pas d'unité. Il s'exprime en général en %.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CCBCE5-8008-4BCC-B0E9-FFAAAB334213}"/>
              </a:ext>
            </a:extLst>
          </p:cNvPr>
          <p:cNvSpPr txBox="1"/>
          <p:nvPr/>
        </p:nvSpPr>
        <p:spPr>
          <a:xfrm>
            <a:off x="3894912" y="2780030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6D1EE-E8AB-47CC-B32B-ED880A9E2B3A}"/>
              </a:ext>
            </a:extLst>
          </p:cNvPr>
          <p:cNvSpPr txBox="1"/>
          <p:nvPr/>
        </p:nvSpPr>
        <p:spPr>
          <a:xfrm>
            <a:off x="674781" y="4621692"/>
            <a:ext cx="67922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fr-FR" sz="20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 entre n et g : 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(1 – g )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9C8F5835-35A7-4BC4-AB0F-1FAB73E0E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70" y="5743000"/>
            <a:ext cx="3611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95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démarrage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1C8D08E0-5E35-47E4-8A7C-11900BF6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944" y="5675824"/>
            <a:ext cx="3065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95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= 1  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n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33DC3AAC-3F98-4969-AC69-7A28B193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059" y="5736173"/>
            <a:ext cx="1243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95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= 0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0FA077-CC93-421A-AFC0-85F2B1535562}"/>
              </a:ext>
            </a:extLst>
          </p:cNvPr>
          <p:cNvSpPr txBox="1"/>
          <p:nvPr/>
        </p:nvSpPr>
        <p:spPr>
          <a:xfrm>
            <a:off x="843281" y="5762926"/>
            <a:ext cx="7121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767A8A1-36C5-44AC-8394-5668BE24CD19}"/>
              </a:ext>
            </a:extLst>
          </p:cNvPr>
          <p:cNvSpPr/>
          <p:nvPr/>
        </p:nvSpPr>
        <p:spPr>
          <a:xfrm>
            <a:off x="3659619" y="5951104"/>
            <a:ext cx="23529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EAAA3A9-3185-4E2C-B11A-F5D93F7E2668}"/>
              </a:ext>
            </a:extLst>
          </p:cNvPr>
          <p:cNvSpPr/>
          <p:nvPr/>
        </p:nvSpPr>
        <p:spPr>
          <a:xfrm>
            <a:off x="6393201" y="5942681"/>
            <a:ext cx="23529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0717B-7D42-4466-A0B7-E4B5CBC8AF84}"/>
              </a:ext>
            </a:extLst>
          </p:cNvPr>
          <p:cNvSpPr txBox="1"/>
          <p:nvPr/>
        </p:nvSpPr>
        <p:spPr>
          <a:xfrm>
            <a:off x="790665" y="3820554"/>
            <a:ext cx="81735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394140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6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26705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Plaque signalétique</a:t>
            </a:r>
          </a:p>
        </p:txBody>
      </p:sp>
      <p:pic>
        <p:nvPicPr>
          <p:cNvPr id="63490" name=" 0">
            <a:extLst>
              <a:ext uri="{FF2B5EF4-FFF2-40B4-BE49-F238E27FC236}">
                <a16:creationId xmlns:a16="http://schemas.microsoft.com/office/drawing/2014/main" id="{B08B03C4-5A58-4F0F-9421-90963CB2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9" y="701000"/>
            <a:ext cx="8605115" cy="55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2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7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Schéma monophasé équivalent ramené au stator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530BF0A-8D11-47AF-ABF2-AF2BAE4EB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55" y="5541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D431D31-6AF6-4648-B0C2-91C9DB3935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564" y="526889"/>
          <a:ext cx="3660724" cy="514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730840" imgH="8209800" progId="Word.Picture.8">
                  <p:embed/>
                </p:oleObj>
              </mc:Choice>
              <mc:Fallback>
                <p:oleObj name="Picture" r:id="rId3" imgW="5730840" imgH="8209800" progId="Word.Picture.8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D431D31-6AF6-4648-B0C2-91C9DB3935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64" y="526889"/>
                        <a:ext cx="3660724" cy="514757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F62E9A-7F43-41E8-9120-9F3CDB0EC625}"/>
                  </a:ext>
                </a:extLst>
              </p:cNvPr>
              <p:cNvSpPr txBox="1"/>
              <p:nvPr/>
            </p:nvSpPr>
            <p:spPr>
              <a:xfrm>
                <a:off x="4717412" y="619745"/>
                <a:ext cx="4219706" cy="5766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tension efficace aux bornes d’une             </a:t>
                </a:r>
                <a:r>
                  <a:rPr lang="fr-F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phase du stator</a:t>
                </a:r>
              </a:p>
              <a:p>
                <a:pPr algn="just"/>
                <a:endParaRPr lang="fr-FR" sz="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: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courant efficace dans une phase du </a:t>
                </a:r>
                <a:r>
                  <a:rPr lang="fr-F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stator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fr-FR" sz="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résistance d’une phase du stator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fr-FR" sz="1000" b="1" i="1" dirty="0">
                  <a:solidFill>
                    <a:schemeClr val="tx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l-GR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</m:oMath>
                </a14:m>
                <a:r>
                  <a:rPr lang="fr-FR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réactance de fuites du stator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fr-FR" sz="1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 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résistance d’une phase du rotor    </a:t>
                </a:r>
                <a:r>
                  <a:rPr lang="fr-F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       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ramenée au stator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fr-FR" sz="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R/g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résistance fictive représentant la  -  puissance transmise du stator au rotor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fr-FR" sz="800" b="1" i="1" dirty="0">
                  <a:solidFill>
                    <a:schemeClr val="tx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l-GR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</m:oMath>
                </a14:m>
                <a:r>
                  <a:rPr lang="fr-FR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:réactance de fuites au rotor       </a:t>
                </a:r>
                <a:r>
                  <a:rPr lang="fr-F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----------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ramenée au stator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fr-FR" sz="700" b="1" i="1" dirty="0">
                  <a:solidFill>
                    <a:schemeClr val="tx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l’inductance magnétisante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fr-FR" sz="1000" b="1" i="1" dirty="0">
                  <a:solidFill>
                    <a:schemeClr val="tx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modélise les pertes fer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F62E9A-7F43-41E8-9120-9F3CDB0EC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12" y="619745"/>
                <a:ext cx="4219706" cy="5766259"/>
              </a:xfrm>
              <a:prstGeom prst="rect">
                <a:avLst/>
              </a:prstGeom>
              <a:blipFill>
                <a:blip r:embed="rId6"/>
                <a:stretch>
                  <a:fillRect l="-1012" t="-634" r="-1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83AD077-F133-4CBD-A02A-23B2D7277AE5}"/>
              </a:ext>
            </a:extLst>
          </p:cNvPr>
          <p:cNvSpPr txBox="1"/>
          <p:nvPr/>
        </p:nvSpPr>
        <p:spPr>
          <a:xfrm>
            <a:off x="8234" y="5581609"/>
            <a:ext cx="9135766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33363" marR="0" indent="163513" algn="just">
              <a:spcBef>
                <a:spcPts val="0"/>
              </a:spcBef>
              <a:spcAft>
                <a:spcPts val="0"/>
              </a:spcAft>
            </a:pPr>
            <a:r>
              <a:rPr lang="fr-FR" sz="20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 :</a:t>
            </a:r>
            <a:r>
              <a:rPr lang="fr-FR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tensions et courants considérés sont ceux d’un enroulement.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4963" marR="0" indent="-1208088" algn="just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Couplage étoile : tension simple et courant de ligne.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4963" marR="0" indent="-1208088" algn="just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Couplage triangle : tension composée et courant dans un enroulement.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4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468672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Prof:. M;BOUZI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0624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LST.GESA</a:t>
            </a:r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8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0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Modèle équivalent et bilan de puissances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13088-9300-4E8E-9001-C0E317B48E09}"/>
              </a:ext>
            </a:extLst>
          </p:cNvPr>
          <p:cNvSpPr txBox="1"/>
          <p:nvPr/>
        </p:nvSpPr>
        <p:spPr>
          <a:xfrm>
            <a:off x="436711" y="5539881"/>
            <a:ext cx="65970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Détermination des éléments du modèle simplifié  </a:t>
            </a:r>
            <a:r>
              <a:rPr lang="fr-FR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CAE8272-ED46-4E00-9AB4-FC2C35CB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09599"/>
            <a:ext cx="99704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A09EC50-CD5C-4B4A-BFC1-A430AC444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35994"/>
              </p:ext>
            </p:extLst>
          </p:nvPr>
        </p:nvGraphicFramePr>
        <p:xfrm>
          <a:off x="146050" y="577850"/>
          <a:ext cx="8843963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1280600" imgH="5339160" progId="Word.Picture.8">
                  <p:embed/>
                </p:oleObj>
              </mc:Choice>
              <mc:Fallback>
                <p:oleObj name="Picture" r:id="rId3" imgW="11280600" imgH="5339160" progId="Word.Picture.8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A09EC50-CD5C-4B4A-BFC1-A430AC4446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77850"/>
                        <a:ext cx="8843963" cy="457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>
            <a:extLst>
              <a:ext uri="{FF2B5EF4-FFF2-40B4-BE49-F238E27FC236}">
                <a16:creationId xmlns:a16="http://schemas.microsoft.com/office/drawing/2014/main" id="{81FC3748-B0EB-4C22-91BC-564E10692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93" y="-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4B76C6-A9F7-4EE5-85F0-546F83F5EB4C}"/>
                  </a:ext>
                </a:extLst>
              </p:cNvPr>
              <p:cNvSpPr txBox="1"/>
              <p:nvPr/>
            </p:nvSpPr>
            <p:spPr>
              <a:xfrm>
                <a:off x="1065432" y="4379363"/>
                <a:ext cx="229660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fr-FR" sz="1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résistance mesurée entre deux phases du stator couplé quelque soit le couplage</a:t>
                </a:r>
                <a:endParaRPr lang="fr-FR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4B76C6-A9F7-4EE5-85F0-546F83F5E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32" y="4379363"/>
                <a:ext cx="2296604" cy="769441"/>
              </a:xfrm>
              <a:prstGeom prst="rect">
                <a:avLst/>
              </a:prstGeom>
              <a:blipFill>
                <a:blip r:embed="rId6"/>
                <a:stretch>
                  <a:fillRect l="-796" t="-2362" r="-796" b="-6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02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FF13473C-DAC0-41AF-943E-729C0F38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98" y="6544084"/>
            <a:ext cx="184731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058520-34D7-48E5-951E-0BDBB8EF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" y="6553320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614C-19FB-4593-8A27-069778C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860" y="6544084"/>
            <a:ext cx="1402948" cy="309082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9EC7C13-2448-43D8-899E-9040D81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582" y="6559628"/>
            <a:ext cx="771185" cy="292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F85AA9DF-F5BD-415E-BE36-2999D6AB6B29}" type="slidenum">
              <a:rPr lang="fr-FR" sz="1600" smtClean="0">
                <a:solidFill>
                  <a:srgbClr val="FF0000"/>
                </a:solidFill>
              </a:rPr>
              <a:pPr algn="ctr"/>
              <a:t>9</a:t>
            </a:fld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00EC-61AB-4C94-AB1C-42242DE34E58}"/>
              </a:ext>
            </a:extLst>
          </p:cNvPr>
          <p:cNvSpPr/>
          <p:nvPr/>
        </p:nvSpPr>
        <p:spPr>
          <a:xfrm>
            <a:off x="2531863" y="6556798"/>
            <a:ext cx="4371099" cy="30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B0B96D-67D9-4071-8AB7-3C23100C7DF3}"/>
              </a:ext>
            </a:extLst>
          </p:cNvPr>
          <p:cNvCxnSpPr/>
          <p:nvPr/>
        </p:nvCxnSpPr>
        <p:spPr>
          <a:xfrm>
            <a:off x="-9236" y="6544084"/>
            <a:ext cx="915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6D32DD-4B64-47B4-9761-12230A203823}"/>
              </a:ext>
            </a:extLst>
          </p:cNvPr>
          <p:cNvSpPr txBox="1"/>
          <p:nvPr/>
        </p:nvSpPr>
        <p:spPr>
          <a:xfrm>
            <a:off x="-18472" y="0"/>
            <a:ext cx="91624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Essai à vide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C852F-CC00-459E-886A-42FED8D08DF4}"/>
              </a:ext>
            </a:extLst>
          </p:cNvPr>
          <p:cNvSpPr txBox="1"/>
          <p:nvPr/>
        </p:nvSpPr>
        <p:spPr>
          <a:xfrm>
            <a:off x="518296" y="1200849"/>
            <a:ext cx="7539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effectuant un essai à vide (g=0), le modèle d’une phase revient à ceci</a:t>
            </a:r>
            <a:endParaRPr lang="fr-FR" sz="12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29D46A0-0103-4672-BD07-6A33CD56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564" y="1048312"/>
            <a:ext cx="99625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BCB74DF-04DA-4BF9-8F1D-1431A1B25B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6775" y="1929545"/>
          <a:ext cx="510222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181200" imgH="1909440" progId="Word.Picture.8">
                  <p:embed/>
                </p:oleObj>
              </mc:Choice>
              <mc:Fallback>
                <p:oleObj name="Picture" r:id="rId3" imgW="6181200" imgH="1909440" progId="Word.Picture.8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BCB74DF-04DA-4BF9-8F1D-1431A1B25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75" y="1929545"/>
                        <a:ext cx="5102225" cy="15779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FB63615-A373-434F-9380-7AA6D7AD918B}"/>
              </a:ext>
            </a:extLst>
          </p:cNvPr>
          <p:cNvSpPr txBox="1"/>
          <p:nvPr/>
        </p:nvSpPr>
        <p:spPr>
          <a:xfrm>
            <a:off x="578427" y="3767776"/>
            <a:ext cx="7987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mesure P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le cos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consommés par le moteur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on en déduit R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</a:t>
            </a:r>
            <a:r>
              <a:rPr lang="fr-F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fr-FR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AFEE594-2FC2-4CB0-82C7-0257ADC7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873" y="3712822"/>
            <a:ext cx="133949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A56A52F-A063-42C9-8FD7-067E83A00C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8857" y="4431342"/>
          <a:ext cx="3387725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35200" imgH="1092200" progId="Equation.DSMT4">
                  <p:embed/>
                </p:oleObj>
              </mc:Choice>
              <mc:Fallback>
                <p:oleObj r:id="rId5" imgW="2235200" imgH="1092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A56A52F-A063-42C9-8FD7-067E83A00C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857" y="4431342"/>
                        <a:ext cx="3387725" cy="1652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428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980</Words>
  <Application>Microsoft Office PowerPoint</Application>
  <PresentationFormat>Affichage à l'écran (4:3)</PresentationFormat>
  <Paragraphs>141</Paragraphs>
  <Slides>17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Thème Office</vt:lpstr>
      <vt:lpstr>Picture</vt:lpstr>
      <vt:lpstr>Equation.3</vt:lpstr>
      <vt:lpstr>Equation.DSMT4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Mostafa BOUZI</cp:lastModifiedBy>
  <cp:revision>3</cp:revision>
  <dcterms:created xsi:type="dcterms:W3CDTF">2023-09-11T22:21:10Z</dcterms:created>
  <dcterms:modified xsi:type="dcterms:W3CDTF">2023-10-31T11:37:20Z</dcterms:modified>
</cp:coreProperties>
</file>