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99" r:id="rId2"/>
    <p:sldId id="294" r:id="rId3"/>
    <p:sldId id="296" r:id="rId4"/>
    <p:sldId id="307" r:id="rId5"/>
    <p:sldId id="277" r:id="rId6"/>
    <p:sldId id="302" r:id="rId7"/>
    <p:sldId id="303" r:id="rId8"/>
    <p:sldId id="306" r:id="rId9"/>
    <p:sldId id="270" r:id="rId10"/>
    <p:sldId id="305" r:id="rId11"/>
  </p:sldIdLst>
  <p:sldSz cx="12192000" cy="6858000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88F7"/>
    <a:srgbClr val="00A7FF"/>
    <a:srgbClr val="F400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EFAC720-477E-4BF8-A6FE-5AD5367C2A09}" v="15" dt="2026-02-11T01:20:42.9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46" autoAdjust="0"/>
    <p:restoredTop sz="95642" autoAdjust="0"/>
  </p:normalViewPr>
  <p:slideViewPr>
    <p:cSldViewPr snapToGrid="0">
      <p:cViewPr varScale="1">
        <p:scale>
          <a:sx n="111" d="100"/>
          <a:sy n="111" d="100"/>
        </p:scale>
        <p:origin x="9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E5740BAC-6B41-48E5-BE77-50D71243E9DC}" type="datetimeFigureOut">
              <a:rPr lang="en-CA" smtClean="0"/>
              <a:t>2026-02-11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28663" y="1169988"/>
            <a:ext cx="5619750" cy="3160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505980"/>
            <a:ext cx="5661660" cy="3686711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8F561096-9669-4DFF-8107-83EEE455445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17091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197BF-0A3E-ADA2-81B2-9213E99C04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7F06CC-1266-579F-7919-10B5BD2A5A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459C2C-BCD6-94DA-5055-715441AD0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CD907-A2FD-4040-B7C1-95924056BDE0}" type="datetimeFigureOut">
              <a:rPr lang="en-CA" smtClean="0"/>
              <a:t>2026-02-11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2C76A5-D3EE-E8A0-CE06-446EB6401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A1E50F-6027-6A07-0DA9-09275B199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EFAD3-545B-4B82-A22A-6052734560E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26022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503CE-14C1-B4A8-B21B-03B50B04D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109507-BF45-BBFD-919F-D0C458B53F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240256-51AD-ABF5-5F2D-041AF1EDD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CD907-A2FD-4040-B7C1-95924056BDE0}" type="datetimeFigureOut">
              <a:rPr lang="en-CA" smtClean="0"/>
              <a:t>2026-02-11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793785-8647-83A0-E551-91D48BC1A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FC46E6-3C9E-876E-AE49-19660FC4A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EFAD3-545B-4B82-A22A-6052734560E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86427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F10C0D-9AA7-792D-DB03-929B66EB7C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D39FC5-5E43-17E5-2453-B746E68A4B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CBC6C4-8198-5ACC-AF39-E8491E7D9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CD907-A2FD-4040-B7C1-95924056BDE0}" type="datetimeFigureOut">
              <a:rPr lang="en-CA" smtClean="0"/>
              <a:t>2026-02-11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BFF82F-C23A-D495-A265-4B4096FBB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845981-5D29-7A47-598A-78A30C869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EFAD3-545B-4B82-A22A-6052734560E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28373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EDF2D-0F5E-372F-4CC5-905161077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D67371-1FAD-A072-41E4-D2AE54BECA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C4DC44-0623-6596-A604-67B64D88B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CD907-A2FD-4040-B7C1-95924056BDE0}" type="datetimeFigureOut">
              <a:rPr lang="en-CA" smtClean="0"/>
              <a:t>2026-02-11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5447C7-77AE-7455-D5E7-AD879F857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9A40DA-0148-E55C-DBC8-8DBDD9648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EFAD3-545B-4B82-A22A-6052734560E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7032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3A552-6BAC-A37A-AA5A-A2A638FBA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C5DD34-8CB1-799D-4FDB-825EA72011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AEE495-36C3-E32C-BE7E-7319EC111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CD907-A2FD-4040-B7C1-95924056BDE0}" type="datetimeFigureOut">
              <a:rPr lang="en-CA" smtClean="0"/>
              <a:t>2026-02-11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909C15-6945-BE45-1A84-E8479AE53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AA6257-8DF5-813B-B232-7F0DACB9D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EFAD3-545B-4B82-A22A-6052734560E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80126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D960A-FF13-13AD-F016-89292C062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340E16-E552-A2C3-B2FD-BC51284436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CD7AE7-C498-E7AC-C1D4-4BB082406F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58B491-CE2C-9E23-D0A4-E724C600F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CD907-A2FD-4040-B7C1-95924056BDE0}" type="datetimeFigureOut">
              <a:rPr lang="en-CA" smtClean="0"/>
              <a:t>2026-02-11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A53145-0241-D2D3-85CC-197C669B7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BD10D-4151-E342-86FC-6F595E638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EFAD3-545B-4B82-A22A-6052734560E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4283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9D6CC-B43B-5186-DBC0-7D4BA5E5E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9A95FB-A4F0-16E0-9CA3-73DF06A375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27C181-3E67-2A7F-5E33-81B657053A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AF896F-D843-DFFE-879F-6D95AE4B25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9BF411-CCA2-CAB2-CFD2-192ACF8023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E58FD0-2770-691F-071F-56CA4155E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CD907-A2FD-4040-B7C1-95924056BDE0}" type="datetimeFigureOut">
              <a:rPr lang="en-CA" smtClean="0"/>
              <a:t>2026-02-11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D71AB5-A6DC-35D6-75C4-4FCBEC558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8B8CDA-0FFD-2005-DDEE-2C99A1065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EFAD3-545B-4B82-A22A-6052734560E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88839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C180A-BE42-E018-B1BF-EDC1EF26E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5C1DD0-E37A-CFE2-4990-F80351D30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CD907-A2FD-4040-B7C1-95924056BDE0}" type="datetimeFigureOut">
              <a:rPr lang="en-CA" smtClean="0"/>
              <a:t>2026-02-11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AA0A16-5432-6B7F-4DC6-E68C68814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D63F61-6E3B-0723-59F0-1E4EC1AAE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EFAD3-545B-4B82-A22A-6052734560E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36870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07F607-BB3F-6883-0202-BD5228357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CD907-A2FD-4040-B7C1-95924056BDE0}" type="datetimeFigureOut">
              <a:rPr lang="en-CA" smtClean="0"/>
              <a:t>2026-02-11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F94535-5E53-1695-7C3D-72CDB930B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9115C4-99D0-783B-7210-7C6D2F124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EFAD3-545B-4B82-A22A-6052734560E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62890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60BA4-D84B-93B9-AE05-5D92221BA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2473D7-F1F0-044B-60C0-F3AA13F181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95D448-64B4-1925-17B3-823F5DCA58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C5C16E-4C9F-DEA6-57F1-7B2562653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CD907-A2FD-4040-B7C1-95924056BDE0}" type="datetimeFigureOut">
              <a:rPr lang="en-CA" smtClean="0"/>
              <a:t>2026-02-11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44FEAF-E922-CC2A-CF8E-543B57D76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0F6705-E93C-086F-E044-B925368C3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EFAD3-545B-4B82-A22A-6052734560E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928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8D63C-05C1-50FE-4175-37A72D3A9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72BC72-723C-8911-3F97-0BB9B27D8B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F8B08E-8103-0097-9320-AD8B428A8C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42E93B-144B-B438-10A3-FBC05A51A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CD907-A2FD-4040-B7C1-95924056BDE0}" type="datetimeFigureOut">
              <a:rPr lang="en-CA" smtClean="0"/>
              <a:t>2026-02-11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DBDABD-EA1D-2E4E-CAAF-83AA476A3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8FB97F-A89E-F3FD-6E7F-97A98F0FB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EFAD3-545B-4B82-A22A-6052734560E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0263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CEBC6B-C16E-7A2A-1224-34D24C0AE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77530F-ECFD-CC9E-B412-1E5D482B60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11485-34C8-5B2B-CC13-55BAEF34A0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1CD907-A2FD-4040-B7C1-95924056BDE0}" type="datetimeFigureOut">
              <a:rPr lang="en-CA" smtClean="0"/>
              <a:t>2026-02-11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5D783A-B707-9814-4E7E-7AE8CCF177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66E62-EB7C-2E18-B3F1-5307A08959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0EFAD3-545B-4B82-A22A-6052734560E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2029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910FAA9-5F5B-40DF-5CF2-676BCEEB16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8219" y="1459942"/>
            <a:ext cx="6015559" cy="1681156"/>
          </a:xfrm>
          <a:prstGeom prst="rect">
            <a:avLst/>
          </a:prstGeom>
        </p:spPr>
      </p:pic>
      <p:sp>
        <p:nvSpPr>
          <p:cNvPr id="9" name="Frame 8">
            <a:extLst>
              <a:ext uri="{FF2B5EF4-FFF2-40B4-BE49-F238E27FC236}">
                <a16:creationId xmlns:a16="http://schemas.microsoft.com/office/drawing/2014/main" id="{335B9898-2E86-A842-C252-D9491E183EC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001"/>
            </a:avLst>
          </a:prstGeom>
          <a:solidFill>
            <a:srgbClr val="00A7FF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72B6F5F-899E-8F07-F32D-D9EF156949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3999" y="3716902"/>
            <a:ext cx="8784000" cy="870431"/>
          </a:xfrm>
        </p:spPr>
        <p:txBody>
          <a:bodyPr rIns="72000">
            <a:spAutoFit/>
          </a:bodyPr>
          <a:lstStyle/>
          <a:p>
            <a:pPr marL="0" indent="0" algn="ctr">
              <a:buNone/>
            </a:pPr>
            <a:r>
              <a:rPr lang="en-US" b="1" dirty="0"/>
              <a:t>Aligning Enterprise Planning Logic with Financial Outcomes</a:t>
            </a:r>
            <a:endParaRPr lang="en-US" sz="1100" b="1" dirty="0"/>
          </a:p>
        </p:txBody>
      </p:sp>
    </p:spTree>
    <p:extLst>
      <p:ext uri="{BB962C8B-B14F-4D97-AF65-F5344CB8AC3E}">
        <p14:creationId xmlns:p14="http://schemas.microsoft.com/office/powerpoint/2010/main" val="8974121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C81D8F7-820F-AA0D-A577-68DE834DEF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26" y="99542"/>
            <a:ext cx="774659" cy="71797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49AAF0C-7381-131C-29F2-E401FD41D2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3988" y="6300733"/>
            <a:ext cx="1579416" cy="441396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1025D3E-6336-6D64-A414-848D45488D32}"/>
              </a:ext>
            </a:extLst>
          </p:cNvPr>
          <p:cNvCxnSpPr>
            <a:cxnSpLocks/>
          </p:cNvCxnSpPr>
          <p:nvPr/>
        </p:nvCxnSpPr>
        <p:spPr>
          <a:xfrm>
            <a:off x="6881100" y="6521431"/>
            <a:ext cx="5306292" cy="24066"/>
          </a:xfrm>
          <a:prstGeom prst="line">
            <a:avLst/>
          </a:prstGeom>
          <a:ln>
            <a:solidFill>
              <a:srgbClr val="2A88F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C5A9907-CF31-2234-8D2C-B4585BAA9167}"/>
              </a:ext>
            </a:extLst>
          </p:cNvPr>
          <p:cNvCxnSpPr>
            <a:cxnSpLocks/>
          </p:cNvCxnSpPr>
          <p:nvPr/>
        </p:nvCxnSpPr>
        <p:spPr>
          <a:xfrm>
            <a:off x="0" y="6533464"/>
            <a:ext cx="5306292" cy="0"/>
          </a:xfrm>
          <a:prstGeom prst="line">
            <a:avLst/>
          </a:prstGeom>
          <a:ln>
            <a:solidFill>
              <a:srgbClr val="2A88F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Frame 3">
            <a:extLst>
              <a:ext uri="{FF2B5EF4-FFF2-40B4-BE49-F238E27FC236}">
                <a16:creationId xmlns:a16="http://schemas.microsoft.com/office/drawing/2014/main" id="{E1182551-50BC-0514-F7A4-6991034F9975}"/>
              </a:ext>
            </a:extLst>
          </p:cNvPr>
          <p:cNvSpPr/>
          <p:nvPr/>
        </p:nvSpPr>
        <p:spPr>
          <a:xfrm>
            <a:off x="0" y="0"/>
            <a:ext cx="12187391" cy="6858000"/>
          </a:xfrm>
          <a:prstGeom prst="frame">
            <a:avLst>
              <a:gd name="adj1" fmla="val 1001"/>
            </a:avLst>
          </a:prstGeom>
          <a:solidFill>
            <a:srgbClr val="00A7FF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659D54-3012-11B9-90B9-D907F58666E0}"/>
              </a:ext>
            </a:extLst>
          </p:cNvPr>
          <p:cNvSpPr txBox="1"/>
          <p:nvPr/>
        </p:nvSpPr>
        <p:spPr>
          <a:xfrm>
            <a:off x="595222" y="1327566"/>
            <a:ext cx="11007305" cy="2679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600"/>
              </a:spcAft>
            </a:pPr>
            <a:r>
              <a:rPr lang="en-US" sz="2400" b="1" dirty="0"/>
              <a:t>ARQOS is foundational infrastructure for enterprise planning performance.</a:t>
            </a:r>
          </a:p>
          <a:p>
            <a:pPr algn="ctr">
              <a:lnSpc>
                <a:spcPct val="90000"/>
              </a:lnSpc>
              <a:spcAft>
                <a:spcPts val="3600"/>
              </a:spcAft>
            </a:pPr>
            <a:r>
              <a:rPr lang="en-US" sz="2400" b="1" dirty="0"/>
              <a:t>Enabling existing ERP systems to evolve from static configuration engines into continuously aligned, goal driven decision environments.</a:t>
            </a:r>
          </a:p>
          <a:p>
            <a:pPr algn="ctr">
              <a:lnSpc>
                <a:spcPct val="90000"/>
              </a:lnSpc>
              <a:spcAft>
                <a:spcPts val="3600"/>
              </a:spcAft>
            </a:pPr>
            <a:r>
              <a:rPr lang="en-US" sz="2400" b="1" dirty="0"/>
              <a:t>We are building the control layer that connects planning logic to enterprise financial outcomes.</a:t>
            </a:r>
            <a:endParaRPr lang="en-CA" sz="2400" b="1" i="1" dirty="0">
              <a:solidFill>
                <a:schemeClr val="accent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864FEC-954D-5FD0-6C35-76163C613D10}"/>
              </a:ext>
            </a:extLst>
          </p:cNvPr>
          <p:cNvSpPr txBox="1">
            <a:spLocks/>
          </p:cNvSpPr>
          <p:nvPr/>
        </p:nvSpPr>
        <p:spPr>
          <a:xfrm>
            <a:off x="867385" y="115871"/>
            <a:ext cx="9016200" cy="70564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b="1" dirty="0"/>
              <a:t>Closing</a:t>
            </a:r>
          </a:p>
        </p:txBody>
      </p:sp>
    </p:spTree>
    <p:extLst>
      <p:ext uri="{BB962C8B-B14F-4D97-AF65-F5344CB8AC3E}">
        <p14:creationId xmlns:p14="http://schemas.microsoft.com/office/powerpoint/2010/main" val="1748580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C81D8F7-820F-AA0D-A577-68DE834DEF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26" y="99542"/>
            <a:ext cx="774659" cy="71797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49AAF0C-7381-131C-29F2-E401FD41D2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3988" y="6300733"/>
            <a:ext cx="1579416" cy="441396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1025D3E-6336-6D64-A414-848D45488D32}"/>
              </a:ext>
            </a:extLst>
          </p:cNvPr>
          <p:cNvCxnSpPr>
            <a:cxnSpLocks/>
          </p:cNvCxnSpPr>
          <p:nvPr/>
        </p:nvCxnSpPr>
        <p:spPr>
          <a:xfrm>
            <a:off x="6881100" y="6521431"/>
            <a:ext cx="5306292" cy="24066"/>
          </a:xfrm>
          <a:prstGeom prst="line">
            <a:avLst/>
          </a:prstGeom>
          <a:ln>
            <a:solidFill>
              <a:srgbClr val="2A88F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C5A9907-CF31-2234-8D2C-B4585BAA9167}"/>
              </a:ext>
            </a:extLst>
          </p:cNvPr>
          <p:cNvCxnSpPr>
            <a:cxnSpLocks/>
          </p:cNvCxnSpPr>
          <p:nvPr/>
        </p:nvCxnSpPr>
        <p:spPr>
          <a:xfrm>
            <a:off x="0" y="6533464"/>
            <a:ext cx="5306292" cy="0"/>
          </a:xfrm>
          <a:prstGeom prst="line">
            <a:avLst/>
          </a:prstGeom>
          <a:ln>
            <a:solidFill>
              <a:srgbClr val="2A88F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Frame 3">
            <a:extLst>
              <a:ext uri="{FF2B5EF4-FFF2-40B4-BE49-F238E27FC236}">
                <a16:creationId xmlns:a16="http://schemas.microsoft.com/office/drawing/2014/main" id="{E1182551-50BC-0514-F7A4-6991034F9975}"/>
              </a:ext>
            </a:extLst>
          </p:cNvPr>
          <p:cNvSpPr/>
          <p:nvPr/>
        </p:nvSpPr>
        <p:spPr>
          <a:xfrm>
            <a:off x="0" y="0"/>
            <a:ext cx="12187391" cy="6858000"/>
          </a:xfrm>
          <a:prstGeom prst="frame">
            <a:avLst>
              <a:gd name="adj1" fmla="val 1001"/>
            </a:avLst>
          </a:prstGeom>
          <a:solidFill>
            <a:srgbClr val="00A7FF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B9B89004-FA72-B19B-8E6E-EBEC4E0193F5}"/>
              </a:ext>
            </a:extLst>
          </p:cNvPr>
          <p:cNvSpPr txBox="1">
            <a:spLocks/>
          </p:cNvSpPr>
          <p:nvPr/>
        </p:nvSpPr>
        <p:spPr>
          <a:xfrm>
            <a:off x="867385" y="143731"/>
            <a:ext cx="9016200" cy="64992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4000" b="1" dirty="0"/>
              <a:t>The Market Problem</a:t>
            </a:r>
            <a:endParaRPr lang="en-CA" sz="4000" b="1" dirty="0">
              <a:latin typeface="Aptos" panose="020B00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0296B1-507A-463B-EFFF-D0F66B8B1684}"/>
              </a:ext>
            </a:extLst>
          </p:cNvPr>
          <p:cNvSpPr txBox="1"/>
          <p:nvPr/>
        </p:nvSpPr>
        <p:spPr>
          <a:xfrm>
            <a:off x="480055" y="1058243"/>
            <a:ext cx="11156457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CA" sz="2600" dirty="0"/>
              <a:t>Supply chain master data silently drives enterprise planning outcomes, yet remains unmanaged at scale</a:t>
            </a:r>
          </a:p>
          <a:p>
            <a:pPr marL="457200" indent="-457200" fontAlgn="base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600" dirty="0"/>
              <a:t>Scale and complexity increasingly exceed manual governance capabilities</a:t>
            </a:r>
          </a:p>
          <a:p>
            <a:pPr marL="457200" indent="-457200" fontAlgn="base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altLang="en-US" sz="2600" dirty="0"/>
              <a:t>Enterprise planning systems assume master data is correct</a:t>
            </a:r>
          </a:p>
          <a:p>
            <a:pPr marL="457200" lvl="0" indent="-457200" fontAlgn="base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altLang="en-US" sz="2600" dirty="0"/>
              <a:t>That assumption silently distorts inventory, service, cost, and capital</a:t>
            </a:r>
          </a:p>
          <a:p>
            <a:pPr marL="457200" lvl="0" indent="-457200" fontAlgn="base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600" dirty="0"/>
              <a:t>No system is designed to continuously evaluate and optimize its economic impact</a:t>
            </a:r>
            <a:endParaRPr lang="en-US" altLang="en-US" sz="2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80B0517-0E78-504B-F33D-1168363A23F0}"/>
              </a:ext>
            </a:extLst>
          </p:cNvPr>
          <p:cNvSpPr txBox="1"/>
          <p:nvPr/>
        </p:nvSpPr>
        <p:spPr>
          <a:xfrm>
            <a:off x="480055" y="5097887"/>
            <a:ext cx="111564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spcBef>
                <a:spcPts val="1200"/>
              </a:spcBef>
              <a:spcAft>
                <a:spcPts val="2400"/>
              </a:spcAft>
            </a:pPr>
            <a:r>
              <a:rPr lang="en-US" sz="2400" i="1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2025, the Council of Supply Chain Management Professionals identified data cleansing as the #1 issue impacting the effectiveness of AI initiatives. Poor data quality is the primary reason AI projects continue to fail</a:t>
            </a:r>
          </a:p>
        </p:txBody>
      </p:sp>
    </p:spTree>
    <p:extLst>
      <p:ext uri="{BB962C8B-B14F-4D97-AF65-F5344CB8AC3E}">
        <p14:creationId xmlns:p14="http://schemas.microsoft.com/office/powerpoint/2010/main" val="1348806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C81D8F7-820F-AA0D-A577-68DE834DEF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26" y="97306"/>
            <a:ext cx="774659" cy="71797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49AAF0C-7381-131C-29F2-E401FD41D2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3988" y="6300733"/>
            <a:ext cx="1579416" cy="441396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1025D3E-6336-6D64-A414-848D45488D32}"/>
              </a:ext>
            </a:extLst>
          </p:cNvPr>
          <p:cNvCxnSpPr>
            <a:cxnSpLocks/>
          </p:cNvCxnSpPr>
          <p:nvPr/>
        </p:nvCxnSpPr>
        <p:spPr>
          <a:xfrm>
            <a:off x="6881100" y="6521431"/>
            <a:ext cx="5306292" cy="24066"/>
          </a:xfrm>
          <a:prstGeom prst="line">
            <a:avLst/>
          </a:prstGeom>
          <a:ln>
            <a:solidFill>
              <a:srgbClr val="2A88F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C5A9907-CF31-2234-8D2C-B4585BAA9167}"/>
              </a:ext>
            </a:extLst>
          </p:cNvPr>
          <p:cNvCxnSpPr>
            <a:cxnSpLocks/>
          </p:cNvCxnSpPr>
          <p:nvPr/>
        </p:nvCxnSpPr>
        <p:spPr>
          <a:xfrm>
            <a:off x="0" y="6533464"/>
            <a:ext cx="5306292" cy="0"/>
          </a:xfrm>
          <a:prstGeom prst="line">
            <a:avLst/>
          </a:prstGeom>
          <a:ln>
            <a:solidFill>
              <a:srgbClr val="2A88F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Frame 3">
            <a:extLst>
              <a:ext uri="{FF2B5EF4-FFF2-40B4-BE49-F238E27FC236}">
                <a16:creationId xmlns:a16="http://schemas.microsoft.com/office/drawing/2014/main" id="{E1182551-50BC-0514-F7A4-6991034F9975}"/>
              </a:ext>
            </a:extLst>
          </p:cNvPr>
          <p:cNvSpPr/>
          <p:nvPr/>
        </p:nvSpPr>
        <p:spPr>
          <a:xfrm>
            <a:off x="0" y="0"/>
            <a:ext cx="12187391" cy="6858000"/>
          </a:xfrm>
          <a:prstGeom prst="frame">
            <a:avLst>
              <a:gd name="adj1" fmla="val 1001"/>
            </a:avLst>
          </a:prstGeom>
          <a:solidFill>
            <a:srgbClr val="00A7FF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FFE3937-189E-02A7-CC0E-EEC16B9AD4F5}"/>
              </a:ext>
            </a:extLst>
          </p:cNvPr>
          <p:cNvSpPr txBox="1"/>
          <p:nvPr/>
        </p:nvSpPr>
        <p:spPr>
          <a:xfrm>
            <a:off x="638355" y="1299475"/>
            <a:ext cx="10722634" cy="4262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spcAft>
                <a:spcPts val="2400"/>
              </a:spcAft>
              <a:defRPr sz="2800"/>
            </a:lvl1pPr>
          </a:lstStyle>
          <a:p>
            <a:pPr>
              <a:spcAft>
                <a:spcPts val="3000"/>
              </a:spcAft>
            </a:pPr>
            <a:r>
              <a:rPr lang="en-US" dirty="0"/>
              <a:t>Today’s systems protect data.  They do not maximize enterprise economics.</a:t>
            </a:r>
          </a:p>
          <a:p>
            <a:pPr>
              <a:spcAft>
                <a:spcPts val="3000"/>
              </a:spcAft>
            </a:pPr>
            <a:r>
              <a:rPr lang="en-US" dirty="0"/>
              <a:t>Planning logic is person dependent, manual, and inconsistent.  When people leave the logic leaves.</a:t>
            </a:r>
          </a:p>
          <a:p>
            <a:pPr>
              <a:spcAft>
                <a:spcPts val="3000"/>
              </a:spcAft>
            </a:pPr>
            <a:r>
              <a:rPr lang="en-US" dirty="0"/>
              <a:t>ERP vendors are not incentivized to continuously optimize customer master data.</a:t>
            </a:r>
          </a:p>
          <a:p>
            <a:pPr>
              <a:spcAft>
                <a:spcPts val="3000"/>
              </a:spcAft>
            </a:pPr>
            <a:r>
              <a:rPr lang="en-US" dirty="0"/>
              <a:t>Existing governance does not optimize outcomes.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AAAAB4-F1D4-DC8E-5729-D83DD04298BF}"/>
              </a:ext>
            </a:extLst>
          </p:cNvPr>
          <p:cNvSpPr txBox="1">
            <a:spLocks/>
          </p:cNvSpPr>
          <p:nvPr/>
        </p:nvSpPr>
        <p:spPr>
          <a:xfrm>
            <a:off x="867385" y="143731"/>
            <a:ext cx="9016200" cy="64992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4000" b="1" dirty="0"/>
              <a:t>Why Existing Systems Fail</a:t>
            </a:r>
          </a:p>
        </p:txBody>
      </p:sp>
    </p:spTree>
    <p:extLst>
      <p:ext uri="{BB962C8B-B14F-4D97-AF65-F5344CB8AC3E}">
        <p14:creationId xmlns:p14="http://schemas.microsoft.com/office/powerpoint/2010/main" val="2706846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C81D8F7-820F-AA0D-A577-68DE834DEF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26" y="97306"/>
            <a:ext cx="774659" cy="71797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49AAF0C-7381-131C-29F2-E401FD41D2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3988" y="6300733"/>
            <a:ext cx="1579416" cy="441396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1025D3E-6336-6D64-A414-848D45488D32}"/>
              </a:ext>
            </a:extLst>
          </p:cNvPr>
          <p:cNvCxnSpPr>
            <a:cxnSpLocks/>
          </p:cNvCxnSpPr>
          <p:nvPr/>
        </p:nvCxnSpPr>
        <p:spPr>
          <a:xfrm>
            <a:off x="6881100" y="6521431"/>
            <a:ext cx="5306292" cy="24066"/>
          </a:xfrm>
          <a:prstGeom prst="line">
            <a:avLst/>
          </a:prstGeom>
          <a:ln>
            <a:solidFill>
              <a:srgbClr val="2A88F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C5A9907-CF31-2234-8D2C-B4585BAA9167}"/>
              </a:ext>
            </a:extLst>
          </p:cNvPr>
          <p:cNvCxnSpPr>
            <a:cxnSpLocks/>
          </p:cNvCxnSpPr>
          <p:nvPr/>
        </p:nvCxnSpPr>
        <p:spPr>
          <a:xfrm>
            <a:off x="0" y="6533464"/>
            <a:ext cx="5306292" cy="0"/>
          </a:xfrm>
          <a:prstGeom prst="line">
            <a:avLst/>
          </a:prstGeom>
          <a:ln>
            <a:solidFill>
              <a:srgbClr val="2A88F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Frame 3">
            <a:extLst>
              <a:ext uri="{FF2B5EF4-FFF2-40B4-BE49-F238E27FC236}">
                <a16:creationId xmlns:a16="http://schemas.microsoft.com/office/drawing/2014/main" id="{E1182551-50BC-0514-F7A4-6991034F9975}"/>
              </a:ext>
            </a:extLst>
          </p:cNvPr>
          <p:cNvSpPr/>
          <p:nvPr/>
        </p:nvSpPr>
        <p:spPr>
          <a:xfrm>
            <a:off x="0" y="0"/>
            <a:ext cx="12187391" cy="6858000"/>
          </a:xfrm>
          <a:prstGeom prst="frame">
            <a:avLst>
              <a:gd name="adj1" fmla="val 1001"/>
            </a:avLst>
          </a:prstGeom>
          <a:solidFill>
            <a:srgbClr val="00A7FF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7F435BF-0076-D120-8332-D5A7EAA9EC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55" y="1267513"/>
            <a:ext cx="11156400" cy="4103944"/>
          </a:xfrm>
        </p:spPr>
        <p:txBody>
          <a:bodyPr>
            <a:sp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sz="2600" dirty="0"/>
              <a:t>Structural forces increasingly constrain enterprise planning</a:t>
            </a:r>
          </a:p>
          <a:p>
            <a:pPr marL="457200" indent="-457200" fontAlgn="base">
              <a:spcAft>
                <a:spcPts val="1200"/>
              </a:spcAft>
            </a:pPr>
            <a:r>
              <a:rPr lang="en-US" sz="2600" dirty="0"/>
              <a:t>Enterprise planning environments now contain millions of interdependent parameters, far exceeding manual governance capacity</a:t>
            </a:r>
          </a:p>
          <a:p>
            <a:pPr marL="457200" indent="-457200" fontAlgn="base">
              <a:spcAft>
                <a:spcPts val="1200"/>
              </a:spcAft>
            </a:pPr>
            <a:r>
              <a:rPr lang="en-US" sz="2600" dirty="0"/>
              <a:t>AI and automation amplify data quality issues rather than correct them</a:t>
            </a:r>
          </a:p>
          <a:p>
            <a:pPr marL="457200" indent="-457200" fontAlgn="base">
              <a:spcAft>
                <a:spcPts val="1200"/>
              </a:spcAft>
            </a:pPr>
            <a:r>
              <a:rPr lang="en-US" sz="2600" dirty="0"/>
              <a:t>ERP vendors are not economically incentivized to continuously optimize customer specific planning data</a:t>
            </a:r>
          </a:p>
          <a:p>
            <a:pPr marL="457200" indent="-457200" fontAlgn="base">
              <a:spcAft>
                <a:spcPts val="1200"/>
              </a:spcAft>
            </a:pPr>
            <a:r>
              <a:rPr lang="en-US" sz="2600" dirty="0"/>
              <a:t>Planning logic increasingly resides in individuals, creating fragility when expertise changes or leaves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16450F-BEB0-418C-1E88-503B97E4DC90}"/>
              </a:ext>
            </a:extLst>
          </p:cNvPr>
          <p:cNvSpPr txBox="1">
            <a:spLocks/>
          </p:cNvSpPr>
          <p:nvPr/>
        </p:nvSpPr>
        <p:spPr>
          <a:xfrm>
            <a:off x="1304646" y="373691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AE8D13-DA77-8919-F44D-7C7A8B675480}"/>
              </a:ext>
            </a:extLst>
          </p:cNvPr>
          <p:cNvSpPr txBox="1">
            <a:spLocks/>
          </p:cNvSpPr>
          <p:nvPr/>
        </p:nvSpPr>
        <p:spPr>
          <a:xfrm>
            <a:off x="867384" y="143731"/>
            <a:ext cx="11231889" cy="64992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/>
              <a:t>Why Now: Structural Forces and the Resulting Gap</a:t>
            </a:r>
            <a:endParaRPr lang="en-CA" sz="4000" b="1" dirty="0"/>
          </a:p>
        </p:txBody>
      </p:sp>
    </p:spTree>
    <p:extLst>
      <p:ext uri="{BB962C8B-B14F-4D97-AF65-F5344CB8AC3E}">
        <p14:creationId xmlns:p14="http://schemas.microsoft.com/office/powerpoint/2010/main" val="1371122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C81D8F7-820F-AA0D-A577-68DE834DEF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26" y="99542"/>
            <a:ext cx="774659" cy="71797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49AAF0C-7381-131C-29F2-E401FD41D2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3988" y="6300733"/>
            <a:ext cx="1579416" cy="441396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1025D3E-6336-6D64-A414-848D45488D32}"/>
              </a:ext>
            </a:extLst>
          </p:cNvPr>
          <p:cNvCxnSpPr>
            <a:cxnSpLocks/>
          </p:cNvCxnSpPr>
          <p:nvPr/>
        </p:nvCxnSpPr>
        <p:spPr>
          <a:xfrm>
            <a:off x="6881100" y="6521431"/>
            <a:ext cx="5306292" cy="24066"/>
          </a:xfrm>
          <a:prstGeom prst="line">
            <a:avLst/>
          </a:prstGeom>
          <a:ln>
            <a:solidFill>
              <a:srgbClr val="2A88F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C5A9907-CF31-2234-8D2C-B4585BAA9167}"/>
              </a:ext>
            </a:extLst>
          </p:cNvPr>
          <p:cNvCxnSpPr>
            <a:cxnSpLocks/>
          </p:cNvCxnSpPr>
          <p:nvPr/>
        </p:nvCxnSpPr>
        <p:spPr>
          <a:xfrm>
            <a:off x="0" y="6533464"/>
            <a:ext cx="5306292" cy="0"/>
          </a:xfrm>
          <a:prstGeom prst="line">
            <a:avLst/>
          </a:prstGeom>
          <a:ln>
            <a:solidFill>
              <a:srgbClr val="2A88F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Frame 3">
            <a:extLst>
              <a:ext uri="{FF2B5EF4-FFF2-40B4-BE49-F238E27FC236}">
                <a16:creationId xmlns:a16="http://schemas.microsoft.com/office/drawing/2014/main" id="{E1182551-50BC-0514-F7A4-6991034F9975}"/>
              </a:ext>
            </a:extLst>
          </p:cNvPr>
          <p:cNvSpPr/>
          <p:nvPr/>
        </p:nvSpPr>
        <p:spPr>
          <a:xfrm>
            <a:off x="0" y="0"/>
            <a:ext cx="12187391" cy="6858000"/>
          </a:xfrm>
          <a:prstGeom prst="frame">
            <a:avLst>
              <a:gd name="adj1" fmla="val 1001"/>
            </a:avLst>
          </a:prstGeom>
          <a:solidFill>
            <a:srgbClr val="00A7FF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0296B1-507A-463B-EFFF-D0F66B8B1684}"/>
              </a:ext>
            </a:extLst>
          </p:cNvPr>
          <p:cNvSpPr txBox="1"/>
          <p:nvPr/>
        </p:nvSpPr>
        <p:spPr>
          <a:xfrm>
            <a:off x="515495" y="1103501"/>
            <a:ext cx="11156400" cy="5000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spcAft>
                <a:spcPts val="2400"/>
              </a:spcAft>
              <a:defRPr sz="2600"/>
            </a:lvl1pPr>
          </a:lstStyle>
          <a:p>
            <a:r>
              <a:rPr lang="en-US" dirty="0"/>
              <a:t>ARQOS is a software layer that sits inside ERP ecosystems.</a:t>
            </a:r>
          </a:p>
          <a:p>
            <a:r>
              <a:rPr lang="en-US" dirty="0"/>
              <a:t>It aligns planning parameters with corporate goals and adapts as conditions change.</a:t>
            </a:r>
          </a:p>
          <a:p>
            <a:r>
              <a:rPr lang="pt-BR" dirty="0"/>
              <a:t>Master Data Managers governs data. ARQOS optimizes economic outcomes.</a:t>
            </a:r>
            <a:endParaRPr lang="en-US" dirty="0"/>
          </a:p>
          <a:p>
            <a:r>
              <a:rPr lang="en-US" dirty="0"/>
              <a:t>ARQOS is designed to continuously evaluate planning parameters, quantify operational and financial impact, and support governed recommendations within existing ERP environments.</a:t>
            </a:r>
          </a:p>
          <a:p>
            <a:pPr algn="ctr"/>
            <a:r>
              <a:rPr lang="en-US" i="1" dirty="0">
                <a:solidFill>
                  <a:schemeClr val="accent1"/>
                </a:solidFill>
              </a:rPr>
              <a:t>ARQOS is designed to elevate master data from static configuration to a strategically managed asset aligned with economic outcomes</a:t>
            </a:r>
            <a:endParaRPr lang="en-CA" i="1" dirty="0">
              <a:solidFill>
                <a:schemeClr val="accent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15FF4A-75D1-AE04-C106-852B178BD80E}"/>
              </a:ext>
            </a:extLst>
          </p:cNvPr>
          <p:cNvSpPr txBox="1">
            <a:spLocks/>
          </p:cNvSpPr>
          <p:nvPr/>
        </p:nvSpPr>
        <p:spPr>
          <a:xfrm>
            <a:off x="867385" y="115871"/>
            <a:ext cx="9016200" cy="70564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b="1" dirty="0"/>
              <a:t>The ARQOS Solution</a:t>
            </a:r>
          </a:p>
        </p:txBody>
      </p:sp>
    </p:spTree>
    <p:extLst>
      <p:ext uri="{BB962C8B-B14F-4D97-AF65-F5344CB8AC3E}">
        <p14:creationId xmlns:p14="http://schemas.microsoft.com/office/powerpoint/2010/main" val="3215913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C81D8F7-820F-AA0D-A577-68DE834DEF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26" y="99542"/>
            <a:ext cx="774659" cy="71797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49AAF0C-7381-131C-29F2-E401FD41D2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3988" y="6300733"/>
            <a:ext cx="1579416" cy="441396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1025D3E-6336-6D64-A414-848D45488D32}"/>
              </a:ext>
            </a:extLst>
          </p:cNvPr>
          <p:cNvCxnSpPr>
            <a:cxnSpLocks/>
          </p:cNvCxnSpPr>
          <p:nvPr/>
        </p:nvCxnSpPr>
        <p:spPr>
          <a:xfrm>
            <a:off x="6881100" y="6521431"/>
            <a:ext cx="5306292" cy="24066"/>
          </a:xfrm>
          <a:prstGeom prst="line">
            <a:avLst/>
          </a:prstGeom>
          <a:ln>
            <a:solidFill>
              <a:srgbClr val="2A88F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C5A9907-CF31-2234-8D2C-B4585BAA9167}"/>
              </a:ext>
            </a:extLst>
          </p:cNvPr>
          <p:cNvCxnSpPr>
            <a:cxnSpLocks/>
          </p:cNvCxnSpPr>
          <p:nvPr/>
        </p:nvCxnSpPr>
        <p:spPr>
          <a:xfrm>
            <a:off x="0" y="6533464"/>
            <a:ext cx="5306292" cy="0"/>
          </a:xfrm>
          <a:prstGeom prst="line">
            <a:avLst/>
          </a:prstGeom>
          <a:ln>
            <a:solidFill>
              <a:srgbClr val="2A88F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Frame 3">
            <a:extLst>
              <a:ext uri="{FF2B5EF4-FFF2-40B4-BE49-F238E27FC236}">
                <a16:creationId xmlns:a16="http://schemas.microsoft.com/office/drawing/2014/main" id="{E1182551-50BC-0514-F7A4-6991034F9975}"/>
              </a:ext>
            </a:extLst>
          </p:cNvPr>
          <p:cNvSpPr/>
          <p:nvPr/>
        </p:nvSpPr>
        <p:spPr>
          <a:xfrm>
            <a:off x="0" y="0"/>
            <a:ext cx="12187391" cy="6858000"/>
          </a:xfrm>
          <a:prstGeom prst="frame">
            <a:avLst>
              <a:gd name="adj1" fmla="val 1001"/>
            </a:avLst>
          </a:prstGeom>
          <a:solidFill>
            <a:srgbClr val="00A7FF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0296B1-507A-463B-EFFF-D0F66B8B1684}"/>
              </a:ext>
            </a:extLst>
          </p:cNvPr>
          <p:cNvSpPr txBox="1"/>
          <p:nvPr/>
        </p:nvSpPr>
        <p:spPr>
          <a:xfrm>
            <a:off x="515495" y="4162744"/>
            <a:ext cx="11156400" cy="1996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en-US" sz="2600" dirty="0"/>
              <a:t>Optimizes working capital without sacrificing service levels.</a:t>
            </a:r>
          </a:p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en-US" sz="2600" dirty="0"/>
              <a:t>Institutionalizes planning logic by scaling beyond the individual.</a:t>
            </a:r>
          </a:p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en-US" sz="2600" dirty="0"/>
              <a:t>Created measurable financial impact across inventory, warehousing, and operations.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9D08AD9-8235-24BA-388E-828BCAB48661}"/>
              </a:ext>
            </a:extLst>
          </p:cNvPr>
          <p:cNvSpPr txBox="1"/>
          <p:nvPr/>
        </p:nvSpPr>
        <p:spPr>
          <a:xfrm>
            <a:off x="515495" y="1167346"/>
            <a:ext cx="11156400" cy="22798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600" dirty="0"/>
              <a:t>Fortune 100 company actual results:</a:t>
            </a:r>
          </a:p>
          <a:p>
            <a:pPr marL="457200" indent="-457200">
              <a:lnSpc>
                <a:spcPct val="9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600" dirty="0"/>
              <a:t>Freed </a:t>
            </a:r>
            <a:r>
              <a:rPr lang="en-US" sz="2600" b="1" dirty="0">
                <a:solidFill>
                  <a:schemeClr val="accent1"/>
                </a:solidFill>
              </a:rPr>
              <a:t>24%</a:t>
            </a:r>
            <a:r>
              <a:rPr lang="en-US" sz="2600" dirty="0"/>
              <a:t> of working capital while maintaining service and reduced operating load</a:t>
            </a:r>
          </a:p>
          <a:p>
            <a:pPr marL="457200" indent="-457200">
              <a:lnSpc>
                <a:spcPct val="9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chemeClr val="accent1"/>
                </a:solidFill>
              </a:rPr>
              <a:t>22%</a:t>
            </a:r>
            <a:r>
              <a:rPr lang="en-US" sz="2600" dirty="0"/>
              <a:t> of pallet positions eliminated</a:t>
            </a:r>
          </a:p>
          <a:p>
            <a:pPr marL="457200" indent="-457200">
              <a:lnSpc>
                <a:spcPct val="9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600" dirty="0"/>
              <a:t>MRP adherence improved from &lt;30% to </a:t>
            </a:r>
            <a:r>
              <a:rPr lang="en-US" sz="2600" b="1" dirty="0">
                <a:solidFill>
                  <a:schemeClr val="accent1"/>
                </a:solidFill>
              </a:rPr>
              <a:t>&gt;90%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E48AD4-2E49-C716-9694-AF4EEFD64E76}"/>
              </a:ext>
            </a:extLst>
          </p:cNvPr>
          <p:cNvSpPr txBox="1">
            <a:spLocks/>
          </p:cNvSpPr>
          <p:nvPr/>
        </p:nvSpPr>
        <p:spPr>
          <a:xfrm>
            <a:off x="515495" y="3667899"/>
            <a:ext cx="11156400" cy="454740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2600" b="1" dirty="0"/>
              <a:t>Realized Enterprise Value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348A09D-F414-E05D-EA0F-B75DA7A7679B}"/>
              </a:ext>
            </a:extLst>
          </p:cNvPr>
          <p:cNvSpPr txBox="1">
            <a:spLocks/>
          </p:cNvSpPr>
          <p:nvPr/>
        </p:nvSpPr>
        <p:spPr>
          <a:xfrm>
            <a:off x="867384" y="115871"/>
            <a:ext cx="10548177" cy="70564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1200"/>
              </a:spcAft>
            </a:pPr>
            <a:r>
              <a:rPr lang="en-CA" b="1" dirty="0"/>
              <a:t>The Evidence: Production MVP Results</a:t>
            </a:r>
          </a:p>
        </p:txBody>
      </p:sp>
    </p:spTree>
    <p:extLst>
      <p:ext uri="{BB962C8B-B14F-4D97-AF65-F5344CB8AC3E}">
        <p14:creationId xmlns:p14="http://schemas.microsoft.com/office/powerpoint/2010/main" val="672815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C81D8F7-820F-AA0D-A577-68DE834DEF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26" y="99542"/>
            <a:ext cx="774659" cy="71797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49AAF0C-7381-131C-29F2-E401FD41D2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3988" y="6300733"/>
            <a:ext cx="1579416" cy="441396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1025D3E-6336-6D64-A414-848D45488D32}"/>
              </a:ext>
            </a:extLst>
          </p:cNvPr>
          <p:cNvCxnSpPr>
            <a:cxnSpLocks/>
          </p:cNvCxnSpPr>
          <p:nvPr/>
        </p:nvCxnSpPr>
        <p:spPr>
          <a:xfrm>
            <a:off x="6881100" y="6521431"/>
            <a:ext cx="5306292" cy="24066"/>
          </a:xfrm>
          <a:prstGeom prst="line">
            <a:avLst/>
          </a:prstGeom>
          <a:ln>
            <a:solidFill>
              <a:srgbClr val="2A88F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C5A9907-CF31-2234-8D2C-B4585BAA9167}"/>
              </a:ext>
            </a:extLst>
          </p:cNvPr>
          <p:cNvCxnSpPr>
            <a:cxnSpLocks/>
          </p:cNvCxnSpPr>
          <p:nvPr/>
        </p:nvCxnSpPr>
        <p:spPr>
          <a:xfrm>
            <a:off x="0" y="6533464"/>
            <a:ext cx="5306292" cy="0"/>
          </a:xfrm>
          <a:prstGeom prst="line">
            <a:avLst/>
          </a:prstGeom>
          <a:ln>
            <a:solidFill>
              <a:srgbClr val="2A88F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Frame 3">
            <a:extLst>
              <a:ext uri="{FF2B5EF4-FFF2-40B4-BE49-F238E27FC236}">
                <a16:creationId xmlns:a16="http://schemas.microsoft.com/office/drawing/2014/main" id="{E1182551-50BC-0514-F7A4-6991034F9975}"/>
              </a:ext>
            </a:extLst>
          </p:cNvPr>
          <p:cNvSpPr/>
          <p:nvPr/>
        </p:nvSpPr>
        <p:spPr>
          <a:xfrm>
            <a:off x="0" y="0"/>
            <a:ext cx="12187391" cy="6858000"/>
          </a:xfrm>
          <a:prstGeom prst="frame">
            <a:avLst>
              <a:gd name="adj1" fmla="val 1001"/>
            </a:avLst>
          </a:prstGeom>
          <a:solidFill>
            <a:srgbClr val="00A7FF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0296B1-507A-463B-EFFF-D0F66B8B1684}"/>
              </a:ext>
            </a:extLst>
          </p:cNvPr>
          <p:cNvSpPr txBox="1"/>
          <p:nvPr/>
        </p:nvSpPr>
        <p:spPr>
          <a:xfrm>
            <a:off x="515495" y="1148183"/>
            <a:ext cx="11156400" cy="4447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CA" sz="2600" dirty="0"/>
              <a:t>Every enterprise running ERP/MRP systems requires continuous master data optimization. ARQOS addresses a large, global enterprise planning infrastructure market.</a:t>
            </a:r>
            <a:endParaRPr lang="en-US" sz="2600" dirty="0"/>
          </a:p>
          <a:p>
            <a:pPr>
              <a:spcAft>
                <a:spcPts val="1800"/>
              </a:spcAft>
            </a:pPr>
            <a:r>
              <a:rPr lang="en-US" sz="2600" dirty="0"/>
              <a:t>Enterprise SaaS licensing within existing ERP ecosystems.</a:t>
            </a:r>
          </a:p>
          <a:p>
            <a:pPr>
              <a:spcAft>
                <a:spcPts val="1800"/>
              </a:spcAft>
            </a:pPr>
            <a:r>
              <a:rPr lang="en-US" sz="2600" dirty="0"/>
              <a:t>Customers pay for ARQOS based on scale of operations, with pricing expanding as optimization is rolled out across plants, regions, and planning domains.</a:t>
            </a:r>
          </a:p>
          <a:p>
            <a:pPr algn="ctr">
              <a:spcAft>
                <a:spcPts val="1800"/>
              </a:spcAft>
            </a:pPr>
            <a:r>
              <a:rPr lang="en-US" sz="2600" i="1" dirty="0">
                <a:solidFill>
                  <a:schemeClr val="accent1"/>
                </a:solidFill>
              </a:rPr>
              <a:t>The model is designed to support enterprise scale pricing aligned with operational footprint and scope of deployment.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CAA4E1-84A6-2158-DD0D-EA28465CAE8D}"/>
              </a:ext>
            </a:extLst>
          </p:cNvPr>
          <p:cNvSpPr txBox="1">
            <a:spLocks/>
          </p:cNvSpPr>
          <p:nvPr/>
        </p:nvSpPr>
        <p:spPr>
          <a:xfrm>
            <a:off x="867385" y="115871"/>
            <a:ext cx="9016200" cy="70564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b="1" dirty="0"/>
              <a:t>Business Model</a:t>
            </a:r>
          </a:p>
        </p:txBody>
      </p:sp>
    </p:spTree>
    <p:extLst>
      <p:ext uri="{BB962C8B-B14F-4D97-AF65-F5344CB8AC3E}">
        <p14:creationId xmlns:p14="http://schemas.microsoft.com/office/powerpoint/2010/main" val="3903728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C81D8F7-820F-AA0D-A577-68DE834DEF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26" y="99542"/>
            <a:ext cx="774659" cy="71797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49AAF0C-7381-131C-29F2-E401FD41D2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3988" y="6300733"/>
            <a:ext cx="1579416" cy="441396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1025D3E-6336-6D64-A414-848D45488D32}"/>
              </a:ext>
            </a:extLst>
          </p:cNvPr>
          <p:cNvCxnSpPr>
            <a:cxnSpLocks/>
          </p:cNvCxnSpPr>
          <p:nvPr/>
        </p:nvCxnSpPr>
        <p:spPr>
          <a:xfrm>
            <a:off x="6881100" y="6521431"/>
            <a:ext cx="5306292" cy="24066"/>
          </a:xfrm>
          <a:prstGeom prst="line">
            <a:avLst/>
          </a:prstGeom>
          <a:ln>
            <a:solidFill>
              <a:srgbClr val="2A88F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C5A9907-CF31-2234-8D2C-B4585BAA9167}"/>
              </a:ext>
            </a:extLst>
          </p:cNvPr>
          <p:cNvCxnSpPr>
            <a:cxnSpLocks/>
          </p:cNvCxnSpPr>
          <p:nvPr/>
        </p:nvCxnSpPr>
        <p:spPr>
          <a:xfrm>
            <a:off x="0" y="6533464"/>
            <a:ext cx="5306292" cy="0"/>
          </a:xfrm>
          <a:prstGeom prst="line">
            <a:avLst/>
          </a:prstGeom>
          <a:ln>
            <a:solidFill>
              <a:srgbClr val="2A88F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Frame 3">
            <a:extLst>
              <a:ext uri="{FF2B5EF4-FFF2-40B4-BE49-F238E27FC236}">
                <a16:creationId xmlns:a16="http://schemas.microsoft.com/office/drawing/2014/main" id="{E1182551-50BC-0514-F7A4-6991034F9975}"/>
              </a:ext>
            </a:extLst>
          </p:cNvPr>
          <p:cNvSpPr/>
          <p:nvPr/>
        </p:nvSpPr>
        <p:spPr>
          <a:xfrm>
            <a:off x="0" y="0"/>
            <a:ext cx="12187391" cy="6858000"/>
          </a:xfrm>
          <a:prstGeom prst="frame">
            <a:avLst>
              <a:gd name="adj1" fmla="val 1001"/>
            </a:avLst>
          </a:prstGeom>
          <a:solidFill>
            <a:srgbClr val="00A7FF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6EF4FA9-6116-5173-C461-A58EB1152CE1}"/>
              </a:ext>
            </a:extLst>
          </p:cNvPr>
          <p:cNvSpPr txBox="1"/>
          <p:nvPr/>
        </p:nvSpPr>
        <p:spPr>
          <a:xfrm>
            <a:off x="515495" y="1138763"/>
            <a:ext cx="1115640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400"/>
              </a:spcAft>
            </a:pPr>
            <a:r>
              <a:rPr lang="en-US" sz="2600" dirty="0"/>
              <a:t>Proprietary optimization methodologies and evolving parameter logic informed by governed configuration and accumulated insight.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600" dirty="0"/>
              <a:t>Each deployment deepens enterprise specific optimization logic through governed configuration, accumulated insight, and embedded planning knowledge.</a:t>
            </a:r>
          </a:p>
          <a:p>
            <a:pPr>
              <a:spcAft>
                <a:spcPts val="1800"/>
              </a:spcAft>
            </a:pPr>
            <a:r>
              <a:rPr lang="en-US" sz="2600" dirty="0"/>
              <a:t>Deep ERP integration creates technical and operational lock-in.</a:t>
            </a:r>
          </a:p>
          <a:p>
            <a:pPr>
              <a:spcAft>
                <a:spcPts val="1200"/>
              </a:spcAft>
            </a:pPr>
            <a:r>
              <a:rPr lang="en-US" sz="2600" dirty="0"/>
              <a:t>High switching costs due to embedded optimization logic and data models.</a:t>
            </a:r>
          </a:p>
          <a:p>
            <a:pPr>
              <a:spcAft>
                <a:spcPts val="1200"/>
              </a:spcAft>
            </a:pPr>
            <a:r>
              <a:rPr lang="en-US" sz="2600" dirty="0"/>
              <a:t>Early focus on a structurally underserved problem in a new era of strategic master data software.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68E676-2271-04F7-3575-103BF7294616}"/>
              </a:ext>
            </a:extLst>
          </p:cNvPr>
          <p:cNvSpPr txBox="1">
            <a:spLocks/>
          </p:cNvSpPr>
          <p:nvPr/>
        </p:nvSpPr>
        <p:spPr>
          <a:xfrm>
            <a:off x="867385" y="115871"/>
            <a:ext cx="9016200" cy="70564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b="1" dirty="0"/>
              <a:t>Defensibility</a:t>
            </a:r>
          </a:p>
        </p:txBody>
      </p:sp>
    </p:spTree>
    <p:extLst>
      <p:ext uri="{BB962C8B-B14F-4D97-AF65-F5344CB8AC3E}">
        <p14:creationId xmlns:p14="http://schemas.microsoft.com/office/powerpoint/2010/main" val="31054789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C81D8F7-820F-AA0D-A577-68DE834DEF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26" y="97306"/>
            <a:ext cx="774659" cy="71797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49AAF0C-7381-131C-29F2-E401FD41D2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3988" y="6300733"/>
            <a:ext cx="1579416" cy="441396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1025D3E-6336-6D64-A414-848D45488D32}"/>
              </a:ext>
            </a:extLst>
          </p:cNvPr>
          <p:cNvCxnSpPr>
            <a:cxnSpLocks/>
          </p:cNvCxnSpPr>
          <p:nvPr/>
        </p:nvCxnSpPr>
        <p:spPr>
          <a:xfrm>
            <a:off x="6881100" y="6521431"/>
            <a:ext cx="5306292" cy="24066"/>
          </a:xfrm>
          <a:prstGeom prst="line">
            <a:avLst/>
          </a:prstGeom>
          <a:ln>
            <a:solidFill>
              <a:srgbClr val="2A88F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C5A9907-CF31-2234-8D2C-B4585BAA9167}"/>
              </a:ext>
            </a:extLst>
          </p:cNvPr>
          <p:cNvCxnSpPr>
            <a:cxnSpLocks/>
          </p:cNvCxnSpPr>
          <p:nvPr/>
        </p:nvCxnSpPr>
        <p:spPr>
          <a:xfrm>
            <a:off x="0" y="6533464"/>
            <a:ext cx="5306292" cy="0"/>
          </a:xfrm>
          <a:prstGeom prst="line">
            <a:avLst/>
          </a:prstGeom>
          <a:ln>
            <a:solidFill>
              <a:srgbClr val="2A88F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Frame 3">
            <a:extLst>
              <a:ext uri="{FF2B5EF4-FFF2-40B4-BE49-F238E27FC236}">
                <a16:creationId xmlns:a16="http://schemas.microsoft.com/office/drawing/2014/main" id="{E1182551-50BC-0514-F7A4-6991034F9975}"/>
              </a:ext>
            </a:extLst>
          </p:cNvPr>
          <p:cNvSpPr/>
          <p:nvPr/>
        </p:nvSpPr>
        <p:spPr>
          <a:xfrm>
            <a:off x="0" y="0"/>
            <a:ext cx="12187391" cy="6858000"/>
          </a:xfrm>
          <a:prstGeom prst="frame">
            <a:avLst>
              <a:gd name="adj1" fmla="val 1001"/>
            </a:avLst>
          </a:prstGeom>
          <a:solidFill>
            <a:srgbClr val="00A7FF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97DFF0-A9C0-EAF5-484C-630B3AAE8BC7}"/>
              </a:ext>
            </a:extLst>
          </p:cNvPr>
          <p:cNvSpPr txBox="1"/>
          <p:nvPr/>
        </p:nvSpPr>
        <p:spPr>
          <a:xfrm>
            <a:off x="480055" y="1932854"/>
            <a:ext cx="5061924" cy="4235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CA" sz="2400" b="1" dirty="0"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Rob Mason</a:t>
            </a:r>
          </a:p>
          <a:p>
            <a:pPr>
              <a:spcAft>
                <a:spcPts val="600"/>
              </a:spcAft>
            </a:pPr>
            <a:r>
              <a:rPr lang="en-CA" sz="2000" b="1" dirty="0"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ARQOS Founder, and CEO of Mason Supply Chain Solutions</a:t>
            </a:r>
          </a:p>
          <a:p>
            <a:pPr>
              <a:spcAft>
                <a:spcPts val="600"/>
              </a:spcAft>
            </a:pPr>
            <a:r>
              <a:rPr lang="en-CA" dirty="0"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30-year supply chain leader at Coca-Cola and Celestica</a:t>
            </a:r>
          </a:p>
          <a:p>
            <a:pPr marL="2857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dirty="0"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Coca-Cola Canada Supply Chain Planning executive leader</a:t>
            </a:r>
          </a:p>
          <a:p>
            <a:pPr marL="2857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dirty="0"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Supply Planning, Demand Planning, Raw Material Planning, S&amp;OP Chair</a:t>
            </a:r>
          </a:p>
          <a:p>
            <a:pPr marL="2857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dirty="0"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Worked in SAP ECC, SAP HANA, APO, BW, I2, Infor, Fishbowl, Lilly Pad, NetSuite</a:t>
            </a:r>
          </a:p>
          <a:p>
            <a:pPr marL="285750" lvl="1" indent="-28575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dirty="0"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Co-Authored Amazon best seller - </a:t>
            </a:r>
            <a:r>
              <a:rPr lang="en-CA" i="1" dirty="0"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Flip the Script </a:t>
            </a:r>
            <a:r>
              <a:rPr lang="en-CA" dirty="0"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with Chris Voss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F7D0B92-E7A0-D141-411E-EA0C963BDC31}"/>
              </a:ext>
            </a:extLst>
          </p:cNvPr>
          <p:cNvSpPr txBox="1"/>
          <p:nvPr/>
        </p:nvSpPr>
        <p:spPr>
          <a:xfrm>
            <a:off x="6609971" y="1932854"/>
            <a:ext cx="5061924" cy="33732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CA" sz="2400" b="1" dirty="0"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Pablo Carvacho, P. Eng.</a:t>
            </a:r>
          </a:p>
          <a:p>
            <a:pPr indent="-285750">
              <a:spcAft>
                <a:spcPts val="600"/>
              </a:spcAft>
            </a:pPr>
            <a:r>
              <a:rPr lang="en-CA" sz="2000" b="1" dirty="0"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ARQOS Co-Founder </a:t>
            </a:r>
          </a:p>
          <a:p>
            <a:pPr indent="-285750">
              <a:spcAft>
                <a:spcPts val="600"/>
              </a:spcAft>
            </a:pPr>
            <a:r>
              <a:rPr lang="en-CA" dirty="0"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30 years advanced technologies and R&amp;D at General Motors</a:t>
            </a:r>
          </a:p>
          <a:p>
            <a:pPr marL="285750" lvl="1" indent="-28575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dirty="0"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Autonomous Vehicle Systems</a:t>
            </a:r>
          </a:p>
          <a:p>
            <a:pPr marL="285750" lvl="1" indent="-28575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dirty="0"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Intelligent EV battery life management systems</a:t>
            </a:r>
          </a:p>
          <a:p>
            <a:pPr marL="285750" lvl="1" indent="-28575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dirty="0"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Real time “Total Vehicle Electrical Simulator”</a:t>
            </a:r>
          </a:p>
          <a:p>
            <a:pPr marL="285750" lvl="1" indent="-28575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dirty="0"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Super Cruise - Advanced Driver Assistance and Active Safety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C18D0B0-DA9C-2369-F5E9-478D9A828D1B}"/>
              </a:ext>
            </a:extLst>
          </p:cNvPr>
          <p:cNvSpPr txBox="1"/>
          <p:nvPr/>
        </p:nvSpPr>
        <p:spPr>
          <a:xfrm>
            <a:off x="515495" y="874443"/>
            <a:ext cx="11156400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dirty="0"/>
              <a:t>This category requires deep operational experience and systems engineering. Our team has built and run these systems inside Fortune 100 environments.</a:t>
            </a:r>
            <a:endParaRPr lang="en-CA" sz="260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0EE1D3B-F85F-1C66-B239-BE2A350C61D6}"/>
              </a:ext>
            </a:extLst>
          </p:cNvPr>
          <p:cNvSpPr txBox="1">
            <a:spLocks/>
          </p:cNvSpPr>
          <p:nvPr/>
        </p:nvSpPr>
        <p:spPr>
          <a:xfrm>
            <a:off x="867385" y="115871"/>
            <a:ext cx="9016200" cy="70564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b="1" dirty="0"/>
              <a:t>Why This Team Wins</a:t>
            </a:r>
          </a:p>
        </p:txBody>
      </p:sp>
    </p:spTree>
    <p:extLst>
      <p:ext uri="{BB962C8B-B14F-4D97-AF65-F5344CB8AC3E}">
        <p14:creationId xmlns:p14="http://schemas.microsoft.com/office/powerpoint/2010/main" val="3945997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7796</TotalTime>
  <Words>722</Words>
  <Application>Microsoft Office PowerPoint</Application>
  <PresentationFormat>Widescreen</PresentationFormat>
  <Paragraphs>65</Paragraphs>
  <Slides>10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 Mason</dc:creator>
  <cp:lastModifiedBy>Rob Mason</cp:lastModifiedBy>
  <cp:revision>21</cp:revision>
  <cp:lastPrinted>2025-10-30T12:10:42Z</cp:lastPrinted>
  <dcterms:created xsi:type="dcterms:W3CDTF">2025-08-18T17:53:32Z</dcterms:created>
  <dcterms:modified xsi:type="dcterms:W3CDTF">2026-02-11T06:35:06Z</dcterms:modified>
</cp:coreProperties>
</file>