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315" r:id="rId4"/>
    <p:sldId id="316" r:id="rId5"/>
    <p:sldId id="850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58" r:id="rId14"/>
    <p:sldId id="817" r:id="rId15"/>
    <p:sldId id="859" r:id="rId16"/>
    <p:sldId id="860" r:id="rId17"/>
    <p:sldId id="861" r:id="rId18"/>
    <p:sldId id="862" r:id="rId19"/>
    <p:sldId id="863" r:id="rId20"/>
    <p:sldId id="846" r:id="rId21"/>
    <p:sldId id="864" r:id="rId22"/>
    <p:sldId id="865" r:id="rId23"/>
    <p:sldId id="866" r:id="rId24"/>
    <p:sldId id="871" r:id="rId25"/>
    <p:sldId id="872" r:id="rId26"/>
    <p:sldId id="873" r:id="rId27"/>
    <p:sldId id="847" r:id="rId28"/>
    <p:sldId id="875" r:id="rId29"/>
    <p:sldId id="869" r:id="rId30"/>
    <p:sldId id="874" r:id="rId31"/>
    <p:sldId id="3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6D4"/>
    <a:srgbClr val="F1F1F1"/>
    <a:srgbClr val="F4F8F9"/>
    <a:srgbClr val="FCE2EB"/>
    <a:srgbClr val="FFFFFF"/>
    <a:srgbClr val="F2F1EF"/>
    <a:srgbClr val="F6F6F6"/>
    <a:srgbClr val="E9EBEC"/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68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5089E-24AD-4B6E-8950-DF36DEF5A1C0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F2FC-A2CF-4851-90A4-0EE99727B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F2FC-A2CF-4851-90A4-0EE99727BE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2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5198-C6F9-7384-FE2C-D95C7A23B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0AA72-1A2F-3FEB-53EE-376FD2312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0F220-C937-4967-0631-B75134612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EDBB-5FEA-CD78-955E-B6C7F7357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9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35B6-1D9C-C8E1-B213-9E130C63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3D015-B33C-2ABE-FAD5-BF1A9E700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DDDAC-9FBB-4B22-D81F-7DE943C26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5741-BD59-F966-8D5F-8E60251D0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E1D6B-C1F9-BE81-8779-27E04CE4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9799B-B6F8-385B-4EE8-D9B33C886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7DA63-74A2-7CE1-4F08-CE2DBDD62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9DBA4-05E1-821D-CC2E-F22E08923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1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6A2D-8E10-3815-E9C1-E4B09175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593651-778F-3532-4ACF-7EBEED7A9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5028D-3EE8-BA65-9BB3-F5D73EC92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9898-E0FA-BD9B-7EF2-1714F32AC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7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C52D8-5654-86A2-47BA-4D88AB598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B9B49-10D6-5675-F84F-CF48345BC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F39C6-DA87-98FB-A1A4-07DEDE258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4FC38-6594-F221-0D19-8F9CB7F9F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5BF46-B4E0-06F0-0BB1-48710D55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68895-42D0-9FE6-B389-1F69D4167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F0A88-D1C4-111F-F3F2-534B18F4A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B22D-5B3E-1D4C-0875-A0649F39A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55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87F4B-2EDF-91CE-ADD0-1777ACA7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BCE0F-740D-C42D-5A3C-764A9A670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22992-EF29-E9AE-4DF2-B65A5500D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A5842-97C3-D0BF-CFED-8EDFA3A86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13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AD2B-93BF-5ED9-F44F-8D9E6E49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E5171-DA57-DE7A-5162-F150EB06F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BA911-3C01-DD67-88D0-B8CA9EEB7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22D13-510D-C529-577C-51182AE0E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55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A3C4-CCBF-8F7D-4DA6-3DE17E4B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B2509-BB74-024B-A121-3422EF358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6603C-9D34-95C2-C195-F67F7E1A7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3D208-6571-3DAD-AA29-9F7D6E999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272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9F79F-DE6A-29E4-0777-60295A000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CF07D-C704-5237-EB77-DDCD0589D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6C9A5-1138-A5F9-D008-8AEDA9086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B704-9FB9-9DC2-9F7D-54158BABA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78C76-189B-FB6D-9253-482B342D1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E416E-72AB-DDEA-94F7-6E49641CE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5B16F-621C-9898-491B-2FC84E418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8E86D-6652-9DAB-BD3C-23E213DF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1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FC76-5A64-72D9-7D95-053E01C7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2A7B56-929A-63B1-C230-7DF0C62A8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0C710-CB7E-BEBA-9974-9D690826A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041B9-770E-1CA6-8AB3-79EDAA0B7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80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FB712-A4DA-EF86-21E6-B3AF60E7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71D1A-8E10-F726-4B60-8D3C5E537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C0F1E-354A-C58C-459E-BE017A888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843C0-22DF-B945-E432-6A6FCAAA4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1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A838A-4B02-C2E2-C95C-7222EF35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7BFED-2170-1DF8-0DD6-F719E3234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EAC3D-2406-24C0-0B18-85408AD74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Viseral</a:t>
            </a:r>
            <a:r>
              <a:rPr lang="en-US" dirty="0"/>
              <a:t> fat = </a:t>
            </a:r>
            <a:r>
              <a:rPr lang="en-US" dirty="0" err="1"/>
              <a:t>jumlah</a:t>
            </a:r>
            <a:r>
              <a:rPr lang="en-US" dirty="0"/>
              <a:t> lemak </a:t>
            </a:r>
            <a:r>
              <a:rPr lang="en-US" dirty="0" err="1"/>
              <a:t>diperut</a:t>
            </a:r>
            <a:r>
              <a:rPr lang="en-US" dirty="0"/>
              <a:t> dan </a:t>
            </a:r>
            <a:r>
              <a:rPr lang="en-US" dirty="0" err="1"/>
              <a:t>sekitar</a:t>
            </a:r>
            <a:r>
              <a:rPr lang="en-US" dirty="0"/>
              <a:t> organ vital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C7670-1867-1956-4CA2-7BFAA8283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4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B753-D6BD-D61F-7987-EFBB4980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7B752-81E6-2668-2A59-F90C93E9B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D3D71-8319-7DC3-0658-C8F84470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26A55-B8F6-7D5B-1D84-5F8AF995F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054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5C14-2AE4-86A8-6E2B-5C7C1D42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B0833-B172-7F31-DB53-6D4717BED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51549-5530-6837-E970-A4D0D5F90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82-2A5F-DA52-9155-F8F7E171C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49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1F3A-3B7F-15A5-3E85-E8C661C9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B2DD9-CE20-D306-5A8A-02780526A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15EA2-494B-0DFA-0F54-3573CFD17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1FC6-3634-D07D-C859-4017A7E71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003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AB1E9-5635-18CD-7BAD-E78A5FC5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C14F3-DBC5-A614-031E-F7412FF5C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C8390-B2AC-968D-073C-5C603228C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C4B9-FAEE-597E-278F-5C42EF813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65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E53E2-57E8-080F-4997-867F9A087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89271-F600-B243-49CD-17F69C4B9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B540A5-E039-2ADE-46CD-E107AD48F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1234F-5DB7-9B60-00DB-6564965F3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6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5DE6-B92A-56BF-EB30-39A1C8E29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FA9BC-0855-27EF-71E9-DF17932FD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7273A-53B7-C8FE-98CB-3EC8CEAC6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96F7D-3F72-FCDD-6645-1CEBB5273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0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1E33-50D7-0D53-686C-D0F7C084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B5879-E68C-AFE3-7CE5-F2B595C4B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64225-D278-C9F3-41AF-449DC04B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96350-516A-392B-1879-939DF3D2B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6367F-FED7-FCE2-04ED-F69E48C4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E62BF-6EDA-6BF9-41B8-8EDEE5DBC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56DB0-DDE0-1AB8-1533-566E5C04F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B6DE9-53CB-BAEF-6853-85BDC2576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7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728A-5FF7-64FC-11CF-3415DD2AE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BDD25-949B-17DB-2E7C-DA382F831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99B90-E059-7293-62DE-98E42409C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38A35-E4E0-ABFC-4C98-069A08A13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2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11587-41D5-8C08-1BD3-DE881867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9CC37-04F6-EB8F-0736-1D11089EE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A58B1-D4A1-5F9F-571E-D6EA5E909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89E5-F8F2-A906-9D7B-0B491381F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3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23D08-C424-CE13-13E8-96E860B2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278ED-0544-6F92-0C8B-34F687428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BF676-16A1-6772-E0AF-C05C33E3C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3F7DD-14DE-3244-D68E-4E6414927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1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B09B-8720-DBA6-8E28-E9D5DFCBF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AB77E-B14C-EC19-E741-EDB049083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EDBB8-A102-E9B2-80F2-F6C95C8CA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90AD-323E-8FA7-4D1B-9F16BF97D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46660-10CA-4C62-A524-82998021026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7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F6B4-2588-3039-48E6-BC7767C2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0234A-2973-95DA-9EDD-FDA81FCA7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02B55-DBF9-39DC-0A3C-0DFFA688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6DEAF-C08F-0568-881C-A5DC84E8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56CB7-F7FB-EBD1-892B-EDBF964D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2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A630-3807-0FA3-1A8A-BEE75A96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38B23-AB76-3823-A462-510D69B74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0C199-0F32-3A58-CD30-8026ECD9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5EF4-5506-87A3-9A17-7FD5D8CB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B6CB-9A2B-B7B4-3B9E-55A6A116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56416-4BCD-6452-2146-EBA18ECDF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CC848-4F82-F0A2-7B14-2593BA9A6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A3D9-26E5-01FF-ADCB-05FCC2B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6FC1B-35D0-8FEB-027D-DBF13A1B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305FA-DB41-8825-094C-7350276E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28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84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p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62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699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8" name="Tampungan Ka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24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4" name="Tampungan Ka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873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3" name="Tampungan Ka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5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5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729E-DC0C-A29C-AA28-6031A88B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A396-C821-13D8-E5E4-4593FC95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299B-7058-D69B-ECE3-D9280D78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5206E-07F6-7B42-9C08-3B6BBB22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2377-B80D-CD5C-C773-33A8F325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7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09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472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FC56-C7AF-728F-D663-0A53C76A9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45B39-1CE4-1C36-D385-CB6507278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0569D-036D-EE26-6C61-45FDF9F6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6271-A3CD-88C6-0C7D-98533389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A308-FB7E-5DCF-78C8-2841208C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1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5324-FD08-9B1D-8404-93B38062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775B-F46C-EFFE-8D7A-A7134E5E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96C0-F601-D718-2B44-12E75E5E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805B-8166-8C8D-99D9-31EC2287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2FA34-F058-7092-4510-545848C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D609-00F8-1F2F-AD60-DF2CCC6E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BE67-B335-4CA0-EE89-2D70EB0A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D299-FD85-3C84-FD59-0D2CDBF8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0875-FCDF-1160-E25E-9CED9346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EBCC-DF81-7ECD-58C5-5E552C85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5FBD-180D-4E05-E289-5A39433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73BD-9A33-6B38-620E-501CA6CC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99017-3DA5-D0B8-6D12-90CA30845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A01EC-F0EC-D7E1-830D-EA6CFC71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7861F-EC63-8AB6-2FD4-B9BDBE2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8E3E3-C449-867A-C17D-00C78639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88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E28-9D57-F16D-204D-8DE63512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CF227-D4D8-2FBF-04AC-5C9682834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52E5-028D-2183-3D2A-151EB5634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90B7D-C432-B9AC-DB60-A097F1CF2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E7CD1-1F3B-1577-40A8-418428F09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4DFD6-61B9-7D22-97BE-9BBE6F25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DAD85-90B4-B4D5-C44A-DB52E670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14034-C7D3-9804-7B21-0EDB171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75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57A5-0CA0-32C8-4B31-DBBAD12A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86B34-7C11-C81E-88A9-167ED67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90CDA-7F25-0D53-817F-710BAF35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EBB0A-30C4-6F8A-E7FE-79F0DF9B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4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1F6F4-44A1-8955-E88B-84FE7ED7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75BEC-7837-E992-6E98-99570EF1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07E7-2950-8CCF-FBBD-00A43371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7DD2-DDC8-DF0B-5750-38FACE84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39B04-5068-DF14-E10D-215E9629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8E194-0F41-42A8-A25B-DE0D49BC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39D9-20B6-0D91-B931-A1A4D25B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A9BA5-93A6-885D-6957-86FAB0A4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51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0661-9B1F-A1BC-39D3-2C9D64E7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AB69-560B-27BD-53EC-B039CFD6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14417-B0DA-667B-EFE1-5A2D54AE5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64A03-F0E3-DBA1-47C1-6BEA73C0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76AAB-B251-9CFE-0E49-AECAC623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CAEC-3CBB-FDB6-D432-DAC0FAC9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7CEC-8A72-0375-F144-4D8C7B4C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D26E1-94CA-F742-6D2B-E55E293D9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F96F4-F03F-4539-F186-02C8A012F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0BDDA-96CE-7D66-93CB-A963BF35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4D14-F376-D05E-4AEF-331445A3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6C11A-4E87-6175-23CD-DC22C119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E35A-BB1A-B808-F990-00578ACD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6C882-D140-242C-36B3-9E9CD3F2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47343-51D5-DDBD-EC82-B5004993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BCF9-0A9F-7B75-C6E5-DDCCA881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C66FE-A142-DEF5-DA69-06D3D5EC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5AFB2-2294-FF16-0A74-2284C890B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05EE4-5AD3-6FDE-E1D0-8CAE3F7FB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E62B-A6D6-B364-1240-3F97EAE5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1F48-F257-B8B5-D60A-85681786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775A-26E8-71D6-9F3F-A44767E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6786-3753-D07B-6F59-DBF81114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0101-1942-A6C2-376B-968D7906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EA2A-16EB-7D26-A06E-B0A962856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46DFA-BE85-90BE-51D7-73A2B556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38478-B3F2-C881-7D7A-6AADE2A8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6064A-2708-40A9-185C-76ABD71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1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978C-D36E-A874-63EA-7013CE4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23DF-1F48-7BF4-AFE1-4F2649DE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C4762-7977-7208-7D08-8669246BA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42E4B-EA01-2179-6FB8-6F018C192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DAA30-E298-28E4-AA98-59B03AD00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BAFE7-92EB-E3BA-B63B-348E2D74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9072A-964F-7180-C6E8-15FA80F9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4253D-3EB7-A865-2E62-3C2BD670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8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8895-D322-4F23-6971-C7DA72ED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F0911-EDBB-1C21-238C-94D028E7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4676-9B53-D79A-0364-B9327178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B9914-1BC0-C4B7-8D8D-4E65DC32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3D244-1678-4861-1093-7C9F2911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1B2A-07D8-BD8C-EFD1-110DB41E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8632-82FC-0822-5B87-F5E8CA90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E567-F4E5-C062-37B8-2D156643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0069-4FC2-1B33-FBD0-21555F86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C4A31-987B-196F-DE65-B99BFC89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74253-8A8B-1505-CEAD-821E0F13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AFA21-1395-8DB7-E298-E4AB30B9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84BF-CAB5-0568-5E8A-51F8E1C0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5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D9FC-FE94-24E0-666C-5EBCD490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BBBA8-AF3D-ABA6-740A-818E08E61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63E9F-FB72-4F62-7BDD-93390D28D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26E5A-FCFB-DF78-C294-2E2C5C67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446AC-C971-A4F7-B08F-891E36F4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FB016-ABE7-FB34-6E30-7B645510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CEED8-DA44-286F-9CC2-698CE69F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E7C96-A4E9-16B0-25BB-8AE1B8C8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EC4C-80B3-6876-ED03-E1FC8BA7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C906-ACAE-4053-8D1F-124CCAEFE97A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F88C-E03A-6211-C189-22074A7E4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F187-4115-E358-3948-872D66A8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F54D-3D89-4AF4-B684-E22753ACF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37C5-83F5-43D7-873D-233FCA6C7BC7}" type="datetimeFigureOut">
              <a:rPr lang="id-ID" smtClean="0"/>
              <a:t>17/06/2025</a:t>
            </a:fld>
            <a:endParaRPr lang="id-ID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D0948-2B38-4C88-A23E-90BAFC71CC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7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6A746-5DAF-ECFD-ABE1-9783AD9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BF19-7A28-61F8-9F64-C943DD4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FF857-6B3A-5052-DEAC-D48749E5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D5A9-9728-D8D4-B13C-9D23D0DF1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BA26A-C823-C18B-91EC-26E168D07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3B404EBB-7225-493D-836F-E5DA35CF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400" y="18288"/>
            <a:ext cx="10261600" cy="6849814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7CF0B31B-4EAB-4EEB-99E0-ED3C09AC3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10418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/>
              <a:t>Penilaian status gizi atlet</a:t>
            </a:r>
            <a:endParaRPr lang="en-GB" sz="4800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BF2F525E-813E-47B2-90B1-99D21981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545965" cy="1208141"/>
          </a:xfrm>
        </p:spPr>
        <p:txBody>
          <a:bodyPr>
            <a:normAutofit/>
          </a:bodyPr>
          <a:lstStyle/>
          <a:p>
            <a:pPr algn="l"/>
            <a:r>
              <a:rPr lang="id-ID" sz="2000" dirty="0">
                <a:cs typeface="Calibri"/>
              </a:rPr>
              <a:t>Ahmad Hisbullah Amrinanto</a:t>
            </a:r>
            <a:r>
              <a:rPr lang="en-US" sz="2000" dirty="0">
                <a:cs typeface="Calibri"/>
              </a:rPr>
              <a:t>,</a:t>
            </a:r>
            <a:r>
              <a:rPr lang="id-ID" sz="2000" dirty="0">
                <a:cs typeface="Calibri"/>
              </a:rPr>
              <a:t> S</a:t>
            </a:r>
            <a:r>
              <a:rPr lang="en-US" sz="2000" dirty="0">
                <a:cs typeface="Calibri"/>
              </a:rPr>
              <a:t>.</a:t>
            </a:r>
            <a:r>
              <a:rPr lang="id-ID" sz="2000" dirty="0" err="1">
                <a:cs typeface="Calibri"/>
              </a:rPr>
              <a:t>Gz</a:t>
            </a:r>
            <a:r>
              <a:rPr lang="en-US" sz="2000" dirty="0">
                <a:cs typeface="Calibri"/>
              </a:rPr>
              <a:t>,</a:t>
            </a:r>
            <a:r>
              <a:rPr lang="id-ID" sz="2000" dirty="0">
                <a:cs typeface="Calibri"/>
              </a:rPr>
              <a:t> M</a:t>
            </a:r>
            <a:r>
              <a:rPr lang="en-US" sz="2000" dirty="0">
                <a:cs typeface="Calibri"/>
              </a:rPr>
              <a:t>.S</a:t>
            </a:r>
            <a:r>
              <a:rPr lang="id-ID" sz="2000" dirty="0">
                <a:cs typeface="Calibri"/>
              </a:rPr>
              <a:t>i</a:t>
            </a:r>
            <a:endParaRPr lang="en-GB" sz="2000" dirty="0"/>
          </a:p>
          <a:p>
            <a:pPr algn="l"/>
            <a:endParaRPr lang="en-GB" sz="2000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261144-BCBB-76B6-B009-407C2A95F247}"/>
              </a:ext>
            </a:extLst>
          </p:cNvPr>
          <p:cNvGrpSpPr/>
          <p:nvPr/>
        </p:nvGrpSpPr>
        <p:grpSpPr>
          <a:xfrm>
            <a:off x="356839" y="814649"/>
            <a:ext cx="7705493" cy="949334"/>
            <a:chOff x="0" y="0"/>
            <a:chExt cx="12577755" cy="1606464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A38E179E-B9F4-9B1B-7725-C1673C258AB4}"/>
                </a:ext>
              </a:extLst>
            </p:cNvPr>
            <p:cNvSpPr/>
            <p:nvPr/>
          </p:nvSpPr>
          <p:spPr>
            <a:xfrm>
              <a:off x="0" y="70644"/>
              <a:ext cx="5261606" cy="1535820"/>
            </a:xfrm>
            <a:custGeom>
              <a:avLst/>
              <a:gdLst/>
              <a:ahLst/>
              <a:cxnLst/>
              <a:rect l="l" t="t" r="r" b="b"/>
              <a:pathLst>
                <a:path w="5261606" h="1535820">
                  <a:moveTo>
                    <a:pt x="0" y="0"/>
                  </a:moveTo>
                  <a:lnTo>
                    <a:pt x="5261606" y="0"/>
                  </a:lnTo>
                  <a:lnTo>
                    <a:pt x="5261606" y="1535820"/>
                  </a:lnTo>
                  <a:lnTo>
                    <a:pt x="0" y="1535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82E5A3F2-A6E8-EBE8-5FDC-49C61F779FA3}"/>
                </a:ext>
              </a:extLst>
            </p:cNvPr>
            <p:cNvSpPr/>
            <p:nvPr/>
          </p:nvSpPr>
          <p:spPr>
            <a:xfrm>
              <a:off x="5201550" y="0"/>
              <a:ext cx="7376205" cy="1501621"/>
            </a:xfrm>
            <a:custGeom>
              <a:avLst/>
              <a:gdLst/>
              <a:ahLst/>
              <a:cxnLst/>
              <a:rect l="l" t="t" r="r" b="b"/>
              <a:pathLst>
                <a:path w="7376205" h="1501621">
                  <a:moveTo>
                    <a:pt x="0" y="0"/>
                  </a:moveTo>
                  <a:lnTo>
                    <a:pt x="7376205" y="0"/>
                  </a:lnTo>
                  <a:lnTo>
                    <a:pt x="7376205" y="1501621"/>
                  </a:lnTo>
                  <a:lnTo>
                    <a:pt x="0" y="1501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2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0FAD-AF47-F68E-0B09-58AE3D597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B86EF1-6F72-BF1E-A15A-CB8728D5F369}"/>
              </a:ext>
            </a:extLst>
          </p:cNvPr>
          <p:cNvSpPr txBox="1">
            <a:spLocks/>
          </p:cNvSpPr>
          <p:nvPr/>
        </p:nvSpPr>
        <p:spPr>
          <a:xfrm>
            <a:off x="5619750" y="18255"/>
            <a:ext cx="6572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en-ID" sz="4000" dirty="0">
                <a:latin typeface="Bahnschrift" panose="020B0502040204020203" pitchFamily="34" charset="0"/>
              </a:rPr>
              <a:t>Berat dan </a:t>
            </a:r>
            <a:r>
              <a:rPr lang="en-ID" sz="4000" dirty="0" err="1">
                <a:latin typeface="Bahnschrift" panose="020B0502040204020203" pitchFamily="34" charset="0"/>
              </a:rPr>
              <a:t>tinggi</a:t>
            </a:r>
            <a:r>
              <a:rPr lang="en-ID" sz="4000" dirty="0">
                <a:latin typeface="Bahnschrift" panose="020B0502040204020203" pitchFamily="34" charset="0"/>
              </a:rPr>
              <a:t> badan</a:t>
            </a:r>
            <a:endParaRPr kumimoji="0" lang="nn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AEB7F6-737D-07A5-3F66-D1DC1EB67A9B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B10DA6A0-5C55-2772-58B0-A82BE35E03C4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56105D9-9BD9-7750-D147-5B315E961FD8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2EA397E7-9F17-D2B5-D9E2-98598198BBB3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945EF0F7-57B6-225F-F844-B8210A950F98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4291C7A9-BDAC-01A6-264D-5C761047F5B9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2251A9EF-18E9-A129-3FA9-38BED745DDEF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DF56BD-9F8A-FA94-8626-BA3906483923}"/>
              </a:ext>
            </a:extLst>
          </p:cNvPr>
          <p:cNvSpPr txBox="1"/>
          <p:nvPr/>
        </p:nvSpPr>
        <p:spPr>
          <a:xfrm>
            <a:off x="131921" y="1704639"/>
            <a:ext cx="11928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000" b="1" dirty="0" err="1">
                <a:latin typeface="Bahnschrift" panose="020B0502040204020203" pitchFamily="34" charset="0"/>
              </a:rPr>
              <a:t>Catatan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Khusus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untuk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Atlet</a:t>
            </a:r>
            <a:r>
              <a:rPr lang="en-ID" sz="2000" b="1" dirty="0">
                <a:latin typeface="Bahnschrif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Berat badan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bisa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berfluktuasi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karena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cairan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dehidrasi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rehidrasi</a:t>
            </a:r>
            <a:r>
              <a:rPr lang="en-ID" sz="2000" dirty="0"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Tinggi badan </a:t>
            </a:r>
            <a:r>
              <a:rPr lang="en-ID" sz="2000" dirty="0" err="1">
                <a:latin typeface="Bahnschrift" panose="020B0502040204020203" pitchFamily="34" charset="0"/>
              </a:rPr>
              <a:t>dapat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sedikit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menurun</a:t>
            </a:r>
            <a:r>
              <a:rPr lang="en-ID" sz="2000" b="1" dirty="0">
                <a:latin typeface="Bahnschrift" panose="020B0502040204020203" pitchFamily="34" charset="0"/>
              </a:rPr>
              <a:t> pada sore </a:t>
            </a:r>
            <a:r>
              <a:rPr lang="en-ID" sz="2000" b="1" dirty="0" err="1">
                <a:latin typeface="Bahnschrift" panose="020B0502040204020203" pitchFamily="34" charset="0"/>
              </a:rPr>
              <a:t>hari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karena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kompresi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tulang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belakang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akibat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gravitasi</a:t>
            </a:r>
            <a:endParaRPr lang="en-ID" sz="20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Lakukan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pengukuran</a:t>
            </a:r>
            <a:r>
              <a:rPr lang="en-ID" sz="2000" dirty="0">
                <a:latin typeface="Bahnschrift" panose="020B0502040204020203" pitchFamily="34" charset="0"/>
              </a:rPr>
              <a:t> pada </a:t>
            </a:r>
            <a:r>
              <a:rPr lang="en-ID" sz="2000" b="1" dirty="0" err="1">
                <a:latin typeface="Bahnschrift" panose="020B0502040204020203" pitchFamily="34" charset="0"/>
              </a:rPr>
              <a:t>waktu</a:t>
            </a:r>
            <a:r>
              <a:rPr lang="en-ID" sz="2000" b="1" dirty="0">
                <a:latin typeface="Bahnschrift" panose="020B0502040204020203" pitchFamily="34" charset="0"/>
              </a:rPr>
              <a:t> yang </a:t>
            </a:r>
            <a:r>
              <a:rPr lang="en-ID" sz="2000" b="1" dirty="0" err="1">
                <a:latin typeface="Bahnschrift" panose="020B0502040204020203" pitchFamily="34" charset="0"/>
              </a:rPr>
              <a:t>konsisten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misalnya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pagi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hari</a:t>
            </a:r>
            <a:r>
              <a:rPr lang="en-ID" sz="2000" dirty="0"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Kelemahan</a:t>
            </a:r>
            <a:r>
              <a:rPr lang="en-ID" sz="2000" dirty="0">
                <a:latin typeface="Bahnschrift" panose="020B0502040204020203" pitchFamily="34" charset="0"/>
              </a:rPr>
              <a:t> IMT pada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: </a:t>
            </a:r>
            <a:r>
              <a:rPr lang="en-ID" sz="2000" b="1" dirty="0" err="1">
                <a:latin typeface="Bahnschrift" panose="020B0502040204020203" pitchFamily="34" charset="0"/>
              </a:rPr>
              <a:t>tidak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membedakan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massa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otot</a:t>
            </a:r>
            <a:r>
              <a:rPr lang="en-ID" sz="2000" b="1" dirty="0">
                <a:latin typeface="Bahnschrift" panose="020B0502040204020203" pitchFamily="34" charset="0"/>
              </a:rPr>
              <a:t> dan lemak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sehingga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dengan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massa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otot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tinggi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misalnya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binaragawan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pegulat</a:t>
            </a:r>
            <a:r>
              <a:rPr lang="en-ID" sz="2000" dirty="0">
                <a:latin typeface="Bahnschrift" panose="020B0502040204020203" pitchFamily="34" charset="0"/>
              </a:rPr>
              <a:t>) </a:t>
            </a:r>
            <a:r>
              <a:rPr lang="en-ID" sz="2000" dirty="0" err="1">
                <a:latin typeface="Bahnschrift" panose="020B0502040204020203" pitchFamily="34" charset="0"/>
              </a:rPr>
              <a:t>bisa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terklasifikasi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sebagai</a:t>
            </a:r>
            <a:r>
              <a:rPr lang="en-ID" sz="2000" dirty="0">
                <a:latin typeface="Bahnschrift" panose="020B0502040204020203" pitchFamily="34" charset="0"/>
              </a:rPr>
              <a:t> “overweight” </a:t>
            </a:r>
            <a:r>
              <a:rPr lang="en-ID" sz="2000" dirty="0" err="1">
                <a:latin typeface="Bahnschrift" panose="020B0502040204020203" pitchFamily="34" charset="0"/>
              </a:rPr>
              <a:t>atau</a:t>
            </a:r>
            <a:r>
              <a:rPr lang="en-ID" sz="2000" dirty="0">
                <a:latin typeface="Bahnschrift" panose="020B0502040204020203" pitchFamily="34" charset="0"/>
              </a:rPr>
              <a:t> “</a:t>
            </a:r>
            <a:r>
              <a:rPr lang="en-ID" sz="2000" dirty="0" err="1">
                <a:latin typeface="Bahnschrift" panose="020B0502040204020203" pitchFamily="34" charset="0"/>
              </a:rPr>
              <a:t>obesitas</a:t>
            </a:r>
            <a:r>
              <a:rPr lang="en-ID" sz="2000" dirty="0">
                <a:latin typeface="Bahnschrift" panose="020B0502040204020203" pitchFamily="34" charset="0"/>
              </a:rPr>
              <a:t>” </a:t>
            </a:r>
            <a:r>
              <a:rPr lang="en-ID" sz="2000" dirty="0" err="1">
                <a:latin typeface="Bahnschrift" panose="020B0502040204020203" pitchFamily="34" charset="0"/>
              </a:rPr>
              <a:t>meskipun</a:t>
            </a:r>
            <a:r>
              <a:rPr lang="en-ID" sz="2000" dirty="0">
                <a:latin typeface="Bahnschrift" panose="020B0502040204020203" pitchFamily="34" charset="0"/>
              </a:rPr>
              <a:t> lemak </a:t>
            </a:r>
            <a:r>
              <a:rPr lang="en-ID" sz="2000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rendah</a:t>
            </a:r>
            <a:endParaRPr lang="en-ID" sz="20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IMT </a:t>
            </a:r>
            <a:r>
              <a:rPr lang="en-ID" sz="2000" dirty="0" err="1">
                <a:latin typeface="Bahnschrift" panose="020B0502040204020203" pitchFamily="34" charset="0"/>
              </a:rPr>
              <a:t>dapat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digunakan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sebagai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skrining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cepat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namun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interpretasinya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harus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disesuaikan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dengan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tipe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atlet</a:t>
            </a:r>
            <a:r>
              <a:rPr lang="en-ID" sz="2000" b="1" dirty="0">
                <a:latin typeface="Bahnschrift" panose="020B0502040204020203" pitchFamily="34" charset="0"/>
              </a:rPr>
              <a:t> dan </a:t>
            </a:r>
            <a:r>
              <a:rPr lang="en-ID" sz="2000" b="1" dirty="0" err="1">
                <a:latin typeface="Bahnschrift" panose="020B0502040204020203" pitchFamily="34" charset="0"/>
              </a:rPr>
              <a:t>jenis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olahraga</a:t>
            </a:r>
            <a:endParaRPr lang="en-ID" sz="2000" dirty="0">
              <a:latin typeface="Bahnschrift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EAD50-51A3-264C-A828-67F583F6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14" y="4472656"/>
            <a:ext cx="3000864" cy="19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8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0533B-E20E-E467-C847-C8CEDB66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EF3D45-D4A9-A661-3536-352E470EF261}"/>
              </a:ext>
            </a:extLst>
          </p:cNvPr>
          <p:cNvSpPr txBox="1">
            <a:spLocks/>
          </p:cNvSpPr>
          <p:nvPr/>
        </p:nvSpPr>
        <p:spPr>
          <a:xfrm>
            <a:off x="5619750" y="18255"/>
            <a:ext cx="6572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en-ID" sz="4000" dirty="0">
                <a:latin typeface="Bahnschrift" panose="020B0502040204020203" pitchFamily="34" charset="0"/>
              </a:rPr>
              <a:t>Berat dan </a:t>
            </a:r>
            <a:r>
              <a:rPr lang="en-ID" sz="4000" dirty="0" err="1">
                <a:latin typeface="Bahnschrift" panose="020B0502040204020203" pitchFamily="34" charset="0"/>
              </a:rPr>
              <a:t>tinggi</a:t>
            </a:r>
            <a:r>
              <a:rPr lang="en-ID" sz="4000" dirty="0">
                <a:latin typeface="Bahnschrift" panose="020B0502040204020203" pitchFamily="34" charset="0"/>
              </a:rPr>
              <a:t> badan</a:t>
            </a:r>
            <a:endParaRPr kumimoji="0" lang="nn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484C2-D04A-88C5-0166-038F0EA8BF56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331412CD-227E-7FBA-06EC-DE86431EBA6C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5A3B218-3D9D-EC06-3C65-61C3B7B61D4A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0C29B9D1-F187-8AB2-2E27-EEB117780C6F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771B6BB4-05E5-B561-0BBC-B2384E14FF61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291A3C4E-A918-F0FB-62CA-A2F10BEB0A89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A200CA65-63FC-64D2-5355-D5DD0F44018C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0F92A6-3BC5-85D9-47A3-41CE28BCF1B4}"/>
              </a:ext>
            </a:extLst>
          </p:cNvPr>
          <p:cNvSpPr txBox="1"/>
          <p:nvPr/>
        </p:nvSpPr>
        <p:spPr>
          <a:xfrm>
            <a:off x="131921" y="1704639"/>
            <a:ext cx="11928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000" b="1" dirty="0" err="1">
                <a:latin typeface="Bahnschrift" panose="020B0502040204020203" pitchFamily="34" charset="0"/>
              </a:rPr>
              <a:t>Catatan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Khusus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untuk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Atlet</a:t>
            </a:r>
            <a:r>
              <a:rPr lang="en-ID" sz="2000" b="1" dirty="0">
                <a:latin typeface="Bahnschrif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Berat badan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bisa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berfluktuasi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karena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cairan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dehidrasi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rehidrasi</a:t>
            </a:r>
            <a:r>
              <a:rPr lang="en-ID" sz="2000" dirty="0"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Tinggi badan </a:t>
            </a:r>
            <a:r>
              <a:rPr lang="en-ID" sz="2000" dirty="0" err="1">
                <a:latin typeface="Bahnschrift" panose="020B0502040204020203" pitchFamily="34" charset="0"/>
              </a:rPr>
              <a:t>dapat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sedikit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menurun</a:t>
            </a:r>
            <a:r>
              <a:rPr lang="en-ID" sz="2000" b="1" dirty="0">
                <a:latin typeface="Bahnschrift" panose="020B0502040204020203" pitchFamily="34" charset="0"/>
              </a:rPr>
              <a:t> pada sore </a:t>
            </a:r>
            <a:r>
              <a:rPr lang="en-ID" sz="2000" b="1" dirty="0" err="1">
                <a:latin typeface="Bahnschrift" panose="020B0502040204020203" pitchFamily="34" charset="0"/>
              </a:rPr>
              <a:t>hari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karena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kompresi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tulang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belakang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akibat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gravitasi</a:t>
            </a:r>
            <a:endParaRPr lang="en-ID" sz="20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Lakukan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pengukuran</a:t>
            </a:r>
            <a:r>
              <a:rPr lang="en-ID" sz="2000" dirty="0">
                <a:latin typeface="Bahnschrift" panose="020B0502040204020203" pitchFamily="34" charset="0"/>
              </a:rPr>
              <a:t> pada </a:t>
            </a:r>
            <a:r>
              <a:rPr lang="en-ID" sz="2000" b="1" dirty="0" err="1">
                <a:latin typeface="Bahnschrift" panose="020B0502040204020203" pitchFamily="34" charset="0"/>
              </a:rPr>
              <a:t>waktu</a:t>
            </a:r>
            <a:r>
              <a:rPr lang="en-ID" sz="2000" b="1" dirty="0">
                <a:latin typeface="Bahnschrift" panose="020B0502040204020203" pitchFamily="34" charset="0"/>
              </a:rPr>
              <a:t> yang </a:t>
            </a:r>
            <a:r>
              <a:rPr lang="en-ID" sz="2000" b="1" dirty="0" err="1">
                <a:latin typeface="Bahnschrift" panose="020B0502040204020203" pitchFamily="34" charset="0"/>
              </a:rPr>
              <a:t>konsisten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misalnya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pagi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hari</a:t>
            </a:r>
            <a:r>
              <a:rPr lang="en-ID" sz="2000" dirty="0"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Kelemahan</a:t>
            </a:r>
            <a:r>
              <a:rPr lang="en-ID" sz="2000" dirty="0">
                <a:latin typeface="Bahnschrift" panose="020B0502040204020203" pitchFamily="34" charset="0"/>
              </a:rPr>
              <a:t> IMT pada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: </a:t>
            </a:r>
            <a:r>
              <a:rPr lang="en-ID" sz="2000" b="1" dirty="0" err="1">
                <a:latin typeface="Bahnschrift" panose="020B0502040204020203" pitchFamily="34" charset="0"/>
              </a:rPr>
              <a:t>tidak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membedakan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massa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otot</a:t>
            </a:r>
            <a:r>
              <a:rPr lang="en-ID" sz="2000" b="1" dirty="0">
                <a:latin typeface="Bahnschrift" panose="020B0502040204020203" pitchFamily="34" charset="0"/>
              </a:rPr>
              <a:t> dan lemak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sehingga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dengan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massa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otot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tinggi</a:t>
            </a:r>
            <a:r>
              <a:rPr lang="en-ID" sz="2000" dirty="0">
                <a:latin typeface="Bahnschrift" panose="020B0502040204020203" pitchFamily="34" charset="0"/>
              </a:rPr>
              <a:t> (</a:t>
            </a:r>
            <a:r>
              <a:rPr lang="en-ID" sz="2000" dirty="0" err="1">
                <a:latin typeface="Bahnschrift" panose="020B0502040204020203" pitchFamily="34" charset="0"/>
              </a:rPr>
              <a:t>misalnya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binaragawan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pegulat</a:t>
            </a:r>
            <a:r>
              <a:rPr lang="en-ID" sz="2000" dirty="0">
                <a:latin typeface="Bahnschrift" panose="020B0502040204020203" pitchFamily="34" charset="0"/>
              </a:rPr>
              <a:t>) </a:t>
            </a:r>
            <a:r>
              <a:rPr lang="en-ID" sz="2000" dirty="0" err="1">
                <a:latin typeface="Bahnschrift" panose="020B0502040204020203" pitchFamily="34" charset="0"/>
              </a:rPr>
              <a:t>bisa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terklasifikasi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sebagai</a:t>
            </a:r>
            <a:r>
              <a:rPr lang="en-ID" sz="2000" dirty="0">
                <a:latin typeface="Bahnschrift" panose="020B0502040204020203" pitchFamily="34" charset="0"/>
              </a:rPr>
              <a:t> “overweight” </a:t>
            </a:r>
            <a:r>
              <a:rPr lang="en-ID" sz="2000" dirty="0" err="1">
                <a:latin typeface="Bahnschrift" panose="020B0502040204020203" pitchFamily="34" charset="0"/>
              </a:rPr>
              <a:t>atau</a:t>
            </a:r>
            <a:r>
              <a:rPr lang="en-ID" sz="2000" dirty="0">
                <a:latin typeface="Bahnschrift" panose="020B0502040204020203" pitchFamily="34" charset="0"/>
              </a:rPr>
              <a:t> “</a:t>
            </a:r>
            <a:r>
              <a:rPr lang="en-ID" sz="2000" dirty="0" err="1">
                <a:latin typeface="Bahnschrift" panose="020B0502040204020203" pitchFamily="34" charset="0"/>
              </a:rPr>
              <a:t>obesitas</a:t>
            </a:r>
            <a:r>
              <a:rPr lang="en-ID" sz="2000" dirty="0">
                <a:latin typeface="Bahnschrift" panose="020B0502040204020203" pitchFamily="34" charset="0"/>
              </a:rPr>
              <a:t>” </a:t>
            </a:r>
            <a:r>
              <a:rPr lang="en-ID" sz="2000" dirty="0" err="1">
                <a:latin typeface="Bahnschrift" panose="020B0502040204020203" pitchFamily="34" charset="0"/>
              </a:rPr>
              <a:t>meskipun</a:t>
            </a:r>
            <a:r>
              <a:rPr lang="en-ID" sz="2000" dirty="0">
                <a:latin typeface="Bahnschrift" panose="020B0502040204020203" pitchFamily="34" charset="0"/>
              </a:rPr>
              <a:t> lemak </a:t>
            </a:r>
            <a:r>
              <a:rPr lang="en-ID" sz="2000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rendah</a:t>
            </a:r>
            <a:endParaRPr lang="en-ID" sz="20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" panose="020B0502040204020203" pitchFamily="34" charset="0"/>
              </a:rPr>
              <a:t>IMT </a:t>
            </a:r>
            <a:r>
              <a:rPr lang="en-ID" sz="2000" dirty="0" err="1">
                <a:latin typeface="Bahnschrift" panose="020B0502040204020203" pitchFamily="34" charset="0"/>
              </a:rPr>
              <a:t>dapat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digunakan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sebagai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skrining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cepat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namun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interpretasinya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harus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disesuaikan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dengan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tipe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atlet</a:t>
            </a:r>
            <a:r>
              <a:rPr lang="en-ID" sz="2000" b="1" dirty="0">
                <a:latin typeface="Bahnschrift" panose="020B0502040204020203" pitchFamily="34" charset="0"/>
              </a:rPr>
              <a:t> dan </a:t>
            </a:r>
            <a:r>
              <a:rPr lang="en-ID" sz="2000" b="1" dirty="0" err="1">
                <a:latin typeface="Bahnschrift" panose="020B0502040204020203" pitchFamily="34" charset="0"/>
              </a:rPr>
              <a:t>jenis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olahraga</a:t>
            </a:r>
            <a:endParaRPr lang="en-ID" sz="2000" dirty="0">
              <a:latin typeface="Bahnschrift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B24924-89CD-9674-4A52-6C437A58A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14" y="4472656"/>
            <a:ext cx="3000864" cy="19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2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305A-CBF8-5125-9092-93039FDA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6529-CCBB-A625-5D0E-B23CA4A3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5" y="1343818"/>
            <a:ext cx="8163217" cy="2059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>
                <a:latin typeface="Bahnschrift" panose="020B0502040204020203" pitchFamily="34" charset="0"/>
              </a:rPr>
              <a:t>Salah </a:t>
            </a:r>
            <a:r>
              <a:rPr lang="en-ID" sz="2400" dirty="0" err="1">
                <a:latin typeface="Bahnschrift" panose="020B0502040204020203" pitchFamily="34" charset="0"/>
              </a:rPr>
              <a:t>satu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metode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antropometri</a:t>
            </a:r>
            <a:r>
              <a:rPr lang="en-ID" sz="2400" dirty="0">
                <a:latin typeface="Bahnschrift" panose="020B0502040204020203" pitchFamily="34" charset="0"/>
              </a:rPr>
              <a:t> yang </a:t>
            </a:r>
            <a:r>
              <a:rPr lang="en-ID" sz="2400" dirty="0" err="1">
                <a:latin typeface="Bahnschrift" panose="020B0502040204020203" pitchFamily="34" charset="0"/>
              </a:rPr>
              <a:t>digunakan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untuk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memperkirakan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persentase</a:t>
            </a:r>
            <a:r>
              <a:rPr lang="en-ID" sz="2400" b="1" dirty="0">
                <a:latin typeface="Bahnschrift" panose="020B0502040204020203" pitchFamily="34" charset="0"/>
              </a:rPr>
              <a:t> lemak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pada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endParaRPr lang="en-ID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ID" sz="2400" dirty="0">
                <a:latin typeface="Bahnschrift" panose="020B0502040204020203" pitchFamily="34" charset="0"/>
              </a:rPr>
              <a:t>Metode </a:t>
            </a:r>
            <a:r>
              <a:rPr lang="en-ID" sz="2400" dirty="0" err="1">
                <a:latin typeface="Bahnschrift" panose="020B0502040204020203" pitchFamily="34" charset="0"/>
              </a:rPr>
              <a:t>ini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mengukur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ketebalan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jaringan</a:t>
            </a:r>
            <a:r>
              <a:rPr lang="en-ID" sz="2400" dirty="0">
                <a:latin typeface="Bahnschrift" panose="020B0502040204020203" pitchFamily="34" charset="0"/>
              </a:rPr>
              <a:t> lemak </a:t>
            </a:r>
            <a:r>
              <a:rPr lang="en-ID" sz="2400" dirty="0" err="1">
                <a:latin typeface="Bahnschrift" panose="020B0502040204020203" pitchFamily="34" charset="0"/>
              </a:rPr>
              <a:t>subkutan</a:t>
            </a:r>
            <a:r>
              <a:rPr lang="en-ID" sz="2400" dirty="0">
                <a:latin typeface="Bahnschrift" panose="020B0502040204020203" pitchFamily="34" charset="0"/>
              </a:rPr>
              <a:t> (lemak di </a:t>
            </a:r>
            <a:r>
              <a:rPr lang="en-ID" sz="2400" dirty="0" err="1">
                <a:latin typeface="Bahnschrift" panose="020B0502040204020203" pitchFamily="34" charset="0"/>
              </a:rPr>
              <a:t>bawah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kulit</a:t>
            </a:r>
            <a:r>
              <a:rPr lang="en-ID" sz="2400" dirty="0">
                <a:latin typeface="Bahnschrift" panose="020B0502040204020203" pitchFamily="34" charset="0"/>
              </a:rPr>
              <a:t>) di </a:t>
            </a:r>
            <a:r>
              <a:rPr lang="en-ID" sz="2400" dirty="0" err="1">
                <a:latin typeface="Bahnschrift" panose="020B0502040204020203" pitchFamily="34" charset="0"/>
              </a:rPr>
              <a:t>titik-titik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tertentu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menggunakan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alat</a:t>
            </a:r>
            <a:r>
              <a:rPr lang="en-ID" sz="2400" dirty="0">
                <a:latin typeface="Bahnschrift" panose="020B0502040204020203" pitchFamily="34" charset="0"/>
              </a:rPr>
              <a:t> yang </a:t>
            </a:r>
            <a:r>
              <a:rPr lang="en-ID" sz="2400" dirty="0" err="1">
                <a:latin typeface="Bahnschrift" panose="020B0502040204020203" pitchFamily="34" charset="0"/>
              </a:rPr>
              <a:t>disebut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>
                <a:latin typeface="Bahnschrift" panose="020B0502040204020203" pitchFamily="34" charset="0"/>
              </a:rPr>
              <a:t>skinfold </a:t>
            </a:r>
            <a:r>
              <a:rPr lang="en-ID" sz="2400" b="1" dirty="0" err="1">
                <a:latin typeface="Bahnschrift" panose="020B0502040204020203" pitchFamily="34" charset="0"/>
              </a:rPr>
              <a:t>caliper</a:t>
            </a:r>
            <a:endParaRPr lang="en-ID" sz="24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6013A0-2434-3A14-1E5D-E995BD5F7799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Tebal lipatan kulit (</a:t>
            </a:r>
            <a:r>
              <a:rPr kumimoji="0" lang="nn-NO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skinfold thickness</a:t>
            </a: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EDAD9D-6732-EBD4-2E3B-03BF3321F697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D1A72E3-DC46-B8FA-103D-856B7D17496F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403D429-F5A7-44F2-19E7-03BE173CF2D7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9B983F97-6781-6372-CF43-C94349A33A59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4ADACCA0-2DEA-1054-B302-DF31BA895B91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9B90396A-C325-27F8-7D75-EB3472FE3C75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2ED447D2-EFD7-0BFE-5ABE-EFCCD8EEF0BF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2" descr="Slide caliper icon flat vector Vernier micrometer Calliper tool isolated">
            <a:extLst>
              <a:ext uri="{FF2B5EF4-FFF2-40B4-BE49-F238E27FC236}">
                <a16:creationId xmlns:a16="http://schemas.microsoft.com/office/drawing/2014/main" id="{0617568A-E50F-7C33-248A-342340B1D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0154" r="14562" b="11077"/>
          <a:stretch>
            <a:fillRect/>
          </a:stretch>
        </p:blipFill>
        <p:spPr bwMode="auto">
          <a:xfrm>
            <a:off x="81479" y="1343818"/>
            <a:ext cx="3591531" cy="40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D7A5D2-2AB6-4D33-B32F-220FF04140F3}"/>
              </a:ext>
            </a:extLst>
          </p:cNvPr>
          <p:cNvSpPr txBox="1"/>
          <p:nvPr/>
        </p:nvSpPr>
        <p:spPr>
          <a:xfrm>
            <a:off x="4658242" y="3570654"/>
            <a:ext cx="73813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400" b="1" dirty="0">
                <a:latin typeface="Bahnschrift" panose="020B0502040204020203" pitchFamily="34" charset="0"/>
              </a:rPr>
              <a:t>Tujuan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Menilai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komposisi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khususnya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>
                <a:latin typeface="Bahnschrift" panose="020B0502040204020203" pitchFamily="34" charset="0"/>
              </a:rPr>
              <a:t>lemak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Memantau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perubahan</a:t>
            </a:r>
            <a:r>
              <a:rPr lang="en-ID" sz="2400" dirty="0">
                <a:latin typeface="Bahnschrift" panose="020B0502040204020203" pitchFamily="34" charset="0"/>
              </a:rPr>
              <a:t> lemak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selama</a:t>
            </a:r>
            <a:r>
              <a:rPr lang="en-ID" sz="2400" dirty="0">
                <a:latin typeface="Bahnschrift" panose="020B0502040204020203" pitchFamily="34" charset="0"/>
              </a:rPr>
              <a:t> masa </a:t>
            </a:r>
            <a:r>
              <a:rPr lang="en-ID" sz="2400" dirty="0" err="1">
                <a:latin typeface="Bahnschrift" panose="020B0502040204020203" pitchFamily="34" charset="0"/>
              </a:rPr>
              <a:t>latihan</a:t>
            </a:r>
            <a:r>
              <a:rPr lang="en-ID" sz="2400" dirty="0">
                <a:latin typeface="Bahnschrift" panose="020B0502040204020203" pitchFamily="34" charset="0"/>
              </a:rPr>
              <a:t>, off-season,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masa </a:t>
            </a:r>
            <a:r>
              <a:rPr lang="en-ID" sz="2400" dirty="0" err="1">
                <a:latin typeface="Bahnschrift" panose="020B0502040204020203" pitchFamily="34" charset="0"/>
              </a:rPr>
              <a:t>kompetisi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Menyesuaikan</a:t>
            </a:r>
            <a:r>
              <a:rPr lang="en-ID" sz="2400" dirty="0">
                <a:latin typeface="Bahnschrift" panose="020B0502040204020203" pitchFamily="34" charset="0"/>
              </a:rPr>
              <a:t> program </a:t>
            </a:r>
            <a:r>
              <a:rPr lang="en-ID" sz="2400" dirty="0" err="1">
                <a:latin typeface="Bahnschrift" panose="020B0502040204020203" pitchFamily="34" charset="0"/>
              </a:rPr>
              <a:t>latihan</a:t>
            </a:r>
            <a:r>
              <a:rPr lang="en-ID" sz="2400" dirty="0">
                <a:latin typeface="Bahnschrift" panose="020B0502040204020203" pitchFamily="34" charset="0"/>
              </a:rPr>
              <a:t> dan diet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secara</a:t>
            </a:r>
            <a:r>
              <a:rPr lang="en-ID" sz="2400" dirty="0">
                <a:latin typeface="Bahnschrift" panose="020B0502040204020203" pitchFamily="34" charset="0"/>
              </a:rPr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59216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330D-A9A0-1EC0-3C84-D0D052BD4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8F316-EAF1-E9AC-CDDB-968524915A09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Tebal lipatan kulit (</a:t>
            </a:r>
            <a:r>
              <a:rPr kumimoji="0" lang="nn-NO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skinfold thickness</a:t>
            </a: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19840C-027D-1A5B-A044-443DE5629198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4503185-31DC-3A61-8F03-7BDA620EEF49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1FE2F836-3B7E-8DE4-D6D3-C21B9840722A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E3329EC6-10C2-5E2E-C3FA-AC93799548C5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4CF87AB3-6192-721A-216E-2F041B2E1B56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1CA9591D-FFFC-C417-72B9-2F0DEA88B5C8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7D94E479-FDB9-66FC-418E-8009C6D8C2F0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9EFAF69-A787-4A5A-D606-475A8D0D7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15747"/>
              </p:ext>
            </p:extLst>
          </p:nvPr>
        </p:nvGraphicFramePr>
        <p:xfrm>
          <a:off x="1231899" y="1820109"/>
          <a:ext cx="10021065" cy="3761340"/>
        </p:xfrm>
        <a:graphic>
          <a:graphicData uri="http://schemas.openxmlformats.org/drawingml/2006/table">
            <a:tbl>
              <a:tblPr/>
              <a:tblGrid>
                <a:gridCol w="2528791">
                  <a:extLst>
                    <a:ext uri="{9D8B030D-6E8A-4147-A177-3AD203B41FA5}">
                      <a16:colId xmlns:a16="http://schemas.microsoft.com/office/drawing/2014/main" val="1437969084"/>
                    </a:ext>
                  </a:extLst>
                </a:gridCol>
                <a:gridCol w="7492274">
                  <a:extLst>
                    <a:ext uri="{9D8B030D-6E8A-4147-A177-3AD203B41FA5}">
                      <a16:colId xmlns:a16="http://schemas.microsoft.com/office/drawing/2014/main" val="2489253063"/>
                    </a:ext>
                  </a:extLst>
                </a:gridCol>
              </a:tblGrid>
              <a:tr h="220465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Titik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Pengukuran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Lokasi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26267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Triceps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Lengan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belakang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pertengahan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antara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bahu dan siku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64751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Subscapular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bawah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sudut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bawah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tulang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belikat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(scapula), miring 45°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632784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Suprailiac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Tepat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krista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iliaka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tulang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pinggul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bagian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834094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Abdomen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Bahnschrift" panose="020B0502040204020203" pitchFamily="34" charset="0"/>
                        </a:rPr>
                        <a:t>Sekitar 2 cm di sebelah kanan pusat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40004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Thigh (paha depan)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2000">
                          <a:latin typeface="Bahnschrift" panose="020B0502040204020203" pitchFamily="34" charset="0"/>
                        </a:rPr>
                        <a:t>Pertengahan paha depan, antara lipat pangkal paha dan patella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822786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Chest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>
                          <a:latin typeface="Bahnschrift" panose="020B0502040204020203" pitchFamily="34" charset="0"/>
                        </a:rPr>
                        <a:t>Pada pria, antara ketiak dan puting; pada wanita, lebih lateral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99790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Midaxillary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>
                          <a:latin typeface="Bahnschrift" panose="020B0502040204020203" pitchFamily="34" charset="0"/>
                        </a:rPr>
                        <a:t>Di bawah ketiak sejajar dengan garis tengah dada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094127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Biceps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Di sisi depan lengan atas, sejajar dengan triceps</a:t>
                      </a: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557759"/>
                  </a:ext>
                </a:extLst>
              </a:tr>
              <a:tr h="220465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Calf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Bagian paling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tebal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dari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betis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2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D2093-A3AD-AC11-3161-8225FB848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eter centimeter and millimeter accuracy icon isolated">
            <a:extLst>
              <a:ext uri="{FF2B5EF4-FFF2-40B4-BE49-F238E27FC236}">
                <a16:creationId xmlns:a16="http://schemas.microsoft.com/office/drawing/2014/main" id="{7A9ED36B-8ED7-B374-C770-804A347D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1" y="2267940"/>
            <a:ext cx="3079759" cy="23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D8DB18-1CF5-C9F9-DB8E-CAAAA4508380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Lingkar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F26647-DDCC-FE11-EC88-CD24D8A85A8B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6278D7F4-5F3F-AC41-4F8F-48D14A4008A2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83E6DF6-71F4-A565-4418-01116FBD5A3A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9269D5A0-1DD5-2AFD-BCEF-A12BF3CDEEDF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D54C8513-1D9D-97B4-13AD-34951E6562E0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608C6224-3FE2-F029-6F5E-B695BD4E2289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75BA1FDC-101B-5CD8-DF6A-4667FAAFAA09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BE3B305-D9D1-4B1D-691C-DCDBC279900F}"/>
              </a:ext>
            </a:extLst>
          </p:cNvPr>
          <p:cNvSpPr txBox="1"/>
          <p:nvPr/>
        </p:nvSpPr>
        <p:spPr>
          <a:xfrm>
            <a:off x="1027094" y="1309731"/>
            <a:ext cx="9805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Pengukuran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lingkar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dapat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membantu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menggambarkan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massa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otot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b="1" dirty="0">
                <a:latin typeface="Bahnschrift" panose="020B0502040204020203" pitchFamily="34" charset="0"/>
              </a:rPr>
              <a:t>lemak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, dan </a:t>
            </a:r>
            <a:r>
              <a:rPr lang="en-ID" sz="2400" b="1" dirty="0" err="1">
                <a:latin typeface="Bahnschrift" panose="020B0502040204020203" pitchFamily="34" charset="0"/>
              </a:rPr>
              <a:t>proporsi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secara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spesifik</a:t>
            </a:r>
            <a:endParaRPr lang="en-ID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Berbeda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dengan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IMT yang </a:t>
            </a:r>
            <a:r>
              <a:rPr lang="en-ID" sz="2400" dirty="0" err="1">
                <a:latin typeface="Bahnschrift" panose="020B0502040204020203" pitchFamily="34" charset="0"/>
              </a:rPr>
              <a:t>sifatnya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umum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pengukuran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lingkar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memberi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indikator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lokal</a:t>
            </a:r>
            <a:r>
              <a:rPr lang="en-ID" sz="2400" dirty="0">
                <a:latin typeface="Bahnschrift" panose="020B0502040204020203" pitchFamily="34" charset="0"/>
              </a:rPr>
              <a:t>—</a:t>
            </a:r>
            <a:r>
              <a:rPr lang="en-ID" sz="2400" dirty="0" err="1">
                <a:latin typeface="Bahnschrift" panose="020B0502040204020203" pitchFamily="34" charset="0"/>
              </a:rPr>
              <a:t>apakah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suatu</a:t>
            </a:r>
            <a:r>
              <a:rPr lang="en-ID" sz="2400" dirty="0">
                <a:latin typeface="Bahnschrift" panose="020B0502040204020203" pitchFamily="34" charset="0"/>
              </a:rPr>
              <a:t> area </a:t>
            </a:r>
            <a:r>
              <a:rPr lang="en-ID" sz="2400" dirty="0" err="1">
                <a:latin typeface="Bahnschrift" panose="020B0502040204020203" pitchFamily="34" charset="0"/>
              </a:rPr>
              <a:t>mengalami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peningkatan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massa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otot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akumulasi</a:t>
            </a:r>
            <a:r>
              <a:rPr lang="en-ID" sz="2400" dirty="0">
                <a:latin typeface="Bahnschrift" panose="020B0502040204020203" pitchFamily="34" charset="0"/>
              </a:rPr>
              <a:t> lemak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9E765-F55D-D5C8-F97D-3970E09D08FE}"/>
              </a:ext>
            </a:extLst>
          </p:cNvPr>
          <p:cNvSpPr txBox="1"/>
          <p:nvPr/>
        </p:nvSpPr>
        <p:spPr>
          <a:xfrm>
            <a:off x="129996" y="3629789"/>
            <a:ext cx="11280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400" b="1" dirty="0">
                <a:latin typeface="Bahnschrift" panose="020B0502040204020203" pitchFamily="34" charset="0"/>
              </a:rPr>
              <a:t>Tujuan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Menilai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ukuran</a:t>
            </a:r>
            <a:r>
              <a:rPr lang="en-ID" sz="2400" b="1" dirty="0">
                <a:latin typeface="Bahnschrift" panose="020B0502040204020203" pitchFamily="34" charset="0"/>
              </a:rPr>
              <a:t> dan </a:t>
            </a:r>
            <a:r>
              <a:rPr lang="en-ID" sz="2400" b="1" dirty="0" err="1">
                <a:latin typeface="Bahnschrift" panose="020B0502040204020203" pitchFamily="34" charset="0"/>
              </a:rPr>
              <a:t>perkembangan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otot</a:t>
            </a:r>
            <a:r>
              <a:rPr lang="en-ID" sz="2400" dirty="0">
                <a:latin typeface="Bahnschrift" panose="020B0502040204020203" pitchFamily="34" charset="0"/>
              </a:rPr>
              <a:t> pada </a:t>
            </a:r>
            <a:r>
              <a:rPr lang="en-ID" sz="2400" dirty="0" err="1">
                <a:latin typeface="Bahnschrift" panose="020B0502040204020203" pitchFamily="34" charset="0"/>
              </a:rPr>
              <a:t>bagian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tertentu</a:t>
            </a:r>
            <a:endParaRPr lang="en-ID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Membantu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menganalisis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perubahan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komposisi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akibat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latihan</a:t>
            </a:r>
            <a:endParaRPr lang="en-ID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Menyesuaikan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>
                <a:latin typeface="Bahnschrift" panose="020B0502040204020203" pitchFamily="34" charset="0"/>
              </a:rPr>
              <a:t>strategi </a:t>
            </a:r>
            <a:r>
              <a:rPr lang="en-ID" sz="2400" b="1" dirty="0" err="1">
                <a:latin typeface="Bahnschrift" panose="020B0502040204020203" pitchFamily="34" charset="0"/>
              </a:rPr>
              <a:t>pelatihan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misalnya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hipertrofi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pembakaran</a:t>
            </a:r>
            <a:r>
              <a:rPr lang="en-ID" sz="2400" dirty="0">
                <a:latin typeface="Bahnschrift" panose="020B0502040204020203" pitchFamily="34" charset="0"/>
              </a:rPr>
              <a:t> lemak)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Memberi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informasi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proporsionalitas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penting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dalam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estetika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olahraga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seperti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binaraga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senam)</a:t>
            </a:r>
          </a:p>
        </p:txBody>
      </p:sp>
    </p:spTree>
    <p:extLst>
      <p:ext uri="{BB962C8B-B14F-4D97-AF65-F5344CB8AC3E}">
        <p14:creationId xmlns:p14="http://schemas.microsoft.com/office/powerpoint/2010/main" val="401242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F42A-9A40-6103-D8E7-A3E90FC6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D7B2C4-ABAB-3794-F818-780307A4662D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Lingkar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049F80-50E1-46DF-1225-B6D3BBD2FA21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587290F-4CF8-1B8C-8823-EE128B89D3F5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FE91AD4-BB6C-5A36-2E4E-DF7E2BA83EE9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19C0649E-6E62-7609-2727-06642A506ADA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769C996D-D9D1-DE1A-1893-A48474342729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4803EA81-4E0B-57AA-D160-4C85D96A4C15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775AFB5E-7CF0-D002-FBA9-368F9D88E016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E78A7F-264C-EC5B-6B29-65FAC07B6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51433"/>
              </p:ext>
            </p:extLst>
          </p:nvPr>
        </p:nvGraphicFramePr>
        <p:xfrm>
          <a:off x="181644" y="1627429"/>
          <a:ext cx="11781755" cy="4015248"/>
        </p:xfrm>
        <a:graphic>
          <a:graphicData uri="http://schemas.openxmlformats.org/drawingml/2006/table">
            <a:tbl>
              <a:tblPr/>
              <a:tblGrid>
                <a:gridCol w="4428456">
                  <a:extLst>
                    <a:ext uri="{9D8B030D-6E8A-4147-A177-3AD203B41FA5}">
                      <a16:colId xmlns:a16="http://schemas.microsoft.com/office/drawing/2014/main" val="2686131402"/>
                    </a:ext>
                  </a:extLst>
                </a:gridCol>
                <a:gridCol w="7353299">
                  <a:extLst>
                    <a:ext uri="{9D8B030D-6E8A-4147-A177-3AD203B41FA5}">
                      <a16:colId xmlns:a16="http://schemas.microsoft.com/office/drawing/2014/main" val="816052263"/>
                    </a:ext>
                  </a:extLst>
                </a:gridCol>
              </a:tblGrid>
              <a:tr h="238429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Lokasi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Deskripsi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dan Tujuan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610766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Lengan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Atas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(Arm Circumference)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Diukur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pada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pertengahan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antara acromion (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bahu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) dan olecranon (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siku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);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mencerminkan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ukuran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lemak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di </a:t>
                      </a:r>
                      <a:r>
                        <a:rPr lang="es-ES" sz="2000" dirty="0" err="1">
                          <a:latin typeface="Bahnschrift" panose="020B0502040204020203" pitchFamily="34" charset="0"/>
                        </a:rPr>
                        <a:t>lengan</a:t>
                      </a:r>
                      <a:r>
                        <a:rPr lang="es-ES" sz="2000" dirty="0">
                          <a:latin typeface="Bahnschrift" panose="020B0502040204020203" pitchFamily="34" charset="0"/>
                        </a:rPr>
                        <a:t> atas.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6023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nn-NO" sz="2000" b="1" dirty="0">
                          <a:latin typeface="Bahnschrift" panose="020B0502040204020203" pitchFamily="34" charset="0"/>
                        </a:rPr>
                        <a:t>Lingkar Lengan Atas saat kontraksi</a:t>
                      </a:r>
                      <a:endParaRPr lang="nn-NO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Menunjukkan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massa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fungsional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saat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aktif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sering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digunakan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pada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atlet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kekuatan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52868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Lengan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Atas Tengah (Mid-Upper Arm Circumference / MUAC)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Dipakai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juga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dalam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kombinasi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dengan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skinfold triceps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menghitung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Arm Muscle Area (AMA)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31057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Dada (Chest)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Diukur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saat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ekspirasi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biasa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bawah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ketiak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puting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relevan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atlet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renang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binaraga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487236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Pinggang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(Waist Circumference)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Diukur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antara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tulang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rusuk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bawah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tulang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iliaka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mencerminkan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akumulasi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lemak abdominal.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5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44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AE05-54A9-CF4C-6BE8-4E9747B0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B6F758-FBA4-38D2-6895-A869E59B4716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Lingkar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3A64A3-2DD9-0740-F031-32B886CD2FE3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0FE3B33-79D8-F05C-94F9-93A9B7410091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4F7BF10-6D27-997E-1FC8-5B368194BA34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A6F12F96-FE82-198A-C89E-AF1CA6BF79B5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E00B8288-237B-A234-9158-F99D194A250D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492803D2-05E7-ADE0-8F76-9BB30C26DDD1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D6DAAC68-7928-E71A-5E46-DC20A7323AB3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F33E4D-A11D-6307-7908-6A9FA29A2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5537"/>
              </p:ext>
            </p:extLst>
          </p:nvPr>
        </p:nvGraphicFramePr>
        <p:xfrm>
          <a:off x="181644" y="2217979"/>
          <a:ext cx="11781755" cy="2789284"/>
        </p:xfrm>
        <a:graphic>
          <a:graphicData uri="http://schemas.openxmlformats.org/drawingml/2006/table">
            <a:tbl>
              <a:tblPr/>
              <a:tblGrid>
                <a:gridCol w="4428456">
                  <a:extLst>
                    <a:ext uri="{9D8B030D-6E8A-4147-A177-3AD203B41FA5}">
                      <a16:colId xmlns:a16="http://schemas.microsoft.com/office/drawing/2014/main" val="2686131402"/>
                    </a:ext>
                  </a:extLst>
                </a:gridCol>
                <a:gridCol w="7353299">
                  <a:extLst>
                    <a:ext uri="{9D8B030D-6E8A-4147-A177-3AD203B41FA5}">
                      <a16:colId xmlns:a16="http://schemas.microsoft.com/office/drawing/2014/main" val="816052263"/>
                    </a:ext>
                  </a:extLst>
                </a:gridCol>
              </a:tblGrid>
              <a:tr h="238429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Lokasi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Deskripsi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dan Tujuan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610766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Pinggul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(Hip Circumference)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Diukur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pada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bagian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terlebar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bokong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dipakai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rasio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pinggang-pinggul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(WHR).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8248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Paha Tengah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(Mid-Thigh)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Menggambarkan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massa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lemak di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tungkai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bawah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60126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Betis (Calf Circumference)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Menunjukkan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kekuatan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massa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betis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relevan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dalam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olahraga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lari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atau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lompat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297232"/>
                  </a:ext>
                </a:extLst>
              </a:tr>
              <a:tr h="596074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Lingkar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Leher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Digunakan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pada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atlet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berat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badan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besar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seperti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gulat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rugby)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melihat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potensi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risiko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sindrom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metabolik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01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8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4A90-B624-CDD5-BC49-86777FE95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7BA9ED-0705-0637-407F-CA1D6C3A24EA}"/>
              </a:ext>
            </a:extLst>
          </p:cNvPr>
          <p:cNvSpPr txBox="1">
            <a:spLocks/>
          </p:cNvSpPr>
          <p:nvPr/>
        </p:nvSpPr>
        <p:spPr>
          <a:xfrm>
            <a:off x="7225574" y="18255"/>
            <a:ext cx="4966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Lingkar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39030D-F51A-A3C9-32F7-6941DB44BE84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8C61E3E-571C-8798-6A09-E3343E1F8007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4999AEA-0B3C-0B18-B614-2186A76719AA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56548ABC-6A8A-2F26-B50D-AB30B6427F69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ACD7FEC2-641C-501F-79C2-13DC4C72AED2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3F0853D3-15A0-621E-34A7-8E80AA67E4B7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6642ACA2-C459-F296-17F0-C1A3C07F1C8E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AA5E91-F473-9457-9EC2-8896D8486412}"/>
              </a:ext>
            </a:extLst>
          </p:cNvPr>
          <p:cNvSpPr txBox="1"/>
          <p:nvPr/>
        </p:nvSpPr>
        <p:spPr>
          <a:xfrm>
            <a:off x="283799" y="2090172"/>
            <a:ext cx="113462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400" b="1" dirty="0" err="1">
                <a:latin typeface="Bahnschrift" panose="020B0502040204020203" pitchFamily="34" charset="0"/>
              </a:rPr>
              <a:t>Interpretasi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Pengukuran</a:t>
            </a:r>
            <a:endParaRPr lang="en-ID" sz="2400" b="1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Bahnschrift" panose="020B0502040204020203" pitchFamily="34" charset="0"/>
              </a:rPr>
              <a:t>Meningkatnya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lingkar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otot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seperti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paha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lengan</a:t>
            </a:r>
            <a:r>
              <a:rPr lang="en-ID" sz="2400" dirty="0">
                <a:latin typeface="Bahnschrift" panose="020B0502040204020203" pitchFamily="34" charset="0"/>
              </a:rPr>
              <a:t>) </a:t>
            </a:r>
            <a:r>
              <a:rPr lang="en-ID" sz="2400" dirty="0" err="1">
                <a:latin typeface="Bahnschrift" panose="020B0502040204020203" pitchFamily="34" charset="0"/>
              </a:rPr>
              <a:t>dapat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mengindikasikan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hipertrofi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otot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akibat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latihan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kekuatan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Bahnschrift" panose="020B0502040204020203" pitchFamily="34" charset="0"/>
              </a:rPr>
              <a:t>Peningkatan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lingkar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pinggang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bisa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menunjukkan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akumulasi</a:t>
            </a:r>
            <a:r>
              <a:rPr lang="en-ID" sz="2400" b="1" dirty="0">
                <a:latin typeface="Bahnschrift" panose="020B0502040204020203" pitchFamily="34" charset="0"/>
              </a:rPr>
              <a:t> lemak visceral </a:t>
            </a:r>
            <a:r>
              <a:rPr lang="en-ID" sz="2400" dirty="0">
                <a:latin typeface="Bahnschrift" panose="020B0502040204020203" pitchFamily="34" charset="0"/>
              </a:rPr>
              <a:t>yang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perlu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perhatian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khusus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meskipun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berat</a:t>
            </a:r>
            <a:r>
              <a:rPr lang="en-ID" sz="2400" dirty="0">
                <a:latin typeface="Bahnschrift" panose="020B0502040204020203" pitchFamily="34" charset="0"/>
              </a:rPr>
              <a:t> badan </a:t>
            </a:r>
            <a:r>
              <a:rPr lang="en-ID" sz="2400" dirty="0" err="1">
                <a:latin typeface="Bahnschrift" panose="020B0502040204020203" pitchFamily="34" charset="0"/>
              </a:rPr>
              <a:t>stabil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b="1" dirty="0" err="1">
                <a:latin typeface="Bahnschrift" panose="020B0502040204020203" pitchFamily="34" charset="0"/>
              </a:rPr>
              <a:t>Proporsi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lingkar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penting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dalam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olahraga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seperti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binaraga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estetika</a:t>
            </a:r>
            <a:r>
              <a:rPr lang="en-ID" sz="2400" dirty="0">
                <a:latin typeface="Bahnschrift" panose="020B0502040204020203" pitchFamily="34" charset="0"/>
              </a:rPr>
              <a:t>), </a:t>
            </a:r>
            <a:r>
              <a:rPr lang="en-ID" sz="2400" dirty="0" err="1">
                <a:latin typeface="Bahnschrift" panose="020B0502040204020203" pitchFamily="34" charset="0"/>
              </a:rPr>
              <a:t>tinju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klasifikasi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berat</a:t>
            </a:r>
            <a:r>
              <a:rPr lang="en-ID" sz="2400" dirty="0">
                <a:latin typeface="Bahnschrift" panose="020B0502040204020203" pitchFamily="34" charset="0"/>
              </a:rPr>
              <a:t>), dan </a:t>
            </a:r>
            <a:r>
              <a:rPr lang="en-ID" sz="2400" dirty="0" err="1">
                <a:latin typeface="Bahnschrift" panose="020B0502040204020203" pitchFamily="34" charset="0"/>
              </a:rPr>
              <a:t>atletik</a:t>
            </a:r>
            <a:r>
              <a:rPr lang="en-ID" sz="2400" dirty="0">
                <a:latin typeface="Bahnschrift" panose="020B0502040204020203" pitchFamily="34" charset="0"/>
              </a:rPr>
              <a:t> (</a:t>
            </a:r>
            <a:r>
              <a:rPr lang="en-ID" sz="2400" dirty="0" err="1">
                <a:latin typeface="Bahnschrift" panose="020B0502040204020203" pitchFamily="34" charset="0"/>
              </a:rPr>
              <a:t>efisiensi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gerak</a:t>
            </a:r>
            <a:r>
              <a:rPr lang="en-ID" sz="2400" dirty="0">
                <a:latin typeface="Bahnschrif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995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4D810-A9CD-510F-438B-92C0141DC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4E0CB29-5978-B9C0-8E06-C2A928A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1"/>
          <a:stretch>
            <a:fillRect/>
          </a:stretch>
        </p:blipFill>
        <p:spPr>
          <a:xfrm>
            <a:off x="8555877" y="1514475"/>
            <a:ext cx="3609504" cy="54040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9B67C6-1F3B-6E5A-8E24-949812C8C389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86438E-F1F8-8326-5C16-2182A2C671A6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1E22DBC-E759-D87D-F700-08224FEB8F3E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05E5DA4-0E34-65BE-87D0-C88E446802A5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E6E9B4A1-6FB3-8178-B03B-146827AF61D5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BDE7B499-04A0-D296-42B0-6D76D4F07BF5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31C3294D-56DA-2E9A-9801-5684E910BB5D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E9524FE5-398B-5152-1ACE-898389263FF9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C3AFFF2-1780-21B5-F95C-0847C061721C}"/>
              </a:ext>
            </a:extLst>
          </p:cNvPr>
          <p:cNvSpPr txBox="1"/>
          <p:nvPr/>
        </p:nvSpPr>
        <p:spPr>
          <a:xfrm>
            <a:off x="26620" y="1429524"/>
            <a:ext cx="78696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Pengukuran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komposisi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pada </a:t>
            </a:r>
            <a:r>
              <a:rPr lang="en-ID" sz="2000" dirty="0" err="1">
                <a:latin typeface="Bahnschrift" panose="020B0502040204020203" pitchFamily="34" charset="0"/>
              </a:rPr>
              <a:t>atlet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merupakan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aspek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penting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dalam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evaluasi</a:t>
            </a:r>
            <a:r>
              <a:rPr lang="en-ID" sz="2000" dirty="0">
                <a:latin typeface="Bahnschrift" panose="020B0502040204020203" pitchFamily="34" charset="0"/>
              </a:rPr>
              <a:t> status </a:t>
            </a:r>
            <a:r>
              <a:rPr lang="en-ID" sz="2000" dirty="0" err="1">
                <a:latin typeface="Bahnschrift" panose="020B0502040204020203" pitchFamily="34" charset="0"/>
              </a:rPr>
              <a:t>gizi</a:t>
            </a:r>
            <a:r>
              <a:rPr lang="en-ID" sz="2000" dirty="0">
                <a:latin typeface="Bahnschrift" panose="020B0502040204020203" pitchFamily="34" charset="0"/>
              </a:rPr>
              <a:t> dan </a:t>
            </a:r>
            <a:r>
              <a:rPr lang="en-ID" sz="2000" dirty="0" err="1">
                <a:latin typeface="Bahnschrift" panose="020B0502040204020203" pitchFamily="34" charset="0"/>
              </a:rPr>
              <a:t>kebugaran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karena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memberikan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informasi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lebih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akurat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dibandingkan</a:t>
            </a:r>
            <a:r>
              <a:rPr lang="en-ID" sz="2000" dirty="0">
                <a:latin typeface="Bahnschrift" panose="020B0502040204020203" pitchFamily="34" charset="0"/>
              </a:rPr>
              <a:t> IMT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Komposisi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mengacu</a:t>
            </a:r>
            <a:r>
              <a:rPr lang="en-ID" sz="2000" dirty="0">
                <a:latin typeface="Bahnschrift" panose="020B0502040204020203" pitchFamily="34" charset="0"/>
              </a:rPr>
              <a:t> pada </a:t>
            </a:r>
            <a:r>
              <a:rPr lang="en-ID" sz="2000" b="1" dirty="0" err="1">
                <a:latin typeface="Bahnschrift" panose="020B0502040204020203" pitchFamily="34" charset="0"/>
              </a:rPr>
              <a:t>proporsi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antara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massa</a:t>
            </a:r>
            <a:r>
              <a:rPr lang="en-ID" sz="2000" b="1" dirty="0">
                <a:latin typeface="Bahnschrift" panose="020B0502040204020203" pitchFamily="34" charset="0"/>
              </a:rPr>
              <a:t> lemak (fat mass) dan </a:t>
            </a:r>
            <a:r>
              <a:rPr lang="en-ID" sz="2000" b="1" dirty="0" err="1">
                <a:latin typeface="Bahnschrift" panose="020B0502040204020203" pitchFamily="34" charset="0"/>
              </a:rPr>
              <a:t>massa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bebas</a:t>
            </a:r>
            <a:r>
              <a:rPr lang="en-ID" sz="2000" b="1" dirty="0">
                <a:latin typeface="Bahnschrift" panose="020B0502040204020203" pitchFamily="34" charset="0"/>
              </a:rPr>
              <a:t> lemak (fat-free mass)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termasuk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otot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tulang</a:t>
            </a:r>
            <a:r>
              <a:rPr lang="en-ID" sz="2000" dirty="0">
                <a:latin typeface="Bahnschrift" panose="020B0502040204020203" pitchFamily="34" charset="0"/>
              </a:rPr>
              <a:t>, air, dan organ </a:t>
            </a:r>
            <a:r>
              <a:rPr lang="en-ID" sz="2000" dirty="0" err="1">
                <a:latin typeface="Bahnschrift" panose="020B0502040204020203" pitchFamily="34" charset="0"/>
              </a:rPr>
              <a:t>tubuh</a:t>
            </a:r>
            <a:endParaRPr lang="en-ID" sz="2000" dirty="0"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84965B-0AA9-DA79-BC6F-DC45F366897B}"/>
              </a:ext>
            </a:extLst>
          </p:cNvPr>
          <p:cNvSpPr txBox="1"/>
          <p:nvPr/>
        </p:nvSpPr>
        <p:spPr>
          <a:xfrm>
            <a:off x="970778" y="4001252"/>
            <a:ext cx="8420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2000" b="1" dirty="0">
                <a:latin typeface="Bahnschrift" panose="020B0502040204020203" pitchFamily="34" charset="0"/>
              </a:rPr>
              <a:t>Tujuan </a:t>
            </a:r>
            <a:r>
              <a:rPr lang="en-ID" sz="2000" b="1" dirty="0" err="1">
                <a:latin typeface="Bahnschrift" panose="020B0502040204020203" pitchFamily="34" charset="0"/>
              </a:rPr>
              <a:t>Pengukuran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Komposisi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b="1" dirty="0">
                <a:latin typeface="Bahnschrift" panose="020B0502040204020203" pitchFamily="34" charset="0"/>
              </a:rPr>
              <a:t> pada </a:t>
            </a:r>
            <a:r>
              <a:rPr lang="en-ID" sz="2000" b="1" dirty="0" err="1">
                <a:latin typeface="Bahnschrift" panose="020B0502040204020203" pitchFamily="34" charset="0"/>
              </a:rPr>
              <a:t>Atlet</a:t>
            </a:r>
            <a:endParaRPr lang="en-ID" sz="2000" b="1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Menentukan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persentase</a:t>
            </a:r>
            <a:r>
              <a:rPr lang="en-ID" sz="2000" b="1" dirty="0">
                <a:latin typeface="Bahnschrift" panose="020B0502040204020203" pitchFamily="34" charset="0"/>
              </a:rPr>
              <a:t> lemak </a:t>
            </a:r>
            <a:r>
              <a:rPr lang="en-ID" sz="2000" b="1" dirty="0" err="1">
                <a:latin typeface="Bahnschrift" panose="020B0502040204020203" pitchFamily="34" charset="0"/>
              </a:rPr>
              <a:t>tubuh</a:t>
            </a:r>
            <a:r>
              <a:rPr lang="en-ID" sz="2000" dirty="0">
                <a:latin typeface="Bahnschrift" panose="020B0502040204020203" pitchFamily="34" charset="0"/>
              </a:rPr>
              <a:t> ideal </a:t>
            </a:r>
            <a:r>
              <a:rPr lang="en-ID" sz="2000" dirty="0" err="1">
                <a:latin typeface="Bahnschrift" panose="020B0502040204020203" pitchFamily="34" charset="0"/>
              </a:rPr>
              <a:t>untuk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performa</a:t>
            </a:r>
            <a:r>
              <a:rPr lang="en-ID" sz="2000" dirty="0">
                <a:latin typeface="Bahnschrift" panose="020B0502040204020203" pitchFamily="34" charset="0"/>
              </a:rPr>
              <a:t> optimal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Memantau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efektivitas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pelatihan</a:t>
            </a:r>
            <a:r>
              <a:rPr lang="en-ID" sz="2000" b="1" dirty="0">
                <a:latin typeface="Bahnschrift" panose="020B0502040204020203" pitchFamily="34" charset="0"/>
              </a:rPr>
              <a:t> dan </a:t>
            </a:r>
            <a:r>
              <a:rPr lang="en-ID" sz="2000" b="1" dirty="0" err="1">
                <a:latin typeface="Bahnschrift" panose="020B0502040204020203" pitchFamily="34" charset="0"/>
              </a:rPr>
              <a:t>asupan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makanan</a:t>
            </a:r>
            <a:endParaRPr lang="en-ID" sz="20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Mengidentifikasi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risiko</a:t>
            </a:r>
            <a:r>
              <a:rPr lang="en-ID" sz="2000" b="1" dirty="0">
                <a:latin typeface="Bahnschrift" panose="020B0502040204020203" pitchFamily="34" charset="0"/>
              </a:rPr>
              <a:t> </a:t>
            </a:r>
            <a:r>
              <a:rPr lang="en-ID" sz="2000" b="1" dirty="0" err="1">
                <a:latin typeface="Bahnschrift" panose="020B0502040204020203" pitchFamily="34" charset="0"/>
              </a:rPr>
              <a:t>kesehatan</a:t>
            </a:r>
            <a:r>
              <a:rPr lang="en-ID" sz="2000" dirty="0">
                <a:latin typeface="Bahnschrift" panose="020B0502040204020203" pitchFamily="34" charset="0"/>
              </a:rPr>
              <a:t>, </a:t>
            </a:r>
            <a:r>
              <a:rPr lang="en-ID" sz="2000" dirty="0" err="1">
                <a:latin typeface="Bahnschrift" panose="020B0502040204020203" pitchFamily="34" charset="0"/>
              </a:rPr>
              <a:t>seperti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terlalu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rendahnya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cadangan</a:t>
            </a:r>
            <a:r>
              <a:rPr lang="en-ID" sz="2000" dirty="0">
                <a:latin typeface="Bahnschrift" panose="020B0502040204020203" pitchFamily="34" charset="0"/>
              </a:rPr>
              <a:t> </a:t>
            </a:r>
            <a:r>
              <a:rPr lang="en-ID" sz="2000" dirty="0" err="1">
                <a:latin typeface="Bahnschrift" panose="020B0502040204020203" pitchFamily="34" charset="0"/>
              </a:rPr>
              <a:t>energi</a:t>
            </a:r>
            <a:endParaRPr lang="en-ID" sz="20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" panose="020B0502040204020203" pitchFamily="34" charset="0"/>
              </a:rPr>
              <a:t>Menyesuaikan</a:t>
            </a:r>
            <a:r>
              <a:rPr lang="en-ID" sz="2000" dirty="0">
                <a:latin typeface="Bahnschrift" panose="020B0502040204020203" pitchFamily="34" charset="0"/>
              </a:rPr>
              <a:t> program </a:t>
            </a:r>
            <a:r>
              <a:rPr lang="en-ID" sz="2000" b="1" dirty="0" err="1">
                <a:latin typeface="Bahnschrift" panose="020B0502040204020203" pitchFamily="34" charset="0"/>
              </a:rPr>
              <a:t>latihan</a:t>
            </a:r>
            <a:r>
              <a:rPr lang="en-ID" sz="2000" b="1" dirty="0">
                <a:latin typeface="Bahnschrift" panose="020B0502040204020203" pitchFamily="34" charset="0"/>
              </a:rPr>
              <a:t>, diet, dan recovery</a:t>
            </a:r>
            <a:endParaRPr lang="en-ID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693C-EFBF-F0E2-32D9-D5734A853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965955-3C99-10D7-BF74-CF71049CD1CC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AE0FBB-11B4-90A0-8BB1-06DAB863CA04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44725A5-94EC-06AA-926B-A94323A6249B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0883091-331B-9A6B-FB06-C397B246B53B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39DDF722-614A-7407-F988-B971EA601765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C1726752-FD56-58C0-2DE7-7ACE118FBDDA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0B048923-DEDB-58E0-8AD6-5E40C4934084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CC02F6B1-4A4A-CD76-1040-D00660260EAA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BA451E-1E5F-0261-3990-BD134214C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39682"/>
              </p:ext>
            </p:extLst>
          </p:nvPr>
        </p:nvGraphicFramePr>
        <p:xfrm>
          <a:off x="338137" y="1880827"/>
          <a:ext cx="11515725" cy="3200400"/>
        </p:xfrm>
        <a:graphic>
          <a:graphicData uri="http://schemas.openxmlformats.org/drawingml/2006/table">
            <a:tbl>
              <a:tblPr/>
              <a:tblGrid>
                <a:gridCol w="4547877">
                  <a:extLst>
                    <a:ext uri="{9D8B030D-6E8A-4147-A177-3AD203B41FA5}">
                      <a16:colId xmlns:a16="http://schemas.microsoft.com/office/drawing/2014/main" val="2911275034"/>
                    </a:ext>
                  </a:extLst>
                </a:gridCol>
                <a:gridCol w="6967848">
                  <a:extLst>
                    <a:ext uri="{9D8B030D-6E8A-4147-A177-3AD203B41FA5}">
                      <a16:colId xmlns:a16="http://schemas.microsoft.com/office/drawing/2014/main" val="3402518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Komponen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Deskripsi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74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Lemak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Tubuh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(Fat Mass)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Termasuk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lemak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esensial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cadangan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berpengaruh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pada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performa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metabolisme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964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Massa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Bebas</a:t>
                      </a:r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 Lemak (Fat-Free Mass/FFM)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Termasuk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tulang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cairan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tubuh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dan organ;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penting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kekuatan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daya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tahan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93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2000" b="1">
                          <a:latin typeface="Bahnschrift" panose="020B0502040204020203" pitchFamily="34" charset="0"/>
                        </a:rPr>
                        <a:t>Massa Otot (Skeletal Muscle Mass)</a:t>
                      </a:r>
                      <a:endParaRPr lang="sv-SE" sz="20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Bahnschrift" panose="020B0502040204020203" pitchFamily="34" charset="0"/>
                        </a:rPr>
                        <a:t>Bagian dari FFM; sangat penting dalam olahraga kekuatan dan kecepatan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48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Total Body Water (TBW)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Cairan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dalam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luar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sel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;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penting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hidrasi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fungsi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fisiologis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80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27E88D2-8EDE-49DB-A726-5EA2765C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15" y="936388"/>
            <a:ext cx="4501070" cy="463891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KG Broken Vessels Sketch" pitchFamily="2" charset="0"/>
              </a:rPr>
              <a:t>Status Gizi?</a:t>
            </a:r>
            <a:endParaRPr lang="en-GB" sz="5400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  <p:pic>
        <p:nvPicPr>
          <p:cNvPr id="2050" name="Picture 2" descr="Detective, Searching, Man, Search, Magnifying">
            <a:extLst>
              <a:ext uri="{FF2B5EF4-FFF2-40B4-BE49-F238E27FC236}">
                <a16:creationId xmlns:a16="http://schemas.microsoft.com/office/drawing/2014/main" id="{A6E4E843-92F2-479C-928A-23AD285F0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 r="-2" b="3586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9">
            <a:extLst>
              <a:ext uri="{FF2B5EF4-FFF2-40B4-BE49-F238E27FC236}">
                <a16:creationId xmlns:a16="http://schemas.microsoft.com/office/drawing/2014/main" id="{F59299EE-3293-7D8B-748A-A027BC48F612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8" name="Persegi Panjang 11">
              <a:extLst>
                <a:ext uri="{FF2B5EF4-FFF2-40B4-BE49-F238E27FC236}">
                  <a16:creationId xmlns:a16="http://schemas.microsoft.com/office/drawing/2014/main" id="{15E35332-6F94-18A4-43ED-3779ED2430D4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Persegi Panjang 12">
              <a:extLst>
                <a:ext uri="{FF2B5EF4-FFF2-40B4-BE49-F238E27FC236}">
                  <a16:creationId xmlns:a16="http://schemas.microsoft.com/office/drawing/2014/main" id="{AD6D094D-2624-C6F6-85AA-35301A2C0128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3">
              <a:extLst>
                <a:ext uri="{FF2B5EF4-FFF2-40B4-BE49-F238E27FC236}">
                  <a16:creationId xmlns:a16="http://schemas.microsoft.com/office/drawing/2014/main" id="{5F5F4BB8-7FCF-D142-418C-473A27E16723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9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E9FF-355F-F23B-31F6-85EA043D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EA3702-21EE-0B64-7A48-F95801BC7342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31A8A-BA81-51D1-26A5-C476473C07D4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4CCD71F-35CB-41F6-A9D6-2F90AE889CAA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F4C314B-103C-1467-6C03-7E47B074F8F2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27166BBB-9276-FB86-34FD-A71967516DED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2816464E-1175-0B5E-52B2-6B203594C161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E16955D6-14B0-D28B-F4F3-9B285C4397AC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8B0FAF63-6B82-BD0E-08D0-5F37E3944413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2ECD71-5086-87C6-CDC0-F3B16D315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97678"/>
              </p:ext>
            </p:extLst>
          </p:nvPr>
        </p:nvGraphicFramePr>
        <p:xfrm>
          <a:off x="227380" y="1465242"/>
          <a:ext cx="11737240" cy="4523401"/>
        </p:xfrm>
        <a:graphic>
          <a:graphicData uri="http://schemas.openxmlformats.org/drawingml/2006/table">
            <a:tbl>
              <a:tblPr/>
              <a:tblGrid>
                <a:gridCol w="2869465">
                  <a:extLst>
                    <a:ext uri="{9D8B030D-6E8A-4147-A177-3AD203B41FA5}">
                      <a16:colId xmlns:a16="http://schemas.microsoft.com/office/drawing/2014/main" val="951446324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62759138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551006835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3400794613"/>
                    </a:ext>
                  </a:extLst>
                </a:gridCol>
              </a:tblGrid>
              <a:tr h="248648"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>
                          <a:latin typeface="Bahnschrift" panose="020B0502040204020203" pitchFamily="34" charset="0"/>
                        </a:rPr>
                        <a:t>Metode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err="1">
                          <a:latin typeface="Bahnschrift" panose="020B0502040204020203" pitchFamily="34" charset="0"/>
                        </a:rPr>
                        <a:t>Deskripsi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err="1">
                          <a:latin typeface="Bahnschrift" panose="020B0502040204020203" pitchFamily="34" charset="0"/>
                        </a:rPr>
                        <a:t>Keunggulan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b="1" dirty="0" err="1">
                          <a:latin typeface="Bahnschrift" panose="020B0502040204020203" pitchFamily="34" charset="0"/>
                        </a:rPr>
                        <a:t>Keterbatasan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044739"/>
                  </a:ext>
                </a:extLst>
              </a:tr>
              <a:tr h="808106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Skinfold Thickness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Mengukur ketebalan lemak subkutan di titik tertentu, dihitung dengan rumus.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Murah, portabel, cukup akurat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Bergantung pada keterampilan pengukur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61536"/>
                  </a:ext>
                </a:extLst>
              </a:tr>
              <a:tr h="994591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Bioelectrical Impedance Analysis (BIA)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Mengukur resistensi tubuh terhadap arus listrik ringan untuk memperkirakan % lemak, air, massa otot.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Cepat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, non-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invasif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Dipengaruhi oleh status hidrasi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79666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Dual-Energy X-ray Absorptiometry (DEXA)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Memisahkan lemak, massa otot, dan tulang secara presisi.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Sangat akurat dan detail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Mahal dan terbatas di fasilitas klinis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4283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Hydrostatic Weighing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Mengukur densitas tubuh dengan membandingkan berat di udara dan air.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Akurat secara ilmiah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Bahnschrift" panose="020B0502040204020203" pitchFamily="34" charset="0"/>
                        </a:rPr>
                        <a:t>Tidak praktis, memerlukan kolam khusus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3177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Air Displacement Plethysmography (Bod Pod)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Mengukur volume tubuh melalui perpindahan udara.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Akurat dan nyaman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Mahal, jarang tersedia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572021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CT/MRI Scan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Menilai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distribusi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jaringan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secara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visual.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Sangat presisi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latin typeface="Bahnschrift" panose="020B0502040204020203" pitchFamily="34" charset="0"/>
                        </a:rPr>
                        <a:t>Mahal, terutama untuk pemantauan rutin</a:t>
                      </a:r>
                    </a:p>
                  </a:txBody>
                  <a:tcPr marL="62162" marR="62162" marT="31081" marB="31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4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28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838C8-0C69-7438-A2FC-9DFF0B0F7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07400-7973-F5C1-DE4F-6985FBD3E1BE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9C971D-FB8E-89F4-8EB5-3467DBC62839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970A3D3-A526-8BFB-95C3-EAE3E7A2679A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46A1E2-AEF1-26B4-173A-482C8ED52F84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3C1ADCDE-B003-10A1-2035-46E100785591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E53BA6F8-A65A-2F78-02F6-A891C6AA3E48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7D511627-DC4C-2E43-B3DE-10B0E43B0831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13BD8106-0CD5-F02A-45BA-28E03815AE5F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E27407-DAD9-5E25-DE94-AB4A3814A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49884"/>
              </p:ext>
            </p:extLst>
          </p:nvPr>
        </p:nvGraphicFramePr>
        <p:xfrm>
          <a:off x="742950" y="2438400"/>
          <a:ext cx="10515600" cy="1981200"/>
        </p:xfrm>
        <a:graphic>
          <a:graphicData uri="http://schemas.openxmlformats.org/drawingml/2006/table">
            <a:tbl>
              <a:tblPr/>
              <a:tblGrid>
                <a:gridCol w="5667375">
                  <a:extLst>
                    <a:ext uri="{9D8B030D-6E8A-4147-A177-3AD203B41FA5}">
                      <a16:colId xmlns:a16="http://schemas.microsoft.com/office/drawing/2014/main" val="100505554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415321283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940248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Jenis </a:t>
                      </a:r>
                      <a:r>
                        <a:rPr lang="en-ID" sz="2000" b="1" dirty="0" err="1">
                          <a:latin typeface="Bahnschrift" panose="020B0502040204020203" pitchFamily="34" charset="0"/>
                        </a:rPr>
                        <a:t>Olahraga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Pria (%)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>
                          <a:latin typeface="Bahnschrift" panose="020B0502040204020203" pitchFamily="34" charset="0"/>
                        </a:rPr>
                        <a:t>Wanita (%)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74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Olahraga daya tahan (lari, bersepeda)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5–12%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12–20%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05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Olahraga kekuatan (angkat besi, gulat)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8–15%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15–22%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8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Olahraga estetika (senam, senam ritmik)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6–13%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14–22%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847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Olahraga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permainan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(basket,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sepak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bola)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8–18%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latin typeface="Bahnschrift" panose="020B0502040204020203" pitchFamily="34" charset="0"/>
                        </a:rPr>
                        <a:t>16–24%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73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74D6EE6-460A-2451-C68F-FC5946D2211B}"/>
              </a:ext>
            </a:extLst>
          </p:cNvPr>
          <p:cNvSpPr txBox="1"/>
          <p:nvPr/>
        </p:nvSpPr>
        <p:spPr>
          <a:xfrm>
            <a:off x="662685" y="4429125"/>
            <a:ext cx="902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Bahnschrift" panose="020B0502040204020203" pitchFamily="34" charset="0"/>
              </a:rPr>
              <a:t>Catatan:</a:t>
            </a:r>
            <a:r>
              <a:rPr lang="sv-SE" dirty="0">
                <a:latin typeface="Bahnschrift" panose="020B0502040204020203" pitchFamily="34" charset="0"/>
              </a:rPr>
              <a:t> Angka ini bisa bervariasi tergantung pada level kompetisi dan genetika atlet</a:t>
            </a:r>
            <a:endParaRPr lang="en-ID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5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9692-023D-163B-3664-6DDC0F870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85CF-2BF5-AA04-85D7-F45C1531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60" y="1396185"/>
            <a:ext cx="9706835" cy="6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B</a:t>
            </a:r>
            <a:r>
              <a:rPr lang="en-ID" b="1" dirty="0" err="1">
                <a:latin typeface="Bahnschrift" panose="020B0502040204020203" pitchFamily="34" charset="0"/>
              </a:rPr>
              <a:t>ody</a:t>
            </a:r>
            <a:r>
              <a:rPr lang="en-ID" b="1" dirty="0">
                <a:latin typeface="Bahnschrift" panose="020B0502040204020203" pitchFamily="34" charset="0"/>
              </a:rPr>
              <a:t> fat (%) = {body fat mass (kg)/body weight (kg) x 100</a:t>
            </a:r>
            <a:endParaRPr lang="en-ID" sz="32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348BF5-9155-FE5E-6565-233F322D774F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EBF271-1FBE-82B2-FF1E-26A7AE556120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378D8E8C-3F2B-69B5-C01C-ECF8C1D330CD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272F8FE-6D0D-BFA7-FAF2-13772009F97D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6EECDB7F-21FA-069F-C8E1-06D84CC21CBD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EC370FEE-A7DA-EFAC-9958-800881756185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E9297A26-8028-7E3B-2147-2854464A3AEB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610B112B-EFF2-C3D5-0217-BB4A82AB84BB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938981-7D79-0046-280C-2E121BEF5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12794"/>
              </p:ext>
            </p:extLst>
          </p:nvPr>
        </p:nvGraphicFramePr>
        <p:xfrm>
          <a:off x="1788043" y="2195034"/>
          <a:ext cx="8127999" cy="3566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53864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84889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8345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Jenis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kelamin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Persentase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(%)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Klasifikasi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285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Wanita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latin typeface="Bahnschrift" panose="020B0502040204020203" pitchFamily="34" charset="0"/>
                        </a:rPr>
                        <a:t>&gt;35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Sangat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3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30-35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49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20-30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Normal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32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&lt;20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Rendah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8306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Pria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&gt;25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Sangat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39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20-25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02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10-20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Normal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8420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&lt;10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Rendah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890306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CFE7C0-DEA9-08E6-41CE-0C241E763611}"/>
              </a:ext>
            </a:extLst>
          </p:cNvPr>
          <p:cNvSpPr txBox="1">
            <a:spLocks/>
          </p:cNvSpPr>
          <p:nvPr/>
        </p:nvSpPr>
        <p:spPr>
          <a:xfrm>
            <a:off x="1714972" y="5761194"/>
            <a:ext cx="2795814" cy="65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Sumber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: OMROM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healhcare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83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EB27-21CD-627E-23D0-F02FF9442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8C4F-8504-9AA5-1B7F-BCDDC454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60" y="1396185"/>
            <a:ext cx="9706835" cy="6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Visceral fat</a:t>
            </a:r>
            <a:endParaRPr lang="en-ID" sz="32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19263C-DE57-05EF-9E3B-690E5A003571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nn-NO" sz="4000" dirty="0">
                <a:solidFill>
                  <a:prstClr val="black"/>
                </a:solidFill>
                <a:latin typeface="Bahnschrift" panose="020B0502040204020203" pitchFamily="34" charset="0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48A57-51A4-CDE5-EA80-C0ADE2C11A81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FF35B6E-062B-2409-1796-F0C8AB6C3862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B4059EB-685F-E482-03DE-294929A52241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18FDD54F-3B4A-F622-30A1-470EDF2AEA61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91E8B6D0-6F01-232E-74F4-45D5C232F9F4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A60128C5-C3AB-1A23-B910-25FD456E4D4A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6F2A525E-9833-DB5C-1680-BE1286F90D78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90C2C2-F63D-2B8E-F2AC-5BEA3F5D9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0318"/>
              </p:ext>
            </p:extLst>
          </p:nvPr>
        </p:nvGraphicFramePr>
        <p:xfrm>
          <a:off x="1649948" y="2696178"/>
          <a:ext cx="8067158" cy="1584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033579">
                  <a:extLst>
                    <a:ext uri="{9D8B030D-6E8A-4147-A177-3AD203B41FA5}">
                      <a16:colId xmlns:a16="http://schemas.microsoft.com/office/drawing/2014/main" val="3698488910"/>
                    </a:ext>
                  </a:extLst>
                </a:gridCol>
                <a:gridCol w="4033579">
                  <a:extLst>
                    <a:ext uri="{9D8B030D-6E8A-4147-A177-3AD203B41FA5}">
                      <a16:colId xmlns:a16="http://schemas.microsoft.com/office/drawing/2014/main" val="178345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Tingkat visceral fat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Klasifikasi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2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latin typeface="Bahnschrift" panose="020B0502040204020203" pitchFamily="34" charset="0"/>
                        </a:rPr>
                        <a:t>0.5-9.5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0 (normal)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10-14.5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+ (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tinggi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4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15-30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++ (sangat </a:t>
                      </a:r>
                      <a:r>
                        <a:rPr lang="en-US" sz="2000" dirty="0" err="1">
                          <a:latin typeface="Bahnschrift" panose="020B0502040204020203" pitchFamily="34" charset="0"/>
                        </a:rPr>
                        <a:t>tinggi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)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32004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2ED790-6493-0F44-F4F1-702F2F8B76F6}"/>
              </a:ext>
            </a:extLst>
          </p:cNvPr>
          <p:cNvSpPr txBox="1">
            <a:spLocks/>
          </p:cNvSpPr>
          <p:nvPr/>
        </p:nvSpPr>
        <p:spPr>
          <a:xfrm>
            <a:off x="1593052" y="4285644"/>
            <a:ext cx="2795814" cy="65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Sumber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: OMROM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healhcare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6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9BA6-4A65-EAA0-8197-EF533EA8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B51E-7ED3-36B3-C6E8-435BBA12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60" y="1396185"/>
            <a:ext cx="9706835" cy="6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latin typeface="Bahnschrift" panose="020B0502040204020203" pitchFamily="34" charset="0"/>
              </a:rPr>
              <a:t>Skelatal</a:t>
            </a:r>
            <a:r>
              <a:rPr lang="en-US" b="1" dirty="0">
                <a:latin typeface="Bahnschrift" panose="020B0502040204020203" pitchFamily="34" charset="0"/>
              </a:rPr>
              <a:t> muscle</a:t>
            </a:r>
            <a:endParaRPr lang="en-ID" sz="3200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B326CA-5BEE-8376-1274-DDF6AC28DA09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nn-NO" sz="4000" dirty="0">
                <a:solidFill>
                  <a:prstClr val="black"/>
                </a:solidFill>
                <a:latin typeface="Bahnschrift" panose="020B0502040204020203" pitchFamily="34" charset="0"/>
              </a:rPr>
              <a:t>Komposisi tubuh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F00F-9149-3546-8BD8-E752358081C2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621E691-8269-6C0F-BA79-F7A69D412D31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43AE8B5-096A-065B-0CF8-42851C97D890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21B5BE09-26FC-0504-CF74-BBD835EC2923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FE266230-B924-E3CE-CB11-66B91DE064DF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642611AC-D4B5-F946-E529-77AC28D13580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7D706EDA-595D-756E-574D-801A40D40218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AD26D7-B89D-0140-9737-5E7A8FDA8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7276"/>
              </p:ext>
            </p:extLst>
          </p:nvPr>
        </p:nvGraphicFramePr>
        <p:xfrm>
          <a:off x="462017" y="2047018"/>
          <a:ext cx="10972920" cy="2773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28820">
                  <a:extLst>
                    <a:ext uri="{9D8B030D-6E8A-4147-A177-3AD203B41FA5}">
                      <a16:colId xmlns:a16="http://schemas.microsoft.com/office/drawing/2014/main" val="265386494"/>
                    </a:ext>
                  </a:extLst>
                </a:gridCol>
                <a:gridCol w="1828820">
                  <a:extLst>
                    <a:ext uri="{9D8B030D-6E8A-4147-A177-3AD203B41FA5}">
                      <a16:colId xmlns:a16="http://schemas.microsoft.com/office/drawing/2014/main" val="3698488910"/>
                    </a:ext>
                  </a:extLst>
                </a:gridCol>
                <a:gridCol w="1828820">
                  <a:extLst>
                    <a:ext uri="{9D8B030D-6E8A-4147-A177-3AD203B41FA5}">
                      <a16:colId xmlns:a16="http://schemas.microsoft.com/office/drawing/2014/main" val="1783451660"/>
                    </a:ext>
                  </a:extLst>
                </a:gridCol>
                <a:gridCol w="1828820">
                  <a:extLst>
                    <a:ext uri="{9D8B030D-6E8A-4147-A177-3AD203B41FA5}">
                      <a16:colId xmlns:a16="http://schemas.microsoft.com/office/drawing/2014/main" val="3749912621"/>
                    </a:ext>
                  </a:extLst>
                </a:gridCol>
                <a:gridCol w="1828820">
                  <a:extLst>
                    <a:ext uri="{9D8B030D-6E8A-4147-A177-3AD203B41FA5}">
                      <a16:colId xmlns:a16="http://schemas.microsoft.com/office/drawing/2014/main" val="3923566382"/>
                    </a:ext>
                  </a:extLst>
                </a:gridCol>
                <a:gridCol w="1828820">
                  <a:extLst>
                    <a:ext uri="{9D8B030D-6E8A-4147-A177-3AD203B41FA5}">
                      <a16:colId xmlns:a16="http://schemas.microsoft.com/office/drawing/2014/main" val="423421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Jenis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kelamin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Usia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Rendah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Normal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Sangat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tinggi</a:t>
                      </a:r>
                      <a:endParaRPr lang="en-ID" sz="20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85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Wanita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latin typeface="Bahnschrift" panose="020B0502040204020203" pitchFamily="34" charset="0"/>
                        </a:rPr>
                        <a:t>18-28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&lt;24.3%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24.3-30.3%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30.4-35.3%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35.4%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3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40-59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&lt;24.1%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24.1-30.1%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30.2-35.1%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35.2%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249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60-80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&lt;23.9%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23.9-29.9%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30.0-34.9%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35.0%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32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Pria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latin typeface="Bahnschrift" panose="020B0502040204020203" pitchFamily="34" charset="0"/>
                        </a:rPr>
                        <a:t>18-28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&lt;33.3%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33.3-39.3%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39.4-44.0%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≥44.1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39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40-59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&lt;33.1%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33.1-39.1%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39.2-43.8%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≥43.9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02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60-80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&lt;32.9%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32.9-38.9%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39.0-43.6%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≥4</a:t>
                      </a:r>
                      <a:r>
                        <a:rPr lang="en-US" sz="2000" dirty="0">
                          <a:latin typeface="Bahnschrift" panose="020B0502040204020203" pitchFamily="34" charset="0"/>
                        </a:rPr>
                        <a:t>3.7%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84208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5D893B-3205-3098-462F-043085DBFC51}"/>
              </a:ext>
            </a:extLst>
          </p:cNvPr>
          <p:cNvSpPr txBox="1">
            <a:spLocks/>
          </p:cNvSpPr>
          <p:nvPr/>
        </p:nvSpPr>
        <p:spPr>
          <a:xfrm>
            <a:off x="390136" y="4844268"/>
            <a:ext cx="2795814" cy="65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Sumber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: OMROM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healhcare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2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6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81D6E-29D9-5D4D-F997-18057120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26CD-EE01-C8C8-1CE4-982C181B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2" y="1619498"/>
            <a:ext cx="6725986" cy="4130772"/>
          </a:xfrm>
        </p:spPr>
        <p:txBody>
          <a:bodyPr>
            <a:noAutofit/>
          </a:bodyPr>
          <a:lstStyle/>
          <a:p>
            <a:r>
              <a:rPr lang="en-ID" dirty="0" err="1">
                <a:latin typeface="Bahnschrift" panose="020B0502040204020203" pitchFamily="34" charset="0"/>
              </a:rPr>
              <a:t>Pengukuran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somatotipe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adalah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metode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untuk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mengklasifikasikan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bentuk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tubuh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seseorang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berdasarkan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komposisi</a:t>
            </a:r>
            <a:r>
              <a:rPr lang="en-ID" b="1" dirty="0">
                <a:latin typeface="Bahnschrift" panose="020B0502040204020203" pitchFamily="34" charset="0"/>
              </a:rPr>
              <a:t> dan </a:t>
            </a:r>
            <a:r>
              <a:rPr lang="en-ID" b="1" dirty="0" err="1">
                <a:latin typeface="Bahnschrift" panose="020B0502040204020203" pitchFamily="34" charset="0"/>
              </a:rPr>
              <a:t>proporsi</a:t>
            </a:r>
            <a:r>
              <a:rPr lang="en-ID" b="1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tubuh</a:t>
            </a:r>
            <a:r>
              <a:rPr lang="en-ID" dirty="0">
                <a:latin typeface="Bahnschrift" panose="020B0502040204020203" pitchFamily="34" charset="0"/>
              </a:rPr>
              <a:t>, yang </a:t>
            </a:r>
            <a:r>
              <a:rPr lang="en-ID" dirty="0" err="1">
                <a:latin typeface="Bahnschrift" panose="020B0502040204020203" pitchFamily="34" charset="0"/>
              </a:rPr>
              <a:t>mencakup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endomorf</a:t>
            </a:r>
            <a:r>
              <a:rPr lang="en-ID" dirty="0">
                <a:latin typeface="Bahnschrift" panose="020B0502040204020203" pitchFamily="34" charset="0"/>
              </a:rPr>
              <a:t>, </a:t>
            </a:r>
            <a:r>
              <a:rPr lang="en-ID" b="1" dirty="0" err="1">
                <a:latin typeface="Bahnschrift" panose="020B0502040204020203" pitchFamily="34" charset="0"/>
              </a:rPr>
              <a:t>mesomorf</a:t>
            </a:r>
            <a:r>
              <a:rPr lang="en-ID" dirty="0">
                <a:latin typeface="Bahnschrift" panose="020B0502040204020203" pitchFamily="34" charset="0"/>
              </a:rPr>
              <a:t>, dan </a:t>
            </a:r>
            <a:r>
              <a:rPr lang="en-ID" b="1" dirty="0" err="1">
                <a:latin typeface="Bahnschrift" panose="020B0502040204020203" pitchFamily="34" charset="0"/>
              </a:rPr>
              <a:t>ektomorf</a:t>
            </a:r>
            <a:endParaRPr lang="en-ID" b="1" dirty="0">
              <a:latin typeface="Bahnschrift" panose="020B0502040204020203" pitchFamily="34" charset="0"/>
            </a:endParaRPr>
          </a:p>
          <a:p>
            <a:r>
              <a:rPr lang="en-ID" dirty="0" err="1">
                <a:latin typeface="Bahnschrift" panose="020B0502040204020203" pitchFamily="34" charset="0"/>
              </a:rPr>
              <a:t>Somatotipe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penting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karena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memberikan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gambaran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tentang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potensi</a:t>
            </a:r>
            <a:r>
              <a:rPr lang="en-ID" b="1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genetik</a:t>
            </a:r>
            <a:r>
              <a:rPr lang="en-ID" b="1" dirty="0">
                <a:latin typeface="Bahnschrift" panose="020B0502040204020203" pitchFamily="34" charset="0"/>
              </a:rPr>
              <a:t> dan </a:t>
            </a:r>
            <a:r>
              <a:rPr lang="en-ID" b="1" dirty="0" err="1">
                <a:latin typeface="Bahnschrift" panose="020B0502040204020203" pitchFamily="34" charset="0"/>
              </a:rPr>
              <a:t>fisiologis</a:t>
            </a:r>
            <a:r>
              <a:rPr lang="en-ID" b="1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atlet</a:t>
            </a:r>
            <a:r>
              <a:rPr lang="en-ID" dirty="0">
                <a:latin typeface="Bahnschrift" panose="020B0502040204020203" pitchFamily="34" charset="0"/>
              </a:rPr>
              <a:t>, yang </a:t>
            </a:r>
            <a:r>
              <a:rPr lang="en-ID" dirty="0" err="1">
                <a:latin typeface="Bahnschrift" panose="020B0502040204020203" pitchFamily="34" charset="0"/>
              </a:rPr>
              <a:t>berhubungan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erat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dengan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kemampuan</a:t>
            </a:r>
            <a:r>
              <a:rPr lang="en-ID" b="1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fisik</a:t>
            </a:r>
            <a:r>
              <a:rPr lang="en-ID" b="1" dirty="0">
                <a:latin typeface="Bahnschrift" panose="020B0502040204020203" pitchFamily="34" charset="0"/>
              </a:rPr>
              <a:t> dan </a:t>
            </a:r>
            <a:r>
              <a:rPr lang="en-ID" b="1" dirty="0" err="1">
                <a:latin typeface="Bahnschrift" panose="020B0502040204020203" pitchFamily="34" charset="0"/>
              </a:rPr>
              <a:t>performa</a:t>
            </a:r>
            <a:r>
              <a:rPr lang="en-ID" b="1" dirty="0">
                <a:latin typeface="Bahnschrift" panose="020B0502040204020203" pitchFamily="34" charset="0"/>
              </a:rPr>
              <a:t> </a:t>
            </a:r>
            <a:r>
              <a:rPr lang="en-ID" b="1" dirty="0" err="1">
                <a:latin typeface="Bahnschrift" panose="020B0502040204020203" pitchFamily="34" charset="0"/>
              </a:rPr>
              <a:t>olahraga</a:t>
            </a:r>
            <a:endParaRPr lang="en-ID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05B0AC-EEC7-EEF7-A7F9-DDFEF9B78487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Somatotipe (</a:t>
            </a:r>
            <a:r>
              <a:rPr kumimoji="0" lang="nn-NO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somatotype</a:t>
            </a: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6D826D-6877-5774-FA74-6C1D3A08C0E8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B9640F0A-BD6E-2D2B-F312-0F71D268EB42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3DF0EC7-170D-2016-4233-052C01D8FB7B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FA7DE58C-875F-23D8-21E5-140B98C0BA1C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41BCE57E-9C57-EE42-8820-463174DB13C8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A3B54589-5D62-D771-A9A3-91106520647E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11755AD9-37ED-90CD-149B-19FABA26DDD2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034C0BD-1E6A-73B0-DACD-776148C8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88" y="1469299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6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2C89-E901-4461-DB70-3C65835B3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1BA6D-4329-A597-FF19-B18A1E26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2" y="1619498"/>
            <a:ext cx="6725986" cy="4130772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Seseorang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memiliki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tipe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tubuh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Bahnschrift" panose="020B0502040204020203" pitchFamily="34" charset="0"/>
              </a:rPr>
              <a:t>endomorph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pada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umumnya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memiliki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bentuk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tubuh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gemuk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bagian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bahu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sempit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bagian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pinggang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lebar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, dan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bentuk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wajah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bulat</a:t>
            </a:r>
            <a:endParaRPr lang="en-GB" sz="24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Tipe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tubuh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Bahnschrift" panose="020B0502040204020203" pitchFamily="34" charset="0"/>
              </a:rPr>
              <a:t>mesomorph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memiliki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tubuh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berotot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bagian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bahu dan dada yang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bidang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, dan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bentuk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wajah</a:t>
            </a:r>
            <a:r>
              <a:rPr lang="en-GB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kotak</a:t>
            </a:r>
            <a:endParaRPr lang="en-GB" sz="2400" dirty="0">
              <a:latin typeface="Bahnschrift" panose="020B0502040204020203" pitchFamily="34" charset="0"/>
            </a:endParaRPr>
          </a:p>
          <a:p>
            <a:r>
              <a:rPr lang="en-GB" sz="2400" dirty="0" err="1">
                <a:latin typeface="Bahnschrift" panose="020B0502040204020203" pitchFamily="34" charset="0"/>
              </a:rPr>
              <a:t>Tipe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tubuh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b="1" dirty="0">
                <a:latin typeface="Bahnschrift" panose="020B0502040204020203" pitchFamily="34" charset="0"/>
              </a:rPr>
              <a:t>ectomorph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memiliki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tubuh</a:t>
            </a:r>
            <a:r>
              <a:rPr lang="en-GB" sz="2400" dirty="0">
                <a:latin typeface="Bahnschrift" panose="020B0502040204020203" pitchFamily="34" charset="0"/>
              </a:rPr>
              <a:t> yang kurus, </a:t>
            </a:r>
            <a:r>
              <a:rPr lang="en-GB" sz="2400" dirty="0" err="1">
                <a:latin typeface="Bahnschrift" panose="020B0502040204020203" pitchFamily="34" charset="0"/>
              </a:rPr>
              <a:t>lurus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dari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atas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ke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bawah</a:t>
            </a:r>
            <a:r>
              <a:rPr lang="en-GB" sz="2400" dirty="0"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latin typeface="Bahnschrift" panose="020B0502040204020203" pitchFamily="34" charset="0"/>
              </a:rPr>
              <a:t>tidak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ada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bagian</a:t>
            </a:r>
            <a:r>
              <a:rPr lang="en-GB" sz="2400" dirty="0">
                <a:latin typeface="Bahnschrift" panose="020B0502040204020203" pitchFamily="34" charset="0"/>
              </a:rPr>
              <a:t> yang </a:t>
            </a:r>
            <a:r>
              <a:rPr lang="en-GB" sz="2400" dirty="0" err="1">
                <a:latin typeface="Bahnschrift" panose="020B0502040204020203" pitchFamily="34" charset="0"/>
              </a:rPr>
              <a:t>lebar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atau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bidang</a:t>
            </a:r>
            <a:r>
              <a:rPr lang="en-GB" sz="2400" dirty="0">
                <a:latin typeface="Bahnschrift" panose="020B0502040204020203" pitchFamily="34" charset="0"/>
              </a:rPr>
              <a:t>, dan </a:t>
            </a:r>
            <a:r>
              <a:rPr lang="en-GB" sz="2400" dirty="0" err="1">
                <a:latin typeface="Bahnschrift" panose="020B0502040204020203" pitchFamily="34" charset="0"/>
              </a:rPr>
              <a:t>bentuk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wajah</a:t>
            </a:r>
            <a:r>
              <a:rPr lang="en-GB" sz="2400" dirty="0">
                <a:latin typeface="Bahnschrift" panose="020B0502040204020203" pitchFamily="34" charset="0"/>
              </a:rPr>
              <a:t> oval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9393C6-36F1-C5EC-F926-2FACF3877576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Somatotipe (</a:t>
            </a:r>
            <a:r>
              <a:rPr kumimoji="0" lang="nn-NO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somatotype</a:t>
            </a: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5EE12-25D6-8D4A-3304-44E4A5D6C094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ED48821-361A-1A5E-D713-CCDF6755B152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7FE1448-DFF9-C212-FA0B-038A18AF6617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8B008732-F3F9-15E9-6A72-15B08B90B85C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5D3422D1-752B-B81B-54A5-0FA95717EC24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C20F7699-EFFD-4680-CE46-0B4AB9065C1C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3836F08F-BCCA-CD3C-507F-97065C936E85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F31EC15-FAD0-B955-161E-F8E64933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88" y="1469299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8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68A3A-0022-B196-142C-6BFBDD8B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E3A7CD-DDD2-D6B5-F65A-FAA95C481F68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Somatotipe (</a:t>
            </a:r>
            <a:r>
              <a:rPr kumimoji="0" lang="nn-NO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somatotype</a:t>
            </a: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2EA6CF-B5A9-D59B-39A1-E8DA8F6E22AA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8BDF9F8-59AB-5422-2D76-27AD2609D89C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3AF5CB0-8439-68BB-32FA-739DFEF95BE6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4F8B6AAC-1279-FE43-25AB-50BD3132D6C2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F2B87C3E-6055-7C13-3BA8-217C5DCAD9AD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6A445F09-A474-CA73-5D2B-A60E3589BBAD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22CDE8A0-4C52-8F20-11D0-FF3EC4994420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8276B61-544E-9DA6-AAEA-850CC8E9F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41238"/>
              </p:ext>
            </p:extLst>
          </p:nvPr>
        </p:nvGraphicFramePr>
        <p:xfrm>
          <a:off x="466724" y="1788319"/>
          <a:ext cx="11449051" cy="2804160"/>
        </p:xfrm>
        <a:graphic>
          <a:graphicData uri="http://schemas.openxmlformats.org/drawingml/2006/table">
            <a:tbl>
              <a:tblPr/>
              <a:tblGrid>
                <a:gridCol w="2042992">
                  <a:extLst>
                    <a:ext uri="{9D8B030D-6E8A-4147-A177-3AD203B41FA5}">
                      <a16:colId xmlns:a16="http://schemas.microsoft.com/office/drawing/2014/main" val="938393088"/>
                    </a:ext>
                  </a:extLst>
                </a:gridCol>
                <a:gridCol w="4946736">
                  <a:extLst>
                    <a:ext uri="{9D8B030D-6E8A-4147-A177-3AD203B41FA5}">
                      <a16:colId xmlns:a16="http://schemas.microsoft.com/office/drawing/2014/main" val="3992137472"/>
                    </a:ext>
                  </a:extLst>
                </a:gridCol>
                <a:gridCol w="4459323">
                  <a:extLst>
                    <a:ext uri="{9D8B030D-6E8A-4147-A177-3AD203B41FA5}">
                      <a16:colId xmlns:a16="http://schemas.microsoft.com/office/drawing/2014/main" val="419707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Komponen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>
                          <a:latin typeface="Bahnschrift" panose="020B0502040204020203" pitchFamily="34" charset="0"/>
                        </a:rPr>
                        <a:t>Karakteristik Fisik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>
                          <a:latin typeface="Bahnschrift" panose="020B0502040204020203" pitchFamily="34" charset="0"/>
                        </a:rPr>
                        <a:t>Ciri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Atletik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59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Endomorf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Tubuh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bulat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kadar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lemak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tinggi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perut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besar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Cocok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olahraga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yang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mengandalkan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kekuatan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massa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: sumo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atau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angkat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berat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614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Mesomorf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latin typeface="Bahnschrift" panose="020B0502040204020203" pitchFamily="34" charset="0"/>
                        </a:rPr>
                        <a:t>Berotot, bahu lebar, pinggang sempit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>
                          <a:latin typeface="Bahnschrift" panose="020B0502040204020203" pitchFamily="34" charset="0"/>
                        </a:rPr>
                        <a:t>Cocok untuk olahraga kekuatan dan kecepatan: atletik, renang, tinju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03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2000" b="1">
                          <a:latin typeface="Bahnschrift" panose="020B0502040204020203" pitchFamily="34" charset="0"/>
                        </a:rPr>
                        <a:t>Ektomorf</a:t>
                      </a:r>
                      <a:endParaRPr lang="en-ID" sz="20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Tubuh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kurus,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sedikit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lemak 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otot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anggota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badan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panjang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Cocok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olahraga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daya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tahan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: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lari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jarak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jauh</a:t>
                      </a:r>
                      <a:r>
                        <a:rPr lang="en-ID" sz="2000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latin typeface="Bahnschrift" panose="020B0502040204020203" pitchFamily="34" charset="0"/>
                        </a:rPr>
                        <a:t>bersepeda</a:t>
                      </a:r>
                      <a:endParaRPr lang="en-ID" sz="20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22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3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93CCC-19FA-475D-E60A-251F89B3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10A0A-1729-16A6-98D2-77AA604AF05F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Kesimpulan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5F5476-5CCF-D3CF-12B5-EDD5436B61A2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B2CE042-ED22-0327-67B6-AE7CF0F4282B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082C577-EAD1-79DE-CAB2-8FD6B83BED79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4A7115F2-6A85-2BE1-0336-F99636D2E6C6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5DAF1438-7048-31C7-F9AC-30E4F2E015C6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736C9C9D-222A-905E-7B52-1B3426358E50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D542F96D-7ACA-4673-3374-35EE68017029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3A828B-8C51-86BC-DD86-0A2048A3CD31}"/>
              </a:ext>
            </a:extLst>
          </p:cNvPr>
          <p:cNvSpPr txBox="1"/>
          <p:nvPr/>
        </p:nvSpPr>
        <p:spPr>
          <a:xfrm>
            <a:off x="216694" y="1569341"/>
            <a:ext cx="117586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Pengukuran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antropometri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merupakan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metode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penilaian</a:t>
            </a:r>
            <a:r>
              <a:rPr lang="en-ID" sz="2400" dirty="0">
                <a:latin typeface="Bahnschrift" panose="020B0502040204020203" pitchFamily="34" charset="0"/>
              </a:rPr>
              <a:t> status </a:t>
            </a:r>
            <a:r>
              <a:rPr lang="en-ID" sz="2400" dirty="0" err="1">
                <a:latin typeface="Bahnschrift" panose="020B0502040204020203" pitchFamily="34" charset="0"/>
              </a:rPr>
              <a:t>gizi</a:t>
            </a:r>
            <a:r>
              <a:rPr lang="en-ID" sz="2400" dirty="0">
                <a:latin typeface="Bahnschrift" panose="020B0502040204020203" pitchFamily="34" charset="0"/>
              </a:rPr>
              <a:t> dan </a:t>
            </a:r>
            <a:r>
              <a:rPr lang="en-ID" sz="2400" dirty="0" err="1">
                <a:latin typeface="Bahnschrift" panose="020B0502040204020203" pitchFamily="34" charset="0"/>
              </a:rPr>
              <a:t>komposisi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yang sangat </a:t>
            </a:r>
            <a:r>
              <a:rPr lang="en-ID" sz="2400" dirty="0" err="1">
                <a:latin typeface="Bahnschrift" panose="020B0502040204020203" pitchFamily="34" charset="0"/>
              </a:rPr>
              <a:t>penting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bagi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Melalui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berbagai</a:t>
            </a:r>
            <a:r>
              <a:rPr lang="en-ID" sz="2400" dirty="0">
                <a:latin typeface="Bahnschrift" panose="020B0502040204020203" pitchFamily="34" charset="0"/>
              </a:rPr>
              <a:t> parameter </a:t>
            </a:r>
            <a:r>
              <a:rPr lang="en-ID" sz="2400" dirty="0" err="1">
                <a:latin typeface="Bahnschrift" panose="020B0502040204020203" pitchFamily="34" charset="0"/>
              </a:rPr>
              <a:t>seperti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berat</a:t>
            </a:r>
            <a:r>
              <a:rPr lang="en-ID" sz="2400" dirty="0">
                <a:latin typeface="Bahnschrift" panose="020B0502040204020203" pitchFamily="34" charset="0"/>
              </a:rPr>
              <a:t> dan </a:t>
            </a:r>
            <a:r>
              <a:rPr lang="en-ID" sz="2400" dirty="0" err="1">
                <a:latin typeface="Bahnschrift" panose="020B0502040204020203" pitchFamily="34" charset="0"/>
              </a:rPr>
              <a:t>tinggi</a:t>
            </a:r>
            <a:r>
              <a:rPr lang="en-ID" sz="2400" dirty="0">
                <a:latin typeface="Bahnschrift" panose="020B0502040204020203" pitchFamily="34" charset="0"/>
              </a:rPr>
              <a:t> badan, </a:t>
            </a:r>
            <a:r>
              <a:rPr lang="en-ID" sz="2400" dirty="0" err="1">
                <a:latin typeface="Bahnschrift" panose="020B0502040204020203" pitchFamily="34" charset="0"/>
              </a:rPr>
              <a:t>indeks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massa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(IMT), </a:t>
            </a:r>
            <a:r>
              <a:rPr lang="en-ID" sz="2400" dirty="0" err="1">
                <a:latin typeface="Bahnschrift" panose="020B0502040204020203" pitchFamily="34" charset="0"/>
              </a:rPr>
              <a:t>tebal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lipatan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kulit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lingkar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, dan </a:t>
            </a:r>
            <a:r>
              <a:rPr lang="en-ID" sz="2400" dirty="0" err="1">
                <a:latin typeface="Bahnschrift" panose="020B0502040204020203" pitchFamily="34" charset="0"/>
              </a:rPr>
              <a:t>somatotipe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pelatih</a:t>
            </a:r>
            <a:r>
              <a:rPr lang="en-ID" sz="2400" dirty="0">
                <a:latin typeface="Bahnschrift" panose="020B0502040204020203" pitchFamily="34" charset="0"/>
              </a:rPr>
              <a:t> dan </a:t>
            </a:r>
            <a:r>
              <a:rPr lang="en-ID" sz="2400" dirty="0" err="1">
                <a:latin typeface="Bahnschrift" panose="020B0502040204020203" pitchFamily="34" charset="0"/>
              </a:rPr>
              <a:t>ahli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gizi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olahraga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dapat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memperoleh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gambaran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menyeluruh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tentang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proporsi</a:t>
            </a:r>
            <a:r>
              <a:rPr lang="en-ID" sz="2400" dirty="0">
                <a:latin typeface="Bahnschrift" panose="020B0502040204020203" pitchFamily="34" charset="0"/>
              </a:rPr>
              <a:t> lemak, </a:t>
            </a:r>
            <a:r>
              <a:rPr lang="en-ID" sz="2400" dirty="0" err="1">
                <a:latin typeface="Bahnschrift" panose="020B0502040204020203" pitchFamily="34" charset="0"/>
              </a:rPr>
              <a:t>massa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otot</a:t>
            </a:r>
            <a:r>
              <a:rPr lang="en-ID" sz="2400" dirty="0">
                <a:latin typeface="Bahnschrift" panose="020B0502040204020203" pitchFamily="34" charset="0"/>
              </a:rPr>
              <a:t>, dan </a:t>
            </a:r>
            <a:r>
              <a:rPr lang="en-ID" sz="2400" dirty="0" err="1">
                <a:latin typeface="Bahnschrift" panose="020B0502040204020203" pitchFamily="34" charset="0"/>
              </a:rPr>
              <a:t>potensi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tubuh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Bahnschrift" panose="020B0502040204020203" pitchFamily="34" charset="0"/>
              </a:rPr>
              <a:t>Data </a:t>
            </a:r>
            <a:r>
              <a:rPr lang="en-ID" sz="2400" dirty="0" err="1">
                <a:latin typeface="Bahnschrift" panose="020B0502040204020203" pitchFamily="34" charset="0"/>
              </a:rPr>
              <a:t>antropometri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tidak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hanya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berfungsi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untuk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memantau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perkembangan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fisik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secara</a:t>
            </a:r>
            <a:r>
              <a:rPr lang="en-ID" sz="2400" dirty="0">
                <a:latin typeface="Bahnschrift" panose="020B0502040204020203" pitchFamily="34" charset="0"/>
              </a:rPr>
              <a:t> individual, </a:t>
            </a:r>
            <a:r>
              <a:rPr lang="en-ID" sz="2400" dirty="0" err="1">
                <a:latin typeface="Bahnschrift" panose="020B0502040204020203" pitchFamily="34" charset="0"/>
              </a:rPr>
              <a:t>tetapi</a:t>
            </a:r>
            <a:r>
              <a:rPr lang="en-ID" sz="2400" dirty="0">
                <a:latin typeface="Bahnschrift" panose="020B0502040204020203" pitchFamily="34" charset="0"/>
              </a:rPr>
              <a:t> juga </a:t>
            </a:r>
            <a:r>
              <a:rPr lang="en-ID" sz="2400" dirty="0" err="1">
                <a:latin typeface="Bahnschrift" panose="020B0502040204020203" pitchFamily="34" charset="0"/>
              </a:rPr>
              <a:t>menjadi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dasar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dalam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perencanaan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latihan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intervensi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gizi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pencegahan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cedera</a:t>
            </a:r>
            <a:r>
              <a:rPr lang="en-ID" sz="2400" dirty="0">
                <a:latin typeface="Bahnschrift" panose="020B0502040204020203" pitchFamily="34" charset="0"/>
              </a:rPr>
              <a:t>, dan </a:t>
            </a:r>
            <a:r>
              <a:rPr lang="en-ID" sz="2400" dirty="0" err="1">
                <a:latin typeface="Bahnschrift" panose="020B0502040204020203" pitchFamily="34" charset="0"/>
              </a:rPr>
              <a:t>optimalisasi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performa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olahraga</a:t>
            </a:r>
            <a:endParaRPr lang="en-ID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Bahnschrift" panose="020B0502040204020203" pitchFamily="34" charset="0"/>
              </a:rPr>
              <a:t>Pengukuran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harus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dilakukan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secara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standar</a:t>
            </a:r>
            <a:r>
              <a:rPr lang="en-ID" sz="2400" b="1" dirty="0">
                <a:latin typeface="Bahnschrift" panose="020B0502040204020203" pitchFamily="34" charset="0"/>
              </a:rPr>
              <a:t>, rutin, dan </a:t>
            </a:r>
            <a:r>
              <a:rPr lang="en-ID" sz="2400" b="1" dirty="0" err="1">
                <a:latin typeface="Bahnschrift" panose="020B0502040204020203" pitchFamily="34" charset="0"/>
              </a:rPr>
              <a:t>akurat</a:t>
            </a:r>
            <a:r>
              <a:rPr lang="en-ID" sz="2400" dirty="0">
                <a:latin typeface="Bahnschrift" panose="020B0502040204020203" pitchFamily="34" charset="0"/>
              </a:rPr>
              <a:t> agar </a:t>
            </a:r>
            <a:r>
              <a:rPr lang="en-ID" sz="2400" dirty="0" err="1">
                <a:latin typeface="Bahnschrift" panose="020B0502040204020203" pitchFamily="34" charset="0"/>
              </a:rPr>
              <a:t>dapat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digunakan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sebagai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alat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evaluasi</a:t>
            </a:r>
            <a:r>
              <a:rPr lang="en-ID" sz="2400" b="1" dirty="0">
                <a:latin typeface="Bahnschrift" panose="020B0502040204020203" pitchFamily="34" charset="0"/>
              </a:rPr>
              <a:t> </a:t>
            </a:r>
            <a:r>
              <a:rPr lang="en-ID" sz="2400" b="1" dirty="0" err="1">
                <a:latin typeface="Bahnschrift" panose="020B0502040204020203" pitchFamily="34" charset="0"/>
              </a:rPr>
              <a:t>objektif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dalam</a:t>
            </a:r>
            <a:r>
              <a:rPr lang="en-ID" sz="2400" dirty="0">
                <a:latin typeface="Bahnschrift" panose="020B0502040204020203" pitchFamily="34" charset="0"/>
              </a:rPr>
              <a:t> program </a:t>
            </a:r>
            <a:r>
              <a:rPr lang="en-ID" sz="2400" dirty="0" err="1">
                <a:latin typeface="Bahnschrift" panose="020B0502040204020203" pitchFamily="34" charset="0"/>
              </a:rPr>
              <a:t>pembinaan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secara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berkelanjutan</a:t>
            </a:r>
            <a:r>
              <a:rPr lang="en-ID" sz="24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988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BD2CA6-E905-6F0D-4930-7C77AB78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78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D80BF-ED93-67AE-228C-81FEA627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Terima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kasih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4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892B1-5B7E-2A98-F62D-BEB72880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D5BD0F-BDA1-D02E-A974-B77C2235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881998"/>
            <a:ext cx="3162300" cy="1907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B76EDF-FBF9-9860-DA0B-908FAC62E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5377" r="14054" b="6772"/>
          <a:stretch>
            <a:fillRect/>
          </a:stretch>
        </p:blipFill>
        <p:spPr>
          <a:xfrm>
            <a:off x="338132" y="1721811"/>
            <a:ext cx="2905125" cy="35295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9D19-3003-38A9-6566-3AD28DDA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271" y="1715472"/>
            <a:ext cx="2101604" cy="505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>
                <a:latin typeface="Bahnschrift" panose="020B0502040204020203" pitchFamily="34" charset="0"/>
              </a:rPr>
              <a:t>Status </a:t>
            </a:r>
            <a:r>
              <a:rPr lang="en-ID" dirty="0" err="1">
                <a:latin typeface="Bahnschrift" panose="020B0502040204020203" pitchFamily="34" charset="0"/>
              </a:rPr>
              <a:t>gizi</a:t>
            </a:r>
            <a:r>
              <a:rPr lang="en-ID" dirty="0">
                <a:latin typeface="Bahnschrift" panose="020B0502040204020203" pitchFamily="34" charset="0"/>
              </a:rPr>
              <a:t> :</a:t>
            </a:r>
          </a:p>
          <a:p>
            <a:pPr marL="0" indent="0">
              <a:buNone/>
            </a:pPr>
            <a:endParaRPr lang="en-ID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ID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ID" dirty="0">
              <a:latin typeface="Bahnschrif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1C267F-CF12-9BD6-905F-2423C5C9B738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Status gizi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B51A2D-FE5E-0DA7-CB09-03E80B90C542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003A270-2721-38D6-28ED-FA3C83292EE4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3B14A3C-41E1-F9D4-93BF-5C8149BC7D4B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33278C8C-6259-0A83-30D2-938955568553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4F19A6AD-4C8B-A7D6-7075-1ABA97D1181A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9FF1CC61-9BE3-EB83-ACE0-A6CF24031445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AC2D06AD-DE5B-400C-A59C-E09961AC9E60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F75FA-2998-38FF-FE77-4CE4612B3116}"/>
              </a:ext>
            </a:extLst>
          </p:cNvPr>
          <p:cNvSpPr txBox="1"/>
          <p:nvPr/>
        </p:nvSpPr>
        <p:spPr>
          <a:xfrm>
            <a:off x="4895850" y="1670723"/>
            <a:ext cx="71532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2800" dirty="0" err="1">
                <a:latin typeface="Bahnschrift" panose="020B0502040204020203" pitchFamily="34" charset="0"/>
              </a:rPr>
              <a:t>gambaran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kondisi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tubuh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seseorang</a:t>
            </a:r>
            <a:r>
              <a:rPr lang="en-ID" sz="2800" dirty="0">
                <a:latin typeface="Bahnschrift" panose="020B0502040204020203" pitchFamily="34" charset="0"/>
              </a:rPr>
              <a:t> yang </a:t>
            </a:r>
            <a:r>
              <a:rPr lang="en-ID" sz="2800" dirty="0" err="1">
                <a:latin typeface="Bahnschrift" panose="020B0502040204020203" pitchFamily="34" charset="0"/>
              </a:rPr>
              <a:t>merupakan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hasil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keseimbangan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antara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asupan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zat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(intake) </a:t>
            </a:r>
            <a:r>
              <a:rPr lang="en-ID" sz="2800" dirty="0" err="1">
                <a:latin typeface="Bahnschrift" panose="020B0502040204020203" pitchFamily="34" charset="0"/>
              </a:rPr>
              <a:t>dengan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kebutuhan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tubuh</a:t>
            </a:r>
            <a:r>
              <a:rPr lang="en-ID" sz="2800" dirty="0">
                <a:latin typeface="Bahnschrift" panose="020B0502040204020203" pitchFamily="34" charset="0"/>
              </a:rPr>
              <a:t> (</a:t>
            </a:r>
            <a:r>
              <a:rPr lang="en-ID" sz="2800" dirty="0" err="1">
                <a:latin typeface="Bahnschrift" panose="020B0502040204020203" pitchFamily="34" charset="0"/>
              </a:rPr>
              <a:t>utilisasi</a:t>
            </a:r>
            <a:r>
              <a:rPr lang="en-ID" sz="2800" dirty="0">
                <a:latin typeface="Bahnschrift" panose="020B0502040204020203" pitchFamily="34" charset="0"/>
              </a:rPr>
              <a:t>) </a:t>
            </a:r>
            <a:r>
              <a:rPr lang="en-ID" sz="2800" dirty="0" err="1">
                <a:latin typeface="Bahnschrift" panose="020B0502040204020203" pitchFamily="34" charset="0"/>
              </a:rPr>
              <a:t>akan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zat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tersebut</a:t>
            </a:r>
            <a:endParaRPr lang="en-ID" sz="2800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94C9B-610D-2D08-057D-0694187643F4}"/>
              </a:ext>
            </a:extLst>
          </p:cNvPr>
          <p:cNvSpPr txBox="1"/>
          <p:nvPr/>
        </p:nvSpPr>
        <p:spPr>
          <a:xfrm>
            <a:off x="3555632" y="3826013"/>
            <a:ext cx="6600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D" sz="2800" dirty="0">
                <a:latin typeface="Bahnschrift" panose="020B0502040204020203" pitchFamily="34" charset="0"/>
              </a:rPr>
              <a:t>Status </a:t>
            </a:r>
            <a:r>
              <a:rPr lang="en-ID" sz="2800" dirty="0" err="1">
                <a:latin typeface="Bahnschrift" panose="020B0502040204020203" pitchFamily="34" charset="0"/>
              </a:rPr>
              <a:t>ini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mencerminkan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seseorang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berada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dalam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keadaan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baik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kurang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lebih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atau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buruk</a:t>
            </a:r>
            <a:endParaRPr lang="en-ID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F8EB3-58B2-129A-1F3A-5B7BAACD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1FBF5-8284-244A-5B80-32A1384B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02" y="3275079"/>
            <a:ext cx="6169195" cy="30845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073D9B-533A-7FAF-0C95-CCAA757097F8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Status gizi atlet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D00276-5855-65C3-0279-9BD047579AAB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7152A19-E773-322D-A6CA-F9D3CB4111E9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B980BB7-5B23-871B-2B03-189C12B77956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D8DEB322-C6C5-D035-CFA8-D9B672BE39E5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859D3882-E9D9-A71E-328F-4AC3C2D85C6E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07D6458C-8A2B-2761-9B87-441263A2E80B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D97B3B0D-111F-4659-4261-67DEFC8A85B0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004BE3-7272-6A06-25B1-8CBFCF2FC333}"/>
              </a:ext>
            </a:extLst>
          </p:cNvPr>
          <p:cNvSpPr txBox="1"/>
          <p:nvPr/>
        </p:nvSpPr>
        <p:spPr>
          <a:xfrm>
            <a:off x="0" y="1709244"/>
            <a:ext cx="1219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D" sz="2800" dirty="0">
                <a:latin typeface="Bahnschrift" panose="020B0502040204020203" pitchFamily="34" charset="0"/>
              </a:rPr>
              <a:t>Bagi </a:t>
            </a:r>
            <a:r>
              <a:rPr lang="en-ID" sz="2800" dirty="0" err="1">
                <a:latin typeface="Bahnschrift" panose="020B0502040204020203" pitchFamily="34" charset="0"/>
              </a:rPr>
              <a:t>atlet</a:t>
            </a:r>
            <a:r>
              <a:rPr lang="en-ID" sz="2800" dirty="0">
                <a:latin typeface="Bahnschrift" panose="020B0502040204020203" pitchFamily="34" charset="0"/>
              </a:rPr>
              <a:t>, status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memiliki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peran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penting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dalam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menunjang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performansi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fisik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b="1" dirty="0" err="1">
                <a:latin typeface="Bahnschrift" panose="020B0502040204020203" pitchFamily="34" charset="0"/>
              </a:rPr>
              <a:t>pemulihan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b="1" dirty="0" err="1">
                <a:latin typeface="Bahnschrift" panose="020B0502040204020203" pitchFamily="34" charset="0"/>
              </a:rPr>
              <a:t>daya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tahan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tubuh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serta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pencegahan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cedera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sehingga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penilaian</a:t>
            </a:r>
            <a:r>
              <a:rPr lang="en-ID" sz="2800" dirty="0">
                <a:latin typeface="Bahnschrift" panose="020B0502040204020203" pitchFamily="34" charset="0"/>
              </a:rPr>
              <a:t> status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harus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lebih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komprehensif</a:t>
            </a:r>
            <a:r>
              <a:rPr lang="en-ID" sz="2800" dirty="0">
                <a:latin typeface="Bahnschrift" panose="020B0502040204020203" pitchFamily="34" charset="0"/>
              </a:rPr>
              <a:t> dan </a:t>
            </a:r>
            <a:r>
              <a:rPr lang="en-ID" sz="2800" dirty="0" err="1">
                <a:latin typeface="Bahnschrift" panose="020B0502040204020203" pitchFamily="34" charset="0"/>
              </a:rPr>
              <a:t>disesuaikan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dengan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kebutuhan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fisiologis</a:t>
            </a:r>
            <a:r>
              <a:rPr lang="en-ID" sz="2800" dirty="0">
                <a:latin typeface="Bahnschrift" panose="020B0502040204020203" pitchFamily="34" charset="0"/>
              </a:rPr>
              <a:t> dan </a:t>
            </a:r>
            <a:r>
              <a:rPr lang="en-ID" sz="2800" dirty="0" err="1">
                <a:latin typeface="Bahnschrift" panose="020B0502040204020203" pitchFamily="34" charset="0"/>
              </a:rPr>
              <a:t>jenis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cabang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olahraga</a:t>
            </a:r>
            <a:endParaRPr lang="en-ID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1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B4D84-53FA-66A8-4685-F1BF789B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32772A-DE5B-F5C8-1223-BD5EE92F1C3E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Penilaian status gizi atlet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277B0E-5987-FF6B-2055-912475466E1A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DAB3950-0FAC-8ECB-66B3-7FCCBAF2E822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DD87D86C-34E7-3B86-6F24-94C2D83DBD88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216C4438-1687-5F83-E3FD-F903FB6639E6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508A4B7B-9A34-9C24-588D-0C9F54399A1A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6A43056B-7179-769E-932C-A90002CE4590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4074FED2-23B5-75CA-8F0B-8A18FB36F6FE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57A936-08FB-BD30-EB32-9EDB6E22ED0D}"/>
              </a:ext>
            </a:extLst>
          </p:cNvPr>
          <p:cNvSpPr txBox="1"/>
          <p:nvPr/>
        </p:nvSpPr>
        <p:spPr>
          <a:xfrm>
            <a:off x="263842" y="1718526"/>
            <a:ext cx="1164240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400" dirty="0" err="1">
                <a:latin typeface="Bahnschrift" panose="020B0502040204020203" pitchFamily="34" charset="0"/>
              </a:rPr>
              <a:t>Penilaian</a:t>
            </a:r>
            <a:r>
              <a:rPr lang="en-ID" sz="2400" dirty="0">
                <a:latin typeface="Bahnschrift" panose="020B0502040204020203" pitchFamily="34" charset="0"/>
              </a:rPr>
              <a:t> status </a:t>
            </a:r>
            <a:r>
              <a:rPr lang="en-ID" sz="2400" dirty="0" err="1">
                <a:latin typeface="Bahnschrift" panose="020B0502040204020203" pitchFamily="34" charset="0"/>
              </a:rPr>
              <a:t>gizi</a:t>
            </a:r>
            <a:r>
              <a:rPr lang="en-ID" sz="2400" dirty="0">
                <a:latin typeface="Bahnschrift" panose="020B0502040204020203" pitchFamily="34" charset="0"/>
              </a:rPr>
              <a:t> pada </a:t>
            </a:r>
            <a:r>
              <a:rPr lang="en-ID" sz="2400" dirty="0" err="1">
                <a:latin typeface="Bahnschrift" panose="020B0502040204020203" pitchFamily="34" charset="0"/>
              </a:rPr>
              <a:t>atlet</a:t>
            </a:r>
            <a:r>
              <a:rPr lang="en-ID" sz="2400" dirty="0">
                <a:latin typeface="Bahnschrift" panose="020B0502040204020203" pitchFamily="34" charset="0"/>
              </a:rPr>
              <a:t> sangat </a:t>
            </a:r>
            <a:r>
              <a:rPr lang="en-ID" sz="2400" dirty="0" err="1">
                <a:latin typeface="Bahnschrift" panose="020B0502040204020203" pitchFamily="34" charset="0"/>
              </a:rPr>
              <a:t>penting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untuk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memastikan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bahwa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kebutuhan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energi</a:t>
            </a:r>
            <a:r>
              <a:rPr lang="en-ID" sz="2400" dirty="0">
                <a:latin typeface="Bahnschrift" panose="020B0502040204020203" pitchFamily="34" charset="0"/>
              </a:rPr>
              <a:t> dan </a:t>
            </a:r>
            <a:r>
              <a:rPr lang="en-ID" sz="2400" dirty="0" err="1">
                <a:latin typeface="Bahnschrift" panose="020B0502040204020203" pitchFamily="34" charset="0"/>
              </a:rPr>
              <a:t>zat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gizi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mereka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terpenuhi</a:t>
            </a:r>
            <a:r>
              <a:rPr lang="en-ID" sz="2400" dirty="0">
                <a:latin typeface="Bahnschrift" panose="020B0502040204020203" pitchFamily="34" charset="0"/>
              </a:rPr>
              <a:t> guna </a:t>
            </a:r>
            <a:r>
              <a:rPr lang="en-ID" sz="2400" dirty="0" err="1">
                <a:latin typeface="Bahnschrift" panose="020B0502040204020203" pitchFamily="34" charset="0"/>
              </a:rPr>
              <a:t>menunjang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performa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mencegah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cedera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mempercepat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pemulihan</a:t>
            </a:r>
            <a:r>
              <a:rPr lang="en-ID" sz="2400" dirty="0">
                <a:latin typeface="Bahnschrift" panose="020B0502040204020203" pitchFamily="34" charset="0"/>
              </a:rPr>
              <a:t>, dan </a:t>
            </a:r>
            <a:r>
              <a:rPr lang="en-ID" sz="2400" dirty="0" err="1">
                <a:latin typeface="Bahnschrift" panose="020B0502040204020203" pitchFamily="34" charset="0"/>
              </a:rPr>
              <a:t>menjaga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kesehatan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jangka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panjang</a:t>
            </a:r>
            <a:endParaRPr lang="en-ID" sz="2400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95A21-7296-652A-268B-C1E85908BDBB}"/>
              </a:ext>
            </a:extLst>
          </p:cNvPr>
          <p:cNvSpPr txBox="1"/>
          <p:nvPr/>
        </p:nvSpPr>
        <p:spPr>
          <a:xfrm>
            <a:off x="263842" y="3137591"/>
            <a:ext cx="116424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400" dirty="0">
                <a:latin typeface="Bahnschrift" panose="020B0502040204020203" pitchFamily="34" charset="0"/>
              </a:rPr>
              <a:t>Metode </a:t>
            </a:r>
            <a:r>
              <a:rPr lang="en-ID" sz="2400" dirty="0" err="1">
                <a:latin typeface="Bahnschrift" panose="020B0502040204020203" pitchFamily="34" charset="0"/>
              </a:rPr>
              <a:t>penilaian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harus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disesuaikan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dengan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jenis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olahraga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usia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jenis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kelamin</a:t>
            </a:r>
            <a:r>
              <a:rPr lang="en-ID" sz="2400" dirty="0">
                <a:latin typeface="Bahnschrift" panose="020B0502040204020203" pitchFamily="34" charset="0"/>
              </a:rPr>
              <a:t>, </a:t>
            </a:r>
            <a:r>
              <a:rPr lang="en-ID" sz="2400" dirty="0" err="1">
                <a:latin typeface="Bahnschrift" panose="020B0502040204020203" pitchFamily="34" charset="0"/>
              </a:rPr>
              <a:t>serta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fase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latihan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atau</a:t>
            </a:r>
            <a:r>
              <a:rPr lang="en-ID" sz="2400" dirty="0">
                <a:latin typeface="Bahnschrift" panose="020B0502040204020203" pitchFamily="34" charset="0"/>
              </a:rPr>
              <a:t> </a:t>
            </a:r>
            <a:r>
              <a:rPr lang="en-ID" sz="2400" dirty="0" err="1">
                <a:latin typeface="Bahnschrift" panose="020B0502040204020203" pitchFamily="34" charset="0"/>
              </a:rPr>
              <a:t>kompetisi</a:t>
            </a:r>
            <a:endParaRPr lang="en-ID" sz="2400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71D35-8D89-E4B6-CC6F-4838C9A427F1}"/>
              </a:ext>
            </a:extLst>
          </p:cNvPr>
          <p:cNvSpPr txBox="1"/>
          <p:nvPr/>
        </p:nvSpPr>
        <p:spPr>
          <a:xfrm>
            <a:off x="263842" y="4200244"/>
            <a:ext cx="116424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err="1">
                <a:latin typeface="Bahnschrift" panose="020B0502040204020203" pitchFamily="34" charset="0"/>
              </a:rPr>
              <a:t>Penilaian</a:t>
            </a:r>
            <a:r>
              <a:rPr lang="en-GB" sz="2400" dirty="0">
                <a:latin typeface="Bahnschrift" panose="020B0502040204020203" pitchFamily="34" charset="0"/>
              </a:rPr>
              <a:t> status </a:t>
            </a:r>
            <a:r>
              <a:rPr lang="en-GB" sz="2400" dirty="0" err="1">
                <a:latin typeface="Bahnschrift" panose="020B0502040204020203" pitchFamily="34" charset="0"/>
              </a:rPr>
              <a:t>gizi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atlet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tidak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cukup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hanya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menggunakan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indikator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indeks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massa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tubuh</a:t>
            </a:r>
            <a:r>
              <a:rPr lang="en-GB" sz="2400" dirty="0">
                <a:latin typeface="Bahnschrift" panose="020B0502040204020203" pitchFamily="34" charset="0"/>
              </a:rPr>
              <a:t> (IMT) </a:t>
            </a:r>
            <a:r>
              <a:rPr lang="en-GB" sz="2400" dirty="0" err="1">
                <a:latin typeface="Bahnschrift" panose="020B0502040204020203" pitchFamily="34" charset="0"/>
              </a:rPr>
              <a:t>seperti</a:t>
            </a:r>
            <a:r>
              <a:rPr lang="en-GB" sz="2400" dirty="0">
                <a:latin typeface="Bahnschrift" panose="020B0502040204020203" pitchFamily="34" charset="0"/>
              </a:rPr>
              <a:t> pada orang </a:t>
            </a:r>
            <a:r>
              <a:rPr lang="en-GB" sz="2400" dirty="0" err="1">
                <a:latin typeface="Bahnschrift" panose="020B0502040204020203" pitchFamily="34" charset="0"/>
              </a:rPr>
              <a:t>awam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serta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harus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dilakukan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secara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komprehensif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melalui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metode</a:t>
            </a:r>
            <a:r>
              <a:rPr lang="en-GB" sz="2400" dirty="0">
                <a:latin typeface="Bahnschrift" panose="020B0502040204020203" pitchFamily="34" charset="0"/>
              </a:rPr>
              <a:t> </a:t>
            </a:r>
            <a:r>
              <a:rPr lang="en-GB" sz="2400" dirty="0" err="1">
                <a:latin typeface="Bahnschrift" panose="020B0502040204020203" pitchFamily="34" charset="0"/>
              </a:rPr>
              <a:t>antropometri</a:t>
            </a:r>
            <a:r>
              <a:rPr lang="en-GB" sz="2400" dirty="0"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latin typeface="Bahnschrift" panose="020B0502040204020203" pitchFamily="34" charset="0"/>
              </a:rPr>
              <a:t>biokimia</a:t>
            </a:r>
            <a:r>
              <a:rPr lang="en-GB" sz="2400" dirty="0">
                <a:latin typeface="Bahnschrift" panose="020B0502040204020203" pitchFamily="34" charset="0"/>
              </a:rPr>
              <a:t>, </a:t>
            </a:r>
            <a:r>
              <a:rPr lang="en-GB" sz="2400" dirty="0" err="1">
                <a:latin typeface="Bahnschrift" panose="020B0502040204020203" pitchFamily="34" charset="0"/>
              </a:rPr>
              <a:t>klinis</a:t>
            </a:r>
            <a:r>
              <a:rPr lang="en-GB" sz="2400" dirty="0">
                <a:latin typeface="Bahnschrift" panose="020B0502040204020203" pitchFamily="34" charset="0"/>
              </a:rPr>
              <a:t>, dan </a:t>
            </a:r>
            <a:r>
              <a:rPr lang="en-GB" sz="2400" i="1" dirty="0">
                <a:latin typeface="Bahnschrift" panose="020B0502040204020203" pitchFamily="34" charset="0"/>
              </a:rPr>
              <a:t>dietary history</a:t>
            </a:r>
          </a:p>
        </p:txBody>
      </p:sp>
    </p:spTree>
    <p:extLst>
      <p:ext uri="{BB962C8B-B14F-4D97-AF65-F5344CB8AC3E}">
        <p14:creationId xmlns:p14="http://schemas.microsoft.com/office/powerpoint/2010/main" val="139380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AFCA-3F35-C24B-EB1D-0BA493A8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FA144E-7FE1-CEED-85A1-2BD1BE703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4037" r="6812" b="7142"/>
          <a:stretch>
            <a:fillRect/>
          </a:stretch>
        </p:blipFill>
        <p:spPr>
          <a:xfrm>
            <a:off x="9258299" y="3793720"/>
            <a:ext cx="2933701" cy="3064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966473-463E-2083-7427-23A1D8537F7B}"/>
              </a:ext>
            </a:extLst>
          </p:cNvPr>
          <p:cNvSpPr txBox="1">
            <a:spLocks/>
          </p:cNvSpPr>
          <p:nvPr/>
        </p:nvSpPr>
        <p:spPr>
          <a:xfrm>
            <a:off x="4145280" y="18255"/>
            <a:ext cx="8046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Penilaian status gizi atlet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CE4C38-0868-FCED-33C7-C831B86E2A72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1AB1D8E-4070-7E25-DDC0-87386067C8E7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058BCF4-89B1-472A-D374-7FF8D3186E73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6064A019-FAF9-BF20-855A-F62E1BA58D31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5A9E6393-9F81-D180-04B5-E46DB063298A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56D193C4-0BEA-A07D-4B5F-1B9C1F7DD9D7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CF0FE27B-49C6-6858-BC99-B0E1F870A28C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8E6B86-6545-E0B5-32AD-B1B2024D6E8D}"/>
              </a:ext>
            </a:extLst>
          </p:cNvPr>
          <p:cNvSpPr txBox="1"/>
          <p:nvPr/>
        </p:nvSpPr>
        <p:spPr>
          <a:xfrm>
            <a:off x="263842" y="1718526"/>
            <a:ext cx="9927908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800" dirty="0">
                <a:latin typeface="Bahnschrift" panose="020B0502040204020203" pitchFamily="34" charset="0"/>
              </a:rPr>
              <a:t>Tujuan </a:t>
            </a:r>
            <a:r>
              <a:rPr lang="en-ID" sz="2800" dirty="0" err="1">
                <a:latin typeface="Bahnschrift" panose="020B0502040204020203" pitchFamily="34" charset="0"/>
              </a:rPr>
              <a:t>penilaian</a:t>
            </a:r>
            <a:r>
              <a:rPr lang="en-ID" sz="2800" dirty="0">
                <a:latin typeface="Bahnschrift" panose="020B0502040204020203" pitchFamily="34" charset="0"/>
              </a:rPr>
              <a:t> status </a:t>
            </a:r>
            <a:r>
              <a:rPr lang="en-ID" sz="2800" dirty="0" err="1">
                <a:latin typeface="Bahnschrift" panose="020B0502040204020203" pitchFamily="34" charset="0"/>
              </a:rPr>
              <a:t>gizi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atlet</a:t>
            </a:r>
            <a:endParaRPr lang="en-ID" sz="28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Bahnschrift" panose="020B0502040204020203" pitchFamily="34" charset="0"/>
              </a:rPr>
              <a:t>Mengetahui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kecukupan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asupan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zat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gizi</a:t>
            </a:r>
            <a:endParaRPr lang="en-GB" sz="28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Bahnschrift" panose="020B0502040204020203" pitchFamily="34" charset="0"/>
              </a:rPr>
              <a:t>Menilai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komposisi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tubuh</a:t>
            </a:r>
            <a:r>
              <a:rPr lang="en-GB" sz="2800" dirty="0">
                <a:latin typeface="Bahnschrift" panose="020B0502040204020203" pitchFamily="34" charset="0"/>
              </a:rPr>
              <a:t> (</a:t>
            </a:r>
            <a:r>
              <a:rPr lang="en-GB" sz="2800" i="1" dirty="0">
                <a:latin typeface="Bahnschrift" panose="020B0502040204020203" pitchFamily="34" charset="0"/>
              </a:rPr>
              <a:t>lean body mass</a:t>
            </a:r>
            <a:r>
              <a:rPr lang="en-GB" sz="2800" dirty="0">
                <a:latin typeface="Bahnschrift" panose="020B0502040204020203" pitchFamily="34" charset="0"/>
              </a:rPr>
              <a:t> dan </a:t>
            </a:r>
            <a:r>
              <a:rPr lang="en-GB" sz="2800" i="1" dirty="0">
                <a:latin typeface="Bahnschrift" panose="020B0502040204020203" pitchFamily="34" charset="0"/>
              </a:rPr>
              <a:t>fat mass</a:t>
            </a:r>
            <a:r>
              <a:rPr lang="en-GB" sz="2800" dirty="0">
                <a:latin typeface="Bahnschrift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Bahnschrift" panose="020B0502040204020203" pitchFamily="34" charset="0"/>
              </a:rPr>
              <a:t>Mengidentifikasi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risiko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kekurangan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atau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kelebihan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zat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gizi</a:t>
            </a:r>
            <a:endParaRPr lang="en-GB" sz="28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Bahnschrift" panose="020B0502040204020203" pitchFamily="34" charset="0"/>
              </a:rPr>
              <a:t>Menyusun strategi </a:t>
            </a:r>
            <a:r>
              <a:rPr lang="en-GB" sz="2800" dirty="0" err="1">
                <a:latin typeface="Bahnschrift" panose="020B0502040204020203" pitchFamily="34" charset="0"/>
              </a:rPr>
              <a:t>intervensi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gizi</a:t>
            </a:r>
            <a:r>
              <a:rPr lang="en-GB" sz="2800" dirty="0">
                <a:latin typeface="Bahnschrift" panose="020B0502040204020203" pitchFamily="34" charset="0"/>
              </a:rPr>
              <a:t> yang </a:t>
            </a:r>
            <a:r>
              <a:rPr lang="en-GB" sz="2800" dirty="0" err="1">
                <a:latin typeface="Bahnschrift" panose="020B0502040204020203" pitchFamily="34" charset="0"/>
              </a:rPr>
              <a:t>tepat</a:t>
            </a:r>
            <a:endParaRPr lang="en-GB" sz="28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Bahnschrift" panose="020B0502040204020203" pitchFamily="34" charset="0"/>
              </a:rPr>
              <a:t>Memantau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perubahan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akibat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latihan</a:t>
            </a:r>
            <a:r>
              <a:rPr lang="en-GB" sz="2800" dirty="0">
                <a:latin typeface="Bahnschrift" panose="020B0502040204020203" pitchFamily="34" charset="0"/>
              </a:rPr>
              <a:t>, </a:t>
            </a:r>
            <a:r>
              <a:rPr lang="en-GB" sz="2800" dirty="0" err="1">
                <a:latin typeface="Bahnschrift" panose="020B0502040204020203" pitchFamily="34" charset="0"/>
              </a:rPr>
              <a:t>musim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kompetisi</a:t>
            </a:r>
            <a:r>
              <a:rPr lang="en-GB" sz="2800" dirty="0">
                <a:latin typeface="Bahnschrift" panose="020B0502040204020203" pitchFamily="34" charset="0"/>
              </a:rPr>
              <a:t>, </a:t>
            </a:r>
            <a:r>
              <a:rPr lang="en-GB" sz="2800" dirty="0" err="1">
                <a:latin typeface="Bahnschrift" panose="020B0502040204020203" pitchFamily="34" charset="0"/>
              </a:rPr>
              <a:t>atau</a:t>
            </a:r>
            <a:r>
              <a:rPr lang="en-GB" sz="2800" dirty="0">
                <a:latin typeface="Bahnschrift" panose="020B0502040204020203" pitchFamily="34" charset="0"/>
              </a:rPr>
              <a:t> </a:t>
            </a:r>
            <a:r>
              <a:rPr lang="en-GB" sz="2800" dirty="0" err="1">
                <a:latin typeface="Bahnschrift" panose="020B0502040204020203" pitchFamily="34" charset="0"/>
              </a:rPr>
              <a:t>cedera</a:t>
            </a:r>
            <a:endParaRPr lang="en-GB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279D1-BA23-25DC-77A2-103A180D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6FCE4A-053D-FD9F-E293-5CB84FD9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0" y="3569815"/>
            <a:ext cx="4400382" cy="29331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C02D59-51A7-645B-A73E-DB5E9BB7FEF1}"/>
              </a:ext>
            </a:extLst>
          </p:cNvPr>
          <p:cNvSpPr txBox="1">
            <a:spLocks/>
          </p:cNvSpPr>
          <p:nvPr/>
        </p:nvSpPr>
        <p:spPr>
          <a:xfrm>
            <a:off x="5619750" y="18255"/>
            <a:ext cx="6572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Penilaian status gizi atlet metode antropometri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028B52-2932-F6E4-EE45-C71E465F00D9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9AD03B2-5A08-992F-CC38-C85A0FEBD4C5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3F70D361-C705-CD8E-A8F4-975729993777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3F232A4E-2FB7-5A94-C1E9-57378B6B5DDC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511858FB-8AE5-418B-BB1F-72508DD4D6F9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A24FA49A-9A1A-DDBB-F298-C6EAD9B9F334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3278B993-47A4-9190-E6A4-6A549CBA79BC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C642C0-6254-3CBC-78AA-EFBCAABB7385}"/>
              </a:ext>
            </a:extLst>
          </p:cNvPr>
          <p:cNvSpPr txBox="1"/>
          <p:nvPr/>
        </p:nvSpPr>
        <p:spPr>
          <a:xfrm>
            <a:off x="387668" y="1738693"/>
            <a:ext cx="8518207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800" dirty="0" err="1">
                <a:latin typeface="Bahnschrift" panose="020B0502040204020203" pitchFamily="34" charset="0"/>
              </a:rPr>
              <a:t>Pengukuran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antropometri</a:t>
            </a:r>
            <a:r>
              <a:rPr lang="en-ID" sz="2800" dirty="0">
                <a:latin typeface="Bahnschrift" panose="020B0502040204020203" pitchFamily="34" charset="0"/>
              </a:rPr>
              <a:t> pada </a:t>
            </a:r>
            <a:r>
              <a:rPr lang="en-ID" sz="2800" dirty="0" err="1">
                <a:latin typeface="Bahnschrift" panose="020B0502040204020203" pitchFamily="34" charset="0"/>
              </a:rPr>
              <a:t>atlet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digunakan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untuk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mengevaluasi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komposisi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tubuh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b="1" dirty="0" err="1">
                <a:latin typeface="Bahnschrift" panose="020B0502040204020203" pitchFamily="34" charset="0"/>
              </a:rPr>
              <a:t>pertumbuhan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fisik</a:t>
            </a:r>
            <a:r>
              <a:rPr lang="en-ID" sz="2800" dirty="0">
                <a:latin typeface="Bahnschrift" panose="020B0502040204020203" pitchFamily="34" charset="0"/>
              </a:rPr>
              <a:t>, dan </a:t>
            </a:r>
            <a:r>
              <a:rPr lang="en-ID" sz="2800" b="1" dirty="0" err="1">
                <a:latin typeface="Bahnschrift" panose="020B0502040204020203" pitchFamily="34" charset="0"/>
              </a:rPr>
              <a:t>perubahan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bentuk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tubuh</a:t>
            </a:r>
            <a:r>
              <a:rPr lang="en-ID" sz="2800" dirty="0">
                <a:latin typeface="Bahnschrift" panose="020B0502040204020203" pitchFamily="34" charset="0"/>
              </a:rPr>
              <a:t> yang </a:t>
            </a:r>
            <a:r>
              <a:rPr lang="en-ID" sz="2800" dirty="0" err="1">
                <a:latin typeface="Bahnschrift" panose="020B0502040204020203" pitchFamily="34" charset="0"/>
              </a:rPr>
              <a:t>terjadi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akibat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latihan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kompetisi</a:t>
            </a:r>
            <a:r>
              <a:rPr lang="en-ID" sz="2800" dirty="0">
                <a:latin typeface="Bahnschrift" panose="020B0502040204020203" pitchFamily="34" charset="0"/>
              </a:rPr>
              <a:t>, </a:t>
            </a:r>
            <a:r>
              <a:rPr lang="en-ID" sz="2800" dirty="0" err="1">
                <a:latin typeface="Bahnschrift" panose="020B0502040204020203" pitchFamily="34" charset="0"/>
              </a:rPr>
              <a:t>atau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pemulihan</a:t>
            </a:r>
            <a:endParaRPr lang="en-GB" sz="2800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54B94-8139-0B99-8B74-0612B49B6B04}"/>
              </a:ext>
            </a:extLst>
          </p:cNvPr>
          <p:cNvSpPr txBox="1"/>
          <p:nvPr/>
        </p:nvSpPr>
        <p:spPr>
          <a:xfrm>
            <a:off x="4151471" y="4093183"/>
            <a:ext cx="784050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latin typeface="Bahnschrift" panose="020B0502040204020203" pitchFamily="34" charset="0"/>
              </a:rPr>
              <a:t>Penilaian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ini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penting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untuk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memantau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keseimbangan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antara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massa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otot</a:t>
            </a:r>
            <a:r>
              <a:rPr lang="en-ID" sz="2800" b="1" dirty="0">
                <a:latin typeface="Bahnschrift" panose="020B0502040204020203" pitchFamily="34" charset="0"/>
              </a:rPr>
              <a:t>, lemak </a:t>
            </a:r>
            <a:r>
              <a:rPr lang="en-ID" sz="2800" b="1" dirty="0" err="1">
                <a:latin typeface="Bahnschrift" panose="020B0502040204020203" pitchFamily="34" charset="0"/>
              </a:rPr>
              <a:t>tubuh</a:t>
            </a:r>
            <a:r>
              <a:rPr lang="en-ID" sz="2800" b="1" dirty="0">
                <a:latin typeface="Bahnschrift" panose="020B0502040204020203" pitchFamily="34" charset="0"/>
              </a:rPr>
              <a:t>, dan </a:t>
            </a:r>
            <a:r>
              <a:rPr lang="en-ID" sz="2800" b="1" dirty="0" err="1">
                <a:latin typeface="Bahnschrift" panose="020B0502040204020203" pitchFamily="34" charset="0"/>
              </a:rPr>
              <a:t>berat</a:t>
            </a:r>
            <a:r>
              <a:rPr lang="en-ID" sz="2800" b="1" dirty="0">
                <a:latin typeface="Bahnschrift" panose="020B0502040204020203" pitchFamily="34" charset="0"/>
              </a:rPr>
              <a:t> badan</a:t>
            </a:r>
            <a:r>
              <a:rPr lang="en-ID" sz="2800" dirty="0">
                <a:latin typeface="Bahnschrift" panose="020B0502040204020203" pitchFamily="34" charset="0"/>
              </a:rPr>
              <a:t>, yang </a:t>
            </a:r>
            <a:r>
              <a:rPr lang="en-ID" sz="2800" dirty="0" err="1">
                <a:latin typeface="Bahnschrift" panose="020B0502040204020203" pitchFamily="34" charset="0"/>
              </a:rPr>
              <a:t>semuanya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berpengaruh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dirty="0" err="1">
                <a:latin typeface="Bahnschrift" panose="020B0502040204020203" pitchFamily="34" charset="0"/>
              </a:rPr>
              <a:t>terhadap</a:t>
            </a:r>
            <a:r>
              <a:rPr lang="en-ID" sz="2800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kinerja</a:t>
            </a:r>
            <a:r>
              <a:rPr lang="en-ID" sz="2800" b="1" dirty="0">
                <a:latin typeface="Bahnschrift" panose="020B0502040204020203" pitchFamily="34" charset="0"/>
              </a:rPr>
              <a:t> </a:t>
            </a:r>
            <a:r>
              <a:rPr lang="en-ID" sz="2800" b="1" dirty="0" err="1">
                <a:latin typeface="Bahnschrift" panose="020B0502040204020203" pitchFamily="34" charset="0"/>
              </a:rPr>
              <a:t>fisik</a:t>
            </a:r>
            <a:r>
              <a:rPr lang="en-ID" sz="2800" b="1" dirty="0">
                <a:latin typeface="Bahnschrift" panose="020B0502040204020203" pitchFamily="34" charset="0"/>
              </a:rPr>
              <a:t> dan </a:t>
            </a:r>
            <a:r>
              <a:rPr lang="en-ID" sz="2800" b="1" dirty="0" err="1">
                <a:latin typeface="Bahnschrift" panose="020B0502040204020203" pitchFamily="34" charset="0"/>
              </a:rPr>
              <a:t>kesehatan</a:t>
            </a:r>
            <a:endParaRPr lang="en-ID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AD74-B6F4-270E-984E-CDB4DC0D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423C93-BB88-E206-C6EE-D498F50B1408}"/>
              </a:ext>
            </a:extLst>
          </p:cNvPr>
          <p:cNvSpPr txBox="1">
            <a:spLocks/>
          </p:cNvSpPr>
          <p:nvPr/>
        </p:nvSpPr>
        <p:spPr>
          <a:xfrm>
            <a:off x="5619750" y="18255"/>
            <a:ext cx="6572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Penilaian status gizi atlet metode antropometri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8D5B2-7400-C1E1-3BAB-145285E2B259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270F633-0202-AB90-3995-4AE932330731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A15C973-7779-60C7-FB20-F66517D19F36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B721C5BD-AB4A-5D04-0B59-EBF821D2D0BF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2EFF23B0-0059-C265-4E08-7D7431F57331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9FDAD27C-0B2B-DC7D-4636-AD30EECA8EAE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AB8971CD-02B7-E5CC-E340-DA3579887956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2E6C6A-C72D-A959-330A-43AB7C62A87D}"/>
              </a:ext>
            </a:extLst>
          </p:cNvPr>
          <p:cNvSpPr txBox="1"/>
          <p:nvPr/>
        </p:nvSpPr>
        <p:spPr>
          <a:xfrm>
            <a:off x="2232184" y="2256640"/>
            <a:ext cx="7727632" cy="25545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ID" sz="3200" dirty="0">
                <a:latin typeface="Bahnschrift" panose="020B0502040204020203" pitchFamily="34" charset="0"/>
              </a:rPr>
              <a:t>Berat dan </a:t>
            </a:r>
            <a:r>
              <a:rPr lang="en-ID" sz="3200" dirty="0" err="1">
                <a:latin typeface="Bahnschrift" panose="020B0502040204020203" pitchFamily="34" charset="0"/>
              </a:rPr>
              <a:t>tinggi</a:t>
            </a:r>
            <a:r>
              <a:rPr lang="en-ID" sz="3200" dirty="0">
                <a:latin typeface="Bahnschrift" panose="020B0502040204020203" pitchFamily="34" charset="0"/>
              </a:rPr>
              <a:t> badan</a:t>
            </a:r>
          </a:p>
          <a:p>
            <a:pPr marL="514350" indent="-514350">
              <a:buAutoNum type="arabicPeriod"/>
            </a:pPr>
            <a:r>
              <a:rPr lang="en-US" altLang="en-US" sz="3200" dirty="0">
                <a:latin typeface="Bahnschrift" panose="020B0502040204020203" pitchFamily="34" charset="0"/>
              </a:rPr>
              <a:t>Tebal </a:t>
            </a:r>
            <a:r>
              <a:rPr lang="en-US" altLang="en-US" sz="3200" dirty="0" err="1">
                <a:latin typeface="Bahnschrift" panose="020B0502040204020203" pitchFamily="34" charset="0"/>
              </a:rPr>
              <a:t>lipatan</a:t>
            </a:r>
            <a:r>
              <a:rPr lang="en-US" altLang="en-US" sz="3200" dirty="0">
                <a:latin typeface="Bahnschrift" panose="020B0502040204020203" pitchFamily="34" charset="0"/>
              </a:rPr>
              <a:t> </a:t>
            </a:r>
            <a:r>
              <a:rPr lang="en-US" altLang="en-US" sz="3200" dirty="0" err="1">
                <a:latin typeface="Bahnschrift" panose="020B0502040204020203" pitchFamily="34" charset="0"/>
              </a:rPr>
              <a:t>kulit</a:t>
            </a:r>
            <a:r>
              <a:rPr lang="en-US" altLang="en-US" sz="3200" dirty="0">
                <a:latin typeface="Bahnschrift" panose="020B0502040204020203" pitchFamily="34" charset="0"/>
              </a:rPr>
              <a:t> (skinfold thickness)</a:t>
            </a:r>
            <a:endParaRPr lang="en-ID" sz="3200" dirty="0">
              <a:latin typeface="Bahnschrift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en-ID" sz="3200" dirty="0" err="1">
                <a:latin typeface="Bahnschrift" panose="020B0502040204020203" pitchFamily="34" charset="0"/>
              </a:rPr>
              <a:t>Lingkar</a:t>
            </a:r>
            <a:r>
              <a:rPr lang="en-ID" sz="3200" dirty="0">
                <a:latin typeface="Bahnschrift" panose="020B0502040204020203" pitchFamily="34" charset="0"/>
              </a:rPr>
              <a:t> </a:t>
            </a:r>
            <a:r>
              <a:rPr lang="en-ID" sz="3200" dirty="0" err="1">
                <a:latin typeface="Bahnschrift" panose="020B0502040204020203" pitchFamily="34" charset="0"/>
              </a:rPr>
              <a:t>tubuh</a:t>
            </a:r>
            <a:endParaRPr lang="en-ID" sz="3200" dirty="0">
              <a:latin typeface="Bahnschrift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en-US" altLang="en-US" sz="3200" dirty="0" err="1">
                <a:latin typeface="Bahnschrift" panose="020B0502040204020203" pitchFamily="34" charset="0"/>
              </a:rPr>
              <a:t>Komposisi</a:t>
            </a:r>
            <a:r>
              <a:rPr lang="en-US" altLang="en-US" sz="3200" dirty="0">
                <a:latin typeface="Bahnschrift" panose="020B0502040204020203" pitchFamily="34" charset="0"/>
              </a:rPr>
              <a:t> </a:t>
            </a:r>
            <a:r>
              <a:rPr lang="en-US" altLang="en-US" sz="3200" dirty="0" err="1">
                <a:latin typeface="Bahnschrift" panose="020B0502040204020203" pitchFamily="34" charset="0"/>
              </a:rPr>
              <a:t>tubuh</a:t>
            </a:r>
            <a:endParaRPr lang="en-US" altLang="en-US" sz="3200" dirty="0">
              <a:latin typeface="Bahnschrift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en-US" altLang="en-US" sz="3200" dirty="0" err="1">
                <a:latin typeface="Bahnschrift" panose="020B0502040204020203" pitchFamily="34" charset="0"/>
              </a:rPr>
              <a:t>Somatotipe</a:t>
            </a:r>
            <a:endParaRPr lang="en-ID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B12E-16C4-99C7-5D6B-93FFA917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35F58CC-CB3B-19F3-937D-46795EA6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7" r="-1"/>
          <a:stretch>
            <a:fillRect/>
          </a:stretch>
        </p:blipFill>
        <p:spPr>
          <a:xfrm>
            <a:off x="7718062" y="2420192"/>
            <a:ext cx="3648624" cy="1209844"/>
          </a:xfrm>
          <a:prstGeom prst="rect">
            <a:avLst/>
          </a:prstGeom>
        </p:spPr>
      </p:pic>
      <p:pic>
        <p:nvPicPr>
          <p:cNvPr id="17" name="Picture 2" descr="weight diet scales body vector illustration cute cartoon vector">
            <a:extLst>
              <a:ext uri="{FF2B5EF4-FFF2-40B4-BE49-F238E27FC236}">
                <a16:creationId xmlns:a16="http://schemas.microsoft.com/office/drawing/2014/main" id="{52EAAE86-5577-B408-F57D-2007A4CED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5367" b="7051"/>
          <a:stretch>
            <a:fillRect/>
          </a:stretch>
        </p:blipFill>
        <p:spPr bwMode="auto">
          <a:xfrm>
            <a:off x="1025" y="3532511"/>
            <a:ext cx="2704878" cy="28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EBE1BB-8A5F-2B6E-E3BF-4C3E22316877}"/>
              </a:ext>
            </a:extLst>
          </p:cNvPr>
          <p:cNvSpPr txBox="1">
            <a:spLocks/>
          </p:cNvSpPr>
          <p:nvPr/>
        </p:nvSpPr>
        <p:spPr>
          <a:xfrm>
            <a:off x="5619750" y="18255"/>
            <a:ext cx="6572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en-ID" sz="4000" dirty="0">
                <a:latin typeface="Bahnschrift" panose="020B0502040204020203" pitchFamily="34" charset="0"/>
              </a:rPr>
              <a:t>Berat dan </a:t>
            </a:r>
            <a:r>
              <a:rPr lang="en-ID" sz="4000" dirty="0" err="1">
                <a:latin typeface="Bahnschrift" panose="020B0502040204020203" pitchFamily="34" charset="0"/>
              </a:rPr>
              <a:t>tinggi</a:t>
            </a:r>
            <a:r>
              <a:rPr lang="en-ID" sz="4000" dirty="0">
                <a:latin typeface="Bahnschrift" panose="020B0502040204020203" pitchFamily="34" charset="0"/>
              </a:rPr>
              <a:t> badan</a:t>
            </a:r>
            <a:endParaRPr kumimoji="0" lang="nn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02482D-4ADC-0DA1-0CD3-D7BCEA007A43}"/>
              </a:ext>
            </a:extLst>
          </p:cNvPr>
          <p:cNvGrpSpPr/>
          <p:nvPr/>
        </p:nvGrpSpPr>
        <p:grpSpPr>
          <a:xfrm>
            <a:off x="-644007" y="150793"/>
            <a:ext cx="5154793" cy="899795"/>
            <a:chOff x="-644007" y="150793"/>
            <a:chExt cx="5154793" cy="89979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61560F3E-DDD6-6399-5616-8B1DBA9971E7}"/>
                </a:ext>
              </a:extLst>
            </p:cNvPr>
            <p:cNvSpPr/>
            <p:nvPr/>
          </p:nvSpPr>
          <p:spPr>
            <a:xfrm>
              <a:off x="-353314" y="150793"/>
              <a:ext cx="4864100" cy="455294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AB852E5-7A42-E279-2B0D-49BC3A7F5290}"/>
                </a:ext>
              </a:extLst>
            </p:cNvPr>
            <p:cNvSpPr/>
            <p:nvPr/>
          </p:nvSpPr>
          <p:spPr>
            <a:xfrm>
              <a:off x="-644007" y="595294"/>
              <a:ext cx="4864100" cy="455294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 9">
            <a:extLst>
              <a:ext uri="{FF2B5EF4-FFF2-40B4-BE49-F238E27FC236}">
                <a16:creationId xmlns:a16="http://schemas.microsoft.com/office/drawing/2014/main" id="{4CDFAB64-1037-5389-4430-8A47954CF056}"/>
              </a:ext>
            </a:extLst>
          </p:cNvPr>
          <p:cNvGrpSpPr/>
          <p:nvPr/>
        </p:nvGrpSpPr>
        <p:grpSpPr>
          <a:xfrm>
            <a:off x="0" y="6319180"/>
            <a:ext cx="7620000" cy="405959"/>
            <a:chOff x="0" y="6328916"/>
            <a:chExt cx="6289960" cy="455294"/>
          </a:xfrm>
          <a:solidFill>
            <a:schemeClr val="tx1"/>
          </a:solidFill>
        </p:grpSpPr>
        <p:sp>
          <p:nvSpPr>
            <p:cNvPr id="9" name="Persegi Panjang 11">
              <a:extLst>
                <a:ext uri="{FF2B5EF4-FFF2-40B4-BE49-F238E27FC236}">
                  <a16:creationId xmlns:a16="http://schemas.microsoft.com/office/drawing/2014/main" id="{DFEE8B23-184E-02D9-D10A-8610544AA19C}"/>
                </a:ext>
              </a:extLst>
            </p:cNvPr>
            <p:cNvSpPr/>
            <p:nvPr/>
          </p:nvSpPr>
          <p:spPr>
            <a:xfrm>
              <a:off x="0" y="6328916"/>
              <a:ext cx="5354320" cy="45529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Prodi S1 Gizi, FPOK,  Universitas Pendidikan Indonesia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ersegi Panjang 12">
              <a:extLst>
                <a:ext uri="{FF2B5EF4-FFF2-40B4-BE49-F238E27FC236}">
                  <a16:creationId xmlns:a16="http://schemas.microsoft.com/office/drawing/2014/main" id="{8687001D-B09D-FDD8-1928-FF11D6B27382}"/>
                </a:ext>
              </a:extLst>
            </p:cNvPr>
            <p:cNvSpPr/>
            <p:nvPr/>
          </p:nvSpPr>
          <p:spPr>
            <a:xfrm>
              <a:off x="549656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ersegi Panjang 13">
              <a:extLst>
                <a:ext uri="{FF2B5EF4-FFF2-40B4-BE49-F238E27FC236}">
                  <a16:creationId xmlns:a16="http://schemas.microsoft.com/office/drawing/2014/main" id="{CE1901D3-2707-D521-3CFE-05FEAD13C67D}"/>
                </a:ext>
              </a:extLst>
            </p:cNvPr>
            <p:cNvSpPr/>
            <p:nvPr/>
          </p:nvSpPr>
          <p:spPr>
            <a:xfrm>
              <a:off x="5964380" y="6328916"/>
              <a:ext cx="325580" cy="4552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1093C9-9938-AABE-29B2-EB247B178244}"/>
              </a:ext>
            </a:extLst>
          </p:cNvPr>
          <p:cNvGrpSpPr/>
          <p:nvPr/>
        </p:nvGrpSpPr>
        <p:grpSpPr>
          <a:xfrm>
            <a:off x="398621" y="1223981"/>
            <a:ext cx="11394757" cy="1200329"/>
            <a:chOff x="387668" y="1738693"/>
            <a:chExt cx="11394757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1578D-8DFA-4858-385A-A003486D360B}"/>
                </a:ext>
              </a:extLst>
            </p:cNvPr>
            <p:cNvSpPr txBox="1"/>
            <p:nvPr/>
          </p:nvSpPr>
          <p:spPr>
            <a:xfrm>
              <a:off x="387668" y="1738693"/>
              <a:ext cx="8518207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2400" dirty="0">
                  <a:latin typeface="Bahnschrift" panose="020B0502040204020203" pitchFamily="34" charset="0"/>
                </a:rPr>
                <a:t>Tujuan </a:t>
              </a:r>
              <a:r>
                <a:rPr lang="en-GB" sz="2400" dirty="0" err="1">
                  <a:latin typeface="Bahnschrift" panose="020B0502040204020203" pitchFamily="34" charset="0"/>
                </a:rPr>
                <a:t>pengukuran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berat</a:t>
              </a:r>
              <a:r>
                <a:rPr lang="en-GB" sz="2400" dirty="0">
                  <a:latin typeface="Bahnschrift" panose="020B0502040204020203" pitchFamily="34" charset="0"/>
                </a:rPr>
                <a:t> badan: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GB" sz="2400" dirty="0">
                  <a:latin typeface="Bahnschrift" panose="020B0502040204020203" pitchFamily="34" charset="0"/>
                </a:rPr>
                <a:t>Berat badan: </a:t>
              </a:r>
              <a:r>
                <a:rPr lang="en-GB" sz="2400" dirty="0" err="1">
                  <a:latin typeface="Bahnschrift" panose="020B0502040204020203" pitchFamily="34" charset="0"/>
                </a:rPr>
                <a:t>menentukan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massa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tubuh</a:t>
              </a:r>
              <a:endParaRPr lang="en-GB" sz="2400" dirty="0">
                <a:latin typeface="Bahnschrift" panose="020B0502040204020203" pitchFamily="34" charset="0"/>
              </a:endParaRP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GB" sz="2400" dirty="0">
                  <a:latin typeface="Bahnschrift" panose="020B0502040204020203" pitchFamily="34" charset="0"/>
                </a:rPr>
                <a:t>Tinggi badan: </a:t>
              </a:r>
              <a:r>
                <a:rPr lang="en-GB" sz="2400" dirty="0" err="1">
                  <a:latin typeface="Bahnschrift" panose="020B0502040204020203" pitchFamily="34" charset="0"/>
                </a:rPr>
                <a:t>menentukan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proporsi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tubuh</a:t>
              </a:r>
              <a:endParaRPr lang="en-GB" sz="2400" dirty="0">
                <a:latin typeface="Bahnschrift" panose="020B0502040204020203" pitchFamily="34" charset="0"/>
              </a:endParaRP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DBFFE0A3-04E6-D545-66CF-7214E2959D0E}"/>
                </a:ext>
              </a:extLst>
            </p:cNvPr>
            <p:cNvSpPr/>
            <p:nvPr/>
          </p:nvSpPr>
          <p:spPr>
            <a:xfrm>
              <a:off x="6856044" y="2147811"/>
              <a:ext cx="466725" cy="65722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DED74F-2636-BC44-1AE2-712C77675C4C}"/>
                </a:ext>
              </a:extLst>
            </p:cNvPr>
            <p:cNvSpPr txBox="1"/>
            <p:nvPr/>
          </p:nvSpPr>
          <p:spPr>
            <a:xfrm>
              <a:off x="7479937" y="2050973"/>
              <a:ext cx="4302488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2400" dirty="0" err="1">
                  <a:latin typeface="Bahnschrift" panose="020B0502040204020203" pitchFamily="34" charset="0"/>
                </a:rPr>
                <a:t>Digunakan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untuk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menghitung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indeks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massa</a:t>
              </a:r>
              <a:r>
                <a:rPr lang="en-GB" sz="2400" dirty="0">
                  <a:latin typeface="Bahnschrift" panose="020B0502040204020203" pitchFamily="34" charset="0"/>
                </a:rPr>
                <a:t> </a:t>
              </a:r>
              <a:r>
                <a:rPr lang="en-GB" sz="2400" dirty="0" err="1">
                  <a:latin typeface="Bahnschrift" panose="020B0502040204020203" pitchFamily="34" charset="0"/>
                </a:rPr>
                <a:t>tubuh</a:t>
              </a:r>
              <a:r>
                <a:rPr lang="en-GB" sz="2400" dirty="0">
                  <a:latin typeface="Bahnschrift" panose="020B0502040204020203" pitchFamily="34" charset="0"/>
                </a:rPr>
                <a:t> (IMT)</a:t>
              </a:r>
              <a:endParaRPr lang="en-ID" sz="2400" dirty="0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1E642D0-209D-F572-0D03-B4105B3A4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62669"/>
              </p:ext>
            </p:extLst>
          </p:nvPr>
        </p:nvGraphicFramePr>
        <p:xfrm>
          <a:off x="3181350" y="3772047"/>
          <a:ext cx="8877300" cy="2346960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765634219"/>
                    </a:ext>
                  </a:extLst>
                </a:gridCol>
                <a:gridCol w="2149644">
                  <a:extLst>
                    <a:ext uri="{9D8B030D-6E8A-4147-A177-3AD203B41FA5}">
                      <a16:colId xmlns:a16="http://schemas.microsoft.com/office/drawing/2014/main" val="1294504940"/>
                    </a:ext>
                  </a:extLst>
                </a:gridCol>
                <a:gridCol w="4127331">
                  <a:extLst>
                    <a:ext uri="{9D8B030D-6E8A-4147-A177-3AD203B41FA5}">
                      <a16:colId xmlns:a16="http://schemas.microsoft.com/office/drawing/2014/main" val="824089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Kategori IMT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Rentang IMT (kg/m²)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b="1">
                          <a:latin typeface="Bahnschrift" panose="020B0502040204020203" pitchFamily="34" charset="0"/>
                        </a:rPr>
                        <a:t>Keterangan Umum</a:t>
                      </a:r>
                      <a:endParaRPr lang="en-ID" sz="160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856697"/>
                  </a:ext>
                </a:extLst>
              </a:tr>
              <a:tr h="161682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Kurus (Underweight)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&lt; 18,5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Risiko kekurangan gizi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259007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Bahnschrift" panose="020B0502040204020203" pitchFamily="34" charset="0"/>
                        </a:rPr>
                        <a:t>18,5 – 24,9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Rentang ideal untuk populasi umum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65296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Kelebihan Berat Badan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Bahnschrift" panose="020B0502040204020203" pitchFamily="34" charset="0"/>
                        </a:rPr>
                        <a:t>25,0 – 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latin typeface="Bahnschrift" panose="020B0502040204020203" pitchFamily="34" charset="0"/>
                        </a:rPr>
                        <a:t>Risiko meningkat untuk penyakit metabolik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192130"/>
                  </a:ext>
                </a:extLst>
              </a:tr>
              <a:tr h="161682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Obesitas Kelas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30,0 – 34,9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Obesitas ringan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69525"/>
                  </a:ext>
                </a:extLst>
              </a:tr>
              <a:tr h="161682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Obesitas Kelas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35,0 – 39,9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Obesitas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sedang</a:t>
                      </a:r>
                      <a:endParaRPr lang="en-ID" sz="1600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686756"/>
                  </a:ext>
                </a:extLst>
              </a:tr>
              <a:tr h="161682"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Obesitas Kelas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>
                          <a:latin typeface="Bahnschrift" panose="020B0502040204020203" pitchFamily="34" charset="0"/>
                        </a:rPr>
                        <a:t>≥ 40,0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Obesitas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D" sz="1600" dirty="0" err="1">
                          <a:latin typeface="Bahnschrift" panose="020B0502040204020203" pitchFamily="34" charset="0"/>
                        </a:rPr>
                        <a:t>berat</a:t>
                      </a:r>
                      <a:r>
                        <a:rPr lang="en-ID" sz="1600" dirty="0">
                          <a:latin typeface="Bahnschrift" panose="020B0502040204020203" pitchFamily="34" charset="0"/>
                        </a:rPr>
                        <a:t> (morbid obesity)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5998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AE6A679-AA9C-7C9D-408A-80A00F80FAA6}"/>
              </a:ext>
            </a:extLst>
          </p:cNvPr>
          <p:cNvSpPr txBox="1"/>
          <p:nvPr/>
        </p:nvSpPr>
        <p:spPr>
          <a:xfrm>
            <a:off x="172307" y="2549544"/>
            <a:ext cx="75457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Indeks</a:t>
            </a:r>
            <a:r>
              <a:rPr lang="en-ID" b="0" i="0" dirty="0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 Massa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Tubuh</a:t>
            </a:r>
            <a:r>
              <a:rPr lang="en-ID" b="0" i="0" dirty="0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 (IMT),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 Body Mass Index (BMI),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en-ID" dirty="0" err="1">
                <a:latin typeface="Bahnschrift" panose="020B0502040204020203" pitchFamily="34" charset="0"/>
              </a:rPr>
              <a:t>ukuran</a:t>
            </a:r>
            <a:r>
              <a:rPr lang="en-ID" dirty="0">
                <a:latin typeface="Bahnschrift" panose="020B0502040204020203" pitchFamily="34" charset="0"/>
              </a:rPr>
              <a:t> yang </a:t>
            </a:r>
            <a:r>
              <a:rPr lang="en-ID" dirty="0" err="1">
                <a:latin typeface="Bahnschrift" panose="020B0502040204020203" pitchFamily="34" charset="0"/>
              </a:rPr>
              <a:t>digunakan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untuk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mengetahui</a:t>
            </a:r>
            <a:r>
              <a:rPr lang="en-ID" dirty="0">
                <a:latin typeface="Bahnschrift" panose="020B0502040204020203" pitchFamily="34" charset="0"/>
              </a:rPr>
              <a:t> status </a:t>
            </a:r>
            <a:r>
              <a:rPr lang="en-ID" dirty="0" err="1">
                <a:latin typeface="Bahnschrift" panose="020B0502040204020203" pitchFamily="34" charset="0"/>
              </a:rPr>
              <a:t>gizi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seseorang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berdasarkan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perbandingan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berat</a:t>
            </a:r>
            <a:r>
              <a:rPr lang="en-ID" dirty="0">
                <a:latin typeface="Bahnschrift" panose="020B0502040204020203" pitchFamily="34" charset="0"/>
              </a:rPr>
              <a:t> badan dan </a:t>
            </a:r>
            <a:r>
              <a:rPr lang="en-ID" dirty="0" err="1">
                <a:latin typeface="Bahnschrift" panose="020B0502040204020203" pitchFamily="34" charset="0"/>
              </a:rPr>
              <a:t>tinggi</a:t>
            </a:r>
            <a:r>
              <a:rPr lang="en-ID" dirty="0">
                <a:latin typeface="Bahnschrift" panose="020B0502040204020203" pitchFamily="34" charset="0"/>
              </a:rPr>
              <a:t> badan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A4DCAD-C0A6-BA01-FFA0-C3918376C5E2}"/>
              </a:ext>
            </a:extLst>
          </p:cNvPr>
          <p:cNvSpPr txBox="1"/>
          <p:nvPr/>
        </p:nvSpPr>
        <p:spPr>
          <a:xfrm>
            <a:off x="10875191" y="6100481"/>
            <a:ext cx="1287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latin typeface="Bahnschrift" panose="020B0502040204020203" pitchFamily="34" charset="0"/>
              </a:rPr>
              <a:t>Sumber</a:t>
            </a:r>
            <a:r>
              <a:rPr lang="en-ID" sz="1400" dirty="0">
                <a:latin typeface="Bahnschrift" panose="020B0502040204020203" pitchFamily="34" charset="0"/>
              </a:rPr>
              <a:t>: WHO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27471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Ka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2345</Words>
  <Application>Microsoft Office PowerPoint</Application>
  <PresentationFormat>Widescreen</PresentationFormat>
  <Paragraphs>359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Bahnschrift</vt:lpstr>
      <vt:lpstr>Calibri</vt:lpstr>
      <vt:lpstr>Calibri Light</vt:lpstr>
      <vt:lpstr>KG Broken Vessels Sketch</vt:lpstr>
      <vt:lpstr>Wingdings</vt:lpstr>
      <vt:lpstr>Office Theme</vt:lpstr>
      <vt:lpstr>Tema Office</vt:lpstr>
      <vt:lpstr>1_Office Theme</vt:lpstr>
      <vt:lpstr>Penilaian status gizi atlet</vt:lpstr>
      <vt:lpstr>Status Gizi?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 untuk Aktivitas</dc:title>
  <dc:creator>Ahmad Hisbullah Amrinanto</dc:creator>
  <cp:lastModifiedBy>aero.1g77@outlook.com</cp:lastModifiedBy>
  <cp:revision>242</cp:revision>
  <dcterms:created xsi:type="dcterms:W3CDTF">2022-09-19T15:50:31Z</dcterms:created>
  <dcterms:modified xsi:type="dcterms:W3CDTF">2025-06-18T03:57:58Z</dcterms:modified>
</cp:coreProperties>
</file>