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Play"/>
      <p:regular r:id="rId23"/>
      <p:bold r:id="rId24"/>
    </p:embeddedFont>
    <p:embeddedFont>
      <p:font typeface="ADLaM Display"/>
      <p:regular r:id="rId25"/>
    </p:embeddedFont>
    <p:embeddedFont>
      <p:font typeface="Overlock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WoOiklR2NJ2nk96SUEVsMTl1L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bold.fntdata"/><Relationship Id="rId23" Type="http://schemas.openxmlformats.org/officeDocument/2006/relationships/font" Target="fonts/Pl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Overlock-regular.fntdata"/><Relationship Id="rId25" Type="http://schemas.openxmlformats.org/officeDocument/2006/relationships/font" Target="fonts/ADLaMDisplay-regular.fntdata"/><Relationship Id="rId28" Type="http://schemas.openxmlformats.org/officeDocument/2006/relationships/font" Target="fonts/Overlock-italic.fntdata"/><Relationship Id="rId27" Type="http://schemas.openxmlformats.org/officeDocument/2006/relationships/font" Target="fonts/Overlo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verlo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ID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SEBELUM: Air dapat dikonsumsi kapanpun sebelum latihan.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Konsumsi minuman mengandung karbohidrat yang diminum 15 menit sebelum latihan dapat dijadikan sumber energi dalam waktu pendek.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Rekomendasi yang di anjurkan adalah 500 mL air 1- 2 jam sebelum latihan dan 600 ml air atau minuman yang mengandung karbohidrat 10-15 menit sebelum aktivitas.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Untuk jenis olah raga dalam waktu singkat sebaiknya konsumsi cairan tidak kurang dari 30 menit sebelum latihan.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SAAT: Selama latihan seorang atlet sebaiknya minum air 120-150 mL setiap 10- 15 menit.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Selama latihan, rasa haus tidak dapat dijadikan sebagai patokan kebutuhan cairan.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Pada saat latihan sensasi haus akan menurun, jadi rasa haus sudah tidak dirasakan tetapi tubuh belum sepenuhnya mengalami rehidrasi.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Metode yang kebanyakan dipakai untuk menilai rehidrasi selama dan setelah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latihan adalah berat badan.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Setiap kehilangan 0,5 kg maka harus digantikan dengan 500 mL cairan.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Pemantauan produksi urin meliputi warna dan volume adalah cara lain untuk menilai status hidrasi.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Atlit seharusnya memproduksi kira-kira 900 mL urin yang jernih setiap harinya. Pada kondisi dehidrasi, urin menjadi lebih pekat dan lebih gelap.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SESUDAH: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Penggantian cairan dan elektrolit yang hilang setelah latihan merupakan hal yang penting terutama apabila waktu pertandingan berurutan karena dapat mempengaruhi performance.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Konsumsi air putih biasa pada setelah olahraga akan menurunkan konsentrasi natrium plasma dan osmolaritas plasma.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Perubahan ini dapat menurunkan stimulus rasa haus dan produksi urin, sehingga akan memperlambat proses rehidrasi.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SEBELUM: Air dapat dikonsumsi kapanpun sebelum latihan.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Konsumsi minuman mengandung karbohidrat yang diminum 15 menit sebelum latihan dapat dijadikan sumber energi dalam waktu pendek.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Rekomendasi yang di anjurkan adalah 500 mL air 1- 2 jam sebelum latihan dan 600 ml air atau minuman yang mengandung karbohidrat 10-15 menit sebelum aktivitas.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Untuk jenis olah raga dalam waktu singkat sebaiknya konsumsi cairan tidak kurang dari 30 menit sebelum latihan.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SAAT: Selama latihan seorang atlet sebaiknya minum air 120-150 mL setiap 10- 15 menit.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Selama latihan, rasa haus tidak dapat dijadikan sebagai patokan kebutuhan cairan.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Pada saat latihan sensasi haus akan menurun, jadi rasa haus sudah tidak dirasakan tetapi tubuh belum sepenuhnya mengalami rehidrasi.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Metode yang kebanyakan dipakai untuk menilai rehidrasi selama dan setelah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latihan adalah berat badan.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Setiap kehilangan 0,5 kg maka harus digantikan dengan 500 mL cairan.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Pemantauan produksi urin meliputi warna dan volume adalah cara lain untuk menilai status hidrasi.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Atlit seharusnya memproduksi kira-kira 900 mL urin yang jernih setiap harinya. Pada kondisi dehidrasi, urin menjadi lebih pekat dan lebih gelap.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SESUDAH: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Penggantian cairan dan elektrolit yang hilang setelah latihan merupakan hal yang penting terutama apabila waktu pertandingan berurutan karena dapat mempengaruhi performance.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Konsumsi air putih biasa pada setelah olahraga akan menurunkan konsentrasi natrium plasma dan osmolaritas plasma.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Perubahan ini dapat menurunkan stimulus rasa haus dan produksi urin, sehingga akan memperlambat proses rehidrasi.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ID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5" name="Google Shape;3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-1" l="0" r="5882" t="0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/>
          <p:nvPr>
            <p:ph type="ctrTitle"/>
          </p:nvPr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haroni"/>
              <a:buNone/>
            </a:pPr>
            <a:r>
              <a:rPr lang="en-ID" sz="5200">
                <a:latin typeface="Aharoni"/>
                <a:ea typeface="Aharoni"/>
                <a:cs typeface="Aharoni"/>
                <a:sym typeface="Aharoni"/>
              </a:rPr>
              <a:t>HIDRASI: FUNGSI DAN URGENSI</a:t>
            </a:r>
            <a:endParaRPr sz="520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952229" y="4629234"/>
            <a:ext cx="3973386" cy="1485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ID">
                <a:latin typeface="Aharoni"/>
                <a:ea typeface="Aharoni"/>
                <a:cs typeface="Aharoni"/>
                <a:sym typeface="Aharoni"/>
              </a:rPr>
              <a:t>SYIFA F. SYIHAB 			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C51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0"/>
          <p:cNvSpPr/>
          <p:nvPr>
            <p:ph type="title"/>
          </p:nvPr>
        </p:nvSpPr>
        <p:spPr>
          <a:xfrm>
            <a:off x="478971" y="2074363"/>
            <a:ext cx="2913463" cy="2709275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DLaM Display"/>
              <a:buNone/>
            </a:pPr>
            <a:r>
              <a:rPr lang="en-ID" sz="2000">
                <a:solidFill>
                  <a:srgbClr val="FFFFFF"/>
                </a:solidFill>
                <a:latin typeface="ADLaM Display"/>
                <a:ea typeface="ADLaM Display"/>
                <a:cs typeface="ADLaM Display"/>
                <a:sym typeface="ADLaM Display"/>
              </a:rPr>
              <a:t>PERHITUNGAN KEBUTUHAN CAIRAN</a:t>
            </a:r>
            <a:endParaRPr/>
          </a:p>
        </p:txBody>
      </p:sp>
      <p:pic>
        <p:nvPicPr>
          <p:cNvPr descr="Graphical user interface, text, application&#10;&#10;Description automatically generated" id="201" name="Google Shape;201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499" l="0" r="0" t="0"/>
          <a:stretch/>
        </p:blipFill>
        <p:spPr>
          <a:xfrm>
            <a:off x="3559202" y="248140"/>
            <a:ext cx="3374571" cy="22652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3559202" y="2671598"/>
            <a:ext cx="7565997" cy="4799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DLaM Display"/>
              <a:buNone/>
            </a:pPr>
            <a:r>
              <a:rPr lang="en-ID" sz="2800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Contoh</a:t>
            </a:r>
            <a:endParaRPr sz="2800">
              <a:solidFill>
                <a:schemeClr val="dk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3504774" y="3309797"/>
            <a:ext cx="7674855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Hitung kebutuhan cairan seorang laki-laki dengan berat badan 65 kg dengan menggunakan 4-2-1 Rule.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Jawab: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 mL/ kg/ jam)*10 kg= 40 mL/jam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 mL/ kg/ jam)*10 kg= 20 mL/ jam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 mL/ kg/ jam)*(65-20kg)= 35 mL/ jam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kebutuhan air/jam: 40+20+35= 95 mL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kebutuhan air/hari: 95 * 24=2.280 mL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1"/>
          <p:cNvSpPr txBox="1"/>
          <p:nvPr>
            <p:ph type="title"/>
          </p:nvPr>
        </p:nvSpPr>
        <p:spPr>
          <a:xfrm>
            <a:off x="640080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haroni"/>
              <a:buNone/>
            </a:pPr>
            <a:r>
              <a:rPr lang="en-ID" sz="5000">
                <a:latin typeface="Aharoni"/>
                <a:ea typeface="Aharoni"/>
                <a:cs typeface="Aharoni"/>
                <a:sym typeface="Aharoni"/>
              </a:rPr>
              <a:t>KEHILANGAN CAIRAN= DEHIDRASI</a:t>
            </a:r>
            <a:endParaRPr sz="500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758952" y="2395728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 txBox="1"/>
          <p:nvPr>
            <p:ph idx="1" type="body"/>
          </p:nvPr>
        </p:nvSpPr>
        <p:spPr>
          <a:xfrm>
            <a:off x="640080" y="2706624"/>
            <a:ext cx="6894576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Jumlah keringat dipengaruhi oleh: aktivitas, temperatur dan kelembaban udara.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Aktivitas tinggi dapat menimbulkan hilangnya cairan dan elektrolit dari tubuh melalui keringat.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Keluarnya cairan tubuh yang berlebihan disebut dehidrasi (menyebabkan fatigue/ kelelahan).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Produksi keringat: non-exercise: 500-700 ml/hari, intense exercise: 8-12 L/hari.</a:t>
            </a:r>
            <a:endParaRPr/>
          </a:p>
        </p:txBody>
      </p:sp>
      <p:pic>
        <p:nvPicPr>
          <p:cNvPr descr="Dehydration symptoms illustration. Water deficit diagnosis scheme. |  Premium Vector" id="213" name="Google Shape;2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5963" y="329183"/>
            <a:ext cx="3429969" cy="342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7812" y="4079193"/>
            <a:ext cx="3212177" cy="2176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2"/>
          <p:cNvSpPr txBox="1"/>
          <p:nvPr>
            <p:ph type="title"/>
          </p:nvPr>
        </p:nvSpPr>
        <p:spPr>
          <a:xfrm>
            <a:off x="640080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DLaM Display"/>
              <a:buNone/>
            </a:pPr>
            <a:r>
              <a:rPr lang="en-ID" sz="5000">
                <a:latin typeface="ADLaM Display"/>
                <a:ea typeface="ADLaM Display"/>
                <a:cs typeface="ADLaM Display"/>
                <a:sym typeface="ADLaM Display"/>
              </a:rPr>
              <a:t>MENGUKUR TINGKAT DEHIDRASI</a:t>
            </a:r>
            <a:endParaRPr sz="5000"/>
          </a:p>
        </p:txBody>
      </p:sp>
      <p:sp>
        <p:nvSpPr>
          <p:cNvPr id="221" name="Google Shape;221;p12"/>
          <p:cNvSpPr/>
          <p:nvPr/>
        </p:nvSpPr>
        <p:spPr>
          <a:xfrm>
            <a:off x="758952" y="2395728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 txBox="1"/>
          <p:nvPr>
            <p:ph idx="1" type="body"/>
          </p:nvPr>
        </p:nvSpPr>
        <p:spPr>
          <a:xfrm>
            <a:off x="640080" y="2706624"/>
            <a:ext cx="6894576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Cairan: menjaga </a:t>
            </a:r>
            <a:r>
              <a:rPr b="1" lang="en-ID" sz="2200">
                <a:latin typeface="Avenir"/>
                <a:ea typeface="Avenir"/>
                <a:cs typeface="Avenir"/>
                <a:sym typeface="Avenir"/>
              </a:rPr>
              <a:t>suhu inti </a:t>
            </a: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tubuh dan menjaga </a:t>
            </a:r>
            <a:r>
              <a:rPr b="1" lang="en-ID" sz="2200">
                <a:latin typeface="Avenir"/>
                <a:ea typeface="Avenir"/>
                <a:cs typeface="Avenir"/>
                <a:sym typeface="Avenir"/>
              </a:rPr>
              <a:t>keseimbangan </a:t>
            </a: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asam-basa pada tubuh.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venir"/>
                <a:ea typeface="Avenir"/>
                <a:cs typeface="Avenir"/>
                <a:sym typeface="Avenir"/>
              </a:rPr>
              <a:t>Dehidrasi: </a:t>
            </a: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asupan cairan &lt; pengeluaran cairan.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Dehidrasi dapat terjadi pada atlet karena </a:t>
            </a:r>
            <a:r>
              <a:rPr b="1" lang="en-ID" sz="2200">
                <a:latin typeface="Avenir"/>
                <a:ea typeface="Avenir"/>
                <a:cs typeface="Avenir"/>
                <a:sym typeface="Avenir"/>
              </a:rPr>
              <a:t>selama latihan ataupun pertandingan 90% cairan tubuh </a:t>
            </a: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atlet akan keluar baik sebagai keringat maupun evaporasi dari sistem pernapasan.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venir"/>
                <a:ea typeface="Avenir"/>
                <a:cs typeface="Avenir"/>
                <a:sym typeface="Avenir"/>
              </a:rPr>
              <a:t>Status hidrasi dapat dinilai berdasarkan warna urin dari skala 1-8 dan membandingkannya dengan table penilaian status hidrasi. Atau berdasarkan persentase perubahan berat badan.</a:t>
            </a:r>
            <a:endParaRPr/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 b="0" l="0" r="0" t="6958"/>
          <a:stretch/>
        </p:blipFill>
        <p:spPr>
          <a:xfrm>
            <a:off x="8073677" y="329183"/>
            <a:ext cx="3594541" cy="342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3840" y="4393118"/>
            <a:ext cx="3995928" cy="1548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/>
          <p:nvPr>
            <p:ph type="title"/>
          </p:nvPr>
        </p:nvSpPr>
        <p:spPr>
          <a:xfrm>
            <a:off x="914400" y="365126"/>
            <a:ext cx="4354286" cy="2084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DLaM Display"/>
              <a:buNone/>
            </a:pPr>
            <a:r>
              <a:rPr lang="en-ID">
                <a:latin typeface="ADLaM Display"/>
                <a:ea typeface="ADLaM Display"/>
                <a:cs typeface="ADLaM Display"/>
                <a:sym typeface="ADLaM Display"/>
              </a:rPr>
              <a:t>Minuman Olahraga/ Sport Drinks</a:t>
            </a:r>
            <a:endParaRPr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30" name="Google Shape;230;p13"/>
          <p:cNvSpPr txBox="1"/>
          <p:nvPr>
            <p:ph idx="1" type="body"/>
          </p:nvPr>
        </p:nvSpPr>
        <p:spPr>
          <a:xfrm>
            <a:off x="6019800" y="703490"/>
            <a:ext cx="5704114" cy="1407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ID" sz="2000">
                <a:latin typeface="Overlock"/>
                <a:ea typeface="Overlock"/>
                <a:cs typeface="Overlock"/>
                <a:sym typeface="Overlock"/>
              </a:rPr>
              <a:t>Minuman olahraga diberikan untuk: menyediakan energi, menjaga focus, mencegah dehidrasi, dan mempercepat pemulihan/ </a:t>
            </a:r>
            <a:r>
              <a:rPr lang="en-ID" sz="2000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recovery.</a:t>
            </a:r>
            <a:endParaRPr sz="20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7473043" y="2251798"/>
            <a:ext cx="3048000" cy="1133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634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2200"/>
              <a:buFont typeface="Overlock"/>
              <a:buNone/>
            </a:pPr>
            <a:r>
              <a:rPr b="1" i="0" lang="en-ID" sz="2200" u="none" cap="none" strike="noStrike">
                <a:solidFill>
                  <a:srgbClr val="4892DC"/>
                </a:solidFill>
                <a:latin typeface="Overlock"/>
                <a:ea typeface="Overlock"/>
                <a:cs typeface="Overlock"/>
                <a:sym typeface="Overlock"/>
              </a:rPr>
              <a:t>HYPOTONIC DRINK </a:t>
            </a:r>
            <a:endParaRPr/>
          </a:p>
          <a:p>
            <a:pPr indent="634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892DC"/>
              </a:buClr>
              <a:buSzPts val="2200"/>
              <a:buFont typeface="Overlock"/>
              <a:buNone/>
            </a:pPr>
            <a:r>
              <a:rPr b="1" i="0" lang="en-ID" sz="2200" u="none" cap="none" strike="noStrike">
                <a:solidFill>
                  <a:srgbClr val="4892DC"/>
                </a:solidFill>
                <a:latin typeface="Overlock"/>
                <a:ea typeface="Overlock"/>
                <a:cs typeface="Overlock"/>
                <a:sym typeface="Overlock"/>
              </a:rPr>
              <a:t>ISOTONIC DRINK </a:t>
            </a:r>
            <a:endParaRPr/>
          </a:p>
          <a:p>
            <a:pPr indent="634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892DC"/>
              </a:buClr>
              <a:buSzPts val="2200"/>
              <a:buFont typeface="Overlock"/>
              <a:buNone/>
            </a:pPr>
            <a:r>
              <a:rPr b="1" i="0" lang="en-ID" sz="2200" u="none" cap="none" strike="noStrike">
                <a:solidFill>
                  <a:srgbClr val="4892DC"/>
                </a:solidFill>
                <a:latin typeface="Overlock"/>
                <a:ea typeface="Overlock"/>
                <a:cs typeface="Overlock"/>
                <a:sym typeface="Overlock"/>
              </a:rPr>
              <a:t>HYPERTONIC DRINK</a:t>
            </a:r>
            <a:endParaRPr b="0" i="0" sz="2200" u="none" cap="none" strike="noStrike">
              <a:solidFill>
                <a:srgbClr val="4892DC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914400" y="2677566"/>
            <a:ext cx="450124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Kecepatan seseorang mencapai rehidrasi tergantung dari: komposisi cairan, volume dan temperatur cairan pengganti.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D" sz="24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Paduan cairan pengganti :  konsentrasi karbohidrat, tipe karbohidrat, osmolaritas, komposisi dan konsentrasi elektrolit serta rasa.</a:t>
            </a:r>
            <a:endParaRPr/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 b="17936" l="8094" r="8094" t="19683"/>
          <a:stretch/>
        </p:blipFill>
        <p:spPr>
          <a:xfrm>
            <a:off x="7102928" y="3513117"/>
            <a:ext cx="3548743" cy="264139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8643257" y="1795238"/>
            <a:ext cx="446314" cy="45656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>
            <p:ph type="title"/>
          </p:nvPr>
        </p:nvSpPr>
        <p:spPr>
          <a:xfrm>
            <a:off x="1780418" y="324695"/>
            <a:ext cx="8631162" cy="775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haroni"/>
              <a:buNone/>
            </a:pPr>
            <a:r>
              <a:rPr lang="en-ID" sz="3600">
                <a:latin typeface="Aharoni"/>
                <a:ea typeface="Aharoni"/>
                <a:cs typeface="Aharoni"/>
                <a:sym typeface="Aharoni"/>
              </a:rPr>
              <a:t>MINUMAN BERENERGI</a:t>
            </a:r>
            <a:endParaRPr sz="360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41" name="Google Shape;241;p14"/>
          <p:cNvSpPr txBox="1"/>
          <p:nvPr>
            <p:ph idx="1" type="body"/>
          </p:nvPr>
        </p:nvSpPr>
        <p:spPr>
          <a:xfrm>
            <a:off x="1284360" y="1114086"/>
            <a:ext cx="9623279" cy="33708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Karbohidrat tinggi → pengosongan lambung lambat → memperberat dehidrasi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Konsentrasi ideal= 4-8% (:  cairan hipotonik lebih efektif karena penyerapannya di intestinal lebih cepat).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Jenis karbohidrat: glukosa, fruktosa atau glukosa polimer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Elektrolit dalam minuman: mineral seperti natrium, kalium, klorida dan magnesium.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Natrium: meningkatkan penyerapan air dan glukosa serta membantu mempertahankan volume cairan tubuh. </a:t>
            </a:r>
            <a:endParaRPr/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3">
            <a:alphaModFix/>
          </a:blip>
          <a:srcRect b="54442" l="23557" r="0" t="0"/>
          <a:stretch/>
        </p:blipFill>
        <p:spPr>
          <a:xfrm>
            <a:off x="1240971" y="4390181"/>
            <a:ext cx="9623279" cy="245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5"/>
          <p:cNvSpPr txBox="1"/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haroni"/>
              <a:buNone/>
            </a:pPr>
            <a:r>
              <a:rPr lang="en-ID" sz="3700">
                <a:latin typeface="Aharoni"/>
                <a:ea typeface="Aharoni"/>
                <a:cs typeface="Aharoni"/>
                <a:sym typeface="Aharoni"/>
              </a:rPr>
              <a:t>STRATEGI HIDRASI SAAT BEROLAHRAGA</a:t>
            </a:r>
            <a:endParaRPr/>
          </a:p>
        </p:txBody>
      </p:sp>
      <p:sp>
        <p:nvSpPr>
          <p:cNvPr id="250" name="Google Shape;250;p15"/>
          <p:cNvSpPr txBox="1"/>
          <p:nvPr>
            <p:ph idx="1" type="body"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en-ID" sz="1500">
                <a:latin typeface="Arial"/>
                <a:ea typeface="Arial"/>
                <a:cs typeface="Arial"/>
                <a:sym typeface="Arial"/>
              </a:rPr>
              <a:t>SEBELUM BEROLAHRAGA: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 Minum perlahan (~~5–7 ml/kg BM) ~ 4 jam sebelum bertanding.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 Terus minum (3-5 ml/kg BM) jika urin tidak dihasilkan, atau jika urin berwarna pekat.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en-ID" sz="1500">
                <a:latin typeface="Arial"/>
                <a:ea typeface="Arial"/>
                <a:cs typeface="Arial"/>
                <a:sym typeface="Arial"/>
              </a:rPr>
              <a:t>SAAT EVENT/ KOMPETISI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Selama latihan seorang atlet sebaiknya minum air 120-150 mL setiap 10- 15 menit.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Selama latihan, rasa haus tidak dapat dijadikan sebagai patokan kebutuhan cairan.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en-ID" sz="1500">
                <a:latin typeface="Arial"/>
                <a:ea typeface="Arial"/>
                <a:cs typeface="Arial"/>
                <a:sym typeface="Arial"/>
              </a:rPr>
              <a:t>SETELAH BEROLAHRAGA: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Minum ~1.5 L cairan untuk setiap kg BB yang hilang.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ID" sz="1500">
                <a:latin typeface="Arial"/>
                <a:ea typeface="Arial"/>
                <a:cs typeface="Arial"/>
                <a:sym typeface="Arial"/>
              </a:rPr>
              <a:t>Kecepatan rehidrasi tergantung jumlah air yang hilang dan jumlah elektrolit yang hilang selama berolahraga.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ATHON HYDRATION &amp; NUTRITION TIPS – GU Energy Labs" id="251" name="Google Shape;251;p15"/>
          <p:cNvPicPr preferRelativeResize="0"/>
          <p:nvPr/>
        </p:nvPicPr>
        <p:blipFill rotWithShape="1">
          <a:blip r:embed="rId3">
            <a:alphaModFix/>
          </a:blip>
          <a:srcRect b="0" l="0" r="28499" t="0"/>
          <a:stretch/>
        </p:blipFill>
        <p:spPr>
          <a:xfrm>
            <a:off x="6374920" y="758514"/>
            <a:ext cx="5122238" cy="5122238"/>
          </a:xfrm>
          <a:custGeom>
            <a:rect b="b" l="l" r="r" t="t"/>
            <a:pathLst>
              <a:path extrusionOk="0" h="2663168" w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52" name="Google Shape;252;p15"/>
          <p:cNvSpPr/>
          <p:nvPr/>
        </p:nvSpPr>
        <p:spPr>
          <a:xfrm flipH="1" rot="10389197">
            <a:off x="6261882" y="687822"/>
            <a:ext cx="5471147" cy="5471147"/>
          </a:xfrm>
          <a:prstGeom prst="arc">
            <a:avLst>
              <a:gd fmla="val 16200000" name="adj1"/>
              <a:gd fmla="val 20093138" name="adj2"/>
            </a:avLst>
          </a:prstGeom>
          <a:noFill/>
          <a:ln cap="rnd" cmpd="sng" w="127000">
            <a:solidFill>
              <a:schemeClr val="accent4">
                <a:alpha val="94901"/>
              </a:scheme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"/>
          <p:cNvSpPr txBox="1"/>
          <p:nvPr>
            <p:ph type="title"/>
          </p:nvPr>
        </p:nvSpPr>
        <p:spPr>
          <a:xfrm>
            <a:off x="6094105" y="802955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haroni"/>
              <a:buNone/>
            </a:pPr>
            <a:r>
              <a:rPr lang="en-ID" sz="410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STRATEGI HIDRASI SAAT BEROLAHRAGA</a:t>
            </a:r>
            <a:endParaRPr sz="4100">
              <a:solidFill>
                <a:srgbClr val="00000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descr="A person on a court&#10;&#10;Description automatically generated" id="260" name="Google Shape;260;p16"/>
          <p:cNvPicPr preferRelativeResize="0"/>
          <p:nvPr/>
        </p:nvPicPr>
        <p:blipFill rotWithShape="1">
          <a:blip r:embed="rId3">
            <a:alphaModFix/>
          </a:blip>
          <a:srcRect b="2" l="7880" r="28586" t="0"/>
          <a:stretch/>
        </p:blipFill>
        <p:spPr>
          <a:xfrm>
            <a:off x="20" y="907231"/>
            <a:ext cx="4838021" cy="5063738"/>
          </a:xfrm>
          <a:custGeom>
            <a:rect b="b" l="l" r="r" t="t"/>
            <a:pathLst>
              <a:path extrusionOk="0" h="5063738" w="4838041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1" name="Google Shape;261;p16"/>
          <p:cNvSpPr txBox="1"/>
          <p:nvPr>
            <p:ph idx="1" type="body"/>
          </p:nvPr>
        </p:nvSpPr>
        <p:spPr>
          <a:xfrm>
            <a:off x="6743717" y="2595853"/>
            <a:ext cx="4977578" cy="4436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ID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SETELAH BEROLAHRAGA: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ID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Minum ~1.5 L cairan untuk setiap kg BB yang hilang.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ID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Kecepatan rehidrasi tergantung jumlah air yang hilang dan jumlah elektrolit yang hilang selama berolahraga.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es, drinking more water may help you lose weight | Hub" id="266" name="Google Shape;266;p17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7"/>
          <p:cNvSpPr txBox="1"/>
          <p:nvPr>
            <p:ph type="title"/>
          </p:nvPr>
        </p:nvSpPr>
        <p:spPr>
          <a:xfrm>
            <a:off x="965200" y="965200"/>
            <a:ext cx="10261600" cy="35648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Play"/>
              <a:buNone/>
            </a:pPr>
            <a:r>
              <a:rPr lang="en-ID" sz="11500"/>
              <a:t>THANK YOU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/>
          <p:nvPr>
            <p:ph type="title"/>
          </p:nvPr>
        </p:nvSpPr>
        <p:spPr>
          <a:xfrm>
            <a:off x="648929" y="411480"/>
            <a:ext cx="3505495" cy="1005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haroni"/>
              <a:buNone/>
            </a:pPr>
            <a:r>
              <a:rPr lang="en-ID">
                <a:latin typeface="Aharoni"/>
                <a:ea typeface="Aharoni"/>
                <a:cs typeface="Aharoni"/>
                <a:sym typeface="Aharoni"/>
              </a:rPr>
              <a:t>AIR DAN FUNGSINYA</a:t>
            </a:r>
            <a:endParaRPr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0" name="Google Shape;110;p2"/>
          <p:cNvSpPr txBox="1"/>
          <p:nvPr>
            <p:ph idx="1" type="body"/>
          </p:nvPr>
        </p:nvSpPr>
        <p:spPr>
          <a:xfrm>
            <a:off x="285750" y="1645920"/>
            <a:ext cx="4070713" cy="4651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Tubuh manusia terdiri dari sebagian besar air (60%).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FUNGSI AIR: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Both"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Menjaga volume darah serta regulasi fungsi kardiovaskular;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Both"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Regulasi suhu tubuh (Produksi panas saat latihan): konveksi, radiasi dan evaporasi melalui keringat serta pernafasan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Both"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Media pengangkut O</a:t>
            </a:r>
            <a:r>
              <a:rPr b="1" baseline="-25000" lang="en-ID" sz="18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, CO</a:t>
            </a:r>
            <a:r>
              <a:rPr b="1" baseline="-25000" lang="en-ID" sz="18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, &amp; zat gizi.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ID" sz="1800">
                <a:latin typeface="Arial"/>
                <a:ea typeface="Arial"/>
                <a:cs typeface="Arial"/>
                <a:sym typeface="Arial"/>
              </a:rPr>
              <a:t>Asupan air yang adekuat berfungsi menggantikan cairan yang hilang melalui keringat, urin dan feses untuk mencegah dehidrasi.</a:t>
            </a:r>
            <a:endParaRPr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537" y="1138165"/>
            <a:ext cx="6019332" cy="42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lay"/>
              <a:buNone/>
            </a:pPr>
            <a:r>
              <a:rPr lang="en-ID" sz="3700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KOMPOSISI AIR DALAM ORGAN TUBUH</a:t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body parts and body parts&#10;&#10;AI-generated content may be incorrect." id="120" name="Google Shape;120;p3"/>
          <p:cNvPicPr preferRelativeResize="0"/>
          <p:nvPr/>
        </p:nvPicPr>
        <p:blipFill rotWithShape="1">
          <a:blip r:embed="rId3">
            <a:alphaModFix/>
          </a:blip>
          <a:srcRect b="-2" l="0" r="-2" t="85"/>
          <a:stretch/>
        </p:blipFill>
        <p:spPr>
          <a:xfrm>
            <a:off x="545238" y="917863"/>
            <a:ext cx="7608304" cy="509323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b="1" lang="en-ID" sz="4100"/>
              <a:t>DISTRIBUSI AIR PADA BERBAGAI KELOMPOK USIA</a:t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Persentasi air dalam berat tubuh: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Bayi = 77%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Laki-laki dewasa = 60%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Wanita dewasa= 50%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Lansia = 45%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Variasi kandungan air tergantung pada: proporsi jaringan otot.</a:t>
            </a:r>
            <a:endParaRPr/>
          </a:p>
          <a:p>
            <a:pPr indent="-228600" lvl="0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Atlet &gt; non atlet</a:t>
            </a:r>
            <a:endParaRPr/>
          </a:p>
          <a:p>
            <a:pPr indent="-228600" lvl="0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Laki-laki &gt; perempuan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ID" sz="1800">
                <a:latin typeface="Arial"/>
                <a:ea typeface="Arial"/>
                <a:cs typeface="Arial"/>
                <a:sym typeface="Arial"/>
              </a:rPr>
              <a:t>Anak-anak &gt; manula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1532" y="3433640"/>
            <a:ext cx="5150277" cy="181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/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lay"/>
              <a:buNone/>
            </a:pPr>
            <a:r>
              <a:rPr lang="en-ID" sz="2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Faktor yang Mempengaruhi Kebutuhan Air</a:t>
            </a:r>
            <a:endParaRPr/>
          </a:p>
        </p:txBody>
      </p:sp>
      <p:sp>
        <p:nvSpPr>
          <p:cNvPr id="139" name="Google Shape;139;p5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 b="-1" l="18350" r="34694" t="0"/>
          <a:stretch/>
        </p:blipFill>
        <p:spPr>
          <a:xfrm>
            <a:off x="2452275" y="858525"/>
            <a:ext cx="3794229" cy="521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" name="Google Shape;143;p5"/>
          <p:cNvGrpSpPr/>
          <p:nvPr/>
        </p:nvGrpSpPr>
        <p:grpSpPr>
          <a:xfrm>
            <a:off x="781567" y="1314153"/>
            <a:ext cx="5701339" cy="5429845"/>
            <a:chOff x="355883" y="1062"/>
            <a:chExt cx="5701339" cy="5429845"/>
          </a:xfrm>
        </p:grpSpPr>
        <p:sp>
          <p:nvSpPr>
            <p:cNvPr id="144" name="Google Shape;144;p5"/>
            <p:cNvSpPr/>
            <p:nvPr/>
          </p:nvSpPr>
          <p:spPr>
            <a:xfrm>
              <a:off x="355883" y="1062"/>
              <a:ext cx="2714923" cy="1628953"/>
            </a:xfrm>
            <a:prstGeom prst="rect">
              <a:avLst/>
            </a:prstGeom>
            <a:gradFill>
              <a:gsLst>
                <a:gs pos="0">
                  <a:srgbClr val="AB4E9D"/>
                </a:gs>
                <a:gs pos="50000">
                  <a:srgbClr val="A62094"/>
                </a:gs>
                <a:gs pos="100000">
                  <a:srgbClr val="961886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355883" y="1062"/>
              <a:ext cx="2714923" cy="162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ID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Environmental Factors (i.e. Physical Activity and Heat Strain; Altitude and Temperature)</a:t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3342299" y="1062"/>
              <a:ext cx="2714923" cy="1628953"/>
            </a:xfrm>
            <a:prstGeom prst="rect">
              <a:avLst/>
            </a:prstGeom>
            <a:gradFill>
              <a:gsLst>
                <a:gs pos="0">
                  <a:srgbClr val="624FAB"/>
                </a:gs>
                <a:gs pos="50000">
                  <a:srgbClr val="4723A5"/>
                </a:gs>
                <a:gs pos="100000">
                  <a:srgbClr val="3B1996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3342299" y="1062"/>
              <a:ext cx="2714923" cy="162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ID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Dietary Factors (i.e. Caffeine, Alcohol, Macronutrients, Sodium Intake)</a:t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55883" y="1901508"/>
              <a:ext cx="2714923" cy="1628953"/>
            </a:xfrm>
            <a:prstGeom prst="rect">
              <a:avLst/>
            </a:prstGeom>
            <a:gradFill>
              <a:gsLst>
                <a:gs pos="0">
                  <a:srgbClr val="4F7FAD"/>
                </a:gs>
                <a:gs pos="50000">
                  <a:srgbClr val="246EA7"/>
                </a:gs>
                <a:gs pos="100000">
                  <a:srgbClr val="1A629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 txBox="1"/>
            <p:nvPr/>
          </p:nvSpPr>
          <p:spPr>
            <a:xfrm>
              <a:off x="355883" y="1901508"/>
              <a:ext cx="2714923" cy="162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ID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Pathophysiologic Factors (i.e. Diabetes Mellitus, Cystic Fibrosis, Renal Disease, Diuretics and Medication Use)</a:t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342299" y="1901508"/>
              <a:ext cx="2714923" cy="1628953"/>
            </a:xfrm>
            <a:prstGeom prst="rect">
              <a:avLst/>
            </a:prstGeom>
            <a:gradFill>
              <a:gsLst>
                <a:gs pos="0">
                  <a:srgbClr val="4FAF81"/>
                </a:gs>
                <a:gs pos="50000">
                  <a:srgbClr val="23AA70"/>
                </a:gs>
                <a:gs pos="100000">
                  <a:srgbClr val="199B64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3342299" y="1901508"/>
              <a:ext cx="2714923" cy="162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ID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Jumlah air yang dikonsumsi harus seimbang dengan jumlah air yang dikeluarkan tubuh (penguapan melalui pernapasan, kulit, feses, dan urin)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849091" y="3801954"/>
              <a:ext cx="2714923" cy="1628953"/>
            </a:xfrm>
            <a:prstGeom prst="rect">
              <a:avLst/>
            </a:prstGeom>
            <a:gradFill>
              <a:gsLst>
                <a:gs pos="0">
                  <a:srgbClr val="63B150"/>
                </a:gs>
                <a:gs pos="50000">
                  <a:srgbClr val="48AC24"/>
                </a:gs>
                <a:gs pos="100000">
                  <a:srgbClr val="3D9D1A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1849091" y="3801954"/>
              <a:ext cx="2714923" cy="162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ID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Secara umum dalam kondisi normal, sebanyak 1,5–2,6 L cairan per hari sudah mencukupi (setara dengan 1 g/kkal energi yang dibutuhkan sehari)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E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 txBox="1"/>
          <p:nvPr>
            <p:ph type="title"/>
          </p:nvPr>
        </p:nvSpPr>
        <p:spPr>
          <a:xfrm>
            <a:off x="9084774" y="391907"/>
            <a:ext cx="2613872" cy="9034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-ID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Distribusi Air dalam Tubuh</a:t>
            </a:r>
            <a:endParaRPr b="1"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 b="-2" l="0" r="7633" t="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/>
        </p:nvSpPr>
        <p:spPr>
          <a:xfrm>
            <a:off x="9084773" y="1449335"/>
            <a:ext cx="2845969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ID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Jumlah cairan pada laki-laki lebih banyak dibandingkan Perempuan.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Jumlah cairan total tubuh terbagi atas 2 yaitu: cairan intrasellular (2/3) dan cairan ekstrasellular (1/3).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Cairan ekstraselular tersusun atas cairan intrestisial yang mengisi ruang antar sel (80%), dan plasma darah yang terdapat dalam pembuluh darah (20%). 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 flipH="1" rot="3967198">
            <a:off x="8631348" y="490493"/>
            <a:ext cx="2987899" cy="2987899"/>
          </a:xfrm>
          <a:prstGeom prst="arc">
            <a:avLst>
              <a:gd fmla="val 14441841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>
            <p:ph type="title"/>
          </p:nvPr>
        </p:nvSpPr>
        <p:spPr>
          <a:xfrm>
            <a:off x="5894962" y="479493"/>
            <a:ext cx="545883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haroni"/>
              <a:buNone/>
            </a:pPr>
            <a:r>
              <a:rPr b="1" lang="en-ID">
                <a:latin typeface="Aharoni"/>
                <a:ea typeface="Aharoni"/>
                <a:cs typeface="Aharoni"/>
                <a:sym typeface="Aharoni"/>
              </a:rPr>
              <a:t>KESEIMBANGAN AIR</a:t>
            </a:r>
            <a:endParaRPr/>
          </a:p>
        </p:txBody>
      </p:sp>
      <p:sp>
        <p:nvSpPr>
          <p:cNvPr id="171" name="Google Shape;171;p7"/>
          <p:cNvSpPr/>
          <p:nvPr/>
        </p:nvSpPr>
        <p:spPr>
          <a:xfrm flipH="1">
            <a:off x="0" y="5486400"/>
            <a:ext cx="2672863" cy="1371600"/>
          </a:xfrm>
          <a:custGeom>
            <a:rect b="b" l="l" r="r" t="t"/>
            <a:pathLst>
              <a:path extrusionOk="0" h="1371600" w="2672863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gulation of Water Balance – Human Nutrition [DEPRECATED]" id="172" name="Google Shape;1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276" y="511293"/>
            <a:ext cx="4589192" cy="566567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3" name="Google Shape;173;p7"/>
          <p:cNvSpPr txBox="1"/>
          <p:nvPr>
            <p:ph idx="1" type="body"/>
          </p:nvPr>
        </p:nvSpPr>
        <p:spPr>
          <a:xfrm>
            <a:off x="5894962" y="1984443"/>
            <a:ext cx="5458838" cy="4192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Keseimbangan air: Jumlah masuk = jumlah keluar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Kekurangan air (Dehidrasi) &gt;&lt; Kelebihan air (Edema)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Asupan cairan</a:t>
            </a:r>
            <a:r>
              <a:rPr lang="en-ID" sz="2200">
                <a:latin typeface="Arial"/>
                <a:ea typeface="Arial"/>
                <a:cs typeface="Arial"/>
                <a:sym typeface="Arial"/>
              </a:rPr>
              <a:t>: air yang diminum, air dalam makanan, &amp; air hasil metabolisme.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ID" sz="2200">
                <a:latin typeface="Arial"/>
                <a:ea typeface="Arial"/>
                <a:cs typeface="Arial"/>
                <a:sym typeface="Arial"/>
              </a:rPr>
              <a:t>Pengeluaran cairan</a:t>
            </a:r>
            <a:r>
              <a:rPr lang="en-ID" sz="2200">
                <a:latin typeface="Arial"/>
                <a:ea typeface="Arial"/>
                <a:cs typeface="Arial"/>
                <a:sym typeface="Arial"/>
              </a:rPr>
              <a:t>: urine, feses, keringat (kulit), uap air (nafas).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Pengeluaran air melalui urine diatur oleh ginjal &amp; otak melalui hormon antidiuretika (ADH) 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/>
          <p:nvPr/>
        </p:nvSpPr>
        <p:spPr>
          <a:xfrm flipH="1" rot="3967198">
            <a:off x="8631348" y="490493"/>
            <a:ext cx="2987899" cy="2987899"/>
          </a:xfrm>
          <a:prstGeom prst="arc">
            <a:avLst>
              <a:gd fmla="val 14441841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 txBox="1"/>
          <p:nvPr>
            <p:ph type="title"/>
          </p:nvPr>
        </p:nvSpPr>
        <p:spPr>
          <a:xfrm>
            <a:off x="5894962" y="479493"/>
            <a:ext cx="545883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DLaM Display"/>
              <a:buNone/>
            </a:pPr>
            <a:r>
              <a:rPr lang="en-ID">
                <a:latin typeface="ADLaM Display"/>
                <a:ea typeface="ADLaM Display"/>
                <a:cs typeface="ADLaM Display"/>
                <a:sym typeface="ADLaM Display"/>
              </a:rPr>
              <a:t>Keseimbangan pH</a:t>
            </a:r>
            <a:endParaRPr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81" name="Google Shape;181;p8"/>
          <p:cNvSpPr/>
          <p:nvPr/>
        </p:nvSpPr>
        <p:spPr>
          <a:xfrm flipH="1">
            <a:off x="0" y="5486400"/>
            <a:ext cx="2672863" cy="1371600"/>
          </a:xfrm>
          <a:custGeom>
            <a:rect b="b" l="l" r="r" t="t"/>
            <a:pathLst>
              <a:path extrusionOk="0" h="1371600" w="2672863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182" y="955437"/>
            <a:ext cx="4777381" cy="4777381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3" name="Google Shape;183;p8"/>
          <p:cNvSpPr txBox="1"/>
          <p:nvPr>
            <p:ph idx="1" type="body"/>
          </p:nvPr>
        </p:nvSpPr>
        <p:spPr>
          <a:xfrm>
            <a:off x="5894962" y="1984443"/>
            <a:ext cx="5458838" cy="4192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7329" lvl="0" marL="24002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pH memegang peranan penting dalam homeostasis cairan terutama cairan ekstraselluler (pH= 7.35 &amp; 7.45)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28600" lvl="0" marL="241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Jika pH plasma &lt; 7,35 (acidemia) → acidosis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28600" lvl="0" marL="241300" rtl="0" algn="l">
              <a:lnSpc>
                <a:spcPct val="9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Jika pH plasma &gt; 7,45 (alkalemia) → alkalosis</a:t>
            </a:r>
            <a:endParaRPr/>
          </a:p>
          <a:p>
            <a:pPr indent="-229234" lvl="0" marL="241300" marR="5080" rtl="0" algn="l">
              <a:lnSpc>
                <a:spcPct val="90000"/>
              </a:lnSpc>
              <a:spcBef>
                <a:spcPts val="101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ID" sz="2200">
                <a:latin typeface="Arial"/>
                <a:ea typeface="Arial"/>
                <a:cs typeface="Arial"/>
                <a:sym typeface="Arial"/>
              </a:rPr>
              <a:t>Perubahan nilai di kisaran tersebut dapat mempengaruhi sistem tubuh, dan dapat menyebabkan koma, gagal jantung, dan kerusakan sistem sirkulasi.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9"/>
          <p:cNvSpPr txBox="1"/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501B"/>
              </a:buClr>
              <a:buSzPts val="4000"/>
              <a:buFont typeface="ADLaM Display"/>
              <a:buNone/>
            </a:pPr>
            <a:r>
              <a:rPr b="1" lang="en-ID" sz="4000">
                <a:solidFill>
                  <a:srgbClr val="12501B"/>
                </a:solidFill>
                <a:latin typeface="ADLaM Display"/>
                <a:ea typeface="ADLaM Display"/>
                <a:cs typeface="ADLaM Display"/>
                <a:sym typeface="ADLaM Display"/>
              </a:rPr>
              <a:t>KEBUTUHAN ASUPAN CAIRAN</a:t>
            </a:r>
            <a:endParaRPr/>
          </a:p>
        </p:txBody>
      </p:sp>
      <p:sp>
        <p:nvSpPr>
          <p:cNvPr id="190" name="Google Shape;190;p9"/>
          <p:cNvSpPr txBox="1"/>
          <p:nvPr/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ID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WHO. 2004. Water Requirements, Impinging Factors, and Recommended Intakes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643278" y="4409267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296" y="872131"/>
            <a:ext cx="7214616" cy="508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2025-06-16T04:08:04Z</dcterms:created>
  <dc:creator>Syifa Syihab</dc:creator>
</cp:coreProperties>
</file>