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8288000" cy="10287000"/>
  <p:notesSz cx="6858000" cy="9144000"/>
  <p:embeddedFontLst>
    <p:embeddedFont>
      <p:font typeface="League Spartan" charset="1" panose="00000800000000000000"/>
      <p:regular r:id="rId23"/>
    </p:embeddedFont>
    <p:embeddedFont>
      <p:font typeface="Arimo Bold" charset="1" panose="020B0704020202020204"/>
      <p:regular r:id="rId24"/>
    </p:embeddedFont>
    <p:embeddedFont>
      <p:font typeface="Arimo" charset="1" panose="020B0604020202020204"/>
      <p:regular r:id="rId25"/>
    </p:embeddedFont>
    <p:embeddedFont>
      <p:font typeface="Arimo Italics" charset="1" panose="020B0604020202090204"/>
      <p:regular r:id="rId26"/>
    </p:embeddedFont>
    <p:embeddedFont>
      <p:font typeface="Arimo Bold Italics" charset="1" panose="020B0704020202090204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7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38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9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40.png" Type="http://schemas.openxmlformats.org/officeDocument/2006/relationships/image"/><Relationship Id="rId9" Target="../media/image41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17.png" Type="http://schemas.openxmlformats.org/officeDocument/2006/relationships/image"/><Relationship Id="rId7" Target="../media/image18.png" Type="http://schemas.openxmlformats.org/officeDocument/2006/relationships/image"/><Relationship Id="rId8" Target="../media/image19.png" Type="http://schemas.openxmlformats.org/officeDocument/2006/relationships/image"/><Relationship Id="rId9" Target="../media/image20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png" Type="http://schemas.openxmlformats.org/officeDocument/2006/relationships/image"/><Relationship Id="rId11" Target="../media/image24.png" Type="http://schemas.openxmlformats.org/officeDocument/2006/relationships/image"/><Relationship Id="rId12" Target="../media/image25.png" Type="http://schemas.openxmlformats.org/officeDocument/2006/relationships/image"/><Relationship Id="rId13" Target="../media/image26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png" Type="http://schemas.openxmlformats.org/officeDocument/2006/relationships/image"/><Relationship Id="rId3" Target="../media/image28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png" Type="http://schemas.openxmlformats.org/officeDocument/2006/relationships/image"/><Relationship Id="rId11" Target="../media/image3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1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32.png" Type="http://schemas.openxmlformats.org/officeDocument/2006/relationships/image"/><Relationship Id="rId7" Target="../media/image33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6.png" Type="http://schemas.openxmlformats.org/officeDocument/2006/relationships/image"/><Relationship Id="rId2" Target="../media/image27.png" Type="http://schemas.openxmlformats.org/officeDocument/2006/relationships/image"/><Relationship Id="rId3" Target="../media/image28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34.png" Type="http://schemas.openxmlformats.org/officeDocument/2006/relationships/image"/><Relationship Id="rId9" Target="../media/image35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5815150"/>
            <a:ext cx="7071310" cy="6868010"/>
          </a:xfrm>
          <a:custGeom>
            <a:avLst/>
            <a:gdLst/>
            <a:ahLst/>
            <a:cxnLst/>
            <a:rect r="r" b="b" t="t" l="l"/>
            <a:pathLst>
              <a:path h="6868010" w="7071310">
                <a:moveTo>
                  <a:pt x="0" y="0"/>
                </a:moveTo>
                <a:lnTo>
                  <a:pt x="7071310" y="0"/>
                </a:lnTo>
                <a:lnTo>
                  <a:pt x="7071310" y="6868010"/>
                </a:lnTo>
                <a:lnTo>
                  <a:pt x="0" y="68680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-45554"/>
            <a:ext cx="7071310" cy="6868010"/>
          </a:xfrm>
          <a:custGeom>
            <a:avLst/>
            <a:gdLst/>
            <a:ahLst/>
            <a:cxnLst/>
            <a:rect r="r" b="b" t="t" l="l"/>
            <a:pathLst>
              <a:path h="6868010" w="7071310">
                <a:moveTo>
                  <a:pt x="0" y="0"/>
                </a:moveTo>
                <a:lnTo>
                  <a:pt x="7071310" y="0"/>
                </a:lnTo>
                <a:lnTo>
                  <a:pt x="7071310" y="6868010"/>
                </a:lnTo>
                <a:lnTo>
                  <a:pt x="0" y="68680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364972" y="-99442"/>
            <a:ext cx="7071310" cy="6868010"/>
          </a:xfrm>
          <a:custGeom>
            <a:avLst/>
            <a:gdLst/>
            <a:ahLst/>
            <a:cxnLst/>
            <a:rect r="r" b="b" t="t" l="l"/>
            <a:pathLst>
              <a:path h="6868010" w="7071310">
                <a:moveTo>
                  <a:pt x="0" y="0"/>
                </a:moveTo>
                <a:lnTo>
                  <a:pt x="7071310" y="0"/>
                </a:lnTo>
                <a:lnTo>
                  <a:pt x="7071310" y="6868011"/>
                </a:lnTo>
                <a:lnTo>
                  <a:pt x="0" y="68680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816380" y="5585646"/>
            <a:ext cx="7071310" cy="6868010"/>
          </a:xfrm>
          <a:custGeom>
            <a:avLst/>
            <a:gdLst/>
            <a:ahLst/>
            <a:cxnLst/>
            <a:rect r="r" b="b" t="t" l="l"/>
            <a:pathLst>
              <a:path h="6868010" w="7071310">
                <a:moveTo>
                  <a:pt x="0" y="0"/>
                </a:moveTo>
                <a:lnTo>
                  <a:pt x="7071311" y="0"/>
                </a:lnTo>
                <a:lnTo>
                  <a:pt x="7071311" y="6868010"/>
                </a:lnTo>
                <a:lnTo>
                  <a:pt x="0" y="68680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908190" y="5700398"/>
            <a:ext cx="7071310" cy="6868010"/>
          </a:xfrm>
          <a:custGeom>
            <a:avLst/>
            <a:gdLst/>
            <a:ahLst/>
            <a:cxnLst/>
            <a:rect r="r" b="b" t="t" l="l"/>
            <a:pathLst>
              <a:path h="6868010" w="7071310">
                <a:moveTo>
                  <a:pt x="0" y="0"/>
                </a:moveTo>
                <a:lnTo>
                  <a:pt x="7071310" y="0"/>
                </a:lnTo>
                <a:lnTo>
                  <a:pt x="7071310" y="6868010"/>
                </a:lnTo>
                <a:lnTo>
                  <a:pt x="0" y="68680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729943" y="-153329"/>
            <a:ext cx="7071310" cy="6868010"/>
          </a:xfrm>
          <a:custGeom>
            <a:avLst/>
            <a:gdLst/>
            <a:ahLst/>
            <a:cxnLst/>
            <a:rect r="r" b="b" t="t" l="l"/>
            <a:pathLst>
              <a:path h="6868010" w="7071310">
                <a:moveTo>
                  <a:pt x="0" y="0"/>
                </a:moveTo>
                <a:lnTo>
                  <a:pt x="7071310" y="0"/>
                </a:lnTo>
                <a:lnTo>
                  <a:pt x="7071310" y="6868010"/>
                </a:lnTo>
                <a:lnTo>
                  <a:pt x="0" y="68680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2548192">
            <a:off x="368978" y="-172546"/>
            <a:ext cx="1319443" cy="2483119"/>
          </a:xfrm>
          <a:custGeom>
            <a:avLst/>
            <a:gdLst/>
            <a:ahLst/>
            <a:cxnLst/>
            <a:rect r="r" b="b" t="t" l="l"/>
            <a:pathLst>
              <a:path h="2483119" w="1319443">
                <a:moveTo>
                  <a:pt x="0" y="0"/>
                </a:moveTo>
                <a:lnTo>
                  <a:pt x="1319444" y="0"/>
                </a:lnTo>
                <a:lnTo>
                  <a:pt x="1319444" y="2483119"/>
                </a:lnTo>
                <a:lnTo>
                  <a:pt x="0" y="24831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true" rot="4623612">
            <a:off x="15546641" y="7018104"/>
            <a:ext cx="2951197" cy="3606751"/>
          </a:xfrm>
          <a:custGeom>
            <a:avLst/>
            <a:gdLst/>
            <a:ahLst/>
            <a:cxnLst/>
            <a:rect r="r" b="b" t="t" l="l"/>
            <a:pathLst>
              <a:path h="3606751" w="2951197">
                <a:moveTo>
                  <a:pt x="2951197" y="3606751"/>
                </a:moveTo>
                <a:lnTo>
                  <a:pt x="0" y="3606751"/>
                </a:lnTo>
                <a:lnTo>
                  <a:pt x="0" y="0"/>
                </a:lnTo>
                <a:lnTo>
                  <a:pt x="2951197" y="0"/>
                </a:lnTo>
                <a:lnTo>
                  <a:pt x="2951197" y="3606751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183243" y="654668"/>
            <a:ext cx="15921515" cy="9183530"/>
          </a:xfrm>
          <a:custGeom>
            <a:avLst/>
            <a:gdLst/>
            <a:ahLst/>
            <a:cxnLst/>
            <a:rect r="r" b="b" t="t" l="l"/>
            <a:pathLst>
              <a:path h="9183530" w="15921515">
                <a:moveTo>
                  <a:pt x="0" y="0"/>
                </a:moveTo>
                <a:lnTo>
                  <a:pt x="15921514" y="0"/>
                </a:lnTo>
                <a:lnTo>
                  <a:pt x="15921514" y="9183530"/>
                </a:lnTo>
                <a:lnTo>
                  <a:pt x="0" y="91835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5400000">
            <a:off x="1078623" y="8488653"/>
            <a:ext cx="703795" cy="1995295"/>
          </a:xfrm>
          <a:custGeom>
            <a:avLst/>
            <a:gdLst/>
            <a:ahLst/>
            <a:cxnLst/>
            <a:rect r="r" b="b" t="t" l="l"/>
            <a:pathLst>
              <a:path h="1995295" w="703795">
                <a:moveTo>
                  <a:pt x="0" y="0"/>
                </a:moveTo>
                <a:lnTo>
                  <a:pt x="703795" y="0"/>
                </a:lnTo>
                <a:lnTo>
                  <a:pt x="703795" y="1995294"/>
                </a:lnTo>
                <a:lnTo>
                  <a:pt x="0" y="199529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526567" y="-1684526"/>
            <a:ext cx="6583680" cy="4114800"/>
          </a:xfrm>
          <a:custGeom>
            <a:avLst/>
            <a:gdLst/>
            <a:ahLst/>
            <a:cxnLst/>
            <a:rect r="r" b="b" t="t" l="l"/>
            <a:pathLst>
              <a:path h="4114800" w="6583680">
                <a:moveTo>
                  <a:pt x="0" y="0"/>
                </a:moveTo>
                <a:lnTo>
                  <a:pt x="6583680" y="0"/>
                </a:lnTo>
                <a:lnTo>
                  <a:pt x="65836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6778822" y="2430274"/>
            <a:ext cx="1146427" cy="1487111"/>
          </a:xfrm>
          <a:custGeom>
            <a:avLst/>
            <a:gdLst/>
            <a:ahLst/>
            <a:cxnLst/>
            <a:rect r="r" b="b" t="t" l="l"/>
            <a:pathLst>
              <a:path h="1487111" w="1146427">
                <a:moveTo>
                  <a:pt x="0" y="0"/>
                </a:moveTo>
                <a:lnTo>
                  <a:pt x="1146427" y="0"/>
                </a:lnTo>
                <a:lnTo>
                  <a:pt x="1146427" y="1487111"/>
                </a:lnTo>
                <a:lnTo>
                  <a:pt x="0" y="148711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4530626" y="2287399"/>
            <a:ext cx="9226748" cy="25838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59"/>
              </a:lnSpc>
            </a:pPr>
            <a:r>
              <a:rPr lang="en-US" sz="73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Makanan Sebagai </a:t>
            </a:r>
          </a:p>
          <a:p>
            <a:pPr algn="ctr">
              <a:lnSpc>
                <a:spcPts val="10359"/>
              </a:lnSpc>
              <a:spcBef>
                <a:spcPct val="0"/>
              </a:spcBef>
            </a:pPr>
            <a:r>
              <a:rPr lang="en-US" sz="73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Sumber Energi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809113" y="5911319"/>
            <a:ext cx="8669774" cy="1600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4500" b="true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Oleh : </a:t>
            </a:r>
          </a:p>
          <a:p>
            <a:pPr algn="ctr">
              <a:lnSpc>
                <a:spcPts val="6300"/>
              </a:lnSpc>
              <a:spcBef>
                <a:spcPct val="0"/>
              </a:spcBef>
            </a:pPr>
            <a:r>
              <a:rPr lang="en-US" b="true" sz="45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Hurry Mega Insani, S. Pd., M. Si 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3354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512821"/>
            <a:ext cx="7882839" cy="7745479"/>
            <a:chOff x="0" y="0"/>
            <a:chExt cx="2076139" cy="203996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076139" cy="2039962"/>
            </a:xfrm>
            <a:custGeom>
              <a:avLst/>
              <a:gdLst/>
              <a:ahLst/>
              <a:cxnLst/>
              <a:rect r="r" b="b" t="t" l="l"/>
              <a:pathLst>
                <a:path h="2039962" w="2076139">
                  <a:moveTo>
                    <a:pt x="0" y="0"/>
                  </a:moveTo>
                  <a:lnTo>
                    <a:pt x="2076139" y="0"/>
                  </a:lnTo>
                  <a:lnTo>
                    <a:pt x="2076139" y="2039962"/>
                  </a:lnTo>
                  <a:lnTo>
                    <a:pt x="0" y="203996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2076139" cy="20875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259423" y="1905000"/>
            <a:ext cx="7421392" cy="6400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b="true" sz="3000">
                <a:solidFill>
                  <a:srgbClr val="23354B"/>
                </a:solidFill>
                <a:latin typeface="Arimo Bold"/>
                <a:ea typeface="Arimo Bold"/>
                <a:cs typeface="Arimo Bold"/>
                <a:sym typeface="Arimo Bold"/>
              </a:rPr>
              <a:t>Prot</a:t>
            </a:r>
            <a:r>
              <a:rPr lang="en-US" b="true" sz="3000">
                <a:solidFill>
                  <a:srgbClr val="23354B"/>
                </a:solidFill>
                <a:latin typeface="Arimo Bold"/>
                <a:ea typeface="Arimo Bold"/>
                <a:cs typeface="Arimo Bold"/>
                <a:sym typeface="Arimo Bold"/>
              </a:rPr>
              <a:t>ein</a:t>
            </a:r>
            <a:r>
              <a:rPr lang="en-US" sz="3000">
                <a:solidFill>
                  <a:srgbClr val="23354B"/>
                </a:solidFill>
                <a:latin typeface="Arimo"/>
                <a:ea typeface="Arimo"/>
                <a:cs typeface="Arimo"/>
                <a:sym typeface="Arimo"/>
              </a:rPr>
              <a:t> dalam makanan melalui </a:t>
            </a:r>
            <a:r>
              <a:rPr lang="en-US" b="true" sz="3000">
                <a:solidFill>
                  <a:srgbClr val="23354B"/>
                </a:solidFill>
                <a:latin typeface="Arimo Bold"/>
                <a:ea typeface="Arimo Bold"/>
                <a:cs typeface="Arimo Bold"/>
                <a:sym typeface="Arimo Bold"/>
              </a:rPr>
              <a:t>proses pencernaan diuraikan menjadi asam amino</a:t>
            </a:r>
            <a:r>
              <a:rPr lang="en-US" sz="3000">
                <a:solidFill>
                  <a:srgbClr val="23354B"/>
                </a:solidFill>
                <a:latin typeface="Arimo"/>
                <a:ea typeface="Arimo"/>
                <a:cs typeface="Arimo"/>
                <a:sym typeface="Arimo"/>
              </a:rPr>
              <a:t> yang dapat digunakan oleh tubuh. </a:t>
            </a:r>
          </a:p>
          <a:p>
            <a:pPr algn="just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b="true" sz="3000">
                <a:solidFill>
                  <a:srgbClr val="23354B"/>
                </a:solidFill>
                <a:latin typeface="Arimo Bold"/>
                <a:ea typeface="Arimo Bold"/>
                <a:cs typeface="Arimo Bold"/>
                <a:sym typeface="Arimo Bold"/>
              </a:rPr>
              <a:t>Bahan makanan</a:t>
            </a:r>
            <a:r>
              <a:rPr lang="en-US" sz="3000">
                <a:solidFill>
                  <a:srgbClr val="23354B"/>
                </a:solidFill>
                <a:latin typeface="Arimo"/>
                <a:ea typeface="Arimo"/>
                <a:cs typeface="Arimo"/>
                <a:sym typeface="Arimo"/>
              </a:rPr>
              <a:t> yang kaya akan protein di antaranya </a:t>
            </a:r>
            <a:r>
              <a:rPr lang="en-US" b="true" sz="3000">
                <a:solidFill>
                  <a:srgbClr val="23354B"/>
                </a:solidFill>
                <a:latin typeface="Arimo Bold"/>
                <a:ea typeface="Arimo Bold"/>
                <a:cs typeface="Arimo Bold"/>
                <a:sym typeface="Arimo Bold"/>
              </a:rPr>
              <a:t>gandum, ikan, susu, dan telur</a:t>
            </a:r>
            <a:r>
              <a:rPr lang="en-US" sz="3000">
                <a:solidFill>
                  <a:srgbClr val="23354B"/>
                </a:solidFill>
                <a:latin typeface="Arimo"/>
                <a:ea typeface="Arimo"/>
                <a:cs typeface="Arimo"/>
                <a:sym typeface="Arimo"/>
              </a:rPr>
              <a:t>. </a:t>
            </a:r>
          </a:p>
          <a:p>
            <a:pPr algn="just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23354B"/>
                </a:solidFill>
                <a:latin typeface="Arimo"/>
                <a:ea typeface="Arimo"/>
                <a:cs typeface="Arimo"/>
                <a:sym typeface="Arimo"/>
              </a:rPr>
              <a:t>Setiap bahan makanan memiliki kualitas protein yang berbeda, tergantung dari kandungan asam amino serta tingkat ketercernaan protein tersebut dalam tubuh. 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6621852" y="0"/>
            <a:ext cx="1487448" cy="1929472"/>
          </a:xfrm>
          <a:custGeom>
            <a:avLst/>
            <a:gdLst/>
            <a:ahLst/>
            <a:cxnLst/>
            <a:rect r="r" b="b" t="t" l="l"/>
            <a:pathLst>
              <a:path h="1929472" w="1487448">
                <a:moveTo>
                  <a:pt x="0" y="0"/>
                </a:moveTo>
                <a:lnTo>
                  <a:pt x="1487448" y="0"/>
                </a:lnTo>
                <a:lnTo>
                  <a:pt x="1487448" y="1929472"/>
                </a:lnTo>
                <a:lnTo>
                  <a:pt x="0" y="19294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424742" y="139913"/>
            <a:ext cx="15834558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Protein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-297060" y="8718195"/>
            <a:ext cx="1487448" cy="1929472"/>
          </a:xfrm>
          <a:custGeom>
            <a:avLst/>
            <a:gdLst/>
            <a:ahLst/>
            <a:cxnLst/>
            <a:rect r="r" b="b" t="t" l="l"/>
            <a:pathLst>
              <a:path h="1929472" w="1487448">
                <a:moveTo>
                  <a:pt x="0" y="0"/>
                </a:moveTo>
                <a:lnTo>
                  <a:pt x="1487448" y="0"/>
                </a:lnTo>
                <a:lnTo>
                  <a:pt x="1487448" y="1929472"/>
                </a:lnTo>
                <a:lnTo>
                  <a:pt x="0" y="19294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5400000">
            <a:off x="807907" y="-438134"/>
            <a:ext cx="764962" cy="2168706"/>
          </a:xfrm>
          <a:custGeom>
            <a:avLst/>
            <a:gdLst/>
            <a:ahLst/>
            <a:cxnLst/>
            <a:rect r="r" b="b" t="t" l="l"/>
            <a:pathLst>
              <a:path h="2168706" w="764962">
                <a:moveTo>
                  <a:pt x="0" y="0"/>
                </a:moveTo>
                <a:lnTo>
                  <a:pt x="764962" y="0"/>
                </a:lnTo>
                <a:lnTo>
                  <a:pt x="764962" y="2168706"/>
                </a:lnTo>
                <a:lnTo>
                  <a:pt x="0" y="21687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true" rot="5400000">
            <a:off x="16239371" y="8665253"/>
            <a:ext cx="764962" cy="2168706"/>
          </a:xfrm>
          <a:custGeom>
            <a:avLst/>
            <a:gdLst/>
            <a:ahLst/>
            <a:cxnLst/>
            <a:rect r="r" b="b" t="t" l="l"/>
            <a:pathLst>
              <a:path h="2168706" w="764962">
                <a:moveTo>
                  <a:pt x="764962" y="2168706"/>
                </a:moveTo>
                <a:lnTo>
                  <a:pt x="0" y="2168706"/>
                </a:lnTo>
                <a:lnTo>
                  <a:pt x="0" y="0"/>
                </a:lnTo>
                <a:lnTo>
                  <a:pt x="764962" y="0"/>
                </a:lnTo>
                <a:lnTo>
                  <a:pt x="764962" y="216870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9746848" y="1512821"/>
            <a:ext cx="7664852" cy="7897879"/>
            <a:chOff x="0" y="0"/>
            <a:chExt cx="2018726" cy="20801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018726" cy="2080100"/>
            </a:xfrm>
            <a:custGeom>
              <a:avLst/>
              <a:gdLst/>
              <a:ahLst/>
              <a:cxnLst/>
              <a:rect r="r" b="b" t="t" l="l"/>
              <a:pathLst>
                <a:path h="2080100" w="2018726">
                  <a:moveTo>
                    <a:pt x="0" y="0"/>
                  </a:moveTo>
                  <a:lnTo>
                    <a:pt x="2018726" y="0"/>
                  </a:lnTo>
                  <a:lnTo>
                    <a:pt x="2018726" y="2080100"/>
                  </a:lnTo>
                  <a:lnTo>
                    <a:pt x="0" y="20801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47625"/>
              <a:ext cx="2018726" cy="21277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9936112" y="1436621"/>
            <a:ext cx="7286325" cy="9067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b="true" sz="3000">
                <a:solidFill>
                  <a:srgbClr val="23354B"/>
                </a:solidFill>
                <a:latin typeface="Arimo Bold"/>
                <a:ea typeface="Arimo Bold"/>
                <a:cs typeface="Arimo Bold"/>
                <a:sym typeface="Arimo Bold"/>
              </a:rPr>
              <a:t>Fungsi</a:t>
            </a:r>
            <a:r>
              <a:rPr lang="en-US" b="true" sz="3000">
                <a:solidFill>
                  <a:srgbClr val="23354B"/>
                </a:solidFill>
                <a:latin typeface="Arimo Bold"/>
                <a:ea typeface="Arimo Bold"/>
                <a:cs typeface="Arimo Bold"/>
                <a:sym typeface="Arimo Bold"/>
              </a:rPr>
              <a:t> protein</a:t>
            </a:r>
            <a:r>
              <a:rPr lang="en-US" sz="3000">
                <a:solidFill>
                  <a:srgbClr val="23354B"/>
                </a:solidFill>
                <a:latin typeface="Arimo"/>
                <a:ea typeface="Arimo"/>
                <a:cs typeface="Arimo"/>
                <a:sym typeface="Arimo"/>
              </a:rPr>
              <a:t> adalah:</a:t>
            </a:r>
          </a:p>
          <a:p>
            <a:pPr algn="just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23354B"/>
                </a:solidFill>
                <a:latin typeface="Arimo"/>
                <a:ea typeface="Arimo"/>
                <a:cs typeface="Arimo"/>
                <a:sym typeface="Arimo"/>
              </a:rPr>
              <a:t>Sumber energi</a:t>
            </a:r>
          </a:p>
          <a:p>
            <a:pPr algn="just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23354B"/>
                </a:solidFill>
                <a:latin typeface="Arimo"/>
                <a:ea typeface="Arimo"/>
                <a:cs typeface="Arimo"/>
                <a:sym typeface="Arimo"/>
              </a:rPr>
              <a:t>Sintesis protein baru</a:t>
            </a:r>
          </a:p>
          <a:p>
            <a:pPr algn="just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23354B"/>
                </a:solidFill>
                <a:latin typeface="Arimo"/>
                <a:ea typeface="Arimo"/>
                <a:cs typeface="Arimo"/>
                <a:sym typeface="Arimo"/>
              </a:rPr>
              <a:t>Sintesis hormon</a:t>
            </a:r>
          </a:p>
          <a:p>
            <a:pPr algn="just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23354B"/>
                </a:solidFill>
                <a:latin typeface="Arimo"/>
                <a:ea typeface="Arimo"/>
                <a:cs typeface="Arimo"/>
                <a:sym typeface="Arimo"/>
              </a:rPr>
              <a:t>Proses resintesis glikogen dan lipid. </a:t>
            </a:r>
          </a:p>
          <a:p>
            <a:pPr algn="just">
              <a:lnSpc>
                <a:spcPts val="4200"/>
              </a:lnSpc>
            </a:pP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23354B"/>
                </a:solidFill>
                <a:latin typeface="Arimo"/>
                <a:ea typeface="Arimo"/>
                <a:cs typeface="Arimo"/>
                <a:sym typeface="Arimo"/>
              </a:rPr>
              <a:t>Protein dapat diperoleh dari bahan makanan hewan </a:t>
            </a:r>
            <a:r>
              <a:rPr lang="en-US" b="true" sz="3000">
                <a:solidFill>
                  <a:srgbClr val="23354B"/>
                </a:solidFill>
                <a:latin typeface="Arimo Bold"/>
                <a:ea typeface="Arimo Bold"/>
                <a:cs typeface="Arimo Bold"/>
                <a:sym typeface="Arimo Bold"/>
              </a:rPr>
              <a:t>(protein hewani)</a:t>
            </a:r>
            <a:r>
              <a:rPr lang="en-US" sz="3000">
                <a:solidFill>
                  <a:srgbClr val="23354B"/>
                </a:solidFill>
                <a:latin typeface="Arimo"/>
                <a:ea typeface="Arimo"/>
                <a:cs typeface="Arimo"/>
                <a:sym typeface="Arimo"/>
              </a:rPr>
              <a:t> dan bahan makanan tanaman </a:t>
            </a:r>
            <a:r>
              <a:rPr lang="en-US" b="true" sz="3000">
                <a:solidFill>
                  <a:srgbClr val="23354B"/>
                </a:solidFill>
                <a:latin typeface="Arimo Bold"/>
                <a:ea typeface="Arimo Bold"/>
                <a:cs typeface="Arimo Bold"/>
                <a:sym typeface="Arimo Bold"/>
              </a:rPr>
              <a:t>(protein nabati)</a:t>
            </a:r>
            <a:r>
              <a:rPr lang="en-US" sz="3000">
                <a:solidFill>
                  <a:srgbClr val="23354B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  <a:p>
            <a:pPr algn="ctr">
              <a:lnSpc>
                <a:spcPts val="4200"/>
              </a:lnSpc>
            </a:pP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23354B"/>
                </a:solidFill>
                <a:latin typeface="Arimo"/>
                <a:ea typeface="Arimo"/>
                <a:cs typeface="Arimo"/>
                <a:sym typeface="Arimo"/>
              </a:rPr>
              <a:t>Contoh protein hewani: unggas, daging, susu dan telur</a:t>
            </a: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23354B"/>
                </a:solidFill>
                <a:latin typeface="Arimo"/>
                <a:ea typeface="Arimo"/>
                <a:cs typeface="Arimo"/>
                <a:sym typeface="Arimo"/>
              </a:rPr>
              <a:t>Contoh protein nabati: tahu, tempe dan kacang-kacangan</a:t>
            </a:r>
          </a:p>
          <a:p>
            <a:pPr algn="just">
              <a:lnSpc>
                <a:spcPts val="4200"/>
              </a:lnSpc>
            </a:pPr>
          </a:p>
          <a:p>
            <a:pPr algn="just">
              <a:lnSpc>
                <a:spcPts val="4200"/>
              </a:lnSpc>
            </a:p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3354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64164" y="2956093"/>
            <a:ext cx="10309377" cy="5746523"/>
          </a:xfrm>
          <a:custGeom>
            <a:avLst/>
            <a:gdLst/>
            <a:ahLst/>
            <a:cxnLst/>
            <a:rect r="r" b="b" t="t" l="l"/>
            <a:pathLst>
              <a:path h="5746523" w="10309377">
                <a:moveTo>
                  <a:pt x="0" y="0"/>
                </a:moveTo>
                <a:lnTo>
                  <a:pt x="10309377" y="0"/>
                </a:lnTo>
                <a:lnTo>
                  <a:pt x="10309377" y="5746523"/>
                </a:lnTo>
                <a:lnTo>
                  <a:pt x="0" y="57465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424742" y="139913"/>
            <a:ext cx="15834558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Bagan Fungsi dan Jenis Asam Amino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1232669" y="1512821"/>
            <a:ext cx="6865269" cy="7745479"/>
            <a:chOff x="0" y="0"/>
            <a:chExt cx="1808137" cy="203996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08137" cy="2039962"/>
            </a:xfrm>
            <a:custGeom>
              <a:avLst/>
              <a:gdLst/>
              <a:ahLst/>
              <a:cxnLst/>
              <a:rect r="r" b="b" t="t" l="l"/>
              <a:pathLst>
                <a:path h="2039962" w="1808137">
                  <a:moveTo>
                    <a:pt x="0" y="0"/>
                  </a:moveTo>
                  <a:lnTo>
                    <a:pt x="1808137" y="0"/>
                  </a:lnTo>
                  <a:lnTo>
                    <a:pt x="1808137" y="2039962"/>
                  </a:lnTo>
                  <a:lnTo>
                    <a:pt x="0" y="203996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1808137" cy="20875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1731918" y="2269616"/>
            <a:ext cx="5866771" cy="6165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26111" indent="-313055" lvl="1">
              <a:lnSpc>
                <a:spcPts val="4060"/>
              </a:lnSpc>
              <a:buFont typeface="Arial"/>
              <a:buChar char="•"/>
            </a:pPr>
            <a:r>
              <a:rPr lang="en-US" b="true" sz="2900">
                <a:solidFill>
                  <a:srgbClr val="23354B"/>
                </a:solidFill>
                <a:latin typeface="Arimo Bold"/>
                <a:ea typeface="Arimo Bold"/>
                <a:cs typeface="Arimo Bold"/>
                <a:sym typeface="Arimo Bold"/>
              </a:rPr>
              <a:t>Asam amino essensial: </a:t>
            </a:r>
            <a:r>
              <a:rPr lang="en-US" sz="2900">
                <a:solidFill>
                  <a:srgbClr val="23354B"/>
                </a:solidFill>
                <a:latin typeface="Arimo"/>
                <a:ea typeface="Arimo"/>
                <a:cs typeface="Arimo"/>
                <a:sym typeface="Arimo"/>
              </a:rPr>
              <a:t>asam amino yang tidak dapat disintesis sendiri oleh tubuh, sehingga diperoleh melalui makanan.</a:t>
            </a:r>
          </a:p>
          <a:p>
            <a:pPr algn="just" marL="626111" indent="-313055" lvl="1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23354B"/>
                </a:solidFill>
                <a:latin typeface="Arimo"/>
                <a:ea typeface="Arimo"/>
                <a:cs typeface="Arimo"/>
                <a:sym typeface="Arimo"/>
              </a:rPr>
              <a:t>sumber makanan berkualitas memiliki kandungan asam amino lengkap dan tingkat ketercernaan tinggi (protein fungsional) yang terdapat pada </a:t>
            </a:r>
            <a:r>
              <a:rPr lang="en-US" b="true" sz="2900">
                <a:solidFill>
                  <a:srgbClr val="23354B"/>
                </a:solidFill>
                <a:latin typeface="Arimo Bold"/>
                <a:ea typeface="Arimo Bold"/>
                <a:cs typeface="Arimo Bold"/>
                <a:sym typeface="Arimo Bold"/>
              </a:rPr>
              <a:t>protein hewani </a:t>
            </a:r>
            <a:r>
              <a:rPr lang="en-US" sz="2900">
                <a:solidFill>
                  <a:srgbClr val="23354B"/>
                </a:solidFill>
                <a:latin typeface="Arimo"/>
                <a:ea typeface="Arimo"/>
                <a:cs typeface="Arimo"/>
                <a:sym typeface="Arimo"/>
              </a:rPr>
              <a:t>daripada</a:t>
            </a:r>
            <a:r>
              <a:rPr lang="en-US" sz="2900" i="true">
                <a:solidFill>
                  <a:srgbClr val="23354B"/>
                </a:solidFill>
                <a:latin typeface="Arimo Italics"/>
                <a:ea typeface="Arimo Italics"/>
                <a:cs typeface="Arimo Italics"/>
                <a:sym typeface="Arimo Italics"/>
              </a:rPr>
              <a:t> protein nabati. 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5815150"/>
            <a:ext cx="7071310" cy="6868010"/>
          </a:xfrm>
          <a:custGeom>
            <a:avLst/>
            <a:gdLst/>
            <a:ahLst/>
            <a:cxnLst/>
            <a:rect r="r" b="b" t="t" l="l"/>
            <a:pathLst>
              <a:path h="6868010" w="7071310">
                <a:moveTo>
                  <a:pt x="0" y="0"/>
                </a:moveTo>
                <a:lnTo>
                  <a:pt x="7071310" y="0"/>
                </a:lnTo>
                <a:lnTo>
                  <a:pt x="7071310" y="6868010"/>
                </a:lnTo>
                <a:lnTo>
                  <a:pt x="0" y="68680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-45554"/>
            <a:ext cx="7071310" cy="6868010"/>
          </a:xfrm>
          <a:custGeom>
            <a:avLst/>
            <a:gdLst/>
            <a:ahLst/>
            <a:cxnLst/>
            <a:rect r="r" b="b" t="t" l="l"/>
            <a:pathLst>
              <a:path h="6868010" w="7071310">
                <a:moveTo>
                  <a:pt x="0" y="0"/>
                </a:moveTo>
                <a:lnTo>
                  <a:pt x="7071310" y="0"/>
                </a:lnTo>
                <a:lnTo>
                  <a:pt x="7071310" y="6868010"/>
                </a:lnTo>
                <a:lnTo>
                  <a:pt x="0" y="68680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364972" y="-99442"/>
            <a:ext cx="7071310" cy="6868010"/>
          </a:xfrm>
          <a:custGeom>
            <a:avLst/>
            <a:gdLst/>
            <a:ahLst/>
            <a:cxnLst/>
            <a:rect r="r" b="b" t="t" l="l"/>
            <a:pathLst>
              <a:path h="6868010" w="7071310">
                <a:moveTo>
                  <a:pt x="0" y="0"/>
                </a:moveTo>
                <a:lnTo>
                  <a:pt x="7071310" y="0"/>
                </a:lnTo>
                <a:lnTo>
                  <a:pt x="7071310" y="6868011"/>
                </a:lnTo>
                <a:lnTo>
                  <a:pt x="0" y="68680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816380" y="5585646"/>
            <a:ext cx="7071310" cy="6868010"/>
          </a:xfrm>
          <a:custGeom>
            <a:avLst/>
            <a:gdLst/>
            <a:ahLst/>
            <a:cxnLst/>
            <a:rect r="r" b="b" t="t" l="l"/>
            <a:pathLst>
              <a:path h="6868010" w="7071310">
                <a:moveTo>
                  <a:pt x="0" y="0"/>
                </a:moveTo>
                <a:lnTo>
                  <a:pt x="7071311" y="0"/>
                </a:lnTo>
                <a:lnTo>
                  <a:pt x="7071311" y="6868010"/>
                </a:lnTo>
                <a:lnTo>
                  <a:pt x="0" y="68680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908190" y="5700398"/>
            <a:ext cx="7071310" cy="6868010"/>
          </a:xfrm>
          <a:custGeom>
            <a:avLst/>
            <a:gdLst/>
            <a:ahLst/>
            <a:cxnLst/>
            <a:rect r="r" b="b" t="t" l="l"/>
            <a:pathLst>
              <a:path h="6868010" w="7071310">
                <a:moveTo>
                  <a:pt x="0" y="0"/>
                </a:moveTo>
                <a:lnTo>
                  <a:pt x="7071310" y="0"/>
                </a:lnTo>
                <a:lnTo>
                  <a:pt x="7071310" y="6868010"/>
                </a:lnTo>
                <a:lnTo>
                  <a:pt x="0" y="68680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436282" y="-1684526"/>
            <a:ext cx="6583680" cy="4114800"/>
          </a:xfrm>
          <a:custGeom>
            <a:avLst/>
            <a:gdLst/>
            <a:ahLst/>
            <a:cxnLst/>
            <a:rect r="r" b="b" t="t" l="l"/>
            <a:pathLst>
              <a:path h="4114800" w="6583680">
                <a:moveTo>
                  <a:pt x="0" y="0"/>
                </a:moveTo>
                <a:lnTo>
                  <a:pt x="6583680" y="0"/>
                </a:lnTo>
                <a:lnTo>
                  <a:pt x="65836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729943" y="-153329"/>
            <a:ext cx="7071310" cy="6868010"/>
          </a:xfrm>
          <a:custGeom>
            <a:avLst/>
            <a:gdLst/>
            <a:ahLst/>
            <a:cxnLst/>
            <a:rect r="r" b="b" t="t" l="l"/>
            <a:pathLst>
              <a:path h="6868010" w="7071310">
                <a:moveTo>
                  <a:pt x="0" y="0"/>
                </a:moveTo>
                <a:lnTo>
                  <a:pt x="7071310" y="0"/>
                </a:lnTo>
                <a:lnTo>
                  <a:pt x="7071310" y="6868010"/>
                </a:lnTo>
                <a:lnTo>
                  <a:pt x="0" y="68680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true" rot="10415535">
            <a:off x="-1217182" y="6975871"/>
            <a:ext cx="2951197" cy="3606751"/>
          </a:xfrm>
          <a:custGeom>
            <a:avLst/>
            <a:gdLst/>
            <a:ahLst/>
            <a:cxnLst/>
            <a:rect r="r" b="b" t="t" l="l"/>
            <a:pathLst>
              <a:path h="3606751" w="2951197">
                <a:moveTo>
                  <a:pt x="2951197" y="3606752"/>
                </a:moveTo>
                <a:lnTo>
                  <a:pt x="0" y="3606752"/>
                </a:lnTo>
                <a:lnTo>
                  <a:pt x="0" y="0"/>
                </a:lnTo>
                <a:lnTo>
                  <a:pt x="2951197" y="0"/>
                </a:lnTo>
                <a:lnTo>
                  <a:pt x="2951197" y="3606752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8033393" y="3673676"/>
            <a:ext cx="10178097" cy="4745616"/>
          </a:xfrm>
          <a:custGeom>
            <a:avLst/>
            <a:gdLst/>
            <a:ahLst/>
            <a:cxnLst/>
            <a:rect r="r" b="b" t="t" l="l"/>
            <a:pathLst>
              <a:path h="4745616" w="10178097">
                <a:moveTo>
                  <a:pt x="0" y="0"/>
                </a:moveTo>
                <a:lnTo>
                  <a:pt x="10178097" y="0"/>
                </a:lnTo>
                <a:lnTo>
                  <a:pt x="10178097" y="4745616"/>
                </a:lnTo>
                <a:lnTo>
                  <a:pt x="0" y="474561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706201" y="2926045"/>
            <a:ext cx="7698463" cy="6963070"/>
            <a:chOff x="0" y="0"/>
            <a:chExt cx="2027579" cy="1833895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027579" cy="1833895"/>
            </a:xfrm>
            <a:custGeom>
              <a:avLst/>
              <a:gdLst/>
              <a:ahLst/>
              <a:cxnLst/>
              <a:rect r="r" b="b" t="t" l="l"/>
              <a:pathLst>
                <a:path h="1833895" w="2027579">
                  <a:moveTo>
                    <a:pt x="51288" y="0"/>
                  </a:moveTo>
                  <a:lnTo>
                    <a:pt x="1976291" y="0"/>
                  </a:lnTo>
                  <a:cubicBezTo>
                    <a:pt x="1989893" y="0"/>
                    <a:pt x="2002938" y="5404"/>
                    <a:pt x="2012557" y="15022"/>
                  </a:cubicBezTo>
                  <a:cubicBezTo>
                    <a:pt x="2022175" y="24640"/>
                    <a:pt x="2027579" y="37685"/>
                    <a:pt x="2027579" y="51288"/>
                  </a:cubicBezTo>
                  <a:lnTo>
                    <a:pt x="2027579" y="1782607"/>
                  </a:lnTo>
                  <a:cubicBezTo>
                    <a:pt x="2027579" y="1810933"/>
                    <a:pt x="2004616" y="1833895"/>
                    <a:pt x="1976291" y="1833895"/>
                  </a:cubicBezTo>
                  <a:lnTo>
                    <a:pt x="51288" y="1833895"/>
                  </a:lnTo>
                  <a:cubicBezTo>
                    <a:pt x="37685" y="1833895"/>
                    <a:pt x="24640" y="1828491"/>
                    <a:pt x="15022" y="1818873"/>
                  </a:cubicBezTo>
                  <a:cubicBezTo>
                    <a:pt x="5404" y="1809255"/>
                    <a:pt x="0" y="1796210"/>
                    <a:pt x="0" y="1782607"/>
                  </a:cubicBezTo>
                  <a:lnTo>
                    <a:pt x="0" y="51288"/>
                  </a:lnTo>
                  <a:cubicBezTo>
                    <a:pt x="0" y="37685"/>
                    <a:pt x="5404" y="24640"/>
                    <a:pt x="15022" y="15022"/>
                  </a:cubicBezTo>
                  <a:cubicBezTo>
                    <a:pt x="24640" y="5404"/>
                    <a:pt x="37685" y="0"/>
                    <a:pt x="51288" y="0"/>
                  </a:cubicBezTo>
                  <a:close/>
                </a:path>
              </a:pathLst>
            </a:custGeom>
            <a:solidFill>
              <a:srgbClr val="23354B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47625"/>
              <a:ext cx="2027579" cy="18815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2591758" y="838200"/>
            <a:ext cx="12327493" cy="17081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99"/>
              </a:lnSpc>
              <a:spcBef>
                <a:spcPct val="0"/>
              </a:spcBef>
            </a:pPr>
            <a:r>
              <a:rPr lang="en-US" sz="9999">
                <a:solidFill>
                  <a:srgbClr val="23354B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Protein pada Atlet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28700" y="3395456"/>
            <a:ext cx="7004693" cy="5624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Kebutuh</a:t>
            </a:r>
            <a:r>
              <a:rPr lang="en-US" sz="3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an </a:t>
            </a:r>
            <a:r>
              <a:rPr lang="en-US" b="true" sz="32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protein pada atlet erat kaitannya dengan keseimbangan nitrogen tubuh</a:t>
            </a:r>
            <a:r>
              <a:rPr lang="en-US" sz="3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, di mana jumlah </a:t>
            </a:r>
            <a:r>
              <a:rPr lang="en-US" b="true" sz="32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asupan nitrogen harus seimbang dengan penggunaan nitrogen</a:t>
            </a:r>
            <a:r>
              <a:rPr lang="en-US" sz="3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. </a:t>
            </a:r>
          </a:p>
          <a:p>
            <a:pPr algn="just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b="true" sz="32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Protein</a:t>
            </a:r>
            <a:r>
              <a:rPr lang="en-US" sz="3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pada atlet dibutuhkan untuk </a:t>
            </a:r>
            <a:r>
              <a:rPr lang="en-US" b="true" sz="32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pembentukan massa otot dan recovery jaringan</a:t>
            </a:r>
            <a:r>
              <a:rPr lang="en-US" sz="3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setelah latihan m</a:t>
            </a:r>
            <a:r>
              <a:rPr lang="en-US" sz="3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aupun</a:t>
            </a:r>
            <a:r>
              <a:rPr lang="en-US" sz="3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k</a:t>
            </a:r>
            <a:r>
              <a:rPr lang="en-US" sz="3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o</a:t>
            </a:r>
            <a:r>
              <a:rPr lang="en-US" sz="3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mp</a:t>
            </a:r>
            <a:r>
              <a:rPr lang="en-US" sz="3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eti</a:t>
            </a:r>
            <a:r>
              <a:rPr lang="en-US" sz="3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si</a:t>
            </a:r>
            <a:r>
              <a:rPr lang="en-US" sz="3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3354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2830245"/>
            <a:ext cx="16230600" cy="6428055"/>
            <a:chOff x="0" y="0"/>
            <a:chExt cx="4274726" cy="169298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1692986"/>
            </a:xfrm>
            <a:custGeom>
              <a:avLst/>
              <a:gdLst/>
              <a:ahLst/>
              <a:cxnLst/>
              <a:rect r="r" b="b" t="t" l="l"/>
              <a:pathLst>
                <a:path h="1692986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1692986"/>
                  </a:lnTo>
                  <a:lnTo>
                    <a:pt x="0" y="169298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274726" cy="17406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596948" y="3180422"/>
            <a:ext cx="15024904" cy="53327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820421" indent="-410210" lvl="1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23354B"/>
                </a:solidFill>
                <a:latin typeface="Arimo"/>
                <a:ea typeface="Arimo"/>
                <a:cs typeface="Arimo"/>
                <a:sym typeface="Arimo"/>
              </a:rPr>
              <a:t>Lemak digunakan untuk</a:t>
            </a:r>
            <a:r>
              <a:rPr lang="en-US" b="true" sz="3800">
                <a:solidFill>
                  <a:srgbClr val="23354B"/>
                </a:solidFill>
                <a:latin typeface="Arimo Bold"/>
                <a:ea typeface="Arimo Bold"/>
                <a:cs typeface="Arimo Bold"/>
                <a:sym typeface="Arimo Bold"/>
              </a:rPr>
              <a:t> sintesis hormon, membantu pencernaan, cadangan energi </a:t>
            </a:r>
            <a:r>
              <a:rPr lang="en-US" sz="3800">
                <a:solidFill>
                  <a:srgbClr val="23354B"/>
                </a:solidFill>
                <a:latin typeface="Arimo"/>
                <a:ea typeface="Arimo"/>
                <a:cs typeface="Arimo"/>
                <a:sym typeface="Arimo"/>
              </a:rPr>
              <a:t>dan </a:t>
            </a:r>
            <a:r>
              <a:rPr lang="en-US" b="true" sz="3800">
                <a:solidFill>
                  <a:srgbClr val="23354B"/>
                </a:solidFill>
                <a:latin typeface="Arimo Bold"/>
                <a:ea typeface="Arimo Bold"/>
                <a:cs typeface="Arimo Bold"/>
                <a:sym typeface="Arimo Bold"/>
              </a:rPr>
              <a:t>bagian penting membran sel.</a:t>
            </a:r>
          </a:p>
          <a:p>
            <a:pPr algn="just" marL="820421" indent="-410210" lvl="1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23354B"/>
                </a:solidFill>
                <a:latin typeface="Arimo"/>
                <a:ea typeface="Arimo"/>
                <a:cs typeface="Arimo"/>
                <a:sym typeface="Arimo"/>
              </a:rPr>
              <a:t>lemak dikategorikan menjadi </a:t>
            </a:r>
            <a:r>
              <a:rPr lang="en-US" b="true" sz="3800">
                <a:solidFill>
                  <a:srgbClr val="23354B"/>
                </a:solidFill>
                <a:latin typeface="Arimo Bold"/>
                <a:ea typeface="Arimo Bold"/>
                <a:cs typeface="Arimo Bold"/>
                <a:sym typeface="Arimo Bold"/>
              </a:rPr>
              <a:t>tiga jenis</a:t>
            </a:r>
            <a:r>
              <a:rPr lang="en-US" sz="3800">
                <a:solidFill>
                  <a:srgbClr val="23354B"/>
                </a:solidFill>
                <a:latin typeface="Arimo"/>
                <a:ea typeface="Arimo"/>
                <a:cs typeface="Arimo"/>
                <a:sym typeface="Arimo"/>
              </a:rPr>
              <a:t> yaitu, l</a:t>
            </a:r>
            <a:r>
              <a:rPr lang="en-US" b="true" sz="3800">
                <a:solidFill>
                  <a:srgbClr val="23354B"/>
                </a:solidFill>
                <a:latin typeface="Arimo Bold"/>
                <a:ea typeface="Arimo Bold"/>
                <a:cs typeface="Arimo Bold"/>
                <a:sym typeface="Arimo Bold"/>
              </a:rPr>
              <a:t>emak jenuh (</a:t>
            </a:r>
            <a:r>
              <a:rPr lang="en-US" b="true" sz="3800" i="true">
                <a:solidFill>
                  <a:srgbClr val="23354B"/>
                </a:solidFill>
                <a:latin typeface="Arimo Bold Italics"/>
                <a:ea typeface="Arimo Bold Italics"/>
                <a:cs typeface="Arimo Bold Italics"/>
                <a:sym typeface="Arimo Bold Italics"/>
              </a:rPr>
              <a:t>saturated fat), </a:t>
            </a:r>
            <a:r>
              <a:rPr lang="en-US" b="true" sz="3800">
                <a:solidFill>
                  <a:srgbClr val="23354B"/>
                </a:solidFill>
                <a:latin typeface="Arimo Bold"/>
                <a:ea typeface="Arimo Bold"/>
                <a:cs typeface="Arimo Bold"/>
                <a:sym typeface="Arimo Bold"/>
              </a:rPr>
              <a:t>lemak tidak jenuh </a:t>
            </a:r>
            <a:r>
              <a:rPr lang="en-US" b="true" sz="3800" i="true">
                <a:solidFill>
                  <a:srgbClr val="23354B"/>
                </a:solidFill>
                <a:latin typeface="Arimo Bold Italics"/>
                <a:ea typeface="Arimo Bold Italics"/>
                <a:cs typeface="Arimo Bold Italics"/>
                <a:sym typeface="Arimo Bold Italics"/>
              </a:rPr>
              <a:t>(unsaturated fat) </a:t>
            </a:r>
            <a:r>
              <a:rPr lang="en-US" b="true" sz="3800">
                <a:solidFill>
                  <a:srgbClr val="23354B"/>
                </a:solidFill>
                <a:latin typeface="Arimo Bold"/>
                <a:ea typeface="Arimo Bold"/>
                <a:cs typeface="Arimo Bold"/>
                <a:sym typeface="Arimo Bold"/>
              </a:rPr>
              <a:t>dan lemak trans (</a:t>
            </a:r>
            <a:r>
              <a:rPr lang="en-US" b="true" sz="3800" i="true">
                <a:solidFill>
                  <a:srgbClr val="23354B"/>
                </a:solidFill>
                <a:latin typeface="Arimo Bold Italics"/>
                <a:ea typeface="Arimo Bold Italics"/>
                <a:cs typeface="Arimo Bold Italics"/>
                <a:sym typeface="Arimo Bold Italics"/>
              </a:rPr>
              <a:t>trans fat).</a:t>
            </a:r>
          </a:p>
          <a:p>
            <a:pPr algn="just" marL="820421" indent="-410210" lvl="1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23354B"/>
                </a:solidFill>
                <a:latin typeface="Arimo"/>
                <a:ea typeface="Arimo"/>
                <a:cs typeface="Arimo"/>
                <a:sym typeface="Arimo"/>
              </a:rPr>
              <a:t>Makanan sumber lemak: minyak zaitun, ikan salmon, kacang-kacangan, alpukat dan lain sebagainya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6621852" y="0"/>
            <a:ext cx="1487448" cy="1929472"/>
          </a:xfrm>
          <a:custGeom>
            <a:avLst/>
            <a:gdLst/>
            <a:ahLst/>
            <a:cxnLst/>
            <a:rect r="r" b="b" t="t" l="l"/>
            <a:pathLst>
              <a:path h="1929472" w="1487448">
                <a:moveTo>
                  <a:pt x="0" y="0"/>
                </a:moveTo>
                <a:lnTo>
                  <a:pt x="1487448" y="0"/>
                </a:lnTo>
                <a:lnTo>
                  <a:pt x="1487448" y="1929472"/>
                </a:lnTo>
                <a:lnTo>
                  <a:pt x="0" y="19294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424742" y="139913"/>
            <a:ext cx="15834558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Lemak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-297060" y="8718195"/>
            <a:ext cx="1487448" cy="1929472"/>
          </a:xfrm>
          <a:custGeom>
            <a:avLst/>
            <a:gdLst/>
            <a:ahLst/>
            <a:cxnLst/>
            <a:rect r="r" b="b" t="t" l="l"/>
            <a:pathLst>
              <a:path h="1929472" w="1487448">
                <a:moveTo>
                  <a:pt x="0" y="0"/>
                </a:moveTo>
                <a:lnTo>
                  <a:pt x="1487448" y="0"/>
                </a:lnTo>
                <a:lnTo>
                  <a:pt x="1487448" y="1929472"/>
                </a:lnTo>
                <a:lnTo>
                  <a:pt x="0" y="19294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5400000">
            <a:off x="807907" y="-438134"/>
            <a:ext cx="764962" cy="2168706"/>
          </a:xfrm>
          <a:custGeom>
            <a:avLst/>
            <a:gdLst/>
            <a:ahLst/>
            <a:cxnLst/>
            <a:rect r="r" b="b" t="t" l="l"/>
            <a:pathLst>
              <a:path h="2168706" w="764962">
                <a:moveTo>
                  <a:pt x="0" y="0"/>
                </a:moveTo>
                <a:lnTo>
                  <a:pt x="764962" y="0"/>
                </a:lnTo>
                <a:lnTo>
                  <a:pt x="764962" y="2168706"/>
                </a:lnTo>
                <a:lnTo>
                  <a:pt x="0" y="21687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true" rot="5400000">
            <a:off x="16239371" y="8665253"/>
            <a:ext cx="764962" cy="2168706"/>
          </a:xfrm>
          <a:custGeom>
            <a:avLst/>
            <a:gdLst/>
            <a:ahLst/>
            <a:cxnLst/>
            <a:rect r="r" b="b" t="t" l="l"/>
            <a:pathLst>
              <a:path h="2168706" w="764962">
                <a:moveTo>
                  <a:pt x="764962" y="2168706"/>
                </a:moveTo>
                <a:lnTo>
                  <a:pt x="0" y="2168706"/>
                </a:lnTo>
                <a:lnTo>
                  <a:pt x="0" y="0"/>
                </a:lnTo>
                <a:lnTo>
                  <a:pt x="764962" y="0"/>
                </a:lnTo>
                <a:lnTo>
                  <a:pt x="764962" y="216870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3354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621852" y="0"/>
            <a:ext cx="1487448" cy="1929472"/>
          </a:xfrm>
          <a:custGeom>
            <a:avLst/>
            <a:gdLst/>
            <a:ahLst/>
            <a:cxnLst/>
            <a:rect r="r" b="b" t="t" l="l"/>
            <a:pathLst>
              <a:path h="1929472" w="1487448">
                <a:moveTo>
                  <a:pt x="0" y="0"/>
                </a:moveTo>
                <a:lnTo>
                  <a:pt x="1487448" y="0"/>
                </a:lnTo>
                <a:lnTo>
                  <a:pt x="1487448" y="1929472"/>
                </a:lnTo>
                <a:lnTo>
                  <a:pt x="0" y="19294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97060" y="8718195"/>
            <a:ext cx="1487448" cy="1929472"/>
          </a:xfrm>
          <a:custGeom>
            <a:avLst/>
            <a:gdLst/>
            <a:ahLst/>
            <a:cxnLst/>
            <a:rect r="r" b="b" t="t" l="l"/>
            <a:pathLst>
              <a:path h="1929472" w="1487448">
                <a:moveTo>
                  <a:pt x="0" y="0"/>
                </a:moveTo>
                <a:lnTo>
                  <a:pt x="1487448" y="0"/>
                </a:lnTo>
                <a:lnTo>
                  <a:pt x="1487448" y="1929472"/>
                </a:lnTo>
                <a:lnTo>
                  <a:pt x="0" y="19294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400000">
            <a:off x="807907" y="-438134"/>
            <a:ext cx="764962" cy="2168706"/>
          </a:xfrm>
          <a:custGeom>
            <a:avLst/>
            <a:gdLst/>
            <a:ahLst/>
            <a:cxnLst/>
            <a:rect r="r" b="b" t="t" l="l"/>
            <a:pathLst>
              <a:path h="2168706" w="764962">
                <a:moveTo>
                  <a:pt x="0" y="0"/>
                </a:moveTo>
                <a:lnTo>
                  <a:pt x="764962" y="0"/>
                </a:lnTo>
                <a:lnTo>
                  <a:pt x="764962" y="2168706"/>
                </a:lnTo>
                <a:lnTo>
                  <a:pt x="0" y="21687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true" rot="5400000">
            <a:off x="16239371" y="8665253"/>
            <a:ext cx="764962" cy="2168706"/>
          </a:xfrm>
          <a:custGeom>
            <a:avLst/>
            <a:gdLst/>
            <a:ahLst/>
            <a:cxnLst/>
            <a:rect r="r" b="b" t="t" l="l"/>
            <a:pathLst>
              <a:path h="2168706" w="764962">
                <a:moveTo>
                  <a:pt x="764962" y="2168706"/>
                </a:moveTo>
                <a:lnTo>
                  <a:pt x="0" y="2168706"/>
                </a:lnTo>
                <a:lnTo>
                  <a:pt x="0" y="0"/>
                </a:lnTo>
                <a:lnTo>
                  <a:pt x="764962" y="0"/>
                </a:lnTo>
                <a:lnTo>
                  <a:pt x="764962" y="216870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76325" y="3967382"/>
            <a:ext cx="3037096" cy="2400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300"/>
              </a:lnSpc>
              <a:spcBef>
                <a:spcPct val="0"/>
              </a:spcBef>
            </a:pPr>
            <a:r>
              <a:rPr lang="en-US" b="true" sz="4500">
                <a:solidFill>
                  <a:srgbClr val="23354B"/>
                </a:solidFill>
                <a:latin typeface="Arimo Bold"/>
                <a:ea typeface="Arimo Bold"/>
                <a:cs typeface="Arimo Bold"/>
                <a:sym typeface="Arimo Bold"/>
              </a:rPr>
              <a:t>Waktu dan Tempat Penelitian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980254" y="544513"/>
            <a:ext cx="12327493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Metabolisme Zat Gizi Makro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639367" y="3967382"/>
            <a:ext cx="3037096" cy="1600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300"/>
              </a:lnSpc>
              <a:spcBef>
                <a:spcPct val="0"/>
              </a:spcBef>
            </a:pPr>
            <a:r>
              <a:rPr lang="en-US" b="true" sz="4500">
                <a:solidFill>
                  <a:srgbClr val="23354B"/>
                </a:solidFill>
                <a:latin typeface="Arimo Bold"/>
                <a:ea typeface="Arimo Bold"/>
                <a:cs typeface="Arimo Bold"/>
                <a:sym typeface="Arimo Bold"/>
              </a:rPr>
              <a:t>Subjek Penelitian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905188" y="3948947"/>
            <a:ext cx="3037096" cy="1600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300"/>
              </a:lnSpc>
              <a:spcBef>
                <a:spcPct val="0"/>
              </a:spcBef>
            </a:pPr>
            <a:r>
              <a:rPr lang="en-US" b="true" sz="4500">
                <a:solidFill>
                  <a:srgbClr val="23354B"/>
                </a:solidFill>
                <a:latin typeface="Arimo Bold"/>
                <a:ea typeface="Arimo Bold"/>
                <a:cs typeface="Arimo Bold"/>
                <a:sym typeface="Arimo Bold"/>
              </a:rPr>
              <a:t>Desain Penelitian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4171106" y="3891797"/>
            <a:ext cx="3037096" cy="3200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300"/>
              </a:lnSpc>
              <a:spcBef>
                <a:spcPct val="0"/>
              </a:spcBef>
            </a:pPr>
            <a:r>
              <a:rPr lang="en-US" b="true" sz="4500">
                <a:solidFill>
                  <a:srgbClr val="23354B"/>
                </a:solidFill>
                <a:latin typeface="Arimo Bold"/>
                <a:ea typeface="Arimo Bold"/>
                <a:cs typeface="Arimo Bold"/>
                <a:sym typeface="Arimo Bold"/>
              </a:rPr>
              <a:t>Data dan Teknik Pengumpu-lan Data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028700" y="1929472"/>
            <a:ext cx="16230600" cy="7328828"/>
            <a:chOff x="0" y="0"/>
            <a:chExt cx="4274726" cy="193022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274726" cy="1930226"/>
            </a:xfrm>
            <a:custGeom>
              <a:avLst/>
              <a:gdLst/>
              <a:ahLst/>
              <a:cxnLst/>
              <a:rect r="r" b="b" t="t" l="l"/>
              <a:pathLst>
                <a:path h="1930226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1930226"/>
                  </a:lnTo>
                  <a:lnTo>
                    <a:pt x="0" y="193022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47625"/>
              <a:ext cx="4274726" cy="19778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1190388" y="2034145"/>
            <a:ext cx="15024904" cy="73329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820421" indent="-410210" lvl="1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23354B"/>
                </a:solidFill>
                <a:latin typeface="Arimo"/>
                <a:ea typeface="Arimo"/>
                <a:cs typeface="Arimo"/>
                <a:sym typeface="Arimo"/>
              </a:rPr>
              <a:t>Proses metabolisme berhubungan dengan efisiensi energi tubuh dalam menjalankan aktivitas keseharian maupun olahraga.</a:t>
            </a:r>
          </a:p>
          <a:p>
            <a:pPr algn="just" marL="820421" indent="-410210" lvl="1">
              <a:lnSpc>
                <a:spcPts val="5320"/>
              </a:lnSpc>
              <a:buFont typeface="Arial"/>
              <a:buChar char="•"/>
            </a:pPr>
            <a:r>
              <a:rPr lang="en-US" sz="3800" i="true">
                <a:solidFill>
                  <a:srgbClr val="23354B"/>
                </a:solidFill>
                <a:latin typeface="Arimo Italics"/>
                <a:ea typeface="Arimo Italics"/>
                <a:cs typeface="Arimo Italics"/>
                <a:sym typeface="Arimo Italics"/>
              </a:rPr>
              <a:t>Makronutrients </a:t>
            </a:r>
            <a:r>
              <a:rPr lang="en-US" sz="3800">
                <a:solidFill>
                  <a:srgbClr val="23354B"/>
                </a:solidFill>
                <a:latin typeface="Arimo"/>
                <a:ea typeface="Arimo"/>
                <a:cs typeface="Arimo"/>
                <a:sym typeface="Arimo"/>
              </a:rPr>
              <a:t>seperti </a:t>
            </a:r>
            <a:r>
              <a:rPr lang="en-US" b="true" sz="3800">
                <a:solidFill>
                  <a:srgbClr val="23354B"/>
                </a:solidFill>
                <a:latin typeface="Arimo Bold"/>
                <a:ea typeface="Arimo Bold"/>
                <a:cs typeface="Arimo Bold"/>
                <a:sym typeface="Arimo Bold"/>
              </a:rPr>
              <a:t>karbohidrat, protein dan lemak diuraikan menjadi energi dalam bentuk Adenosin Triphosphate (ATP)</a:t>
            </a:r>
            <a:r>
              <a:rPr lang="en-US" sz="3800">
                <a:solidFill>
                  <a:srgbClr val="23354B"/>
                </a:solidFill>
                <a:latin typeface="Arimo"/>
                <a:ea typeface="Arimo"/>
                <a:cs typeface="Arimo"/>
                <a:sym typeface="Arimo"/>
              </a:rPr>
              <a:t> melalui serangkaian metabolisme dalam tubuh.</a:t>
            </a:r>
          </a:p>
          <a:p>
            <a:pPr algn="just" marL="820421" indent="-410210" lvl="1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23354B"/>
                </a:solidFill>
                <a:latin typeface="Arimo"/>
                <a:ea typeface="Arimo"/>
                <a:cs typeface="Arimo"/>
                <a:sym typeface="Arimo"/>
              </a:rPr>
              <a:t>Jalur utama produksi energi adalah melalui katabolisme karbohidrat yang menghasilkan Asetil-KoA dan setelah melalui serangkaian siklus Tricarboxylic Acid (TCA) menghasilkan ATP.</a:t>
            </a:r>
          </a:p>
          <a:p>
            <a:pPr algn="just" marL="820421" indent="-410210" lvl="1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23354B"/>
                </a:solidFill>
                <a:latin typeface="Arimo"/>
                <a:ea typeface="Arimo"/>
                <a:cs typeface="Arimo"/>
                <a:sym typeface="Arimo"/>
              </a:rPr>
              <a:t>Tubuh memanfaatkan </a:t>
            </a:r>
            <a:r>
              <a:rPr lang="en-US" b="true" sz="3800">
                <a:solidFill>
                  <a:srgbClr val="23354B"/>
                </a:solidFill>
                <a:latin typeface="Arimo Bold"/>
                <a:ea typeface="Arimo Bold"/>
                <a:cs typeface="Arimo Bold"/>
                <a:sym typeface="Arimo Bold"/>
              </a:rPr>
              <a:t>energi</a:t>
            </a:r>
            <a:r>
              <a:rPr lang="en-US" sz="3800">
                <a:solidFill>
                  <a:srgbClr val="23354B"/>
                </a:solidFill>
                <a:latin typeface="Arimo"/>
                <a:ea typeface="Arimo"/>
                <a:cs typeface="Arimo"/>
                <a:sym typeface="Arimo"/>
              </a:rPr>
              <a:t> dalam bentuk </a:t>
            </a:r>
            <a:r>
              <a:rPr lang="en-US" b="true" sz="3800">
                <a:solidFill>
                  <a:srgbClr val="23354B"/>
                </a:solidFill>
                <a:latin typeface="Arimo Bold"/>
                <a:ea typeface="Arimo Bold"/>
                <a:cs typeface="Arimo Bold"/>
                <a:sym typeface="Arimo Bold"/>
              </a:rPr>
              <a:t>ATP</a:t>
            </a:r>
          </a:p>
          <a:p>
            <a:pPr algn="just">
              <a:lnSpc>
                <a:spcPts val="5320"/>
              </a:lnSpc>
            </a:pP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3354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062913" y="1686485"/>
            <a:ext cx="10162173" cy="7571815"/>
          </a:xfrm>
          <a:custGeom>
            <a:avLst/>
            <a:gdLst/>
            <a:ahLst/>
            <a:cxnLst/>
            <a:rect r="r" b="b" t="t" l="l"/>
            <a:pathLst>
              <a:path h="7571815" w="10162173">
                <a:moveTo>
                  <a:pt x="0" y="0"/>
                </a:moveTo>
                <a:lnTo>
                  <a:pt x="10162174" y="0"/>
                </a:lnTo>
                <a:lnTo>
                  <a:pt x="10162174" y="7571815"/>
                </a:lnTo>
                <a:lnTo>
                  <a:pt x="0" y="75718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980254" y="544513"/>
            <a:ext cx="12327493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Tahap Metabolisme Zat Gizi Makro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5815150"/>
            <a:ext cx="7071310" cy="6868010"/>
          </a:xfrm>
          <a:custGeom>
            <a:avLst/>
            <a:gdLst/>
            <a:ahLst/>
            <a:cxnLst/>
            <a:rect r="r" b="b" t="t" l="l"/>
            <a:pathLst>
              <a:path h="6868010" w="7071310">
                <a:moveTo>
                  <a:pt x="0" y="0"/>
                </a:moveTo>
                <a:lnTo>
                  <a:pt x="7071310" y="0"/>
                </a:lnTo>
                <a:lnTo>
                  <a:pt x="7071310" y="6868010"/>
                </a:lnTo>
                <a:lnTo>
                  <a:pt x="0" y="68680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-45554"/>
            <a:ext cx="7071310" cy="6868010"/>
          </a:xfrm>
          <a:custGeom>
            <a:avLst/>
            <a:gdLst/>
            <a:ahLst/>
            <a:cxnLst/>
            <a:rect r="r" b="b" t="t" l="l"/>
            <a:pathLst>
              <a:path h="6868010" w="7071310">
                <a:moveTo>
                  <a:pt x="0" y="0"/>
                </a:moveTo>
                <a:lnTo>
                  <a:pt x="7071310" y="0"/>
                </a:lnTo>
                <a:lnTo>
                  <a:pt x="7071310" y="6868010"/>
                </a:lnTo>
                <a:lnTo>
                  <a:pt x="0" y="68680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364972" y="-99442"/>
            <a:ext cx="7071310" cy="6868010"/>
          </a:xfrm>
          <a:custGeom>
            <a:avLst/>
            <a:gdLst/>
            <a:ahLst/>
            <a:cxnLst/>
            <a:rect r="r" b="b" t="t" l="l"/>
            <a:pathLst>
              <a:path h="6868010" w="7071310">
                <a:moveTo>
                  <a:pt x="0" y="0"/>
                </a:moveTo>
                <a:lnTo>
                  <a:pt x="7071310" y="0"/>
                </a:lnTo>
                <a:lnTo>
                  <a:pt x="7071310" y="6868011"/>
                </a:lnTo>
                <a:lnTo>
                  <a:pt x="0" y="68680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816380" y="5585646"/>
            <a:ext cx="7071310" cy="6868010"/>
          </a:xfrm>
          <a:custGeom>
            <a:avLst/>
            <a:gdLst/>
            <a:ahLst/>
            <a:cxnLst/>
            <a:rect r="r" b="b" t="t" l="l"/>
            <a:pathLst>
              <a:path h="6868010" w="7071310">
                <a:moveTo>
                  <a:pt x="0" y="0"/>
                </a:moveTo>
                <a:lnTo>
                  <a:pt x="7071311" y="0"/>
                </a:lnTo>
                <a:lnTo>
                  <a:pt x="7071311" y="6868010"/>
                </a:lnTo>
                <a:lnTo>
                  <a:pt x="0" y="68680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908190" y="5700398"/>
            <a:ext cx="7071310" cy="6868010"/>
          </a:xfrm>
          <a:custGeom>
            <a:avLst/>
            <a:gdLst/>
            <a:ahLst/>
            <a:cxnLst/>
            <a:rect r="r" b="b" t="t" l="l"/>
            <a:pathLst>
              <a:path h="6868010" w="7071310">
                <a:moveTo>
                  <a:pt x="0" y="0"/>
                </a:moveTo>
                <a:lnTo>
                  <a:pt x="7071310" y="0"/>
                </a:lnTo>
                <a:lnTo>
                  <a:pt x="7071310" y="6868010"/>
                </a:lnTo>
                <a:lnTo>
                  <a:pt x="0" y="68680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436282" y="-1684526"/>
            <a:ext cx="6583680" cy="4114800"/>
          </a:xfrm>
          <a:custGeom>
            <a:avLst/>
            <a:gdLst/>
            <a:ahLst/>
            <a:cxnLst/>
            <a:rect r="r" b="b" t="t" l="l"/>
            <a:pathLst>
              <a:path h="4114800" w="6583680">
                <a:moveTo>
                  <a:pt x="0" y="0"/>
                </a:moveTo>
                <a:lnTo>
                  <a:pt x="6583680" y="0"/>
                </a:lnTo>
                <a:lnTo>
                  <a:pt x="65836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729943" y="-153329"/>
            <a:ext cx="7071310" cy="6868010"/>
          </a:xfrm>
          <a:custGeom>
            <a:avLst/>
            <a:gdLst/>
            <a:ahLst/>
            <a:cxnLst/>
            <a:rect r="r" b="b" t="t" l="l"/>
            <a:pathLst>
              <a:path h="6868010" w="7071310">
                <a:moveTo>
                  <a:pt x="0" y="0"/>
                </a:moveTo>
                <a:lnTo>
                  <a:pt x="7071310" y="0"/>
                </a:lnTo>
                <a:lnTo>
                  <a:pt x="7071310" y="6868010"/>
                </a:lnTo>
                <a:lnTo>
                  <a:pt x="0" y="68680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true" rot="10415535">
            <a:off x="-1217182" y="6975871"/>
            <a:ext cx="2951197" cy="3606751"/>
          </a:xfrm>
          <a:custGeom>
            <a:avLst/>
            <a:gdLst/>
            <a:ahLst/>
            <a:cxnLst/>
            <a:rect r="r" b="b" t="t" l="l"/>
            <a:pathLst>
              <a:path h="3606751" w="2951197">
                <a:moveTo>
                  <a:pt x="2951197" y="3606752"/>
                </a:moveTo>
                <a:lnTo>
                  <a:pt x="0" y="3606752"/>
                </a:lnTo>
                <a:lnTo>
                  <a:pt x="0" y="0"/>
                </a:lnTo>
                <a:lnTo>
                  <a:pt x="2951197" y="0"/>
                </a:lnTo>
                <a:lnTo>
                  <a:pt x="2951197" y="3606752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706201" y="2926045"/>
            <a:ext cx="6365109" cy="6208357"/>
            <a:chOff x="0" y="0"/>
            <a:chExt cx="1676407" cy="163512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676407" cy="1635123"/>
            </a:xfrm>
            <a:custGeom>
              <a:avLst/>
              <a:gdLst/>
              <a:ahLst/>
              <a:cxnLst/>
              <a:rect r="r" b="b" t="t" l="l"/>
              <a:pathLst>
                <a:path h="1635123" w="1676407">
                  <a:moveTo>
                    <a:pt x="62032" y="0"/>
                  </a:moveTo>
                  <a:lnTo>
                    <a:pt x="1614376" y="0"/>
                  </a:lnTo>
                  <a:cubicBezTo>
                    <a:pt x="1648635" y="0"/>
                    <a:pt x="1676407" y="27772"/>
                    <a:pt x="1676407" y="62032"/>
                  </a:cubicBezTo>
                  <a:lnTo>
                    <a:pt x="1676407" y="1573091"/>
                  </a:lnTo>
                  <a:cubicBezTo>
                    <a:pt x="1676407" y="1607350"/>
                    <a:pt x="1648635" y="1635123"/>
                    <a:pt x="1614376" y="1635123"/>
                  </a:cubicBezTo>
                  <a:lnTo>
                    <a:pt x="62032" y="1635123"/>
                  </a:lnTo>
                  <a:cubicBezTo>
                    <a:pt x="45580" y="1635123"/>
                    <a:pt x="29802" y="1628587"/>
                    <a:pt x="18169" y="1616954"/>
                  </a:cubicBezTo>
                  <a:cubicBezTo>
                    <a:pt x="6535" y="1605321"/>
                    <a:pt x="0" y="1589543"/>
                    <a:pt x="0" y="1573091"/>
                  </a:cubicBezTo>
                  <a:lnTo>
                    <a:pt x="0" y="62032"/>
                  </a:lnTo>
                  <a:cubicBezTo>
                    <a:pt x="0" y="27772"/>
                    <a:pt x="27772" y="0"/>
                    <a:pt x="62032" y="0"/>
                  </a:cubicBezTo>
                  <a:close/>
                </a:path>
              </a:pathLst>
            </a:custGeom>
            <a:solidFill>
              <a:srgbClr val="23354B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47625"/>
              <a:ext cx="1676407" cy="168274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7449034" y="1420570"/>
            <a:ext cx="10446659" cy="3720213"/>
          </a:xfrm>
          <a:custGeom>
            <a:avLst/>
            <a:gdLst/>
            <a:ahLst/>
            <a:cxnLst/>
            <a:rect r="r" b="b" t="t" l="l"/>
            <a:pathLst>
              <a:path h="3720213" w="10446659">
                <a:moveTo>
                  <a:pt x="0" y="0"/>
                </a:moveTo>
                <a:lnTo>
                  <a:pt x="10446659" y="0"/>
                </a:lnTo>
                <a:lnTo>
                  <a:pt x="10446659" y="3720213"/>
                </a:lnTo>
                <a:lnTo>
                  <a:pt x="0" y="372021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7333874" y="5240397"/>
            <a:ext cx="10561819" cy="5046603"/>
          </a:xfrm>
          <a:custGeom>
            <a:avLst/>
            <a:gdLst/>
            <a:ahLst/>
            <a:cxnLst/>
            <a:rect r="r" b="b" t="t" l="l"/>
            <a:pathLst>
              <a:path h="5046603" w="10561819">
                <a:moveTo>
                  <a:pt x="0" y="0"/>
                </a:moveTo>
                <a:lnTo>
                  <a:pt x="10561819" y="0"/>
                </a:lnTo>
                <a:lnTo>
                  <a:pt x="10561819" y="5046603"/>
                </a:lnTo>
                <a:lnTo>
                  <a:pt x="0" y="504660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2535226" y="600075"/>
            <a:ext cx="12327493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23354B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Kebutuhan Energi Zat Gizi Makro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06201" y="3155052"/>
            <a:ext cx="5995801" cy="5624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Angka Kecukupan Gizi (AKG) merupakan zat minimum yang dibutuhkan untuk mempertahankan kesehatan dan fungsi tubuh atlet</a:t>
            </a:r>
          </a:p>
          <a:p>
            <a:pPr algn="just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AKG atlet berbeda disebabkan oleh rutinitas latihan dan karakteristik cabang olahraga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3354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37499" y="408799"/>
            <a:ext cx="1487448" cy="1929472"/>
          </a:xfrm>
          <a:custGeom>
            <a:avLst/>
            <a:gdLst/>
            <a:ahLst/>
            <a:cxnLst/>
            <a:rect r="r" b="b" t="t" l="l"/>
            <a:pathLst>
              <a:path h="1929472" w="1487448">
                <a:moveTo>
                  <a:pt x="0" y="0"/>
                </a:moveTo>
                <a:lnTo>
                  <a:pt x="1487447" y="0"/>
                </a:lnTo>
                <a:lnTo>
                  <a:pt x="1487447" y="1929472"/>
                </a:lnTo>
                <a:lnTo>
                  <a:pt x="0" y="19294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87293" y="7753458"/>
            <a:ext cx="1487448" cy="1929472"/>
          </a:xfrm>
          <a:custGeom>
            <a:avLst/>
            <a:gdLst/>
            <a:ahLst/>
            <a:cxnLst/>
            <a:rect r="r" b="b" t="t" l="l"/>
            <a:pathLst>
              <a:path h="1929472" w="1487448">
                <a:moveTo>
                  <a:pt x="0" y="0"/>
                </a:moveTo>
                <a:lnTo>
                  <a:pt x="1487448" y="0"/>
                </a:lnTo>
                <a:lnTo>
                  <a:pt x="1487448" y="1929473"/>
                </a:lnTo>
                <a:lnTo>
                  <a:pt x="0" y="19294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400000">
            <a:off x="1892260" y="845119"/>
            <a:ext cx="764962" cy="2168706"/>
          </a:xfrm>
          <a:custGeom>
            <a:avLst/>
            <a:gdLst/>
            <a:ahLst/>
            <a:cxnLst/>
            <a:rect r="r" b="b" t="t" l="l"/>
            <a:pathLst>
              <a:path h="2168706" w="764962">
                <a:moveTo>
                  <a:pt x="0" y="0"/>
                </a:moveTo>
                <a:lnTo>
                  <a:pt x="764962" y="0"/>
                </a:lnTo>
                <a:lnTo>
                  <a:pt x="764962" y="2168707"/>
                </a:lnTo>
                <a:lnTo>
                  <a:pt x="0" y="21687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true" rot="5400000">
            <a:off x="15155018" y="7251361"/>
            <a:ext cx="764962" cy="2168706"/>
          </a:xfrm>
          <a:custGeom>
            <a:avLst/>
            <a:gdLst/>
            <a:ahLst/>
            <a:cxnLst/>
            <a:rect r="r" b="b" t="t" l="l"/>
            <a:pathLst>
              <a:path h="2168706" w="764962">
                <a:moveTo>
                  <a:pt x="764961" y="2168706"/>
                </a:moveTo>
                <a:lnTo>
                  <a:pt x="0" y="2168706"/>
                </a:lnTo>
                <a:lnTo>
                  <a:pt x="0" y="0"/>
                </a:lnTo>
                <a:lnTo>
                  <a:pt x="764961" y="0"/>
                </a:lnTo>
                <a:lnTo>
                  <a:pt x="764961" y="216870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168611" y="3767021"/>
            <a:ext cx="13950777" cy="24767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299"/>
              </a:lnSpc>
              <a:spcBef>
                <a:spcPct val="0"/>
              </a:spcBef>
            </a:pPr>
            <a:r>
              <a:rPr lang="en-US" sz="144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Terima Kasih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168611" y="6445358"/>
            <a:ext cx="13950777" cy="1308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Sumber: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Syihab, S. F. (2022). Buku Saku Periodisasi dan Implementasi Zat Gizi Atlet. Bandung: Program Studi Gizi, Universitas Pendidikan Indonesia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3354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90388" y="1552779"/>
            <a:ext cx="10179418" cy="8196827"/>
            <a:chOff x="0" y="0"/>
            <a:chExt cx="2680999" cy="215883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680999" cy="2158835"/>
            </a:xfrm>
            <a:custGeom>
              <a:avLst/>
              <a:gdLst/>
              <a:ahLst/>
              <a:cxnLst/>
              <a:rect r="r" b="b" t="t" l="l"/>
              <a:pathLst>
                <a:path h="2158835" w="2680999">
                  <a:moveTo>
                    <a:pt x="0" y="0"/>
                  </a:moveTo>
                  <a:lnTo>
                    <a:pt x="2680999" y="0"/>
                  </a:lnTo>
                  <a:lnTo>
                    <a:pt x="2680999" y="2158835"/>
                  </a:lnTo>
                  <a:lnTo>
                    <a:pt x="0" y="215883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2680999" cy="22064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582726" y="1822542"/>
            <a:ext cx="9394743" cy="74357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905"/>
              </a:lnSpc>
              <a:spcBef>
                <a:spcPct val="0"/>
              </a:spcBef>
            </a:pPr>
            <a:r>
              <a:rPr lang="en-US" sz="3503">
                <a:solidFill>
                  <a:srgbClr val="23354B"/>
                </a:solidFill>
                <a:latin typeface="Arimo"/>
                <a:ea typeface="Arimo"/>
                <a:cs typeface="Arimo"/>
                <a:sym typeface="Arimo"/>
              </a:rPr>
              <a:t>Konsumsi </a:t>
            </a:r>
            <a:r>
              <a:rPr lang="en-US" b="true" sz="3503">
                <a:solidFill>
                  <a:srgbClr val="23354B"/>
                </a:solidFill>
                <a:latin typeface="Arimo Bold"/>
                <a:ea typeface="Arimo Bold"/>
                <a:cs typeface="Arimo Bold"/>
                <a:sym typeface="Arimo Bold"/>
              </a:rPr>
              <a:t>makanan</a:t>
            </a:r>
            <a:r>
              <a:rPr lang="en-US" sz="3503">
                <a:solidFill>
                  <a:srgbClr val="23354B"/>
                </a:solidFill>
                <a:latin typeface="Arimo"/>
                <a:ea typeface="Arimo"/>
                <a:cs typeface="Arimo"/>
                <a:sym typeface="Arimo"/>
              </a:rPr>
              <a:t> yang bergizi diperlukan agar tubuh memperoleh </a:t>
            </a:r>
            <a:r>
              <a:rPr lang="en-US" b="true" sz="3503">
                <a:solidFill>
                  <a:srgbClr val="23354B"/>
                </a:solidFill>
                <a:latin typeface="Arimo Bold"/>
                <a:ea typeface="Arimo Bold"/>
                <a:cs typeface="Arimo Bold"/>
                <a:sym typeface="Arimo Bold"/>
              </a:rPr>
              <a:t>energi </a:t>
            </a:r>
            <a:r>
              <a:rPr lang="en-US" sz="3503">
                <a:solidFill>
                  <a:srgbClr val="23354B"/>
                </a:solidFill>
                <a:latin typeface="Arimo"/>
                <a:ea typeface="Arimo"/>
                <a:cs typeface="Arimo"/>
                <a:sym typeface="Arimo"/>
              </a:rPr>
              <a:t>yang dibutuhkan untuk </a:t>
            </a:r>
            <a:r>
              <a:rPr lang="en-US" b="true" sz="3503">
                <a:solidFill>
                  <a:srgbClr val="23354B"/>
                </a:solidFill>
                <a:latin typeface="Arimo Bold"/>
                <a:ea typeface="Arimo Bold"/>
                <a:cs typeface="Arimo Bold"/>
                <a:sym typeface="Arimo Bold"/>
              </a:rPr>
              <a:t>beraktivitas</a:t>
            </a:r>
            <a:r>
              <a:rPr lang="en-US" sz="3503">
                <a:solidFill>
                  <a:srgbClr val="23354B"/>
                </a:solidFill>
                <a:latin typeface="Arimo"/>
                <a:ea typeface="Arimo"/>
                <a:cs typeface="Arimo"/>
                <a:sym typeface="Arimo"/>
              </a:rPr>
              <a:t>. Bagi atlet, pemenuhan asupan gizi menjadi hal yang penting untuk </a:t>
            </a:r>
            <a:r>
              <a:rPr lang="en-US" b="true" sz="3503">
                <a:solidFill>
                  <a:srgbClr val="23354B"/>
                </a:solidFill>
                <a:latin typeface="Arimo Bold"/>
                <a:ea typeface="Arimo Bold"/>
                <a:cs typeface="Arimo Bold"/>
                <a:sym typeface="Arimo Bold"/>
              </a:rPr>
              <a:t>menjaga keseimbangan antara asupan dan pengeluaran energi.</a:t>
            </a:r>
            <a:r>
              <a:rPr lang="en-US" sz="3503">
                <a:solidFill>
                  <a:srgbClr val="23354B"/>
                </a:solidFill>
                <a:latin typeface="Arimo"/>
                <a:ea typeface="Arimo"/>
                <a:cs typeface="Arimo"/>
                <a:sym typeface="Arimo"/>
              </a:rPr>
              <a:t> Hal ini dibutuhkan terutama pada </a:t>
            </a:r>
            <a:r>
              <a:rPr lang="en-US" b="true" sz="3503">
                <a:solidFill>
                  <a:srgbClr val="23354B"/>
                </a:solidFill>
                <a:latin typeface="Arimo Bold"/>
                <a:ea typeface="Arimo Bold"/>
                <a:cs typeface="Arimo Bold"/>
                <a:sym typeface="Arimo Bold"/>
              </a:rPr>
              <a:t>fase sebelum, saat, dan setelah latihan atau bertanding</a:t>
            </a:r>
            <a:r>
              <a:rPr lang="en-US" sz="3503">
                <a:solidFill>
                  <a:srgbClr val="23354B"/>
                </a:solidFill>
                <a:latin typeface="Arimo"/>
                <a:ea typeface="Arimo"/>
                <a:cs typeface="Arimo"/>
                <a:sym typeface="Arimo"/>
              </a:rPr>
              <a:t>. Pemenuhan asupan gizi </a:t>
            </a:r>
            <a:r>
              <a:rPr lang="en-US" b="true" sz="3503">
                <a:solidFill>
                  <a:srgbClr val="23354B"/>
                </a:solidFill>
                <a:latin typeface="Arimo Bold"/>
                <a:ea typeface="Arimo Bold"/>
                <a:cs typeface="Arimo Bold"/>
                <a:sym typeface="Arimo Bold"/>
              </a:rPr>
              <a:t>sesuai dengan karakteristik individu dan cabang olahraga</a:t>
            </a:r>
            <a:r>
              <a:rPr lang="en-US" sz="3503">
                <a:solidFill>
                  <a:srgbClr val="23354B"/>
                </a:solidFill>
                <a:latin typeface="Arimo"/>
                <a:ea typeface="Arimo"/>
                <a:cs typeface="Arimo"/>
                <a:sym typeface="Arimo"/>
              </a:rPr>
              <a:t> akan membantu atlet dalam meraih prestasi terbaiknya.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6621852" y="0"/>
            <a:ext cx="1487448" cy="1929472"/>
          </a:xfrm>
          <a:custGeom>
            <a:avLst/>
            <a:gdLst/>
            <a:ahLst/>
            <a:cxnLst/>
            <a:rect r="r" b="b" t="t" l="l"/>
            <a:pathLst>
              <a:path h="1929472" w="1487448">
                <a:moveTo>
                  <a:pt x="0" y="0"/>
                </a:moveTo>
                <a:lnTo>
                  <a:pt x="1487448" y="0"/>
                </a:lnTo>
                <a:lnTo>
                  <a:pt x="1487448" y="1929472"/>
                </a:lnTo>
                <a:lnTo>
                  <a:pt x="0" y="19294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297060" y="8718195"/>
            <a:ext cx="1487448" cy="1929472"/>
          </a:xfrm>
          <a:custGeom>
            <a:avLst/>
            <a:gdLst/>
            <a:ahLst/>
            <a:cxnLst/>
            <a:rect r="r" b="b" t="t" l="l"/>
            <a:pathLst>
              <a:path h="1929472" w="1487448">
                <a:moveTo>
                  <a:pt x="0" y="0"/>
                </a:moveTo>
                <a:lnTo>
                  <a:pt x="1487448" y="0"/>
                </a:lnTo>
                <a:lnTo>
                  <a:pt x="1487448" y="1929472"/>
                </a:lnTo>
                <a:lnTo>
                  <a:pt x="0" y="19294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5400000">
            <a:off x="807907" y="-438134"/>
            <a:ext cx="764962" cy="2168706"/>
          </a:xfrm>
          <a:custGeom>
            <a:avLst/>
            <a:gdLst/>
            <a:ahLst/>
            <a:cxnLst/>
            <a:rect r="r" b="b" t="t" l="l"/>
            <a:pathLst>
              <a:path h="2168706" w="764962">
                <a:moveTo>
                  <a:pt x="0" y="0"/>
                </a:moveTo>
                <a:lnTo>
                  <a:pt x="764962" y="0"/>
                </a:lnTo>
                <a:lnTo>
                  <a:pt x="764962" y="2168706"/>
                </a:lnTo>
                <a:lnTo>
                  <a:pt x="0" y="21687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true" rot="5400000">
            <a:off x="16239371" y="8665253"/>
            <a:ext cx="764962" cy="2168706"/>
          </a:xfrm>
          <a:custGeom>
            <a:avLst/>
            <a:gdLst/>
            <a:ahLst/>
            <a:cxnLst/>
            <a:rect r="r" b="b" t="t" l="l"/>
            <a:pathLst>
              <a:path h="2168706" w="764962">
                <a:moveTo>
                  <a:pt x="764962" y="2168706"/>
                </a:moveTo>
                <a:lnTo>
                  <a:pt x="0" y="2168706"/>
                </a:lnTo>
                <a:lnTo>
                  <a:pt x="0" y="0"/>
                </a:lnTo>
                <a:lnTo>
                  <a:pt x="764962" y="0"/>
                </a:lnTo>
                <a:lnTo>
                  <a:pt x="764962" y="216870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1757141" y="4002078"/>
            <a:ext cx="6237859" cy="2107770"/>
          </a:xfrm>
          <a:custGeom>
            <a:avLst/>
            <a:gdLst/>
            <a:ahLst/>
            <a:cxnLst/>
            <a:rect r="r" b="b" t="t" l="l"/>
            <a:pathLst>
              <a:path h="2107770" w="6237859">
                <a:moveTo>
                  <a:pt x="0" y="0"/>
                </a:moveTo>
                <a:lnTo>
                  <a:pt x="6237859" y="0"/>
                </a:lnTo>
                <a:lnTo>
                  <a:pt x="6237859" y="2107770"/>
                </a:lnTo>
                <a:lnTo>
                  <a:pt x="0" y="210777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1979348" y="6627329"/>
            <a:ext cx="3558150" cy="3122277"/>
          </a:xfrm>
          <a:custGeom>
            <a:avLst/>
            <a:gdLst/>
            <a:ahLst/>
            <a:cxnLst/>
            <a:rect r="r" b="b" t="t" l="l"/>
            <a:pathLst>
              <a:path h="3122277" w="3558150">
                <a:moveTo>
                  <a:pt x="0" y="0"/>
                </a:moveTo>
                <a:lnTo>
                  <a:pt x="3558151" y="0"/>
                </a:lnTo>
                <a:lnTo>
                  <a:pt x="3558151" y="3122277"/>
                </a:lnTo>
                <a:lnTo>
                  <a:pt x="0" y="312227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3950426" y="263738"/>
            <a:ext cx="3405625" cy="3045414"/>
          </a:xfrm>
          <a:custGeom>
            <a:avLst/>
            <a:gdLst/>
            <a:ahLst/>
            <a:cxnLst/>
            <a:rect r="r" b="b" t="t" l="l"/>
            <a:pathLst>
              <a:path h="3045414" w="3405625">
                <a:moveTo>
                  <a:pt x="0" y="0"/>
                </a:moveTo>
                <a:lnTo>
                  <a:pt x="3405625" y="0"/>
                </a:lnTo>
                <a:lnTo>
                  <a:pt x="3405625" y="3045415"/>
                </a:lnTo>
                <a:lnTo>
                  <a:pt x="0" y="30454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2274741" y="92288"/>
            <a:ext cx="9095065" cy="14604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00"/>
              </a:lnSpc>
              <a:spcBef>
                <a:spcPct val="0"/>
              </a:spcBef>
            </a:pPr>
            <a:r>
              <a:rPr lang="en-US" sz="850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Tahukah kamu?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5815150"/>
            <a:ext cx="7071310" cy="6868010"/>
          </a:xfrm>
          <a:custGeom>
            <a:avLst/>
            <a:gdLst/>
            <a:ahLst/>
            <a:cxnLst/>
            <a:rect r="r" b="b" t="t" l="l"/>
            <a:pathLst>
              <a:path h="6868010" w="7071310">
                <a:moveTo>
                  <a:pt x="0" y="0"/>
                </a:moveTo>
                <a:lnTo>
                  <a:pt x="7071310" y="0"/>
                </a:lnTo>
                <a:lnTo>
                  <a:pt x="7071310" y="6868010"/>
                </a:lnTo>
                <a:lnTo>
                  <a:pt x="0" y="68680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-45554"/>
            <a:ext cx="7071310" cy="6868010"/>
          </a:xfrm>
          <a:custGeom>
            <a:avLst/>
            <a:gdLst/>
            <a:ahLst/>
            <a:cxnLst/>
            <a:rect r="r" b="b" t="t" l="l"/>
            <a:pathLst>
              <a:path h="6868010" w="7071310">
                <a:moveTo>
                  <a:pt x="0" y="0"/>
                </a:moveTo>
                <a:lnTo>
                  <a:pt x="7071310" y="0"/>
                </a:lnTo>
                <a:lnTo>
                  <a:pt x="7071310" y="6868010"/>
                </a:lnTo>
                <a:lnTo>
                  <a:pt x="0" y="68680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364972" y="-99442"/>
            <a:ext cx="7071310" cy="6868010"/>
          </a:xfrm>
          <a:custGeom>
            <a:avLst/>
            <a:gdLst/>
            <a:ahLst/>
            <a:cxnLst/>
            <a:rect r="r" b="b" t="t" l="l"/>
            <a:pathLst>
              <a:path h="6868010" w="7071310">
                <a:moveTo>
                  <a:pt x="0" y="0"/>
                </a:moveTo>
                <a:lnTo>
                  <a:pt x="7071310" y="0"/>
                </a:lnTo>
                <a:lnTo>
                  <a:pt x="7071310" y="6868011"/>
                </a:lnTo>
                <a:lnTo>
                  <a:pt x="0" y="68680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816380" y="5585646"/>
            <a:ext cx="7071310" cy="6868010"/>
          </a:xfrm>
          <a:custGeom>
            <a:avLst/>
            <a:gdLst/>
            <a:ahLst/>
            <a:cxnLst/>
            <a:rect r="r" b="b" t="t" l="l"/>
            <a:pathLst>
              <a:path h="6868010" w="7071310">
                <a:moveTo>
                  <a:pt x="0" y="0"/>
                </a:moveTo>
                <a:lnTo>
                  <a:pt x="7071311" y="0"/>
                </a:lnTo>
                <a:lnTo>
                  <a:pt x="7071311" y="6868010"/>
                </a:lnTo>
                <a:lnTo>
                  <a:pt x="0" y="68680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908190" y="5700398"/>
            <a:ext cx="7071310" cy="6868010"/>
          </a:xfrm>
          <a:custGeom>
            <a:avLst/>
            <a:gdLst/>
            <a:ahLst/>
            <a:cxnLst/>
            <a:rect r="r" b="b" t="t" l="l"/>
            <a:pathLst>
              <a:path h="6868010" w="7071310">
                <a:moveTo>
                  <a:pt x="0" y="0"/>
                </a:moveTo>
                <a:lnTo>
                  <a:pt x="7071310" y="0"/>
                </a:lnTo>
                <a:lnTo>
                  <a:pt x="7071310" y="6868010"/>
                </a:lnTo>
                <a:lnTo>
                  <a:pt x="0" y="68680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87671" y="1964656"/>
            <a:ext cx="7122856" cy="2847590"/>
          </a:xfrm>
          <a:custGeom>
            <a:avLst/>
            <a:gdLst/>
            <a:ahLst/>
            <a:cxnLst/>
            <a:rect r="r" b="b" t="t" l="l"/>
            <a:pathLst>
              <a:path h="2847590" w="7122856">
                <a:moveTo>
                  <a:pt x="0" y="0"/>
                </a:moveTo>
                <a:lnTo>
                  <a:pt x="7122856" y="0"/>
                </a:lnTo>
                <a:lnTo>
                  <a:pt x="7122856" y="2847590"/>
                </a:lnTo>
                <a:lnTo>
                  <a:pt x="0" y="28475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729943" y="-153329"/>
            <a:ext cx="7071310" cy="6868010"/>
          </a:xfrm>
          <a:custGeom>
            <a:avLst/>
            <a:gdLst/>
            <a:ahLst/>
            <a:cxnLst/>
            <a:rect r="r" b="b" t="t" l="l"/>
            <a:pathLst>
              <a:path h="6868010" w="7071310">
                <a:moveTo>
                  <a:pt x="0" y="0"/>
                </a:moveTo>
                <a:lnTo>
                  <a:pt x="7071310" y="0"/>
                </a:lnTo>
                <a:lnTo>
                  <a:pt x="7071310" y="6868010"/>
                </a:lnTo>
                <a:lnTo>
                  <a:pt x="0" y="68680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14955" y="432652"/>
            <a:ext cx="18058091" cy="1120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00"/>
              </a:lnSpc>
              <a:spcBef>
                <a:spcPct val="0"/>
              </a:spcBef>
            </a:pPr>
            <a:r>
              <a:rPr lang="en-US" sz="6500">
                <a:solidFill>
                  <a:srgbClr val="23354B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Apa saja fungsi zat gizi dalam tubuh kita?</a:t>
            </a:r>
          </a:p>
        </p:txBody>
      </p:sp>
      <p:sp>
        <p:nvSpPr>
          <p:cNvPr name="Freeform 10" id="10"/>
          <p:cNvSpPr/>
          <p:nvPr/>
        </p:nvSpPr>
        <p:spPr>
          <a:xfrm flipH="true" flipV="true" rot="10415535">
            <a:off x="-1217182" y="6975871"/>
            <a:ext cx="2951197" cy="3606751"/>
          </a:xfrm>
          <a:custGeom>
            <a:avLst/>
            <a:gdLst/>
            <a:ahLst/>
            <a:cxnLst/>
            <a:rect r="r" b="b" t="t" l="l"/>
            <a:pathLst>
              <a:path h="3606751" w="2951197">
                <a:moveTo>
                  <a:pt x="2951197" y="3606752"/>
                </a:moveTo>
                <a:lnTo>
                  <a:pt x="0" y="3606752"/>
                </a:lnTo>
                <a:lnTo>
                  <a:pt x="0" y="0"/>
                </a:lnTo>
                <a:lnTo>
                  <a:pt x="2951197" y="0"/>
                </a:lnTo>
                <a:lnTo>
                  <a:pt x="2951197" y="3606752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3436282" y="-1684526"/>
            <a:ext cx="6583680" cy="4114800"/>
          </a:xfrm>
          <a:custGeom>
            <a:avLst/>
            <a:gdLst/>
            <a:ahLst/>
            <a:cxnLst/>
            <a:rect r="r" b="b" t="t" l="l"/>
            <a:pathLst>
              <a:path h="4114800" w="6583680">
                <a:moveTo>
                  <a:pt x="0" y="0"/>
                </a:moveTo>
                <a:lnTo>
                  <a:pt x="6583680" y="0"/>
                </a:lnTo>
                <a:lnTo>
                  <a:pt x="65836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573281" y="4812246"/>
            <a:ext cx="7122856" cy="2847590"/>
          </a:xfrm>
          <a:custGeom>
            <a:avLst/>
            <a:gdLst/>
            <a:ahLst/>
            <a:cxnLst/>
            <a:rect r="r" b="b" t="t" l="l"/>
            <a:pathLst>
              <a:path h="2847590" w="7122856">
                <a:moveTo>
                  <a:pt x="0" y="0"/>
                </a:moveTo>
                <a:lnTo>
                  <a:pt x="7122856" y="0"/>
                </a:lnTo>
                <a:lnTo>
                  <a:pt x="7122856" y="2847591"/>
                </a:lnTo>
                <a:lnTo>
                  <a:pt x="0" y="28475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0254952" y="7056318"/>
            <a:ext cx="7122856" cy="2847590"/>
          </a:xfrm>
          <a:custGeom>
            <a:avLst/>
            <a:gdLst/>
            <a:ahLst/>
            <a:cxnLst/>
            <a:rect r="r" b="b" t="t" l="l"/>
            <a:pathLst>
              <a:path h="2847590" w="7122856">
                <a:moveTo>
                  <a:pt x="0" y="0"/>
                </a:moveTo>
                <a:lnTo>
                  <a:pt x="7122856" y="0"/>
                </a:lnTo>
                <a:lnTo>
                  <a:pt x="7122856" y="2847591"/>
                </a:lnTo>
                <a:lnTo>
                  <a:pt x="0" y="28475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487143" y="5413198"/>
            <a:ext cx="3561957" cy="3366049"/>
          </a:xfrm>
          <a:custGeom>
            <a:avLst/>
            <a:gdLst/>
            <a:ahLst/>
            <a:cxnLst/>
            <a:rect r="r" b="b" t="t" l="l"/>
            <a:pathLst>
              <a:path h="3366049" w="3561957">
                <a:moveTo>
                  <a:pt x="0" y="0"/>
                </a:moveTo>
                <a:lnTo>
                  <a:pt x="3561956" y="0"/>
                </a:lnTo>
                <a:lnTo>
                  <a:pt x="3561956" y="3366049"/>
                </a:lnTo>
                <a:lnTo>
                  <a:pt x="0" y="336604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8238078" y="1824682"/>
            <a:ext cx="2436281" cy="2908992"/>
          </a:xfrm>
          <a:custGeom>
            <a:avLst/>
            <a:gdLst/>
            <a:ahLst/>
            <a:cxnLst/>
            <a:rect r="r" b="b" t="t" l="l"/>
            <a:pathLst>
              <a:path h="2908992" w="2436281">
                <a:moveTo>
                  <a:pt x="0" y="0"/>
                </a:moveTo>
                <a:lnTo>
                  <a:pt x="2436281" y="0"/>
                </a:lnTo>
                <a:lnTo>
                  <a:pt x="2436281" y="2908992"/>
                </a:lnTo>
                <a:lnTo>
                  <a:pt x="0" y="290899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3110226" y="3280676"/>
            <a:ext cx="3155372" cy="3155372"/>
          </a:xfrm>
          <a:custGeom>
            <a:avLst/>
            <a:gdLst/>
            <a:ahLst/>
            <a:cxnLst/>
            <a:rect r="r" b="b" t="t" l="l"/>
            <a:pathLst>
              <a:path h="3155372" w="3155372">
                <a:moveTo>
                  <a:pt x="0" y="0"/>
                </a:moveTo>
                <a:lnTo>
                  <a:pt x="3155372" y="0"/>
                </a:lnTo>
                <a:lnTo>
                  <a:pt x="3155372" y="3155372"/>
                </a:lnTo>
                <a:lnTo>
                  <a:pt x="0" y="315537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907078" y="2662882"/>
            <a:ext cx="6284042" cy="11468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11"/>
              </a:lnSpc>
              <a:spcBef>
                <a:spcPct val="0"/>
              </a:spcBef>
            </a:pPr>
            <a:r>
              <a:rPr lang="en-US" sz="322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Sumber energi untuk beraktivitas, latihan dan lain sebagainya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4992688" y="5499921"/>
            <a:ext cx="6284042" cy="11468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11"/>
              </a:lnSpc>
              <a:spcBef>
                <a:spcPct val="0"/>
              </a:spcBef>
            </a:pPr>
            <a:r>
              <a:rPr lang="en-US" sz="322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Pertumbuhan dan pemeliharaan jaringan tubuh manusia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674359" y="7632379"/>
            <a:ext cx="6284042" cy="11468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11"/>
              </a:lnSpc>
              <a:spcBef>
                <a:spcPct val="0"/>
              </a:spcBef>
            </a:pPr>
            <a:r>
              <a:rPr lang="en-US" sz="322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Regulasi metabolisme, antibody dan osmotik sel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3354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37245" y="-273117"/>
            <a:ext cx="19027750" cy="10703110"/>
          </a:xfrm>
          <a:custGeom>
            <a:avLst/>
            <a:gdLst/>
            <a:ahLst/>
            <a:cxnLst/>
            <a:rect r="r" b="b" t="t" l="l"/>
            <a:pathLst>
              <a:path h="10703110" w="19027750">
                <a:moveTo>
                  <a:pt x="0" y="0"/>
                </a:moveTo>
                <a:lnTo>
                  <a:pt x="19027750" y="0"/>
                </a:lnTo>
                <a:lnTo>
                  <a:pt x="19027750" y="10703109"/>
                </a:lnTo>
                <a:lnTo>
                  <a:pt x="0" y="107031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69598" r="0" b="-106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34976" y="2720888"/>
            <a:ext cx="16230600" cy="2878572"/>
            <a:chOff x="0" y="0"/>
            <a:chExt cx="4274726" cy="75814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758142"/>
            </a:xfrm>
            <a:custGeom>
              <a:avLst/>
              <a:gdLst/>
              <a:ahLst/>
              <a:cxnLst/>
              <a:rect r="r" b="b" t="t" l="l"/>
              <a:pathLst>
                <a:path h="758142" w="4274726">
                  <a:moveTo>
                    <a:pt x="47700" y="0"/>
                  </a:moveTo>
                  <a:lnTo>
                    <a:pt x="4227026" y="0"/>
                  </a:lnTo>
                  <a:cubicBezTo>
                    <a:pt x="4239677" y="0"/>
                    <a:pt x="4251809" y="5025"/>
                    <a:pt x="4260755" y="13971"/>
                  </a:cubicBezTo>
                  <a:cubicBezTo>
                    <a:pt x="4269700" y="22916"/>
                    <a:pt x="4274726" y="35049"/>
                    <a:pt x="4274726" y="47700"/>
                  </a:cubicBezTo>
                  <a:lnTo>
                    <a:pt x="4274726" y="710443"/>
                  </a:lnTo>
                  <a:cubicBezTo>
                    <a:pt x="4274726" y="723094"/>
                    <a:pt x="4269700" y="735226"/>
                    <a:pt x="4260755" y="744172"/>
                  </a:cubicBezTo>
                  <a:cubicBezTo>
                    <a:pt x="4251809" y="753117"/>
                    <a:pt x="4239677" y="758142"/>
                    <a:pt x="4227026" y="758142"/>
                  </a:cubicBezTo>
                  <a:lnTo>
                    <a:pt x="47700" y="758142"/>
                  </a:lnTo>
                  <a:cubicBezTo>
                    <a:pt x="35049" y="758142"/>
                    <a:pt x="22916" y="753117"/>
                    <a:pt x="13971" y="744172"/>
                  </a:cubicBezTo>
                  <a:cubicBezTo>
                    <a:pt x="5025" y="735226"/>
                    <a:pt x="0" y="723094"/>
                    <a:pt x="0" y="710443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4274726" cy="8057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6621852" y="0"/>
            <a:ext cx="1487448" cy="1929472"/>
          </a:xfrm>
          <a:custGeom>
            <a:avLst/>
            <a:gdLst/>
            <a:ahLst/>
            <a:cxnLst/>
            <a:rect r="r" b="b" t="t" l="l"/>
            <a:pathLst>
              <a:path h="1929472" w="1487448">
                <a:moveTo>
                  <a:pt x="0" y="0"/>
                </a:moveTo>
                <a:lnTo>
                  <a:pt x="1487448" y="0"/>
                </a:lnTo>
                <a:lnTo>
                  <a:pt x="1487448" y="1929472"/>
                </a:lnTo>
                <a:lnTo>
                  <a:pt x="0" y="19294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0" y="8716125"/>
            <a:ext cx="1487448" cy="1929472"/>
          </a:xfrm>
          <a:custGeom>
            <a:avLst/>
            <a:gdLst/>
            <a:ahLst/>
            <a:cxnLst/>
            <a:rect r="r" b="b" t="t" l="l"/>
            <a:pathLst>
              <a:path h="1929472" w="1487448">
                <a:moveTo>
                  <a:pt x="0" y="0"/>
                </a:moveTo>
                <a:lnTo>
                  <a:pt x="1487448" y="0"/>
                </a:lnTo>
                <a:lnTo>
                  <a:pt x="1487448" y="1929472"/>
                </a:lnTo>
                <a:lnTo>
                  <a:pt x="0" y="19294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5400000">
            <a:off x="807907" y="-438134"/>
            <a:ext cx="764962" cy="2168706"/>
          </a:xfrm>
          <a:custGeom>
            <a:avLst/>
            <a:gdLst/>
            <a:ahLst/>
            <a:cxnLst/>
            <a:rect r="r" b="b" t="t" l="l"/>
            <a:pathLst>
              <a:path h="2168706" w="764962">
                <a:moveTo>
                  <a:pt x="0" y="0"/>
                </a:moveTo>
                <a:lnTo>
                  <a:pt x="764962" y="0"/>
                </a:lnTo>
                <a:lnTo>
                  <a:pt x="764962" y="2168706"/>
                </a:lnTo>
                <a:lnTo>
                  <a:pt x="0" y="21687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863246" y="2941291"/>
            <a:ext cx="14774060" cy="2371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55651" indent="-377825" lvl="1">
              <a:lnSpc>
                <a:spcPts val="4655"/>
              </a:lnSpc>
              <a:buFont typeface="Arial"/>
              <a:buChar char="•"/>
            </a:pPr>
            <a:r>
              <a:rPr lang="en-US" sz="3500">
                <a:solidFill>
                  <a:srgbClr val="23354B"/>
                </a:solidFill>
                <a:latin typeface="Arimo"/>
                <a:ea typeface="Arimo"/>
                <a:cs typeface="Arimo"/>
                <a:sym typeface="Arimo"/>
              </a:rPr>
              <a:t>Zat gizi terbagi menjadi dua yaitu zat gizi makro (M</a:t>
            </a:r>
            <a:r>
              <a:rPr lang="en-US" sz="3500" i="true">
                <a:solidFill>
                  <a:srgbClr val="23354B"/>
                </a:solidFill>
                <a:latin typeface="Arimo Italics"/>
                <a:ea typeface="Arimo Italics"/>
                <a:cs typeface="Arimo Italics"/>
                <a:sym typeface="Arimo Italics"/>
              </a:rPr>
              <a:t>acronutrients</a:t>
            </a:r>
            <a:r>
              <a:rPr lang="en-US" sz="3500">
                <a:solidFill>
                  <a:srgbClr val="23354B"/>
                </a:solidFill>
                <a:latin typeface="Arimo"/>
                <a:ea typeface="Arimo"/>
                <a:cs typeface="Arimo"/>
                <a:sym typeface="Arimo"/>
              </a:rPr>
              <a:t>) dan zat gizi mikro (</a:t>
            </a:r>
            <a:r>
              <a:rPr lang="en-US" sz="3500" i="true">
                <a:solidFill>
                  <a:srgbClr val="23354B"/>
                </a:solidFill>
                <a:latin typeface="Arimo Italics"/>
                <a:ea typeface="Arimo Italics"/>
                <a:cs typeface="Arimo Italics"/>
                <a:sym typeface="Arimo Italics"/>
              </a:rPr>
              <a:t>Micronutrients</a:t>
            </a:r>
            <a:r>
              <a:rPr lang="en-US" sz="3500">
                <a:solidFill>
                  <a:srgbClr val="23354B"/>
                </a:solidFill>
                <a:latin typeface="Arimo"/>
                <a:ea typeface="Arimo"/>
                <a:cs typeface="Arimo"/>
                <a:sym typeface="Arimo"/>
              </a:rPr>
              <a:t>)</a:t>
            </a:r>
          </a:p>
          <a:p>
            <a:pPr algn="just" marL="755651" indent="-377825" lvl="1">
              <a:lnSpc>
                <a:spcPts val="4655"/>
              </a:lnSpc>
              <a:buFont typeface="Arial"/>
              <a:buChar char="•"/>
            </a:pPr>
            <a:r>
              <a:rPr lang="en-US" sz="3500">
                <a:solidFill>
                  <a:srgbClr val="23354B"/>
                </a:solidFill>
                <a:latin typeface="Arimo"/>
                <a:ea typeface="Arimo"/>
                <a:cs typeface="Arimo"/>
                <a:sym typeface="Arimo"/>
              </a:rPr>
              <a:t>Zat gizi makro (M</a:t>
            </a:r>
            <a:r>
              <a:rPr lang="en-US" sz="3500" i="true">
                <a:solidFill>
                  <a:srgbClr val="23354B"/>
                </a:solidFill>
                <a:latin typeface="Arimo Italics"/>
                <a:ea typeface="Arimo Italics"/>
                <a:cs typeface="Arimo Italics"/>
                <a:sym typeface="Arimo Italics"/>
              </a:rPr>
              <a:t>acronutrients</a:t>
            </a:r>
            <a:r>
              <a:rPr lang="en-US" sz="3500">
                <a:solidFill>
                  <a:srgbClr val="23354B"/>
                </a:solidFill>
                <a:latin typeface="Arimo"/>
                <a:ea typeface="Arimo"/>
                <a:cs typeface="Arimo"/>
                <a:sym typeface="Arimo"/>
              </a:rPr>
              <a:t>) yaitu Karbohidrat, Protein dan Lemak</a:t>
            </a:r>
          </a:p>
          <a:p>
            <a:pPr algn="just" marL="755651" indent="-377825" lvl="1">
              <a:lnSpc>
                <a:spcPts val="4655"/>
              </a:lnSpc>
              <a:buFont typeface="Arial"/>
              <a:buChar char="•"/>
            </a:pPr>
            <a:r>
              <a:rPr lang="en-US" sz="3500">
                <a:solidFill>
                  <a:srgbClr val="23354B"/>
                </a:solidFill>
                <a:latin typeface="Arimo"/>
                <a:ea typeface="Arimo"/>
                <a:cs typeface="Arimo"/>
                <a:sym typeface="Arimo"/>
              </a:rPr>
              <a:t>Zat gizi mikro (</a:t>
            </a:r>
            <a:r>
              <a:rPr lang="en-US" sz="3500" i="true">
                <a:solidFill>
                  <a:srgbClr val="23354B"/>
                </a:solidFill>
                <a:latin typeface="Arimo Italics"/>
                <a:ea typeface="Arimo Italics"/>
                <a:cs typeface="Arimo Italics"/>
                <a:sym typeface="Arimo Italics"/>
              </a:rPr>
              <a:t>Micronutrients</a:t>
            </a:r>
            <a:r>
              <a:rPr lang="en-US" sz="3500">
                <a:solidFill>
                  <a:srgbClr val="23354B"/>
                </a:solidFill>
                <a:latin typeface="Arimo"/>
                <a:ea typeface="Arimo"/>
                <a:cs typeface="Arimo"/>
                <a:sym typeface="Arimo"/>
              </a:rPr>
              <a:t>) yaitu Vitamin dan Mineral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274741" y="130388"/>
            <a:ext cx="15439739" cy="2273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00"/>
              </a:lnSpc>
              <a:spcBef>
                <a:spcPct val="0"/>
              </a:spcBef>
            </a:pPr>
            <a:r>
              <a:rPr lang="en-US" sz="650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Pahami zat gizi yang dibutuhkan oleh tubuhmu!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5400000">
            <a:off x="15155018" y="8347628"/>
            <a:ext cx="764962" cy="2168706"/>
          </a:xfrm>
          <a:custGeom>
            <a:avLst/>
            <a:gdLst/>
            <a:ahLst/>
            <a:cxnLst/>
            <a:rect r="r" b="b" t="t" l="l"/>
            <a:pathLst>
              <a:path h="2168706" w="764962">
                <a:moveTo>
                  <a:pt x="0" y="0"/>
                </a:moveTo>
                <a:lnTo>
                  <a:pt x="764961" y="0"/>
                </a:lnTo>
                <a:lnTo>
                  <a:pt x="764961" y="2168706"/>
                </a:lnTo>
                <a:lnTo>
                  <a:pt x="0" y="21687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0" y="6070930"/>
            <a:ext cx="18288000" cy="847056"/>
            <a:chOff x="0" y="0"/>
            <a:chExt cx="4816593" cy="22309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4816592" cy="223093"/>
            </a:xfrm>
            <a:custGeom>
              <a:avLst/>
              <a:gdLst/>
              <a:ahLst/>
              <a:cxnLst/>
              <a:rect r="r" b="b" t="t" l="l"/>
              <a:pathLst>
                <a:path h="223093" w="4816592">
                  <a:moveTo>
                    <a:pt x="42333" y="0"/>
                  </a:moveTo>
                  <a:lnTo>
                    <a:pt x="4774259" y="0"/>
                  </a:lnTo>
                  <a:cubicBezTo>
                    <a:pt x="4785487" y="0"/>
                    <a:pt x="4796254" y="4460"/>
                    <a:pt x="4804193" y="12399"/>
                  </a:cubicBezTo>
                  <a:cubicBezTo>
                    <a:pt x="4812132" y="20338"/>
                    <a:pt x="4816592" y="31106"/>
                    <a:pt x="4816592" y="42333"/>
                  </a:cubicBezTo>
                  <a:lnTo>
                    <a:pt x="4816592" y="180760"/>
                  </a:lnTo>
                  <a:cubicBezTo>
                    <a:pt x="4816592" y="191987"/>
                    <a:pt x="4812132" y="202755"/>
                    <a:pt x="4804193" y="210694"/>
                  </a:cubicBezTo>
                  <a:cubicBezTo>
                    <a:pt x="4796254" y="218633"/>
                    <a:pt x="4785487" y="223093"/>
                    <a:pt x="4774259" y="223093"/>
                  </a:cubicBezTo>
                  <a:lnTo>
                    <a:pt x="42333" y="223093"/>
                  </a:lnTo>
                  <a:cubicBezTo>
                    <a:pt x="31106" y="223093"/>
                    <a:pt x="20338" y="218633"/>
                    <a:pt x="12399" y="210694"/>
                  </a:cubicBezTo>
                  <a:cubicBezTo>
                    <a:pt x="4460" y="202755"/>
                    <a:pt x="0" y="191987"/>
                    <a:pt x="0" y="180760"/>
                  </a:cubicBezTo>
                  <a:lnTo>
                    <a:pt x="0" y="42333"/>
                  </a:lnTo>
                  <a:cubicBezTo>
                    <a:pt x="0" y="31106"/>
                    <a:pt x="4460" y="20338"/>
                    <a:pt x="12399" y="12399"/>
                  </a:cubicBezTo>
                  <a:cubicBezTo>
                    <a:pt x="20338" y="4460"/>
                    <a:pt x="31106" y="0"/>
                    <a:pt x="42333" y="0"/>
                  </a:cubicBezTo>
                  <a:close/>
                </a:path>
              </a:pathLst>
            </a:custGeom>
            <a:solidFill>
              <a:srgbClr val="98B9E1"/>
            </a:solidFill>
            <a:ln cap="rnd">
              <a:noFill/>
              <a:prstDash val="solid"/>
              <a:round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47625"/>
              <a:ext cx="4816593" cy="27071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1756970" y="6128080"/>
            <a:ext cx="14774060" cy="599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55"/>
              </a:lnSpc>
            </a:pPr>
            <a:r>
              <a:rPr lang="en-US" b="true" sz="3500">
                <a:solidFill>
                  <a:srgbClr val="23354B"/>
                </a:solidFill>
                <a:latin typeface="Arimo Bold"/>
                <a:ea typeface="Arimo Bold"/>
                <a:cs typeface="Arimo Bold"/>
                <a:sym typeface="Arimo Bold"/>
              </a:rPr>
              <a:t>MARI PAHAMI PENYEDIAAN ENERDI PADA ZAT GIZI MAKRO!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1028700" y="7358451"/>
            <a:ext cx="4771932" cy="2322410"/>
            <a:chOff x="0" y="0"/>
            <a:chExt cx="1256805" cy="611664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256805" cy="611664"/>
            </a:xfrm>
            <a:custGeom>
              <a:avLst/>
              <a:gdLst/>
              <a:ahLst/>
              <a:cxnLst/>
              <a:rect r="r" b="b" t="t" l="l"/>
              <a:pathLst>
                <a:path h="611664" w="1256805">
                  <a:moveTo>
                    <a:pt x="162239" y="0"/>
                  </a:moveTo>
                  <a:lnTo>
                    <a:pt x="1094567" y="0"/>
                  </a:lnTo>
                  <a:cubicBezTo>
                    <a:pt x="1137595" y="0"/>
                    <a:pt x="1178861" y="17093"/>
                    <a:pt x="1209287" y="47519"/>
                  </a:cubicBezTo>
                  <a:cubicBezTo>
                    <a:pt x="1239712" y="77944"/>
                    <a:pt x="1256805" y="119210"/>
                    <a:pt x="1256805" y="162239"/>
                  </a:cubicBezTo>
                  <a:lnTo>
                    <a:pt x="1256805" y="449425"/>
                  </a:lnTo>
                  <a:cubicBezTo>
                    <a:pt x="1256805" y="492453"/>
                    <a:pt x="1239712" y="533719"/>
                    <a:pt x="1209287" y="564145"/>
                  </a:cubicBezTo>
                  <a:cubicBezTo>
                    <a:pt x="1178861" y="594571"/>
                    <a:pt x="1137595" y="611664"/>
                    <a:pt x="1094567" y="611664"/>
                  </a:cubicBezTo>
                  <a:lnTo>
                    <a:pt x="162239" y="611664"/>
                  </a:lnTo>
                  <a:cubicBezTo>
                    <a:pt x="119210" y="611664"/>
                    <a:pt x="77944" y="594571"/>
                    <a:pt x="47519" y="564145"/>
                  </a:cubicBezTo>
                  <a:cubicBezTo>
                    <a:pt x="17093" y="533719"/>
                    <a:pt x="0" y="492453"/>
                    <a:pt x="0" y="449425"/>
                  </a:cubicBezTo>
                  <a:lnTo>
                    <a:pt x="0" y="162239"/>
                  </a:lnTo>
                  <a:cubicBezTo>
                    <a:pt x="0" y="119210"/>
                    <a:pt x="17093" y="77944"/>
                    <a:pt x="47519" y="47519"/>
                  </a:cubicBezTo>
                  <a:cubicBezTo>
                    <a:pt x="77944" y="17093"/>
                    <a:pt x="119210" y="0"/>
                    <a:pt x="162239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-47625"/>
              <a:ext cx="1256805" cy="6592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6864310" y="7360916"/>
            <a:ext cx="4771932" cy="2322410"/>
            <a:chOff x="0" y="0"/>
            <a:chExt cx="1256805" cy="611664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256805" cy="611664"/>
            </a:xfrm>
            <a:custGeom>
              <a:avLst/>
              <a:gdLst/>
              <a:ahLst/>
              <a:cxnLst/>
              <a:rect r="r" b="b" t="t" l="l"/>
              <a:pathLst>
                <a:path h="611664" w="1256805">
                  <a:moveTo>
                    <a:pt x="162239" y="0"/>
                  </a:moveTo>
                  <a:lnTo>
                    <a:pt x="1094567" y="0"/>
                  </a:lnTo>
                  <a:cubicBezTo>
                    <a:pt x="1137595" y="0"/>
                    <a:pt x="1178861" y="17093"/>
                    <a:pt x="1209287" y="47519"/>
                  </a:cubicBezTo>
                  <a:cubicBezTo>
                    <a:pt x="1239712" y="77944"/>
                    <a:pt x="1256805" y="119210"/>
                    <a:pt x="1256805" y="162239"/>
                  </a:cubicBezTo>
                  <a:lnTo>
                    <a:pt x="1256805" y="449425"/>
                  </a:lnTo>
                  <a:cubicBezTo>
                    <a:pt x="1256805" y="492453"/>
                    <a:pt x="1239712" y="533719"/>
                    <a:pt x="1209287" y="564145"/>
                  </a:cubicBezTo>
                  <a:cubicBezTo>
                    <a:pt x="1178861" y="594571"/>
                    <a:pt x="1137595" y="611664"/>
                    <a:pt x="1094567" y="611664"/>
                  </a:cubicBezTo>
                  <a:lnTo>
                    <a:pt x="162239" y="611664"/>
                  </a:lnTo>
                  <a:cubicBezTo>
                    <a:pt x="119210" y="611664"/>
                    <a:pt x="77944" y="594571"/>
                    <a:pt x="47519" y="564145"/>
                  </a:cubicBezTo>
                  <a:cubicBezTo>
                    <a:pt x="17093" y="533719"/>
                    <a:pt x="0" y="492453"/>
                    <a:pt x="0" y="449425"/>
                  </a:cubicBezTo>
                  <a:lnTo>
                    <a:pt x="0" y="162239"/>
                  </a:lnTo>
                  <a:cubicBezTo>
                    <a:pt x="0" y="119210"/>
                    <a:pt x="17093" y="77944"/>
                    <a:pt x="47519" y="47519"/>
                  </a:cubicBezTo>
                  <a:cubicBezTo>
                    <a:pt x="77944" y="17093"/>
                    <a:pt x="119210" y="0"/>
                    <a:pt x="162239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47625"/>
              <a:ext cx="1256805" cy="6592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2487368" y="7360916"/>
            <a:ext cx="4771932" cy="2322410"/>
            <a:chOff x="0" y="0"/>
            <a:chExt cx="1256805" cy="611664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256805" cy="611664"/>
            </a:xfrm>
            <a:custGeom>
              <a:avLst/>
              <a:gdLst/>
              <a:ahLst/>
              <a:cxnLst/>
              <a:rect r="r" b="b" t="t" l="l"/>
              <a:pathLst>
                <a:path h="611664" w="1256805">
                  <a:moveTo>
                    <a:pt x="162239" y="0"/>
                  </a:moveTo>
                  <a:lnTo>
                    <a:pt x="1094567" y="0"/>
                  </a:lnTo>
                  <a:cubicBezTo>
                    <a:pt x="1137595" y="0"/>
                    <a:pt x="1178861" y="17093"/>
                    <a:pt x="1209287" y="47519"/>
                  </a:cubicBezTo>
                  <a:cubicBezTo>
                    <a:pt x="1239712" y="77944"/>
                    <a:pt x="1256805" y="119210"/>
                    <a:pt x="1256805" y="162239"/>
                  </a:cubicBezTo>
                  <a:lnTo>
                    <a:pt x="1256805" y="449425"/>
                  </a:lnTo>
                  <a:cubicBezTo>
                    <a:pt x="1256805" y="492453"/>
                    <a:pt x="1239712" y="533719"/>
                    <a:pt x="1209287" y="564145"/>
                  </a:cubicBezTo>
                  <a:cubicBezTo>
                    <a:pt x="1178861" y="594571"/>
                    <a:pt x="1137595" y="611664"/>
                    <a:pt x="1094567" y="611664"/>
                  </a:cubicBezTo>
                  <a:lnTo>
                    <a:pt x="162239" y="611664"/>
                  </a:lnTo>
                  <a:cubicBezTo>
                    <a:pt x="119210" y="611664"/>
                    <a:pt x="77944" y="594571"/>
                    <a:pt x="47519" y="564145"/>
                  </a:cubicBezTo>
                  <a:cubicBezTo>
                    <a:pt x="17093" y="533719"/>
                    <a:pt x="0" y="492453"/>
                    <a:pt x="0" y="449425"/>
                  </a:cubicBezTo>
                  <a:lnTo>
                    <a:pt x="0" y="162239"/>
                  </a:lnTo>
                  <a:cubicBezTo>
                    <a:pt x="0" y="119210"/>
                    <a:pt x="17093" y="77944"/>
                    <a:pt x="47519" y="47519"/>
                  </a:cubicBezTo>
                  <a:cubicBezTo>
                    <a:pt x="77944" y="17093"/>
                    <a:pt x="119210" y="0"/>
                    <a:pt x="162239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47625"/>
              <a:ext cx="1256805" cy="6592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947883" y="7596862"/>
            <a:ext cx="5068701" cy="18351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62"/>
              </a:lnSpc>
            </a:pPr>
            <a:r>
              <a:rPr lang="en-US" sz="3655" b="true">
                <a:solidFill>
                  <a:srgbClr val="23354B"/>
                </a:solidFill>
                <a:latin typeface="Arimo Bold"/>
                <a:ea typeface="Arimo Bold"/>
                <a:cs typeface="Arimo Bold"/>
                <a:sym typeface="Arimo Bold"/>
              </a:rPr>
              <a:t>Karbohidrat</a:t>
            </a:r>
            <a:r>
              <a:rPr lang="en-US" sz="3655">
                <a:solidFill>
                  <a:srgbClr val="23354B"/>
                </a:solidFill>
                <a:latin typeface="Arimo"/>
                <a:ea typeface="Arimo"/>
                <a:cs typeface="Arimo"/>
                <a:sym typeface="Arimo"/>
              </a:rPr>
              <a:t> menghasilkan </a:t>
            </a:r>
          </a:p>
          <a:p>
            <a:pPr algn="ctr">
              <a:lnSpc>
                <a:spcPts val="4862"/>
              </a:lnSpc>
            </a:pPr>
            <a:r>
              <a:rPr lang="en-US" b="true" sz="3655">
                <a:solidFill>
                  <a:srgbClr val="23354B"/>
                </a:solidFill>
                <a:latin typeface="Arimo Bold"/>
                <a:ea typeface="Arimo Bold"/>
                <a:cs typeface="Arimo Bold"/>
                <a:sym typeface="Arimo Bold"/>
              </a:rPr>
              <a:t>4 kalori/gram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6715925" y="7568759"/>
            <a:ext cx="5068701" cy="18351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62"/>
              </a:lnSpc>
            </a:pPr>
            <a:r>
              <a:rPr lang="en-US" sz="3655" b="true">
                <a:solidFill>
                  <a:srgbClr val="23354B"/>
                </a:solidFill>
                <a:latin typeface="Arimo Bold"/>
                <a:ea typeface="Arimo Bold"/>
                <a:cs typeface="Arimo Bold"/>
                <a:sym typeface="Arimo Bold"/>
              </a:rPr>
              <a:t>Protein</a:t>
            </a:r>
          </a:p>
          <a:p>
            <a:pPr algn="ctr">
              <a:lnSpc>
                <a:spcPts val="4862"/>
              </a:lnSpc>
            </a:pPr>
            <a:r>
              <a:rPr lang="en-US" sz="3655">
                <a:solidFill>
                  <a:srgbClr val="23354B"/>
                </a:solidFill>
                <a:latin typeface="Arimo"/>
                <a:ea typeface="Arimo"/>
                <a:cs typeface="Arimo"/>
                <a:sym typeface="Arimo"/>
              </a:rPr>
              <a:t> menghasilkan </a:t>
            </a:r>
          </a:p>
          <a:p>
            <a:pPr algn="ctr">
              <a:lnSpc>
                <a:spcPts val="4862"/>
              </a:lnSpc>
            </a:pPr>
            <a:r>
              <a:rPr lang="en-US" b="true" sz="3655">
                <a:solidFill>
                  <a:srgbClr val="23354B"/>
                </a:solidFill>
                <a:latin typeface="Arimo Bold"/>
                <a:ea typeface="Arimo Bold"/>
                <a:cs typeface="Arimo Bold"/>
                <a:sym typeface="Arimo Bold"/>
              </a:rPr>
              <a:t>4 kalori/gram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2338983" y="7568759"/>
            <a:ext cx="5068701" cy="18351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62"/>
              </a:lnSpc>
            </a:pPr>
            <a:r>
              <a:rPr lang="en-US" sz="3655" b="true">
                <a:solidFill>
                  <a:srgbClr val="23354B"/>
                </a:solidFill>
                <a:latin typeface="Arimo Bold"/>
                <a:ea typeface="Arimo Bold"/>
                <a:cs typeface="Arimo Bold"/>
                <a:sym typeface="Arimo Bold"/>
              </a:rPr>
              <a:t>Lemak</a:t>
            </a:r>
          </a:p>
          <a:p>
            <a:pPr algn="ctr">
              <a:lnSpc>
                <a:spcPts val="4862"/>
              </a:lnSpc>
            </a:pPr>
            <a:r>
              <a:rPr lang="en-US" sz="3655">
                <a:solidFill>
                  <a:srgbClr val="23354B"/>
                </a:solidFill>
                <a:latin typeface="Arimo"/>
                <a:ea typeface="Arimo"/>
                <a:cs typeface="Arimo"/>
                <a:sym typeface="Arimo"/>
              </a:rPr>
              <a:t> menghasilkan </a:t>
            </a:r>
          </a:p>
          <a:p>
            <a:pPr algn="ctr">
              <a:lnSpc>
                <a:spcPts val="4862"/>
              </a:lnSpc>
            </a:pPr>
            <a:r>
              <a:rPr lang="en-US" b="true" sz="3655">
                <a:solidFill>
                  <a:srgbClr val="23354B"/>
                </a:solidFill>
                <a:latin typeface="Arimo Bold"/>
                <a:ea typeface="Arimo Bold"/>
                <a:cs typeface="Arimo Bold"/>
                <a:sym typeface="Arimo Bold"/>
              </a:rPr>
              <a:t>9</a:t>
            </a:r>
            <a:r>
              <a:rPr lang="en-US" b="true" sz="3655">
                <a:solidFill>
                  <a:srgbClr val="23354B"/>
                </a:solidFill>
                <a:latin typeface="Arimo Bold"/>
                <a:ea typeface="Arimo Bold"/>
                <a:cs typeface="Arimo Bold"/>
                <a:sym typeface="Arimo Bold"/>
              </a:rPr>
              <a:t> kalori/gram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3354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2830245"/>
            <a:ext cx="16230600" cy="6428055"/>
            <a:chOff x="0" y="0"/>
            <a:chExt cx="4274726" cy="169298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1692986"/>
            </a:xfrm>
            <a:custGeom>
              <a:avLst/>
              <a:gdLst/>
              <a:ahLst/>
              <a:cxnLst/>
              <a:rect r="r" b="b" t="t" l="l"/>
              <a:pathLst>
                <a:path h="1692986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1692986"/>
                  </a:lnTo>
                  <a:lnTo>
                    <a:pt x="0" y="169298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274726" cy="17406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596948" y="3180422"/>
            <a:ext cx="15024904" cy="53327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320"/>
              </a:lnSpc>
            </a:pPr>
            <a:r>
              <a:rPr lang="en-US" b="true" sz="3800">
                <a:solidFill>
                  <a:srgbClr val="23354B"/>
                </a:solidFill>
                <a:latin typeface="Arimo Bold"/>
                <a:ea typeface="Arimo Bold"/>
                <a:cs typeface="Arimo Bold"/>
                <a:sym typeface="Arimo Bold"/>
              </a:rPr>
              <a:t>P</a:t>
            </a:r>
            <a:r>
              <a:rPr lang="en-US" b="true" sz="3800">
                <a:solidFill>
                  <a:srgbClr val="23354B"/>
                </a:solidFill>
                <a:latin typeface="Arimo Bold"/>
                <a:ea typeface="Arimo Bold"/>
                <a:cs typeface="Arimo Bold"/>
                <a:sym typeface="Arimo Bold"/>
              </a:rPr>
              <a:t>encernaan</a:t>
            </a:r>
            <a:r>
              <a:rPr lang="en-US" sz="3800">
                <a:solidFill>
                  <a:srgbClr val="23354B"/>
                </a:solidFill>
                <a:latin typeface="Arimo"/>
                <a:ea typeface="Arimo"/>
                <a:cs typeface="Arimo"/>
                <a:sym typeface="Arimo"/>
              </a:rPr>
              <a:t> merupakan </a:t>
            </a:r>
            <a:r>
              <a:rPr lang="en-US" b="true" sz="3800">
                <a:solidFill>
                  <a:srgbClr val="23354B"/>
                </a:solidFill>
                <a:latin typeface="Arimo Bold"/>
                <a:ea typeface="Arimo Bold"/>
                <a:cs typeface="Arimo Bold"/>
                <a:sym typeface="Arimo Bold"/>
              </a:rPr>
              <a:t>proses penguraian senyawa zat gizi makro</a:t>
            </a:r>
            <a:r>
              <a:rPr lang="en-US" sz="3800">
                <a:solidFill>
                  <a:srgbClr val="23354B"/>
                </a:solidFill>
                <a:latin typeface="Arimo"/>
                <a:ea typeface="Arimo"/>
                <a:cs typeface="Arimo"/>
                <a:sym typeface="Arimo"/>
              </a:rPr>
              <a:t> menjadi </a:t>
            </a:r>
            <a:r>
              <a:rPr lang="en-US" b="true" sz="3800">
                <a:solidFill>
                  <a:srgbClr val="23354B"/>
                </a:solidFill>
                <a:latin typeface="Arimo Bold"/>
                <a:ea typeface="Arimo Bold"/>
                <a:cs typeface="Arimo Bold"/>
                <a:sym typeface="Arimo Bold"/>
              </a:rPr>
              <a:t>senyawa sederhana</a:t>
            </a:r>
            <a:r>
              <a:rPr lang="en-US" sz="3800">
                <a:solidFill>
                  <a:srgbClr val="23354B"/>
                </a:solidFill>
                <a:latin typeface="Arimo"/>
                <a:ea typeface="Arimo"/>
                <a:cs typeface="Arimo"/>
                <a:sym typeface="Arimo"/>
              </a:rPr>
              <a:t> sehingga dapat tubuh gunakan sebagai sebagai</a:t>
            </a:r>
            <a:r>
              <a:rPr lang="en-US" b="true" sz="3800">
                <a:solidFill>
                  <a:srgbClr val="23354B"/>
                </a:solidFill>
                <a:latin typeface="Arimo Bold"/>
                <a:ea typeface="Arimo Bold"/>
                <a:cs typeface="Arimo Bold"/>
                <a:sym typeface="Arimo Bold"/>
              </a:rPr>
              <a:t> sumber energi, pertumbuhan, dan metabolisme.</a:t>
            </a:r>
            <a:r>
              <a:rPr lang="en-US" sz="3800">
                <a:solidFill>
                  <a:srgbClr val="23354B"/>
                </a:solidFill>
                <a:latin typeface="Arimo"/>
                <a:ea typeface="Arimo"/>
                <a:cs typeface="Arimo"/>
                <a:sym typeface="Arimo"/>
              </a:rPr>
              <a:t> Melalui proses pencernaan dan batuan enzim, zat gizi makro diuraikan menjadi bentuk yang lebih sederhana agar dapat digunakan oleh tubuh. tubuh. </a:t>
            </a:r>
            <a:r>
              <a:rPr lang="en-US" b="true" sz="3800">
                <a:solidFill>
                  <a:srgbClr val="23354B"/>
                </a:solidFill>
                <a:latin typeface="Arimo Bold"/>
                <a:ea typeface="Arimo Bold"/>
                <a:cs typeface="Arimo Bold"/>
                <a:sym typeface="Arimo Bold"/>
              </a:rPr>
              <a:t>Penguraian karbohidrat menghasilkan glukosa, protein menjadi asam amino, dan lemak menjadi asam lemak</a:t>
            </a:r>
            <a:r>
              <a:rPr lang="en-US" sz="3800">
                <a:solidFill>
                  <a:srgbClr val="23354B"/>
                </a:solidFill>
                <a:latin typeface="Arimo"/>
                <a:ea typeface="Arimo"/>
                <a:cs typeface="Arimo"/>
                <a:sym typeface="Arimo"/>
              </a:rPr>
              <a:t> yang dapat digunakan tubuh </a:t>
            </a:r>
            <a:r>
              <a:rPr lang="en-US" b="true" sz="3800">
                <a:solidFill>
                  <a:srgbClr val="23354B"/>
                </a:solidFill>
                <a:latin typeface="Arimo Bold"/>
                <a:ea typeface="Arimo Bold"/>
                <a:cs typeface="Arimo Bold"/>
                <a:sym typeface="Arimo Bold"/>
              </a:rPr>
              <a:t>sebagai sumber energi</a:t>
            </a:r>
            <a:r>
              <a:rPr lang="en-US" sz="3800">
                <a:solidFill>
                  <a:srgbClr val="23354B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6621852" y="0"/>
            <a:ext cx="1487448" cy="1929472"/>
          </a:xfrm>
          <a:custGeom>
            <a:avLst/>
            <a:gdLst/>
            <a:ahLst/>
            <a:cxnLst/>
            <a:rect r="r" b="b" t="t" l="l"/>
            <a:pathLst>
              <a:path h="1929472" w="1487448">
                <a:moveTo>
                  <a:pt x="0" y="0"/>
                </a:moveTo>
                <a:lnTo>
                  <a:pt x="1487448" y="0"/>
                </a:lnTo>
                <a:lnTo>
                  <a:pt x="1487448" y="1929472"/>
                </a:lnTo>
                <a:lnTo>
                  <a:pt x="0" y="19294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424742" y="139913"/>
            <a:ext cx="15834558" cy="2105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Mari ketahui bagaimana Makronutrient itu dicerna tubuh!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-297060" y="8718195"/>
            <a:ext cx="1487448" cy="1929472"/>
          </a:xfrm>
          <a:custGeom>
            <a:avLst/>
            <a:gdLst/>
            <a:ahLst/>
            <a:cxnLst/>
            <a:rect r="r" b="b" t="t" l="l"/>
            <a:pathLst>
              <a:path h="1929472" w="1487448">
                <a:moveTo>
                  <a:pt x="0" y="0"/>
                </a:moveTo>
                <a:lnTo>
                  <a:pt x="1487448" y="0"/>
                </a:lnTo>
                <a:lnTo>
                  <a:pt x="1487448" y="1929472"/>
                </a:lnTo>
                <a:lnTo>
                  <a:pt x="0" y="19294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5400000">
            <a:off x="807907" y="-438134"/>
            <a:ext cx="764962" cy="2168706"/>
          </a:xfrm>
          <a:custGeom>
            <a:avLst/>
            <a:gdLst/>
            <a:ahLst/>
            <a:cxnLst/>
            <a:rect r="r" b="b" t="t" l="l"/>
            <a:pathLst>
              <a:path h="2168706" w="764962">
                <a:moveTo>
                  <a:pt x="0" y="0"/>
                </a:moveTo>
                <a:lnTo>
                  <a:pt x="764962" y="0"/>
                </a:lnTo>
                <a:lnTo>
                  <a:pt x="764962" y="2168706"/>
                </a:lnTo>
                <a:lnTo>
                  <a:pt x="0" y="21687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true" rot="5400000">
            <a:off x="16239371" y="8665253"/>
            <a:ext cx="764962" cy="2168706"/>
          </a:xfrm>
          <a:custGeom>
            <a:avLst/>
            <a:gdLst/>
            <a:ahLst/>
            <a:cxnLst/>
            <a:rect r="r" b="b" t="t" l="l"/>
            <a:pathLst>
              <a:path h="2168706" w="764962">
                <a:moveTo>
                  <a:pt x="764962" y="2168706"/>
                </a:moveTo>
                <a:lnTo>
                  <a:pt x="0" y="2168706"/>
                </a:lnTo>
                <a:lnTo>
                  <a:pt x="0" y="0"/>
                </a:lnTo>
                <a:lnTo>
                  <a:pt x="764962" y="0"/>
                </a:lnTo>
                <a:lnTo>
                  <a:pt x="764962" y="216870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5815150"/>
            <a:ext cx="7071310" cy="6868010"/>
          </a:xfrm>
          <a:custGeom>
            <a:avLst/>
            <a:gdLst/>
            <a:ahLst/>
            <a:cxnLst/>
            <a:rect r="r" b="b" t="t" l="l"/>
            <a:pathLst>
              <a:path h="6868010" w="7071310">
                <a:moveTo>
                  <a:pt x="0" y="0"/>
                </a:moveTo>
                <a:lnTo>
                  <a:pt x="7071310" y="0"/>
                </a:lnTo>
                <a:lnTo>
                  <a:pt x="7071310" y="6868010"/>
                </a:lnTo>
                <a:lnTo>
                  <a:pt x="0" y="68680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-45554"/>
            <a:ext cx="7071310" cy="6868010"/>
          </a:xfrm>
          <a:custGeom>
            <a:avLst/>
            <a:gdLst/>
            <a:ahLst/>
            <a:cxnLst/>
            <a:rect r="r" b="b" t="t" l="l"/>
            <a:pathLst>
              <a:path h="6868010" w="7071310">
                <a:moveTo>
                  <a:pt x="0" y="0"/>
                </a:moveTo>
                <a:lnTo>
                  <a:pt x="7071310" y="0"/>
                </a:lnTo>
                <a:lnTo>
                  <a:pt x="7071310" y="6868010"/>
                </a:lnTo>
                <a:lnTo>
                  <a:pt x="0" y="68680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364972" y="-99442"/>
            <a:ext cx="7071310" cy="6868010"/>
          </a:xfrm>
          <a:custGeom>
            <a:avLst/>
            <a:gdLst/>
            <a:ahLst/>
            <a:cxnLst/>
            <a:rect r="r" b="b" t="t" l="l"/>
            <a:pathLst>
              <a:path h="6868010" w="7071310">
                <a:moveTo>
                  <a:pt x="0" y="0"/>
                </a:moveTo>
                <a:lnTo>
                  <a:pt x="7071310" y="0"/>
                </a:lnTo>
                <a:lnTo>
                  <a:pt x="7071310" y="6868011"/>
                </a:lnTo>
                <a:lnTo>
                  <a:pt x="0" y="68680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816380" y="5585646"/>
            <a:ext cx="7071310" cy="6868010"/>
          </a:xfrm>
          <a:custGeom>
            <a:avLst/>
            <a:gdLst/>
            <a:ahLst/>
            <a:cxnLst/>
            <a:rect r="r" b="b" t="t" l="l"/>
            <a:pathLst>
              <a:path h="6868010" w="7071310">
                <a:moveTo>
                  <a:pt x="0" y="0"/>
                </a:moveTo>
                <a:lnTo>
                  <a:pt x="7071311" y="0"/>
                </a:lnTo>
                <a:lnTo>
                  <a:pt x="7071311" y="6868010"/>
                </a:lnTo>
                <a:lnTo>
                  <a:pt x="0" y="68680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908190" y="5700398"/>
            <a:ext cx="7071310" cy="6868010"/>
          </a:xfrm>
          <a:custGeom>
            <a:avLst/>
            <a:gdLst/>
            <a:ahLst/>
            <a:cxnLst/>
            <a:rect r="r" b="b" t="t" l="l"/>
            <a:pathLst>
              <a:path h="6868010" w="7071310">
                <a:moveTo>
                  <a:pt x="0" y="0"/>
                </a:moveTo>
                <a:lnTo>
                  <a:pt x="7071310" y="0"/>
                </a:lnTo>
                <a:lnTo>
                  <a:pt x="7071310" y="6868010"/>
                </a:lnTo>
                <a:lnTo>
                  <a:pt x="0" y="68680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436282" y="-1684526"/>
            <a:ext cx="6583680" cy="4114800"/>
          </a:xfrm>
          <a:custGeom>
            <a:avLst/>
            <a:gdLst/>
            <a:ahLst/>
            <a:cxnLst/>
            <a:rect r="r" b="b" t="t" l="l"/>
            <a:pathLst>
              <a:path h="4114800" w="6583680">
                <a:moveTo>
                  <a:pt x="0" y="0"/>
                </a:moveTo>
                <a:lnTo>
                  <a:pt x="6583680" y="0"/>
                </a:lnTo>
                <a:lnTo>
                  <a:pt x="65836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729943" y="-153329"/>
            <a:ext cx="7071310" cy="6868010"/>
          </a:xfrm>
          <a:custGeom>
            <a:avLst/>
            <a:gdLst/>
            <a:ahLst/>
            <a:cxnLst/>
            <a:rect r="r" b="b" t="t" l="l"/>
            <a:pathLst>
              <a:path h="6868010" w="7071310">
                <a:moveTo>
                  <a:pt x="0" y="0"/>
                </a:moveTo>
                <a:lnTo>
                  <a:pt x="7071310" y="0"/>
                </a:lnTo>
                <a:lnTo>
                  <a:pt x="7071310" y="6868010"/>
                </a:lnTo>
                <a:lnTo>
                  <a:pt x="0" y="68680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true" rot="10415535">
            <a:off x="-1217182" y="6975871"/>
            <a:ext cx="2951197" cy="3606751"/>
          </a:xfrm>
          <a:custGeom>
            <a:avLst/>
            <a:gdLst/>
            <a:ahLst/>
            <a:cxnLst/>
            <a:rect r="r" b="b" t="t" l="l"/>
            <a:pathLst>
              <a:path h="3606751" w="2951197">
                <a:moveTo>
                  <a:pt x="2951197" y="3606752"/>
                </a:moveTo>
                <a:lnTo>
                  <a:pt x="0" y="3606752"/>
                </a:lnTo>
                <a:lnTo>
                  <a:pt x="0" y="0"/>
                </a:lnTo>
                <a:lnTo>
                  <a:pt x="2951197" y="0"/>
                </a:lnTo>
                <a:lnTo>
                  <a:pt x="2951197" y="3606752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5400000">
            <a:off x="15790705" y="8427861"/>
            <a:ext cx="949787" cy="2692695"/>
          </a:xfrm>
          <a:custGeom>
            <a:avLst/>
            <a:gdLst/>
            <a:ahLst/>
            <a:cxnLst/>
            <a:rect r="r" b="b" t="t" l="l"/>
            <a:pathLst>
              <a:path h="2692695" w="949787">
                <a:moveTo>
                  <a:pt x="0" y="0"/>
                </a:moveTo>
                <a:lnTo>
                  <a:pt x="949787" y="0"/>
                </a:lnTo>
                <a:lnTo>
                  <a:pt x="949787" y="2692695"/>
                </a:lnTo>
                <a:lnTo>
                  <a:pt x="0" y="26926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1702247" y="3407344"/>
            <a:ext cx="3710319" cy="480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Lorem ipsum dolor sit amet, consectetur adipiscing elit, sed do eiusmod.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785592" y="3357700"/>
            <a:ext cx="3710319" cy="480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Lorem ipsum dolor sit amet, consectetur adipiscing elit, sed do eiusmod.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0" y="2323397"/>
            <a:ext cx="18288000" cy="1638500"/>
            <a:chOff x="0" y="0"/>
            <a:chExt cx="4816593" cy="43153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816592" cy="431539"/>
            </a:xfrm>
            <a:custGeom>
              <a:avLst/>
              <a:gdLst/>
              <a:ahLst/>
              <a:cxnLst/>
              <a:rect r="r" b="b" t="t" l="l"/>
              <a:pathLst>
                <a:path h="431539" w="4816592">
                  <a:moveTo>
                    <a:pt x="42333" y="0"/>
                  </a:moveTo>
                  <a:lnTo>
                    <a:pt x="4774259" y="0"/>
                  </a:lnTo>
                  <a:cubicBezTo>
                    <a:pt x="4785487" y="0"/>
                    <a:pt x="4796254" y="4460"/>
                    <a:pt x="4804193" y="12399"/>
                  </a:cubicBezTo>
                  <a:cubicBezTo>
                    <a:pt x="4812132" y="20338"/>
                    <a:pt x="4816592" y="31106"/>
                    <a:pt x="4816592" y="42333"/>
                  </a:cubicBezTo>
                  <a:lnTo>
                    <a:pt x="4816592" y="389206"/>
                  </a:lnTo>
                  <a:cubicBezTo>
                    <a:pt x="4816592" y="400433"/>
                    <a:pt x="4812132" y="411201"/>
                    <a:pt x="4804193" y="419140"/>
                  </a:cubicBezTo>
                  <a:cubicBezTo>
                    <a:pt x="4796254" y="427079"/>
                    <a:pt x="4785487" y="431539"/>
                    <a:pt x="4774259" y="431539"/>
                  </a:cubicBezTo>
                  <a:lnTo>
                    <a:pt x="42333" y="431539"/>
                  </a:lnTo>
                  <a:cubicBezTo>
                    <a:pt x="31106" y="431539"/>
                    <a:pt x="20338" y="427079"/>
                    <a:pt x="12399" y="419140"/>
                  </a:cubicBezTo>
                  <a:cubicBezTo>
                    <a:pt x="4460" y="411201"/>
                    <a:pt x="0" y="400433"/>
                    <a:pt x="0" y="389206"/>
                  </a:cubicBezTo>
                  <a:lnTo>
                    <a:pt x="0" y="42333"/>
                  </a:lnTo>
                  <a:cubicBezTo>
                    <a:pt x="0" y="31106"/>
                    <a:pt x="4460" y="20338"/>
                    <a:pt x="12399" y="12399"/>
                  </a:cubicBezTo>
                  <a:cubicBezTo>
                    <a:pt x="20338" y="4460"/>
                    <a:pt x="31106" y="0"/>
                    <a:pt x="42333" y="0"/>
                  </a:cubicBezTo>
                  <a:close/>
                </a:path>
              </a:pathLst>
            </a:custGeom>
            <a:solidFill>
              <a:srgbClr val="23354B"/>
            </a:solidFill>
            <a:ln cap="rnd">
              <a:noFill/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47625"/>
              <a:ext cx="4816593" cy="4791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258417" y="4179736"/>
            <a:ext cx="4431230" cy="5681064"/>
          </a:xfrm>
          <a:custGeom>
            <a:avLst/>
            <a:gdLst/>
            <a:ahLst/>
            <a:cxnLst/>
            <a:rect r="r" b="b" t="t" l="l"/>
            <a:pathLst>
              <a:path h="5681064" w="4431230">
                <a:moveTo>
                  <a:pt x="0" y="0"/>
                </a:moveTo>
                <a:lnTo>
                  <a:pt x="4431230" y="0"/>
                </a:lnTo>
                <a:lnTo>
                  <a:pt x="4431230" y="5681064"/>
                </a:lnTo>
                <a:lnTo>
                  <a:pt x="0" y="568106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4995029" y="281872"/>
            <a:ext cx="8297942" cy="17081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99"/>
              </a:lnSpc>
              <a:spcBef>
                <a:spcPct val="0"/>
              </a:spcBef>
            </a:pPr>
            <a:r>
              <a:rPr lang="en-US" sz="9999">
                <a:solidFill>
                  <a:srgbClr val="23354B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Karbohidrat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58417" y="2514315"/>
            <a:ext cx="17353529" cy="1189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55"/>
              </a:lnSpc>
            </a:pPr>
            <a:r>
              <a:rPr lang="en-US" b="true" sz="35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Karbohidrat merupakan zat gizi yang paling mudah digunakan oleh tubuh dalam menghasilkan energi yang dibagi berdasarkan penyusunannya, yaitu: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54496" y="5343170"/>
            <a:ext cx="3639071" cy="39538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54"/>
              </a:lnSpc>
            </a:pPr>
            <a:r>
              <a:rPr lang="en-US" sz="3499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Karbohidrat Sederhana </a:t>
            </a:r>
          </a:p>
          <a:p>
            <a:pPr algn="ctr">
              <a:lnSpc>
                <a:spcPts val="4389"/>
              </a:lnSpc>
            </a:pPr>
          </a:p>
          <a:p>
            <a:pPr algn="ctr">
              <a:lnSpc>
                <a:spcPts val="4389"/>
              </a:lnSpc>
            </a:pPr>
            <a:r>
              <a:rPr lang="en-US" sz="33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Terdiri dari:</a:t>
            </a:r>
          </a:p>
          <a:p>
            <a:pPr algn="just" marL="712470" indent="-356235" lvl="1">
              <a:lnSpc>
                <a:spcPts val="4389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Glukosa</a:t>
            </a:r>
          </a:p>
          <a:p>
            <a:pPr algn="just" marL="712470" indent="-356235" lvl="1">
              <a:lnSpc>
                <a:spcPts val="4389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Galaktosa</a:t>
            </a:r>
          </a:p>
          <a:p>
            <a:pPr algn="just" marL="712470" indent="-356235" lvl="1">
              <a:lnSpc>
                <a:spcPts val="4389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Fruktosa 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4855695" y="4179736"/>
            <a:ext cx="4431230" cy="5681064"/>
          </a:xfrm>
          <a:custGeom>
            <a:avLst/>
            <a:gdLst/>
            <a:ahLst/>
            <a:cxnLst/>
            <a:rect r="r" b="b" t="t" l="l"/>
            <a:pathLst>
              <a:path h="5681064" w="4431230">
                <a:moveTo>
                  <a:pt x="0" y="0"/>
                </a:moveTo>
                <a:lnTo>
                  <a:pt x="4431230" y="0"/>
                </a:lnTo>
                <a:lnTo>
                  <a:pt x="4431230" y="5681064"/>
                </a:lnTo>
                <a:lnTo>
                  <a:pt x="0" y="568106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5300328" y="5255061"/>
            <a:ext cx="4055346" cy="39538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54"/>
              </a:lnSpc>
            </a:pPr>
            <a:r>
              <a:rPr lang="en-US" sz="3499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Karbohidrat Kompleks </a:t>
            </a:r>
          </a:p>
          <a:p>
            <a:pPr algn="ctr">
              <a:lnSpc>
                <a:spcPts val="4389"/>
              </a:lnSpc>
            </a:pPr>
          </a:p>
          <a:p>
            <a:pPr algn="ctr">
              <a:lnSpc>
                <a:spcPts val="4389"/>
              </a:lnSpc>
            </a:pPr>
            <a:r>
              <a:rPr lang="en-US" sz="33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Terdiri dari:</a:t>
            </a:r>
          </a:p>
          <a:p>
            <a:pPr algn="just" marL="712470" indent="-356235" lvl="1">
              <a:lnSpc>
                <a:spcPts val="4389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Polisakarida</a:t>
            </a:r>
          </a:p>
          <a:p>
            <a:pPr algn="just" marL="712470" indent="-356235" lvl="1">
              <a:lnSpc>
                <a:spcPts val="4389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Pati</a:t>
            </a:r>
          </a:p>
          <a:p>
            <a:pPr algn="just" marL="712470" indent="-356235" lvl="1">
              <a:lnSpc>
                <a:spcPts val="4389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Serat Pangan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9517599" y="4219072"/>
            <a:ext cx="8235391" cy="5555136"/>
            <a:chOff x="0" y="0"/>
            <a:chExt cx="2168992" cy="1463081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168992" cy="1463081"/>
            </a:xfrm>
            <a:custGeom>
              <a:avLst/>
              <a:gdLst/>
              <a:ahLst/>
              <a:cxnLst/>
              <a:rect r="r" b="b" t="t" l="l"/>
              <a:pathLst>
                <a:path h="1463081" w="2168992">
                  <a:moveTo>
                    <a:pt x="94008" y="0"/>
                  </a:moveTo>
                  <a:lnTo>
                    <a:pt x="2074984" y="0"/>
                  </a:lnTo>
                  <a:cubicBezTo>
                    <a:pt x="2099917" y="0"/>
                    <a:pt x="2123828" y="9904"/>
                    <a:pt x="2141458" y="27534"/>
                  </a:cubicBezTo>
                  <a:cubicBezTo>
                    <a:pt x="2159088" y="45164"/>
                    <a:pt x="2168992" y="69075"/>
                    <a:pt x="2168992" y="94008"/>
                  </a:cubicBezTo>
                  <a:lnTo>
                    <a:pt x="2168992" y="1369073"/>
                  </a:lnTo>
                  <a:cubicBezTo>
                    <a:pt x="2168992" y="1394006"/>
                    <a:pt x="2159088" y="1417917"/>
                    <a:pt x="2141458" y="1435547"/>
                  </a:cubicBezTo>
                  <a:cubicBezTo>
                    <a:pt x="2123828" y="1453177"/>
                    <a:pt x="2099917" y="1463081"/>
                    <a:pt x="2074984" y="1463081"/>
                  </a:cubicBezTo>
                  <a:lnTo>
                    <a:pt x="94008" y="1463081"/>
                  </a:lnTo>
                  <a:cubicBezTo>
                    <a:pt x="69075" y="1463081"/>
                    <a:pt x="45164" y="1453177"/>
                    <a:pt x="27534" y="1435547"/>
                  </a:cubicBezTo>
                  <a:cubicBezTo>
                    <a:pt x="9904" y="1417917"/>
                    <a:pt x="0" y="1394006"/>
                    <a:pt x="0" y="1369073"/>
                  </a:cubicBezTo>
                  <a:lnTo>
                    <a:pt x="0" y="94008"/>
                  </a:lnTo>
                  <a:cubicBezTo>
                    <a:pt x="0" y="69075"/>
                    <a:pt x="9904" y="45164"/>
                    <a:pt x="27534" y="27534"/>
                  </a:cubicBezTo>
                  <a:cubicBezTo>
                    <a:pt x="45164" y="9904"/>
                    <a:pt x="69075" y="0"/>
                    <a:pt x="94008" y="0"/>
                  </a:cubicBezTo>
                  <a:close/>
                </a:path>
              </a:pathLst>
            </a:custGeom>
            <a:solidFill>
              <a:srgbClr val="23354B"/>
            </a:solidFill>
            <a:ln cap="rnd">
              <a:noFill/>
              <a:prstDash val="solid"/>
              <a:round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47625"/>
              <a:ext cx="2168992" cy="15107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9840214" y="4530779"/>
            <a:ext cx="7434386" cy="46781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23"/>
              </a:lnSpc>
            </a:pPr>
            <a:r>
              <a:rPr lang="en-US" sz="2799" b="true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REMEMBER!</a:t>
            </a:r>
          </a:p>
          <a:p>
            <a:pPr algn="ctr">
              <a:lnSpc>
                <a:spcPts val="3723"/>
              </a:lnSpc>
            </a:pPr>
          </a:p>
          <a:p>
            <a:pPr algn="just" marL="604516" indent="-302258" lvl="1">
              <a:lnSpc>
                <a:spcPts val="3723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Makanan yang mengandung </a:t>
            </a:r>
            <a:r>
              <a:rPr lang="en-US" b="true" sz="2799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karbohidrat sederhana </a:t>
            </a:r>
            <a:r>
              <a:rPr lang="en-US" sz="27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seperti buah-buahan mudah digunakan sebagai </a:t>
            </a:r>
            <a:r>
              <a:rPr lang="en-US" b="true" sz="2799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sumber energi saat bertanding</a:t>
            </a:r>
            <a:r>
              <a:rPr lang="en-US" sz="27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  <a:p>
            <a:pPr algn="just" marL="604516" indent="-302258" lvl="1">
              <a:lnSpc>
                <a:spcPts val="3723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Makanan dengan kandungan </a:t>
            </a:r>
            <a:r>
              <a:rPr lang="en-US" b="true" sz="2799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karbohidrat kompleks </a:t>
            </a:r>
            <a:r>
              <a:rPr lang="en-US" sz="27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seperti sayur, gandum dan kacang-kacangan baik untuk </a:t>
            </a:r>
            <a:r>
              <a:rPr lang="en-US" b="true" sz="2799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kesehatan pencernaan</a:t>
            </a:r>
            <a:r>
              <a:rPr lang="en-US" sz="27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5815150"/>
            <a:ext cx="7071310" cy="6868010"/>
          </a:xfrm>
          <a:custGeom>
            <a:avLst/>
            <a:gdLst/>
            <a:ahLst/>
            <a:cxnLst/>
            <a:rect r="r" b="b" t="t" l="l"/>
            <a:pathLst>
              <a:path h="6868010" w="7071310">
                <a:moveTo>
                  <a:pt x="0" y="0"/>
                </a:moveTo>
                <a:lnTo>
                  <a:pt x="7071310" y="0"/>
                </a:lnTo>
                <a:lnTo>
                  <a:pt x="7071310" y="6868010"/>
                </a:lnTo>
                <a:lnTo>
                  <a:pt x="0" y="68680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-45554"/>
            <a:ext cx="7071310" cy="6868010"/>
          </a:xfrm>
          <a:custGeom>
            <a:avLst/>
            <a:gdLst/>
            <a:ahLst/>
            <a:cxnLst/>
            <a:rect r="r" b="b" t="t" l="l"/>
            <a:pathLst>
              <a:path h="6868010" w="7071310">
                <a:moveTo>
                  <a:pt x="0" y="0"/>
                </a:moveTo>
                <a:lnTo>
                  <a:pt x="7071310" y="0"/>
                </a:lnTo>
                <a:lnTo>
                  <a:pt x="7071310" y="6868010"/>
                </a:lnTo>
                <a:lnTo>
                  <a:pt x="0" y="68680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364972" y="-99442"/>
            <a:ext cx="7071310" cy="6868010"/>
          </a:xfrm>
          <a:custGeom>
            <a:avLst/>
            <a:gdLst/>
            <a:ahLst/>
            <a:cxnLst/>
            <a:rect r="r" b="b" t="t" l="l"/>
            <a:pathLst>
              <a:path h="6868010" w="7071310">
                <a:moveTo>
                  <a:pt x="0" y="0"/>
                </a:moveTo>
                <a:lnTo>
                  <a:pt x="7071310" y="0"/>
                </a:lnTo>
                <a:lnTo>
                  <a:pt x="7071310" y="6868011"/>
                </a:lnTo>
                <a:lnTo>
                  <a:pt x="0" y="68680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816380" y="5585646"/>
            <a:ext cx="7071310" cy="6868010"/>
          </a:xfrm>
          <a:custGeom>
            <a:avLst/>
            <a:gdLst/>
            <a:ahLst/>
            <a:cxnLst/>
            <a:rect r="r" b="b" t="t" l="l"/>
            <a:pathLst>
              <a:path h="6868010" w="7071310">
                <a:moveTo>
                  <a:pt x="0" y="0"/>
                </a:moveTo>
                <a:lnTo>
                  <a:pt x="7071311" y="0"/>
                </a:lnTo>
                <a:lnTo>
                  <a:pt x="7071311" y="6868010"/>
                </a:lnTo>
                <a:lnTo>
                  <a:pt x="0" y="68680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908190" y="5700398"/>
            <a:ext cx="7071310" cy="6868010"/>
          </a:xfrm>
          <a:custGeom>
            <a:avLst/>
            <a:gdLst/>
            <a:ahLst/>
            <a:cxnLst/>
            <a:rect r="r" b="b" t="t" l="l"/>
            <a:pathLst>
              <a:path h="6868010" w="7071310">
                <a:moveTo>
                  <a:pt x="0" y="0"/>
                </a:moveTo>
                <a:lnTo>
                  <a:pt x="7071310" y="0"/>
                </a:lnTo>
                <a:lnTo>
                  <a:pt x="7071310" y="6868010"/>
                </a:lnTo>
                <a:lnTo>
                  <a:pt x="0" y="68680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436282" y="-1684526"/>
            <a:ext cx="6583680" cy="4114800"/>
          </a:xfrm>
          <a:custGeom>
            <a:avLst/>
            <a:gdLst/>
            <a:ahLst/>
            <a:cxnLst/>
            <a:rect r="r" b="b" t="t" l="l"/>
            <a:pathLst>
              <a:path h="4114800" w="6583680">
                <a:moveTo>
                  <a:pt x="0" y="0"/>
                </a:moveTo>
                <a:lnTo>
                  <a:pt x="6583680" y="0"/>
                </a:lnTo>
                <a:lnTo>
                  <a:pt x="65836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729943" y="-153329"/>
            <a:ext cx="7071310" cy="6868010"/>
          </a:xfrm>
          <a:custGeom>
            <a:avLst/>
            <a:gdLst/>
            <a:ahLst/>
            <a:cxnLst/>
            <a:rect r="r" b="b" t="t" l="l"/>
            <a:pathLst>
              <a:path h="6868010" w="7071310">
                <a:moveTo>
                  <a:pt x="0" y="0"/>
                </a:moveTo>
                <a:lnTo>
                  <a:pt x="7071310" y="0"/>
                </a:lnTo>
                <a:lnTo>
                  <a:pt x="7071310" y="6868010"/>
                </a:lnTo>
                <a:lnTo>
                  <a:pt x="0" y="68680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true" rot="10415535">
            <a:off x="-1217182" y="6975871"/>
            <a:ext cx="2951197" cy="3606751"/>
          </a:xfrm>
          <a:custGeom>
            <a:avLst/>
            <a:gdLst/>
            <a:ahLst/>
            <a:cxnLst/>
            <a:rect r="r" b="b" t="t" l="l"/>
            <a:pathLst>
              <a:path h="3606751" w="2951197">
                <a:moveTo>
                  <a:pt x="2951197" y="3606752"/>
                </a:moveTo>
                <a:lnTo>
                  <a:pt x="0" y="3606752"/>
                </a:lnTo>
                <a:lnTo>
                  <a:pt x="0" y="0"/>
                </a:lnTo>
                <a:lnTo>
                  <a:pt x="2951197" y="0"/>
                </a:lnTo>
                <a:lnTo>
                  <a:pt x="2951197" y="3606752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5400000">
            <a:off x="16161927" y="8557580"/>
            <a:ext cx="901902" cy="2556938"/>
          </a:xfrm>
          <a:custGeom>
            <a:avLst/>
            <a:gdLst/>
            <a:ahLst/>
            <a:cxnLst/>
            <a:rect r="r" b="b" t="t" l="l"/>
            <a:pathLst>
              <a:path h="2556938" w="901902">
                <a:moveTo>
                  <a:pt x="0" y="0"/>
                </a:moveTo>
                <a:lnTo>
                  <a:pt x="901902" y="0"/>
                </a:lnTo>
                <a:lnTo>
                  <a:pt x="901902" y="2556938"/>
                </a:lnTo>
                <a:lnTo>
                  <a:pt x="0" y="25569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3816677" y="1971147"/>
            <a:ext cx="10427166" cy="3614499"/>
          </a:xfrm>
          <a:custGeom>
            <a:avLst/>
            <a:gdLst/>
            <a:ahLst/>
            <a:cxnLst/>
            <a:rect r="r" b="b" t="t" l="l"/>
            <a:pathLst>
              <a:path h="3614499" w="10427166">
                <a:moveTo>
                  <a:pt x="0" y="0"/>
                </a:moveTo>
                <a:lnTo>
                  <a:pt x="10427166" y="0"/>
                </a:lnTo>
                <a:lnTo>
                  <a:pt x="10427166" y="3614499"/>
                </a:lnTo>
                <a:lnTo>
                  <a:pt x="0" y="361449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505557" y="672397"/>
            <a:ext cx="11276886" cy="1120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1403351" indent="-701675" lvl="1">
              <a:lnSpc>
                <a:spcPts val="9100"/>
              </a:lnSpc>
              <a:spcBef>
                <a:spcPct val="0"/>
              </a:spcBef>
              <a:buAutoNum type="arabicPeriod" startAt="1"/>
            </a:pPr>
            <a:r>
              <a:rPr lang="en-US" sz="6500">
                <a:solidFill>
                  <a:srgbClr val="23354B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Karbohidrat Kompleks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-113740" y="6118971"/>
            <a:ext cx="18288000" cy="3684701"/>
            <a:chOff x="0" y="0"/>
            <a:chExt cx="4816593" cy="970456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816592" cy="970456"/>
            </a:xfrm>
            <a:custGeom>
              <a:avLst/>
              <a:gdLst/>
              <a:ahLst/>
              <a:cxnLst/>
              <a:rect r="r" b="b" t="t" l="l"/>
              <a:pathLst>
                <a:path h="970456" w="4816592">
                  <a:moveTo>
                    <a:pt x="42333" y="0"/>
                  </a:moveTo>
                  <a:lnTo>
                    <a:pt x="4774259" y="0"/>
                  </a:lnTo>
                  <a:cubicBezTo>
                    <a:pt x="4785487" y="0"/>
                    <a:pt x="4796254" y="4460"/>
                    <a:pt x="4804193" y="12399"/>
                  </a:cubicBezTo>
                  <a:cubicBezTo>
                    <a:pt x="4812132" y="20338"/>
                    <a:pt x="4816592" y="31106"/>
                    <a:pt x="4816592" y="42333"/>
                  </a:cubicBezTo>
                  <a:lnTo>
                    <a:pt x="4816592" y="928123"/>
                  </a:lnTo>
                  <a:cubicBezTo>
                    <a:pt x="4816592" y="939350"/>
                    <a:pt x="4812132" y="950118"/>
                    <a:pt x="4804193" y="958057"/>
                  </a:cubicBezTo>
                  <a:cubicBezTo>
                    <a:pt x="4796254" y="965996"/>
                    <a:pt x="4785487" y="970456"/>
                    <a:pt x="4774259" y="970456"/>
                  </a:cubicBezTo>
                  <a:lnTo>
                    <a:pt x="42333" y="970456"/>
                  </a:lnTo>
                  <a:cubicBezTo>
                    <a:pt x="31106" y="970456"/>
                    <a:pt x="20338" y="965996"/>
                    <a:pt x="12399" y="958057"/>
                  </a:cubicBezTo>
                  <a:cubicBezTo>
                    <a:pt x="4460" y="950118"/>
                    <a:pt x="0" y="939350"/>
                    <a:pt x="0" y="928123"/>
                  </a:cubicBezTo>
                  <a:lnTo>
                    <a:pt x="0" y="42333"/>
                  </a:lnTo>
                  <a:cubicBezTo>
                    <a:pt x="0" y="31106"/>
                    <a:pt x="4460" y="20338"/>
                    <a:pt x="12399" y="12399"/>
                  </a:cubicBezTo>
                  <a:cubicBezTo>
                    <a:pt x="20338" y="4460"/>
                    <a:pt x="31106" y="0"/>
                    <a:pt x="42333" y="0"/>
                  </a:cubicBezTo>
                  <a:close/>
                </a:path>
              </a:pathLst>
            </a:custGeom>
            <a:solidFill>
              <a:srgbClr val="23354B"/>
            </a:solidFill>
            <a:ln cap="rnd">
              <a:noFill/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47625"/>
              <a:ext cx="4816593" cy="10180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435117" y="6408218"/>
            <a:ext cx="17190286" cy="297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b="true" sz="2799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Karb</a:t>
            </a:r>
            <a:r>
              <a:rPr lang="en-US" b="true" sz="2799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ohidrat sederhana</a:t>
            </a:r>
            <a:r>
              <a:rPr lang="en-US" sz="27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atau </a:t>
            </a:r>
            <a:r>
              <a:rPr lang="en-US" b="true" sz="2799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gula</a:t>
            </a:r>
            <a:r>
              <a:rPr lang="en-US" sz="27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terdapat dalam berbagai jenis </a:t>
            </a:r>
            <a:r>
              <a:rPr lang="en-US" b="true" sz="2799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makanan dengan tingkat kemanisan yang berbeda</a:t>
            </a:r>
            <a:r>
              <a:rPr lang="en-US" sz="27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. </a:t>
            </a:r>
          </a:p>
          <a:p>
            <a:pPr algn="just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b="true" sz="2799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Susu dan biji-bijian</a:t>
            </a:r>
            <a:r>
              <a:rPr lang="en-US" sz="27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memiliki derajat kemanisan yang rendah dan dapat </a:t>
            </a:r>
            <a:r>
              <a:rPr lang="en-US" b="true" sz="2799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dikonsumsi oleh atlet yang memiliki target penurunan berat badan</a:t>
            </a:r>
            <a:r>
              <a:rPr lang="en-US" sz="27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. </a:t>
            </a:r>
          </a:p>
          <a:p>
            <a:pPr algn="just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Sedangkan </a:t>
            </a:r>
            <a:r>
              <a:rPr lang="en-US" b="true" sz="2799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konsumsi buah-buahan</a:t>
            </a:r>
            <a:r>
              <a:rPr lang="en-US" sz="27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yang mengandung glukosa fruktosa sebaiknya dilakukan </a:t>
            </a:r>
            <a:r>
              <a:rPr lang="en-US" b="true" sz="2799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saat latihan atau pertandingan </a:t>
            </a:r>
            <a:r>
              <a:rPr lang="en-US" sz="27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untuk mengembalikan cadangan glikogen dalam otot.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3354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46664" y="1586548"/>
            <a:ext cx="17259541" cy="2452683"/>
            <a:chOff x="0" y="0"/>
            <a:chExt cx="4545723" cy="64597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45723" cy="645974"/>
            </a:xfrm>
            <a:custGeom>
              <a:avLst/>
              <a:gdLst/>
              <a:ahLst/>
              <a:cxnLst/>
              <a:rect r="r" b="b" t="t" l="l"/>
              <a:pathLst>
                <a:path h="645974" w="4545723">
                  <a:moveTo>
                    <a:pt x="0" y="0"/>
                  </a:moveTo>
                  <a:lnTo>
                    <a:pt x="4545723" y="0"/>
                  </a:lnTo>
                  <a:lnTo>
                    <a:pt x="4545723" y="645974"/>
                  </a:lnTo>
                  <a:lnTo>
                    <a:pt x="0" y="64597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545723" cy="6935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772539" y="1684239"/>
            <a:ext cx="16593037" cy="19989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>
                <a:solidFill>
                  <a:srgbClr val="23354B"/>
                </a:solidFill>
                <a:latin typeface="Arimo"/>
                <a:ea typeface="Arimo"/>
                <a:cs typeface="Arimo"/>
                <a:sym typeface="Arimo"/>
              </a:rPr>
              <a:t>Ka</a:t>
            </a:r>
            <a:r>
              <a:rPr lang="en-US" sz="3800">
                <a:solidFill>
                  <a:srgbClr val="23354B"/>
                </a:solidFill>
                <a:latin typeface="Arimo"/>
                <a:ea typeface="Arimo"/>
                <a:cs typeface="Arimo"/>
                <a:sym typeface="Arimo"/>
              </a:rPr>
              <a:t>rbohidrat kompleks atau polisakarida terdapat dalam berbagai bahan makanan pokok yang sering kita konsumsi sehari-hari yang dikategorikan kedalam 2 jenis, yaitu: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6621852" y="0"/>
            <a:ext cx="1487448" cy="1929472"/>
          </a:xfrm>
          <a:custGeom>
            <a:avLst/>
            <a:gdLst/>
            <a:ahLst/>
            <a:cxnLst/>
            <a:rect r="r" b="b" t="t" l="l"/>
            <a:pathLst>
              <a:path h="1929472" w="1487448">
                <a:moveTo>
                  <a:pt x="0" y="0"/>
                </a:moveTo>
                <a:lnTo>
                  <a:pt x="1487448" y="0"/>
                </a:lnTo>
                <a:lnTo>
                  <a:pt x="1487448" y="1929472"/>
                </a:lnTo>
                <a:lnTo>
                  <a:pt x="0" y="19294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424742" y="139913"/>
            <a:ext cx="15834558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2. Karbohidrat Kompleks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-297060" y="8718195"/>
            <a:ext cx="1487448" cy="1929472"/>
          </a:xfrm>
          <a:custGeom>
            <a:avLst/>
            <a:gdLst/>
            <a:ahLst/>
            <a:cxnLst/>
            <a:rect r="r" b="b" t="t" l="l"/>
            <a:pathLst>
              <a:path h="1929472" w="1487448">
                <a:moveTo>
                  <a:pt x="0" y="0"/>
                </a:moveTo>
                <a:lnTo>
                  <a:pt x="1487448" y="0"/>
                </a:lnTo>
                <a:lnTo>
                  <a:pt x="1487448" y="1929472"/>
                </a:lnTo>
                <a:lnTo>
                  <a:pt x="0" y="19294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5400000">
            <a:off x="807907" y="-438134"/>
            <a:ext cx="764962" cy="2168706"/>
          </a:xfrm>
          <a:custGeom>
            <a:avLst/>
            <a:gdLst/>
            <a:ahLst/>
            <a:cxnLst/>
            <a:rect r="r" b="b" t="t" l="l"/>
            <a:pathLst>
              <a:path h="2168706" w="764962">
                <a:moveTo>
                  <a:pt x="0" y="0"/>
                </a:moveTo>
                <a:lnTo>
                  <a:pt x="764962" y="0"/>
                </a:lnTo>
                <a:lnTo>
                  <a:pt x="764962" y="2168706"/>
                </a:lnTo>
                <a:lnTo>
                  <a:pt x="0" y="21687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true" rot="5400000">
            <a:off x="16239371" y="8665253"/>
            <a:ext cx="764962" cy="2168706"/>
          </a:xfrm>
          <a:custGeom>
            <a:avLst/>
            <a:gdLst/>
            <a:ahLst/>
            <a:cxnLst/>
            <a:rect r="r" b="b" t="t" l="l"/>
            <a:pathLst>
              <a:path h="2168706" w="764962">
                <a:moveTo>
                  <a:pt x="764962" y="2168706"/>
                </a:moveTo>
                <a:lnTo>
                  <a:pt x="0" y="2168706"/>
                </a:lnTo>
                <a:lnTo>
                  <a:pt x="0" y="0"/>
                </a:lnTo>
                <a:lnTo>
                  <a:pt x="764962" y="0"/>
                </a:lnTo>
                <a:lnTo>
                  <a:pt x="764962" y="216870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718223" y="4409225"/>
            <a:ext cx="6932656" cy="4957900"/>
          </a:xfrm>
          <a:custGeom>
            <a:avLst/>
            <a:gdLst/>
            <a:ahLst/>
            <a:cxnLst/>
            <a:rect r="r" b="b" t="t" l="l"/>
            <a:pathLst>
              <a:path h="4957900" w="6932656">
                <a:moveTo>
                  <a:pt x="0" y="0"/>
                </a:moveTo>
                <a:lnTo>
                  <a:pt x="6932656" y="0"/>
                </a:lnTo>
                <a:lnTo>
                  <a:pt x="6932656" y="4957900"/>
                </a:lnTo>
                <a:lnTo>
                  <a:pt x="0" y="49579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2303316" y="5048250"/>
            <a:ext cx="5244922" cy="3497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19"/>
              </a:lnSpc>
            </a:pPr>
            <a:r>
              <a:rPr lang="en-US" b="true" sz="3299">
                <a:solidFill>
                  <a:srgbClr val="23354B"/>
                </a:solidFill>
                <a:latin typeface="Arimo Bold"/>
                <a:ea typeface="Arimo Bold"/>
                <a:cs typeface="Arimo Bold"/>
                <a:sym typeface="Arimo Bold"/>
              </a:rPr>
              <a:t>Polisakarida pati yang digunakan untuk sumber energi</a:t>
            </a:r>
          </a:p>
          <a:p>
            <a:pPr algn="just">
              <a:lnSpc>
                <a:spcPts val="4619"/>
              </a:lnSpc>
            </a:pPr>
            <a:r>
              <a:rPr lang="en-US" sz="3299">
                <a:solidFill>
                  <a:srgbClr val="23354B"/>
                </a:solidFill>
                <a:latin typeface="Arimo"/>
                <a:ea typeface="Arimo"/>
                <a:cs typeface="Arimo"/>
                <a:sym typeface="Arimo"/>
              </a:rPr>
              <a:t>Sumber:</a:t>
            </a:r>
          </a:p>
          <a:p>
            <a:pPr algn="just">
              <a:lnSpc>
                <a:spcPts val="4619"/>
              </a:lnSpc>
            </a:pPr>
            <a:r>
              <a:rPr lang="en-US" sz="3299">
                <a:solidFill>
                  <a:srgbClr val="23354B"/>
                </a:solidFill>
                <a:latin typeface="Arimo"/>
                <a:ea typeface="Arimo"/>
                <a:cs typeface="Arimo"/>
                <a:sym typeface="Arimo"/>
              </a:rPr>
              <a:t>S</a:t>
            </a:r>
            <a:r>
              <a:rPr lang="en-US" sz="3299">
                <a:solidFill>
                  <a:srgbClr val="23354B"/>
                </a:solidFill>
                <a:latin typeface="Arimo"/>
                <a:ea typeface="Arimo"/>
                <a:cs typeface="Arimo"/>
                <a:sym typeface="Arimo"/>
              </a:rPr>
              <a:t>ingkong, jagung, beras, kentang, dan umbi-umbian 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9503946" y="4538663"/>
            <a:ext cx="6932656" cy="4957900"/>
          </a:xfrm>
          <a:custGeom>
            <a:avLst/>
            <a:gdLst/>
            <a:ahLst/>
            <a:cxnLst/>
            <a:rect r="r" b="b" t="t" l="l"/>
            <a:pathLst>
              <a:path h="4957900" w="6932656">
                <a:moveTo>
                  <a:pt x="0" y="0"/>
                </a:moveTo>
                <a:lnTo>
                  <a:pt x="6932656" y="0"/>
                </a:lnTo>
                <a:lnTo>
                  <a:pt x="6932656" y="4957899"/>
                </a:lnTo>
                <a:lnTo>
                  <a:pt x="0" y="49578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9973673" y="4952593"/>
            <a:ext cx="5697176" cy="3939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b="true">
                <a:solidFill>
                  <a:srgbClr val="23354B"/>
                </a:solidFill>
                <a:latin typeface="Arimo Bold"/>
                <a:ea typeface="Arimo Bold"/>
                <a:cs typeface="Arimo Bold"/>
                <a:sym typeface="Arimo Bold"/>
              </a:rPr>
              <a:t>Polisakaridan non-pati atau serat pangan yang berfungsi untuk kesehatan usus.</a:t>
            </a: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23354B"/>
                </a:solidFill>
                <a:latin typeface="Arimo"/>
                <a:ea typeface="Arimo"/>
                <a:cs typeface="Arimo"/>
                <a:sym typeface="Arimo"/>
              </a:rPr>
              <a:t>Sumber:</a:t>
            </a: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23354B"/>
                </a:solidFill>
                <a:latin typeface="Arimo"/>
                <a:ea typeface="Arimo"/>
                <a:cs typeface="Arimo"/>
                <a:sym typeface="Arimo"/>
              </a:rPr>
              <a:t>Sayur, buah, biji-bijian, dan beberapa jenis kacang 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3354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37245" y="-273117"/>
            <a:ext cx="19027750" cy="10703110"/>
          </a:xfrm>
          <a:custGeom>
            <a:avLst/>
            <a:gdLst/>
            <a:ahLst/>
            <a:cxnLst/>
            <a:rect r="r" b="b" t="t" l="l"/>
            <a:pathLst>
              <a:path h="10703110" w="19027750">
                <a:moveTo>
                  <a:pt x="0" y="0"/>
                </a:moveTo>
                <a:lnTo>
                  <a:pt x="19027750" y="0"/>
                </a:lnTo>
                <a:lnTo>
                  <a:pt x="19027750" y="10703109"/>
                </a:lnTo>
                <a:lnTo>
                  <a:pt x="0" y="107031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69598" r="0" b="-106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623918"/>
            <a:ext cx="16190999" cy="1819319"/>
            <a:chOff x="0" y="0"/>
            <a:chExt cx="4264296" cy="47916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64296" cy="479162"/>
            </a:xfrm>
            <a:custGeom>
              <a:avLst/>
              <a:gdLst/>
              <a:ahLst/>
              <a:cxnLst/>
              <a:rect r="r" b="b" t="t" l="l"/>
              <a:pathLst>
                <a:path h="479162" w="4264296">
                  <a:moveTo>
                    <a:pt x="47816" y="0"/>
                  </a:moveTo>
                  <a:lnTo>
                    <a:pt x="4216480" y="0"/>
                  </a:lnTo>
                  <a:cubicBezTo>
                    <a:pt x="4242888" y="0"/>
                    <a:pt x="4264296" y="21408"/>
                    <a:pt x="4264296" y="47816"/>
                  </a:cubicBezTo>
                  <a:lnTo>
                    <a:pt x="4264296" y="431346"/>
                  </a:lnTo>
                  <a:cubicBezTo>
                    <a:pt x="4264296" y="444028"/>
                    <a:pt x="4259259" y="456190"/>
                    <a:pt x="4250291" y="465157"/>
                  </a:cubicBezTo>
                  <a:cubicBezTo>
                    <a:pt x="4241324" y="474124"/>
                    <a:pt x="4229162" y="479162"/>
                    <a:pt x="4216480" y="479162"/>
                  </a:cubicBezTo>
                  <a:lnTo>
                    <a:pt x="47816" y="479162"/>
                  </a:lnTo>
                  <a:cubicBezTo>
                    <a:pt x="35135" y="479162"/>
                    <a:pt x="22972" y="474124"/>
                    <a:pt x="14005" y="465157"/>
                  </a:cubicBezTo>
                  <a:cubicBezTo>
                    <a:pt x="5038" y="456190"/>
                    <a:pt x="0" y="444028"/>
                    <a:pt x="0" y="431346"/>
                  </a:cubicBezTo>
                  <a:lnTo>
                    <a:pt x="0" y="47816"/>
                  </a:lnTo>
                  <a:cubicBezTo>
                    <a:pt x="0" y="35135"/>
                    <a:pt x="5038" y="22972"/>
                    <a:pt x="14005" y="14005"/>
                  </a:cubicBezTo>
                  <a:cubicBezTo>
                    <a:pt x="22972" y="5038"/>
                    <a:pt x="35135" y="0"/>
                    <a:pt x="47816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4264296" cy="5267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6621852" y="0"/>
            <a:ext cx="1487448" cy="1929472"/>
          </a:xfrm>
          <a:custGeom>
            <a:avLst/>
            <a:gdLst/>
            <a:ahLst/>
            <a:cxnLst/>
            <a:rect r="r" b="b" t="t" l="l"/>
            <a:pathLst>
              <a:path h="1929472" w="1487448">
                <a:moveTo>
                  <a:pt x="0" y="0"/>
                </a:moveTo>
                <a:lnTo>
                  <a:pt x="1487448" y="0"/>
                </a:lnTo>
                <a:lnTo>
                  <a:pt x="1487448" y="1929472"/>
                </a:lnTo>
                <a:lnTo>
                  <a:pt x="0" y="19294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0" y="8716125"/>
            <a:ext cx="1487448" cy="1929472"/>
          </a:xfrm>
          <a:custGeom>
            <a:avLst/>
            <a:gdLst/>
            <a:ahLst/>
            <a:cxnLst/>
            <a:rect r="r" b="b" t="t" l="l"/>
            <a:pathLst>
              <a:path h="1929472" w="1487448">
                <a:moveTo>
                  <a:pt x="0" y="0"/>
                </a:moveTo>
                <a:lnTo>
                  <a:pt x="1487448" y="0"/>
                </a:lnTo>
                <a:lnTo>
                  <a:pt x="1487448" y="1929472"/>
                </a:lnTo>
                <a:lnTo>
                  <a:pt x="0" y="19294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5400000">
            <a:off x="807907" y="-438134"/>
            <a:ext cx="764962" cy="2168706"/>
          </a:xfrm>
          <a:custGeom>
            <a:avLst/>
            <a:gdLst/>
            <a:ahLst/>
            <a:cxnLst/>
            <a:rect r="r" b="b" t="t" l="l"/>
            <a:pathLst>
              <a:path h="2168706" w="764962">
                <a:moveTo>
                  <a:pt x="0" y="0"/>
                </a:moveTo>
                <a:lnTo>
                  <a:pt x="764962" y="0"/>
                </a:lnTo>
                <a:lnTo>
                  <a:pt x="764962" y="2168706"/>
                </a:lnTo>
                <a:lnTo>
                  <a:pt x="0" y="21687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5400000">
            <a:off x="15155018" y="8347628"/>
            <a:ext cx="764962" cy="2168706"/>
          </a:xfrm>
          <a:custGeom>
            <a:avLst/>
            <a:gdLst/>
            <a:ahLst/>
            <a:cxnLst/>
            <a:rect r="r" b="b" t="t" l="l"/>
            <a:pathLst>
              <a:path h="2168706" w="764962">
                <a:moveTo>
                  <a:pt x="0" y="0"/>
                </a:moveTo>
                <a:lnTo>
                  <a:pt x="764961" y="0"/>
                </a:lnTo>
                <a:lnTo>
                  <a:pt x="764961" y="2168706"/>
                </a:lnTo>
                <a:lnTo>
                  <a:pt x="0" y="21687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333056" y="5822903"/>
            <a:ext cx="11357873" cy="3857959"/>
            <a:chOff x="0" y="0"/>
            <a:chExt cx="2991374" cy="101608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991374" cy="1016088"/>
            </a:xfrm>
            <a:custGeom>
              <a:avLst/>
              <a:gdLst/>
              <a:ahLst/>
              <a:cxnLst/>
              <a:rect r="r" b="b" t="t" l="l"/>
              <a:pathLst>
                <a:path h="1016088" w="2991374">
                  <a:moveTo>
                    <a:pt x="68163" y="0"/>
                  </a:moveTo>
                  <a:lnTo>
                    <a:pt x="2923211" y="0"/>
                  </a:lnTo>
                  <a:cubicBezTo>
                    <a:pt x="2941289" y="0"/>
                    <a:pt x="2958626" y="7181"/>
                    <a:pt x="2971409" y="19965"/>
                  </a:cubicBezTo>
                  <a:cubicBezTo>
                    <a:pt x="2984192" y="32748"/>
                    <a:pt x="2991374" y="50085"/>
                    <a:pt x="2991374" y="68163"/>
                  </a:cubicBezTo>
                  <a:lnTo>
                    <a:pt x="2991374" y="947924"/>
                  </a:lnTo>
                  <a:cubicBezTo>
                    <a:pt x="2991374" y="966002"/>
                    <a:pt x="2984192" y="983340"/>
                    <a:pt x="2971409" y="996123"/>
                  </a:cubicBezTo>
                  <a:cubicBezTo>
                    <a:pt x="2958626" y="1008906"/>
                    <a:pt x="2941289" y="1016088"/>
                    <a:pt x="2923211" y="1016088"/>
                  </a:cubicBezTo>
                  <a:lnTo>
                    <a:pt x="68163" y="1016088"/>
                  </a:lnTo>
                  <a:cubicBezTo>
                    <a:pt x="50085" y="1016088"/>
                    <a:pt x="32748" y="1008906"/>
                    <a:pt x="19965" y="996123"/>
                  </a:cubicBezTo>
                  <a:cubicBezTo>
                    <a:pt x="7181" y="983340"/>
                    <a:pt x="0" y="966002"/>
                    <a:pt x="0" y="947924"/>
                  </a:cubicBezTo>
                  <a:lnTo>
                    <a:pt x="0" y="68163"/>
                  </a:lnTo>
                  <a:cubicBezTo>
                    <a:pt x="0" y="50085"/>
                    <a:pt x="7181" y="32748"/>
                    <a:pt x="19965" y="19965"/>
                  </a:cubicBezTo>
                  <a:cubicBezTo>
                    <a:pt x="32748" y="7181"/>
                    <a:pt x="50085" y="0"/>
                    <a:pt x="68163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47625"/>
              <a:ext cx="2991374" cy="10637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33217" y="3623649"/>
            <a:ext cx="18181965" cy="879330"/>
            <a:chOff x="0" y="0"/>
            <a:chExt cx="4788666" cy="23159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788666" cy="231593"/>
            </a:xfrm>
            <a:custGeom>
              <a:avLst/>
              <a:gdLst/>
              <a:ahLst/>
              <a:cxnLst/>
              <a:rect r="r" b="b" t="t" l="l"/>
              <a:pathLst>
                <a:path h="231593" w="4788666">
                  <a:moveTo>
                    <a:pt x="42580" y="0"/>
                  </a:moveTo>
                  <a:lnTo>
                    <a:pt x="4746085" y="0"/>
                  </a:lnTo>
                  <a:cubicBezTo>
                    <a:pt x="4769602" y="0"/>
                    <a:pt x="4788666" y="19064"/>
                    <a:pt x="4788666" y="42580"/>
                  </a:cubicBezTo>
                  <a:lnTo>
                    <a:pt x="4788666" y="189013"/>
                  </a:lnTo>
                  <a:cubicBezTo>
                    <a:pt x="4788666" y="200306"/>
                    <a:pt x="4784180" y="211136"/>
                    <a:pt x="4776195" y="219122"/>
                  </a:cubicBezTo>
                  <a:cubicBezTo>
                    <a:pt x="4768209" y="227107"/>
                    <a:pt x="4757379" y="231593"/>
                    <a:pt x="4746085" y="231593"/>
                  </a:cubicBezTo>
                  <a:lnTo>
                    <a:pt x="42580" y="231593"/>
                  </a:lnTo>
                  <a:cubicBezTo>
                    <a:pt x="31287" y="231593"/>
                    <a:pt x="20457" y="227107"/>
                    <a:pt x="12471" y="219122"/>
                  </a:cubicBezTo>
                  <a:cubicBezTo>
                    <a:pt x="4486" y="211136"/>
                    <a:pt x="0" y="200306"/>
                    <a:pt x="0" y="189013"/>
                  </a:cubicBezTo>
                  <a:lnTo>
                    <a:pt x="0" y="42580"/>
                  </a:lnTo>
                  <a:cubicBezTo>
                    <a:pt x="0" y="31287"/>
                    <a:pt x="4486" y="20457"/>
                    <a:pt x="12471" y="12471"/>
                  </a:cubicBezTo>
                  <a:cubicBezTo>
                    <a:pt x="20457" y="4486"/>
                    <a:pt x="31287" y="0"/>
                    <a:pt x="42580" y="0"/>
                  </a:cubicBezTo>
                  <a:close/>
                </a:path>
              </a:pathLst>
            </a:custGeom>
            <a:solidFill>
              <a:srgbClr val="FDC67F"/>
            </a:solidFill>
            <a:ln cap="rnd">
              <a:noFill/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47625"/>
              <a:ext cx="4788666" cy="27921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743724" y="3755638"/>
            <a:ext cx="16931076" cy="577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590"/>
              </a:lnSpc>
            </a:pPr>
            <a:r>
              <a:rPr lang="en-US" sz="3451">
                <a:solidFill>
                  <a:srgbClr val="23354B"/>
                </a:solidFill>
                <a:latin typeface="Arimo"/>
                <a:ea typeface="Arimo"/>
                <a:cs typeface="Arimo"/>
                <a:sym typeface="Arimo"/>
              </a:rPr>
              <a:t>Semakin tinggi IG          glukosa darah semakin mudah naik         mudah merasa lapar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12394955" y="3976637"/>
            <a:ext cx="869223" cy="259186"/>
          </a:xfrm>
          <a:custGeom>
            <a:avLst/>
            <a:gdLst/>
            <a:ahLst/>
            <a:cxnLst/>
            <a:rect r="r" b="b" t="t" l="l"/>
            <a:pathLst>
              <a:path h="259186" w="869223">
                <a:moveTo>
                  <a:pt x="0" y="0"/>
                </a:moveTo>
                <a:lnTo>
                  <a:pt x="869222" y="0"/>
                </a:lnTo>
                <a:lnTo>
                  <a:pt x="869222" y="259186"/>
                </a:lnTo>
                <a:lnTo>
                  <a:pt x="0" y="2591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4378526" y="3933721"/>
            <a:ext cx="869223" cy="259186"/>
          </a:xfrm>
          <a:custGeom>
            <a:avLst/>
            <a:gdLst/>
            <a:ahLst/>
            <a:cxnLst/>
            <a:rect r="r" b="b" t="t" l="l"/>
            <a:pathLst>
              <a:path h="259186" w="869223">
                <a:moveTo>
                  <a:pt x="0" y="0"/>
                </a:moveTo>
                <a:lnTo>
                  <a:pt x="869223" y="0"/>
                </a:lnTo>
                <a:lnTo>
                  <a:pt x="869223" y="259186"/>
                </a:lnTo>
                <a:lnTo>
                  <a:pt x="0" y="2591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53017" y="4638772"/>
            <a:ext cx="18181965" cy="879330"/>
            <a:chOff x="0" y="0"/>
            <a:chExt cx="4788666" cy="231593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4788666" cy="231593"/>
            </a:xfrm>
            <a:custGeom>
              <a:avLst/>
              <a:gdLst/>
              <a:ahLst/>
              <a:cxnLst/>
              <a:rect r="r" b="b" t="t" l="l"/>
              <a:pathLst>
                <a:path h="231593" w="4788666">
                  <a:moveTo>
                    <a:pt x="42580" y="0"/>
                  </a:moveTo>
                  <a:lnTo>
                    <a:pt x="4746085" y="0"/>
                  </a:lnTo>
                  <a:cubicBezTo>
                    <a:pt x="4769602" y="0"/>
                    <a:pt x="4788666" y="19064"/>
                    <a:pt x="4788666" y="42580"/>
                  </a:cubicBezTo>
                  <a:lnTo>
                    <a:pt x="4788666" y="189013"/>
                  </a:lnTo>
                  <a:cubicBezTo>
                    <a:pt x="4788666" y="200306"/>
                    <a:pt x="4784180" y="211136"/>
                    <a:pt x="4776195" y="219122"/>
                  </a:cubicBezTo>
                  <a:cubicBezTo>
                    <a:pt x="4768209" y="227107"/>
                    <a:pt x="4757379" y="231593"/>
                    <a:pt x="4746085" y="231593"/>
                  </a:cubicBezTo>
                  <a:lnTo>
                    <a:pt x="42580" y="231593"/>
                  </a:lnTo>
                  <a:cubicBezTo>
                    <a:pt x="31287" y="231593"/>
                    <a:pt x="20457" y="227107"/>
                    <a:pt x="12471" y="219122"/>
                  </a:cubicBezTo>
                  <a:cubicBezTo>
                    <a:pt x="4486" y="211136"/>
                    <a:pt x="0" y="200306"/>
                    <a:pt x="0" y="189013"/>
                  </a:cubicBezTo>
                  <a:lnTo>
                    <a:pt x="0" y="42580"/>
                  </a:lnTo>
                  <a:cubicBezTo>
                    <a:pt x="0" y="31287"/>
                    <a:pt x="4486" y="20457"/>
                    <a:pt x="12471" y="12471"/>
                  </a:cubicBezTo>
                  <a:cubicBezTo>
                    <a:pt x="20457" y="4486"/>
                    <a:pt x="31287" y="0"/>
                    <a:pt x="42580" y="0"/>
                  </a:cubicBezTo>
                  <a:close/>
                </a:path>
              </a:pathLst>
            </a:custGeom>
            <a:solidFill>
              <a:srgbClr val="FFE6D5"/>
            </a:solidFill>
            <a:ln cap="rnd">
              <a:noFill/>
              <a:prstDash val="solid"/>
              <a:round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47625"/>
              <a:ext cx="4788666" cy="27921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333056" y="4743063"/>
            <a:ext cx="17776244" cy="5957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663"/>
              </a:lnSpc>
            </a:pPr>
            <a:r>
              <a:rPr lang="en-US" sz="3506">
                <a:solidFill>
                  <a:srgbClr val="23354B"/>
                </a:solidFill>
                <a:latin typeface="Arimo"/>
                <a:ea typeface="Arimo"/>
                <a:cs typeface="Arimo"/>
                <a:sym typeface="Arimo"/>
              </a:rPr>
              <a:t>Semakin rendah IG       glukosa darah naik secara perlahan         rasa kenyang lebih lama</a:t>
            </a:r>
          </a:p>
        </p:txBody>
      </p:sp>
      <p:sp>
        <p:nvSpPr>
          <p:cNvPr name="Freeform 23" id="23"/>
          <p:cNvSpPr/>
          <p:nvPr/>
        </p:nvSpPr>
        <p:spPr>
          <a:xfrm flipH="false" flipV="false" rot="0">
            <a:off x="12261605" y="4948844"/>
            <a:ext cx="869223" cy="259186"/>
          </a:xfrm>
          <a:custGeom>
            <a:avLst/>
            <a:gdLst/>
            <a:ahLst/>
            <a:cxnLst/>
            <a:rect r="r" b="b" t="t" l="l"/>
            <a:pathLst>
              <a:path h="259186" w="869223">
                <a:moveTo>
                  <a:pt x="0" y="0"/>
                </a:moveTo>
                <a:lnTo>
                  <a:pt x="869222" y="0"/>
                </a:lnTo>
                <a:lnTo>
                  <a:pt x="869222" y="259187"/>
                </a:lnTo>
                <a:lnTo>
                  <a:pt x="0" y="2591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4135514" y="4939319"/>
            <a:ext cx="869223" cy="259186"/>
          </a:xfrm>
          <a:custGeom>
            <a:avLst/>
            <a:gdLst/>
            <a:ahLst/>
            <a:cxnLst/>
            <a:rect r="r" b="b" t="t" l="l"/>
            <a:pathLst>
              <a:path h="259186" w="869223">
                <a:moveTo>
                  <a:pt x="0" y="0"/>
                </a:moveTo>
                <a:lnTo>
                  <a:pt x="869223" y="0"/>
                </a:lnTo>
                <a:lnTo>
                  <a:pt x="869223" y="259187"/>
                </a:lnTo>
                <a:lnTo>
                  <a:pt x="0" y="2591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2261605" y="5651453"/>
            <a:ext cx="4958095" cy="4453223"/>
          </a:xfrm>
          <a:custGeom>
            <a:avLst/>
            <a:gdLst/>
            <a:ahLst/>
            <a:cxnLst/>
            <a:rect r="r" b="b" t="t" l="l"/>
            <a:pathLst>
              <a:path h="4453223" w="4958095">
                <a:moveTo>
                  <a:pt x="0" y="0"/>
                </a:moveTo>
                <a:lnTo>
                  <a:pt x="4958094" y="0"/>
                </a:lnTo>
                <a:lnTo>
                  <a:pt x="4958094" y="4453223"/>
                </a:lnTo>
                <a:lnTo>
                  <a:pt x="0" y="445322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1756970" y="1753480"/>
            <a:ext cx="14774060" cy="1512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90"/>
              </a:lnSpc>
            </a:pPr>
            <a:r>
              <a:rPr lang="en-US" sz="3000">
                <a:solidFill>
                  <a:srgbClr val="23354B"/>
                </a:solidFill>
                <a:latin typeface="Arimo"/>
                <a:ea typeface="Arimo"/>
                <a:cs typeface="Arimo"/>
                <a:sym typeface="Arimo"/>
              </a:rPr>
              <a:t>Indeks</a:t>
            </a:r>
            <a:r>
              <a:rPr lang="en-US" sz="3000">
                <a:solidFill>
                  <a:srgbClr val="23354B"/>
                </a:solidFill>
                <a:latin typeface="Arimo"/>
                <a:ea typeface="Arimo"/>
                <a:cs typeface="Arimo"/>
                <a:sym typeface="Arimo"/>
              </a:rPr>
              <a:t> glikemik (IG) dalam makanan menunjukkan seberapa cepat karbohidrat yang terdapat dalam makanan d</a:t>
            </a:r>
            <a:r>
              <a:rPr lang="en-US" sz="3000">
                <a:solidFill>
                  <a:srgbClr val="23354B"/>
                </a:solidFill>
                <a:latin typeface="Arimo"/>
                <a:ea typeface="Arimo"/>
                <a:cs typeface="Arimo"/>
                <a:sym typeface="Arimo"/>
              </a:rPr>
              <a:t>a</a:t>
            </a:r>
            <a:r>
              <a:rPr lang="en-US" sz="3000">
                <a:solidFill>
                  <a:srgbClr val="23354B"/>
                </a:solidFill>
                <a:latin typeface="Arimo"/>
                <a:ea typeface="Arimo"/>
                <a:cs typeface="Arimo"/>
                <a:sym typeface="Arimo"/>
              </a:rPr>
              <a:t>pat me</a:t>
            </a:r>
            <a:r>
              <a:rPr lang="en-US" sz="3000">
                <a:solidFill>
                  <a:srgbClr val="23354B"/>
                </a:solidFill>
                <a:latin typeface="Arimo"/>
                <a:ea typeface="Arimo"/>
                <a:cs typeface="Arimo"/>
                <a:sym typeface="Arimo"/>
              </a:rPr>
              <a:t>nin</a:t>
            </a:r>
            <a:r>
              <a:rPr lang="en-US" sz="3000">
                <a:solidFill>
                  <a:srgbClr val="23354B"/>
                </a:solidFill>
                <a:latin typeface="Arimo"/>
                <a:ea typeface="Arimo"/>
                <a:cs typeface="Arimo"/>
                <a:sym typeface="Arimo"/>
              </a:rPr>
              <a:t>gka</a:t>
            </a:r>
            <a:r>
              <a:rPr lang="en-US" sz="3000">
                <a:solidFill>
                  <a:srgbClr val="23354B"/>
                </a:solidFill>
                <a:latin typeface="Arimo"/>
                <a:ea typeface="Arimo"/>
                <a:cs typeface="Arimo"/>
                <a:sym typeface="Arimo"/>
              </a:rPr>
              <a:t>t</a:t>
            </a:r>
            <a:r>
              <a:rPr lang="en-US" sz="3000">
                <a:solidFill>
                  <a:srgbClr val="23354B"/>
                </a:solidFill>
                <a:latin typeface="Arimo"/>
                <a:ea typeface="Arimo"/>
                <a:cs typeface="Arimo"/>
                <a:sym typeface="Arimo"/>
              </a:rPr>
              <a:t>kan kadar gluko</a:t>
            </a:r>
            <a:r>
              <a:rPr lang="en-US" sz="3000">
                <a:solidFill>
                  <a:srgbClr val="23354B"/>
                </a:solidFill>
                <a:latin typeface="Arimo"/>
                <a:ea typeface="Arimo"/>
                <a:cs typeface="Arimo"/>
                <a:sym typeface="Arimo"/>
              </a:rPr>
              <a:t>s</a:t>
            </a:r>
            <a:r>
              <a:rPr lang="en-US" sz="3000">
                <a:solidFill>
                  <a:srgbClr val="23354B"/>
                </a:solidFill>
                <a:latin typeface="Arimo"/>
                <a:ea typeface="Arimo"/>
                <a:cs typeface="Arimo"/>
                <a:sym typeface="Arimo"/>
              </a:rPr>
              <a:t>a darah dan meningkatkan ketersediaan energi bagi tubuh.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2274741" y="130388"/>
            <a:ext cx="15439739" cy="1120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00"/>
              </a:lnSpc>
              <a:spcBef>
                <a:spcPct val="0"/>
              </a:spcBef>
            </a:pPr>
            <a:r>
              <a:rPr lang="en-US" sz="650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Indeks Glikemik pada Makanan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759034" y="6651578"/>
            <a:ext cx="10251525" cy="1780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55"/>
              </a:lnSpc>
            </a:pPr>
            <a:r>
              <a:rPr lang="en-US" sz="3500">
                <a:solidFill>
                  <a:srgbClr val="23354B"/>
                </a:solidFill>
                <a:latin typeface="Arimo"/>
                <a:ea typeface="Arimo"/>
                <a:cs typeface="Arimo"/>
                <a:sym typeface="Arimo"/>
              </a:rPr>
              <a:t>Pemilihan sumber karbohidrat bagi atlet perlu mempertimbangkan nilai IG aga</a:t>
            </a:r>
            <a:r>
              <a:rPr lang="en-US" sz="3500">
                <a:solidFill>
                  <a:srgbClr val="23354B"/>
                </a:solidFill>
                <a:latin typeface="Arimo"/>
                <a:ea typeface="Arimo"/>
                <a:cs typeface="Arimo"/>
                <a:sym typeface="Arimo"/>
              </a:rPr>
              <a:t>r</a:t>
            </a:r>
            <a:r>
              <a:rPr lang="en-US" sz="3500">
                <a:solidFill>
                  <a:srgbClr val="23354B"/>
                </a:solidFill>
                <a:latin typeface="Arimo"/>
                <a:ea typeface="Arimo"/>
                <a:cs typeface="Arimo"/>
                <a:sym typeface="Arimo"/>
              </a:rPr>
              <a:t> ses</a:t>
            </a:r>
            <a:r>
              <a:rPr lang="en-US" sz="3500">
                <a:solidFill>
                  <a:srgbClr val="23354B"/>
                </a:solidFill>
                <a:latin typeface="Arimo"/>
                <a:ea typeface="Arimo"/>
                <a:cs typeface="Arimo"/>
                <a:sym typeface="Arimo"/>
              </a:rPr>
              <a:t>u</a:t>
            </a:r>
            <a:r>
              <a:rPr lang="en-US" sz="3500">
                <a:solidFill>
                  <a:srgbClr val="23354B"/>
                </a:solidFill>
                <a:latin typeface="Arimo"/>
                <a:ea typeface="Arimo"/>
                <a:cs typeface="Arimo"/>
                <a:sym typeface="Arimo"/>
              </a:rPr>
              <a:t>a</a:t>
            </a:r>
            <a:r>
              <a:rPr lang="en-US" sz="3500">
                <a:solidFill>
                  <a:srgbClr val="23354B"/>
                </a:solidFill>
                <a:latin typeface="Arimo"/>
                <a:ea typeface="Arimo"/>
                <a:cs typeface="Arimo"/>
                <a:sym typeface="Arimo"/>
              </a:rPr>
              <a:t>i</a:t>
            </a:r>
            <a:r>
              <a:rPr lang="en-US" sz="3500">
                <a:solidFill>
                  <a:srgbClr val="23354B"/>
                </a:solidFill>
                <a:latin typeface="Arimo"/>
                <a:ea typeface="Arimo"/>
                <a:cs typeface="Arimo"/>
                <a:sym typeface="Arimo"/>
              </a:rPr>
              <a:t> d</a:t>
            </a:r>
            <a:r>
              <a:rPr lang="en-US" sz="3500">
                <a:solidFill>
                  <a:srgbClr val="23354B"/>
                </a:solidFill>
                <a:latin typeface="Arimo"/>
                <a:ea typeface="Arimo"/>
                <a:cs typeface="Arimo"/>
                <a:sym typeface="Arimo"/>
              </a:rPr>
              <a:t>en</a:t>
            </a:r>
            <a:r>
              <a:rPr lang="en-US" sz="3500">
                <a:solidFill>
                  <a:srgbClr val="23354B"/>
                </a:solidFill>
                <a:latin typeface="Arimo"/>
                <a:ea typeface="Arimo"/>
                <a:cs typeface="Arimo"/>
                <a:sym typeface="Arimo"/>
              </a:rPr>
              <a:t>gan kebutuhan individu atlet dan kondisi latihan.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DAGqucZEd90</dc:identifier>
  <dcterms:modified xsi:type="dcterms:W3CDTF">2011-08-01T06:04:30Z</dcterms:modified>
  <cp:revision>1</cp:revision>
  <dc:title>Putih Biru Abstrak Seminar Proposal Presentasi</dc:title>
</cp:coreProperties>
</file>