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0" d="100"/>
          <a:sy n="60" d="100"/>
        </p:scale>
        <p:origin x="816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>
              <a:defRPr sz="6000" b="1">
                <a:solidFill>
                  <a:srgbClr val="FFFFFF"/>
                </a:solidFill>
              </a:defRPr>
            </a:pPr>
            <a:r>
              <a:t>IntelliFPGA — Portfolio 2025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2011680"/>
          </a:xfrm>
          <a:prstGeom prst="rect">
            <a:avLst/>
          </a:prstGeom>
          <a:solidFill>
            <a:srgbClr val="1F13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0" y="6492240"/>
            <a:ext cx="12188952" cy="228600"/>
          </a:xfrm>
          <a:prstGeom prst="rect">
            <a:avLst/>
          </a:prstGeom>
          <a:solidFill>
            <a:srgbClr val="673DE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457200" y="1184463"/>
            <a:ext cx="8229600" cy="9144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2600">
                <a:solidFill>
                  <a:srgbClr val="FFFFFF"/>
                </a:solidFill>
              </a:defRPr>
            </a:pPr>
            <a:r>
              <a:rPr dirty="0"/>
              <a:t>Engineering the future of AI, Quantum &amp; FPGA Compute Systems</a:t>
            </a:r>
          </a:p>
        </p:txBody>
      </p:sp>
      <p:sp>
        <p:nvSpPr>
          <p:cNvPr id="6" name="Oval 5"/>
          <p:cNvSpPr/>
          <p:nvPr/>
        </p:nvSpPr>
        <p:spPr>
          <a:xfrm>
            <a:off x="8046720" y="457200"/>
            <a:ext cx="548640" cy="548640"/>
          </a:xfrm>
          <a:prstGeom prst="ellipse">
            <a:avLst/>
          </a:prstGeom>
          <a:solidFill>
            <a:srgbClr val="673DE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Oval 6"/>
          <p:cNvSpPr/>
          <p:nvPr/>
        </p:nvSpPr>
        <p:spPr>
          <a:xfrm>
            <a:off x="9235440" y="640080"/>
            <a:ext cx="548640" cy="548640"/>
          </a:xfrm>
          <a:prstGeom prst="ellipse">
            <a:avLst/>
          </a:prstGeom>
          <a:solidFill>
            <a:srgbClr val="5025D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Oval 7"/>
          <p:cNvSpPr/>
          <p:nvPr/>
        </p:nvSpPr>
        <p:spPr>
          <a:xfrm>
            <a:off x="10424160" y="822960"/>
            <a:ext cx="548640" cy="548640"/>
          </a:xfrm>
          <a:prstGeom prst="ellipse">
            <a:avLst/>
          </a:prstGeom>
          <a:solidFill>
            <a:srgbClr val="673DE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>
              <a:defRPr sz="4000" b="1">
                <a:solidFill>
                  <a:srgbClr val="FFFFFF"/>
                </a:solidFill>
              </a:defRPr>
            </a:pPr>
            <a:r>
              <a:t>Leadership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097280"/>
          </a:xfrm>
          <a:prstGeom prst="rect">
            <a:avLst/>
          </a:prstGeom>
          <a:solidFill>
            <a:srgbClr val="1F13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0" y="6492240"/>
            <a:ext cx="12188952" cy="228600"/>
          </a:xfrm>
          <a:prstGeom prst="rect">
            <a:avLst/>
          </a:prstGeom>
          <a:solidFill>
            <a:srgbClr val="673DE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548640" y="1005840"/>
            <a:ext cx="1920240" cy="2377440"/>
          </a:xfrm>
          <a:prstGeom prst="rect">
            <a:avLst/>
          </a:prstGeom>
          <a:solidFill>
            <a:srgbClr val="F2F3F6"/>
          </a:solidFill>
          <a:ln>
            <a:solidFill>
              <a:srgbClr val="673D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1D1E20"/>
                </a:solidFill>
              </a:defRPr>
            </a:pPr>
            <a:r>
              <a:t>Photo: Dr Umar Sharif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43200" y="1097280"/>
            <a:ext cx="3383280" cy="1631216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2000">
                <a:solidFill>
                  <a:srgbClr val="FFFFFF"/>
                </a:solidFill>
              </a:defRPr>
            </a:pPr>
            <a:r>
              <a:rPr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Dr</a:t>
            </a:r>
            <a:r>
              <a:rPr dirty="0">
                <a:solidFill>
                  <a:schemeClr val="tx1">
                    <a:lumMod val="75000"/>
                    <a:lumOff val="25000"/>
                  </a:schemeClr>
                </a:solidFill>
              </a:rPr>
              <a:t> Umar Sharif — CEO &amp; Founder</a:t>
            </a:r>
            <a:br>
              <a:rPr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dirty="0">
                <a:solidFill>
                  <a:schemeClr val="tx1">
                    <a:lumMod val="75000"/>
                    <a:lumOff val="25000"/>
                  </a:schemeClr>
                </a:solidFill>
              </a:rPr>
              <a:t>PhD (Encryption), Wyoming State Univ. (USA)</a:t>
            </a:r>
            <a:br>
              <a:rPr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dirty="0">
                <a:solidFill>
                  <a:schemeClr val="tx1">
                    <a:lumMod val="75000"/>
                    <a:lumOff val="25000"/>
                  </a:schemeClr>
                </a:solidFill>
              </a:rPr>
              <a:t>Leads architecture &amp; R&amp;D</a:t>
            </a:r>
          </a:p>
        </p:txBody>
      </p:sp>
      <p:sp>
        <p:nvSpPr>
          <p:cNvPr id="7" name="Rectangle 6"/>
          <p:cNvSpPr/>
          <p:nvPr/>
        </p:nvSpPr>
        <p:spPr>
          <a:xfrm>
            <a:off x="6400800" y="1005840"/>
            <a:ext cx="1920240" cy="2377440"/>
          </a:xfrm>
          <a:prstGeom prst="rect">
            <a:avLst/>
          </a:prstGeom>
          <a:solidFill>
            <a:srgbClr val="F2F3F6"/>
          </a:solidFill>
          <a:ln>
            <a:solidFill>
              <a:srgbClr val="673D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1D1E20"/>
                </a:solidFill>
              </a:defRPr>
            </a:pPr>
            <a:r>
              <a:t>Photo: Dr Rabia Shahid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595360" y="1097280"/>
            <a:ext cx="3017520" cy="1938992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2000">
                <a:solidFill>
                  <a:srgbClr val="FFFFFF"/>
                </a:solidFill>
              </a:defRPr>
            </a:pPr>
            <a:r>
              <a:rPr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Dr</a:t>
            </a:r>
            <a:r>
              <a:rPr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Rabia</a:t>
            </a:r>
            <a:r>
              <a:rPr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Shahid</a:t>
            </a:r>
            <a:r>
              <a:rPr dirty="0">
                <a:solidFill>
                  <a:schemeClr val="tx1">
                    <a:lumMod val="75000"/>
                    <a:lumOff val="25000"/>
                  </a:schemeClr>
                </a:solidFill>
              </a:rPr>
              <a:t> — MD &amp; Co-Founder</a:t>
            </a:r>
            <a:br>
              <a:rPr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dirty="0">
                <a:solidFill>
                  <a:schemeClr val="tx1">
                    <a:lumMod val="75000"/>
                    <a:lumOff val="25000"/>
                  </a:schemeClr>
                </a:solidFill>
              </a:rPr>
              <a:t>PhD (Encryption), Wyoming State Univ. (USA)</a:t>
            </a:r>
            <a:br>
              <a:rPr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Innovation &amp; academic liaison</a:t>
            </a:r>
          </a:p>
        </p:txBody>
      </p:sp>
      <p:sp>
        <p:nvSpPr>
          <p:cNvPr id="9" name="Rectangle 8"/>
          <p:cNvSpPr/>
          <p:nvPr/>
        </p:nvSpPr>
        <p:spPr>
          <a:xfrm>
            <a:off x="548640" y="3566160"/>
            <a:ext cx="1920240" cy="2377440"/>
          </a:xfrm>
          <a:prstGeom prst="rect">
            <a:avLst/>
          </a:prstGeom>
          <a:solidFill>
            <a:srgbClr val="F2F3F6"/>
          </a:solidFill>
          <a:ln>
            <a:solidFill>
              <a:srgbClr val="673D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1D1E20"/>
                </a:solidFill>
              </a:defRPr>
            </a:pPr>
            <a:r>
              <a:t>Photo: Usman Ahmad Khan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743200" y="3657600"/>
            <a:ext cx="3383280" cy="1631216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2000">
                <a:solidFill>
                  <a:srgbClr val="FFFFFF"/>
                </a:solidFill>
              </a:defRPr>
            </a:pPr>
            <a:r>
              <a:rPr dirty="0">
                <a:solidFill>
                  <a:schemeClr val="tx1">
                    <a:lumMod val="75000"/>
                    <a:lumOff val="25000"/>
                  </a:schemeClr>
                </a:solidFill>
              </a:rPr>
              <a:t>Usman Ahmad Khan — Admin &amp; Ops Lead</a:t>
            </a:r>
            <a:br>
              <a:rPr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dirty="0">
                <a:solidFill>
                  <a:schemeClr val="tx1">
                    <a:lumMod val="75000"/>
                    <a:lumOff val="25000"/>
                  </a:schemeClr>
                </a:solidFill>
              </a:rPr>
              <a:t>BSc Aerospace </a:t>
            </a:r>
            <a:r>
              <a:rPr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Engg</a:t>
            </a:r>
            <a:r>
              <a:rPr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  <a:br>
              <a:rPr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Project administration &amp; quality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>
              <a:defRPr sz="4000" b="1">
                <a:solidFill>
                  <a:srgbClr val="FFFFFF"/>
                </a:solidFill>
              </a:defRPr>
            </a:pPr>
            <a:r>
              <a:t>Engineering Team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097280"/>
          </a:xfrm>
          <a:prstGeom prst="rect">
            <a:avLst/>
          </a:prstGeom>
          <a:solidFill>
            <a:srgbClr val="1F13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0" y="6492240"/>
            <a:ext cx="12188952" cy="228600"/>
          </a:xfrm>
          <a:prstGeom prst="rect">
            <a:avLst/>
          </a:prstGeom>
          <a:solidFill>
            <a:srgbClr val="673DE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ounded Rectangle 4"/>
          <p:cNvSpPr/>
          <p:nvPr/>
        </p:nvSpPr>
        <p:spPr>
          <a:xfrm>
            <a:off x="548640" y="1097280"/>
            <a:ext cx="5577840" cy="1005840"/>
          </a:xfrm>
          <a:prstGeom prst="roundRect">
            <a:avLst/>
          </a:prstGeom>
          <a:solidFill>
            <a:srgbClr val="F2F3F6"/>
          </a:solidFill>
          <a:ln>
            <a:solidFill>
              <a:srgbClr val="673D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1D1E20"/>
                </a:solidFill>
              </a:defRPr>
            </a:pPr>
            <a:r>
              <a:t>Farhan Ullah Tariq</a:t>
            </a:r>
          </a:p>
          <a:p>
            <a:pPr>
              <a:defRPr sz="1400">
                <a:solidFill>
                  <a:srgbClr val="1D1E20"/>
                </a:solidFill>
              </a:defRPr>
            </a:pPr>
            <a:r>
              <a:t>BE Elec — Team Lead — AI Compute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48640" y="2724912"/>
            <a:ext cx="5577840" cy="1005840"/>
          </a:xfrm>
          <a:prstGeom prst="roundRect">
            <a:avLst/>
          </a:prstGeom>
          <a:solidFill>
            <a:srgbClr val="F2F3F6"/>
          </a:solidFill>
          <a:ln>
            <a:solidFill>
              <a:srgbClr val="673D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1D1E20"/>
                </a:solidFill>
              </a:defRPr>
            </a:pPr>
            <a:r>
              <a:t>Abdur Rafae</a:t>
            </a:r>
          </a:p>
          <a:p>
            <a:pPr>
              <a:defRPr sz="1400">
                <a:solidFill>
                  <a:srgbClr val="1D1E20"/>
                </a:solidFill>
              </a:defRPr>
            </a:pPr>
            <a:r>
              <a:t>BE Elec (NUST) — Team Lead — FHE Acceleration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" y="4352544"/>
            <a:ext cx="5577840" cy="1005840"/>
          </a:xfrm>
          <a:prstGeom prst="roundRect">
            <a:avLst/>
          </a:prstGeom>
          <a:solidFill>
            <a:srgbClr val="F2F3F6"/>
          </a:solidFill>
          <a:ln>
            <a:solidFill>
              <a:srgbClr val="673D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1D1E20"/>
                </a:solidFill>
              </a:defRPr>
            </a:pPr>
            <a:r>
              <a:t>Umer Javed</a:t>
            </a:r>
          </a:p>
          <a:p>
            <a:pPr>
              <a:defRPr sz="1400">
                <a:solidFill>
                  <a:srgbClr val="1D1E20"/>
                </a:solidFill>
              </a:defRPr>
            </a:pPr>
            <a:r>
              <a:t>BE Elec (NUST) — AI Compute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48640" y="5980176"/>
            <a:ext cx="5577840" cy="1005840"/>
          </a:xfrm>
          <a:prstGeom prst="roundRect">
            <a:avLst/>
          </a:prstGeom>
          <a:solidFill>
            <a:srgbClr val="F2F3F6"/>
          </a:solidFill>
          <a:ln>
            <a:solidFill>
              <a:srgbClr val="673D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1D1E20"/>
                </a:solidFill>
              </a:defRPr>
            </a:pPr>
            <a:r>
              <a:t>Syed Muhammad Muslim</a:t>
            </a:r>
          </a:p>
          <a:p>
            <a:pPr>
              <a:defRPr sz="1400">
                <a:solidFill>
                  <a:srgbClr val="1D1E20"/>
                </a:solidFill>
              </a:defRPr>
            </a:pPr>
            <a:r>
              <a:t>BE Elec (NUST) — SDR Systems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583679" y="1097280"/>
            <a:ext cx="5577840" cy="1005840"/>
          </a:xfrm>
          <a:prstGeom prst="roundRect">
            <a:avLst/>
          </a:prstGeom>
          <a:solidFill>
            <a:srgbClr val="EBE4FF"/>
          </a:solidFill>
          <a:ln>
            <a:solidFill>
              <a:srgbClr val="673D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1D1E20"/>
                </a:solidFill>
              </a:defRPr>
            </a:pPr>
            <a:r>
              <a:t>Hassaan Ahmad</a:t>
            </a:r>
          </a:p>
          <a:p>
            <a:pPr>
              <a:defRPr sz="1400">
                <a:solidFill>
                  <a:srgbClr val="1D1E20"/>
                </a:solidFill>
              </a:defRPr>
            </a:pPr>
            <a:r>
              <a:t>BE Elec (NUST) — FHE Design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583679" y="2724912"/>
            <a:ext cx="5577840" cy="1005840"/>
          </a:xfrm>
          <a:prstGeom prst="roundRect">
            <a:avLst/>
          </a:prstGeom>
          <a:solidFill>
            <a:srgbClr val="EBE4FF"/>
          </a:solidFill>
          <a:ln>
            <a:solidFill>
              <a:srgbClr val="673D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1D1E20"/>
                </a:solidFill>
              </a:defRPr>
            </a:pPr>
            <a:r>
              <a:t>Waleed Amir</a:t>
            </a:r>
          </a:p>
          <a:p>
            <a:pPr>
              <a:defRPr sz="1400">
                <a:solidFill>
                  <a:srgbClr val="1D1E20"/>
                </a:solidFill>
              </a:defRPr>
            </a:pPr>
            <a:r>
              <a:t>BE Elec (NUST) — AI Compute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583679" y="4352544"/>
            <a:ext cx="5577840" cy="1005840"/>
          </a:xfrm>
          <a:prstGeom prst="roundRect">
            <a:avLst/>
          </a:prstGeom>
          <a:solidFill>
            <a:srgbClr val="EBE4FF"/>
          </a:solidFill>
          <a:ln>
            <a:solidFill>
              <a:srgbClr val="673D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1D1E20"/>
                </a:solidFill>
              </a:defRPr>
            </a:pPr>
            <a:r>
              <a:t>Muhammad Abbas</a:t>
            </a:r>
          </a:p>
          <a:p>
            <a:pPr>
              <a:defRPr sz="1400">
                <a:solidFill>
                  <a:srgbClr val="1D1E20"/>
                </a:solidFill>
              </a:defRPr>
            </a:pPr>
            <a:r>
              <a:t>PhD Student (USA) — Quantum Computing Research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583679" y="5980176"/>
            <a:ext cx="5577840" cy="1005840"/>
          </a:xfrm>
          <a:prstGeom prst="roundRect">
            <a:avLst/>
          </a:prstGeom>
          <a:solidFill>
            <a:srgbClr val="EBE4FF"/>
          </a:solidFill>
          <a:ln>
            <a:solidFill>
              <a:srgbClr val="673D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1D1E20"/>
                </a:solidFill>
              </a:defRPr>
            </a:pPr>
            <a:r>
              <a:t>Muhammad Younas</a:t>
            </a:r>
          </a:p>
          <a:p>
            <a:pPr>
              <a:defRPr sz="1400">
                <a:solidFill>
                  <a:srgbClr val="1D1E20"/>
                </a:solidFill>
              </a:defRPr>
            </a:pPr>
            <a:r>
              <a:t>BE Elec (UET Peshawar) — Applying for Masters Admissions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>
              <a:defRPr sz="4400" b="1">
                <a:solidFill>
                  <a:srgbClr val="FFFFFF"/>
                </a:solidFill>
              </a:defRPr>
            </a:pPr>
            <a:r>
              <a:t>Let’s Build the Future Together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280160"/>
          </a:xfrm>
          <a:prstGeom prst="rect">
            <a:avLst/>
          </a:prstGeom>
          <a:solidFill>
            <a:srgbClr val="1F13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0" y="6492240"/>
            <a:ext cx="12188952" cy="228600"/>
          </a:xfrm>
          <a:prstGeom prst="rect">
            <a:avLst/>
          </a:prstGeom>
          <a:solidFill>
            <a:srgbClr val="673DE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548640" y="1373730"/>
            <a:ext cx="7498079" cy="178510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2200">
                <a:solidFill>
                  <a:srgbClr val="FFFFFF"/>
                </a:solidFill>
              </a:defRPr>
            </a:pPr>
            <a:r>
              <a:rPr dirty="0">
                <a:solidFill>
                  <a:schemeClr val="tx1">
                    <a:lumMod val="75000"/>
                    <a:lumOff val="25000"/>
                  </a:schemeClr>
                </a:solidFill>
              </a:rPr>
              <a:t>Email</a:t>
            </a:r>
            <a:r>
              <a:rPr>
                <a:solidFill>
                  <a:schemeClr val="tx1">
                    <a:lumMod val="75000"/>
                    <a:lumOff val="25000"/>
                  </a:schemeClr>
                </a:solidFill>
              </a:rPr>
              <a:t>: </a:t>
            </a:r>
            <a:r>
              <a:rPr lang="en-US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info</a:t>
            </a:r>
            <a:r>
              <a:rPr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@intelliFPGA.com</a:t>
            </a:r>
            <a:r>
              <a:rPr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dirty="0">
                <a:solidFill>
                  <a:schemeClr val="tx1">
                    <a:lumMod val="75000"/>
                    <a:lumOff val="25000"/>
                  </a:schemeClr>
                </a:solidFill>
              </a:rPr>
              <a:t>Website: </a:t>
            </a:r>
            <a:r>
              <a:rPr>
                <a:solidFill>
                  <a:schemeClr val="tx1">
                    <a:lumMod val="75000"/>
                    <a:lumOff val="25000"/>
                  </a:schemeClr>
                </a:solidFill>
              </a:rPr>
              <a:t>https</a:t>
            </a:r>
            <a:r>
              <a:rPr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://</a:t>
            </a:r>
            <a:r>
              <a:rPr lang="en-US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www.</a:t>
            </a:r>
            <a:r>
              <a:rPr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intelliFPGA.com</a:t>
            </a:r>
            <a:r>
              <a:rPr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dirty="0">
                <a:solidFill>
                  <a:schemeClr val="tx1">
                    <a:lumMod val="75000"/>
                    <a:lumOff val="25000"/>
                  </a:schemeClr>
                </a:solidFill>
              </a:rPr>
              <a:t>LinkedIn: Add your company page link here</a:t>
            </a:r>
            <a:br>
              <a:rPr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dirty="0">
                <a:solidFill>
                  <a:schemeClr val="tx1">
                    <a:lumMod val="75000"/>
                    <a:lumOff val="25000"/>
                  </a:schemeClr>
                </a:solidFill>
              </a:rPr>
              <a:t>Download the latest portfolio: (attach or host on website)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0" y="1005840"/>
            <a:ext cx="2560320" cy="2560320"/>
          </a:xfrm>
          <a:prstGeom prst="rect">
            <a:avLst/>
          </a:prstGeom>
          <a:solidFill>
            <a:srgbClr val="F2F3F6"/>
          </a:solidFill>
          <a:ln>
            <a:solidFill>
              <a:srgbClr val="673D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1D1E20"/>
                </a:solidFill>
              </a:defRPr>
            </a:pPr>
            <a:r>
              <a:t>QR Code (link to site)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>
              <a:defRPr sz="4400" b="1">
                <a:solidFill>
                  <a:srgbClr val="FFFFFF"/>
                </a:solidFill>
              </a:defRPr>
            </a:pPr>
            <a:r>
              <a:t>Our Focus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-106325"/>
            <a:ext cx="12188952" cy="1280160"/>
          </a:xfrm>
          <a:prstGeom prst="rect">
            <a:avLst/>
          </a:prstGeom>
          <a:solidFill>
            <a:srgbClr val="1F13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492240"/>
            <a:ext cx="12188952" cy="228600"/>
          </a:xfrm>
          <a:prstGeom prst="rect">
            <a:avLst/>
          </a:prstGeom>
          <a:solidFill>
            <a:srgbClr val="673DE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457200" y="1727794"/>
            <a:ext cx="6949440" cy="3477875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2200">
                <a:solidFill>
                  <a:srgbClr val="FFFFFF"/>
                </a:solidFill>
              </a:defRPr>
            </a:pPr>
            <a:r>
              <a:rPr dirty="0"/>
              <a:t>• </a:t>
            </a:r>
            <a:r>
              <a:rPr dirty="0">
                <a:solidFill>
                  <a:schemeClr val="tx1">
                    <a:lumMod val="75000"/>
                    <a:lumOff val="25000"/>
                  </a:schemeClr>
                </a:solidFill>
              </a:rPr>
              <a:t>AI Compute Acceleration — DPE pipelines, systolic arrays, </a:t>
            </a:r>
            <a:r>
              <a:rPr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PCIe</a:t>
            </a:r>
            <a:r>
              <a:rPr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Huffman encoding</a:t>
            </a:r>
            <a:br>
              <a:rPr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• Quantum-Ready Architectures — DMA timestamp compression, AXI integration</a:t>
            </a:r>
            <a:br>
              <a:rPr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• SDR &amp; Embedded Systems — Drone SDR, high-speed ADC capture, Ethernet streaming</a:t>
            </a:r>
            <a:br>
              <a:rPr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• Cryptography &amp; FHE — Polynomial ops acceleration, secure compute</a:t>
            </a:r>
            <a:br>
              <a:rPr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• ASIC Readiness — Two tape-out candidates under Cadence/Synopsys</a:t>
            </a:r>
          </a:p>
        </p:txBody>
      </p:sp>
      <p:sp>
        <p:nvSpPr>
          <p:cNvPr id="6" name="Rectangle 5"/>
          <p:cNvSpPr/>
          <p:nvPr/>
        </p:nvSpPr>
        <p:spPr>
          <a:xfrm>
            <a:off x="7680960" y="1097280"/>
            <a:ext cx="3931920" cy="2926080"/>
          </a:xfrm>
          <a:prstGeom prst="rect">
            <a:avLst/>
          </a:prstGeom>
          <a:solidFill>
            <a:srgbClr val="F2F3F6"/>
          </a:solidFill>
          <a:ln>
            <a:solidFill>
              <a:srgbClr val="673D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1D1E20"/>
                </a:solidFill>
              </a:defRPr>
            </a:pPr>
            <a:r>
              <a:t>Illustration: FPGA + AI + Quantum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>
              <a:defRPr sz="4000" b="1">
                <a:solidFill>
                  <a:srgbClr val="FFFFFF"/>
                </a:solidFill>
              </a:defRPr>
            </a:pPr>
            <a:r>
              <a:t>High-Frequency Trading (HFT) on FPGA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-63795"/>
            <a:ext cx="12188952" cy="1097280"/>
          </a:xfrm>
          <a:prstGeom prst="rect">
            <a:avLst/>
          </a:prstGeom>
          <a:solidFill>
            <a:srgbClr val="1F13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0" y="6492240"/>
            <a:ext cx="12188952" cy="228600"/>
          </a:xfrm>
          <a:prstGeom prst="rect">
            <a:avLst/>
          </a:prstGeom>
          <a:solidFill>
            <a:srgbClr val="673DE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548640" y="1005840"/>
            <a:ext cx="6583680" cy="144655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2200">
                <a:solidFill>
                  <a:srgbClr val="FFFFFF"/>
                </a:solidFill>
              </a:defRPr>
            </a:pPr>
            <a:r>
              <a:rPr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Zynq</a:t>
            </a:r>
            <a:r>
              <a:rPr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SoC</a:t>
            </a:r>
            <a:r>
              <a:rPr dirty="0">
                <a:solidFill>
                  <a:schemeClr val="tx1">
                    <a:lumMod val="75000"/>
                    <a:lumOff val="25000"/>
                  </a:schemeClr>
                </a:solidFill>
              </a:rPr>
              <a:t> platform with MACD, RSI, </a:t>
            </a:r>
            <a:r>
              <a:rPr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Aroon</a:t>
            </a:r>
            <a:r>
              <a:rPr dirty="0">
                <a:solidFill>
                  <a:schemeClr val="tx1">
                    <a:lumMod val="75000"/>
                    <a:lumOff val="25000"/>
                  </a:schemeClr>
                </a:solidFill>
              </a:rPr>
              <a:t> indicators.</a:t>
            </a:r>
            <a:br>
              <a:rPr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dirty="0">
                <a:solidFill>
                  <a:schemeClr val="tx1">
                    <a:lumMod val="75000"/>
                    <a:lumOff val="25000"/>
                  </a:schemeClr>
                </a:solidFill>
              </a:rPr>
              <a:t>Optimized for sub-µs latency &amp; ML-driven strategy signals.</a:t>
            </a:r>
            <a:br>
              <a:rPr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dirty="0">
                <a:solidFill>
                  <a:schemeClr val="tx1">
                    <a:lumMod val="75000"/>
                    <a:lumOff val="25000"/>
                  </a:schemeClr>
                </a:solidFill>
              </a:rPr>
              <a:t>Focus: data path tuning, deterministic timing, reliability.</a:t>
            </a:r>
          </a:p>
        </p:txBody>
      </p:sp>
      <p:sp>
        <p:nvSpPr>
          <p:cNvPr id="6" name="Rectangle 5"/>
          <p:cNvSpPr/>
          <p:nvPr/>
        </p:nvSpPr>
        <p:spPr>
          <a:xfrm>
            <a:off x="7498079" y="914400"/>
            <a:ext cx="4206240" cy="3108960"/>
          </a:xfrm>
          <a:prstGeom prst="rect">
            <a:avLst/>
          </a:prstGeom>
          <a:solidFill>
            <a:srgbClr val="F2F3F6"/>
          </a:solidFill>
          <a:ln>
            <a:solidFill>
              <a:srgbClr val="673D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1D1E20"/>
                </a:solidFill>
              </a:defRPr>
            </a:pPr>
            <a:r>
              <a:t>HFT Data Path Diagram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>
              <a:defRPr sz="4000" b="1">
                <a:solidFill>
                  <a:srgbClr val="FFFFFF"/>
                </a:solidFill>
              </a:defRPr>
            </a:pPr>
            <a:r>
              <a:t>FPGA-Based ADC Data Acquisition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097280"/>
          </a:xfrm>
          <a:prstGeom prst="rect">
            <a:avLst/>
          </a:prstGeom>
          <a:solidFill>
            <a:srgbClr val="1F13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0" y="6492240"/>
            <a:ext cx="12188952" cy="228600"/>
          </a:xfrm>
          <a:prstGeom prst="rect">
            <a:avLst/>
          </a:prstGeom>
          <a:solidFill>
            <a:srgbClr val="673DE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548640" y="1005840"/>
            <a:ext cx="6583680" cy="1107996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2200">
                <a:solidFill>
                  <a:srgbClr val="FFFFFF"/>
                </a:solidFill>
              </a:defRPr>
            </a:pPr>
            <a:r>
              <a:rPr dirty="0">
                <a:solidFill>
                  <a:schemeClr val="tx1">
                    <a:lumMod val="75000"/>
                    <a:lumOff val="25000"/>
                  </a:schemeClr>
                </a:solidFill>
              </a:rPr>
              <a:t>AD9467 high-speed ADC + AD9517 PLL.</a:t>
            </a:r>
            <a:br>
              <a:rPr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dirty="0">
                <a:solidFill>
                  <a:schemeClr val="tx1">
                    <a:lumMod val="75000"/>
                    <a:lumOff val="25000"/>
                  </a:schemeClr>
                </a:solidFill>
              </a:rPr>
              <a:t>PS–PL data transfer, DDR buffering, Ethernet streaming.</a:t>
            </a:r>
            <a:br>
              <a:rPr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dirty="0">
                <a:solidFill>
                  <a:schemeClr val="tx1">
                    <a:lumMod val="75000"/>
                    <a:lumOff val="25000"/>
                  </a:schemeClr>
                </a:solidFill>
              </a:rPr>
              <a:t>IIO Scope visualization; robust HW–SW co-design.</a:t>
            </a:r>
          </a:p>
        </p:txBody>
      </p:sp>
      <p:sp>
        <p:nvSpPr>
          <p:cNvPr id="6" name="Rectangle 5"/>
          <p:cNvSpPr/>
          <p:nvPr/>
        </p:nvSpPr>
        <p:spPr>
          <a:xfrm>
            <a:off x="7498079" y="914400"/>
            <a:ext cx="4206240" cy="3108960"/>
          </a:xfrm>
          <a:prstGeom prst="rect">
            <a:avLst/>
          </a:prstGeom>
          <a:solidFill>
            <a:srgbClr val="F2F3F6"/>
          </a:solidFill>
          <a:ln>
            <a:solidFill>
              <a:srgbClr val="673D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1D1E20"/>
                </a:solidFill>
              </a:defRPr>
            </a:pPr>
            <a:r>
              <a:t>ADC Capture Flow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>
              <a:defRPr sz="4000" b="1">
                <a:solidFill>
                  <a:srgbClr val="FFFFFF"/>
                </a:solidFill>
              </a:defRPr>
            </a:pPr>
            <a:r>
              <a:t>Quantum Computing on FPGA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097280"/>
          </a:xfrm>
          <a:prstGeom prst="rect">
            <a:avLst/>
          </a:prstGeom>
          <a:solidFill>
            <a:srgbClr val="1F13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0" y="6492240"/>
            <a:ext cx="12188952" cy="228600"/>
          </a:xfrm>
          <a:prstGeom prst="rect">
            <a:avLst/>
          </a:prstGeom>
          <a:solidFill>
            <a:srgbClr val="673DE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548640" y="1005840"/>
            <a:ext cx="6583680" cy="144655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2200">
                <a:solidFill>
                  <a:srgbClr val="FFFFFF"/>
                </a:solidFill>
              </a:defRPr>
            </a:pPr>
            <a:r>
              <a:rPr dirty="0">
                <a:solidFill>
                  <a:schemeClr val="tx1">
                    <a:lumMod val="75000"/>
                    <a:lumOff val="25000"/>
                  </a:schemeClr>
                </a:solidFill>
              </a:rPr>
              <a:t>High-throughput DMA, timestamp compression, AXI interface IP.</a:t>
            </a:r>
            <a:br>
              <a:rPr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dirty="0">
                <a:solidFill>
                  <a:schemeClr val="tx1">
                    <a:lumMod val="75000"/>
                    <a:lumOff val="25000"/>
                  </a:schemeClr>
                </a:solidFill>
              </a:rPr>
              <a:t>Scalable IP blocks, systematic ILA debug, configurable data paths.</a:t>
            </a:r>
          </a:p>
        </p:txBody>
      </p:sp>
      <p:sp>
        <p:nvSpPr>
          <p:cNvPr id="6" name="Rectangle 5"/>
          <p:cNvSpPr/>
          <p:nvPr/>
        </p:nvSpPr>
        <p:spPr>
          <a:xfrm>
            <a:off x="7498079" y="914400"/>
            <a:ext cx="4206240" cy="3108960"/>
          </a:xfrm>
          <a:prstGeom prst="rect">
            <a:avLst/>
          </a:prstGeom>
          <a:solidFill>
            <a:srgbClr val="F2F3F6"/>
          </a:solidFill>
          <a:ln>
            <a:solidFill>
              <a:srgbClr val="673D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1D1E20"/>
                </a:solidFill>
              </a:defRPr>
            </a:pPr>
            <a:r>
              <a:t>Quantum Data Engine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>
              <a:defRPr sz="4000" b="1">
                <a:solidFill>
                  <a:srgbClr val="FFFFFF"/>
                </a:solidFill>
              </a:defRPr>
            </a:pPr>
            <a:r>
              <a:t>AI Compute on FPGA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097280"/>
          </a:xfrm>
          <a:prstGeom prst="rect">
            <a:avLst/>
          </a:prstGeom>
          <a:solidFill>
            <a:srgbClr val="1F13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0" y="6492240"/>
            <a:ext cx="12188952" cy="228600"/>
          </a:xfrm>
          <a:prstGeom prst="rect">
            <a:avLst/>
          </a:prstGeom>
          <a:solidFill>
            <a:srgbClr val="673DE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548640" y="1005840"/>
            <a:ext cx="6583680" cy="178510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2200">
                <a:solidFill>
                  <a:srgbClr val="FFFFFF"/>
                </a:solidFill>
              </a:defRPr>
            </a:pPr>
            <a:r>
              <a:rPr dirty="0">
                <a:solidFill>
                  <a:schemeClr val="tx1">
                    <a:lumMod val="75000"/>
                    <a:lumOff val="25000"/>
                  </a:schemeClr>
                </a:solidFill>
              </a:rPr>
              <a:t>Optimized timing and power with DPE + Systolic arrays.</a:t>
            </a:r>
            <a:br>
              <a:rPr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PCIe</a:t>
            </a:r>
            <a:r>
              <a:rPr dirty="0">
                <a:solidFill>
                  <a:schemeClr val="tx1">
                    <a:lumMod val="75000"/>
                    <a:lumOff val="25000"/>
                  </a:schemeClr>
                </a:solidFill>
              </a:rPr>
              <a:t> streaming &amp; Huffman compression for bandwidth efficiency.</a:t>
            </a:r>
            <a:br>
              <a:rPr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dirty="0">
                <a:solidFill>
                  <a:schemeClr val="tx1">
                    <a:lumMod val="75000"/>
                    <a:lumOff val="25000"/>
                  </a:schemeClr>
                </a:solidFill>
              </a:rPr>
              <a:t>Focus: 333 MHz closure, deep pipelining, resource balance.</a:t>
            </a:r>
          </a:p>
        </p:txBody>
      </p:sp>
      <p:sp>
        <p:nvSpPr>
          <p:cNvPr id="6" name="Rectangle 5"/>
          <p:cNvSpPr/>
          <p:nvPr/>
        </p:nvSpPr>
        <p:spPr>
          <a:xfrm>
            <a:off x="7498079" y="914400"/>
            <a:ext cx="4206240" cy="3108960"/>
          </a:xfrm>
          <a:prstGeom prst="rect">
            <a:avLst/>
          </a:prstGeom>
          <a:solidFill>
            <a:srgbClr val="F2F3F6"/>
          </a:solidFill>
          <a:ln>
            <a:solidFill>
              <a:srgbClr val="673D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1D1E20"/>
                </a:solidFill>
              </a:defRPr>
            </a:pPr>
            <a:r>
              <a:t>DPE / Systolic Array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>
              <a:defRPr sz="4000" b="1">
                <a:solidFill>
                  <a:srgbClr val="FFFFFF"/>
                </a:solidFill>
              </a:defRPr>
            </a:pPr>
            <a:r>
              <a:t>SDR on FPGA (Drones)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097280"/>
          </a:xfrm>
          <a:prstGeom prst="rect">
            <a:avLst/>
          </a:prstGeom>
          <a:solidFill>
            <a:srgbClr val="1F13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0" y="6492240"/>
            <a:ext cx="12188952" cy="228600"/>
          </a:xfrm>
          <a:prstGeom prst="rect">
            <a:avLst/>
          </a:prstGeom>
          <a:solidFill>
            <a:srgbClr val="673DE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548640" y="1005840"/>
            <a:ext cx="6583680" cy="1107996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2200">
                <a:solidFill>
                  <a:srgbClr val="FFFFFF"/>
                </a:solidFill>
              </a:defRPr>
            </a:pPr>
            <a:r>
              <a:rPr dirty="0">
                <a:solidFill>
                  <a:schemeClr val="tx1">
                    <a:lumMod val="75000"/>
                    <a:lumOff val="25000"/>
                  </a:schemeClr>
                </a:solidFill>
              </a:rPr>
              <a:t>Channelized SDR chain with FPGA-based modulation.</a:t>
            </a:r>
            <a:br>
              <a:rPr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dirty="0">
                <a:solidFill>
                  <a:schemeClr val="tx1">
                    <a:lumMod val="75000"/>
                    <a:lumOff val="25000"/>
                  </a:schemeClr>
                </a:solidFill>
              </a:rPr>
              <a:t>Target: drone </a:t>
            </a:r>
            <a:r>
              <a:rPr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comms</a:t>
            </a:r>
            <a:r>
              <a:rPr dirty="0">
                <a:solidFill>
                  <a:schemeClr val="tx1">
                    <a:lumMod val="75000"/>
                    <a:lumOff val="25000"/>
                  </a:schemeClr>
                </a:solidFill>
              </a:rPr>
              <a:t>; deterministic latency &amp; robustness.</a:t>
            </a:r>
          </a:p>
        </p:txBody>
      </p:sp>
      <p:sp>
        <p:nvSpPr>
          <p:cNvPr id="6" name="Rectangle 5"/>
          <p:cNvSpPr/>
          <p:nvPr/>
        </p:nvSpPr>
        <p:spPr>
          <a:xfrm>
            <a:off x="7498079" y="914400"/>
            <a:ext cx="4206240" cy="3108960"/>
          </a:xfrm>
          <a:prstGeom prst="rect">
            <a:avLst/>
          </a:prstGeom>
          <a:solidFill>
            <a:srgbClr val="F2F3F6"/>
          </a:solidFill>
          <a:ln>
            <a:solidFill>
              <a:srgbClr val="673D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1D1E20"/>
                </a:solidFill>
              </a:defRPr>
            </a:pPr>
            <a:r>
              <a:t>SDR Signal Chain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>
              <a:defRPr sz="4000" b="1">
                <a:solidFill>
                  <a:srgbClr val="FFFFFF"/>
                </a:solidFill>
              </a:defRPr>
            </a:pPr>
            <a:r>
              <a:t>Fully Homomorphic Encryption (FHE) on FPGA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097280"/>
          </a:xfrm>
          <a:prstGeom prst="rect">
            <a:avLst/>
          </a:prstGeom>
          <a:solidFill>
            <a:srgbClr val="1F13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0" y="6492240"/>
            <a:ext cx="12188952" cy="228600"/>
          </a:xfrm>
          <a:prstGeom prst="rect">
            <a:avLst/>
          </a:prstGeom>
          <a:solidFill>
            <a:srgbClr val="673DE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548640" y="1005840"/>
            <a:ext cx="6583680" cy="144655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2200">
                <a:solidFill>
                  <a:srgbClr val="FFFFFF"/>
                </a:solidFill>
              </a:defRPr>
            </a:pPr>
            <a:r>
              <a:rPr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Polynomial operations acceleration; secure compute pipelines.</a:t>
            </a:r>
            <a:br>
              <a:rPr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dirty="0">
                <a:solidFill>
                  <a:schemeClr val="tx1">
                    <a:lumMod val="75000"/>
                    <a:lumOff val="25000"/>
                  </a:schemeClr>
                </a:solidFill>
              </a:rPr>
              <a:t>Focus: </a:t>
            </a:r>
            <a:r>
              <a:rPr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parameterizable</a:t>
            </a:r>
            <a:r>
              <a:rPr dirty="0">
                <a:solidFill>
                  <a:schemeClr val="tx1">
                    <a:lumMod val="75000"/>
                    <a:lumOff val="25000"/>
                  </a:schemeClr>
                </a:solidFill>
              </a:rPr>
              <a:t> cores, throughput, and memory traffic.</a:t>
            </a:r>
          </a:p>
        </p:txBody>
      </p:sp>
      <p:sp>
        <p:nvSpPr>
          <p:cNvPr id="6" name="Rectangle 5"/>
          <p:cNvSpPr/>
          <p:nvPr/>
        </p:nvSpPr>
        <p:spPr>
          <a:xfrm>
            <a:off x="7498079" y="914400"/>
            <a:ext cx="4206240" cy="3108960"/>
          </a:xfrm>
          <a:prstGeom prst="rect">
            <a:avLst/>
          </a:prstGeom>
          <a:solidFill>
            <a:srgbClr val="F2F3F6"/>
          </a:solidFill>
          <a:ln>
            <a:solidFill>
              <a:srgbClr val="673D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1D1E20"/>
                </a:solidFill>
              </a:defRPr>
            </a:pPr>
            <a:r>
              <a:t>FHE Pipeline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>
              <a:defRPr sz="4000" b="1">
                <a:solidFill>
                  <a:srgbClr val="FFFFFF"/>
                </a:solidFill>
              </a:defRPr>
            </a:pPr>
            <a:r>
              <a:t>ASIC Tape-Out (2 Candidate Projects)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097280"/>
          </a:xfrm>
          <a:prstGeom prst="rect">
            <a:avLst/>
          </a:prstGeom>
          <a:solidFill>
            <a:srgbClr val="1F13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0" y="6492240"/>
            <a:ext cx="12188952" cy="228600"/>
          </a:xfrm>
          <a:prstGeom prst="rect">
            <a:avLst/>
          </a:prstGeom>
          <a:solidFill>
            <a:srgbClr val="673DE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548640" y="1005840"/>
            <a:ext cx="6583680" cy="144655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2200">
                <a:solidFill>
                  <a:srgbClr val="FFFFFF"/>
                </a:solidFill>
              </a:defRPr>
            </a:pPr>
            <a:r>
              <a:rPr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Preparing for ASIC migration under Cadence/Synopsys toolchains.</a:t>
            </a:r>
            <a:br>
              <a:rPr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dirty="0">
                <a:solidFill>
                  <a:schemeClr val="tx1">
                    <a:lumMod val="75000"/>
                    <a:lumOff val="25000"/>
                  </a:schemeClr>
                </a:solidFill>
              </a:rPr>
              <a:t>RTL hardening, constraints, STA, and verification pipeline setup.</a:t>
            </a:r>
          </a:p>
        </p:txBody>
      </p:sp>
      <p:sp>
        <p:nvSpPr>
          <p:cNvPr id="6" name="Rectangle 5"/>
          <p:cNvSpPr/>
          <p:nvPr/>
        </p:nvSpPr>
        <p:spPr>
          <a:xfrm>
            <a:off x="7498079" y="914400"/>
            <a:ext cx="4206240" cy="3108960"/>
          </a:xfrm>
          <a:prstGeom prst="rect">
            <a:avLst/>
          </a:prstGeom>
          <a:solidFill>
            <a:srgbClr val="F2F3F6"/>
          </a:solidFill>
          <a:ln>
            <a:solidFill>
              <a:srgbClr val="673D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1D1E20"/>
                </a:solidFill>
              </a:defRPr>
            </a:pPr>
            <a:r>
              <a:t>ASIC Flow Diagram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307</Words>
  <Application>Microsoft Office PowerPoint</Application>
  <PresentationFormat>Widescreen</PresentationFormat>
  <Paragraphs>53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IntelliFPGA — Portfolio 2025</vt:lpstr>
      <vt:lpstr>Our Focus</vt:lpstr>
      <vt:lpstr>High-Frequency Trading (HFT) on FPGA</vt:lpstr>
      <vt:lpstr>FPGA-Based ADC Data Acquisition</vt:lpstr>
      <vt:lpstr>Quantum Computing on FPGA</vt:lpstr>
      <vt:lpstr>AI Compute on FPGA</vt:lpstr>
      <vt:lpstr>SDR on FPGA (Drones)</vt:lpstr>
      <vt:lpstr>Fully Homomorphic Encryption (FHE) on FPGA</vt:lpstr>
      <vt:lpstr>ASIC Tape-Out (2 Candidate Projects)</vt:lpstr>
      <vt:lpstr>Leadership</vt:lpstr>
      <vt:lpstr>Engineering Team</vt:lpstr>
      <vt:lpstr>Let’s Build the Future Together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IntelliFPGA — Portfolio 2025</dc:title>
  <dc:subject/>
  <dc:creator/>
  <cp:keywords/>
  <dc:description>generated using python-pptx</dc:description>
  <cp:lastModifiedBy>user</cp:lastModifiedBy>
  <cp:revision>2</cp:revision>
  <dcterms:created xsi:type="dcterms:W3CDTF">2013-01-27T09:14:16Z</dcterms:created>
  <dcterms:modified xsi:type="dcterms:W3CDTF">2025-10-24T20:18:18Z</dcterms:modified>
  <cp:category/>
</cp:coreProperties>
</file>