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0" r:id="rId1"/>
  </p:sldMasterIdLst>
  <p:sldIdLst>
    <p:sldId id="256" r:id="rId2"/>
    <p:sldId id="272" r:id="rId3"/>
    <p:sldId id="273" r:id="rId4"/>
    <p:sldId id="280" r:id="rId5"/>
    <p:sldId id="274" r:id="rId6"/>
    <p:sldId id="276" r:id="rId7"/>
    <p:sldId id="275" r:id="rId8"/>
    <p:sldId id="357" r:id="rId9"/>
    <p:sldId id="358" r:id="rId10"/>
    <p:sldId id="285" r:id="rId11"/>
    <p:sldId id="277" r:id="rId12"/>
    <p:sldId id="278" r:id="rId13"/>
    <p:sldId id="279" r:id="rId14"/>
    <p:sldId id="262" r:id="rId15"/>
    <p:sldId id="271" r:id="rId16"/>
    <p:sldId id="281" r:id="rId17"/>
    <p:sldId id="282" r:id="rId18"/>
    <p:sldId id="290" r:id="rId19"/>
    <p:sldId id="359" r:id="rId20"/>
    <p:sldId id="283" r:id="rId21"/>
    <p:sldId id="284" r:id="rId22"/>
    <p:sldId id="356" r:id="rId23"/>
    <p:sldId id="361" r:id="rId24"/>
    <p:sldId id="257" r:id="rId25"/>
    <p:sldId id="264" r:id="rId26"/>
    <p:sldId id="260" r:id="rId27"/>
    <p:sldId id="286" r:id="rId28"/>
    <p:sldId id="360" r:id="rId29"/>
    <p:sldId id="287" r:id="rId30"/>
    <p:sldId id="289" r:id="rId31"/>
    <p:sldId id="268" r:id="rId32"/>
    <p:sldId id="355" r:id="rId33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98DB-7DA3-4ADC-B063-C83C543B59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539BEF-54BE-43A8-9D18-28772CD6C47A}">
      <dgm:prSet/>
      <dgm:spPr/>
      <dgm:t>
        <a:bodyPr/>
        <a:lstStyle/>
        <a:p>
          <a:r>
            <a:rPr lang="en-US" b="0" i="0" dirty="0"/>
            <a:t>Increased administrative tasks added to their already busy schedules</a:t>
          </a:r>
          <a:endParaRPr lang="en-US" dirty="0"/>
        </a:p>
      </dgm:t>
    </dgm:pt>
    <dgm:pt modelId="{4881C923-3023-4CAD-92AF-D9F40E40D763}" type="parTrans" cxnId="{DFD4EACA-7040-49FB-97AE-1DDB90942013}">
      <dgm:prSet/>
      <dgm:spPr/>
      <dgm:t>
        <a:bodyPr/>
        <a:lstStyle/>
        <a:p>
          <a:endParaRPr lang="en-US"/>
        </a:p>
      </dgm:t>
    </dgm:pt>
    <dgm:pt modelId="{A0391CA3-2990-47C7-8968-F45C033EBFAD}" type="sibTrans" cxnId="{DFD4EACA-7040-49FB-97AE-1DDB90942013}">
      <dgm:prSet/>
      <dgm:spPr/>
      <dgm:t>
        <a:bodyPr/>
        <a:lstStyle/>
        <a:p>
          <a:endParaRPr lang="en-US"/>
        </a:p>
      </dgm:t>
    </dgm:pt>
    <dgm:pt modelId="{35278B70-A66A-47F3-973C-85FE3929E7F6}">
      <dgm:prSet/>
      <dgm:spPr/>
      <dgm:t>
        <a:bodyPr/>
        <a:lstStyle/>
        <a:p>
          <a:r>
            <a:rPr lang="en-US" b="0" i="0"/>
            <a:t>Adapting to frequently changing curriculums</a:t>
          </a:r>
          <a:endParaRPr lang="en-US"/>
        </a:p>
      </dgm:t>
    </dgm:pt>
    <dgm:pt modelId="{839265B8-91A0-4BA2-A6E2-DFB2C9138DE7}" type="parTrans" cxnId="{B34C6FF3-8012-4D00-9DB8-786F3248D505}">
      <dgm:prSet/>
      <dgm:spPr/>
      <dgm:t>
        <a:bodyPr/>
        <a:lstStyle/>
        <a:p>
          <a:endParaRPr lang="en-US"/>
        </a:p>
      </dgm:t>
    </dgm:pt>
    <dgm:pt modelId="{D045C0B7-FAC4-4098-8E78-2A7AB3734032}" type="sibTrans" cxnId="{B34C6FF3-8012-4D00-9DB8-786F3248D505}">
      <dgm:prSet/>
      <dgm:spPr/>
      <dgm:t>
        <a:bodyPr/>
        <a:lstStyle/>
        <a:p>
          <a:endParaRPr lang="en-US"/>
        </a:p>
      </dgm:t>
    </dgm:pt>
    <dgm:pt modelId="{A812DA51-02C8-4477-B5F2-04B16016B071}">
      <dgm:prSet/>
      <dgm:spPr/>
      <dgm:t>
        <a:bodyPr/>
        <a:lstStyle/>
        <a:p>
          <a:r>
            <a:rPr lang="en-US" b="0" i="0"/>
            <a:t>Complex requirements for planning and marking</a:t>
          </a:r>
          <a:endParaRPr lang="en-US"/>
        </a:p>
      </dgm:t>
    </dgm:pt>
    <dgm:pt modelId="{BD0C1E26-C144-450B-853F-DE22BB87B6D2}" type="parTrans" cxnId="{1D3B2C15-6AE8-4BE9-B926-C07433C8C5AE}">
      <dgm:prSet/>
      <dgm:spPr/>
      <dgm:t>
        <a:bodyPr/>
        <a:lstStyle/>
        <a:p>
          <a:endParaRPr lang="en-US"/>
        </a:p>
      </dgm:t>
    </dgm:pt>
    <dgm:pt modelId="{6275072C-6FD8-4931-9467-83E71C9DBA8D}" type="sibTrans" cxnId="{1D3B2C15-6AE8-4BE9-B926-C07433C8C5AE}">
      <dgm:prSet/>
      <dgm:spPr/>
      <dgm:t>
        <a:bodyPr/>
        <a:lstStyle/>
        <a:p>
          <a:endParaRPr lang="en-US"/>
        </a:p>
      </dgm:t>
    </dgm:pt>
    <dgm:pt modelId="{7BE55CE6-B37D-4D47-9308-91D320E97FC7}">
      <dgm:prSet/>
      <dgm:spPr/>
      <dgm:t>
        <a:bodyPr/>
        <a:lstStyle/>
        <a:p>
          <a:r>
            <a:rPr lang="en-US"/>
            <a:t>Challenges at work without adequate support </a:t>
          </a:r>
        </a:p>
      </dgm:t>
    </dgm:pt>
    <dgm:pt modelId="{980B25A1-846B-493C-BB57-A9060990E350}" type="parTrans" cxnId="{0C27EEA9-D16F-4872-A4B4-0159346C54E5}">
      <dgm:prSet/>
      <dgm:spPr/>
      <dgm:t>
        <a:bodyPr/>
        <a:lstStyle/>
        <a:p>
          <a:endParaRPr lang="en-US"/>
        </a:p>
      </dgm:t>
    </dgm:pt>
    <dgm:pt modelId="{F3823AC5-B7B5-425F-A26A-47120B633321}" type="sibTrans" cxnId="{0C27EEA9-D16F-4872-A4B4-0159346C54E5}">
      <dgm:prSet/>
      <dgm:spPr/>
      <dgm:t>
        <a:bodyPr/>
        <a:lstStyle/>
        <a:p>
          <a:endParaRPr lang="en-US"/>
        </a:p>
      </dgm:t>
    </dgm:pt>
    <dgm:pt modelId="{F7DCEDCA-3DF6-4499-B17C-8E93052D5EA2}">
      <dgm:prSet/>
      <dgm:spPr/>
      <dgm:t>
        <a:bodyPr/>
        <a:lstStyle/>
        <a:p>
          <a:r>
            <a:rPr lang="en-US"/>
            <a:t>Lack of role clarity</a:t>
          </a:r>
        </a:p>
      </dgm:t>
    </dgm:pt>
    <dgm:pt modelId="{BB47BF27-A640-4669-9100-359A4457B72F}" type="parTrans" cxnId="{EA76E6C9-F89A-4656-AD98-4FFD110AD185}">
      <dgm:prSet/>
      <dgm:spPr/>
      <dgm:t>
        <a:bodyPr/>
        <a:lstStyle/>
        <a:p>
          <a:endParaRPr lang="en-US"/>
        </a:p>
      </dgm:t>
    </dgm:pt>
    <dgm:pt modelId="{F587C778-860A-4A0A-9850-6DE63A3FE184}" type="sibTrans" cxnId="{EA76E6C9-F89A-4656-AD98-4FFD110AD185}">
      <dgm:prSet/>
      <dgm:spPr/>
      <dgm:t>
        <a:bodyPr/>
        <a:lstStyle/>
        <a:p>
          <a:endParaRPr lang="en-US"/>
        </a:p>
      </dgm:t>
    </dgm:pt>
    <dgm:pt modelId="{11504D43-CDAE-48EF-A541-42CAD289C634}">
      <dgm:prSet/>
      <dgm:spPr/>
      <dgm:t>
        <a:bodyPr/>
        <a:lstStyle/>
        <a:p>
          <a:r>
            <a:rPr lang="en-US" b="0" i="0"/>
            <a:t>Expectations from self, parents and management</a:t>
          </a:r>
          <a:endParaRPr lang="en-US"/>
        </a:p>
      </dgm:t>
    </dgm:pt>
    <dgm:pt modelId="{45739395-1B16-4270-AB23-306B21477795}" type="parTrans" cxnId="{D16C8886-494F-4849-B1F1-19651C568DB9}">
      <dgm:prSet/>
      <dgm:spPr/>
      <dgm:t>
        <a:bodyPr/>
        <a:lstStyle/>
        <a:p>
          <a:endParaRPr lang="en-US"/>
        </a:p>
      </dgm:t>
    </dgm:pt>
    <dgm:pt modelId="{6B12C487-1524-4DF3-89B5-AD95B358E888}" type="sibTrans" cxnId="{D16C8886-494F-4849-B1F1-19651C568DB9}">
      <dgm:prSet/>
      <dgm:spPr/>
      <dgm:t>
        <a:bodyPr/>
        <a:lstStyle/>
        <a:p>
          <a:endParaRPr lang="en-US"/>
        </a:p>
      </dgm:t>
    </dgm:pt>
    <dgm:pt modelId="{5F91D940-9349-B44E-B175-A86141079EEB}" type="pres">
      <dgm:prSet presAssocID="{186C98DB-7DA3-4ADC-B063-C83C543B59F5}" presName="linear" presStyleCnt="0">
        <dgm:presLayoutVars>
          <dgm:animLvl val="lvl"/>
          <dgm:resizeHandles val="exact"/>
        </dgm:presLayoutVars>
      </dgm:prSet>
      <dgm:spPr/>
    </dgm:pt>
    <dgm:pt modelId="{A46892A0-B06D-8E4A-AD4F-32EA416D29D4}" type="pres">
      <dgm:prSet presAssocID="{27539BEF-54BE-43A8-9D18-28772CD6C47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472F9BF-D105-D54D-9CDA-C67046D7728C}" type="pres">
      <dgm:prSet presAssocID="{A0391CA3-2990-47C7-8968-F45C033EBFAD}" presName="spacer" presStyleCnt="0"/>
      <dgm:spPr/>
    </dgm:pt>
    <dgm:pt modelId="{5C17C894-4FA6-094F-9C28-7640A3F5F696}" type="pres">
      <dgm:prSet presAssocID="{35278B70-A66A-47F3-973C-85FE3929E7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10E429D-4198-A44C-8836-5B27E06C2E49}" type="pres">
      <dgm:prSet presAssocID="{D045C0B7-FAC4-4098-8E78-2A7AB3734032}" presName="spacer" presStyleCnt="0"/>
      <dgm:spPr/>
    </dgm:pt>
    <dgm:pt modelId="{6D78F56A-7C47-484A-A0BD-41E3005D95BE}" type="pres">
      <dgm:prSet presAssocID="{A812DA51-02C8-4477-B5F2-04B16016B07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3B2D434-87FC-6248-B697-1882631C8219}" type="pres">
      <dgm:prSet presAssocID="{6275072C-6FD8-4931-9467-83E71C9DBA8D}" presName="spacer" presStyleCnt="0"/>
      <dgm:spPr/>
    </dgm:pt>
    <dgm:pt modelId="{7F5CA689-A0C2-2A4C-B690-B8B5243E7BBC}" type="pres">
      <dgm:prSet presAssocID="{7BE55CE6-B37D-4D47-9308-91D320E97F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4245805-2EDF-864E-AF82-F7B3DE8A73BA}" type="pres">
      <dgm:prSet presAssocID="{F3823AC5-B7B5-425F-A26A-47120B633321}" presName="spacer" presStyleCnt="0"/>
      <dgm:spPr/>
    </dgm:pt>
    <dgm:pt modelId="{D5987BB5-81DF-734F-AD3C-179A31DC5638}" type="pres">
      <dgm:prSet presAssocID="{F7DCEDCA-3DF6-4499-B17C-8E93052D5EA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88AEEE-51BA-314D-B493-A1E68CC7120C}" type="pres">
      <dgm:prSet presAssocID="{F587C778-860A-4A0A-9850-6DE63A3FE184}" presName="spacer" presStyleCnt="0"/>
      <dgm:spPr/>
    </dgm:pt>
    <dgm:pt modelId="{7A776C0C-C1EC-CC45-BBD3-8318C9E9C0BF}" type="pres">
      <dgm:prSet presAssocID="{11504D43-CDAE-48EF-A541-42CAD289C6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08FD0D-483B-1A4A-AC96-7330EDECC113}" type="presOf" srcId="{7BE55CE6-B37D-4D47-9308-91D320E97FC7}" destId="{7F5CA689-A0C2-2A4C-B690-B8B5243E7BBC}" srcOrd="0" destOrd="0" presId="urn:microsoft.com/office/officeart/2005/8/layout/vList2"/>
    <dgm:cxn modelId="{1D3B2C15-6AE8-4BE9-B926-C07433C8C5AE}" srcId="{186C98DB-7DA3-4ADC-B063-C83C543B59F5}" destId="{A812DA51-02C8-4477-B5F2-04B16016B071}" srcOrd="2" destOrd="0" parTransId="{BD0C1E26-C144-450B-853F-DE22BB87B6D2}" sibTransId="{6275072C-6FD8-4931-9467-83E71C9DBA8D}"/>
    <dgm:cxn modelId="{B5DC6E21-BD95-BD42-B5A5-AC5B3177CC20}" type="presOf" srcId="{F7DCEDCA-3DF6-4499-B17C-8E93052D5EA2}" destId="{D5987BB5-81DF-734F-AD3C-179A31DC5638}" srcOrd="0" destOrd="0" presId="urn:microsoft.com/office/officeart/2005/8/layout/vList2"/>
    <dgm:cxn modelId="{4230CD69-8188-E847-B663-165674801063}" type="presOf" srcId="{11504D43-CDAE-48EF-A541-42CAD289C634}" destId="{7A776C0C-C1EC-CC45-BBD3-8318C9E9C0BF}" srcOrd="0" destOrd="0" presId="urn:microsoft.com/office/officeart/2005/8/layout/vList2"/>
    <dgm:cxn modelId="{5ABA816E-456C-A347-AEFF-992512DB4A1C}" type="presOf" srcId="{186C98DB-7DA3-4ADC-B063-C83C543B59F5}" destId="{5F91D940-9349-B44E-B175-A86141079EEB}" srcOrd="0" destOrd="0" presId="urn:microsoft.com/office/officeart/2005/8/layout/vList2"/>
    <dgm:cxn modelId="{1178AF7A-16C8-B644-A0DF-59DF6AC6D8DD}" type="presOf" srcId="{27539BEF-54BE-43A8-9D18-28772CD6C47A}" destId="{A46892A0-B06D-8E4A-AD4F-32EA416D29D4}" srcOrd="0" destOrd="0" presId="urn:microsoft.com/office/officeart/2005/8/layout/vList2"/>
    <dgm:cxn modelId="{D16C8886-494F-4849-B1F1-19651C568DB9}" srcId="{186C98DB-7DA3-4ADC-B063-C83C543B59F5}" destId="{11504D43-CDAE-48EF-A541-42CAD289C634}" srcOrd="5" destOrd="0" parTransId="{45739395-1B16-4270-AB23-306B21477795}" sibTransId="{6B12C487-1524-4DF3-89B5-AD95B358E888}"/>
    <dgm:cxn modelId="{D56C688D-0A82-2241-BE71-51A0DEA6E54E}" type="presOf" srcId="{35278B70-A66A-47F3-973C-85FE3929E7F6}" destId="{5C17C894-4FA6-094F-9C28-7640A3F5F696}" srcOrd="0" destOrd="0" presId="urn:microsoft.com/office/officeart/2005/8/layout/vList2"/>
    <dgm:cxn modelId="{0C27EEA9-D16F-4872-A4B4-0159346C54E5}" srcId="{186C98DB-7DA3-4ADC-B063-C83C543B59F5}" destId="{7BE55CE6-B37D-4D47-9308-91D320E97FC7}" srcOrd="3" destOrd="0" parTransId="{980B25A1-846B-493C-BB57-A9060990E350}" sibTransId="{F3823AC5-B7B5-425F-A26A-47120B633321}"/>
    <dgm:cxn modelId="{EA76E6C9-F89A-4656-AD98-4FFD110AD185}" srcId="{186C98DB-7DA3-4ADC-B063-C83C543B59F5}" destId="{F7DCEDCA-3DF6-4499-B17C-8E93052D5EA2}" srcOrd="4" destOrd="0" parTransId="{BB47BF27-A640-4669-9100-359A4457B72F}" sibTransId="{F587C778-860A-4A0A-9850-6DE63A3FE184}"/>
    <dgm:cxn modelId="{DFD4EACA-7040-49FB-97AE-1DDB90942013}" srcId="{186C98DB-7DA3-4ADC-B063-C83C543B59F5}" destId="{27539BEF-54BE-43A8-9D18-28772CD6C47A}" srcOrd="0" destOrd="0" parTransId="{4881C923-3023-4CAD-92AF-D9F40E40D763}" sibTransId="{A0391CA3-2990-47C7-8968-F45C033EBFAD}"/>
    <dgm:cxn modelId="{4109ABEB-C158-BA4F-BC8A-B27D82B3BB71}" type="presOf" srcId="{A812DA51-02C8-4477-B5F2-04B16016B071}" destId="{6D78F56A-7C47-484A-A0BD-41E3005D95BE}" srcOrd="0" destOrd="0" presId="urn:microsoft.com/office/officeart/2005/8/layout/vList2"/>
    <dgm:cxn modelId="{B34C6FF3-8012-4D00-9DB8-786F3248D505}" srcId="{186C98DB-7DA3-4ADC-B063-C83C543B59F5}" destId="{35278B70-A66A-47F3-973C-85FE3929E7F6}" srcOrd="1" destOrd="0" parTransId="{839265B8-91A0-4BA2-A6E2-DFB2C9138DE7}" sibTransId="{D045C0B7-FAC4-4098-8E78-2A7AB3734032}"/>
    <dgm:cxn modelId="{FA288B7A-A55D-D34A-81C0-F913D10A930B}" type="presParOf" srcId="{5F91D940-9349-B44E-B175-A86141079EEB}" destId="{A46892A0-B06D-8E4A-AD4F-32EA416D29D4}" srcOrd="0" destOrd="0" presId="urn:microsoft.com/office/officeart/2005/8/layout/vList2"/>
    <dgm:cxn modelId="{0F269C8E-A072-9340-AEFA-4218916E7E31}" type="presParOf" srcId="{5F91D940-9349-B44E-B175-A86141079EEB}" destId="{2472F9BF-D105-D54D-9CDA-C67046D7728C}" srcOrd="1" destOrd="0" presId="urn:microsoft.com/office/officeart/2005/8/layout/vList2"/>
    <dgm:cxn modelId="{E27C3987-D754-4A47-B542-4C95B1527512}" type="presParOf" srcId="{5F91D940-9349-B44E-B175-A86141079EEB}" destId="{5C17C894-4FA6-094F-9C28-7640A3F5F696}" srcOrd="2" destOrd="0" presId="urn:microsoft.com/office/officeart/2005/8/layout/vList2"/>
    <dgm:cxn modelId="{9779E6EC-2500-264A-AAE6-EABF0A065C7E}" type="presParOf" srcId="{5F91D940-9349-B44E-B175-A86141079EEB}" destId="{F10E429D-4198-A44C-8836-5B27E06C2E49}" srcOrd="3" destOrd="0" presId="urn:microsoft.com/office/officeart/2005/8/layout/vList2"/>
    <dgm:cxn modelId="{2AF315B7-0ABD-4F49-B0F4-5AE665E53DAA}" type="presParOf" srcId="{5F91D940-9349-B44E-B175-A86141079EEB}" destId="{6D78F56A-7C47-484A-A0BD-41E3005D95BE}" srcOrd="4" destOrd="0" presId="urn:microsoft.com/office/officeart/2005/8/layout/vList2"/>
    <dgm:cxn modelId="{B374057A-84F0-4747-AF5D-0D43B2348426}" type="presParOf" srcId="{5F91D940-9349-B44E-B175-A86141079EEB}" destId="{C3B2D434-87FC-6248-B697-1882631C8219}" srcOrd="5" destOrd="0" presId="urn:microsoft.com/office/officeart/2005/8/layout/vList2"/>
    <dgm:cxn modelId="{088C002D-2DDB-9F4F-9B72-FEE01CB8EAF9}" type="presParOf" srcId="{5F91D940-9349-B44E-B175-A86141079EEB}" destId="{7F5CA689-A0C2-2A4C-B690-B8B5243E7BBC}" srcOrd="6" destOrd="0" presId="urn:microsoft.com/office/officeart/2005/8/layout/vList2"/>
    <dgm:cxn modelId="{DE15FB98-39A5-EA4D-99F6-6B305249EEDE}" type="presParOf" srcId="{5F91D940-9349-B44E-B175-A86141079EEB}" destId="{54245805-2EDF-864E-AF82-F7B3DE8A73BA}" srcOrd="7" destOrd="0" presId="urn:microsoft.com/office/officeart/2005/8/layout/vList2"/>
    <dgm:cxn modelId="{72455AC9-6C74-B040-A51E-DC5AA10571F9}" type="presParOf" srcId="{5F91D940-9349-B44E-B175-A86141079EEB}" destId="{D5987BB5-81DF-734F-AD3C-179A31DC5638}" srcOrd="8" destOrd="0" presId="urn:microsoft.com/office/officeart/2005/8/layout/vList2"/>
    <dgm:cxn modelId="{43E61D36-1DAB-D145-A29C-B432F198455C}" type="presParOf" srcId="{5F91D940-9349-B44E-B175-A86141079EEB}" destId="{1288AEEE-51BA-314D-B493-A1E68CC7120C}" srcOrd="9" destOrd="0" presId="urn:microsoft.com/office/officeart/2005/8/layout/vList2"/>
    <dgm:cxn modelId="{7208CC16-377D-3C40-A812-D4FDFE59E994}" type="presParOf" srcId="{5F91D940-9349-B44E-B175-A86141079EEB}" destId="{7A776C0C-C1EC-CC45-BBD3-8318C9E9C0B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28CD9-154F-41FD-892B-F987E7739AA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4EC769-73C7-4370-B283-0A183CD18CD5}">
      <dgm:prSet/>
      <dgm:spPr/>
      <dgm:t>
        <a:bodyPr/>
        <a:lstStyle/>
        <a:p>
          <a:r>
            <a:rPr lang="en-AE" b="0" baseline="0" dirty="0"/>
            <a:t>1. Emotional Intelligence</a:t>
          </a:r>
          <a:endParaRPr lang="en-US" dirty="0"/>
        </a:p>
      </dgm:t>
    </dgm:pt>
    <dgm:pt modelId="{865CA674-A913-4600-BDFE-4B8E96C8C403}" type="parTrans" cxnId="{7C76D685-BDEA-4034-883A-648F14FCFD14}">
      <dgm:prSet/>
      <dgm:spPr/>
      <dgm:t>
        <a:bodyPr/>
        <a:lstStyle/>
        <a:p>
          <a:endParaRPr lang="en-US"/>
        </a:p>
      </dgm:t>
    </dgm:pt>
    <dgm:pt modelId="{C271C103-4644-4941-9AB5-1DA865246EF9}" type="sibTrans" cxnId="{7C76D685-BDEA-4034-883A-648F14FCFD14}">
      <dgm:prSet/>
      <dgm:spPr/>
      <dgm:t>
        <a:bodyPr/>
        <a:lstStyle/>
        <a:p>
          <a:endParaRPr lang="en-US"/>
        </a:p>
      </dgm:t>
    </dgm:pt>
    <dgm:pt modelId="{9FCE8121-549B-43E3-8F96-E5D9F1E7E18A}">
      <dgm:prSet/>
      <dgm:spPr/>
      <dgm:t>
        <a:bodyPr/>
        <a:lstStyle/>
        <a:p>
          <a:r>
            <a:rPr lang="en-AE" b="0" baseline="0" dirty="0"/>
            <a:t>2. Collegiality</a:t>
          </a:r>
          <a:endParaRPr lang="en-US" dirty="0"/>
        </a:p>
      </dgm:t>
    </dgm:pt>
    <dgm:pt modelId="{1DB0255E-B626-4178-8E90-25EACF6356C8}" type="parTrans" cxnId="{7B14502D-DF6B-4B1C-8AE6-2D7F1A7C56F6}">
      <dgm:prSet/>
      <dgm:spPr/>
      <dgm:t>
        <a:bodyPr/>
        <a:lstStyle/>
        <a:p>
          <a:endParaRPr lang="en-US"/>
        </a:p>
      </dgm:t>
    </dgm:pt>
    <dgm:pt modelId="{238C6025-0EED-4CF4-94B1-A75AB8531A8C}" type="sibTrans" cxnId="{7B14502D-DF6B-4B1C-8AE6-2D7F1A7C56F6}">
      <dgm:prSet/>
      <dgm:spPr/>
      <dgm:t>
        <a:bodyPr/>
        <a:lstStyle/>
        <a:p>
          <a:endParaRPr lang="en-US"/>
        </a:p>
      </dgm:t>
    </dgm:pt>
    <dgm:pt modelId="{B54D09B9-4E6E-4061-BAF5-522B3604225E}">
      <dgm:prSet/>
      <dgm:spPr/>
      <dgm:t>
        <a:bodyPr/>
        <a:lstStyle/>
        <a:p>
          <a:r>
            <a:rPr lang="en-AE" b="0" baseline="0"/>
            <a:t>3. Support during challenges</a:t>
          </a:r>
          <a:endParaRPr lang="en-US"/>
        </a:p>
      </dgm:t>
    </dgm:pt>
    <dgm:pt modelId="{E8F94D59-0152-43E9-B4ED-AED23E79EBAD}" type="parTrans" cxnId="{F841B8FA-CAD2-445D-B3C2-DB143238ACE8}">
      <dgm:prSet/>
      <dgm:spPr/>
      <dgm:t>
        <a:bodyPr/>
        <a:lstStyle/>
        <a:p>
          <a:endParaRPr lang="en-US"/>
        </a:p>
      </dgm:t>
    </dgm:pt>
    <dgm:pt modelId="{31B37551-FCA8-43AF-9755-07ACE458434F}" type="sibTrans" cxnId="{F841B8FA-CAD2-445D-B3C2-DB143238ACE8}">
      <dgm:prSet/>
      <dgm:spPr/>
      <dgm:t>
        <a:bodyPr/>
        <a:lstStyle/>
        <a:p>
          <a:endParaRPr lang="en-US"/>
        </a:p>
      </dgm:t>
    </dgm:pt>
    <dgm:pt modelId="{32CCAE54-1619-4E51-994C-8662E875FA51}">
      <dgm:prSet/>
      <dgm:spPr/>
      <dgm:t>
        <a:bodyPr/>
        <a:lstStyle/>
        <a:p>
          <a:r>
            <a:rPr lang="en-AE" b="0" baseline="0"/>
            <a:t>4. Role clarity</a:t>
          </a:r>
          <a:endParaRPr lang="en-US"/>
        </a:p>
      </dgm:t>
    </dgm:pt>
    <dgm:pt modelId="{4E683335-1676-46CC-A14B-ECAF24387651}" type="parTrans" cxnId="{F710421F-6A80-4E87-B8C1-A3FDD83ED27D}">
      <dgm:prSet/>
      <dgm:spPr/>
      <dgm:t>
        <a:bodyPr/>
        <a:lstStyle/>
        <a:p>
          <a:endParaRPr lang="en-US"/>
        </a:p>
      </dgm:t>
    </dgm:pt>
    <dgm:pt modelId="{173CB4FD-66FF-4733-9F63-3A8DAC26209D}" type="sibTrans" cxnId="{F710421F-6A80-4E87-B8C1-A3FDD83ED27D}">
      <dgm:prSet/>
      <dgm:spPr/>
      <dgm:t>
        <a:bodyPr/>
        <a:lstStyle/>
        <a:p>
          <a:endParaRPr lang="en-US"/>
        </a:p>
      </dgm:t>
    </dgm:pt>
    <dgm:pt modelId="{25CD8521-ACB9-4C26-B27F-AA9BFDBE462F}">
      <dgm:prSet/>
      <dgm:spPr/>
      <dgm:t>
        <a:bodyPr/>
        <a:lstStyle/>
        <a:p>
          <a:r>
            <a:rPr lang="en-AE" b="0" baseline="0"/>
            <a:t>5. Work life balance</a:t>
          </a:r>
          <a:endParaRPr lang="en-US"/>
        </a:p>
      </dgm:t>
    </dgm:pt>
    <dgm:pt modelId="{A26187C9-A1F0-407F-B744-6834A3AC94E2}" type="parTrans" cxnId="{2F1D1A18-B582-43AD-8FD2-C1FE75C5F884}">
      <dgm:prSet/>
      <dgm:spPr/>
      <dgm:t>
        <a:bodyPr/>
        <a:lstStyle/>
        <a:p>
          <a:endParaRPr lang="en-US"/>
        </a:p>
      </dgm:t>
    </dgm:pt>
    <dgm:pt modelId="{9BD880E9-CCBA-4DA8-B91A-E88FF097D7F3}" type="sibTrans" cxnId="{2F1D1A18-B582-43AD-8FD2-C1FE75C5F884}">
      <dgm:prSet/>
      <dgm:spPr/>
      <dgm:t>
        <a:bodyPr/>
        <a:lstStyle/>
        <a:p>
          <a:endParaRPr lang="en-US"/>
        </a:p>
      </dgm:t>
    </dgm:pt>
    <dgm:pt modelId="{F132900C-CD79-DD4C-A2E9-675E10F47EA5}" type="pres">
      <dgm:prSet presAssocID="{DF828CD9-154F-41FD-892B-F987E7739AA5}" presName="outerComposite" presStyleCnt="0">
        <dgm:presLayoutVars>
          <dgm:chMax val="5"/>
          <dgm:dir/>
          <dgm:resizeHandles val="exact"/>
        </dgm:presLayoutVars>
      </dgm:prSet>
      <dgm:spPr/>
    </dgm:pt>
    <dgm:pt modelId="{91BD9EEC-9633-024D-90A4-4C6864E6A65F}" type="pres">
      <dgm:prSet presAssocID="{DF828CD9-154F-41FD-892B-F987E7739AA5}" presName="dummyMaxCanvas" presStyleCnt="0">
        <dgm:presLayoutVars/>
      </dgm:prSet>
      <dgm:spPr/>
    </dgm:pt>
    <dgm:pt modelId="{BCFEF408-13EC-254B-A95E-26336865A638}" type="pres">
      <dgm:prSet presAssocID="{DF828CD9-154F-41FD-892B-F987E7739AA5}" presName="FiveNodes_1" presStyleLbl="node1" presStyleIdx="0" presStyleCnt="5">
        <dgm:presLayoutVars>
          <dgm:bulletEnabled val="1"/>
        </dgm:presLayoutVars>
      </dgm:prSet>
      <dgm:spPr/>
    </dgm:pt>
    <dgm:pt modelId="{E158DEA0-D3AE-4047-8A64-16AE13EBE260}" type="pres">
      <dgm:prSet presAssocID="{DF828CD9-154F-41FD-892B-F987E7739AA5}" presName="FiveNodes_2" presStyleLbl="node1" presStyleIdx="1" presStyleCnt="5">
        <dgm:presLayoutVars>
          <dgm:bulletEnabled val="1"/>
        </dgm:presLayoutVars>
      </dgm:prSet>
      <dgm:spPr/>
    </dgm:pt>
    <dgm:pt modelId="{B37D5ECC-E510-5447-B5E6-53889FD25163}" type="pres">
      <dgm:prSet presAssocID="{DF828CD9-154F-41FD-892B-F987E7739AA5}" presName="FiveNodes_3" presStyleLbl="node1" presStyleIdx="2" presStyleCnt="5">
        <dgm:presLayoutVars>
          <dgm:bulletEnabled val="1"/>
        </dgm:presLayoutVars>
      </dgm:prSet>
      <dgm:spPr/>
    </dgm:pt>
    <dgm:pt modelId="{76AB1BBC-FF7E-B946-B6B3-E343BFB22AE9}" type="pres">
      <dgm:prSet presAssocID="{DF828CD9-154F-41FD-892B-F987E7739AA5}" presName="FiveNodes_4" presStyleLbl="node1" presStyleIdx="3" presStyleCnt="5">
        <dgm:presLayoutVars>
          <dgm:bulletEnabled val="1"/>
        </dgm:presLayoutVars>
      </dgm:prSet>
      <dgm:spPr/>
    </dgm:pt>
    <dgm:pt modelId="{71588E65-1AF6-C74A-AA16-B4A15B081B37}" type="pres">
      <dgm:prSet presAssocID="{DF828CD9-154F-41FD-892B-F987E7739AA5}" presName="FiveNodes_5" presStyleLbl="node1" presStyleIdx="4" presStyleCnt="5">
        <dgm:presLayoutVars>
          <dgm:bulletEnabled val="1"/>
        </dgm:presLayoutVars>
      </dgm:prSet>
      <dgm:spPr/>
    </dgm:pt>
    <dgm:pt modelId="{D374681C-DE72-BE41-8B64-4A8E069A9DEC}" type="pres">
      <dgm:prSet presAssocID="{DF828CD9-154F-41FD-892B-F987E7739AA5}" presName="FiveConn_1-2" presStyleLbl="fgAccFollowNode1" presStyleIdx="0" presStyleCnt="4">
        <dgm:presLayoutVars>
          <dgm:bulletEnabled val="1"/>
        </dgm:presLayoutVars>
      </dgm:prSet>
      <dgm:spPr/>
    </dgm:pt>
    <dgm:pt modelId="{775A5234-87F7-DB47-90B4-20D7D2720222}" type="pres">
      <dgm:prSet presAssocID="{DF828CD9-154F-41FD-892B-F987E7739AA5}" presName="FiveConn_2-3" presStyleLbl="fgAccFollowNode1" presStyleIdx="1" presStyleCnt="4">
        <dgm:presLayoutVars>
          <dgm:bulletEnabled val="1"/>
        </dgm:presLayoutVars>
      </dgm:prSet>
      <dgm:spPr/>
    </dgm:pt>
    <dgm:pt modelId="{AE5A2CC1-D588-A142-92A8-A9E6EBEF5813}" type="pres">
      <dgm:prSet presAssocID="{DF828CD9-154F-41FD-892B-F987E7739AA5}" presName="FiveConn_3-4" presStyleLbl="fgAccFollowNode1" presStyleIdx="2" presStyleCnt="4">
        <dgm:presLayoutVars>
          <dgm:bulletEnabled val="1"/>
        </dgm:presLayoutVars>
      </dgm:prSet>
      <dgm:spPr/>
    </dgm:pt>
    <dgm:pt modelId="{F9272350-C5EB-854F-9744-B5701E0100E8}" type="pres">
      <dgm:prSet presAssocID="{DF828CD9-154F-41FD-892B-F987E7739AA5}" presName="FiveConn_4-5" presStyleLbl="fgAccFollowNode1" presStyleIdx="3" presStyleCnt="4">
        <dgm:presLayoutVars>
          <dgm:bulletEnabled val="1"/>
        </dgm:presLayoutVars>
      </dgm:prSet>
      <dgm:spPr/>
    </dgm:pt>
    <dgm:pt modelId="{C3EED6AE-2F2F-464D-B556-E175C71E8FAC}" type="pres">
      <dgm:prSet presAssocID="{DF828CD9-154F-41FD-892B-F987E7739AA5}" presName="FiveNodes_1_text" presStyleLbl="node1" presStyleIdx="4" presStyleCnt="5">
        <dgm:presLayoutVars>
          <dgm:bulletEnabled val="1"/>
        </dgm:presLayoutVars>
      </dgm:prSet>
      <dgm:spPr/>
    </dgm:pt>
    <dgm:pt modelId="{5F7E7068-1BDC-894A-989C-280AD514FD33}" type="pres">
      <dgm:prSet presAssocID="{DF828CD9-154F-41FD-892B-F987E7739AA5}" presName="FiveNodes_2_text" presStyleLbl="node1" presStyleIdx="4" presStyleCnt="5">
        <dgm:presLayoutVars>
          <dgm:bulletEnabled val="1"/>
        </dgm:presLayoutVars>
      </dgm:prSet>
      <dgm:spPr/>
    </dgm:pt>
    <dgm:pt modelId="{4A244397-DB47-CF45-A5D8-32949A40F72B}" type="pres">
      <dgm:prSet presAssocID="{DF828CD9-154F-41FD-892B-F987E7739AA5}" presName="FiveNodes_3_text" presStyleLbl="node1" presStyleIdx="4" presStyleCnt="5">
        <dgm:presLayoutVars>
          <dgm:bulletEnabled val="1"/>
        </dgm:presLayoutVars>
      </dgm:prSet>
      <dgm:spPr/>
    </dgm:pt>
    <dgm:pt modelId="{BC32CE13-424C-1F41-86EE-B1C17B232499}" type="pres">
      <dgm:prSet presAssocID="{DF828CD9-154F-41FD-892B-F987E7739AA5}" presName="FiveNodes_4_text" presStyleLbl="node1" presStyleIdx="4" presStyleCnt="5">
        <dgm:presLayoutVars>
          <dgm:bulletEnabled val="1"/>
        </dgm:presLayoutVars>
      </dgm:prSet>
      <dgm:spPr/>
    </dgm:pt>
    <dgm:pt modelId="{6C4A33C2-DE10-7347-87D1-587783E7A139}" type="pres">
      <dgm:prSet presAssocID="{DF828CD9-154F-41FD-892B-F987E7739AA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9DB5006-ED1D-5B4B-85B0-537D1EACCCD3}" type="presOf" srcId="{25CD8521-ACB9-4C26-B27F-AA9BFDBE462F}" destId="{71588E65-1AF6-C74A-AA16-B4A15B081B37}" srcOrd="0" destOrd="0" presId="urn:microsoft.com/office/officeart/2005/8/layout/vProcess5"/>
    <dgm:cxn modelId="{A99E5410-661F-E842-8566-DAFCA6B79198}" type="presOf" srcId="{DF828CD9-154F-41FD-892B-F987E7739AA5}" destId="{F132900C-CD79-DD4C-A2E9-675E10F47EA5}" srcOrd="0" destOrd="0" presId="urn:microsoft.com/office/officeart/2005/8/layout/vProcess5"/>
    <dgm:cxn modelId="{A3AC2F17-4802-6643-BEC8-5A89A064C7D5}" type="presOf" srcId="{584EC769-73C7-4370-B283-0A183CD18CD5}" destId="{C3EED6AE-2F2F-464D-B556-E175C71E8FAC}" srcOrd="1" destOrd="0" presId="urn:microsoft.com/office/officeart/2005/8/layout/vProcess5"/>
    <dgm:cxn modelId="{2F1D1A18-B582-43AD-8FD2-C1FE75C5F884}" srcId="{DF828CD9-154F-41FD-892B-F987E7739AA5}" destId="{25CD8521-ACB9-4C26-B27F-AA9BFDBE462F}" srcOrd="4" destOrd="0" parTransId="{A26187C9-A1F0-407F-B744-6834A3AC94E2}" sibTransId="{9BD880E9-CCBA-4DA8-B91A-E88FF097D7F3}"/>
    <dgm:cxn modelId="{F710421F-6A80-4E87-B8C1-A3FDD83ED27D}" srcId="{DF828CD9-154F-41FD-892B-F987E7739AA5}" destId="{32CCAE54-1619-4E51-994C-8662E875FA51}" srcOrd="3" destOrd="0" parTransId="{4E683335-1676-46CC-A14B-ECAF24387651}" sibTransId="{173CB4FD-66FF-4733-9F63-3A8DAC26209D}"/>
    <dgm:cxn modelId="{9400BA29-F84C-5F44-84BC-2F1F8E4F60D2}" type="presOf" srcId="{32CCAE54-1619-4E51-994C-8662E875FA51}" destId="{BC32CE13-424C-1F41-86EE-B1C17B232499}" srcOrd="1" destOrd="0" presId="urn:microsoft.com/office/officeart/2005/8/layout/vProcess5"/>
    <dgm:cxn modelId="{CC325E2C-C1CD-8A43-BC3F-18E746E508F0}" type="presOf" srcId="{32CCAE54-1619-4E51-994C-8662E875FA51}" destId="{76AB1BBC-FF7E-B946-B6B3-E343BFB22AE9}" srcOrd="0" destOrd="0" presId="urn:microsoft.com/office/officeart/2005/8/layout/vProcess5"/>
    <dgm:cxn modelId="{7B14502D-DF6B-4B1C-8AE6-2D7F1A7C56F6}" srcId="{DF828CD9-154F-41FD-892B-F987E7739AA5}" destId="{9FCE8121-549B-43E3-8F96-E5D9F1E7E18A}" srcOrd="1" destOrd="0" parTransId="{1DB0255E-B626-4178-8E90-25EACF6356C8}" sibTransId="{238C6025-0EED-4CF4-94B1-A75AB8531A8C}"/>
    <dgm:cxn modelId="{A143AD5E-E0E1-B640-86E2-DBD37018355F}" type="presOf" srcId="{B54D09B9-4E6E-4061-BAF5-522B3604225E}" destId="{B37D5ECC-E510-5447-B5E6-53889FD25163}" srcOrd="0" destOrd="0" presId="urn:microsoft.com/office/officeart/2005/8/layout/vProcess5"/>
    <dgm:cxn modelId="{8D08DC6B-548E-A943-ACE5-7455DB64EA8E}" type="presOf" srcId="{C271C103-4644-4941-9AB5-1DA865246EF9}" destId="{D374681C-DE72-BE41-8B64-4A8E069A9DEC}" srcOrd="0" destOrd="0" presId="urn:microsoft.com/office/officeart/2005/8/layout/vProcess5"/>
    <dgm:cxn modelId="{6D4F8B74-2A9A-964F-857C-0319B7B406E9}" type="presOf" srcId="{9FCE8121-549B-43E3-8F96-E5D9F1E7E18A}" destId="{E158DEA0-D3AE-4047-8A64-16AE13EBE260}" srcOrd="0" destOrd="0" presId="urn:microsoft.com/office/officeart/2005/8/layout/vProcess5"/>
    <dgm:cxn modelId="{7C76D685-BDEA-4034-883A-648F14FCFD14}" srcId="{DF828CD9-154F-41FD-892B-F987E7739AA5}" destId="{584EC769-73C7-4370-B283-0A183CD18CD5}" srcOrd="0" destOrd="0" parTransId="{865CA674-A913-4600-BDFE-4B8E96C8C403}" sibTransId="{C271C103-4644-4941-9AB5-1DA865246EF9}"/>
    <dgm:cxn modelId="{FD936B88-507E-854C-AD88-27B98273A3C4}" type="presOf" srcId="{B54D09B9-4E6E-4061-BAF5-522B3604225E}" destId="{4A244397-DB47-CF45-A5D8-32949A40F72B}" srcOrd="1" destOrd="0" presId="urn:microsoft.com/office/officeart/2005/8/layout/vProcess5"/>
    <dgm:cxn modelId="{824EEA91-BCD5-6845-9BB4-FE62A2B06906}" type="presOf" srcId="{584EC769-73C7-4370-B283-0A183CD18CD5}" destId="{BCFEF408-13EC-254B-A95E-26336865A638}" srcOrd="0" destOrd="0" presId="urn:microsoft.com/office/officeart/2005/8/layout/vProcess5"/>
    <dgm:cxn modelId="{6FBEF8B8-6379-FD43-AFC5-B8D4052352BD}" type="presOf" srcId="{25CD8521-ACB9-4C26-B27F-AA9BFDBE462F}" destId="{6C4A33C2-DE10-7347-87D1-587783E7A139}" srcOrd="1" destOrd="0" presId="urn:microsoft.com/office/officeart/2005/8/layout/vProcess5"/>
    <dgm:cxn modelId="{643784DA-4B60-5941-A86E-1F110F2A9627}" type="presOf" srcId="{238C6025-0EED-4CF4-94B1-A75AB8531A8C}" destId="{775A5234-87F7-DB47-90B4-20D7D2720222}" srcOrd="0" destOrd="0" presId="urn:microsoft.com/office/officeart/2005/8/layout/vProcess5"/>
    <dgm:cxn modelId="{8AA502DF-F823-B448-ABE8-B0C4B62D35A0}" type="presOf" srcId="{9FCE8121-549B-43E3-8F96-E5D9F1E7E18A}" destId="{5F7E7068-1BDC-894A-989C-280AD514FD33}" srcOrd="1" destOrd="0" presId="urn:microsoft.com/office/officeart/2005/8/layout/vProcess5"/>
    <dgm:cxn modelId="{424649E7-BD5A-524B-A8ED-97D017D0726A}" type="presOf" srcId="{31B37551-FCA8-43AF-9755-07ACE458434F}" destId="{AE5A2CC1-D588-A142-92A8-A9E6EBEF5813}" srcOrd="0" destOrd="0" presId="urn:microsoft.com/office/officeart/2005/8/layout/vProcess5"/>
    <dgm:cxn modelId="{B6F5EDE9-F3A4-9A49-A7D3-6422143FD769}" type="presOf" srcId="{173CB4FD-66FF-4733-9F63-3A8DAC26209D}" destId="{F9272350-C5EB-854F-9744-B5701E0100E8}" srcOrd="0" destOrd="0" presId="urn:microsoft.com/office/officeart/2005/8/layout/vProcess5"/>
    <dgm:cxn modelId="{F841B8FA-CAD2-445D-B3C2-DB143238ACE8}" srcId="{DF828CD9-154F-41FD-892B-F987E7739AA5}" destId="{B54D09B9-4E6E-4061-BAF5-522B3604225E}" srcOrd="2" destOrd="0" parTransId="{E8F94D59-0152-43E9-B4ED-AED23E79EBAD}" sibTransId="{31B37551-FCA8-43AF-9755-07ACE458434F}"/>
    <dgm:cxn modelId="{6E36AD27-7E20-6B4D-B6DD-19B4313E8D82}" type="presParOf" srcId="{F132900C-CD79-DD4C-A2E9-675E10F47EA5}" destId="{91BD9EEC-9633-024D-90A4-4C6864E6A65F}" srcOrd="0" destOrd="0" presId="urn:microsoft.com/office/officeart/2005/8/layout/vProcess5"/>
    <dgm:cxn modelId="{B21EAF73-AC8C-7842-821D-03410542A75B}" type="presParOf" srcId="{F132900C-CD79-DD4C-A2E9-675E10F47EA5}" destId="{BCFEF408-13EC-254B-A95E-26336865A638}" srcOrd="1" destOrd="0" presId="urn:microsoft.com/office/officeart/2005/8/layout/vProcess5"/>
    <dgm:cxn modelId="{EAE458A3-6A8C-3A4F-8110-899F325F9080}" type="presParOf" srcId="{F132900C-CD79-DD4C-A2E9-675E10F47EA5}" destId="{E158DEA0-D3AE-4047-8A64-16AE13EBE260}" srcOrd="2" destOrd="0" presId="urn:microsoft.com/office/officeart/2005/8/layout/vProcess5"/>
    <dgm:cxn modelId="{1AC7D063-45A4-1642-A51E-655BD980FAF6}" type="presParOf" srcId="{F132900C-CD79-DD4C-A2E9-675E10F47EA5}" destId="{B37D5ECC-E510-5447-B5E6-53889FD25163}" srcOrd="3" destOrd="0" presId="urn:microsoft.com/office/officeart/2005/8/layout/vProcess5"/>
    <dgm:cxn modelId="{3E2E086C-27CF-FB43-A1CA-912B559048BA}" type="presParOf" srcId="{F132900C-CD79-DD4C-A2E9-675E10F47EA5}" destId="{76AB1BBC-FF7E-B946-B6B3-E343BFB22AE9}" srcOrd="4" destOrd="0" presId="urn:microsoft.com/office/officeart/2005/8/layout/vProcess5"/>
    <dgm:cxn modelId="{1A1D6803-24AF-ED48-BC30-72DA56FC65C3}" type="presParOf" srcId="{F132900C-CD79-DD4C-A2E9-675E10F47EA5}" destId="{71588E65-1AF6-C74A-AA16-B4A15B081B37}" srcOrd="5" destOrd="0" presId="urn:microsoft.com/office/officeart/2005/8/layout/vProcess5"/>
    <dgm:cxn modelId="{B499B9AB-31F2-1C46-8281-CE101FEB38C9}" type="presParOf" srcId="{F132900C-CD79-DD4C-A2E9-675E10F47EA5}" destId="{D374681C-DE72-BE41-8B64-4A8E069A9DEC}" srcOrd="6" destOrd="0" presId="urn:microsoft.com/office/officeart/2005/8/layout/vProcess5"/>
    <dgm:cxn modelId="{E11AA9EC-B3AE-8E4F-A1CD-D5FBA01FF5DB}" type="presParOf" srcId="{F132900C-CD79-DD4C-A2E9-675E10F47EA5}" destId="{775A5234-87F7-DB47-90B4-20D7D2720222}" srcOrd="7" destOrd="0" presId="urn:microsoft.com/office/officeart/2005/8/layout/vProcess5"/>
    <dgm:cxn modelId="{1CA69678-B710-164F-B11A-053989C68734}" type="presParOf" srcId="{F132900C-CD79-DD4C-A2E9-675E10F47EA5}" destId="{AE5A2CC1-D588-A142-92A8-A9E6EBEF5813}" srcOrd="8" destOrd="0" presId="urn:microsoft.com/office/officeart/2005/8/layout/vProcess5"/>
    <dgm:cxn modelId="{19A9ECE9-B437-6142-80A4-6CDA3A5D3A8D}" type="presParOf" srcId="{F132900C-CD79-DD4C-A2E9-675E10F47EA5}" destId="{F9272350-C5EB-854F-9744-B5701E0100E8}" srcOrd="9" destOrd="0" presId="urn:microsoft.com/office/officeart/2005/8/layout/vProcess5"/>
    <dgm:cxn modelId="{74B24A9D-CFF8-4D40-8DEF-E3D3A4E1FFE3}" type="presParOf" srcId="{F132900C-CD79-DD4C-A2E9-675E10F47EA5}" destId="{C3EED6AE-2F2F-464D-B556-E175C71E8FAC}" srcOrd="10" destOrd="0" presId="urn:microsoft.com/office/officeart/2005/8/layout/vProcess5"/>
    <dgm:cxn modelId="{1211831B-8106-C846-B5BA-99F5E6003569}" type="presParOf" srcId="{F132900C-CD79-DD4C-A2E9-675E10F47EA5}" destId="{5F7E7068-1BDC-894A-989C-280AD514FD33}" srcOrd="11" destOrd="0" presId="urn:microsoft.com/office/officeart/2005/8/layout/vProcess5"/>
    <dgm:cxn modelId="{D197F303-D440-544A-A740-CEA8F37A1D78}" type="presParOf" srcId="{F132900C-CD79-DD4C-A2E9-675E10F47EA5}" destId="{4A244397-DB47-CF45-A5D8-32949A40F72B}" srcOrd="12" destOrd="0" presId="urn:microsoft.com/office/officeart/2005/8/layout/vProcess5"/>
    <dgm:cxn modelId="{ECAB8771-AABA-914A-A140-C3DCB3D2C4AF}" type="presParOf" srcId="{F132900C-CD79-DD4C-A2E9-675E10F47EA5}" destId="{BC32CE13-424C-1F41-86EE-B1C17B232499}" srcOrd="13" destOrd="0" presId="urn:microsoft.com/office/officeart/2005/8/layout/vProcess5"/>
    <dgm:cxn modelId="{AB3BA591-096A-6F4D-B2CF-6C1C89B914CE}" type="presParOf" srcId="{F132900C-CD79-DD4C-A2E9-675E10F47EA5}" destId="{6C4A33C2-DE10-7347-87D1-587783E7A1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B47C4-182D-4CE1-AA1A-98DDAA798EF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350C2D-B777-4DCA-87C6-6516A2B3EC26}">
      <dgm:prSet/>
      <dgm:spPr/>
      <dgm:t>
        <a:bodyPr/>
        <a:lstStyle/>
        <a:p>
          <a:r>
            <a:rPr lang="en-AE"/>
            <a:t>Work can often be draining and exhausting. </a:t>
          </a:r>
          <a:r>
            <a:rPr lang="en-US"/>
            <a:t>Therefore, it is essential that we identify activities that recharge us and allow ourselves time for those. </a:t>
          </a:r>
        </a:p>
      </dgm:t>
    </dgm:pt>
    <dgm:pt modelId="{472AEB79-D3AC-4952-8A26-4CAD125F523B}" type="parTrans" cxnId="{64E67964-9FB0-41D7-94FA-5BF02B1A27C3}">
      <dgm:prSet/>
      <dgm:spPr/>
      <dgm:t>
        <a:bodyPr/>
        <a:lstStyle/>
        <a:p>
          <a:endParaRPr lang="en-US"/>
        </a:p>
      </dgm:t>
    </dgm:pt>
    <dgm:pt modelId="{6DFEC48B-3B34-4A29-950F-0D4F75B8FFA7}" type="sibTrans" cxnId="{64E67964-9FB0-41D7-94FA-5BF02B1A27C3}">
      <dgm:prSet/>
      <dgm:spPr/>
      <dgm:t>
        <a:bodyPr/>
        <a:lstStyle/>
        <a:p>
          <a:endParaRPr lang="en-US"/>
        </a:p>
      </dgm:t>
    </dgm:pt>
    <dgm:pt modelId="{7E3950F5-CC49-47A9-842C-4CAC71A25F6E}">
      <dgm:prSet/>
      <dgm:spPr/>
      <dgm:t>
        <a:bodyPr/>
        <a:lstStyle/>
        <a:p>
          <a:r>
            <a:rPr lang="en-AE"/>
            <a:t>This can be related to physical activies, but also social outings, meditation etc. </a:t>
          </a:r>
          <a:endParaRPr lang="en-US"/>
        </a:p>
      </dgm:t>
    </dgm:pt>
    <dgm:pt modelId="{F2B98CC2-2B2B-45E9-A81B-9AE225F4E6C6}" type="parTrans" cxnId="{E4BD8375-386B-40D3-9544-E799B427911E}">
      <dgm:prSet/>
      <dgm:spPr/>
      <dgm:t>
        <a:bodyPr/>
        <a:lstStyle/>
        <a:p>
          <a:endParaRPr lang="en-US"/>
        </a:p>
      </dgm:t>
    </dgm:pt>
    <dgm:pt modelId="{A8CFE89B-CBE3-4FB3-A9B7-0CA592FF6299}" type="sibTrans" cxnId="{E4BD8375-386B-40D3-9544-E799B427911E}">
      <dgm:prSet/>
      <dgm:spPr/>
      <dgm:t>
        <a:bodyPr/>
        <a:lstStyle/>
        <a:p>
          <a:endParaRPr lang="en-US"/>
        </a:p>
      </dgm:t>
    </dgm:pt>
    <dgm:pt modelId="{E0A09F64-1AE2-8D4C-9EB7-5E20A1ADDD66}" type="pres">
      <dgm:prSet presAssocID="{1DFB47C4-182D-4CE1-AA1A-98DDAA798EFD}" presName="outerComposite" presStyleCnt="0">
        <dgm:presLayoutVars>
          <dgm:chMax val="5"/>
          <dgm:dir/>
          <dgm:resizeHandles val="exact"/>
        </dgm:presLayoutVars>
      </dgm:prSet>
      <dgm:spPr/>
    </dgm:pt>
    <dgm:pt modelId="{C47205A7-6241-3149-8277-13EC4B787A00}" type="pres">
      <dgm:prSet presAssocID="{1DFB47C4-182D-4CE1-AA1A-98DDAA798EFD}" presName="dummyMaxCanvas" presStyleCnt="0">
        <dgm:presLayoutVars/>
      </dgm:prSet>
      <dgm:spPr/>
    </dgm:pt>
    <dgm:pt modelId="{E7E38D33-4616-C642-B198-5A12356225D5}" type="pres">
      <dgm:prSet presAssocID="{1DFB47C4-182D-4CE1-AA1A-98DDAA798EFD}" presName="TwoNodes_1" presStyleLbl="node1" presStyleIdx="0" presStyleCnt="2">
        <dgm:presLayoutVars>
          <dgm:bulletEnabled val="1"/>
        </dgm:presLayoutVars>
      </dgm:prSet>
      <dgm:spPr/>
    </dgm:pt>
    <dgm:pt modelId="{4EB0F80E-F363-044F-8417-9CA31C6D177B}" type="pres">
      <dgm:prSet presAssocID="{1DFB47C4-182D-4CE1-AA1A-98DDAA798EFD}" presName="TwoNodes_2" presStyleLbl="node1" presStyleIdx="1" presStyleCnt="2">
        <dgm:presLayoutVars>
          <dgm:bulletEnabled val="1"/>
        </dgm:presLayoutVars>
      </dgm:prSet>
      <dgm:spPr/>
    </dgm:pt>
    <dgm:pt modelId="{3EBB0C71-05C3-6B47-8B14-7C25C26B7BEA}" type="pres">
      <dgm:prSet presAssocID="{1DFB47C4-182D-4CE1-AA1A-98DDAA798EFD}" presName="TwoConn_1-2" presStyleLbl="fgAccFollowNode1" presStyleIdx="0" presStyleCnt="1">
        <dgm:presLayoutVars>
          <dgm:bulletEnabled val="1"/>
        </dgm:presLayoutVars>
      </dgm:prSet>
      <dgm:spPr/>
    </dgm:pt>
    <dgm:pt modelId="{59913235-51DF-B847-8155-63785E6841C0}" type="pres">
      <dgm:prSet presAssocID="{1DFB47C4-182D-4CE1-AA1A-98DDAA798EFD}" presName="TwoNodes_1_text" presStyleLbl="node1" presStyleIdx="1" presStyleCnt="2">
        <dgm:presLayoutVars>
          <dgm:bulletEnabled val="1"/>
        </dgm:presLayoutVars>
      </dgm:prSet>
      <dgm:spPr/>
    </dgm:pt>
    <dgm:pt modelId="{1B86470A-6820-6043-89A2-93FA212732B5}" type="pres">
      <dgm:prSet presAssocID="{1DFB47C4-182D-4CE1-AA1A-98DDAA798EF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43D5502-7578-0A4C-9281-983CF1880BC6}" type="presOf" srcId="{1DFB47C4-182D-4CE1-AA1A-98DDAA798EFD}" destId="{E0A09F64-1AE2-8D4C-9EB7-5E20A1ADDD66}" srcOrd="0" destOrd="0" presId="urn:microsoft.com/office/officeart/2005/8/layout/vProcess5"/>
    <dgm:cxn modelId="{9545D31F-774C-2446-8590-540611AE522D}" type="presOf" srcId="{7E3950F5-CC49-47A9-842C-4CAC71A25F6E}" destId="{1B86470A-6820-6043-89A2-93FA212732B5}" srcOrd="1" destOrd="0" presId="urn:microsoft.com/office/officeart/2005/8/layout/vProcess5"/>
    <dgm:cxn modelId="{64E67964-9FB0-41D7-94FA-5BF02B1A27C3}" srcId="{1DFB47C4-182D-4CE1-AA1A-98DDAA798EFD}" destId="{84350C2D-B777-4DCA-87C6-6516A2B3EC26}" srcOrd="0" destOrd="0" parTransId="{472AEB79-D3AC-4952-8A26-4CAD125F523B}" sibTransId="{6DFEC48B-3B34-4A29-950F-0D4F75B8FFA7}"/>
    <dgm:cxn modelId="{BCC3206F-A558-EB4D-9707-A938DD8C9BB2}" type="presOf" srcId="{6DFEC48B-3B34-4A29-950F-0D4F75B8FFA7}" destId="{3EBB0C71-05C3-6B47-8B14-7C25C26B7BEA}" srcOrd="0" destOrd="0" presId="urn:microsoft.com/office/officeart/2005/8/layout/vProcess5"/>
    <dgm:cxn modelId="{E4BD8375-386B-40D3-9544-E799B427911E}" srcId="{1DFB47C4-182D-4CE1-AA1A-98DDAA798EFD}" destId="{7E3950F5-CC49-47A9-842C-4CAC71A25F6E}" srcOrd="1" destOrd="0" parTransId="{F2B98CC2-2B2B-45E9-A81B-9AE225F4E6C6}" sibTransId="{A8CFE89B-CBE3-4FB3-A9B7-0CA592FF6299}"/>
    <dgm:cxn modelId="{F3F7F0D1-664B-7444-B2B2-B67143800949}" type="presOf" srcId="{84350C2D-B777-4DCA-87C6-6516A2B3EC26}" destId="{E7E38D33-4616-C642-B198-5A12356225D5}" srcOrd="0" destOrd="0" presId="urn:microsoft.com/office/officeart/2005/8/layout/vProcess5"/>
    <dgm:cxn modelId="{89A282D3-A744-4946-AE43-0F932C7C9BD2}" type="presOf" srcId="{84350C2D-B777-4DCA-87C6-6516A2B3EC26}" destId="{59913235-51DF-B847-8155-63785E6841C0}" srcOrd="1" destOrd="0" presId="urn:microsoft.com/office/officeart/2005/8/layout/vProcess5"/>
    <dgm:cxn modelId="{15A538FD-4470-7B49-A2F8-0DA0D8B116ED}" type="presOf" srcId="{7E3950F5-CC49-47A9-842C-4CAC71A25F6E}" destId="{4EB0F80E-F363-044F-8417-9CA31C6D177B}" srcOrd="0" destOrd="0" presId="urn:microsoft.com/office/officeart/2005/8/layout/vProcess5"/>
    <dgm:cxn modelId="{282B6576-BE63-8B44-8C9E-26B4F5B0D9BF}" type="presParOf" srcId="{E0A09F64-1AE2-8D4C-9EB7-5E20A1ADDD66}" destId="{C47205A7-6241-3149-8277-13EC4B787A00}" srcOrd="0" destOrd="0" presId="urn:microsoft.com/office/officeart/2005/8/layout/vProcess5"/>
    <dgm:cxn modelId="{409296E6-EDE2-B54B-94B3-B0BBEE4283FF}" type="presParOf" srcId="{E0A09F64-1AE2-8D4C-9EB7-5E20A1ADDD66}" destId="{E7E38D33-4616-C642-B198-5A12356225D5}" srcOrd="1" destOrd="0" presId="urn:microsoft.com/office/officeart/2005/8/layout/vProcess5"/>
    <dgm:cxn modelId="{A64DF276-55EB-C343-8E53-9EE31B68E9B1}" type="presParOf" srcId="{E0A09F64-1AE2-8D4C-9EB7-5E20A1ADDD66}" destId="{4EB0F80E-F363-044F-8417-9CA31C6D177B}" srcOrd="2" destOrd="0" presId="urn:microsoft.com/office/officeart/2005/8/layout/vProcess5"/>
    <dgm:cxn modelId="{EE379FA0-C222-9E40-BA44-1097BA089877}" type="presParOf" srcId="{E0A09F64-1AE2-8D4C-9EB7-5E20A1ADDD66}" destId="{3EBB0C71-05C3-6B47-8B14-7C25C26B7BEA}" srcOrd="3" destOrd="0" presId="urn:microsoft.com/office/officeart/2005/8/layout/vProcess5"/>
    <dgm:cxn modelId="{F5897C4A-A794-1B42-9308-69615449B718}" type="presParOf" srcId="{E0A09F64-1AE2-8D4C-9EB7-5E20A1ADDD66}" destId="{59913235-51DF-B847-8155-63785E6841C0}" srcOrd="4" destOrd="0" presId="urn:microsoft.com/office/officeart/2005/8/layout/vProcess5"/>
    <dgm:cxn modelId="{CBAA2EA1-2CD4-3742-83A5-CB4D4F532513}" type="presParOf" srcId="{E0A09F64-1AE2-8D4C-9EB7-5E20A1ADDD66}" destId="{1B86470A-6820-6043-89A2-93FA212732B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892A0-B06D-8E4A-AD4F-32EA416D29D4}">
      <dsp:nvSpPr>
        <dsp:cNvPr id="0" name=""/>
        <dsp:cNvSpPr/>
      </dsp:nvSpPr>
      <dsp:spPr>
        <a:xfrm>
          <a:off x="0" y="9960"/>
          <a:ext cx="8769350" cy="508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Increased administrative tasks added to their already busy schedules</a:t>
          </a:r>
          <a:endParaRPr lang="en-US" sz="1500" kern="1200" dirty="0"/>
        </a:p>
      </dsp:txBody>
      <dsp:txXfrm>
        <a:off x="24845" y="34805"/>
        <a:ext cx="8719660" cy="459260"/>
      </dsp:txXfrm>
    </dsp:sp>
    <dsp:sp modelId="{5C17C894-4FA6-094F-9C28-7640A3F5F696}">
      <dsp:nvSpPr>
        <dsp:cNvPr id="0" name=""/>
        <dsp:cNvSpPr/>
      </dsp:nvSpPr>
      <dsp:spPr>
        <a:xfrm>
          <a:off x="0" y="562110"/>
          <a:ext cx="8769350" cy="50895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Adapting to frequently changing curriculums</a:t>
          </a:r>
          <a:endParaRPr lang="en-US" sz="1500" kern="1200"/>
        </a:p>
      </dsp:txBody>
      <dsp:txXfrm>
        <a:off x="24845" y="586955"/>
        <a:ext cx="8719660" cy="459260"/>
      </dsp:txXfrm>
    </dsp:sp>
    <dsp:sp modelId="{6D78F56A-7C47-484A-A0BD-41E3005D95BE}">
      <dsp:nvSpPr>
        <dsp:cNvPr id="0" name=""/>
        <dsp:cNvSpPr/>
      </dsp:nvSpPr>
      <dsp:spPr>
        <a:xfrm>
          <a:off x="0" y="1114260"/>
          <a:ext cx="8769350" cy="50895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Complex requirements for planning and marking</a:t>
          </a:r>
          <a:endParaRPr lang="en-US" sz="1500" kern="1200"/>
        </a:p>
      </dsp:txBody>
      <dsp:txXfrm>
        <a:off x="24845" y="1139105"/>
        <a:ext cx="8719660" cy="459260"/>
      </dsp:txXfrm>
    </dsp:sp>
    <dsp:sp modelId="{7F5CA689-A0C2-2A4C-B690-B8B5243E7BBC}">
      <dsp:nvSpPr>
        <dsp:cNvPr id="0" name=""/>
        <dsp:cNvSpPr/>
      </dsp:nvSpPr>
      <dsp:spPr>
        <a:xfrm>
          <a:off x="0" y="1666410"/>
          <a:ext cx="8769350" cy="50895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Challenges at work without adequate support </a:t>
          </a:r>
        </a:p>
      </dsp:txBody>
      <dsp:txXfrm>
        <a:off x="24845" y="1691255"/>
        <a:ext cx="8719660" cy="459260"/>
      </dsp:txXfrm>
    </dsp:sp>
    <dsp:sp modelId="{D5987BB5-81DF-734F-AD3C-179A31DC5638}">
      <dsp:nvSpPr>
        <dsp:cNvPr id="0" name=""/>
        <dsp:cNvSpPr/>
      </dsp:nvSpPr>
      <dsp:spPr>
        <a:xfrm>
          <a:off x="0" y="2218560"/>
          <a:ext cx="8769350" cy="50895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Lack of role clarity</a:t>
          </a:r>
        </a:p>
      </dsp:txBody>
      <dsp:txXfrm>
        <a:off x="24845" y="2243405"/>
        <a:ext cx="8719660" cy="459260"/>
      </dsp:txXfrm>
    </dsp:sp>
    <dsp:sp modelId="{7A776C0C-C1EC-CC45-BBD3-8318C9E9C0BF}">
      <dsp:nvSpPr>
        <dsp:cNvPr id="0" name=""/>
        <dsp:cNvSpPr/>
      </dsp:nvSpPr>
      <dsp:spPr>
        <a:xfrm>
          <a:off x="0" y="2770710"/>
          <a:ext cx="8769350" cy="5089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Expectations from self, parents and management</a:t>
          </a:r>
          <a:endParaRPr lang="en-US" sz="1500" kern="1200"/>
        </a:p>
      </dsp:txBody>
      <dsp:txXfrm>
        <a:off x="24845" y="2795555"/>
        <a:ext cx="8719660" cy="459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F408-13EC-254B-A95E-26336865A638}">
      <dsp:nvSpPr>
        <dsp:cNvPr id="0" name=""/>
        <dsp:cNvSpPr/>
      </dsp:nvSpPr>
      <dsp:spPr>
        <a:xfrm>
          <a:off x="0" y="0"/>
          <a:ext cx="6752399" cy="592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800" b="0" kern="1200" baseline="0" dirty="0"/>
            <a:t>1. Emotional Intelligence</a:t>
          </a:r>
          <a:endParaRPr lang="en-US" sz="1800" kern="1200" dirty="0"/>
        </a:p>
      </dsp:txBody>
      <dsp:txXfrm>
        <a:off x="17343" y="17343"/>
        <a:ext cx="6044163" cy="557445"/>
      </dsp:txXfrm>
    </dsp:sp>
    <dsp:sp modelId="{E158DEA0-D3AE-4047-8A64-16AE13EBE260}">
      <dsp:nvSpPr>
        <dsp:cNvPr id="0" name=""/>
        <dsp:cNvSpPr/>
      </dsp:nvSpPr>
      <dsp:spPr>
        <a:xfrm>
          <a:off x="504237" y="674372"/>
          <a:ext cx="6752399" cy="592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800" b="0" kern="1200" baseline="0" dirty="0"/>
            <a:t>2. Collegiality</a:t>
          </a:r>
          <a:endParaRPr lang="en-US" sz="1800" kern="1200" dirty="0"/>
        </a:p>
      </dsp:txBody>
      <dsp:txXfrm>
        <a:off x="521580" y="691715"/>
        <a:ext cx="5828590" cy="557445"/>
      </dsp:txXfrm>
    </dsp:sp>
    <dsp:sp modelId="{B37D5ECC-E510-5447-B5E6-53889FD25163}">
      <dsp:nvSpPr>
        <dsp:cNvPr id="0" name=""/>
        <dsp:cNvSpPr/>
      </dsp:nvSpPr>
      <dsp:spPr>
        <a:xfrm>
          <a:off x="1008475" y="1348744"/>
          <a:ext cx="6752399" cy="592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800" b="0" kern="1200" baseline="0"/>
            <a:t>3. Support during challenges</a:t>
          </a:r>
          <a:endParaRPr lang="en-US" sz="1800" kern="1200"/>
        </a:p>
      </dsp:txBody>
      <dsp:txXfrm>
        <a:off x="1025818" y="1366087"/>
        <a:ext cx="5828590" cy="557445"/>
      </dsp:txXfrm>
    </dsp:sp>
    <dsp:sp modelId="{76AB1BBC-FF7E-B946-B6B3-E343BFB22AE9}">
      <dsp:nvSpPr>
        <dsp:cNvPr id="0" name=""/>
        <dsp:cNvSpPr/>
      </dsp:nvSpPr>
      <dsp:spPr>
        <a:xfrm>
          <a:off x="1512712" y="2023116"/>
          <a:ext cx="6752399" cy="592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800" b="0" kern="1200" baseline="0"/>
            <a:t>4. Role clarity</a:t>
          </a:r>
          <a:endParaRPr lang="en-US" sz="1800" kern="1200"/>
        </a:p>
      </dsp:txBody>
      <dsp:txXfrm>
        <a:off x="1530055" y="2040459"/>
        <a:ext cx="5828590" cy="557445"/>
      </dsp:txXfrm>
    </dsp:sp>
    <dsp:sp modelId="{71588E65-1AF6-C74A-AA16-B4A15B081B37}">
      <dsp:nvSpPr>
        <dsp:cNvPr id="0" name=""/>
        <dsp:cNvSpPr/>
      </dsp:nvSpPr>
      <dsp:spPr>
        <a:xfrm>
          <a:off x="2016950" y="2697489"/>
          <a:ext cx="6752399" cy="592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800" b="0" kern="1200" baseline="0"/>
            <a:t>5. Work life balance</a:t>
          </a:r>
          <a:endParaRPr lang="en-US" sz="1800" kern="1200"/>
        </a:p>
      </dsp:txBody>
      <dsp:txXfrm>
        <a:off x="2034293" y="2714832"/>
        <a:ext cx="5828590" cy="557445"/>
      </dsp:txXfrm>
    </dsp:sp>
    <dsp:sp modelId="{D374681C-DE72-BE41-8B64-4A8E069A9DEC}">
      <dsp:nvSpPr>
        <dsp:cNvPr id="0" name=""/>
        <dsp:cNvSpPr/>
      </dsp:nvSpPr>
      <dsp:spPr>
        <a:xfrm>
          <a:off x="6367513" y="432585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454112" y="432585"/>
        <a:ext cx="211687" cy="289626"/>
      </dsp:txXfrm>
    </dsp:sp>
    <dsp:sp modelId="{775A5234-87F7-DB47-90B4-20D7D2720222}">
      <dsp:nvSpPr>
        <dsp:cNvPr id="0" name=""/>
        <dsp:cNvSpPr/>
      </dsp:nvSpPr>
      <dsp:spPr>
        <a:xfrm>
          <a:off x="6871751" y="1106957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958350" y="1106957"/>
        <a:ext cx="211687" cy="289626"/>
      </dsp:txXfrm>
    </dsp:sp>
    <dsp:sp modelId="{AE5A2CC1-D588-A142-92A8-A9E6EBEF5813}">
      <dsp:nvSpPr>
        <dsp:cNvPr id="0" name=""/>
        <dsp:cNvSpPr/>
      </dsp:nvSpPr>
      <dsp:spPr>
        <a:xfrm>
          <a:off x="7375989" y="1771460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462588" y="1771460"/>
        <a:ext cx="211687" cy="289626"/>
      </dsp:txXfrm>
    </dsp:sp>
    <dsp:sp modelId="{F9272350-C5EB-854F-9744-B5701E0100E8}">
      <dsp:nvSpPr>
        <dsp:cNvPr id="0" name=""/>
        <dsp:cNvSpPr/>
      </dsp:nvSpPr>
      <dsp:spPr>
        <a:xfrm>
          <a:off x="7880226" y="2452412"/>
          <a:ext cx="384885" cy="384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66825" y="2452412"/>
        <a:ext cx="211687" cy="289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8D33-4616-C642-B198-5A12356225D5}">
      <dsp:nvSpPr>
        <dsp:cNvPr id="0" name=""/>
        <dsp:cNvSpPr/>
      </dsp:nvSpPr>
      <dsp:spPr>
        <a:xfrm>
          <a:off x="0" y="0"/>
          <a:ext cx="7453947" cy="1480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700" kern="1200"/>
            <a:t>Work can often be draining and exhausting. </a:t>
          </a:r>
          <a:r>
            <a:rPr lang="en-US" sz="1700" kern="1200"/>
            <a:t>Therefore, it is essential that we identify activities that recharge us and allow ourselves time for those. </a:t>
          </a:r>
        </a:p>
      </dsp:txBody>
      <dsp:txXfrm>
        <a:off x="43357" y="43357"/>
        <a:ext cx="5923912" cy="1393615"/>
      </dsp:txXfrm>
    </dsp:sp>
    <dsp:sp modelId="{4EB0F80E-F363-044F-8417-9CA31C6D177B}">
      <dsp:nvSpPr>
        <dsp:cNvPr id="0" name=""/>
        <dsp:cNvSpPr/>
      </dsp:nvSpPr>
      <dsp:spPr>
        <a:xfrm>
          <a:off x="1315402" y="1809291"/>
          <a:ext cx="7453947" cy="14803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E" sz="1700" kern="1200"/>
            <a:t>This can be related to physical activies, but also social outings, meditation etc. </a:t>
          </a:r>
          <a:endParaRPr lang="en-US" sz="1700" kern="1200"/>
        </a:p>
      </dsp:txBody>
      <dsp:txXfrm>
        <a:off x="1358759" y="1852648"/>
        <a:ext cx="5089616" cy="1393615"/>
      </dsp:txXfrm>
    </dsp:sp>
    <dsp:sp modelId="{3EBB0C71-05C3-6B47-8B14-7C25C26B7BEA}">
      <dsp:nvSpPr>
        <dsp:cNvPr id="0" name=""/>
        <dsp:cNvSpPr/>
      </dsp:nvSpPr>
      <dsp:spPr>
        <a:xfrm>
          <a:off x="6491733" y="1163703"/>
          <a:ext cx="962214" cy="962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08231" y="1163703"/>
        <a:ext cx="529218" cy="724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2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9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1/13/25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7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0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5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7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0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9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selfhelp.co.uk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ci.health.wa.gov.au/" TargetMode="External"/><Relationship Id="rId4" Type="http://schemas.openxmlformats.org/officeDocument/2006/relationships/hyperlink" Target="http://www.psychologytools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00382C6-249C-4F5B-A1AB-9531B539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7256" y="0"/>
            <a:ext cx="3404592" cy="288096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E4C8343-9B2C-4A33-AE54-5945E6E9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1772" y="0"/>
            <a:ext cx="3580076" cy="302926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6FEFBE-09C1-441E-BB53-303E4CED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logo for a psychology company&#10;&#10;Description automatically generated">
            <a:extLst>
              <a:ext uri="{FF2B5EF4-FFF2-40B4-BE49-F238E27FC236}">
                <a16:creationId xmlns:a16="http://schemas.microsoft.com/office/drawing/2014/main" id="{0D9C7F72-6E02-736A-33BE-A746F673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2741"/>
          <a:stretch/>
        </p:blipFill>
        <p:spPr>
          <a:xfrm>
            <a:off x="9109901" y="-9271"/>
            <a:ext cx="3093269" cy="2530405"/>
          </a:xfrm>
          <a:custGeom>
            <a:avLst/>
            <a:gdLst/>
            <a:ahLst/>
            <a:cxnLst/>
            <a:rect l="l" t="t" r="r" b="b"/>
            <a:pathLst>
              <a:path w="3093269" h="2530405">
                <a:moveTo>
                  <a:pt x="60381" y="0"/>
                </a:moveTo>
                <a:lnTo>
                  <a:pt x="3093269" y="0"/>
                </a:lnTo>
                <a:lnTo>
                  <a:pt x="3093269" y="1760938"/>
                </a:lnTo>
                <a:lnTo>
                  <a:pt x="3091357" y="1764934"/>
                </a:lnTo>
                <a:cubicBezTo>
                  <a:pt x="3032651" y="1871844"/>
                  <a:pt x="2962668" y="1970741"/>
                  <a:pt x="2881807" y="2060870"/>
                </a:cubicBezTo>
                <a:cubicBezTo>
                  <a:pt x="2718935" y="2242410"/>
                  <a:pt x="2557541" y="2288971"/>
                  <a:pt x="2236713" y="2369092"/>
                </a:cubicBezTo>
                <a:cubicBezTo>
                  <a:pt x="2159321" y="2388405"/>
                  <a:pt x="2079268" y="2408405"/>
                  <a:pt x="1993879" y="2432762"/>
                </a:cubicBezTo>
                <a:cubicBezTo>
                  <a:pt x="1341447" y="2618793"/>
                  <a:pt x="889107" y="2542063"/>
                  <a:pt x="481384" y="2176267"/>
                </a:cubicBezTo>
                <a:cubicBezTo>
                  <a:pt x="213794" y="1936193"/>
                  <a:pt x="150722" y="1611509"/>
                  <a:pt x="84978" y="1143609"/>
                </a:cubicBezTo>
                <a:cubicBezTo>
                  <a:pt x="77638" y="1091332"/>
                  <a:pt x="70023" y="1039358"/>
                  <a:pt x="62604" y="989101"/>
                </a:cubicBezTo>
                <a:cubicBezTo>
                  <a:pt x="22537" y="716545"/>
                  <a:pt x="-15270" y="459119"/>
                  <a:pt x="6250" y="235762"/>
                </a:cubicBezTo>
                <a:cubicBezTo>
                  <a:pt x="11393" y="182380"/>
                  <a:pt x="19838" y="131912"/>
                  <a:pt x="31866" y="83728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85FD2CF-35DE-4F7D-B04C-C7B7DC4D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2156" y="3297832"/>
            <a:ext cx="5959692" cy="3560169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B357D90-5835-41AD-A093-F73220E2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493" y="3105611"/>
            <a:ext cx="6141507" cy="3752389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188EC29-E620-4E9C-9ABB-0CD603CCF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814" y="3406834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62954-A4B5-7212-2A84-3ABA961E3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437137"/>
            <a:ext cx="7497983" cy="2848617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800" dirty="0">
                <a:effectLst/>
                <a:latin typeface="Aptos" panose="020B0004020202020204" pitchFamily="34" charset="0"/>
              </a:rPr>
              <a:t>Adult mental health, Supporting teachers and other adults in the community</a:t>
            </a:r>
            <a:endParaRPr lang="en-AE" sz="3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5770D-4EDF-D7A2-173E-164CD8ED5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362100"/>
            <a:ext cx="5235308" cy="1679981"/>
          </a:xfrm>
        </p:spPr>
        <p:txBody>
          <a:bodyPr anchor="t">
            <a:normAutofit/>
          </a:bodyPr>
          <a:lstStyle/>
          <a:p>
            <a:endParaRPr lang="en-AE"/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696849E5-4A52-9DA1-AEE6-63E621A3C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04" r="-1" b="-1"/>
          <a:stretch/>
        </p:blipFill>
        <p:spPr>
          <a:xfrm>
            <a:off x="6807197" y="3656544"/>
            <a:ext cx="5185262" cy="3201454"/>
          </a:xfrm>
          <a:custGeom>
            <a:avLst/>
            <a:gdLst/>
            <a:ahLst/>
            <a:cxnLst/>
            <a:rect l="l" t="t" r="r" b="b"/>
            <a:pathLst>
              <a:path w="5185262" h="3201454">
                <a:moveTo>
                  <a:pt x="2395657" y="533"/>
                </a:moveTo>
                <a:cubicBezTo>
                  <a:pt x="2853132" y="-10568"/>
                  <a:pt x="3320085" y="151875"/>
                  <a:pt x="3853824" y="495130"/>
                </a:cubicBezTo>
                <a:cubicBezTo>
                  <a:pt x="3965587" y="567021"/>
                  <a:pt x="4071620" y="630367"/>
                  <a:pt x="4174137" y="691568"/>
                </a:cubicBezTo>
                <a:cubicBezTo>
                  <a:pt x="4599096" y="945381"/>
                  <a:pt x="4810106" y="1082014"/>
                  <a:pt x="4963571" y="1412493"/>
                </a:cubicBezTo>
                <a:cubicBezTo>
                  <a:pt x="5115952" y="1740640"/>
                  <a:pt x="5190392" y="2100122"/>
                  <a:pt x="5184988" y="2480884"/>
                </a:cubicBezTo>
                <a:cubicBezTo>
                  <a:pt x="5182321" y="2667133"/>
                  <a:pt x="5160907" y="2854257"/>
                  <a:pt x="5121020" y="3040915"/>
                </a:cubicBezTo>
                <a:lnTo>
                  <a:pt x="5078712" y="3201454"/>
                </a:lnTo>
                <a:lnTo>
                  <a:pt x="5755" y="3201454"/>
                </a:lnTo>
                <a:lnTo>
                  <a:pt x="0" y="3006621"/>
                </a:lnTo>
                <a:cubicBezTo>
                  <a:pt x="4041" y="2932436"/>
                  <a:pt x="14231" y="2856537"/>
                  <a:pt x="30450" y="2777898"/>
                </a:cubicBezTo>
                <a:cubicBezTo>
                  <a:pt x="98304" y="2448859"/>
                  <a:pt x="266355" y="2096783"/>
                  <a:pt x="444335" y="1724033"/>
                </a:cubicBezTo>
                <a:cubicBezTo>
                  <a:pt x="477196" y="1655314"/>
                  <a:pt x="511097" y="1584223"/>
                  <a:pt x="544740" y="1512578"/>
                </a:cubicBezTo>
                <a:cubicBezTo>
                  <a:pt x="845919" y="871350"/>
                  <a:pt x="1079952" y="433962"/>
                  <a:pt x="1570060" y="206371"/>
                </a:cubicBezTo>
                <a:cubicBezTo>
                  <a:pt x="1850099" y="76329"/>
                  <a:pt x="2121172" y="7193"/>
                  <a:pt x="2395657" y="5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97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3418F-F9DB-1F56-4F6E-6D5D8109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pPr algn="ctr"/>
            <a:r>
              <a:rPr lang="en-AE" dirty="0"/>
              <a:t>Self-awareness of early warning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13F3-5173-0D2B-B00A-D6BA4B1E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Our mental health manifests itself physically, and we need to listen to the warning signals:</a:t>
            </a:r>
          </a:p>
          <a:p>
            <a:pPr algn="ctr"/>
            <a:r>
              <a:rPr lang="en-AE" u="sng" dirty="0"/>
              <a:t>Examples:</a:t>
            </a:r>
          </a:p>
          <a:p>
            <a:r>
              <a:rPr lang="en-AE" sz="1300" dirty="0"/>
              <a:t>1. Mood, sleep, appetite and temper are affected</a:t>
            </a:r>
          </a:p>
          <a:p>
            <a:r>
              <a:rPr lang="en-AE" sz="1300" dirty="0"/>
              <a:t>2. Gradually becoming more lathergic</a:t>
            </a:r>
          </a:p>
          <a:p>
            <a:r>
              <a:rPr lang="en-US" sz="1300" dirty="0"/>
              <a:t>3. Cognitive difficulties start to occur</a:t>
            </a:r>
          </a:p>
          <a:p>
            <a:r>
              <a:rPr lang="en-AE" sz="1300" dirty="0"/>
              <a:t>4. Prone to illness. </a:t>
            </a:r>
          </a:p>
        </p:txBody>
      </p:sp>
      <p:sp>
        <p:nvSpPr>
          <p:cNvPr id="5136" name="Freeform: Shape 512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7" name="Freeform: Shape 513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38" name="Freeform: Shape 5132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Understanding Traffic Awareness And Road Safety: A Complete Guide">
            <a:extLst>
              <a:ext uri="{FF2B5EF4-FFF2-40B4-BE49-F238E27FC236}">
                <a16:creationId xmlns:a16="http://schemas.microsoft.com/office/drawing/2014/main" id="{6811EB1C-2400-83D7-D3E4-28043366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35934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2" name="Picture 4" descr="Core Values – Victory College Of Nursing">
            <a:extLst>
              <a:ext uri="{FF2B5EF4-FFF2-40B4-BE49-F238E27FC236}">
                <a16:creationId xmlns:a16="http://schemas.microsoft.com/office/drawing/2014/main" id="{330D1033-6AB5-091D-D1DC-3CCB644D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r="-1" b="15000"/>
          <a:stretch/>
        </p:blipFill>
        <p:spPr bwMode="auto">
          <a:xfrm>
            <a:off x="1" y="0"/>
            <a:ext cx="745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7" name="Freeform: Shape 2076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9" name="Freeform: Shape 2078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3C08-8BCF-7FA1-20FF-7D196F78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782" y="98814"/>
            <a:ext cx="5090944" cy="664018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Values</a:t>
            </a:r>
            <a:r>
              <a:rPr lang="en-US" sz="1700" dirty="0">
                <a:solidFill>
                  <a:schemeClr val="bg1"/>
                </a:solidFill>
              </a:rPr>
              <a:t> dictate our “True North”.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Awareness of core values allows us understand why we sometimes react strongly to seemingly minor situations.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Our mental health is affected when we are unable to live according to our values.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Examples: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i="1" dirty="0">
                <a:solidFill>
                  <a:schemeClr val="bg1"/>
                </a:solidFill>
              </a:rPr>
              <a:t>1. Promoted to a role that	he/she cannot fulfill. 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2. Working for a company with 	misaligned ethics</a:t>
            </a:r>
          </a:p>
          <a:p>
            <a:pPr>
              <a:lnSpc>
                <a:spcPct val="120000"/>
              </a:lnSpc>
            </a:pPr>
            <a:endParaRPr lang="en-US" sz="17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700" dirty="0">
                <a:solidFill>
                  <a:schemeClr val="bg1"/>
                </a:solidFill>
              </a:rPr>
              <a:t>- Awareness of values and our “True North” allows us to make decisions that are positive for our mental health.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0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D7C7-2381-6F7C-78E5-58F30022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Exercise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A696-A067-4149-F392-2DF58A2E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Identify a moment in time where you felt stressed or angry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Identify what core value was underlying that emotion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What was that emotion trying to tell you/make you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algn="ctr"/>
            <a:r>
              <a:rPr lang="en-AE" sz="1700" u="sng" dirty="0"/>
              <a:t>Positive reframe when supporting oneself or others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“Considering how much you value doing work of high quality, I’m not su</a:t>
            </a:r>
            <a:r>
              <a:rPr lang="en-US" dirty="0"/>
              <a:t>r</a:t>
            </a:r>
            <a:r>
              <a:rPr lang="en-AE" dirty="0"/>
              <a:t>prised how upset this situation is making you.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”Seems to me that you wouldn’t feel frustrated if integrity and honesty wasn’t so important to you”.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1397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81E39-8C19-A76C-29F4-D6B70350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5566"/>
            <a:ext cx="5411050" cy="66170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000" dirty="0"/>
              <a:t>Ex</a:t>
            </a:r>
            <a:r>
              <a:rPr lang="en-AE" sz="3000" dirty="0"/>
              <a:t>pectations to Self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4D9D39-E2C9-6E38-D42D-F4184C3A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248" y="1330065"/>
            <a:ext cx="5181599" cy="4458485"/>
          </a:xfrm>
        </p:spPr>
        <p:txBody>
          <a:bodyPr anchor="t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E" sz="2000" dirty="0"/>
              <a:t>Expectations to self can be powerful motivators.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E" sz="2000" dirty="0"/>
              <a:t>Makes us feel inadequate in excess, </a:t>
            </a:r>
            <a:r>
              <a:rPr lang="en-US" sz="2000" dirty="0"/>
              <a:t>and always part of a stress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Examples of greatly misaligned expectations: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 dirty="0"/>
              <a:t>I can never make a mistake.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 dirty="0"/>
              <a:t>My students should always have top grades.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 dirty="0"/>
              <a:t>The parents of my students should always be satisfied with my work.</a:t>
            </a:r>
            <a:endParaRPr lang="en-AE" sz="1800" dirty="0"/>
          </a:p>
          <a:p>
            <a:pPr marL="342900" lvl="1" indent="-342900">
              <a:buFont typeface="+mj-lt"/>
              <a:buAutoNum type="arabicPeriod"/>
            </a:pPr>
            <a:r>
              <a:rPr lang="en-AE" sz="1800" dirty="0"/>
              <a:t>Others?</a:t>
            </a:r>
            <a:endParaRPr lang="en-US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Permission Granted: Conquering the Tyranny of Shoulds – Forsyth Woman  Magazine">
            <a:extLst>
              <a:ext uri="{FF2B5EF4-FFF2-40B4-BE49-F238E27FC236}">
                <a16:creationId xmlns:a16="http://schemas.microsoft.com/office/drawing/2014/main" id="{7AD24020-9303-F89C-8564-FCA7A149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r="21519" b="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4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2665-DA42-8BAD-C105-3A3EBF81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82A8-7CCD-CE1F-D0A5-BCB3FA57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E" dirty="0"/>
              <a:t>Managing expectations to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111EB-6FD1-939D-EA4E-06DE63C4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E" sz="1600" dirty="0"/>
              <a:t>Identify should statement </a:t>
            </a:r>
          </a:p>
          <a:p>
            <a:pPr marL="342900" indent="-342900">
              <a:buFont typeface="+mj-lt"/>
              <a:buAutoNum type="arabicPeriod"/>
            </a:pPr>
            <a:r>
              <a:rPr lang="en-AE" sz="1600" dirty="0"/>
              <a:t>Technique 1) The “would” instead of “should”. </a:t>
            </a:r>
          </a:p>
          <a:p>
            <a:pPr marL="342900" indent="-342900">
              <a:buFont typeface="+mj-lt"/>
              <a:buAutoNum type="arabicPeriod"/>
            </a:pPr>
            <a:r>
              <a:rPr lang="en-AE" sz="1600" dirty="0"/>
              <a:t>Tecnique 2) Finding counterarguments</a:t>
            </a:r>
          </a:p>
          <a:p>
            <a:endParaRPr lang="en-AE" dirty="0"/>
          </a:p>
          <a:p>
            <a:pPr marL="285750" indent="-285750">
              <a:buFontTx/>
              <a:buChar char="-"/>
            </a:pPr>
            <a:endParaRPr lang="en-A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EB6F78-524F-7BE0-23E3-F411C91E2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00664"/>
              </p:ext>
            </p:extLst>
          </p:nvPr>
        </p:nvGraphicFramePr>
        <p:xfrm>
          <a:off x="1911471" y="3663291"/>
          <a:ext cx="8770572" cy="29224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86">
                  <a:extLst>
                    <a:ext uri="{9D8B030D-6E8A-4147-A177-3AD203B41FA5}">
                      <a16:colId xmlns:a16="http://schemas.microsoft.com/office/drawing/2014/main" val="2399966574"/>
                    </a:ext>
                  </a:extLst>
                </a:gridCol>
                <a:gridCol w="4385286">
                  <a:extLst>
                    <a:ext uri="{9D8B030D-6E8A-4147-A177-3AD203B41FA5}">
                      <a16:colId xmlns:a16="http://schemas.microsoft.com/office/drawing/2014/main" val="3314653849"/>
                    </a:ext>
                  </a:extLst>
                </a:gridCol>
              </a:tblGrid>
              <a:tr h="484077">
                <a:tc>
                  <a:txBody>
                    <a:bodyPr/>
                    <a:lstStyle/>
                    <a:p>
                      <a:pPr algn="ctr"/>
                      <a:r>
                        <a:rPr lang="en-AE" b="0" dirty="0">
                          <a:solidFill>
                            <a:sysClr val="windowText" lastClr="000000"/>
                          </a:solidFill>
                        </a:rPr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b="0" dirty="0">
                          <a:solidFill>
                            <a:sysClr val="windowText" lastClr="000000"/>
                          </a:solidFill>
                        </a:rPr>
                        <a:t>Counterargument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42010"/>
                  </a:ext>
                </a:extLst>
              </a:tr>
              <a:tr h="171665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E" dirty="0"/>
                        <a:t>I </a:t>
                      </a:r>
                      <a:r>
                        <a:rPr lang="en-AE" b="1" dirty="0"/>
                        <a:t>should</a:t>
                      </a:r>
                      <a:r>
                        <a:rPr lang="en-AE" dirty="0"/>
                        <a:t> be the top performer in the company every month, and nothing less will do.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AE" sz="1400" dirty="0"/>
                        <a:t>It would be nice to be the top performer every month, but there are a lot of good people in this company, so it’s near impossible to be at the top all the time. Furthermore, some months I’m gonna be a bit more worn out, tired, on vacation etc., so in those months it’s gonna be even harder. </a:t>
                      </a:r>
                    </a:p>
                    <a:p>
                      <a:pPr algn="just"/>
                      <a:r>
                        <a:rPr lang="en-AE" sz="1400" dirty="0"/>
                        <a:t>I’m also just a normal human being, and since that is the case, by definition, I’m not a “superhuman”, meaning that I’m allowed to have normal human expectations to myself.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6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7114-9C19-20A2-083D-B8240C57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E" dirty="0"/>
              <a:t>Expectations: Closing notes a</a:t>
            </a:r>
            <a:r>
              <a:rPr lang="en-US" dirty="0" err="1"/>
              <a:t>nd</a:t>
            </a:r>
            <a:r>
              <a:rPr lang="en-AE" dirty="0"/>
              <a:t>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A7F5E-33E5-FCBB-235B-8F16CED0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Misaligned expectations to self can create feelings of inadequacy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Misaligned expectations to others create feelings of anger or frustration</a:t>
            </a:r>
          </a:p>
          <a:p>
            <a:pPr algn="ctr"/>
            <a:r>
              <a:rPr lang="en-AE" u="sng" dirty="0"/>
              <a:t>Exercise: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AE" dirty="0"/>
              <a:t>Identify a time where you were dysregulated due to self-imposed expectations. 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AE" dirty="0"/>
              <a:t>Notice how it ties up with your personal values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AE" dirty="0"/>
              <a:t>Identify reasons for why this expectation was misaligned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AE" dirty="0"/>
              <a:t>Correct the expactation and the </a:t>
            </a:r>
            <a:r>
              <a:rPr lang="en-AE" b="1" dirty="0"/>
              <a:t>Should Statement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01052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The Story of Two Wolves: A Tale About Handling Inner Conflict Mindfully">
            <a:extLst>
              <a:ext uri="{FF2B5EF4-FFF2-40B4-BE49-F238E27FC236}">
                <a16:creationId xmlns:a16="http://schemas.microsoft.com/office/drawing/2014/main" id="{9139A9A3-979B-99F7-E3BE-54C02993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55A741C2-AB82-4BF5-9324-5D0B56A3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EC8D6-1004-6C10-6535-8EB03369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pPr algn="ctr"/>
            <a:r>
              <a:rPr lang="en-AE" dirty="0"/>
              <a:t>Self-Compassion</a:t>
            </a: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DCD46807-BF17-4E5D-90A8-A062604C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823926DB-76C8-474A-B5FB-F43C59E3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98252B1-6028-15EB-6AB1-8BDEB790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390326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Criticism versus compassion example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Cultivating self-criticism is embedded in our society.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There should be balance between self-criticism and self-compassion.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Try to identify a time where you were overly critical to yourself. Write down some cue words, so that you can remember that episode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“The tale of the two Wolves”. </a:t>
            </a:r>
          </a:p>
        </p:txBody>
      </p:sp>
    </p:spTree>
    <p:extLst>
      <p:ext uri="{BB962C8B-B14F-4D97-AF65-F5344CB8AC3E}">
        <p14:creationId xmlns:p14="http://schemas.microsoft.com/office/powerpoint/2010/main" val="3508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6A899C1E-9E7C-5A92-1723-6513A1F6C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8" r="1244" b="-1"/>
          <a:stretch/>
        </p:blipFill>
        <p:spPr>
          <a:xfrm>
            <a:off x="-6617" y="211715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5833-1E5A-DD83-D0B7-5A7149B2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9" y="-211705"/>
            <a:ext cx="3689406" cy="1944371"/>
          </a:xfrm>
        </p:spPr>
        <p:txBody>
          <a:bodyPr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AE" sz="2200" dirty="0"/>
              <a:t>Exercise for Self-Compassion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2154-2839-E9E1-6956-B7FAB274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7" y="1732666"/>
            <a:ext cx="3689406" cy="422522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AE" sz="1600" dirty="0"/>
              <a:t>Think back to a time where you either received or gave unconditional care/compassion/love.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AE" sz="1600" dirty="0"/>
              <a:t>Notice what emotion/physical sensation comes up. Connect with that. Try to see what qualities it has. 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AE" sz="1600" dirty="0"/>
              <a:t>If you were to bring this compassion into the situation that wrote down earlier, what would this compassionate part tell you?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endParaRPr lang="en-AE" sz="1000" dirty="0"/>
          </a:p>
        </p:txBody>
      </p:sp>
    </p:spTree>
    <p:extLst>
      <p:ext uri="{BB962C8B-B14F-4D97-AF65-F5344CB8AC3E}">
        <p14:creationId xmlns:p14="http://schemas.microsoft.com/office/powerpoint/2010/main" val="4104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BA1C9-47F6-EBD2-22BD-7F41468D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947" y="1382922"/>
            <a:ext cx="4174734" cy="2953004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/>
              <a:t>Example of Compassionate reframing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5C946C-8C47-F4FC-E8D8-EE6B9D76C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6" y="29056"/>
            <a:ext cx="4826776" cy="67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75A1-6438-071E-B3A1-56160708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E"/>
              <a:t>Behavioural approaches to self-regulation</a:t>
            </a:r>
            <a:endParaRPr lang="en-AE" dirty="0"/>
          </a:p>
        </p:txBody>
      </p:sp>
      <p:pic>
        <p:nvPicPr>
          <p:cNvPr id="5" name="Content Placeholder 4" descr="A white rectangular chart with black text&#10;&#10;Description automatically generated">
            <a:extLst>
              <a:ext uri="{FF2B5EF4-FFF2-40B4-BE49-F238E27FC236}">
                <a16:creationId xmlns:a16="http://schemas.microsoft.com/office/drawing/2014/main" id="{4C36642A-6D6A-1411-0F53-F54EDF289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77186"/>
          </a:xfrm>
        </p:spPr>
      </p:pic>
    </p:spTree>
    <p:extLst>
      <p:ext uri="{BB962C8B-B14F-4D97-AF65-F5344CB8AC3E}">
        <p14:creationId xmlns:p14="http://schemas.microsoft.com/office/powerpoint/2010/main" val="135724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3C64B-0F70-B17E-2FC8-1D5CD511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AE" dirty="0"/>
              <a:t>Overview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722F-A5E6-8471-DFDE-482578B1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en-AE" dirty="0"/>
              <a:t>Insights into the most common factors affecting mental health in adults</a:t>
            </a:r>
          </a:p>
          <a:p>
            <a:pPr marL="342900" indent="-342900">
              <a:buFont typeface="Corbel" panose="020B0503020204020204" pitchFamily="34" charset="0"/>
              <a:buAutoNum type="arabicPeriod"/>
            </a:pPr>
            <a:r>
              <a:rPr lang="en-US" dirty="0"/>
              <a:t>Tools and techniques to improve mental health</a:t>
            </a:r>
            <a:endParaRPr lang="en-AE" dirty="0"/>
          </a:p>
          <a:p>
            <a:pPr marL="342900" indent="-342900">
              <a:buAutoNum type="arabicPeriod"/>
            </a:pPr>
            <a:r>
              <a:rPr lang="en-AE" dirty="0"/>
              <a:t>Development of healthy habits and boundaries</a:t>
            </a:r>
          </a:p>
        </p:txBody>
      </p:sp>
      <p:sp>
        <p:nvSpPr>
          <p:cNvPr id="7181" name="Freeform: Shape 7180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 descr="A Guide to Managing Your Mental Health">
            <a:extLst>
              <a:ext uri="{FF2B5EF4-FFF2-40B4-BE49-F238E27FC236}">
                <a16:creationId xmlns:a16="http://schemas.microsoft.com/office/drawing/2014/main" id="{B6E8DE63-0949-1DE6-AAD8-ADCF1D8E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22617" b="-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9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EF2B-28FE-6873-706A-37706E68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Mindfulness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565E6-32DD-27C2-4818-B17E401A9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E" u="sng" dirty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Easy to teach/administer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Not greatly time-consuming. 10-15 min. a day has shown significant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Compliments other treatment modalities well (if these are needed)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Well reserached treatment modality.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0034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100" name="Picture 4" descr="Insights on Meditation and Mindfulness: Understanding the Benefits and  Practices, NYC">
            <a:extLst>
              <a:ext uri="{FF2B5EF4-FFF2-40B4-BE49-F238E27FC236}">
                <a16:creationId xmlns:a16="http://schemas.microsoft.com/office/drawing/2014/main" id="{7E5F29E4-2485-F20E-D450-9463C516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r="3158" b="-1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109" name="Freeform: Shape 4108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93F16-82F0-8E3B-D8CA-E42BD6A9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pPr algn="ctr"/>
            <a:r>
              <a:rPr lang="en-AE" dirty="0"/>
              <a:t>Mindfulness Exercise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CF28F3-0D94-7ADE-B127-19E43E6A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us to maintain a balance between the “fight and flight” system, and the “rest and digest system”.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deep breaths in through the nose/out through the mouth.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Activate senses to stay “grounded” and reduce rumination.</a:t>
            </a:r>
          </a:p>
        </p:txBody>
      </p:sp>
    </p:spTree>
    <p:extLst>
      <p:ext uri="{BB962C8B-B14F-4D97-AF65-F5344CB8AC3E}">
        <p14:creationId xmlns:p14="http://schemas.microsoft.com/office/powerpoint/2010/main" val="109948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CE72-83C8-AE35-E71A-89D270BD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Final comments on Mindfulness: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E22E-2E5F-6758-EE02-52EDCC75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buFontTx/>
              <a:buChar char="-"/>
            </a:pPr>
            <a:r>
              <a:rPr lang="en-AE" dirty="0"/>
              <a:t>Can be used in a more sensory based format, that relies less on the breathing. </a:t>
            </a:r>
            <a:r>
              <a:rPr lang="en-US" dirty="0"/>
              <a:t>T</a:t>
            </a:r>
            <a:r>
              <a:rPr lang="en-AE" dirty="0"/>
              <a:t>his is helpful when we do not have the time and space for sitting down and mindful meditation practice.</a:t>
            </a:r>
          </a:p>
          <a:p>
            <a:pPr algn="ctr"/>
            <a:endParaRPr lang="en-AE" u="sng" dirty="0"/>
          </a:p>
          <a:p>
            <a:pPr algn="ctr"/>
            <a:r>
              <a:rPr lang="en-AE" u="sng" dirty="0"/>
              <a:t>References for evidence: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AE" sz="1200" dirty="0"/>
              <a:t>Daily mindfulness practice has significant impact on same mood affect regulation (Levi et. al., 2021)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AE" sz="1200" dirty="0"/>
              <a:t>15 min. of daily mindfulness decreases negative affect of partner or friends (May, Ostafin, Snippe, 2019)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AE" sz="1200" dirty="0"/>
              <a:t>Daily mindfulness increases resistance to going into the emotional brain (Lacaille et al., 2017)</a:t>
            </a:r>
          </a:p>
          <a:p>
            <a:pPr marL="285750" indent="-285750">
              <a:buFontTx/>
              <a:buChar char="-"/>
            </a:pPr>
            <a:endParaRPr lang="en-AE" u="sng" dirty="0"/>
          </a:p>
        </p:txBody>
      </p:sp>
    </p:spTree>
    <p:extLst>
      <p:ext uri="{BB962C8B-B14F-4D97-AF65-F5344CB8AC3E}">
        <p14:creationId xmlns:p14="http://schemas.microsoft.com/office/powerpoint/2010/main" val="398628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082C-DBE4-0476-02A0-532DD7BC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white rectangular grid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61BA0C75-116F-BF11-46F4-B9F1E4B82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96"/>
          </a:xfrm>
        </p:spPr>
      </p:pic>
    </p:spTree>
    <p:extLst>
      <p:ext uri="{BB962C8B-B14F-4D97-AF65-F5344CB8AC3E}">
        <p14:creationId xmlns:p14="http://schemas.microsoft.com/office/powerpoint/2010/main" val="85867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D498-34A0-8C6B-A225-0DA09235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E" dirty="0"/>
              <a:t>Final comments: 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F318-0CA1-8C6E-A856-C1FEE8A8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Developing Self-Awareness and Self-Regulation skills is essential for positive mental health.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Increased Emotional Intelligence supports normalising talking about mental health difficulties as it gives us confidence to express ourselves.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Other initiatives to support opennes talking about mental health challenges are encouraged. This is needed to break the stigma about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36110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199D-6BF5-9379-8BEE-DE2B203C4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4BDF-C46C-3FB8-A827-817D1B6C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How to support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933C-E156-0E14-CFFA-2CD254C8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Emotional intelligence and level of collegiality are significant predictors of mental resilience in the workplace. </a:t>
            </a:r>
          </a:p>
          <a:p>
            <a:pPr algn="just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Development of safe spaces in schools where colleagues can reflect on challenges, expectations, their wellbeing, and support one another. Works well if participants come from various levels of teaching. </a:t>
            </a:r>
          </a:p>
          <a:p>
            <a:pPr algn="just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Ensuring that there is adequate support for upcoming challenges. </a:t>
            </a:r>
            <a:endParaRPr lang="en-US" b="0" i="0" dirty="0">
              <a:solidFill>
                <a:srgbClr val="333333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just">
              <a:spcBef>
                <a:spcPts val="1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Have a welcome team for new teachers, a buddy system, and a peer support group meeting. </a:t>
            </a:r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2788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71642-6AFB-3B5E-0118-F73DB855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C137-F2AA-5F22-1E00-A1AFFDB0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E" dirty="0"/>
              <a:t>Healthy habits (exercise)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2323-D4ED-8458-2022-DB82742A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u="sng" dirty="0"/>
              <a:t>Exercise:</a:t>
            </a:r>
          </a:p>
          <a:p>
            <a:pPr algn="just"/>
            <a:r>
              <a:rPr lang="en-AE" dirty="0"/>
              <a:t>A wealth of scientific support behind the effect of exercise to support mental health, although the relationship is multifaceted and complex. </a:t>
            </a:r>
          </a:p>
          <a:p>
            <a:pPr algn="just"/>
            <a:r>
              <a:rPr lang="en-AE" dirty="0"/>
              <a:t>- Direct effect: Releases a number of rewarding neurotransmitters, impacts sleep, appetite, feeling better physically, and overall levels of energy. </a:t>
            </a:r>
          </a:p>
          <a:p>
            <a:pPr algn="just"/>
            <a:r>
              <a:rPr lang="en-AE" dirty="0"/>
              <a:t>- Indirect effects: More energy for social/family life. M</a:t>
            </a:r>
            <a:r>
              <a:rPr lang="en-US" dirty="0"/>
              <a:t>o</a:t>
            </a:r>
            <a:r>
              <a:rPr lang="en-AE" dirty="0"/>
              <a:t>re positive self-image.</a:t>
            </a:r>
          </a:p>
        </p:txBody>
      </p:sp>
    </p:spTree>
    <p:extLst>
      <p:ext uri="{BB962C8B-B14F-4D97-AF65-F5344CB8AC3E}">
        <p14:creationId xmlns:p14="http://schemas.microsoft.com/office/powerpoint/2010/main" val="493404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AAC0A-4ED1-5466-8F00-DB38F70C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AE"/>
              <a:t>Healthy Habits (recharging activities)</a:t>
            </a:r>
            <a:endParaRPr lang="en-AE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8D558F-3F81-4C13-F719-8729CC5B1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97010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56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F98E-4C3B-0A5E-3920-02EBBD4C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025" y="221585"/>
            <a:ext cx="2718386" cy="1345269"/>
          </a:xfrm>
        </p:spPr>
        <p:txBody>
          <a:bodyPr>
            <a:normAutofit fontScale="90000"/>
          </a:bodyPr>
          <a:lstStyle/>
          <a:p>
            <a:pPr algn="ctr"/>
            <a:r>
              <a:rPr lang="en-AE" dirty="0"/>
              <a:t>Activity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8C88-2AE9-D2AC-8448-5BE37F298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025" y="1743075"/>
            <a:ext cx="2718386" cy="4349293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1800" dirty="0"/>
              <a:t>Log activity as well as ACE on a scale from 1-10. 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1800" dirty="0"/>
              <a:t>Increases awareness of how various activities affect us and allows us to find the most rewarding activities. 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1800" dirty="0"/>
              <a:t>Can also be helpful for low motivation as a pleasure prediction calibration exercise. </a:t>
            </a:r>
          </a:p>
          <a:p>
            <a:pPr algn="just"/>
            <a:endParaRPr lang="en-AE" dirty="0"/>
          </a:p>
        </p:txBody>
      </p:sp>
      <p:pic>
        <p:nvPicPr>
          <p:cNvPr id="4" name="Picture 3" descr="A activity diary with a grid&#10;&#10;Description automatically generated with medium confidence">
            <a:extLst>
              <a:ext uri="{FF2B5EF4-FFF2-40B4-BE49-F238E27FC236}">
                <a16:creationId xmlns:a16="http://schemas.microsoft.com/office/drawing/2014/main" id="{C9AFA7ED-714C-AFE1-318C-898A1B94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8" r="-2" b="-2"/>
          <a:stretch/>
        </p:blipFill>
        <p:spPr>
          <a:xfrm>
            <a:off x="20" y="10"/>
            <a:ext cx="922671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5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747D5-BB21-9441-E081-D58623E7B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906D2-C61D-4B27-0495-63461BEF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pPr algn="ctr"/>
            <a:r>
              <a:rPr lang="en-AE" dirty="0"/>
              <a:t>Healthy habits (boundaries)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40DA-CD50-6B59-4633-724E6CC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Allowing ourselves to say “No”.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/>
              <a:t>Develop a list of warning signals, and adhere to the same: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u="sng" dirty="0"/>
              <a:t>Examples</a:t>
            </a:r>
            <a:r>
              <a:rPr lang="en-AE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AE" dirty="0"/>
              <a:t>When my sleep is disrupted. </a:t>
            </a:r>
          </a:p>
          <a:p>
            <a:pPr marL="342900" indent="-342900">
              <a:buFont typeface="+mj-lt"/>
              <a:buAutoNum type="arabicPeriod"/>
            </a:pPr>
            <a:r>
              <a:rPr lang="en-AE" dirty="0"/>
              <a:t>When I miss out on healthy routines (e.g. gym, healthy eating etc.)</a:t>
            </a:r>
          </a:p>
          <a:p>
            <a:pPr marL="342900" indent="-342900">
              <a:buFont typeface="+mj-lt"/>
              <a:buAutoNum type="arabicPeriod"/>
            </a:pPr>
            <a:r>
              <a:rPr lang="en-AE" dirty="0"/>
              <a:t>When I become easily irritable. </a:t>
            </a:r>
          </a:p>
          <a:p>
            <a:pPr marL="342900" indent="-342900">
              <a:buFont typeface="+mj-lt"/>
              <a:buAutoNum type="arabicPeriod"/>
            </a:pPr>
            <a:r>
              <a:rPr lang="en-AE" dirty="0"/>
              <a:t>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8 Ways to Say No to Customers with Examples | Provide Support">
            <a:extLst>
              <a:ext uri="{FF2B5EF4-FFF2-40B4-BE49-F238E27FC236}">
                <a16:creationId xmlns:a16="http://schemas.microsoft.com/office/drawing/2014/main" id="{97493744-676A-1D5B-A814-7526082DF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22375" b="1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6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4A1F-8D75-5D3F-8AA6-BE09ADC9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E" dirty="0"/>
              <a:t>Adult mental health in the Middle 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D791-5B2B-D305-C2F3-67F016722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Global average of frequently experienced workplace stress is 41% of the population.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MENA region is the highest in the world with that number being 52% (Gallup, 2024).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Exacerbated by stigmatization leading to the people in need not seeking out support.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Further exacerbated by HR rarely having resources allocated for mental health in this region.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Anxiety and depression are the most common disorders</a:t>
            </a:r>
          </a:p>
        </p:txBody>
      </p:sp>
    </p:spTree>
    <p:extLst>
      <p:ext uri="{BB962C8B-B14F-4D97-AF65-F5344CB8AC3E}">
        <p14:creationId xmlns:p14="http://schemas.microsoft.com/office/powerpoint/2010/main" val="1184993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93180-3350-1E3C-4153-2BD158A0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0F2F-DA48-FB1A-6309-45143FB2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E" dirty="0"/>
              <a:t>Boundaries continued:</a:t>
            </a:r>
            <a:br>
              <a:rPr lang="en-AE" dirty="0"/>
            </a:br>
            <a:r>
              <a:rPr lang="en-AE" dirty="0"/>
              <a:t>For and against list (e.g. invitation)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8EF6FE-8165-007A-F461-73C567837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35399"/>
              </p:ext>
            </p:extLst>
          </p:nvPr>
        </p:nvGraphicFramePr>
        <p:xfrm>
          <a:off x="1920240" y="2273959"/>
          <a:ext cx="8769348" cy="4431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2337">
                  <a:extLst>
                    <a:ext uri="{9D8B030D-6E8A-4147-A177-3AD203B41FA5}">
                      <a16:colId xmlns:a16="http://schemas.microsoft.com/office/drawing/2014/main" val="111710022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3285556897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822025652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505969714"/>
                    </a:ext>
                  </a:extLst>
                </a:gridCol>
              </a:tblGrid>
              <a:tr h="576249">
                <a:tc>
                  <a:txBody>
                    <a:bodyPr/>
                    <a:lstStyle/>
                    <a:p>
                      <a:r>
                        <a:rPr lang="en-AE" b="0" dirty="0">
                          <a:solidFill>
                            <a:schemeClr val="tx1"/>
                          </a:solidFill>
                        </a:rPr>
                        <a:t>+ Of accepting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AE" b="0" dirty="0">
                          <a:solidFill>
                            <a:schemeClr val="tx1"/>
                          </a:solidFill>
                        </a:rPr>
                        <a:t>f accepting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b="0" dirty="0">
                          <a:solidFill>
                            <a:schemeClr val="tx1"/>
                          </a:solidFill>
                        </a:rPr>
                        <a:t>+ Of declining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E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Of declining</a:t>
                      </a:r>
                      <a:endParaRPr lang="en-A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50153"/>
                  </a:ext>
                </a:extLst>
              </a:tr>
              <a:tr h="3152212">
                <a:tc>
                  <a:txBody>
                    <a:bodyPr/>
                    <a:lstStyle/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I may have a bit of fun.</a:t>
                      </a:r>
                      <a:endParaRPr lang="en-A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Others will be pleased that I came.</a:t>
                      </a:r>
                      <a:endParaRPr lang="en-A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I’ll maintain those social relationships.</a:t>
                      </a:r>
                      <a:endParaRPr lang="en-A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/>
                      <a:endParaRPr lang="en-A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AE" sz="1300" dirty="0"/>
                        <a:t>I will mess up with sleeping cycle for the weekend, which will also affect me Monday morning, setting me up poorly for next week.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A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If I don’t go, I will have loads of energy for my family the next day, and my family is my primary focus. </a:t>
                      </a:r>
                      <a:endParaRPr lang="en-A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Me getting a good night’s worth of sleep is what I need after this exhausting week, and it will set me up for an energized weekend. </a:t>
                      </a:r>
                    </a:p>
                    <a:p>
                      <a:pPr marL="285750" indent="-285750" algn="just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E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</a:rPr>
                        <a:t>I’m feeling that know in my stomach that I know will only grow if I don’t take a break.</a:t>
                      </a:r>
                      <a:endParaRPr lang="en-AE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A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AE" sz="1300" dirty="0"/>
                        <a:t>Friends might be a bit disappointed that I won’t be joining.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AE" sz="1300" dirty="0"/>
                        <a:t>Worst case scenario, I might lose some friends if I keep saying no. However, if I lose friends for protecting myself, I’m also not sure if they are the best friends to have.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AE" sz="1300" dirty="0"/>
                        <a:t>I will miss out on a bit of fun, but anyway I’m tired after long week, so this may not be so significant.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2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447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8E845-569B-BEBC-146D-2DD27614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5" name="Freeform: Shape 820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598D3-93E5-BA3E-C317-96C997CB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049" y="74391"/>
            <a:ext cx="5007379" cy="1944371"/>
          </a:xfrm>
        </p:spPr>
        <p:txBody>
          <a:bodyPr anchor="b">
            <a:normAutofit/>
          </a:bodyPr>
          <a:lstStyle/>
          <a:p>
            <a:pPr algn="ctr"/>
            <a:r>
              <a:rPr lang="en-AE" dirty="0"/>
              <a:t>Where to find additional resources</a:t>
            </a:r>
          </a:p>
        </p:txBody>
      </p:sp>
      <p:pic>
        <p:nvPicPr>
          <p:cNvPr id="8196" name="Picture 4" descr="Top ways to signpost and help employees make the most of mental wellbeing  benefits | Reward and Employee Benefits Association (REBA)">
            <a:extLst>
              <a:ext uri="{FF2B5EF4-FFF2-40B4-BE49-F238E27FC236}">
                <a16:creationId xmlns:a16="http://schemas.microsoft.com/office/drawing/2014/main" id="{4A4F6DBB-1C15-C115-6681-09AF70DE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99" y="1046577"/>
            <a:ext cx="4788670" cy="47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352C-D09D-6A9E-AA3E-7E321182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4" y="2052989"/>
            <a:ext cx="4023361" cy="2385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www.getselfhelp.co.uk/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dirty="0">
                <a:hlinkClick r:id="rId4"/>
              </a:rPr>
              <a:t>www.Psychologytools.com</a:t>
            </a: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https://www.cci.health.wa.gov.au/</a:t>
            </a:r>
            <a:endParaRPr lang="en-A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0724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AF29376-9511-B54D-F357-ACF343F9CF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7226" y="3276600"/>
            <a:ext cx="3741174" cy="37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screenshot of a contact us&#10;&#10;Description automatically generated">
            <a:extLst>
              <a:ext uri="{FF2B5EF4-FFF2-40B4-BE49-F238E27FC236}">
                <a16:creationId xmlns:a16="http://schemas.microsoft.com/office/drawing/2014/main" id="{020EECF4-8A4B-5FD5-A2E3-50AECBF3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8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3D59-88C1-1653-DFDE-7203431E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Unique factors for UAE/GCC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3645-7B42-0850-0FA1-5FD530CD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High percentage expat countries. Therefore very diverse, forcing us to be highly adaptable.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High degree of focus on professional life.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R</a:t>
            </a:r>
            <a:r>
              <a:rPr lang="en-US" dirty="0"/>
              <a:t>e</a:t>
            </a:r>
            <a:r>
              <a:rPr lang="en-AE" dirty="0"/>
              <a:t>gion has historically had limited focus on mental health in the workplace (things are changing in this aspect).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E" dirty="0"/>
              <a:t>Many have left their social support systems (family and friends) in order to come to UAE.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848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2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8386D-E32D-5271-E57E-A54E8CFD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AE" sz="2500"/>
              <a:t>Mental health for Teachers in UAE is affected by:</a:t>
            </a:r>
          </a:p>
        </p:txBody>
      </p:sp>
      <p:sp>
        <p:nvSpPr>
          <p:cNvPr id="41" name="Freeform: Shape 2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5A7AEF-5EA9-0959-E0D1-B3AFD4D9F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92830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8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80350-7778-4B04-6497-96186B35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AE" dirty="0"/>
              <a:t>Protective factors for burnout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F90755-18E5-9291-A82C-BDD5FCE2E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401447"/>
              </p:ext>
            </p:extLst>
          </p:nvPr>
        </p:nvGraphicFramePr>
        <p:xfrm>
          <a:off x="1920875" y="2812010"/>
          <a:ext cx="8769350" cy="328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86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7071F-85E5-F3E1-1F56-7971410F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AE" dirty="0"/>
              <a:t>Emotional Intelligence focus points</a:t>
            </a:r>
          </a:p>
        </p:txBody>
      </p:sp>
      <p:pic>
        <p:nvPicPr>
          <p:cNvPr id="1026" name="Picture 2" descr="Emotional Intelligence">
            <a:extLst>
              <a:ext uri="{FF2B5EF4-FFF2-40B4-BE49-F238E27FC236}">
                <a16:creationId xmlns:a16="http://schemas.microsoft.com/office/drawing/2014/main" id="{8C5105DA-351A-8DD6-C095-BDD6F494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/>
          <a:stretch/>
        </p:blipFill>
        <p:spPr bwMode="auto">
          <a:xfrm>
            <a:off x="965199" y="1104124"/>
            <a:ext cx="4788670" cy="46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D717-F1E6-0DEA-DB80-00878A98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en-AE" sz="1700" dirty="0"/>
              <a:t>Understanding ourselves (self-awareness)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en-AE" sz="1700" dirty="0"/>
              <a:t>Knowing what to do once I understand what is affecting us (self-regulation)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endParaRPr lang="en-AE" sz="1700" dirty="0"/>
          </a:p>
          <a:p>
            <a:pPr>
              <a:lnSpc>
                <a:spcPct val="130000"/>
              </a:lnSpc>
            </a:pPr>
            <a:endParaRPr lang="en-AE" sz="1700" dirty="0"/>
          </a:p>
        </p:txBody>
      </p:sp>
    </p:spTree>
    <p:extLst>
      <p:ext uri="{BB962C8B-B14F-4D97-AF65-F5344CB8AC3E}">
        <p14:creationId xmlns:p14="http://schemas.microsoft.com/office/powerpoint/2010/main" val="171737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5596-6594-65E4-3F86-00EBE41F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The Cognitive Diamond</a:t>
            </a:r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3D5863E5-E547-CB53-8F04-BB212DF70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488" y="2300462"/>
            <a:ext cx="6493596" cy="4465076"/>
          </a:xfrm>
        </p:spPr>
      </p:pic>
    </p:spTree>
    <p:extLst>
      <p:ext uri="{BB962C8B-B14F-4D97-AF65-F5344CB8AC3E}">
        <p14:creationId xmlns:p14="http://schemas.microsoft.com/office/powerpoint/2010/main" val="13516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E0EC-CAAA-6EAE-2122-2E708420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E" dirty="0"/>
              <a:t>Maintenance Cycle of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76A04-48B2-FB8C-14E0-31574AAB1B41}"/>
              </a:ext>
            </a:extLst>
          </p:cNvPr>
          <p:cNvSpPr txBox="1"/>
          <p:nvPr/>
        </p:nvSpPr>
        <p:spPr>
          <a:xfrm>
            <a:off x="4697260" y="2342367"/>
            <a:ext cx="25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u="sng" dirty="0"/>
              <a:t>Thought:</a:t>
            </a:r>
            <a:r>
              <a:rPr lang="en-AE" dirty="0"/>
              <a:t> </a:t>
            </a:r>
          </a:p>
          <a:p>
            <a:pPr algn="ctr"/>
            <a:r>
              <a:rPr lang="en-AE" dirty="0"/>
              <a:t>People will laugh at me if I do public speaking.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13166-DCDF-5B75-E5F4-686C85A5B5E9}"/>
              </a:ext>
            </a:extLst>
          </p:cNvPr>
          <p:cNvSpPr txBox="1"/>
          <p:nvPr/>
        </p:nvSpPr>
        <p:spPr>
          <a:xfrm>
            <a:off x="7841294" y="3654483"/>
            <a:ext cx="284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u="sng" dirty="0"/>
              <a:t>Emotion:</a:t>
            </a:r>
          </a:p>
          <a:p>
            <a:pPr algn="ctr"/>
            <a:r>
              <a:rPr lang="en-AE" dirty="0"/>
              <a:t>I become anxious/uncomfortable.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62365-E12F-9771-94AA-A6F45BC9F4A1}"/>
              </a:ext>
            </a:extLst>
          </p:cNvPr>
          <p:cNvSpPr txBox="1"/>
          <p:nvPr/>
        </p:nvSpPr>
        <p:spPr>
          <a:xfrm>
            <a:off x="4759890" y="5202925"/>
            <a:ext cx="246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u="sng" dirty="0"/>
              <a:t>Behaviour:</a:t>
            </a:r>
          </a:p>
          <a:p>
            <a:pPr algn="ctr"/>
            <a:r>
              <a:rPr lang="en-US" dirty="0"/>
              <a:t>S</a:t>
            </a:r>
            <a:r>
              <a:rPr lang="en-AE" dirty="0"/>
              <a:t>tart avoding situations that trigger anxiety.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5934D-2B4C-A9EA-BEFC-E885764B73B8}"/>
              </a:ext>
            </a:extLst>
          </p:cNvPr>
          <p:cNvSpPr txBox="1"/>
          <p:nvPr/>
        </p:nvSpPr>
        <p:spPr>
          <a:xfrm>
            <a:off x="1757820" y="3594969"/>
            <a:ext cx="25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u="sng" dirty="0"/>
              <a:t>Physical sensations:</a:t>
            </a:r>
          </a:p>
          <a:p>
            <a:pPr algn="ctr"/>
            <a:r>
              <a:rPr lang="en-AE" dirty="0"/>
              <a:t>Feel short term relief, which reinforces the belief in the negative thought. </a:t>
            </a:r>
          </a:p>
        </p:txBody>
      </p:sp>
      <p:pic>
        <p:nvPicPr>
          <p:cNvPr id="9" name="Graphic 8" descr="Arrow: Clockwise curve outline">
            <a:extLst>
              <a:ext uri="{FF2B5EF4-FFF2-40B4-BE49-F238E27FC236}">
                <a16:creationId xmlns:a16="http://schemas.microsoft.com/office/drawing/2014/main" id="{A39BDE85-CB25-01BD-199E-DBDBC9F5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4264" y="5202925"/>
            <a:ext cx="914400" cy="914400"/>
          </a:xfrm>
          <a:prstGeom prst="rect">
            <a:avLst/>
          </a:prstGeom>
        </p:spPr>
      </p:pic>
      <p:pic>
        <p:nvPicPr>
          <p:cNvPr id="12" name="Graphic 11" descr="Arrow: Clockwise curve outline">
            <a:extLst>
              <a:ext uri="{FF2B5EF4-FFF2-40B4-BE49-F238E27FC236}">
                <a16:creationId xmlns:a16="http://schemas.microsoft.com/office/drawing/2014/main" id="{EF89725F-8E55-CAC4-17D4-03B4E2B39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49210">
            <a:off x="3042390" y="2615255"/>
            <a:ext cx="914400" cy="914400"/>
          </a:xfrm>
          <a:prstGeom prst="rect">
            <a:avLst/>
          </a:prstGeom>
        </p:spPr>
      </p:pic>
      <p:pic>
        <p:nvPicPr>
          <p:cNvPr id="13" name="Graphic 12" descr="Arrow: Clockwise curve outline">
            <a:extLst>
              <a:ext uri="{FF2B5EF4-FFF2-40B4-BE49-F238E27FC236}">
                <a16:creationId xmlns:a16="http://schemas.microsoft.com/office/drawing/2014/main" id="{98065D96-F429-A8E1-E001-F8B64844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801199">
            <a:off x="7561543" y="5158512"/>
            <a:ext cx="914400" cy="914400"/>
          </a:xfrm>
          <a:prstGeom prst="rect">
            <a:avLst/>
          </a:prstGeom>
        </p:spPr>
      </p:pic>
      <p:pic>
        <p:nvPicPr>
          <p:cNvPr id="14" name="Graphic 13" descr="Arrow: Clockwise curve outline">
            <a:extLst>
              <a:ext uri="{FF2B5EF4-FFF2-40B4-BE49-F238E27FC236}">
                <a16:creationId xmlns:a16="http://schemas.microsoft.com/office/drawing/2014/main" id="{99FED77C-2589-DB5A-8FC8-9259A530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267420">
            <a:off x="7592495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078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8541</TotalTime>
  <Words>1790</Words>
  <Application>Microsoft Macintosh PowerPoint</Application>
  <PresentationFormat>Widescreen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Meiryo</vt:lpstr>
      <vt:lpstr>Aptos</vt:lpstr>
      <vt:lpstr>Arial</vt:lpstr>
      <vt:lpstr>Corbel</vt:lpstr>
      <vt:lpstr>Courier New</vt:lpstr>
      <vt:lpstr>SketchLinesVTI</vt:lpstr>
      <vt:lpstr>Adult mental health, Supporting teachers and other adults in the community</vt:lpstr>
      <vt:lpstr>Overview</vt:lpstr>
      <vt:lpstr>Adult mental health in the Middle East</vt:lpstr>
      <vt:lpstr>Unique factors for UAE/GCC</vt:lpstr>
      <vt:lpstr>Mental health for Teachers in UAE is affected by:</vt:lpstr>
      <vt:lpstr>Protective factors for burnout</vt:lpstr>
      <vt:lpstr>Emotional Intelligence focus points</vt:lpstr>
      <vt:lpstr>The Cognitive Diamond</vt:lpstr>
      <vt:lpstr>Maintenance Cycle of Anxiety</vt:lpstr>
      <vt:lpstr>Self-awareness of early warning signs</vt:lpstr>
      <vt:lpstr>PowerPoint Presentation</vt:lpstr>
      <vt:lpstr>Exercise 1 </vt:lpstr>
      <vt:lpstr>Expectations to Self</vt:lpstr>
      <vt:lpstr>Managing expectations to self</vt:lpstr>
      <vt:lpstr>Expectations: Closing notes and exercise</vt:lpstr>
      <vt:lpstr>Self-Compassion</vt:lpstr>
      <vt:lpstr>Exercise for Self-Compassion</vt:lpstr>
      <vt:lpstr>Example of Compassionate reframing</vt:lpstr>
      <vt:lpstr>Behavioural approaches to self-regulation</vt:lpstr>
      <vt:lpstr>Mindfulness practice</vt:lpstr>
      <vt:lpstr>Mindfulness Exercise </vt:lpstr>
      <vt:lpstr>Final comments on Mindfulness:</vt:lpstr>
      <vt:lpstr>PowerPoint Presentation</vt:lpstr>
      <vt:lpstr>Final comments: Emotional Intelligence</vt:lpstr>
      <vt:lpstr>How to support teachers</vt:lpstr>
      <vt:lpstr>Healthy habits (exercise)</vt:lpstr>
      <vt:lpstr>Healthy Habits (recharging activities)</vt:lpstr>
      <vt:lpstr>Activity Monitoring</vt:lpstr>
      <vt:lpstr>Healthy habits (boundaries)</vt:lpstr>
      <vt:lpstr>Boundaries continued: For and against list (e.g. invitation)</vt:lpstr>
      <vt:lpstr>Where to find 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Remo Poulsen</dc:creator>
  <cp:lastModifiedBy>Remo Poulsen</cp:lastModifiedBy>
  <cp:revision>7</cp:revision>
  <dcterms:created xsi:type="dcterms:W3CDTF">2025-01-08T16:40:47Z</dcterms:created>
  <dcterms:modified xsi:type="dcterms:W3CDTF">2025-01-14T18:03:27Z</dcterms:modified>
</cp:coreProperties>
</file>