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embeddedFontLs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DiajRRnQjKJ5abiYGnKJpyzE9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oleObject" Target="file:///D:\ENERGY\&#1040;&#1085;&#1072;&#1083;&#1080;&#1079;&#1072;%20&#1075;&#1088;&#1072;&#1092;&#1080;&#1082;&#1086;&#108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NERGY\&#1040;&#1085;&#1072;&#1083;&#1080;&#1079;&#1072;%20&#1075;&#1088;&#1072;&#1092;&#1080;&#1082;&#1086;&#108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ENERGY\&#1040;&#1085;&#1072;&#1083;&#1080;&#1079;&#1072;%20&#1075;&#1088;&#1072;&#1092;&#1080;&#1082;&#1086;&#108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ENERGY\&#1040;&#1085;&#1072;&#1083;&#1080;&#1079;&#1072;%20&#1075;&#1088;&#1072;&#1092;&#1080;&#1082;&#1086;&#1085;.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C4F9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120-4189-812E-8831EE34395F}"/>
              </c:ext>
            </c:extLst>
          </c:dPt>
          <c:dPt>
            <c:idx val="1"/>
            <c:bubble3D val="0"/>
            <c:spPr>
              <a:solidFill>
                <a:srgbClr val="DC2F8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120-4189-812E-8831EE34395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120-4189-812E-8831EE34395F}"/>
              </c:ext>
            </c:extLst>
          </c:dPt>
          <c:dPt>
            <c:idx val="3"/>
            <c:bubble3D val="0"/>
            <c:spPr>
              <a:solidFill>
                <a:srgbClr val="79BB4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120-4189-812E-8831EE34395F}"/>
              </c:ext>
            </c:extLst>
          </c:dPt>
          <c:dPt>
            <c:idx val="4"/>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120-4189-812E-8831EE34395F}"/>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rgbClr val="0C4F9E"/>
                        </a:solidFill>
                        <a:latin typeface="+mn-lt"/>
                        <a:ea typeface="+mn-ea"/>
                        <a:cs typeface="+mn-cs"/>
                      </a:defRPr>
                    </a:pPr>
                    <a:fld id="{58E3EF75-E7D8-4215-98D4-38E92A397D95}" type="CATEGORYNAME">
                      <a:rPr lang="en-US">
                        <a:solidFill>
                          <a:srgbClr val="0C4F9E"/>
                        </a:solidFill>
                      </a:rPr>
                      <a:pPr>
                        <a:defRPr>
                          <a:solidFill>
                            <a:srgbClr val="0C4F9E"/>
                          </a:solidFill>
                        </a:defRPr>
                      </a:pPr>
                      <a:t>[CATEGORY NAME]</a:t>
                    </a:fld>
                    <a:r>
                      <a:rPr lang="en-US" baseline="0" dirty="0">
                        <a:solidFill>
                          <a:srgbClr val="0C4F9E"/>
                        </a:solidFill>
                      </a:rPr>
                      <a:t>
</a:t>
                    </a:r>
                    <a:fld id="{C50FD0F6-F306-4B8C-AEB5-EA1B660F9F51}" type="PERCENTAGE">
                      <a:rPr lang="en-US" baseline="0">
                        <a:solidFill>
                          <a:srgbClr val="0C4F9E"/>
                        </a:solidFill>
                      </a:rPr>
                      <a:pPr>
                        <a:defRPr>
                          <a:solidFill>
                            <a:srgbClr val="0C4F9E"/>
                          </a:solidFill>
                        </a:defRPr>
                      </a:pPr>
                      <a:t>[PERCENTAGE]</a:t>
                    </a:fld>
                    <a:endParaRPr lang="en-US" baseline="0" dirty="0">
                      <a:solidFill>
                        <a:srgbClr val="0C4F9E"/>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C4F9E"/>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0-4189-812E-8831EE34395F}"/>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0CC76386-9AB5-4CC4-8980-70BD767E2D88}" type="CATEGORYNAME">
                      <a:rPr lang="en-US">
                        <a:solidFill>
                          <a:srgbClr val="DC2F8F"/>
                        </a:solidFill>
                      </a:rPr>
                      <a:pPr>
                        <a:defRPr>
                          <a:solidFill>
                            <a:schemeClr val="accent1"/>
                          </a:solidFill>
                        </a:defRPr>
                      </a:pPr>
                      <a:t>[CATEGORY NAME]</a:t>
                    </a:fld>
                    <a:r>
                      <a:rPr lang="en-US" baseline="0">
                        <a:solidFill>
                          <a:srgbClr val="DC2F8F"/>
                        </a:solidFill>
                      </a:rPr>
                      <a:t>
</a:t>
                    </a:r>
                    <a:fld id="{D962E9AB-7D8F-418F-B3CD-B410385236C0}" type="PERCENTAGE">
                      <a:rPr lang="en-US" baseline="0">
                        <a:solidFill>
                          <a:srgbClr val="DC2F8F"/>
                        </a:solidFill>
                      </a:rPr>
                      <a:pPr>
                        <a:defRPr>
                          <a:solidFill>
                            <a:schemeClr val="accent1"/>
                          </a:solidFill>
                        </a:defRPr>
                      </a:pPr>
                      <a:t>[PERCENTAGE]</a:t>
                    </a:fld>
                    <a:endParaRPr lang="en-US" baseline="0">
                      <a:solidFill>
                        <a:srgbClr val="DC2F8F"/>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0-4189-812E-8831EE34395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2120-4189-812E-8831EE34395F}"/>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2E69D65-95FB-4235-8F4B-37B8E2FFF877}" type="CATEGORYNAME">
                      <a:rPr lang="en-US">
                        <a:solidFill>
                          <a:srgbClr val="79BB41"/>
                        </a:solidFill>
                      </a:rPr>
                      <a:pPr>
                        <a:defRPr>
                          <a:solidFill>
                            <a:schemeClr val="accent1"/>
                          </a:solidFill>
                        </a:defRPr>
                      </a:pPr>
                      <a:t>[CATEGORY NAME]</a:t>
                    </a:fld>
                    <a:r>
                      <a:rPr lang="en-US" baseline="0" dirty="0">
                        <a:solidFill>
                          <a:srgbClr val="79BB41"/>
                        </a:solidFill>
                      </a:rPr>
                      <a:t>
</a:t>
                    </a:r>
                    <a:fld id="{CE7040A6-B724-46D1-B653-69808EC4086C}" type="PERCENTAGE">
                      <a:rPr lang="en-US" baseline="0">
                        <a:solidFill>
                          <a:srgbClr val="79BB41"/>
                        </a:solidFill>
                      </a:rPr>
                      <a:pPr>
                        <a:defRPr>
                          <a:solidFill>
                            <a:schemeClr val="accent1"/>
                          </a:solidFill>
                        </a:defRPr>
                      </a:pPr>
                      <a:t>[PERCENTAGE]</a:t>
                    </a:fld>
                    <a:endParaRPr lang="en-US" baseline="0" dirty="0">
                      <a:solidFill>
                        <a:srgbClr val="79BB4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20-4189-812E-8831EE34395F}"/>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fld id="{5977BC70-1985-477B-9ED0-B029698398A9}" type="CATEGORYNAME">
                      <a:rPr lang="en-US">
                        <a:solidFill>
                          <a:schemeClr val="accent4"/>
                        </a:solidFill>
                      </a:rPr>
                      <a:pPr>
                        <a:defRPr>
                          <a:solidFill>
                            <a:schemeClr val="accent4"/>
                          </a:solidFill>
                        </a:defRPr>
                      </a:pPr>
                      <a:t>[CATEGORY NAME]</a:t>
                    </a:fld>
                    <a:r>
                      <a:rPr lang="en-US" baseline="0" dirty="0">
                        <a:solidFill>
                          <a:schemeClr val="accent4"/>
                        </a:solidFill>
                      </a:rPr>
                      <a:t>
</a:t>
                    </a:r>
                    <a:fld id="{ABAA9DAD-6D85-4C9E-8450-41BFC09F58CB}" type="PERCENTAGE">
                      <a:rPr lang="en-US" baseline="0">
                        <a:solidFill>
                          <a:schemeClr val="accent4"/>
                        </a:solidFill>
                      </a:rPr>
                      <a:pPr>
                        <a:defRPr>
                          <a:solidFill>
                            <a:schemeClr val="accent4"/>
                          </a:solidFill>
                        </a:defRPr>
                      </a:pPr>
                      <a:t>[PERCENTAGE]</a:t>
                    </a:fld>
                    <a:endParaRPr lang="en-US" baseline="0" dirty="0">
                      <a:solidFill>
                        <a:schemeClr val="accent4"/>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120-4189-812E-8831EE34395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Sheet5!$M$36:$M$40</c:f>
              <c:strCache>
                <c:ptCount val="5"/>
                <c:pt idx="0">
                  <c:v>&lt;30</c:v>
                </c:pt>
                <c:pt idx="1">
                  <c:v>30 - 39</c:v>
                </c:pt>
                <c:pt idx="2">
                  <c:v>40 - 49</c:v>
                </c:pt>
                <c:pt idx="3">
                  <c:v>50 - 59</c:v>
                </c:pt>
                <c:pt idx="4">
                  <c:v>60 - 69</c:v>
                </c:pt>
              </c:strCache>
            </c:strRef>
          </c:cat>
          <c:val>
            <c:numRef>
              <c:f>Sheet5!$N$36:$N$40</c:f>
              <c:numCache>
                <c:formatCode>General</c:formatCode>
                <c:ptCount val="5"/>
                <c:pt idx="0">
                  <c:v>25</c:v>
                </c:pt>
                <c:pt idx="1">
                  <c:v>31</c:v>
                </c:pt>
                <c:pt idx="2">
                  <c:v>42</c:v>
                </c:pt>
                <c:pt idx="3">
                  <c:v>22</c:v>
                </c:pt>
                <c:pt idx="4">
                  <c:v>6</c:v>
                </c:pt>
              </c:numCache>
            </c:numRef>
          </c:val>
          <c:extLst>
            <c:ext xmlns:c16="http://schemas.microsoft.com/office/drawing/2014/chart" uri="{C3380CC4-5D6E-409C-BE32-E72D297353CC}">
              <c16:uniqueId val="{0000000A-2120-4189-812E-8831EE34395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6802274715661"/>
          <c:y val="5.0925925925925923E-2"/>
          <c:w val="0.79637642169728784"/>
          <c:h val="0.8416746864975212"/>
        </c:manualLayout>
      </c:layout>
      <c:barChart>
        <c:barDir val="bar"/>
        <c:grouping val="clustered"/>
        <c:varyColors val="0"/>
        <c:ser>
          <c:idx val="0"/>
          <c:order val="0"/>
          <c:spPr>
            <a:solidFill>
              <a:srgbClr val="79B551"/>
            </a:solidFill>
            <a:ln>
              <a:noFill/>
            </a:ln>
            <a:effectLst/>
          </c:spPr>
          <c:invertIfNegative val="0"/>
          <c:cat>
            <c:strRef>
              <c:f>Sheet5!$C$42:$C$45</c:f>
              <c:strCache>
                <c:ptCount val="4"/>
                <c:pt idx="0">
                  <c:v>High School</c:v>
                </c:pt>
                <c:pt idx="1">
                  <c:v>BsC</c:v>
                </c:pt>
                <c:pt idx="2">
                  <c:v>MsC</c:v>
                </c:pt>
                <c:pt idx="3">
                  <c:v>PhD</c:v>
                </c:pt>
              </c:strCache>
            </c:strRef>
          </c:cat>
          <c:val>
            <c:numRef>
              <c:f>Sheet5!$D$42:$D$45</c:f>
              <c:numCache>
                <c:formatCode>General</c:formatCode>
                <c:ptCount val="4"/>
                <c:pt idx="0">
                  <c:v>8</c:v>
                </c:pt>
                <c:pt idx="1">
                  <c:v>45</c:v>
                </c:pt>
                <c:pt idx="2">
                  <c:v>61</c:v>
                </c:pt>
                <c:pt idx="3">
                  <c:v>12</c:v>
                </c:pt>
              </c:numCache>
            </c:numRef>
          </c:val>
          <c:extLst>
            <c:ext xmlns:c16="http://schemas.microsoft.com/office/drawing/2014/chart" uri="{C3380CC4-5D6E-409C-BE32-E72D297353CC}">
              <c16:uniqueId val="{00000000-1D31-451E-827A-BA4A5A399821}"/>
            </c:ext>
          </c:extLst>
        </c:ser>
        <c:dLbls>
          <c:showLegendKey val="0"/>
          <c:showVal val="0"/>
          <c:showCatName val="0"/>
          <c:showSerName val="0"/>
          <c:showPercent val="0"/>
          <c:showBubbleSize val="0"/>
        </c:dLbls>
        <c:gapWidth val="182"/>
        <c:axId val="243382112"/>
        <c:axId val="243397088"/>
      </c:barChart>
      <c:catAx>
        <c:axId val="243382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397088"/>
        <c:crosses val="autoZero"/>
        <c:auto val="1"/>
        <c:lblAlgn val="ctr"/>
        <c:lblOffset val="100"/>
        <c:noMultiLvlLbl val="0"/>
      </c:catAx>
      <c:valAx>
        <c:axId val="243397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3821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600" b="0" i="0" u="none" strike="noStrike" cap="all" baseline="0" dirty="0">
                <a:effectLst/>
              </a:rPr>
              <a:t>What tools or resources do you currently use to promote your own wellbeing?</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DC2F8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E98-474C-8095-57C7BE1F4AFD}"/>
              </c:ext>
            </c:extLst>
          </c:dPt>
          <c:dPt>
            <c:idx val="1"/>
            <c:bubble3D val="0"/>
            <c:spPr>
              <a:solidFill>
                <a:srgbClr val="FAC05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E98-474C-8095-57C7BE1F4AF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E98-474C-8095-57C7BE1F4AFD}"/>
              </c:ext>
            </c:extLst>
          </c:dPt>
          <c:dPt>
            <c:idx val="3"/>
            <c:bubble3D val="0"/>
            <c:spPr>
              <a:solidFill>
                <a:srgbClr val="50858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E98-474C-8095-57C7BE1F4AFD}"/>
              </c:ext>
            </c:extLst>
          </c:dPt>
          <c:dPt>
            <c:idx val="4"/>
            <c:bubble3D val="0"/>
            <c:spPr>
              <a:solidFill>
                <a:srgbClr val="78CAD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E98-474C-8095-57C7BE1F4AFD}"/>
              </c:ext>
            </c:extLst>
          </c:dPt>
          <c:dPt>
            <c:idx val="5"/>
            <c:bubble3D val="0"/>
            <c:spPr>
              <a:solidFill>
                <a:srgbClr val="FFB56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E98-474C-8095-57C7BE1F4AFD}"/>
              </c:ext>
            </c:extLst>
          </c:dPt>
          <c:dPt>
            <c:idx val="6"/>
            <c:bubble3D val="0"/>
            <c:spPr>
              <a:solidFill>
                <a:srgbClr val="0892A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EE98-474C-8095-57C7BE1F4AFD}"/>
              </c:ext>
            </c:extLst>
          </c:dPt>
          <c:dPt>
            <c:idx val="7"/>
            <c:bubble3D val="0"/>
            <c:spPr>
              <a:solidFill>
                <a:srgbClr val="79B55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EE98-474C-8095-57C7BE1F4AFD}"/>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38A673B-FE28-45C8-82DF-B7BBBE5E38B8}" type="CATEGORYNAME">
                      <a:rPr lang="en-US">
                        <a:solidFill>
                          <a:srgbClr val="DC2F8F"/>
                        </a:solidFill>
                      </a:rPr>
                      <a:pPr>
                        <a:defRPr/>
                      </a:pPr>
                      <a:t>[CATEGORY NAME]</a:t>
                    </a:fld>
                    <a:r>
                      <a:rPr lang="en-US" baseline="0">
                        <a:solidFill>
                          <a:srgbClr val="79B551"/>
                        </a:solidFill>
                      </a:rPr>
                      <a:t>
</a:t>
                    </a:r>
                    <a:fld id="{2755DD80-D559-46E0-BF65-697E9E5D5076}" type="PERCENTAGE">
                      <a:rPr lang="en-US" baseline="0">
                        <a:solidFill>
                          <a:srgbClr val="DC2F8F"/>
                        </a:solidFill>
                      </a:rPr>
                      <a:pPr>
                        <a:defRPr/>
                      </a:pPr>
                      <a:t>[PERCENTAGE]</a:t>
                    </a:fld>
                    <a:endParaRPr lang="en-US" baseline="0">
                      <a:solidFill>
                        <a:srgbClr val="79B55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E98-474C-8095-57C7BE1F4AFD}"/>
                </c:ext>
              </c:extLst>
            </c:dLbl>
            <c:dLbl>
              <c:idx val="1"/>
              <c:layout>
                <c:manualLayout>
                  <c:x val="6.7946407255536231E-2"/>
                  <c:y val="-0.1784682603480251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AC05E"/>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504108829545447"/>
                      <c:h val="0.1394092954678145"/>
                    </c:manualLayout>
                  </c15:layout>
                </c:ext>
                <c:ext xmlns:c16="http://schemas.microsoft.com/office/drawing/2014/chart" uri="{C3380CC4-5D6E-409C-BE32-E72D297353CC}">
                  <c16:uniqueId val="{00000003-EE98-474C-8095-57C7BE1F4AFD}"/>
                </c:ext>
              </c:extLst>
            </c:dLbl>
            <c:dLbl>
              <c:idx val="2"/>
              <c:layout>
                <c:manualLayout>
                  <c:x val="6.4652347634001461E-2"/>
                  <c:y val="-6.085480330861927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585213491453805"/>
                      <c:h val="9.758788129223829E-2"/>
                    </c:manualLayout>
                  </c15:layout>
                </c:ext>
                <c:ext xmlns:c16="http://schemas.microsoft.com/office/drawing/2014/chart" uri="{C3380CC4-5D6E-409C-BE32-E72D297353CC}">
                  <c16:uniqueId val="{00000005-EE98-474C-8095-57C7BE1F4AFD}"/>
                </c:ext>
              </c:extLst>
            </c:dLbl>
            <c:dLbl>
              <c:idx val="3"/>
              <c:layout>
                <c:manualLayout>
                  <c:x val="6.9094798222669881E-2"/>
                  <c:y val="-7.2855073752859959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A756597-A663-4ECC-B761-59783027DCA8}" type="CATEGORYNAME">
                      <a:rPr lang="en-US">
                        <a:solidFill>
                          <a:srgbClr val="50858B"/>
                        </a:solidFill>
                      </a:rPr>
                      <a:pPr>
                        <a:defRPr>
                          <a:solidFill>
                            <a:schemeClr val="accent1"/>
                          </a:solidFill>
                        </a:defRPr>
                      </a:pPr>
                      <a:t>[CATEGORY NAME]</a:t>
                    </a:fld>
                    <a:r>
                      <a:rPr lang="en-US" baseline="0">
                        <a:solidFill>
                          <a:srgbClr val="50858B"/>
                        </a:solidFill>
                      </a:rPr>
                      <a:t>
</a:t>
                    </a:r>
                    <a:fld id="{2683870D-7203-4FBF-8841-2B3F13757B67}" type="PERCENTAGE">
                      <a:rPr lang="en-US" baseline="0">
                        <a:solidFill>
                          <a:srgbClr val="50858B"/>
                        </a:solidFill>
                      </a:rPr>
                      <a:pPr>
                        <a:defRPr>
                          <a:solidFill>
                            <a:schemeClr val="accent1"/>
                          </a:solidFill>
                        </a:defRPr>
                      </a:pPr>
                      <a:t>[PERCENTAGE]</a:t>
                    </a:fld>
                    <a:endParaRPr lang="en-US" baseline="0">
                      <a:solidFill>
                        <a:srgbClr val="50858B"/>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881726627199802"/>
                      <c:h val="9.758788129223829E-2"/>
                    </c:manualLayout>
                  </c15:layout>
                  <c15:dlblFieldTable/>
                  <c15:showDataLabelsRange val="0"/>
                </c:ext>
                <c:ext xmlns:c16="http://schemas.microsoft.com/office/drawing/2014/chart" uri="{C3380CC4-5D6E-409C-BE32-E72D297353CC}">
                  <c16:uniqueId val="{00000007-EE98-474C-8095-57C7BE1F4AFD}"/>
                </c:ext>
              </c:extLst>
            </c:dLbl>
            <c:dLbl>
              <c:idx val="4"/>
              <c:layout>
                <c:manualLayout>
                  <c:x val="-6.9135899635596618E-2"/>
                  <c:y val="-1.2903218572085976E-16"/>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4B09AD8-D61F-47E9-A8EB-FA8B6781DDA6}" type="CATEGORYNAME">
                      <a:rPr lang="en-US">
                        <a:solidFill>
                          <a:srgbClr val="78CAD2"/>
                        </a:solidFill>
                      </a:rPr>
                      <a:pPr>
                        <a:defRPr>
                          <a:solidFill>
                            <a:schemeClr val="accent1"/>
                          </a:solidFill>
                        </a:defRPr>
                      </a:pPr>
                      <a:t>[CATEGORY NAME]</a:t>
                    </a:fld>
                    <a:r>
                      <a:rPr lang="en-US" baseline="0"/>
                      <a:t>
</a:t>
                    </a:r>
                    <a:fld id="{A38B139C-002F-4E53-AD3A-BC33B07FC342}" type="PERCENTAGE">
                      <a:rPr lang="en-US" baseline="0">
                        <a:solidFill>
                          <a:srgbClr val="78CAD2"/>
                        </a:solidFill>
                      </a:rPr>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E98-474C-8095-57C7BE1F4AFD}"/>
                </c:ext>
              </c:extLst>
            </c:dLbl>
            <c:dLbl>
              <c:idx val="5"/>
              <c:layout>
                <c:manualLayout>
                  <c:x val="-0.18744768227652997"/>
                  <c:y val="0"/>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67563F5-D374-417A-8EE5-B9159BB8A1C4}" type="CATEGORYNAME">
                      <a:rPr lang="en-US">
                        <a:solidFill>
                          <a:srgbClr val="FFB563"/>
                        </a:solidFill>
                      </a:rPr>
                      <a:pPr>
                        <a:defRPr>
                          <a:solidFill>
                            <a:schemeClr val="accent1"/>
                          </a:solidFill>
                        </a:defRPr>
                      </a:pPr>
                      <a:t>[CATEGORY NAME]</a:t>
                    </a:fld>
                    <a:r>
                      <a:rPr lang="en-US" baseline="0"/>
                      <a:t>
</a:t>
                    </a:r>
                    <a:fld id="{FACCEF82-C299-4BBE-A33C-65E8077F6790}" type="PERCENTAGE">
                      <a:rPr lang="en-US" baseline="0">
                        <a:solidFill>
                          <a:srgbClr val="FFB563"/>
                        </a:solidFill>
                      </a:rPr>
                      <a:pPr>
                        <a:defRPr>
                          <a:solidFill>
                            <a:schemeClr val="accent1"/>
                          </a:solidFill>
                        </a:defRPr>
                      </a:pPr>
                      <a:t>[PERCENTAGE]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E98-474C-8095-57C7BE1F4AFD}"/>
                </c:ext>
              </c:extLst>
            </c:dLbl>
            <c:dLbl>
              <c:idx val="6"/>
              <c:layout>
                <c:manualLayout>
                  <c:x val="-0.11157600135507738"/>
                  <c:y val="-0.14597238719378949"/>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4F29273-1F9A-4387-A070-456EE92C31BB}" type="CATEGORYNAME">
                      <a:rPr lang="en-US">
                        <a:solidFill>
                          <a:srgbClr val="0892A5"/>
                        </a:solidFill>
                      </a:rPr>
                      <a:pPr>
                        <a:defRPr>
                          <a:solidFill>
                            <a:schemeClr val="accent1"/>
                          </a:solidFill>
                        </a:defRPr>
                      </a:pPr>
                      <a:t>[CATEGORY NAME]</a:t>
                    </a:fld>
                    <a:r>
                      <a:rPr lang="en-US" baseline="0">
                        <a:solidFill>
                          <a:srgbClr val="0892A5"/>
                        </a:solidFill>
                      </a:rPr>
                      <a:t>
</a:t>
                    </a:r>
                    <a:fld id="{3A0EBC81-C501-4ECD-988B-D20241F2426E}" type="PERCENTAGE">
                      <a:rPr lang="en-US" baseline="0">
                        <a:solidFill>
                          <a:srgbClr val="0892A5"/>
                        </a:solidFill>
                      </a:rPr>
                      <a:pPr>
                        <a:defRPr>
                          <a:solidFill>
                            <a:schemeClr val="accent1"/>
                          </a:solidFill>
                        </a:defRPr>
                      </a:pPr>
                      <a:t>[PERCENTAGE]</a:t>
                    </a:fld>
                    <a:endParaRPr lang="en-US" baseline="0">
                      <a:solidFill>
                        <a:srgbClr val="0892A5"/>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E98-474C-8095-57C7BE1F4AFD}"/>
                </c:ext>
              </c:extLst>
            </c:dLbl>
            <c:dLbl>
              <c:idx val="7"/>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12461E2-E552-4BF7-B62E-8EF8800C50D2}" type="CATEGORYNAME">
                      <a:rPr lang="en-US">
                        <a:solidFill>
                          <a:srgbClr val="79B551"/>
                        </a:solidFill>
                      </a:rPr>
                      <a:pPr>
                        <a:defRPr>
                          <a:solidFill>
                            <a:schemeClr val="accent1"/>
                          </a:solidFill>
                        </a:defRPr>
                      </a:pPr>
                      <a:t>[CATEGORY NAME]</a:t>
                    </a:fld>
                    <a:r>
                      <a:rPr lang="en-US" baseline="0">
                        <a:solidFill>
                          <a:srgbClr val="79B551"/>
                        </a:solidFill>
                      </a:rPr>
                      <a:t>
</a:t>
                    </a:r>
                    <a:fld id="{40A99C51-A72C-47AC-A87A-49D883BB3A37}" type="PERCENTAGE">
                      <a:rPr lang="en-US" baseline="0">
                        <a:solidFill>
                          <a:srgbClr val="79B551"/>
                        </a:solidFill>
                      </a:rPr>
                      <a:pPr>
                        <a:defRPr>
                          <a:solidFill>
                            <a:schemeClr val="accent1"/>
                          </a:solidFill>
                        </a:defRPr>
                      </a:pPr>
                      <a:t>[PERCENTAGE]</a:t>
                    </a:fld>
                    <a:endParaRPr lang="en-US" baseline="0">
                      <a:solidFill>
                        <a:srgbClr val="79B55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E98-474C-8095-57C7BE1F4AFD}"/>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Sheet2!$G$18:$G$25</c:f>
              <c:strCache>
                <c:ptCount val="8"/>
                <c:pt idx="0">
                  <c:v>Physical Exercise</c:v>
                </c:pt>
                <c:pt idx="1">
                  <c:v>Nature and Outdoor Activities</c:v>
                </c:pt>
                <c:pt idx="2">
                  <c:v>Socialising and Relationships</c:v>
                </c:pt>
                <c:pt idx="3">
                  <c:v>Learning and Personal Growth</c:v>
                </c:pt>
                <c:pt idx="4">
                  <c:v>Self-Care and Sleep</c:v>
                </c:pt>
                <c:pt idx="5">
                  <c:v>Work-Life Balance</c:v>
                </c:pt>
                <c:pt idx="6">
                  <c:v>Leisure and Hobbies</c:v>
                </c:pt>
                <c:pt idx="7">
                  <c:v>Mental and Emotional Well-being</c:v>
                </c:pt>
              </c:strCache>
            </c:strRef>
          </c:cat>
          <c:val>
            <c:numRef>
              <c:f>Sheet2!$H$18:$H$25</c:f>
              <c:numCache>
                <c:formatCode>General</c:formatCode>
                <c:ptCount val="8"/>
                <c:pt idx="0">
                  <c:v>38</c:v>
                </c:pt>
                <c:pt idx="1">
                  <c:v>2</c:v>
                </c:pt>
                <c:pt idx="2">
                  <c:v>2</c:v>
                </c:pt>
                <c:pt idx="3">
                  <c:v>2</c:v>
                </c:pt>
                <c:pt idx="4">
                  <c:v>3</c:v>
                </c:pt>
                <c:pt idx="5">
                  <c:v>4</c:v>
                </c:pt>
                <c:pt idx="6">
                  <c:v>16</c:v>
                </c:pt>
                <c:pt idx="7">
                  <c:v>33</c:v>
                </c:pt>
              </c:numCache>
            </c:numRef>
          </c:val>
          <c:extLst>
            <c:ext xmlns:c16="http://schemas.microsoft.com/office/drawing/2014/chart" uri="{C3380CC4-5D6E-409C-BE32-E72D297353CC}">
              <c16:uniqueId val="{00000010-EE98-474C-8095-57C7BE1F4AF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DC2F8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3A5-4E35-A8E0-105BBAAB5D4A}"/>
              </c:ext>
            </c:extLst>
          </c:dPt>
          <c:dPt>
            <c:idx val="1"/>
            <c:bubble3D val="0"/>
            <c:spPr>
              <a:solidFill>
                <a:srgbClr val="79B55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3A5-4E35-A8E0-105BBAAB5D4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73A5-4E35-A8E0-105BBAAB5D4A}"/>
              </c:ext>
            </c:extLst>
          </c:dPt>
          <c:dPt>
            <c:idx val="3"/>
            <c:bubble3D val="0"/>
            <c:spPr>
              <a:solidFill>
                <a:srgbClr val="FFB56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73A5-4E35-A8E0-105BBAAB5D4A}"/>
              </c:ext>
            </c:extLst>
          </c:dPt>
          <c:dPt>
            <c:idx val="4"/>
            <c:bubble3D val="0"/>
            <c:spPr>
              <a:solidFill>
                <a:srgbClr val="0892A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73A5-4E35-A8E0-105BBAAB5D4A}"/>
              </c:ext>
            </c:extLst>
          </c:dPt>
          <c:dPt>
            <c:idx val="5"/>
            <c:bubble3D val="0"/>
            <c:spPr>
              <a:solidFill>
                <a:srgbClr val="78CAD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73A5-4E35-A8E0-105BBAAB5D4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73A5-4E35-A8E0-105BBAAB5D4A}"/>
              </c:ext>
            </c:extLst>
          </c:dPt>
          <c:dPt>
            <c:idx val="7"/>
            <c:bubble3D val="0"/>
            <c:spPr>
              <a:solidFill>
                <a:srgbClr val="FAC05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73A5-4E35-A8E0-105BBAAB5D4A}"/>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4FEBD48-B633-4FD7-A629-44D57048951B}" type="CATEGORYNAME">
                      <a:rPr lang="en-US">
                        <a:solidFill>
                          <a:srgbClr val="DC2F8F"/>
                        </a:solidFill>
                      </a:rPr>
                      <a:pPr>
                        <a:defRPr/>
                      </a:pPr>
                      <a:t>[CATEGORY NAME]</a:t>
                    </a:fld>
                    <a:r>
                      <a:rPr lang="en-US" baseline="0">
                        <a:solidFill>
                          <a:srgbClr val="DC2F8F"/>
                        </a:solidFill>
                      </a:rPr>
                      <a:t>
</a:t>
                    </a:r>
                    <a:fld id="{637B2136-B520-450E-A8A9-8FA344D80256}" type="PERCENTAGE">
                      <a:rPr lang="en-US" baseline="0">
                        <a:solidFill>
                          <a:srgbClr val="DC2F8F"/>
                        </a:solidFill>
                      </a:rPr>
                      <a:pPr>
                        <a:defRPr/>
                      </a:pPr>
                      <a:t>[PERCENTAGE]</a:t>
                    </a:fld>
                    <a:endParaRPr lang="en-US" baseline="0">
                      <a:solidFill>
                        <a:srgbClr val="DC2F8F"/>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A5-4E35-A8E0-105BBAAB5D4A}"/>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D188528-11FE-489E-9DCA-000135E5C5DA}" type="CATEGORYNAME">
                      <a:rPr lang="en-US">
                        <a:solidFill>
                          <a:srgbClr val="79B551"/>
                        </a:solidFill>
                      </a:rPr>
                      <a:pPr>
                        <a:defRPr>
                          <a:solidFill>
                            <a:schemeClr val="accent1"/>
                          </a:solidFill>
                        </a:defRPr>
                      </a:pPr>
                      <a:t>[CATEGORY NAME]</a:t>
                    </a:fld>
                    <a:r>
                      <a:rPr lang="en-US" baseline="0">
                        <a:solidFill>
                          <a:srgbClr val="79B551"/>
                        </a:solidFill>
                      </a:rPr>
                      <a:t>
</a:t>
                    </a:r>
                    <a:fld id="{C8F2BDC9-50F7-4E7D-9065-623776B0DCE5}" type="PERCENTAGE">
                      <a:rPr lang="en-US" baseline="0">
                        <a:solidFill>
                          <a:srgbClr val="79B551"/>
                        </a:solidFill>
                      </a:rPr>
                      <a:pPr>
                        <a:defRPr>
                          <a:solidFill>
                            <a:schemeClr val="accent1"/>
                          </a:solidFill>
                        </a:defRPr>
                      </a:pPr>
                      <a:t>[PERCENTAGE]</a:t>
                    </a:fld>
                    <a:endParaRPr lang="en-US" baseline="0">
                      <a:solidFill>
                        <a:srgbClr val="79B55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A5-4E35-A8E0-105BBAAB5D4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73A5-4E35-A8E0-105BBAAB5D4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FAC05E"/>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73A5-4E35-A8E0-105BBAAB5D4A}"/>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A002A05-CA32-4CE3-A2E9-5039BF7B6BC1}" type="CATEGORYNAME">
                      <a:rPr lang="en-US">
                        <a:solidFill>
                          <a:srgbClr val="0892A5"/>
                        </a:solidFill>
                      </a:rPr>
                      <a:pPr>
                        <a:defRPr>
                          <a:solidFill>
                            <a:schemeClr val="accent1"/>
                          </a:solidFill>
                        </a:defRPr>
                      </a:pPr>
                      <a:t>[CATEGORY NAME]</a:t>
                    </a:fld>
                    <a:r>
                      <a:rPr lang="en-US" baseline="0">
                        <a:solidFill>
                          <a:srgbClr val="0892A5"/>
                        </a:solidFill>
                      </a:rPr>
                      <a:t>
</a:t>
                    </a:r>
                    <a:fld id="{7D7B6A7E-0B57-4805-A5AF-4C4CF0881875}" type="PERCENTAGE">
                      <a:rPr lang="en-US" baseline="0">
                        <a:solidFill>
                          <a:srgbClr val="0892A5"/>
                        </a:solidFill>
                      </a:rPr>
                      <a:pPr>
                        <a:defRPr>
                          <a:solidFill>
                            <a:schemeClr val="accent1"/>
                          </a:solidFill>
                        </a:defRPr>
                      </a:pPr>
                      <a:t>[PERCENTAGE]</a:t>
                    </a:fld>
                    <a:endParaRPr lang="en-US" baseline="0">
                      <a:solidFill>
                        <a:srgbClr val="0892A5"/>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3A5-4E35-A8E0-105BBAAB5D4A}"/>
                </c:ext>
              </c:extLst>
            </c:dLbl>
            <c:dLbl>
              <c:idx val="5"/>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509A183-62AD-4690-97A1-FEB24C3E13EF}" type="CATEGORYNAME">
                      <a:rPr lang="en-US">
                        <a:solidFill>
                          <a:srgbClr val="78CAD2"/>
                        </a:solidFill>
                      </a:rPr>
                      <a:pPr>
                        <a:defRPr>
                          <a:solidFill>
                            <a:schemeClr val="accent1"/>
                          </a:solidFill>
                        </a:defRPr>
                      </a:pPr>
                      <a:t>[CATEGORY NAME]</a:t>
                    </a:fld>
                    <a:r>
                      <a:rPr lang="en-US" baseline="0">
                        <a:solidFill>
                          <a:srgbClr val="78CAD2"/>
                        </a:solidFill>
                      </a:rPr>
                      <a:t>
</a:t>
                    </a:r>
                    <a:fld id="{6CB02328-8DE8-42AD-A24B-DC82157AA0BF}" type="PERCENTAGE">
                      <a:rPr lang="en-US" baseline="0">
                        <a:solidFill>
                          <a:srgbClr val="78CAD2"/>
                        </a:solidFill>
                      </a:rPr>
                      <a:pPr>
                        <a:defRPr>
                          <a:solidFill>
                            <a:schemeClr val="accent1"/>
                          </a:solidFill>
                        </a:defRPr>
                      </a:pPr>
                      <a:t>[PERCENTAGE]</a:t>
                    </a:fld>
                    <a:endParaRPr lang="en-US" baseline="0">
                      <a:solidFill>
                        <a:srgbClr val="78CAD2"/>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3A5-4E35-A8E0-105BBAAB5D4A}"/>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73A5-4E35-A8E0-105BBAAB5D4A}"/>
                </c:ext>
              </c:extLst>
            </c:dLbl>
            <c:dLbl>
              <c:idx val="7"/>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FCE2AFA0-F15A-4322-83E7-C14F57DC2CC8}" type="CATEGORYNAME">
                      <a:rPr lang="en-US">
                        <a:solidFill>
                          <a:srgbClr val="FAC05E"/>
                        </a:solidFill>
                      </a:rPr>
                      <a:pPr>
                        <a:defRPr>
                          <a:solidFill>
                            <a:schemeClr val="accent1"/>
                          </a:solidFill>
                        </a:defRPr>
                      </a:pPr>
                      <a:t>[CATEGORY NAME]</a:t>
                    </a:fld>
                    <a:r>
                      <a:rPr lang="en-US" baseline="0">
                        <a:solidFill>
                          <a:srgbClr val="FAC05E"/>
                        </a:solidFill>
                      </a:rPr>
                      <a:t>
</a:t>
                    </a:r>
                    <a:fld id="{B05AB93F-CC0A-407C-9459-4D2D8362B2B0}" type="PERCENTAGE">
                      <a:rPr lang="en-US" baseline="0">
                        <a:solidFill>
                          <a:srgbClr val="FAC05E"/>
                        </a:solidFill>
                      </a:rPr>
                      <a:pPr>
                        <a:defRPr>
                          <a:solidFill>
                            <a:schemeClr val="accent1"/>
                          </a:solidFill>
                        </a:defRPr>
                      </a:pPr>
                      <a:t>[PERCENTAGE]</a:t>
                    </a:fld>
                    <a:endParaRPr lang="en-US" baseline="0">
                      <a:solidFill>
                        <a:srgbClr val="FAC05E"/>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3A5-4E35-A8E0-105BBAAB5D4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Sheet3!$L$24:$L$31</c:f>
              <c:strCache>
                <c:ptCount val="8"/>
                <c:pt idx="0">
                  <c:v>Unhealthy Eating Habits</c:v>
                </c:pt>
                <c:pt idx="1">
                  <c:v>Smoking</c:v>
                </c:pt>
                <c:pt idx="2">
                  <c:v>Excessive Drinking</c:v>
                </c:pt>
                <c:pt idx="3">
                  <c:v>Lack of Physical Activit</c:v>
                </c:pt>
                <c:pt idx="4">
                  <c:v>Poor Sleep Habits</c:v>
                </c:pt>
                <c:pt idx="5">
                  <c:v>Overthinking</c:v>
                </c:pt>
                <c:pt idx="6">
                  <c:v>Other</c:v>
                </c:pt>
                <c:pt idx="7">
                  <c:v>None</c:v>
                </c:pt>
              </c:strCache>
            </c:strRef>
          </c:cat>
          <c:val>
            <c:numRef>
              <c:f>Sheet3!$M$24:$M$31</c:f>
              <c:numCache>
                <c:formatCode>_(* #,##0.00_);_(* \(#,##0.00\);_(* "-"??_);_(@_)</c:formatCode>
                <c:ptCount val="8"/>
                <c:pt idx="0">
                  <c:v>35.454545454545453</c:v>
                </c:pt>
                <c:pt idx="1">
                  <c:v>18.181818181818183</c:v>
                </c:pt>
                <c:pt idx="2">
                  <c:v>13.636363636363635</c:v>
                </c:pt>
                <c:pt idx="3">
                  <c:v>9.0909090909090917</c:v>
                </c:pt>
                <c:pt idx="4">
                  <c:v>6.3636363636363633</c:v>
                </c:pt>
                <c:pt idx="5">
                  <c:v>4.5454545454545459</c:v>
                </c:pt>
                <c:pt idx="6">
                  <c:v>3.6363636363636362</c:v>
                </c:pt>
                <c:pt idx="7">
                  <c:v>9.0909090909090917</c:v>
                </c:pt>
              </c:numCache>
            </c:numRef>
          </c:val>
          <c:extLst>
            <c:ext xmlns:c16="http://schemas.microsoft.com/office/drawing/2014/chart" uri="{C3380CC4-5D6E-409C-BE32-E72D297353CC}">
              <c16:uniqueId val="{00000010-73A5-4E35-A8E0-105BBAAB5D4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600" b="0" i="0" u="none" strike="noStrike" cap="all" baseline="0">
                <a:effectLst/>
              </a:rPr>
              <a:t>What sports or physical activities are you currently engaged in?</a:t>
            </a: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DC2F8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533-4F51-AC2E-2339BA8E399B}"/>
              </c:ext>
            </c:extLst>
          </c:dPt>
          <c:dPt>
            <c:idx val="1"/>
            <c:bubble3D val="0"/>
            <c:spPr>
              <a:solidFill>
                <a:srgbClr val="79B55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533-4F51-AC2E-2339BA8E399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533-4F51-AC2E-2339BA8E399B}"/>
              </c:ext>
            </c:extLst>
          </c:dPt>
          <c:dPt>
            <c:idx val="3"/>
            <c:bubble3D val="0"/>
            <c:spPr>
              <a:solidFill>
                <a:srgbClr val="FAC05E"/>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533-4F51-AC2E-2339BA8E399B}"/>
              </c:ext>
            </c:extLst>
          </c:dPt>
          <c:dPt>
            <c:idx val="4"/>
            <c:bubble3D val="0"/>
            <c:spPr>
              <a:solidFill>
                <a:srgbClr val="78CAD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533-4F51-AC2E-2339BA8E399B}"/>
              </c:ext>
            </c:extLst>
          </c:dPt>
          <c:dPt>
            <c:idx val="5"/>
            <c:bubble3D val="0"/>
            <c:spPr>
              <a:solidFill>
                <a:srgbClr val="0892A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533-4F51-AC2E-2339BA8E399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533-4F51-AC2E-2339BA8E399B}"/>
              </c:ext>
            </c:extLst>
          </c:dPt>
          <c:dPt>
            <c:idx val="7"/>
            <c:bubble3D val="0"/>
            <c:spPr>
              <a:solidFill>
                <a:srgbClr val="FFB56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533-4F51-AC2E-2339BA8E399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533-4F51-AC2E-2339BA8E399B}"/>
              </c:ext>
            </c:extLst>
          </c:dPt>
          <c:dPt>
            <c:idx val="9"/>
            <c:bubble3D val="0"/>
            <c:spPr>
              <a:solidFill>
                <a:srgbClr val="50858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533-4F51-AC2E-2339BA8E399B}"/>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6A3CB72-4BC0-48DD-B48B-DB02E191FE75}" type="CATEGORYNAME">
                      <a:rPr lang="en-US">
                        <a:solidFill>
                          <a:srgbClr val="DC2F8F"/>
                        </a:solidFill>
                      </a:rPr>
                      <a:pPr>
                        <a:defRPr/>
                      </a:pPr>
                      <a:t>[CATEGORY NAME]</a:t>
                    </a:fld>
                    <a:r>
                      <a:rPr lang="en-US" baseline="0">
                        <a:solidFill>
                          <a:srgbClr val="DC2F8F"/>
                        </a:solidFill>
                      </a:rPr>
                      <a:t>
</a:t>
                    </a:r>
                    <a:fld id="{7853AE6E-0671-4080-892E-1551C7BC7BEF}" type="PERCENTAGE">
                      <a:rPr lang="en-US" baseline="0">
                        <a:solidFill>
                          <a:srgbClr val="DC2F8F"/>
                        </a:solidFill>
                      </a:rPr>
                      <a:pPr>
                        <a:defRPr/>
                      </a:pPr>
                      <a:t>[PERCENTAGE]</a:t>
                    </a:fld>
                    <a:endParaRPr lang="en-US" baseline="0">
                      <a:solidFill>
                        <a:srgbClr val="DC2F8F"/>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33-4F51-AC2E-2339BA8E399B}"/>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27A3499C-ABB4-4363-B6D6-0FFF632C83A6}" type="CATEGORYNAME">
                      <a:rPr lang="en-US">
                        <a:solidFill>
                          <a:srgbClr val="79B551"/>
                        </a:solidFill>
                      </a:rPr>
                      <a:pPr>
                        <a:defRPr>
                          <a:solidFill>
                            <a:schemeClr val="accent1"/>
                          </a:solidFill>
                        </a:defRPr>
                      </a:pPr>
                      <a:t>[CATEGORY NAME]</a:t>
                    </a:fld>
                    <a:r>
                      <a:rPr lang="en-US" baseline="0">
                        <a:solidFill>
                          <a:srgbClr val="79B551"/>
                        </a:solidFill>
                      </a:rPr>
                      <a:t>
</a:t>
                    </a:r>
                    <a:fld id="{3AA4EBA6-791F-4E56-8030-26DA4FDA46AE}" type="PERCENTAGE">
                      <a:rPr lang="en-US" baseline="0">
                        <a:solidFill>
                          <a:srgbClr val="79B551"/>
                        </a:solidFill>
                      </a:rPr>
                      <a:pPr>
                        <a:defRPr>
                          <a:solidFill>
                            <a:schemeClr val="accent1"/>
                          </a:solidFill>
                        </a:defRPr>
                      </a:pPr>
                      <a:t>[PERCENTAGE]</a:t>
                    </a:fld>
                    <a:endParaRPr lang="en-US" baseline="0">
                      <a:solidFill>
                        <a:srgbClr val="79B551"/>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33-4F51-AC2E-2339BA8E399B}"/>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1533-4F51-AC2E-2339BA8E399B}"/>
                </c:ext>
              </c:extLst>
            </c:dLbl>
            <c:dLbl>
              <c:idx val="3"/>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828E205-D01C-4A9C-8548-32405DB91A68}" type="CATEGORYNAME">
                      <a:rPr lang="en-US">
                        <a:solidFill>
                          <a:srgbClr val="FAC05E"/>
                        </a:solidFill>
                      </a:rPr>
                      <a:pPr>
                        <a:defRPr>
                          <a:solidFill>
                            <a:schemeClr val="accent1"/>
                          </a:solidFill>
                        </a:defRPr>
                      </a:pPr>
                      <a:t>[CATEGORY NAME]</a:t>
                    </a:fld>
                    <a:r>
                      <a:rPr lang="en-US" baseline="0">
                        <a:solidFill>
                          <a:srgbClr val="FAC05E"/>
                        </a:solidFill>
                      </a:rPr>
                      <a:t>
</a:t>
                    </a:r>
                    <a:fld id="{5E6C7780-16C8-44B5-B82B-2901B32A99D2}" type="PERCENTAGE">
                      <a:rPr lang="en-US" baseline="0">
                        <a:solidFill>
                          <a:srgbClr val="FAC05E"/>
                        </a:solidFill>
                      </a:rPr>
                      <a:pPr>
                        <a:defRPr>
                          <a:solidFill>
                            <a:schemeClr val="accent1"/>
                          </a:solidFill>
                        </a:defRPr>
                      </a:pPr>
                      <a:t>[PERCENTAGE]</a:t>
                    </a:fld>
                    <a:endParaRPr lang="en-US" baseline="0">
                      <a:solidFill>
                        <a:srgbClr val="FAC05E"/>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533-4F51-AC2E-2339BA8E399B}"/>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BA2B6C28-8508-4F5B-B9A7-5EC16A8957DF}" type="CATEGORYNAME">
                      <a:rPr lang="en-US">
                        <a:solidFill>
                          <a:srgbClr val="78CAD2"/>
                        </a:solidFill>
                      </a:rPr>
                      <a:pPr>
                        <a:defRPr>
                          <a:solidFill>
                            <a:schemeClr val="accent1"/>
                          </a:solidFill>
                        </a:defRPr>
                      </a:pPr>
                      <a:t>[CATEGORY NAME]</a:t>
                    </a:fld>
                    <a:r>
                      <a:rPr lang="en-US" baseline="0">
                        <a:solidFill>
                          <a:srgbClr val="78CAD2"/>
                        </a:solidFill>
                      </a:rPr>
                      <a:t>
</a:t>
                    </a:r>
                    <a:fld id="{776E0275-E4B2-4D64-8D26-C9E0549054CB}" type="PERCENTAGE">
                      <a:rPr lang="en-US" baseline="0">
                        <a:solidFill>
                          <a:srgbClr val="78CAD2"/>
                        </a:solidFill>
                      </a:rPr>
                      <a:pPr>
                        <a:defRPr>
                          <a:solidFill>
                            <a:schemeClr val="accent1"/>
                          </a:solidFill>
                        </a:defRPr>
                      </a:pPr>
                      <a:t>[PERCENTAGE]</a:t>
                    </a:fld>
                    <a:endParaRPr lang="en-US" baseline="0">
                      <a:solidFill>
                        <a:srgbClr val="78CAD2"/>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533-4F51-AC2E-2339BA8E399B}"/>
                </c:ext>
              </c:extLst>
            </c:dLbl>
            <c:dLbl>
              <c:idx val="5"/>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AA989196-DCCE-4A3D-852D-61C56749487A}" type="CATEGORYNAME">
                      <a:rPr lang="en-US">
                        <a:solidFill>
                          <a:srgbClr val="0892A5"/>
                        </a:solidFill>
                      </a:rPr>
                      <a:pPr>
                        <a:defRPr>
                          <a:solidFill>
                            <a:schemeClr val="accent1"/>
                          </a:solidFill>
                        </a:defRPr>
                      </a:pPr>
                      <a:t>[CATEGORY NAME]</a:t>
                    </a:fld>
                    <a:r>
                      <a:rPr lang="en-US" baseline="0">
                        <a:solidFill>
                          <a:srgbClr val="0892A5"/>
                        </a:solidFill>
                      </a:rPr>
                      <a:t>
</a:t>
                    </a:r>
                    <a:fld id="{219788DD-C024-4249-9824-14C3BB5996D8}" type="PERCENTAGE">
                      <a:rPr lang="en-US" baseline="0">
                        <a:solidFill>
                          <a:srgbClr val="0892A5"/>
                        </a:solidFill>
                      </a:rPr>
                      <a:pPr>
                        <a:defRPr>
                          <a:solidFill>
                            <a:schemeClr val="accent1"/>
                          </a:solidFill>
                        </a:defRPr>
                      </a:pPr>
                      <a:t>[PERCENTAGE]</a:t>
                    </a:fld>
                    <a:endParaRPr lang="en-US" baseline="0">
                      <a:solidFill>
                        <a:srgbClr val="0892A5"/>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533-4F51-AC2E-2339BA8E399B}"/>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D-1533-4F51-AC2E-2339BA8E399B}"/>
                </c:ext>
              </c:extLst>
            </c:dLbl>
            <c:dLbl>
              <c:idx val="7"/>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07B2DAAF-3F97-42CE-A8F1-932EAFDBEFE2}" type="CATEGORYNAME">
                      <a:rPr lang="en-US">
                        <a:solidFill>
                          <a:srgbClr val="FFB563"/>
                        </a:solidFill>
                      </a:rPr>
                      <a:pPr>
                        <a:defRPr>
                          <a:solidFill>
                            <a:schemeClr val="accent1"/>
                          </a:solidFill>
                        </a:defRPr>
                      </a:pPr>
                      <a:t>[CATEGORY NAME]</a:t>
                    </a:fld>
                    <a:r>
                      <a:rPr lang="en-US" baseline="0">
                        <a:solidFill>
                          <a:srgbClr val="FFB563"/>
                        </a:solidFill>
                      </a:rPr>
                      <a:t>
</a:t>
                    </a:r>
                    <a:fld id="{B01FB486-6FCA-4CF4-B830-3A8DD870957C}" type="PERCENTAGE">
                      <a:rPr lang="en-US" baseline="0">
                        <a:solidFill>
                          <a:srgbClr val="FFB563"/>
                        </a:solidFill>
                      </a:rPr>
                      <a:pPr>
                        <a:defRPr>
                          <a:solidFill>
                            <a:schemeClr val="accent1"/>
                          </a:solidFill>
                        </a:defRPr>
                      </a:pPr>
                      <a:t>[PERCENTAGE]</a:t>
                    </a:fld>
                    <a:endParaRPr lang="en-US" baseline="0">
                      <a:solidFill>
                        <a:srgbClr val="FFB563"/>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1533-4F51-AC2E-2339BA8E399B}"/>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1-1533-4F51-AC2E-2339BA8E399B}"/>
                </c:ext>
              </c:extLst>
            </c:dLbl>
            <c:dLbl>
              <c:idx val="9"/>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3417A23A-537A-49F5-B0BE-443FCABB3ABC}" type="CATEGORYNAME">
                      <a:rPr lang="en-US">
                        <a:solidFill>
                          <a:srgbClr val="50858B"/>
                        </a:solidFill>
                      </a:rPr>
                      <a:pPr>
                        <a:defRPr>
                          <a:solidFill>
                            <a:schemeClr val="accent1"/>
                          </a:solidFill>
                        </a:defRPr>
                      </a:pPr>
                      <a:t>[CATEGORY NAME]</a:t>
                    </a:fld>
                    <a:r>
                      <a:rPr lang="en-US" baseline="0">
                        <a:solidFill>
                          <a:srgbClr val="50858B"/>
                        </a:solidFill>
                      </a:rPr>
                      <a:t>
</a:t>
                    </a:r>
                    <a:fld id="{E7501428-8637-40D1-9914-775622D7B312}" type="PERCENTAGE">
                      <a:rPr lang="en-US" baseline="0">
                        <a:solidFill>
                          <a:srgbClr val="50858B"/>
                        </a:solidFill>
                      </a:rPr>
                      <a:pPr>
                        <a:defRPr>
                          <a:solidFill>
                            <a:schemeClr val="accent1"/>
                          </a:solidFill>
                        </a:defRPr>
                      </a:pPr>
                      <a:t>[PERCENTAGE]</a:t>
                    </a:fld>
                    <a:endParaRPr lang="en-US" baseline="0">
                      <a:solidFill>
                        <a:srgbClr val="50858B"/>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533-4F51-AC2E-2339BA8E399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Sheet4!$P$3:$P$12</c:f>
              <c:strCache>
                <c:ptCount val="10"/>
                <c:pt idx="0">
                  <c:v>None</c:v>
                </c:pt>
                <c:pt idx="1">
                  <c:v>Yoga and Meditation</c:v>
                </c:pt>
                <c:pt idx="2">
                  <c:v>Walking</c:v>
                </c:pt>
                <c:pt idx="3">
                  <c:v> Outdoor Activities</c:v>
                </c:pt>
                <c:pt idx="4">
                  <c:v>Team Sports and Group Activities</c:v>
                </c:pt>
                <c:pt idx="5">
                  <c:v>Gym and Exercis</c:v>
                </c:pt>
                <c:pt idx="6">
                  <c:v>Mindfulness Practices</c:v>
                </c:pt>
                <c:pt idx="7">
                  <c:v>Other</c:v>
                </c:pt>
                <c:pt idx="8">
                  <c:v> Unknown/Not Sure</c:v>
                </c:pt>
                <c:pt idx="9">
                  <c:v>Open to Everything</c:v>
                </c:pt>
              </c:strCache>
            </c:strRef>
          </c:cat>
          <c:val>
            <c:numRef>
              <c:f>Sheet4!$Q$3:$Q$12</c:f>
              <c:numCache>
                <c:formatCode>General</c:formatCode>
                <c:ptCount val="10"/>
                <c:pt idx="0">
                  <c:v>25</c:v>
                </c:pt>
                <c:pt idx="1">
                  <c:v>15</c:v>
                </c:pt>
                <c:pt idx="2">
                  <c:v>10</c:v>
                </c:pt>
                <c:pt idx="3">
                  <c:v>10</c:v>
                </c:pt>
                <c:pt idx="4">
                  <c:v>9</c:v>
                </c:pt>
                <c:pt idx="5">
                  <c:v>8</c:v>
                </c:pt>
                <c:pt idx="6">
                  <c:v>7</c:v>
                </c:pt>
                <c:pt idx="7">
                  <c:v>6</c:v>
                </c:pt>
                <c:pt idx="8">
                  <c:v>5</c:v>
                </c:pt>
                <c:pt idx="9">
                  <c:v>5</c:v>
                </c:pt>
              </c:numCache>
            </c:numRef>
          </c:val>
          <c:extLst>
            <c:ext xmlns:c16="http://schemas.microsoft.com/office/drawing/2014/chart" uri="{C3380CC4-5D6E-409C-BE32-E72D297353CC}">
              <c16:uniqueId val="{00000014-1533-4F51-AC2E-2339BA8E399B}"/>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b="0" dirty="0"/>
              <a:t>Do you have fixed working hours?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79BB4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F11-4F9F-B624-1034F70A30A1}"/>
              </c:ext>
            </c:extLst>
          </c:dPt>
          <c:dPt>
            <c:idx val="1"/>
            <c:bubble3D val="0"/>
            <c:spPr>
              <a:solidFill>
                <a:srgbClr val="DC2F8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F11-4F9F-B624-1034F70A30A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F11-4F9F-B624-1034F70A30A1}"/>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F65C64C-501D-4264-9039-EAA4B48ABA45}" type="CATEGORYNAME">
                      <a:rPr lang="en-US">
                        <a:solidFill>
                          <a:srgbClr val="79BB41"/>
                        </a:solidFill>
                      </a:rPr>
                      <a:pPr>
                        <a:defRPr/>
                      </a:pPr>
                      <a:t>[CATEGORY NAME]</a:t>
                    </a:fld>
                    <a:r>
                      <a:rPr lang="en-US" baseline="0" dirty="0">
                        <a:solidFill>
                          <a:srgbClr val="79BB41"/>
                        </a:solidFill>
                      </a:rPr>
                      <a:t>
</a:t>
                    </a:r>
                    <a:fld id="{F5C2A623-FB46-4043-AAA4-FEDE55D51985}" type="PERCENTAGE">
                      <a:rPr lang="en-US" baseline="0">
                        <a:solidFill>
                          <a:srgbClr val="79BB41"/>
                        </a:solidFill>
                      </a:rPr>
                      <a:pPr>
                        <a:defRPr/>
                      </a:pPr>
                      <a:t>[PERCENTAGE]</a:t>
                    </a:fld>
                    <a:endParaRPr lang="en-US" baseline="0" dirty="0">
                      <a:solidFill>
                        <a:srgbClr val="79BB4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11-4F9F-B624-1034F70A30A1}"/>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E36A2-71F8-454E-A37E-F8FA471D5E3E}" type="CATEGORYNAME">
                      <a:rPr lang="en-US">
                        <a:solidFill>
                          <a:srgbClr val="DC2F8F"/>
                        </a:solidFill>
                      </a:rPr>
                      <a:pPr>
                        <a:defRPr>
                          <a:solidFill>
                            <a:schemeClr val="accent1"/>
                          </a:solidFill>
                        </a:defRPr>
                      </a:pPr>
                      <a:t>[CATEGORY NAME]</a:t>
                    </a:fld>
                    <a:r>
                      <a:rPr lang="en-US" baseline="0" dirty="0">
                        <a:solidFill>
                          <a:srgbClr val="DC2F8F"/>
                        </a:solidFill>
                      </a:rPr>
                      <a:t>
</a:t>
                    </a:r>
                    <a:fld id="{D723D924-ED1D-408D-983E-A1641FB2EC06}" type="PERCENTAGE">
                      <a:rPr lang="en-US" baseline="0">
                        <a:solidFill>
                          <a:srgbClr val="DC2F8F"/>
                        </a:solidFill>
                      </a:rPr>
                      <a:pPr>
                        <a:defRPr>
                          <a:solidFill>
                            <a:schemeClr val="accent1"/>
                          </a:solidFill>
                        </a:defRPr>
                      </a:pPr>
                      <a:t>[PERCENTAGE]</a:t>
                    </a:fld>
                    <a:endParaRPr lang="en-US" baseline="0" dirty="0">
                      <a:solidFill>
                        <a:srgbClr val="DC2F8F"/>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11-4F9F-B624-1034F70A30A1}"/>
                </c:ext>
              </c:extLst>
            </c:dLbl>
            <c:dLbl>
              <c:idx val="2"/>
              <c:layout>
                <c:manualLayout>
                  <c:x val="-3.864734299516917E-2"/>
                  <c:y val="5.837284991421029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F11-4F9F-B624-1034F70A30A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Partially </c:v>
                </c:pt>
              </c:strCache>
            </c:strRef>
          </c:cat>
          <c:val>
            <c:numRef>
              <c:f>Sheet1!$B$2:$B$4</c:f>
              <c:numCache>
                <c:formatCode>General</c:formatCode>
                <c:ptCount val="3"/>
                <c:pt idx="0">
                  <c:v>46</c:v>
                </c:pt>
                <c:pt idx="1">
                  <c:v>44.4</c:v>
                </c:pt>
                <c:pt idx="2">
                  <c:v>9.6</c:v>
                </c:pt>
              </c:numCache>
            </c:numRef>
          </c:val>
          <c:extLst>
            <c:ext xmlns:c16="http://schemas.microsoft.com/office/drawing/2014/chart" uri="{C3380CC4-5D6E-409C-BE32-E72D297353CC}">
              <c16:uniqueId val="{00000006-EF11-4F9F-B624-1034F70A30A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2128" b="0" i="0" u="none" strike="noStrike" cap="all" baseline="0" dirty="0">
                <a:effectLst/>
              </a:rPr>
              <a:t>How much time are you able to commit to enhancing your mental and physical well-being</a:t>
            </a:r>
            <a:endParaRPr lang="en-US" dirty="0"/>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3BB-4ADC-B180-8FB070F74431}"/>
              </c:ext>
            </c:extLst>
          </c:dPt>
          <c:dPt>
            <c:idx val="1"/>
            <c:bubble3D val="0"/>
            <c:spPr>
              <a:solidFill>
                <a:srgbClr val="DC2F8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3BB-4ADC-B180-8FB070F74431}"/>
              </c:ext>
            </c:extLst>
          </c:dPt>
          <c:dPt>
            <c:idx val="2"/>
            <c:bubble3D val="0"/>
            <c:spPr>
              <a:solidFill>
                <a:srgbClr val="79BB4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3BB-4ADC-B180-8FB070F7443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33BB-4ADC-B180-8FB070F74431}"/>
              </c:ext>
            </c:extLst>
          </c:dPt>
          <c:dLbls>
            <c:dLbl>
              <c:idx val="0"/>
              <c:layout>
                <c:manualLayout>
                  <c:x val="7.3671497584541057E-2"/>
                  <c:y val="5.277790475873846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239BBCB-E0EB-45E4-A5B2-FB7CC09996EB}" type="CATEGORYNAME">
                      <a:rPr lang="en-US">
                        <a:solidFill>
                          <a:schemeClr val="accent3"/>
                        </a:solidFill>
                      </a:rPr>
                      <a:pPr>
                        <a:defRPr/>
                      </a:pPr>
                      <a:t>[CATEGORY NAME]</a:t>
                    </a:fld>
                    <a:r>
                      <a:rPr lang="en-US" baseline="0" dirty="0">
                        <a:solidFill>
                          <a:schemeClr val="accent3"/>
                        </a:solidFill>
                      </a:rPr>
                      <a:t>
</a:t>
                    </a:r>
                    <a:fld id="{E2997E07-5EAC-4B57-B2ED-2E8E3B0E1F70}" type="PERCENTAGE">
                      <a:rPr lang="en-US" baseline="0">
                        <a:solidFill>
                          <a:schemeClr val="accent3"/>
                        </a:solidFill>
                      </a:rPr>
                      <a:pPr>
                        <a:defRPr/>
                      </a:pPr>
                      <a:t>[PERCENTAGE]</a:t>
                    </a:fld>
                    <a:endParaRPr lang="en-US" baseline="0" dirty="0">
                      <a:solidFill>
                        <a:schemeClr val="accent3"/>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BB-4ADC-B180-8FB070F74431}"/>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7EE8B47-ABE5-4260-8627-BB57A5ABC755}" type="CATEGORYNAME">
                      <a:rPr lang="en-US">
                        <a:solidFill>
                          <a:srgbClr val="DC2F8F"/>
                        </a:solidFill>
                      </a:rPr>
                      <a:pPr>
                        <a:defRPr>
                          <a:solidFill>
                            <a:schemeClr val="accent1"/>
                          </a:solidFill>
                        </a:defRPr>
                      </a:pPr>
                      <a:t>[CATEGORY NAME]</a:t>
                    </a:fld>
                    <a:r>
                      <a:rPr lang="en-US" baseline="0" dirty="0">
                        <a:solidFill>
                          <a:srgbClr val="DC2F8F"/>
                        </a:solidFill>
                      </a:rPr>
                      <a:t>
</a:t>
                    </a:r>
                    <a:fld id="{9AEA21A6-B924-4A2E-917A-E2556A998220}" type="PERCENTAGE">
                      <a:rPr lang="en-US" baseline="0">
                        <a:solidFill>
                          <a:srgbClr val="DC2F8F"/>
                        </a:solidFill>
                      </a:rPr>
                      <a:pPr>
                        <a:defRPr>
                          <a:solidFill>
                            <a:schemeClr val="accent1"/>
                          </a:solidFill>
                        </a:defRPr>
                      </a:pPr>
                      <a:t>[PERCENTAGE]</a:t>
                    </a:fld>
                    <a:endParaRPr lang="en-US" baseline="0" dirty="0">
                      <a:solidFill>
                        <a:srgbClr val="DC2F8F"/>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BB-4ADC-B180-8FB070F74431}"/>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20E44DD-A001-4A75-8D9B-B7C40A2ECBFE}" type="CATEGORYNAME">
                      <a:rPr lang="en-US">
                        <a:solidFill>
                          <a:srgbClr val="79BB41"/>
                        </a:solidFill>
                      </a:rPr>
                      <a:pPr>
                        <a:defRPr>
                          <a:solidFill>
                            <a:schemeClr val="accent1"/>
                          </a:solidFill>
                        </a:defRPr>
                      </a:pPr>
                      <a:t>[CATEGORY NAME]</a:t>
                    </a:fld>
                    <a:r>
                      <a:rPr lang="en-US" baseline="0" dirty="0">
                        <a:solidFill>
                          <a:srgbClr val="79BB41"/>
                        </a:solidFill>
                      </a:rPr>
                      <a:t>
</a:t>
                    </a:r>
                    <a:fld id="{BE9E6061-11E6-4DA1-83BD-3B3EA6D1A4B6}" type="PERCENTAGE">
                      <a:rPr lang="en-US" baseline="0">
                        <a:solidFill>
                          <a:srgbClr val="79BB41"/>
                        </a:solidFill>
                      </a:rPr>
                      <a:pPr>
                        <a:defRPr>
                          <a:solidFill>
                            <a:schemeClr val="accent1"/>
                          </a:solidFill>
                        </a:defRPr>
                      </a:pPr>
                      <a:t>[PERCENTAGE]</a:t>
                    </a:fld>
                    <a:endParaRPr lang="en-US" baseline="0" dirty="0">
                      <a:solidFill>
                        <a:srgbClr val="79BB4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BB-4ADC-B180-8FB070F74431}"/>
                </c:ext>
              </c:extLst>
            </c:dLbl>
            <c:dLbl>
              <c:idx val="3"/>
              <c:layout>
                <c:manualLayout>
                  <c:x val="-3.1400966183574901E-2"/>
                  <c:y val="8.972243808985541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3BB-4ADC-B180-8FB070F7443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Less than 1 hour per week</c:v>
                </c:pt>
                <c:pt idx="1">
                  <c:v>1-3 hours per week</c:v>
                </c:pt>
                <c:pt idx="2">
                  <c:v>3-5 hours per week</c:v>
                </c:pt>
                <c:pt idx="3">
                  <c:v>More than 5 hours per week</c:v>
                </c:pt>
              </c:strCache>
            </c:strRef>
          </c:cat>
          <c:val>
            <c:numRef>
              <c:f>Sheet1!$B$2:$B$5</c:f>
              <c:numCache>
                <c:formatCode>General</c:formatCode>
                <c:ptCount val="4"/>
                <c:pt idx="0">
                  <c:v>10</c:v>
                </c:pt>
                <c:pt idx="1">
                  <c:v>44.4</c:v>
                </c:pt>
                <c:pt idx="2">
                  <c:v>33</c:v>
                </c:pt>
                <c:pt idx="3">
                  <c:v>26</c:v>
                </c:pt>
              </c:numCache>
            </c:numRef>
          </c:val>
          <c:extLst>
            <c:ext xmlns:c16="http://schemas.microsoft.com/office/drawing/2014/chart" uri="{C3380CC4-5D6E-409C-BE32-E72D297353CC}">
              <c16:uniqueId val="{00000008-33BB-4ADC-B180-8FB070F7443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baseline="0" dirty="0">
                <a:effectLst/>
              </a:rPr>
              <a:t>What types of mental and physical health activities would you be interested in participating in?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Pt>
            <c:idx val="0"/>
            <c:invertIfNegative val="0"/>
            <c:bubble3D val="0"/>
            <c:spPr>
              <a:solidFill>
                <a:srgbClr val="DC2F8F"/>
              </a:solidFill>
              <a:ln>
                <a:noFill/>
              </a:ln>
              <a:effectLst/>
            </c:spPr>
            <c:extLst>
              <c:ext xmlns:c16="http://schemas.microsoft.com/office/drawing/2014/chart" uri="{C3380CC4-5D6E-409C-BE32-E72D297353CC}">
                <c16:uniqueId val="{00000001-DA46-4B18-A118-A490962D8C8C}"/>
              </c:ext>
            </c:extLst>
          </c:dPt>
          <c:cat>
            <c:strRef>
              <c:f>Sheet5!$M$20:$M$29</c:f>
              <c:strCache>
                <c:ptCount val="10"/>
                <c:pt idx="0">
                  <c:v>None</c:v>
                </c:pt>
                <c:pt idx="1">
                  <c:v>Other</c:v>
                </c:pt>
                <c:pt idx="2">
                  <c:v>Open to Anything</c:v>
                </c:pt>
                <c:pt idx="3">
                  <c:v>Reading and Personal Enrichment</c:v>
                </c:pt>
                <c:pt idx="4">
                  <c:v>Not Sure</c:v>
                </c:pt>
                <c:pt idx="5">
                  <c:v>Exercise and Physical Fitness</c:v>
                </c:pt>
                <c:pt idx="6">
                  <c:v>Mindfulness and Mind-Body Practices</c:v>
                </c:pt>
                <c:pt idx="7">
                  <c:v>Mental Health Therapy</c:v>
                </c:pt>
                <c:pt idx="8">
                  <c:v>Outdoor Activities</c:v>
                </c:pt>
                <c:pt idx="9">
                  <c:v>Yoga and Meditation</c:v>
                </c:pt>
              </c:strCache>
            </c:strRef>
          </c:cat>
          <c:val>
            <c:numRef>
              <c:f>Sheet5!$N$20:$N$29</c:f>
              <c:numCache>
                <c:formatCode>_(* #,##0.00_);_(* \(#,##0.00\);_(* "-"??_);_(@_)</c:formatCode>
                <c:ptCount val="10"/>
                <c:pt idx="0">
                  <c:v>12.087912087912088</c:v>
                </c:pt>
                <c:pt idx="1">
                  <c:v>5.4945054945054945</c:v>
                </c:pt>
                <c:pt idx="2">
                  <c:v>5.4945054945054945</c:v>
                </c:pt>
                <c:pt idx="3">
                  <c:v>6.5934065934065931</c:v>
                </c:pt>
                <c:pt idx="4">
                  <c:v>6.5934065934065931</c:v>
                </c:pt>
                <c:pt idx="5">
                  <c:v>8.791208791208792</c:v>
                </c:pt>
                <c:pt idx="6">
                  <c:v>8.791208791208792</c:v>
                </c:pt>
                <c:pt idx="7">
                  <c:v>12.087912087912088</c:v>
                </c:pt>
                <c:pt idx="8">
                  <c:v>14.285714285714286</c:v>
                </c:pt>
                <c:pt idx="9">
                  <c:v>19.780219780219781</c:v>
                </c:pt>
              </c:numCache>
            </c:numRef>
          </c:val>
          <c:extLst>
            <c:ext xmlns:c16="http://schemas.microsoft.com/office/drawing/2014/chart" uri="{C3380CC4-5D6E-409C-BE32-E72D297353CC}">
              <c16:uniqueId val="{00000002-DA46-4B18-A118-A490962D8C8C}"/>
            </c:ext>
          </c:extLst>
        </c:ser>
        <c:dLbls>
          <c:showLegendKey val="0"/>
          <c:showVal val="0"/>
          <c:showCatName val="0"/>
          <c:showSerName val="0"/>
          <c:showPercent val="0"/>
          <c:showBubbleSize val="0"/>
        </c:dLbls>
        <c:gapWidth val="182"/>
        <c:axId val="1798024448"/>
        <c:axId val="1798019040"/>
      </c:barChart>
      <c:catAx>
        <c:axId val="179802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8019040"/>
        <c:crosses val="autoZero"/>
        <c:auto val="1"/>
        <c:lblAlgn val="ctr"/>
        <c:lblOffset val="100"/>
        <c:noMultiLvlLbl val="0"/>
      </c:catAx>
      <c:valAx>
        <c:axId val="1798019040"/>
        <c:scaling>
          <c:orientation val="minMax"/>
        </c:scaling>
        <c:delete val="0"/>
        <c:axPos val="b"/>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8024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0" name="Google Shape;90;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95" name="Google Shape;195;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96" name="Google Shape;196;p10"/>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197" name="Google Shape;197;p10"/>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198" name="Google Shape;198;p10"/>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199" name="Google Shape;199;p10"/>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Health</a:t>
            </a:r>
            <a:endParaRPr/>
          </a:p>
        </p:txBody>
      </p:sp>
      <p:pic>
        <p:nvPicPr>
          <p:cNvPr id="200" name="Google Shape;200;p10" descr="Forms response chart. Question title: I get regular check-ups and health screenings.&#10;. Number of responses: 126 responses."/>
          <p:cNvPicPr preferRelativeResize="0"/>
          <p:nvPr/>
        </p:nvPicPr>
        <p:blipFill rotWithShape="1">
          <a:blip r:embed="rId4">
            <a:alphaModFix/>
          </a:blip>
          <a:srcRect b="7503"/>
          <a:stretch/>
        </p:blipFill>
        <p:spPr>
          <a:xfrm>
            <a:off x="774866" y="1486620"/>
            <a:ext cx="10040112" cy="44149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06" name="Google Shape;206;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07" name="Google Shape;207;p11"/>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08" name="Google Shape;208;p11"/>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09" name="Google Shape;209;p11"/>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10" name="Google Shape;210;p11"/>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Work-life Balance</a:t>
            </a:r>
            <a:endParaRPr/>
          </a:p>
        </p:txBody>
      </p:sp>
      <p:pic>
        <p:nvPicPr>
          <p:cNvPr id="211" name="Google Shape;211;p11" descr="Forms response chart. Question title: I maintain balance in my life by pursuing a variety of interests outside of work.&#10;. Number of responses: 126 responses."/>
          <p:cNvPicPr preferRelativeResize="0"/>
          <p:nvPr/>
        </p:nvPicPr>
        <p:blipFill rotWithShape="1">
          <a:blip r:embed="rId4">
            <a:alphaModFix/>
          </a:blip>
          <a:srcRect b="9140"/>
          <a:stretch/>
        </p:blipFill>
        <p:spPr>
          <a:xfrm>
            <a:off x="780587" y="1477308"/>
            <a:ext cx="10040112" cy="43368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17" name="Google Shape;2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18" name="Google Shape;218;p12"/>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19" name="Google Shape;219;p12"/>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20" name="Google Shape;220;p12"/>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21" name="Google Shape;221;p12"/>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Physical Exercises </a:t>
            </a:r>
            <a:endParaRPr/>
          </a:p>
        </p:txBody>
      </p:sp>
      <p:pic>
        <p:nvPicPr>
          <p:cNvPr id="222" name="Google Shape;222;p12" descr="Forms response chart. Question title:  I maintain a program of regular physical exercises.&#10;. Number of responses: 126 responses."/>
          <p:cNvPicPr preferRelativeResize="0"/>
          <p:nvPr/>
        </p:nvPicPr>
        <p:blipFill rotWithShape="1">
          <a:blip r:embed="rId4">
            <a:alphaModFix/>
          </a:blip>
          <a:srcRect b="12333"/>
          <a:stretch/>
        </p:blipFill>
        <p:spPr>
          <a:xfrm>
            <a:off x="780587" y="1469186"/>
            <a:ext cx="10040112" cy="41844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28" name="Google Shape;228;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29" name="Google Shape;229;p13"/>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30" name="Google Shape;230;p13"/>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31" name="Google Shape;231;p13"/>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32" name="Google Shape;232;p13"/>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Relaxation Techniques</a:t>
            </a:r>
            <a:endParaRPr/>
          </a:p>
        </p:txBody>
      </p:sp>
      <p:pic>
        <p:nvPicPr>
          <p:cNvPr id="233" name="Google Shape;233;p13" descr="Forms response chart. Question title: I know and practice several temporary relaxation techniques such as deep breathing and muscle relaxation.. Number of responses: 126 responses."/>
          <p:cNvPicPr preferRelativeResize="0"/>
          <p:nvPr/>
        </p:nvPicPr>
        <p:blipFill rotWithShape="1">
          <a:blip r:embed="rId4">
            <a:alphaModFix/>
          </a:blip>
          <a:srcRect b="12849"/>
          <a:stretch/>
        </p:blipFill>
        <p:spPr>
          <a:xfrm>
            <a:off x="775909" y="1140070"/>
            <a:ext cx="10040112" cy="44466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39" name="Google Shape;23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40" name="Google Shape;240;p14"/>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41" name="Google Shape;241;p14"/>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42" name="Google Shape;242;p14"/>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43" name="Google Shape;243;p14"/>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Well being</a:t>
            </a:r>
            <a:endParaRPr/>
          </a:p>
        </p:txBody>
      </p:sp>
      <p:pic>
        <p:nvPicPr>
          <p:cNvPr id="244" name="Google Shape;244;p14" descr="Forms response chart. Question title:  I’m satisfied with my current level of well-being.&#10;. Number of responses: 126 responses."/>
          <p:cNvPicPr preferRelativeResize="0"/>
          <p:nvPr/>
        </p:nvPicPr>
        <p:blipFill rotWithShape="1">
          <a:blip r:embed="rId4">
            <a:alphaModFix/>
          </a:blip>
          <a:srcRect b="14017"/>
          <a:stretch/>
        </p:blipFill>
        <p:spPr>
          <a:xfrm>
            <a:off x="774865" y="1471514"/>
            <a:ext cx="10040112" cy="41040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50" name="Google Shape;250;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51" name="Google Shape;251;p15"/>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52" name="Google Shape;252;p15"/>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53" name="Google Shape;253;p15"/>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54" name="Google Shape;254;p15"/>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Open Relationships</a:t>
            </a:r>
            <a:endParaRPr/>
          </a:p>
        </p:txBody>
      </p:sp>
      <p:pic>
        <p:nvPicPr>
          <p:cNvPr id="255" name="Google Shape;255;p15" descr="Forms response chart. Question title: I maintain an open, trusting relationship with someone with whom I can share my frustrations.&#10;. Number of responses: 126 responses."/>
          <p:cNvPicPr preferRelativeResize="0"/>
          <p:nvPr/>
        </p:nvPicPr>
        <p:blipFill rotWithShape="1">
          <a:blip r:embed="rId4">
            <a:alphaModFix/>
          </a:blip>
          <a:srcRect/>
          <a:stretch/>
        </p:blipFill>
        <p:spPr>
          <a:xfrm>
            <a:off x="694024" y="1042415"/>
            <a:ext cx="10040112" cy="47731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61" name="Google Shape;26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62" name="Google Shape;262;p16"/>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63" name="Google Shape;263;p16"/>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64" name="Google Shape;264;p16"/>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65" name="Google Shape;265;p16"/>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Mentor</a:t>
            </a:r>
            <a:endParaRPr/>
          </a:p>
        </p:txBody>
      </p:sp>
      <p:pic>
        <p:nvPicPr>
          <p:cNvPr id="266" name="Google Shape;266;p16" descr="Forms response chart. Question title:  I have a close relationship with someone who serves as my mentor or advisor.&#10;. Number of responses: 126 responses."/>
          <p:cNvPicPr preferRelativeResize="0"/>
          <p:nvPr/>
        </p:nvPicPr>
        <p:blipFill rotWithShape="1">
          <a:blip r:embed="rId4">
            <a:alphaModFix/>
          </a:blip>
          <a:srcRect b="13268"/>
          <a:stretch/>
        </p:blipFill>
        <p:spPr>
          <a:xfrm>
            <a:off x="786018" y="1469186"/>
            <a:ext cx="10040112" cy="41398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72" name="Google Shape;272;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73" name="Google Shape;273;p17"/>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74" name="Google Shape;274;p17"/>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75" name="Google Shape;275;p17"/>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76" name="Google Shape;276;p17"/>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Stressful Job</a:t>
            </a:r>
            <a:endParaRPr/>
          </a:p>
        </p:txBody>
      </p:sp>
      <p:pic>
        <p:nvPicPr>
          <p:cNvPr id="277" name="Google Shape;277;p17" descr="Forms response chart. Question title: I have a very stressful job.&#10;. Number of responses: 126 responses."/>
          <p:cNvPicPr preferRelativeResize="0"/>
          <p:nvPr/>
        </p:nvPicPr>
        <p:blipFill rotWithShape="1">
          <a:blip r:embed="rId4">
            <a:alphaModFix/>
          </a:blip>
          <a:srcRect b="12826"/>
          <a:stretch/>
        </p:blipFill>
        <p:spPr>
          <a:xfrm>
            <a:off x="790542" y="1470407"/>
            <a:ext cx="10040112" cy="41609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83" name="Google Shape;28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84" name="Google Shape;284;p18"/>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85" name="Google Shape;285;p18"/>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86" name="Google Shape;286;p18"/>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87" name="Google Shape;287;p18"/>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Coping with Work</a:t>
            </a:r>
            <a:endParaRPr/>
          </a:p>
        </p:txBody>
      </p:sp>
      <p:pic>
        <p:nvPicPr>
          <p:cNvPr id="288" name="Google Shape;288;p18" descr="Forms response chart. Question title:  I often feel like I can't cope with my work.&#10;. Number of responses: 126 responses."/>
          <p:cNvPicPr preferRelativeResize="0"/>
          <p:nvPr/>
        </p:nvPicPr>
        <p:blipFill rotWithShape="1">
          <a:blip r:embed="rId4">
            <a:alphaModFix/>
          </a:blip>
          <a:srcRect b="10615"/>
          <a:stretch/>
        </p:blipFill>
        <p:spPr>
          <a:xfrm>
            <a:off x="694024" y="1469186"/>
            <a:ext cx="10040112" cy="42664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94" name="Google Shape;294;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295" name="Google Shape;295;p19"/>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296" name="Google Shape;296;p19"/>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297" name="Google Shape;297;p19"/>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298" name="Google Shape;298;p19"/>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Work and Mental Health</a:t>
            </a:r>
            <a:endParaRPr/>
          </a:p>
        </p:txBody>
      </p:sp>
      <p:pic>
        <p:nvPicPr>
          <p:cNvPr id="299" name="Google Shape;299;p19" descr="Forms response chart. Question title:  I think my work is affecting my mental health.&#10;. Number of responses: 126 responses."/>
          <p:cNvPicPr preferRelativeResize="0"/>
          <p:nvPr/>
        </p:nvPicPr>
        <p:blipFill rotWithShape="1">
          <a:blip r:embed="rId4">
            <a:alphaModFix/>
          </a:blip>
          <a:srcRect b="10637"/>
          <a:stretch/>
        </p:blipFill>
        <p:spPr>
          <a:xfrm>
            <a:off x="775970" y="1470258"/>
            <a:ext cx="10040112" cy="42653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96" name="Google Shape;9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97" name="Google Shape;97;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8" name="Google Shape;98;p2"/>
          <p:cNvSpPr txBox="1"/>
          <p:nvPr/>
        </p:nvSpPr>
        <p:spPr>
          <a:xfrm>
            <a:off x="5184397" y="2728120"/>
            <a:ext cx="5240323" cy="1655762"/>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rgbClr val="202124"/>
              </a:buClr>
              <a:buSzPct val="100000"/>
              <a:buFont typeface="Arial"/>
              <a:buNone/>
            </a:pPr>
            <a:r>
              <a:rPr lang="en-US" sz="3600" b="0" i="0" u="none" strike="noStrike" cap="none">
                <a:solidFill>
                  <a:srgbClr val="202124"/>
                </a:solidFill>
                <a:latin typeface="Roboto"/>
                <a:ea typeface="Roboto"/>
                <a:cs typeface="Roboto"/>
                <a:sym typeface="Roboto"/>
              </a:rPr>
              <a:t>Survey "Challenges and needs professional have related to work stress and wellness"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05" name="Google Shape;305;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06" name="Google Shape;306;p20"/>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07" name="Google Shape;307;p20"/>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308" name="Google Shape;308;p20"/>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309" name="Google Shape;309;p20"/>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551"/>
              </a:buClr>
              <a:buSzPts val="3000"/>
              <a:buFont typeface="Arial"/>
              <a:buNone/>
            </a:pPr>
            <a:r>
              <a:rPr lang="en-US" sz="3000">
                <a:solidFill>
                  <a:srgbClr val="79B551"/>
                </a:solidFill>
                <a:latin typeface="Calibri"/>
                <a:ea typeface="Calibri"/>
                <a:cs typeface="Calibri"/>
                <a:sym typeface="Calibri"/>
              </a:rPr>
              <a:t>Disconnect from Work</a:t>
            </a:r>
            <a:endParaRPr/>
          </a:p>
        </p:txBody>
      </p:sp>
      <p:pic>
        <p:nvPicPr>
          <p:cNvPr id="310" name="Google Shape;310;p20" descr="Forms response chart. Question title:  I often feel like I’m not able to disconnect from work.&#10;. Number of responses: 126 responses."/>
          <p:cNvPicPr preferRelativeResize="0"/>
          <p:nvPr/>
        </p:nvPicPr>
        <p:blipFill rotWithShape="1">
          <a:blip r:embed="rId4">
            <a:alphaModFix/>
          </a:blip>
          <a:srcRect b="13759"/>
          <a:stretch/>
        </p:blipFill>
        <p:spPr>
          <a:xfrm>
            <a:off x="761707" y="1470407"/>
            <a:ext cx="10040112" cy="41163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16" name="Google Shape;316;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17" name="Google Shape;317;p21"/>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18" name="Google Shape;318;p21"/>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Most Common Current Stressors at Work</a:t>
            </a:r>
            <a:endParaRPr/>
          </a:p>
        </p:txBody>
      </p:sp>
      <p:pic>
        <p:nvPicPr>
          <p:cNvPr id="319" name="Google Shape;319;p21"/>
          <p:cNvPicPr preferRelativeResize="0"/>
          <p:nvPr/>
        </p:nvPicPr>
        <p:blipFill rotWithShape="1">
          <a:blip r:embed="rId4">
            <a:alphaModFix/>
          </a:blip>
          <a:srcRect l="9496" t="14115" r="15504" b="14116"/>
          <a:stretch/>
        </p:blipFill>
        <p:spPr>
          <a:xfrm>
            <a:off x="1524000" y="1749855"/>
            <a:ext cx="9144000" cy="4613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25" name="Google Shape;325;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26" name="Google Shape;326;p22"/>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27" name="Google Shape;327;p22"/>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Most Common Current Stressors at Work</a:t>
            </a:r>
            <a:endParaRPr/>
          </a:p>
        </p:txBody>
      </p:sp>
      <p:sp>
        <p:nvSpPr>
          <p:cNvPr id="328" name="Google Shape;328;p22"/>
          <p:cNvSpPr txBox="1"/>
          <p:nvPr/>
        </p:nvSpPr>
        <p:spPr>
          <a:xfrm>
            <a:off x="423868" y="1118453"/>
            <a:ext cx="11106494" cy="5632311"/>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Workload and Deadlines: </a:t>
            </a:r>
            <a:r>
              <a:rPr lang="en-US" sz="2000" b="0" i="0">
                <a:solidFill>
                  <a:srgbClr val="374151"/>
                </a:solidFill>
                <a:latin typeface="Arial"/>
                <a:ea typeface="Arial"/>
                <a:cs typeface="Arial"/>
                <a:sym typeface="Arial"/>
              </a:rPr>
              <a:t>Most respondents mentioned pressure of heavy workloads and strict deadlines as significant stressors. They feel overwhelmed by the quantity of tasks and the time constraints to complete them.</a:t>
            </a:r>
            <a:endParaRPr/>
          </a:p>
          <a:p>
            <a:pPr marL="0" marR="0" lvl="0" indent="-127000" algn="l" rtl="0">
              <a:spcBef>
                <a:spcPts val="0"/>
              </a:spcBef>
              <a:spcAft>
                <a:spcPts val="0"/>
              </a:spcAft>
              <a:buClr>
                <a:srgbClr val="79BB41"/>
              </a:buClr>
              <a:buSzPts val="2000"/>
              <a:buFont typeface="Calibri"/>
              <a:buAutoNum type="arabicPeriod"/>
            </a:pPr>
            <a:r>
              <a:rPr lang="en-US" sz="2000" b="1" i="0">
                <a:solidFill>
                  <a:srgbClr val="79BB41"/>
                </a:solidFill>
                <a:latin typeface="Arial"/>
                <a:ea typeface="Arial"/>
                <a:cs typeface="Arial"/>
                <a:sym typeface="Arial"/>
              </a:rPr>
              <a:t>Lack of Support and Planning: </a:t>
            </a:r>
            <a:r>
              <a:rPr lang="en-US" sz="2000" b="0" i="0">
                <a:solidFill>
                  <a:srgbClr val="374151"/>
                </a:solidFill>
                <a:latin typeface="Arial"/>
                <a:ea typeface="Arial"/>
                <a:cs typeface="Arial"/>
                <a:sym typeface="Arial"/>
              </a:rPr>
              <a:t>Some individuals mentioned a lack of support within their company, insufficient planning, and the need to improvise, which adds to their stress levels. They feel unsupported and unprepared for the demands of their work.</a:t>
            </a:r>
            <a:endParaRPr/>
          </a:p>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Human Connections and Relationships: </a:t>
            </a:r>
            <a:r>
              <a:rPr lang="en-US" sz="2000" b="0" i="0">
                <a:solidFill>
                  <a:srgbClr val="374151"/>
                </a:solidFill>
                <a:latin typeface="Arial"/>
                <a:ea typeface="Arial"/>
                <a:cs typeface="Arial"/>
                <a:sym typeface="Arial"/>
              </a:rPr>
              <a:t>Interpersonal relationships, both with colleagues and bosses, which lead to difficulties in communication, bad cooperation, and toxic environments. </a:t>
            </a:r>
            <a:endParaRPr/>
          </a:p>
          <a:p>
            <a:pPr marL="0" marR="0" lvl="0" indent="-127000" algn="l" rtl="0">
              <a:spcBef>
                <a:spcPts val="0"/>
              </a:spcBef>
              <a:spcAft>
                <a:spcPts val="0"/>
              </a:spcAft>
              <a:buClr>
                <a:srgbClr val="79BB41"/>
              </a:buClr>
              <a:buSzPts val="2000"/>
              <a:buFont typeface="Calibri"/>
              <a:buAutoNum type="arabicPeriod"/>
            </a:pPr>
            <a:r>
              <a:rPr lang="en-US" sz="2000" b="1" i="0">
                <a:solidFill>
                  <a:srgbClr val="79BB41"/>
                </a:solidFill>
                <a:latin typeface="Arial"/>
                <a:ea typeface="Arial"/>
                <a:cs typeface="Arial"/>
                <a:sym typeface="Arial"/>
              </a:rPr>
              <a:t>Lack of Recognition and Appreciation: </a:t>
            </a:r>
            <a:r>
              <a:rPr lang="en-US" sz="2000" b="0" i="0">
                <a:solidFill>
                  <a:srgbClr val="374151"/>
                </a:solidFill>
                <a:latin typeface="Arial"/>
                <a:ea typeface="Arial"/>
                <a:cs typeface="Arial"/>
                <a:sym typeface="Arial"/>
              </a:rPr>
              <a:t>Some individuals expressed feeling undervalued and unappreciated by their bosses. They desire recognition for their efforts and accomplishments.</a:t>
            </a:r>
            <a:endParaRPr/>
          </a:p>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Work-Life Balance</a:t>
            </a:r>
            <a:r>
              <a:rPr lang="en-US" sz="2000" b="0" i="0">
                <a:solidFill>
                  <a:srgbClr val="374151"/>
                </a:solidFill>
                <a:latin typeface="Arial"/>
                <a:ea typeface="Arial"/>
                <a:cs typeface="Arial"/>
                <a:sym typeface="Arial"/>
              </a:rPr>
              <a:t>: Balancing work and personal life was mentioned as a stressor. Some individuals feel unable to disconnect from work, leading to a constant sense of stress and an imbalance in their lives.</a:t>
            </a:r>
            <a:endParaRPr/>
          </a:p>
          <a:p>
            <a:pPr marL="0" marR="0" lvl="0" indent="-127000" algn="l" rtl="0">
              <a:spcBef>
                <a:spcPts val="0"/>
              </a:spcBef>
              <a:spcAft>
                <a:spcPts val="0"/>
              </a:spcAft>
              <a:buClr>
                <a:srgbClr val="79BB41"/>
              </a:buClr>
              <a:buSzPts val="2000"/>
              <a:buFont typeface="Calibri"/>
              <a:buAutoNum type="arabicPeriod"/>
            </a:pPr>
            <a:r>
              <a:rPr lang="en-US" sz="2000" b="1" i="0">
                <a:solidFill>
                  <a:srgbClr val="79BB41"/>
                </a:solidFill>
                <a:latin typeface="Arial"/>
                <a:ea typeface="Arial"/>
                <a:cs typeface="Arial"/>
                <a:sym typeface="Arial"/>
              </a:rPr>
              <a:t>Uncertainty and Change: </a:t>
            </a:r>
            <a:r>
              <a:rPr lang="en-US" sz="2000" b="0" i="0">
                <a:solidFill>
                  <a:srgbClr val="374151"/>
                </a:solidFill>
                <a:latin typeface="Arial"/>
                <a:ea typeface="Arial"/>
                <a:cs typeface="Arial"/>
                <a:sym typeface="Arial"/>
              </a:rPr>
              <a:t>The unpredictability of the economic world, changes in the work environment, and the fear of not meeting expectations were cited as stressors. Individuals mentioned the stress of dealing with constant changes and the risk of dissatisfaction from clients and business partners.</a:t>
            </a:r>
            <a:endParaRPr/>
          </a:p>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Other Stressors: </a:t>
            </a:r>
            <a:r>
              <a:rPr lang="en-US" sz="2000" b="0" i="0">
                <a:solidFill>
                  <a:srgbClr val="374151"/>
                </a:solidFill>
                <a:latin typeface="Arial"/>
                <a:ea typeface="Arial"/>
                <a:cs typeface="Arial"/>
                <a:sym typeface="Arial"/>
              </a:rPr>
              <a:t>Additional stressors mentioned include heavy workloads, perfectionism, lack of teamwork, micromanagement, excessive responsibilities, insufficient resources, language barriers, and job insecurity.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35" name="Google Shape;335;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36" name="Google Shape;336;p23"/>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37" name="Google Shape;337;p23"/>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Manifestation of Stress</a:t>
            </a:r>
            <a:endParaRPr/>
          </a:p>
        </p:txBody>
      </p:sp>
      <p:pic>
        <p:nvPicPr>
          <p:cNvPr id="338" name="Google Shape;338;p23" descr="Forms response chart. Question title: Stress manifests itself in many ways, which of the following symptoms would you say you have felt in the last few months?. Number of responses: 126 responses."/>
          <p:cNvPicPr preferRelativeResize="0"/>
          <p:nvPr/>
        </p:nvPicPr>
        <p:blipFill rotWithShape="1">
          <a:blip r:embed="rId4">
            <a:alphaModFix/>
          </a:blip>
          <a:srcRect/>
          <a:stretch/>
        </p:blipFill>
        <p:spPr>
          <a:xfrm>
            <a:off x="863504" y="1028612"/>
            <a:ext cx="9144000" cy="51468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45" name="Google Shape;345;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46" name="Google Shape;346;p24"/>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47" name="Google Shape;347;p24"/>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Life Priorities</a:t>
            </a:r>
            <a:endParaRPr/>
          </a:p>
        </p:txBody>
      </p:sp>
      <p:pic>
        <p:nvPicPr>
          <p:cNvPr id="348" name="Google Shape;348;p24" descr="Forms response chart. Question title: Rank your life priorities by order, from most important 5, to least important 1. This ranking should be a reflection of how much time and effort in reality you spend on each of them. You can only choose one rank for one priority.&#10;. Number of responses: ."/>
          <p:cNvPicPr preferRelativeResize="0"/>
          <p:nvPr/>
        </p:nvPicPr>
        <p:blipFill rotWithShape="1">
          <a:blip r:embed="rId4">
            <a:alphaModFix/>
          </a:blip>
          <a:srcRect/>
          <a:stretch/>
        </p:blipFill>
        <p:spPr>
          <a:xfrm>
            <a:off x="826996" y="1397363"/>
            <a:ext cx="9841004" cy="455659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55" name="Google Shape;355;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56" name="Google Shape;356;p25"/>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57" name="Google Shape;357;p25"/>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Tools or Resources Respondents Use to Promote Wellbeing</a:t>
            </a:r>
            <a:endParaRPr/>
          </a:p>
        </p:txBody>
      </p:sp>
      <p:graphicFrame>
        <p:nvGraphicFramePr>
          <p:cNvPr id="358" name="Google Shape;358;p25"/>
          <p:cNvGraphicFramePr/>
          <p:nvPr/>
        </p:nvGraphicFramePr>
        <p:xfrm>
          <a:off x="1806497" y="1430019"/>
          <a:ext cx="8251903" cy="50341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65" name="Google Shape;365;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66" name="Google Shape;366;p26"/>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67" name="Google Shape;367;p26"/>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Tools or Resources Respondents Use to Promote Wellbeing</a:t>
            </a:r>
            <a:endParaRPr/>
          </a:p>
        </p:txBody>
      </p:sp>
      <p:sp>
        <p:nvSpPr>
          <p:cNvPr id="368" name="Google Shape;368;p26"/>
          <p:cNvSpPr txBox="1"/>
          <p:nvPr/>
        </p:nvSpPr>
        <p:spPr>
          <a:xfrm>
            <a:off x="211873" y="1519881"/>
            <a:ext cx="11385396" cy="50167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Physical Exercise: </a:t>
            </a:r>
            <a:r>
              <a:rPr lang="en-US" sz="2000">
                <a:solidFill>
                  <a:schemeClr val="dk1"/>
                </a:solidFill>
                <a:latin typeface="Calibri"/>
                <a:ea typeface="Calibri"/>
                <a:cs typeface="Calibri"/>
                <a:sym typeface="Calibri"/>
              </a:rPr>
              <a:t>Walking, exercising, cycling, swimming, sports, gym workouts, mountain biking, and riding a bike. </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Mental and Emotional Well-being</a:t>
            </a:r>
            <a:r>
              <a:rPr lang="en-US" sz="2000">
                <a:solidFill>
                  <a:schemeClr val="dk1"/>
                </a:solidFill>
                <a:latin typeface="Calibri"/>
                <a:ea typeface="Calibri"/>
                <a:cs typeface="Calibri"/>
                <a:sym typeface="Calibri"/>
              </a:rPr>
              <a:t>: Practices such as meditation, mindfulness, relaxation techniques, breathing exercises, therapy, and psychotherapy.</a:t>
            </a:r>
            <a:endParaRPr/>
          </a:p>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Leisure and Hobbies</a:t>
            </a:r>
            <a:r>
              <a:rPr lang="en-US" sz="2000">
                <a:solidFill>
                  <a:schemeClr val="dk1"/>
                </a:solidFill>
                <a:latin typeface="Calibri"/>
                <a:ea typeface="Calibri"/>
                <a:cs typeface="Calibri"/>
                <a:sym typeface="Calibri"/>
              </a:rPr>
              <a:t>: Engaging in activities like reading, listening to music, watching movies/documentaries, sewing, embroidery, cooking, gardening, creative pursuits, and other hobbies</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Work-Life Balance: </a:t>
            </a:r>
            <a:r>
              <a:rPr lang="en-US" sz="2000">
                <a:solidFill>
                  <a:schemeClr val="dk1"/>
                </a:solidFill>
                <a:latin typeface="Calibri"/>
                <a:ea typeface="Calibri"/>
                <a:cs typeface="Calibri"/>
                <a:sym typeface="Calibri"/>
              </a:rPr>
              <a:t>Prioritizing personal time, respecting alone time, not working at home, disconnecting from work, and avoiding stress about work outside of working hours. </a:t>
            </a:r>
            <a:endParaRPr/>
          </a:p>
          <a:p>
            <a:pPr marL="342900" marR="0" lvl="0" indent="-342900" algn="l" rtl="0">
              <a:spcBef>
                <a:spcPts val="0"/>
              </a:spcBef>
              <a:spcAft>
                <a:spcPts val="0"/>
              </a:spcAft>
              <a:buClr>
                <a:srgbClr val="79B551"/>
              </a:buClr>
              <a:buSzPts val="2000"/>
              <a:buFont typeface="Calibri"/>
              <a:buAutoNum type="arabicPeriod"/>
            </a:pPr>
            <a:r>
              <a:rPr lang="en-US" sz="2000" b="1">
                <a:solidFill>
                  <a:srgbClr val="79B551"/>
                </a:solidFill>
                <a:latin typeface="Calibri"/>
                <a:ea typeface="Calibri"/>
                <a:cs typeface="Calibri"/>
                <a:sym typeface="Calibri"/>
              </a:rPr>
              <a:t>Self-Care and Sleep</a:t>
            </a:r>
            <a:r>
              <a:rPr lang="en-US" sz="2000">
                <a:solidFill>
                  <a:schemeClr val="dk1"/>
                </a:solidFill>
                <a:latin typeface="Calibri"/>
                <a:ea typeface="Calibri"/>
                <a:cs typeface="Calibri"/>
                <a:sym typeface="Calibri"/>
              </a:rPr>
              <a:t>: Focusing on good sleep habits, healthy eating, nutrition, functional diet, taking care of family affections, following a routine, and taking care of one's needs. </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Learning and Personal Growth</a:t>
            </a:r>
            <a:r>
              <a:rPr lang="en-US" sz="2000">
                <a:solidFill>
                  <a:schemeClr val="dk1"/>
                </a:solidFill>
                <a:latin typeface="Calibri"/>
                <a:ea typeface="Calibri"/>
                <a:cs typeface="Calibri"/>
                <a:sym typeface="Calibri"/>
              </a:rPr>
              <a:t>: Continuous learning, education, reading books on various topics, learning languages, acquiring new skills, and personal development. </a:t>
            </a:r>
            <a:endParaRPr/>
          </a:p>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Socializing and Relationships</a:t>
            </a:r>
            <a:r>
              <a:rPr lang="en-US" sz="2000">
                <a:solidFill>
                  <a:schemeClr val="dk1"/>
                </a:solidFill>
                <a:latin typeface="Calibri"/>
                <a:ea typeface="Calibri"/>
                <a:cs typeface="Calibri"/>
                <a:sym typeface="Calibri"/>
              </a:rPr>
              <a:t>: Spending time with family and friends, socializing, connecting with others, meaningful social relationships, communication, and sharing thoughts and feelings</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Nature and Outdoor Activities</a:t>
            </a:r>
            <a:r>
              <a:rPr lang="en-US" sz="2000">
                <a:solidFill>
                  <a:schemeClr val="dk1"/>
                </a:solidFill>
                <a:latin typeface="Calibri"/>
                <a:ea typeface="Calibri"/>
                <a:cs typeface="Calibri"/>
                <a:sym typeface="Calibri"/>
              </a:rPr>
              <a:t>: Enjoying walks outside, spending time in nature, hiking, spending time at parks, and engaging in open space activities.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75" name="Google Shape;375;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76" name="Google Shape;376;p27"/>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77" name="Google Shape;377;p27"/>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Unhealthy behaviors to manage stress </a:t>
            </a:r>
            <a:endParaRPr/>
          </a:p>
        </p:txBody>
      </p:sp>
      <p:graphicFrame>
        <p:nvGraphicFramePr>
          <p:cNvPr id="378" name="Google Shape;378;p27"/>
          <p:cNvGraphicFramePr/>
          <p:nvPr/>
        </p:nvGraphicFramePr>
        <p:xfrm>
          <a:off x="2343615" y="1600200"/>
          <a:ext cx="7504770" cy="45106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85" name="Google Shape;385;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86" name="Google Shape;386;p28"/>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87" name="Google Shape;387;p28"/>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Unhealthy behaviors to manage stress </a:t>
            </a:r>
            <a:endParaRPr/>
          </a:p>
        </p:txBody>
      </p:sp>
      <p:sp>
        <p:nvSpPr>
          <p:cNvPr id="388" name="Google Shape;388;p28"/>
          <p:cNvSpPr txBox="1"/>
          <p:nvPr/>
        </p:nvSpPr>
        <p:spPr>
          <a:xfrm>
            <a:off x="1030773" y="1555324"/>
            <a:ext cx="10733764" cy="40934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Unhealthy Eating Habits</a:t>
            </a:r>
            <a:r>
              <a:rPr lang="en-US" sz="2000">
                <a:solidFill>
                  <a:schemeClr val="dk1"/>
                </a:solidFill>
                <a:latin typeface="Calibri"/>
                <a:ea typeface="Calibri"/>
                <a:cs typeface="Calibri"/>
                <a:sym typeface="Calibri"/>
              </a:rPr>
              <a:t>: This includes eating junk food, overeating, eating sweets, eating late at night, and eating in stressful situations. </a:t>
            </a:r>
            <a:endParaRPr/>
          </a:p>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Smoking</a:t>
            </a:r>
            <a:r>
              <a:rPr lang="en-US" sz="2000">
                <a:solidFill>
                  <a:schemeClr val="dk1"/>
                </a:solidFill>
                <a:latin typeface="Calibri"/>
                <a:ea typeface="Calibri"/>
                <a:cs typeface="Calibri"/>
                <a:sym typeface="Calibri"/>
              </a:rPr>
              <a:t>: Smoking cigarettes, smoking IQOS, or trying to quit smoking. </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Excessive Drinking</a:t>
            </a:r>
            <a:r>
              <a:rPr lang="en-US" sz="2000">
                <a:solidFill>
                  <a:schemeClr val="dk1"/>
                </a:solidFill>
                <a:latin typeface="Calibri"/>
                <a:ea typeface="Calibri"/>
                <a:cs typeface="Calibri"/>
                <a:sym typeface="Calibri"/>
              </a:rPr>
              <a:t>: Drinking alcohol, drinking beer in the evenings, choosing alcohol to calm anxiety, drinking wine, and drinking coffee excessively. </a:t>
            </a:r>
            <a:endParaRPr/>
          </a:p>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Lack of Physical Activity</a:t>
            </a:r>
            <a:r>
              <a:rPr lang="en-US" sz="2000">
                <a:solidFill>
                  <a:schemeClr val="dk1"/>
                </a:solidFill>
                <a:latin typeface="Calibri"/>
                <a:ea typeface="Calibri"/>
                <a:cs typeface="Calibri"/>
                <a:sym typeface="Calibri"/>
              </a:rPr>
              <a:t>: Not being physically active, low exercise, excessive sitting in front of the computer, and not exercising enough. </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Poor Sleep Habits</a:t>
            </a:r>
            <a:r>
              <a:rPr lang="en-US" sz="2000">
                <a:solidFill>
                  <a:schemeClr val="dk1"/>
                </a:solidFill>
                <a:latin typeface="Calibri"/>
                <a:ea typeface="Calibri"/>
                <a:cs typeface="Calibri"/>
                <a:sym typeface="Calibri"/>
              </a:rPr>
              <a:t>: Lack of sleep, sleeping little, and not keeping a sleep routine. </a:t>
            </a:r>
            <a:endParaRPr/>
          </a:p>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Overthinking</a:t>
            </a:r>
            <a:r>
              <a:rPr lang="en-US" sz="2000">
                <a:solidFill>
                  <a:schemeClr val="dk1"/>
                </a:solidFill>
                <a:latin typeface="Calibri"/>
                <a:ea typeface="Calibri"/>
                <a:cs typeface="Calibri"/>
                <a:sym typeface="Calibri"/>
              </a:rPr>
              <a:t>: Overthinking, overthinking everything, and releasing stress through overthinking. </a:t>
            </a:r>
            <a:endParaRPr/>
          </a:p>
          <a:p>
            <a:pPr marL="342900" marR="0" lvl="0" indent="-342900" algn="l" rtl="0">
              <a:spcBef>
                <a:spcPts val="0"/>
              </a:spcBef>
              <a:spcAft>
                <a:spcPts val="0"/>
              </a:spcAft>
              <a:buClr>
                <a:srgbClr val="DC2F8F"/>
              </a:buClr>
              <a:buSzPts val="2000"/>
              <a:buFont typeface="Calibri"/>
              <a:buAutoNum type="arabicPeriod"/>
            </a:pPr>
            <a:r>
              <a:rPr lang="en-US" sz="2000" b="1">
                <a:solidFill>
                  <a:srgbClr val="DC2F8F"/>
                </a:solidFill>
                <a:latin typeface="Calibri"/>
                <a:ea typeface="Calibri"/>
                <a:cs typeface="Calibri"/>
                <a:sym typeface="Calibri"/>
              </a:rPr>
              <a:t>Other</a:t>
            </a:r>
            <a:r>
              <a:rPr lang="en-US" sz="2000">
                <a:solidFill>
                  <a:schemeClr val="dk1"/>
                </a:solidFill>
                <a:latin typeface="Calibri"/>
                <a:ea typeface="Calibri"/>
                <a:cs typeface="Calibri"/>
                <a:sym typeface="Calibri"/>
              </a:rPr>
              <a:t>: Miscellaneous unhealthy behaviors mentioned in the responses, such as binge-watching, anger at self and others, hitting objects, laziness to go outside for a walk, and using diazepam. </a:t>
            </a:r>
            <a:endParaRPr/>
          </a:p>
          <a:p>
            <a:pPr marL="342900" marR="0" lvl="0" indent="-342900" algn="l" rtl="0">
              <a:spcBef>
                <a:spcPts val="0"/>
              </a:spcBef>
              <a:spcAft>
                <a:spcPts val="0"/>
              </a:spcAft>
              <a:buClr>
                <a:srgbClr val="79BB41"/>
              </a:buClr>
              <a:buSzPts val="2000"/>
              <a:buFont typeface="Calibri"/>
              <a:buAutoNum type="arabicPeriod"/>
            </a:pPr>
            <a:r>
              <a:rPr lang="en-US" sz="2000" b="1">
                <a:solidFill>
                  <a:srgbClr val="79BB41"/>
                </a:solidFill>
                <a:latin typeface="Calibri"/>
                <a:ea typeface="Calibri"/>
                <a:cs typeface="Calibri"/>
                <a:sym typeface="Calibri"/>
              </a:rPr>
              <a:t>None/No Unhealthy Behaviors</a:t>
            </a:r>
            <a:r>
              <a:rPr lang="en-US" sz="2000">
                <a:solidFill>
                  <a:schemeClr val="dk1"/>
                </a:solidFill>
                <a:latin typeface="Calibri"/>
                <a:ea typeface="Calibri"/>
                <a:cs typeface="Calibri"/>
                <a:sym typeface="Calibri"/>
              </a:rPr>
              <a:t>: Some respondents mentioned that they don't have any unhealthy behaviors to manage stress.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395" name="Google Shape;395;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396" name="Google Shape;396;p29"/>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397" name="Google Shape;397;p29"/>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What sports or physical activities are you currently engaged in?</a:t>
            </a:r>
            <a:endParaRPr/>
          </a:p>
        </p:txBody>
      </p:sp>
      <p:graphicFrame>
        <p:nvGraphicFramePr>
          <p:cNvPr id="398" name="Google Shape;398;p29"/>
          <p:cNvGraphicFramePr/>
          <p:nvPr/>
        </p:nvGraphicFramePr>
        <p:xfrm>
          <a:off x="2059131" y="1416584"/>
          <a:ext cx="8073738" cy="472440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05" name="Google Shape;105;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06" name="Google Shape;106;p3"/>
          <p:cNvPicPr preferRelativeResize="0"/>
          <p:nvPr/>
        </p:nvPicPr>
        <p:blipFill rotWithShape="1">
          <a:blip r:embed="rId3">
            <a:alphaModFix/>
          </a:blip>
          <a:srcRect/>
          <a:stretch/>
        </p:blipFill>
        <p:spPr>
          <a:xfrm>
            <a:off x="-47013" y="0"/>
            <a:ext cx="12192000" cy="6857999"/>
          </a:xfrm>
          <a:prstGeom prst="rect">
            <a:avLst/>
          </a:prstGeom>
          <a:noFill/>
          <a:ln>
            <a:noFill/>
          </a:ln>
        </p:spPr>
      </p:pic>
      <p:sp>
        <p:nvSpPr>
          <p:cNvPr id="107" name="Google Shape;107;p3"/>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b="0" i="0" u="none" strike="noStrike" cap="none">
                <a:solidFill>
                  <a:srgbClr val="79BB41"/>
                </a:solidFill>
                <a:latin typeface="Calibri"/>
                <a:ea typeface="Calibri"/>
                <a:cs typeface="Calibri"/>
                <a:sym typeface="Calibri"/>
              </a:rPr>
              <a:t>Demographic Profile of Respondents</a:t>
            </a:r>
            <a:endParaRPr/>
          </a:p>
        </p:txBody>
      </p:sp>
      <p:pic>
        <p:nvPicPr>
          <p:cNvPr id="108" name="Google Shape;108;p3"/>
          <p:cNvPicPr preferRelativeResize="0"/>
          <p:nvPr/>
        </p:nvPicPr>
        <p:blipFill rotWithShape="1">
          <a:blip r:embed="rId4">
            <a:alphaModFix/>
          </a:blip>
          <a:srcRect l="8304" t="25539" r="55849" b="34886"/>
          <a:stretch/>
        </p:blipFill>
        <p:spPr>
          <a:xfrm>
            <a:off x="1030773" y="1759974"/>
            <a:ext cx="1024169" cy="1130710"/>
          </a:xfrm>
          <a:prstGeom prst="rect">
            <a:avLst/>
          </a:prstGeom>
          <a:noFill/>
          <a:ln>
            <a:noFill/>
          </a:ln>
        </p:spPr>
      </p:pic>
      <p:pic>
        <p:nvPicPr>
          <p:cNvPr id="109" name="Google Shape;109;p3"/>
          <p:cNvPicPr preferRelativeResize="0"/>
          <p:nvPr/>
        </p:nvPicPr>
        <p:blipFill rotWithShape="1">
          <a:blip r:embed="rId4">
            <a:alphaModFix/>
          </a:blip>
          <a:srcRect l="47106" t="28040" r="10566" b="32384"/>
          <a:stretch/>
        </p:blipFill>
        <p:spPr>
          <a:xfrm>
            <a:off x="3421627" y="1848467"/>
            <a:ext cx="1209368" cy="1130710"/>
          </a:xfrm>
          <a:prstGeom prst="rect">
            <a:avLst/>
          </a:prstGeom>
          <a:noFill/>
          <a:ln>
            <a:noFill/>
          </a:ln>
        </p:spPr>
      </p:pic>
      <p:sp>
        <p:nvSpPr>
          <p:cNvPr id="110" name="Google Shape;110;p3"/>
          <p:cNvSpPr txBox="1"/>
          <p:nvPr/>
        </p:nvSpPr>
        <p:spPr>
          <a:xfrm>
            <a:off x="2054942" y="2121434"/>
            <a:ext cx="12093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DC2F8F"/>
                </a:solidFill>
                <a:latin typeface="Calibri"/>
                <a:ea typeface="Calibri"/>
                <a:cs typeface="Calibri"/>
                <a:sym typeface="Calibri"/>
              </a:rPr>
              <a:t>66,7%</a:t>
            </a:r>
            <a:endParaRPr/>
          </a:p>
        </p:txBody>
      </p:sp>
      <p:sp>
        <p:nvSpPr>
          <p:cNvPr id="111" name="Google Shape;111;p3"/>
          <p:cNvSpPr txBox="1"/>
          <p:nvPr/>
        </p:nvSpPr>
        <p:spPr>
          <a:xfrm>
            <a:off x="4468761" y="2121433"/>
            <a:ext cx="120936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79BB41"/>
                </a:solidFill>
                <a:latin typeface="Calibri"/>
                <a:ea typeface="Calibri"/>
                <a:cs typeface="Calibri"/>
                <a:sym typeface="Calibri"/>
              </a:rPr>
              <a:t>33,3%</a:t>
            </a:r>
            <a:endParaRPr/>
          </a:p>
        </p:txBody>
      </p:sp>
      <p:sp>
        <p:nvSpPr>
          <p:cNvPr id="112" name="Google Shape;112;p3"/>
          <p:cNvSpPr txBox="1"/>
          <p:nvPr/>
        </p:nvSpPr>
        <p:spPr>
          <a:xfrm>
            <a:off x="1052052" y="1329511"/>
            <a:ext cx="20336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DC2F8F"/>
                </a:solidFill>
                <a:latin typeface="Calibri"/>
                <a:ea typeface="Calibri"/>
                <a:cs typeface="Calibri"/>
                <a:sym typeface="Calibri"/>
              </a:rPr>
              <a:t>Gender</a:t>
            </a:r>
            <a:endParaRPr/>
          </a:p>
        </p:txBody>
      </p:sp>
      <p:sp>
        <p:nvSpPr>
          <p:cNvPr id="113" name="Google Shape;113;p3"/>
          <p:cNvSpPr txBox="1"/>
          <p:nvPr/>
        </p:nvSpPr>
        <p:spPr>
          <a:xfrm>
            <a:off x="7565922" y="1263692"/>
            <a:ext cx="20336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79BB41"/>
                </a:solidFill>
                <a:latin typeface="Calibri"/>
                <a:ea typeface="Calibri"/>
                <a:cs typeface="Calibri"/>
                <a:sym typeface="Calibri"/>
              </a:rPr>
              <a:t>Age</a:t>
            </a:r>
            <a:endParaRPr/>
          </a:p>
        </p:txBody>
      </p:sp>
      <p:graphicFrame>
        <p:nvGraphicFramePr>
          <p:cNvPr id="114" name="Google Shape;114;p3"/>
          <p:cNvGraphicFramePr/>
          <p:nvPr/>
        </p:nvGraphicFramePr>
        <p:xfrm>
          <a:off x="7535589" y="853541"/>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5" name="Google Shape;115;p3"/>
          <p:cNvSpPr txBox="1"/>
          <p:nvPr/>
        </p:nvSpPr>
        <p:spPr>
          <a:xfrm>
            <a:off x="1052052" y="3486397"/>
            <a:ext cx="357894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DC2F8F"/>
                </a:solidFill>
                <a:latin typeface="Calibri"/>
                <a:ea typeface="Calibri"/>
                <a:cs typeface="Calibri"/>
                <a:sym typeface="Calibri"/>
              </a:rPr>
              <a:t>Country Profile</a:t>
            </a:r>
            <a:endParaRPr/>
          </a:p>
        </p:txBody>
      </p:sp>
      <p:pic>
        <p:nvPicPr>
          <p:cNvPr id="116" name="Google Shape;116;p3"/>
          <p:cNvPicPr preferRelativeResize="0"/>
          <p:nvPr/>
        </p:nvPicPr>
        <p:blipFill rotWithShape="1">
          <a:blip r:embed="rId6">
            <a:alphaModFix/>
          </a:blip>
          <a:srcRect l="22858" t="36390" r="6791" b="-1"/>
          <a:stretch/>
        </p:blipFill>
        <p:spPr>
          <a:xfrm>
            <a:off x="1052052" y="4082142"/>
            <a:ext cx="3847641" cy="2421386"/>
          </a:xfrm>
          <a:prstGeom prst="rect">
            <a:avLst/>
          </a:prstGeom>
          <a:noFill/>
          <a:ln>
            <a:noFill/>
          </a:ln>
        </p:spPr>
      </p:pic>
      <p:sp>
        <p:nvSpPr>
          <p:cNvPr id="117" name="Google Shape;117;p3"/>
          <p:cNvSpPr txBox="1"/>
          <p:nvPr/>
        </p:nvSpPr>
        <p:spPr>
          <a:xfrm>
            <a:off x="4943179" y="4138674"/>
            <a:ext cx="305506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DC2F8F"/>
                </a:solidFill>
                <a:latin typeface="Calibri"/>
                <a:ea typeface="Calibri"/>
                <a:cs typeface="Calibri"/>
                <a:sym typeface="Calibri"/>
              </a:rPr>
              <a:t>27% - North Macedonia</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22% - Italy</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19% - Greece</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16% - Lithuania</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12% - Spain</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2% - UK</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1% - Turkey </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1% - Austria </a:t>
            </a:r>
            <a:endParaRPr/>
          </a:p>
          <a:p>
            <a:pPr marL="0" marR="0" lvl="0" indent="0" algn="l" rtl="0">
              <a:spcBef>
                <a:spcPts val="0"/>
              </a:spcBef>
              <a:spcAft>
                <a:spcPts val="0"/>
              </a:spcAft>
              <a:buNone/>
            </a:pPr>
            <a:r>
              <a:rPr lang="en-US" sz="1600" b="1">
                <a:solidFill>
                  <a:srgbClr val="DC2F8F"/>
                </a:solidFill>
                <a:latin typeface="Calibri"/>
                <a:ea typeface="Calibri"/>
                <a:cs typeface="Calibri"/>
                <a:sym typeface="Calibri"/>
              </a:rPr>
              <a:t>1% - Malta</a:t>
            </a:r>
            <a:endParaRPr/>
          </a:p>
        </p:txBody>
      </p:sp>
      <p:sp>
        <p:nvSpPr>
          <p:cNvPr id="118" name="Google Shape;118;p3"/>
          <p:cNvSpPr txBox="1"/>
          <p:nvPr/>
        </p:nvSpPr>
        <p:spPr>
          <a:xfrm>
            <a:off x="7567038" y="3486397"/>
            <a:ext cx="359418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79BB41"/>
                </a:solidFill>
                <a:latin typeface="Calibri"/>
                <a:ea typeface="Calibri"/>
                <a:cs typeface="Calibri"/>
                <a:sym typeface="Calibri"/>
              </a:rPr>
              <a:t>Level of Education</a:t>
            </a:r>
            <a:endParaRPr/>
          </a:p>
        </p:txBody>
      </p:sp>
      <p:graphicFrame>
        <p:nvGraphicFramePr>
          <p:cNvPr id="119" name="Google Shape;119;p3"/>
          <p:cNvGraphicFramePr/>
          <p:nvPr/>
        </p:nvGraphicFramePr>
        <p:xfrm>
          <a:off x="7320424" y="4268686"/>
          <a:ext cx="3594189" cy="2113231"/>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05" name="Google Shape;405;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06" name="Google Shape;406;p30"/>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407" name="Google Shape;407;p30"/>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What sports or physical activities are you currently engaged in?</a:t>
            </a:r>
            <a:endParaRPr/>
          </a:p>
        </p:txBody>
      </p:sp>
      <p:sp>
        <p:nvSpPr>
          <p:cNvPr id="408" name="Google Shape;408;p30"/>
          <p:cNvSpPr txBox="1"/>
          <p:nvPr/>
        </p:nvSpPr>
        <p:spPr>
          <a:xfrm>
            <a:off x="539096" y="1239628"/>
            <a:ext cx="11285034" cy="507831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DC2F8F"/>
              </a:buClr>
              <a:buSzPts val="1800"/>
              <a:buFont typeface="Calibri"/>
              <a:buAutoNum type="arabicPeriod"/>
            </a:pPr>
            <a:r>
              <a:rPr lang="en-US" sz="1800" b="1">
                <a:solidFill>
                  <a:srgbClr val="DC2F8F"/>
                </a:solidFill>
                <a:latin typeface="Calibri"/>
                <a:ea typeface="Calibri"/>
                <a:cs typeface="Calibri"/>
                <a:sym typeface="Calibri"/>
              </a:rPr>
              <a:t>Yoga and Meditation</a:t>
            </a:r>
            <a:r>
              <a:rPr lang="en-US" sz="1800">
                <a:solidFill>
                  <a:schemeClr val="dk1"/>
                </a:solidFill>
                <a:latin typeface="Calibri"/>
                <a:ea typeface="Calibri"/>
                <a:cs typeface="Calibri"/>
                <a:sym typeface="Calibri"/>
              </a:rPr>
              <a:t>: Yoga, mindfulness, meditation, stress relief meditation, and breath exercises. </a:t>
            </a:r>
            <a:endParaRPr/>
          </a:p>
          <a:p>
            <a:pPr marL="342900" marR="0" lvl="0" indent="-342900" algn="l" rtl="0">
              <a:spcBef>
                <a:spcPts val="0"/>
              </a:spcBef>
              <a:spcAft>
                <a:spcPts val="0"/>
              </a:spcAft>
              <a:buClr>
                <a:srgbClr val="79BB41"/>
              </a:buClr>
              <a:buSzPts val="1800"/>
              <a:buFont typeface="Calibri"/>
              <a:buAutoNum type="arabicPeriod"/>
            </a:pPr>
            <a:r>
              <a:rPr lang="en-US" sz="1800" b="1">
                <a:solidFill>
                  <a:srgbClr val="79BB41"/>
                </a:solidFill>
                <a:latin typeface="Calibri"/>
                <a:ea typeface="Calibri"/>
                <a:cs typeface="Calibri"/>
                <a:sym typeface="Calibri"/>
              </a:rPr>
              <a:t>Walking</a:t>
            </a:r>
            <a:r>
              <a:rPr lang="en-US" sz="1800">
                <a:solidFill>
                  <a:schemeClr val="dk1"/>
                </a:solidFill>
                <a:latin typeface="Calibri"/>
                <a:ea typeface="Calibri"/>
                <a:cs typeface="Calibri"/>
                <a:sym typeface="Calibri"/>
              </a:rPr>
              <a:t>: Engaging in walks, walking in nature, and taking walks by the beach.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DC2F8F"/>
              </a:buClr>
              <a:buSzPts val="1800"/>
              <a:buFont typeface="Calibri"/>
              <a:buAutoNum type="arabicPeriod"/>
            </a:pPr>
            <a:r>
              <a:rPr lang="en-US" sz="1800" b="1">
                <a:solidFill>
                  <a:srgbClr val="DC2F8F"/>
                </a:solidFill>
                <a:latin typeface="Calibri"/>
                <a:ea typeface="Calibri"/>
                <a:cs typeface="Calibri"/>
                <a:sym typeface="Calibri"/>
              </a:rPr>
              <a:t>Outdoor Activities</a:t>
            </a:r>
            <a:r>
              <a:rPr lang="en-US" sz="1800">
                <a:solidFill>
                  <a:schemeClr val="dk1"/>
                </a:solidFill>
                <a:latin typeface="Calibri"/>
                <a:ea typeface="Calibri"/>
                <a:cs typeface="Calibri"/>
                <a:sym typeface="Calibri"/>
              </a:rPr>
              <a:t>: Participating in outdoor sports, outdoor exercising, hiking, trekking, mountain climbing, swimming, and activities in nature.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79BB41"/>
              </a:buClr>
              <a:buSzPts val="1800"/>
              <a:buFont typeface="Calibri"/>
              <a:buAutoNum type="arabicPeriod"/>
            </a:pPr>
            <a:r>
              <a:rPr lang="en-US" sz="1800" b="1">
                <a:solidFill>
                  <a:srgbClr val="79BB41"/>
                </a:solidFill>
                <a:latin typeface="Calibri"/>
                <a:ea typeface="Calibri"/>
                <a:cs typeface="Calibri"/>
                <a:sym typeface="Calibri"/>
              </a:rPr>
              <a:t>Team Sports and Group Activities</a:t>
            </a:r>
            <a:r>
              <a:rPr lang="en-US" sz="1800">
                <a:solidFill>
                  <a:schemeClr val="dk1"/>
                </a:solidFill>
                <a:latin typeface="Calibri"/>
                <a:ea typeface="Calibri"/>
                <a:cs typeface="Calibri"/>
                <a:sym typeface="Calibri"/>
              </a:rPr>
              <a:t>: Involvement in team sports, group sports, social activities, theater, dance lessons, creative writing groups, focus groups, meeting groups, group therapies, and group meetings for managing anxiety.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DC2F8F"/>
              </a:buClr>
              <a:buSzPts val="1800"/>
              <a:buFont typeface="Calibri"/>
              <a:buAutoNum type="arabicPeriod"/>
            </a:pPr>
            <a:r>
              <a:rPr lang="en-US" sz="1800" b="1">
                <a:solidFill>
                  <a:srgbClr val="DC2F8F"/>
                </a:solidFill>
                <a:latin typeface="Calibri"/>
                <a:ea typeface="Calibri"/>
                <a:cs typeface="Calibri"/>
                <a:sym typeface="Calibri"/>
              </a:rPr>
              <a:t>Gym and Exercise</a:t>
            </a:r>
            <a:r>
              <a:rPr lang="en-US" sz="1800">
                <a:solidFill>
                  <a:schemeClr val="dk1"/>
                </a:solidFill>
                <a:latin typeface="Calibri"/>
                <a:ea typeface="Calibri"/>
                <a:cs typeface="Calibri"/>
                <a:sym typeface="Calibri"/>
              </a:rPr>
              <a:t>: Going to the gym, engaging in physical exercise, easy exercises, exercises at work, home workouts, pilates, and sports activities.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79BB41"/>
              </a:buClr>
              <a:buSzPts val="1800"/>
              <a:buFont typeface="Calibri"/>
              <a:buAutoNum type="arabicPeriod"/>
            </a:pPr>
            <a:r>
              <a:rPr lang="en-US" sz="1800" b="1">
                <a:solidFill>
                  <a:srgbClr val="79BB41"/>
                </a:solidFill>
                <a:latin typeface="Calibri"/>
                <a:ea typeface="Calibri"/>
                <a:cs typeface="Calibri"/>
                <a:sym typeface="Calibri"/>
              </a:rPr>
              <a:t>Mindfulness Practices</a:t>
            </a:r>
            <a:r>
              <a:rPr lang="en-US" sz="1800">
                <a:solidFill>
                  <a:schemeClr val="dk1"/>
                </a:solidFill>
                <a:latin typeface="Calibri"/>
                <a:ea typeface="Calibri"/>
                <a:cs typeface="Calibri"/>
                <a:sym typeface="Calibri"/>
              </a:rPr>
              <a:t>: Exploring mindfulness practices, mindfulness sessions, mental health therapy, mental coaching, art therapy, and learning relaxation techniques.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DC2F8F"/>
              </a:buClr>
              <a:buSzPts val="1800"/>
              <a:buFont typeface="Calibri"/>
              <a:buAutoNum type="arabicPeriod"/>
            </a:pPr>
            <a:r>
              <a:rPr lang="en-US" sz="1800" b="1">
                <a:solidFill>
                  <a:srgbClr val="DC2F8F"/>
                </a:solidFill>
                <a:latin typeface="Calibri"/>
                <a:ea typeface="Calibri"/>
                <a:cs typeface="Calibri"/>
                <a:sym typeface="Calibri"/>
              </a:rPr>
              <a:t>Other</a:t>
            </a:r>
            <a:r>
              <a:rPr lang="en-US" sz="1800">
                <a:solidFill>
                  <a:schemeClr val="dk1"/>
                </a:solidFill>
                <a:latin typeface="Calibri"/>
                <a:ea typeface="Calibri"/>
                <a:cs typeface="Calibri"/>
                <a:sym typeface="Calibri"/>
              </a:rPr>
              <a:t>: swimming, biking, reading, recreational activities, cultural activities, games, time management, spa activities, and sessions with psychologists. </a:t>
            </a: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rgbClr val="79BB41"/>
              </a:buClr>
              <a:buSzPts val="1800"/>
              <a:buFont typeface="Calibri"/>
              <a:buAutoNum type="arabicPeriod"/>
            </a:pPr>
            <a:r>
              <a:rPr lang="en-US" sz="1800" b="1">
                <a:solidFill>
                  <a:srgbClr val="79BB41"/>
                </a:solidFill>
                <a:latin typeface="Calibri"/>
                <a:ea typeface="Calibri"/>
                <a:cs typeface="Calibri"/>
                <a:sym typeface="Calibri"/>
              </a:rPr>
              <a:t>None</a:t>
            </a:r>
            <a:endParaRPr sz="1800" b="1">
              <a:solidFill>
                <a:srgbClr val="79BB41"/>
              </a:solidFill>
              <a:latin typeface="Calibri"/>
              <a:ea typeface="Calibri"/>
              <a:cs typeface="Calibri"/>
              <a:sym typeface="Calibri"/>
            </a:endParaRPr>
          </a:p>
          <a:p>
            <a:pPr marL="342900" marR="0" lvl="0" indent="-342900" algn="l" rtl="0">
              <a:spcBef>
                <a:spcPts val="0"/>
              </a:spcBef>
              <a:spcAft>
                <a:spcPts val="0"/>
              </a:spcAft>
              <a:buClr>
                <a:srgbClr val="DC2F8F"/>
              </a:buClr>
              <a:buSzPts val="1800"/>
              <a:buFont typeface="Calibri"/>
              <a:buAutoNum type="arabicPeriod"/>
            </a:pPr>
            <a:r>
              <a:rPr lang="en-US" sz="1800" b="1">
                <a:solidFill>
                  <a:srgbClr val="DC2F8F"/>
                </a:solidFill>
                <a:latin typeface="Calibri"/>
                <a:ea typeface="Calibri"/>
                <a:cs typeface="Calibri"/>
                <a:sym typeface="Calibri"/>
              </a:rPr>
              <a:t>Unknown/Not Sure</a:t>
            </a:r>
            <a:r>
              <a:rPr lang="en-US" sz="1800">
                <a:solidFill>
                  <a:schemeClr val="dk1"/>
                </a:solidFill>
                <a:latin typeface="Calibri"/>
                <a:ea typeface="Calibri"/>
                <a:cs typeface="Calibri"/>
                <a:sym typeface="Calibri"/>
              </a:rPr>
              <a:t>: Some respondents mentioned that they are not aware of available options, unsure, or don't know what activities they are currently engaged in. </a:t>
            </a:r>
            <a:endParaRPr/>
          </a:p>
          <a:p>
            <a:pPr marL="0" marR="0" lvl="0" indent="0" algn="l" rtl="0">
              <a:spcBef>
                <a:spcPts val="0"/>
              </a:spcBef>
              <a:spcAft>
                <a:spcPts val="0"/>
              </a:spcAft>
              <a:buNone/>
            </a:pPr>
            <a:r>
              <a:rPr lang="en-US" sz="1800" b="1">
                <a:solidFill>
                  <a:srgbClr val="79BB41"/>
                </a:solidFill>
                <a:latin typeface="Calibri"/>
                <a:ea typeface="Calibri"/>
                <a:cs typeface="Calibri"/>
                <a:sym typeface="Calibri"/>
              </a:rPr>
              <a:t>10. "Any" or "Open to Everything</a:t>
            </a:r>
            <a:r>
              <a:rPr lang="en-US" sz="1800">
                <a:solidFill>
                  <a:schemeClr val="dk1"/>
                </a:solidFill>
                <a:latin typeface="Calibri"/>
                <a:ea typeface="Calibri"/>
                <a:cs typeface="Calibri"/>
                <a:sym typeface="Calibri"/>
              </a:rPr>
              <a:t>": Respondents expressed a willingness to engage in any sports or physical activities that could improve their well-being.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15" name="Google Shape;415;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16" name="Google Shape;416;p31"/>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417" name="Google Shape;417;p31"/>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Fixed Working Hours</a:t>
            </a:r>
            <a:endParaRPr/>
          </a:p>
        </p:txBody>
      </p:sp>
      <p:graphicFrame>
        <p:nvGraphicFramePr>
          <p:cNvPr id="418" name="Google Shape;418;p31"/>
          <p:cNvGraphicFramePr/>
          <p:nvPr/>
        </p:nvGraphicFramePr>
        <p:xfrm>
          <a:off x="816854" y="1869167"/>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25" name="Google Shape;425;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26" name="Google Shape;426;p32"/>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427" name="Google Shape;427;p32"/>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Availability of Respondents for Mental and Physical Well-Being </a:t>
            </a:r>
            <a:endParaRPr/>
          </a:p>
        </p:txBody>
      </p:sp>
      <p:graphicFrame>
        <p:nvGraphicFramePr>
          <p:cNvPr id="428" name="Google Shape;428;p32"/>
          <p:cNvGraphicFramePr/>
          <p:nvPr/>
        </p:nvGraphicFramePr>
        <p:xfrm>
          <a:off x="923813" y="1335316"/>
          <a:ext cx="10515600" cy="48126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35" name="Google Shape;435;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36" name="Google Shape;436;p33"/>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437" name="Google Shape;437;p33"/>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Interest in Participating in Mental and Physical Activities</a:t>
            </a:r>
            <a:endParaRPr/>
          </a:p>
        </p:txBody>
      </p:sp>
      <p:graphicFrame>
        <p:nvGraphicFramePr>
          <p:cNvPr id="438" name="Google Shape;438;p33"/>
          <p:cNvGraphicFramePr/>
          <p:nvPr/>
        </p:nvGraphicFramePr>
        <p:xfrm>
          <a:off x="2264228" y="1509486"/>
          <a:ext cx="7910286" cy="495467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45" name="Google Shape;445;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46" name="Google Shape;446;p34"/>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447" name="Google Shape;447;p34"/>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Interest in Participating in Mental and Physical Activities</a:t>
            </a:r>
            <a:endParaRPr/>
          </a:p>
        </p:txBody>
      </p:sp>
      <p:sp>
        <p:nvSpPr>
          <p:cNvPr id="448" name="Google Shape;448;p34"/>
          <p:cNvSpPr txBox="1"/>
          <p:nvPr/>
        </p:nvSpPr>
        <p:spPr>
          <a:xfrm>
            <a:off x="945159" y="1247385"/>
            <a:ext cx="10301681" cy="5324535"/>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Yoga and Meditation</a:t>
            </a:r>
            <a:r>
              <a:rPr lang="en-US" sz="2000" b="0" i="0">
                <a:solidFill>
                  <a:srgbClr val="374151"/>
                </a:solidFill>
                <a:latin typeface="Arial"/>
                <a:ea typeface="Arial"/>
                <a:cs typeface="Arial"/>
                <a:sym typeface="Arial"/>
              </a:rPr>
              <a:t>: This includes practicing yoga, mindfulness, meditation, stress relief meditation, breath exercises, and mindfulness techniques. </a:t>
            </a:r>
            <a:endParaRPr sz="2000">
              <a:solidFill>
                <a:srgbClr val="374151"/>
              </a:solidFill>
              <a:latin typeface="Arial"/>
              <a:ea typeface="Arial"/>
              <a:cs typeface="Arial"/>
              <a:sym typeface="Arial"/>
            </a:endParaRPr>
          </a:p>
          <a:p>
            <a:pPr marL="0" marR="0" lvl="0" indent="0" algn="l" rtl="0">
              <a:spcBef>
                <a:spcPts val="0"/>
              </a:spcBef>
              <a:spcAft>
                <a:spcPts val="0"/>
              </a:spcAft>
              <a:buClr>
                <a:schemeClr val="dk1"/>
              </a:buClr>
              <a:buSzPts val="2000"/>
              <a:buFont typeface="Calibri"/>
              <a:buNone/>
            </a:pPr>
            <a:endParaRPr sz="2000" b="0" i="0">
              <a:solidFill>
                <a:srgbClr val="374151"/>
              </a:solidFill>
              <a:latin typeface="Arial"/>
              <a:ea typeface="Arial"/>
              <a:cs typeface="Arial"/>
              <a:sym typeface="Arial"/>
            </a:endParaRPr>
          </a:p>
          <a:p>
            <a:pPr marL="0" marR="0" lvl="0" indent="-127000" algn="l" rtl="0">
              <a:spcBef>
                <a:spcPts val="0"/>
              </a:spcBef>
              <a:spcAft>
                <a:spcPts val="0"/>
              </a:spcAft>
              <a:buClr>
                <a:srgbClr val="79BB41"/>
              </a:buClr>
              <a:buSzPts val="2000"/>
              <a:buFont typeface="Calibri"/>
              <a:buAutoNum type="arabicPeriod"/>
            </a:pPr>
            <a:r>
              <a:rPr lang="en-US" sz="2000" b="1" i="0">
                <a:solidFill>
                  <a:srgbClr val="79BB41"/>
                </a:solidFill>
                <a:latin typeface="Arial"/>
                <a:ea typeface="Arial"/>
                <a:cs typeface="Arial"/>
                <a:sym typeface="Arial"/>
              </a:rPr>
              <a:t>Outdoor Activities</a:t>
            </a:r>
            <a:r>
              <a:rPr lang="en-US" sz="2000" b="0" i="0">
                <a:solidFill>
                  <a:srgbClr val="374151"/>
                </a:solidFill>
                <a:latin typeface="Arial"/>
                <a:ea typeface="Arial"/>
                <a:cs typeface="Arial"/>
                <a:sym typeface="Arial"/>
              </a:rPr>
              <a:t>: Engaging in outdoor activities such as hiking, walking in nature, mountain climbing, swimming, running, cycling, Nordic walking, trekking, outdoor exercising, and sports in nature. </a:t>
            </a:r>
            <a:endParaRPr/>
          </a:p>
          <a:p>
            <a:pPr marL="0" marR="0" lvl="0" indent="0" algn="l" rtl="0">
              <a:spcBef>
                <a:spcPts val="0"/>
              </a:spcBef>
              <a:spcAft>
                <a:spcPts val="0"/>
              </a:spcAft>
              <a:buClr>
                <a:schemeClr val="dk1"/>
              </a:buClr>
              <a:buSzPts val="2000"/>
              <a:buFont typeface="Calibri"/>
              <a:buNone/>
            </a:pPr>
            <a:endParaRPr sz="2000" b="0" i="0">
              <a:solidFill>
                <a:srgbClr val="374151"/>
              </a:solidFill>
              <a:latin typeface="Arial"/>
              <a:ea typeface="Arial"/>
              <a:cs typeface="Arial"/>
              <a:sym typeface="Arial"/>
            </a:endParaRPr>
          </a:p>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Social Activities and Group Interactions</a:t>
            </a:r>
            <a:r>
              <a:rPr lang="en-US" sz="2000" b="0" i="0">
                <a:solidFill>
                  <a:srgbClr val="374151"/>
                </a:solidFill>
                <a:latin typeface="Arial"/>
                <a:ea typeface="Arial"/>
                <a:cs typeface="Arial"/>
                <a:sym typeface="Arial"/>
              </a:rPr>
              <a:t>: Participating in social activities, team sports, group activities, focus groups, meeting groups, group therapies, group meetings for managing anxiety, and group sports. </a:t>
            </a:r>
            <a:endParaRPr/>
          </a:p>
          <a:p>
            <a:pPr marL="0" marR="0" lvl="0" indent="0" algn="l" rtl="0">
              <a:spcBef>
                <a:spcPts val="0"/>
              </a:spcBef>
              <a:spcAft>
                <a:spcPts val="0"/>
              </a:spcAft>
              <a:buClr>
                <a:schemeClr val="dk1"/>
              </a:buClr>
              <a:buSzPts val="2000"/>
              <a:buFont typeface="Calibri"/>
              <a:buNone/>
            </a:pPr>
            <a:endParaRPr sz="2000" b="0" i="0">
              <a:solidFill>
                <a:srgbClr val="374151"/>
              </a:solidFill>
              <a:latin typeface="Arial"/>
              <a:ea typeface="Arial"/>
              <a:cs typeface="Arial"/>
              <a:sym typeface="Arial"/>
            </a:endParaRPr>
          </a:p>
          <a:p>
            <a:pPr marL="0" marR="0" lvl="0" indent="-127000" algn="l" rtl="0">
              <a:spcBef>
                <a:spcPts val="0"/>
              </a:spcBef>
              <a:spcAft>
                <a:spcPts val="0"/>
              </a:spcAft>
              <a:buClr>
                <a:srgbClr val="79BB41"/>
              </a:buClr>
              <a:buSzPts val="2000"/>
              <a:buFont typeface="Calibri"/>
              <a:buAutoNum type="arabicPeriod"/>
            </a:pPr>
            <a:r>
              <a:rPr lang="en-US" sz="2000" b="1" i="0">
                <a:solidFill>
                  <a:srgbClr val="79BB41"/>
                </a:solidFill>
                <a:latin typeface="Arial"/>
                <a:ea typeface="Arial"/>
                <a:cs typeface="Arial"/>
                <a:sym typeface="Arial"/>
              </a:rPr>
              <a:t>Mental Health Therapy</a:t>
            </a:r>
            <a:r>
              <a:rPr lang="en-US" sz="2000" b="0" i="0">
                <a:solidFill>
                  <a:srgbClr val="374151"/>
                </a:solidFill>
                <a:latin typeface="Arial"/>
                <a:ea typeface="Arial"/>
                <a:cs typeface="Arial"/>
                <a:sym typeface="Arial"/>
              </a:rPr>
              <a:t>: Seeking mental health therapy, including sessions with psychologists, mental health coaching, and psychotherapy. </a:t>
            </a:r>
            <a:endParaRPr/>
          </a:p>
          <a:p>
            <a:pPr marL="0" marR="0" lvl="0" indent="0" algn="l" rtl="0">
              <a:spcBef>
                <a:spcPts val="0"/>
              </a:spcBef>
              <a:spcAft>
                <a:spcPts val="0"/>
              </a:spcAft>
              <a:buClr>
                <a:schemeClr val="dk1"/>
              </a:buClr>
              <a:buSzPts val="2000"/>
              <a:buFont typeface="Calibri"/>
              <a:buNone/>
            </a:pPr>
            <a:endParaRPr sz="2000">
              <a:solidFill>
                <a:srgbClr val="374151"/>
              </a:solidFill>
              <a:latin typeface="Arial"/>
              <a:ea typeface="Arial"/>
              <a:cs typeface="Arial"/>
              <a:sym typeface="Arial"/>
            </a:endParaRPr>
          </a:p>
          <a:p>
            <a:pPr marL="0" marR="0" lvl="0" indent="-127000" algn="l" rtl="0">
              <a:spcBef>
                <a:spcPts val="0"/>
              </a:spcBef>
              <a:spcAft>
                <a:spcPts val="0"/>
              </a:spcAft>
              <a:buClr>
                <a:srgbClr val="DC2F8F"/>
              </a:buClr>
              <a:buSzPts val="2000"/>
              <a:buFont typeface="Calibri"/>
              <a:buAutoNum type="arabicPeriod"/>
            </a:pPr>
            <a:r>
              <a:rPr lang="en-US" sz="2000" b="1" i="0">
                <a:solidFill>
                  <a:srgbClr val="DC2F8F"/>
                </a:solidFill>
                <a:latin typeface="Arial"/>
                <a:ea typeface="Arial"/>
                <a:cs typeface="Arial"/>
                <a:sym typeface="Arial"/>
              </a:rPr>
              <a:t>Mindfulness and Mind-Body Practices</a:t>
            </a:r>
            <a:r>
              <a:rPr lang="en-US" sz="2000" b="0" i="0">
                <a:solidFill>
                  <a:srgbClr val="374151"/>
                </a:solidFill>
                <a:latin typeface="Arial"/>
                <a:ea typeface="Arial"/>
                <a:cs typeface="Arial"/>
                <a:sym typeface="Arial"/>
              </a:rPr>
              <a:t>: Engaging in mindfulness practices, mindfulness sessions, meditation, art therapy, breathing techniques, relaxation techniques, tai chi, and activities that teach how to manage thoughts and be centered.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55" name="Google Shape;455;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56" name="Google Shape;456;p35"/>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457" name="Google Shape;457;p35"/>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Interest in Participating in Mental and Physical Activities</a:t>
            </a:r>
            <a:endParaRPr/>
          </a:p>
        </p:txBody>
      </p:sp>
      <p:sp>
        <p:nvSpPr>
          <p:cNvPr id="458" name="Google Shape;458;p35"/>
          <p:cNvSpPr txBox="1"/>
          <p:nvPr/>
        </p:nvSpPr>
        <p:spPr>
          <a:xfrm>
            <a:off x="1030772" y="1122363"/>
            <a:ext cx="10301681"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a:solidFill>
                  <a:srgbClr val="79BB41"/>
                </a:solidFill>
                <a:latin typeface="Arial"/>
                <a:ea typeface="Arial"/>
                <a:cs typeface="Arial"/>
                <a:sym typeface="Arial"/>
              </a:rPr>
              <a:t>6. Exercise and Physical Fitness</a:t>
            </a:r>
            <a:r>
              <a:rPr lang="en-US" sz="2000" b="0" i="0">
                <a:solidFill>
                  <a:srgbClr val="374151"/>
                </a:solidFill>
                <a:latin typeface="Arial"/>
                <a:ea typeface="Arial"/>
                <a:cs typeface="Arial"/>
                <a:sym typeface="Arial"/>
              </a:rPr>
              <a:t>: Involvement in physical exercise, gym workouts, easy exercises, pilates, sports activities, training with bicycles, basketball, dancing, and sports in general. </a:t>
            </a:r>
            <a:endParaRPr/>
          </a:p>
          <a:p>
            <a:pPr marL="0" marR="0" lvl="0" indent="0" algn="l" rtl="0">
              <a:spcBef>
                <a:spcPts val="0"/>
              </a:spcBef>
              <a:spcAft>
                <a:spcPts val="0"/>
              </a:spcAft>
              <a:buNone/>
            </a:pPr>
            <a:endParaRPr sz="2000" b="0" i="0">
              <a:solidFill>
                <a:srgbClr val="374151"/>
              </a:solidFill>
              <a:latin typeface="Arial"/>
              <a:ea typeface="Arial"/>
              <a:cs typeface="Arial"/>
              <a:sym typeface="Arial"/>
            </a:endParaRPr>
          </a:p>
          <a:p>
            <a:pPr marL="0" marR="0" lvl="0" indent="0" algn="l" rtl="0">
              <a:spcBef>
                <a:spcPts val="0"/>
              </a:spcBef>
              <a:spcAft>
                <a:spcPts val="0"/>
              </a:spcAft>
              <a:buNone/>
            </a:pPr>
            <a:r>
              <a:rPr lang="en-US" sz="2000" b="1">
                <a:solidFill>
                  <a:srgbClr val="DC2F8F"/>
                </a:solidFill>
                <a:latin typeface="Arial"/>
                <a:ea typeface="Arial"/>
                <a:cs typeface="Arial"/>
                <a:sym typeface="Arial"/>
              </a:rPr>
              <a:t>7. </a:t>
            </a:r>
            <a:r>
              <a:rPr lang="en-US" sz="2000" b="1" i="0">
                <a:solidFill>
                  <a:srgbClr val="DC2F8F"/>
                </a:solidFill>
                <a:latin typeface="Arial"/>
                <a:ea typeface="Arial"/>
                <a:cs typeface="Arial"/>
                <a:sym typeface="Arial"/>
              </a:rPr>
              <a:t>Reading and Personal Enrichment: </a:t>
            </a:r>
            <a:r>
              <a:rPr lang="en-US" sz="2000" b="0" i="0">
                <a:solidFill>
                  <a:srgbClr val="374151"/>
                </a:solidFill>
                <a:latin typeface="Arial"/>
                <a:ea typeface="Arial"/>
                <a:cs typeface="Arial"/>
                <a:sym typeface="Arial"/>
              </a:rPr>
              <a:t>Participating in activities such as reading books, creative writing, and courses for personal and professional development. </a:t>
            </a:r>
            <a:endParaRPr/>
          </a:p>
          <a:p>
            <a:pPr marL="0" marR="0" lvl="0" indent="0" algn="l" rtl="0">
              <a:spcBef>
                <a:spcPts val="0"/>
              </a:spcBef>
              <a:spcAft>
                <a:spcPts val="0"/>
              </a:spcAft>
              <a:buNone/>
            </a:pPr>
            <a:endParaRPr sz="2000" b="0" i="0">
              <a:solidFill>
                <a:srgbClr val="374151"/>
              </a:solidFill>
              <a:latin typeface="Arial"/>
              <a:ea typeface="Arial"/>
              <a:cs typeface="Arial"/>
              <a:sym typeface="Arial"/>
            </a:endParaRPr>
          </a:p>
          <a:p>
            <a:pPr marL="0" marR="0" lvl="0" indent="0" algn="l" rtl="0">
              <a:spcBef>
                <a:spcPts val="0"/>
              </a:spcBef>
              <a:spcAft>
                <a:spcPts val="0"/>
              </a:spcAft>
              <a:buNone/>
            </a:pPr>
            <a:r>
              <a:rPr lang="en-US" sz="2000" b="1">
                <a:solidFill>
                  <a:srgbClr val="79BB41"/>
                </a:solidFill>
                <a:latin typeface="Arial"/>
                <a:ea typeface="Arial"/>
                <a:cs typeface="Arial"/>
                <a:sym typeface="Arial"/>
              </a:rPr>
              <a:t>8. </a:t>
            </a:r>
            <a:r>
              <a:rPr lang="en-US" sz="2000" b="1" i="0">
                <a:solidFill>
                  <a:srgbClr val="79BB41"/>
                </a:solidFill>
                <a:latin typeface="Arial"/>
                <a:ea typeface="Arial"/>
                <a:cs typeface="Arial"/>
                <a:sym typeface="Arial"/>
              </a:rPr>
              <a:t>Other: </a:t>
            </a:r>
            <a:r>
              <a:rPr lang="en-US" sz="2000" b="0" i="0">
                <a:solidFill>
                  <a:srgbClr val="374151"/>
                </a:solidFill>
                <a:latin typeface="Arial"/>
                <a:ea typeface="Arial"/>
                <a:cs typeface="Arial"/>
                <a:sym typeface="Arial"/>
              </a:rPr>
              <a:t>Miscellaneous activities mentioned in the responses, including theater, gardening, swimming, Zumba, playing games, spa activities, visiting the pool, recreational activities, cultural activities, and activities that include movement and mental health. </a:t>
            </a:r>
            <a:endParaRPr/>
          </a:p>
          <a:p>
            <a:pPr marL="0" marR="0" lvl="0" indent="0" algn="l" rtl="0">
              <a:spcBef>
                <a:spcPts val="0"/>
              </a:spcBef>
              <a:spcAft>
                <a:spcPts val="0"/>
              </a:spcAft>
              <a:buNone/>
            </a:pPr>
            <a:endParaRPr sz="2000" b="0" i="0">
              <a:solidFill>
                <a:srgbClr val="374151"/>
              </a:solidFill>
              <a:latin typeface="Arial"/>
              <a:ea typeface="Arial"/>
              <a:cs typeface="Arial"/>
              <a:sym typeface="Arial"/>
            </a:endParaRPr>
          </a:p>
          <a:p>
            <a:pPr marL="0" marR="0" lvl="0" indent="0" algn="l" rtl="0">
              <a:spcBef>
                <a:spcPts val="0"/>
              </a:spcBef>
              <a:spcAft>
                <a:spcPts val="0"/>
              </a:spcAft>
              <a:buNone/>
            </a:pPr>
            <a:r>
              <a:rPr lang="en-US" sz="2000" b="1" i="0">
                <a:solidFill>
                  <a:srgbClr val="DC2F8F"/>
                </a:solidFill>
                <a:latin typeface="Arial"/>
                <a:ea typeface="Arial"/>
                <a:cs typeface="Arial"/>
                <a:sym typeface="Arial"/>
              </a:rPr>
              <a:t>9. Unknown/Not Sure: </a:t>
            </a:r>
            <a:r>
              <a:rPr lang="en-US" sz="2000" b="0" i="0">
                <a:solidFill>
                  <a:srgbClr val="374151"/>
                </a:solidFill>
                <a:latin typeface="Arial"/>
                <a:ea typeface="Arial"/>
                <a:cs typeface="Arial"/>
                <a:sym typeface="Arial"/>
              </a:rPr>
              <a:t>Some respondents mentioned that they are not aware of available options or are unsure of the types of mental and physical health activities they would be interested in. </a:t>
            </a:r>
            <a:endParaRPr sz="2000">
              <a:solidFill>
                <a:srgbClr val="374151"/>
              </a:solidFill>
              <a:latin typeface="Arial"/>
              <a:ea typeface="Arial"/>
              <a:cs typeface="Arial"/>
              <a:sym typeface="Arial"/>
            </a:endParaRPr>
          </a:p>
          <a:p>
            <a:pPr marL="0" marR="0" lvl="0" indent="0" algn="l" rtl="0">
              <a:spcBef>
                <a:spcPts val="0"/>
              </a:spcBef>
              <a:spcAft>
                <a:spcPts val="0"/>
              </a:spcAft>
              <a:buNone/>
            </a:pPr>
            <a:endParaRPr sz="2000" b="0" i="0">
              <a:solidFill>
                <a:srgbClr val="374151"/>
              </a:solidFill>
              <a:latin typeface="Arial"/>
              <a:ea typeface="Arial"/>
              <a:cs typeface="Arial"/>
              <a:sym typeface="Arial"/>
            </a:endParaRPr>
          </a:p>
          <a:p>
            <a:pPr marL="0" marR="0" lvl="0" indent="0" algn="l" rtl="0">
              <a:spcBef>
                <a:spcPts val="0"/>
              </a:spcBef>
              <a:spcAft>
                <a:spcPts val="0"/>
              </a:spcAft>
              <a:buNone/>
            </a:pPr>
            <a:r>
              <a:rPr lang="en-US" sz="2000" b="1" i="0">
                <a:solidFill>
                  <a:srgbClr val="79BB41"/>
                </a:solidFill>
                <a:latin typeface="Arial"/>
                <a:ea typeface="Arial"/>
                <a:cs typeface="Arial"/>
                <a:sym typeface="Arial"/>
              </a:rPr>
              <a:t>10. Open to Anything: </a:t>
            </a:r>
            <a:r>
              <a:rPr lang="en-US" sz="2000" b="0" i="0">
                <a:solidFill>
                  <a:srgbClr val="374151"/>
                </a:solidFill>
                <a:latin typeface="Arial"/>
                <a:ea typeface="Arial"/>
                <a:cs typeface="Arial"/>
                <a:sym typeface="Arial"/>
              </a:rPr>
              <a:t>Respondents expressed openness to participating in any mental and physical health activities that would be beneficial for them.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464" name="Google Shape;464;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465" name="Google Shape;465;p36"/>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26" name="Google Shape;126;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27" name="Google Shape;127;p4"/>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128" name="Google Shape;128;p4"/>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9BB41"/>
              </a:buClr>
              <a:buSzPts val="3000"/>
              <a:buFont typeface="Arial"/>
              <a:buNone/>
            </a:pPr>
            <a:r>
              <a:rPr lang="en-US" sz="3000">
                <a:solidFill>
                  <a:srgbClr val="79BB41"/>
                </a:solidFill>
                <a:latin typeface="Calibri"/>
                <a:ea typeface="Calibri"/>
                <a:cs typeface="Calibri"/>
                <a:sym typeface="Calibri"/>
              </a:rPr>
              <a:t>Organisation Profile </a:t>
            </a:r>
            <a:r>
              <a:rPr lang="en-US" sz="3000">
                <a:solidFill>
                  <a:srgbClr val="DC2F8F"/>
                </a:solidFill>
                <a:latin typeface="Calibri"/>
                <a:ea typeface="Calibri"/>
                <a:cs typeface="Calibri"/>
                <a:sym typeface="Calibri"/>
              </a:rPr>
              <a:t>of Respondents(?)</a:t>
            </a:r>
            <a:endParaRPr/>
          </a:p>
        </p:txBody>
      </p:sp>
      <p:pic>
        <p:nvPicPr>
          <p:cNvPr id="129" name="Google Shape;129;p4" descr="Forms response chart. Question title: Number of employees&#10;. Number of responses: 126 responses."/>
          <p:cNvPicPr preferRelativeResize="0"/>
          <p:nvPr/>
        </p:nvPicPr>
        <p:blipFill rotWithShape="1">
          <a:blip r:embed="rId4">
            <a:alphaModFix/>
          </a:blip>
          <a:srcRect r="26770" b="7397"/>
          <a:stretch/>
        </p:blipFill>
        <p:spPr>
          <a:xfrm>
            <a:off x="6453227" y="1122363"/>
            <a:ext cx="5623223" cy="2991587"/>
          </a:xfrm>
          <a:prstGeom prst="rect">
            <a:avLst/>
          </a:prstGeom>
          <a:noFill/>
          <a:ln>
            <a:noFill/>
          </a:ln>
        </p:spPr>
      </p:pic>
      <p:pic>
        <p:nvPicPr>
          <p:cNvPr id="130" name="Google Shape;130;p4" descr="Forms response chart. Question title: Years working within the organization&#10;. Number of responses: 126 responses."/>
          <p:cNvPicPr preferRelativeResize="0"/>
          <p:nvPr/>
        </p:nvPicPr>
        <p:blipFill rotWithShape="1">
          <a:blip r:embed="rId5">
            <a:alphaModFix/>
          </a:blip>
          <a:srcRect r="29280" b="5495"/>
          <a:stretch/>
        </p:blipFill>
        <p:spPr>
          <a:xfrm>
            <a:off x="28654" y="1122362"/>
            <a:ext cx="5321299" cy="2991588"/>
          </a:xfrm>
          <a:prstGeom prst="rect">
            <a:avLst/>
          </a:prstGeom>
          <a:noFill/>
          <a:ln>
            <a:noFill/>
          </a:ln>
        </p:spPr>
      </p:pic>
      <p:sp>
        <p:nvSpPr>
          <p:cNvPr id="131" name="Google Shape;131;p4"/>
          <p:cNvSpPr txBox="1"/>
          <p:nvPr/>
        </p:nvSpPr>
        <p:spPr>
          <a:xfrm>
            <a:off x="7454899" y="4480748"/>
            <a:ext cx="4737101"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59 different industries, most common</a:t>
            </a:r>
            <a:r>
              <a:rPr lang="en-US" sz="160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Education – 27%</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Health care – 10.3%</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Information services – 4.8%</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Finance – 4.8%</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Data processing – 2.4%</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Entertainment – 2.4%</a:t>
            </a:r>
            <a:endParaRPr/>
          </a:p>
          <a:p>
            <a:pPr marL="285750" marR="0" lvl="0" indent="-285750" algn="l" rtl="0">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Food services – 2.4%</a:t>
            </a:r>
            <a:endParaRPr/>
          </a:p>
        </p:txBody>
      </p:sp>
      <p:pic>
        <p:nvPicPr>
          <p:cNvPr id="132" name="Google Shape;132;p4" descr="Forms response chart. Question title:  Type of organisation&#10;. Number of responses: 126 responses."/>
          <p:cNvPicPr preferRelativeResize="0"/>
          <p:nvPr/>
        </p:nvPicPr>
        <p:blipFill rotWithShape="1">
          <a:blip r:embed="rId6">
            <a:alphaModFix/>
          </a:blip>
          <a:srcRect l="2597" t="7027" r="11354" b="9377"/>
          <a:stretch/>
        </p:blipFill>
        <p:spPr>
          <a:xfrm>
            <a:off x="211018" y="4000500"/>
            <a:ext cx="6453227" cy="2637474"/>
          </a:xfrm>
          <a:prstGeom prst="rect">
            <a:avLst/>
          </a:prstGeom>
          <a:noFill/>
          <a:ln>
            <a:noFill/>
          </a:ln>
        </p:spPr>
      </p:pic>
      <p:sp>
        <p:nvSpPr>
          <p:cNvPr id="133" name="Google Shape;133;p4"/>
          <p:cNvSpPr/>
          <p:nvPr/>
        </p:nvSpPr>
        <p:spPr>
          <a:xfrm>
            <a:off x="4444999" y="5511800"/>
            <a:ext cx="2552700" cy="112617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txBox="1"/>
          <p:nvPr/>
        </p:nvSpPr>
        <p:spPr>
          <a:xfrm>
            <a:off x="4558894" y="5699477"/>
            <a:ext cx="189433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Other colors represent other types of organisations or people without organisation such as freelancers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40" name="Google Shape;14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41" name="Google Shape;141;p5"/>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142" name="Google Shape;142;p5"/>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Time Management Methods</a:t>
            </a:r>
            <a:endParaRPr/>
          </a:p>
        </p:txBody>
      </p:sp>
      <p:sp>
        <p:nvSpPr>
          <p:cNvPr id="143" name="Google Shape;143;p5"/>
          <p:cNvSpPr txBox="1"/>
          <p:nvPr/>
        </p:nvSpPr>
        <p:spPr>
          <a:xfrm>
            <a:off x="1457864" y="5814203"/>
            <a:ext cx="214797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144" name="Google Shape;144;p5"/>
          <p:cNvSpPr txBox="1"/>
          <p:nvPr/>
        </p:nvSpPr>
        <p:spPr>
          <a:xfrm>
            <a:off x="8894545" y="5814202"/>
            <a:ext cx="214797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pic>
        <p:nvPicPr>
          <p:cNvPr id="145" name="Google Shape;145;p5" descr="Forms response chart. Question title: I use effective time-management methods such as keeping track of my time, making to-do lists, and prioritizing tasks.&#10;. Number of responses: 126 responses."/>
          <p:cNvPicPr preferRelativeResize="0"/>
          <p:nvPr/>
        </p:nvPicPr>
        <p:blipFill rotWithShape="1">
          <a:blip r:embed="rId4">
            <a:alphaModFix/>
          </a:blip>
          <a:srcRect b="8184"/>
          <a:stretch/>
        </p:blipFill>
        <p:spPr>
          <a:xfrm>
            <a:off x="838172" y="1162880"/>
            <a:ext cx="10040112" cy="4684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51" name="Google Shape;151;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52" name="Google Shape;152;p6"/>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153" name="Google Shape;153;p6"/>
          <p:cNvSpPr txBox="1"/>
          <p:nvPr/>
        </p:nvSpPr>
        <p:spPr>
          <a:xfrm>
            <a:off x="1457864" y="5814203"/>
            <a:ext cx="214797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154" name="Google Shape;154;p6"/>
          <p:cNvSpPr txBox="1"/>
          <p:nvPr/>
        </p:nvSpPr>
        <p:spPr>
          <a:xfrm>
            <a:off x="8894545" y="5814202"/>
            <a:ext cx="214797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pic>
        <p:nvPicPr>
          <p:cNvPr id="155" name="Google Shape;155;p6" descr="Forms response chart. Question title: I frequently affirm my priorities so that less important things don’t drive out more important things.&#10;. Number of responses: 126 responses."/>
          <p:cNvPicPr preferRelativeResize="0"/>
          <p:nvPr/>
        </p:nvPicPr>
        <p:blipFill rotWithShape="1">
          <a:blip r:embed="rId4">
            <a:alphaModFix/>
          </a:blip>
          <a:srcRect b="14340"/>
          <a:stretch/>
        </p:blipFill>
        <p:spPr>
          <a:xfrm>
            <a:off x="818313" y="1489361"/>
            <a:ext cx="10040112" cy="4088675"/>
          </a:xfrm>
          <a:prstGeom prst="rect">
            <a:avLst/>
          </a:prstGeom>
          <a:noFill/>
          <a:ln>
            <a:noFill/>
          </a:ln>
        </p:spPr>
      </p:pic>
      <p:sp>
        <p:nvSpPr>
          <p:cNvPr id="156" name="Google Shape;156;p6"/>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Priorities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62" name="Google Shape;162;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63" name="Google Shape;163;p7"/>
          <p:cNvPicPr preferRelativeResize="0"/>
          <p:nvPr/>
        </p:nvPicPr>
        <p:blipFill rotWithShape="1">
          <a:blip r:embed="rId3">
            <a:alphaModFix/>
          </a:blip>
          <a:srcRect/>
          <a:stretch/>
        </p:blipFill>
        <p:spPr>
          <a:xfrm>
            <a:off x="0" y="0"/>
            <a:ext cx="12192000" cy="6857999"/>
          </a:xfrm>
          <a:prstGeom prst="rect">
            <a:avLst/>
          </a:prstGeom>
          <a:noFill/>
          <a:ln>
            <a:noFill/>
          </a:ln>
        </p:spPr>
      </p:pic>
      <p:pic>
        <p:nvPicPr>
          <p:cNvPr id="164" name="Google Shape;164;p7" descr="Forms response chart. Question title: I strive to redefine problems as opportunities for improvement.&#10;. Number of responses: 126 responses."/>
          <p:cNvPicPr preferRelativeResize="0"/>
          <p:nvPr/>
        </p:nvPicPr>
        <p:blipFill rotWithShape="1">
          <a:blip r:embed="rId4">
            <a:alphaModFix/>
          </a:blip>
          <a:srcRect b="10829"/>
          <a:stretch/>
        </p:blipFill>
        <p:spPr>
          <a:xfrm>
            <a:off x="727253" y="1452993"/>
            <a:ext cx="10139078" cy="4298090"/>
          </a:xfrm>
          <a:prstGeom prst="rect">
            <a:avLst/>
          </a:prstGeom>
          <a:noFill/>
          <a:ln>
            <a:noFill/>
          </a:ln>
        </p:spPr>
      </p:pic>
      <p:sp>
        <p:nvSpPr>
          <p:cNvPr id="165" name="Google Shape;165;p7"/>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166" name="Google Shape;166;p7"/>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sp>
        <p:nvSpPr>
          <p:cNvPr id="167" name="Google Shape;167;p7"/>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Facing a Problem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73" name="Google Shape;17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74" name="Google Shape;174;p8"/>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175" name="Google Shape;175;p8"/>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176" name="Google Shape;176;p8"/>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pic>
        <p:nvPicPr>
          <p:cNvPr id="177" name="Google Shape;177;p8" descr="Forms response chart. Question title: I have a well-balanced diet.&#10;. Number of responses: 126 responses."/>
          <p:cNvPicPr preferRelativeResize="0"/>
          <p:nvPr/>
        </p:nvPicPr>
        <p:blipFill rotWithShape="1">
          <a:blip r:embed="rId4">
            <a:alphaModFix/>
          </a:blip>
          <a:srcRect b="9809"/>
          <a:stretch/>
        </p:blipFill>
        <p:spPr>
          <a:xfrm>
            <a:off x="776736" y="1490045"/>
            <a:ext cx="10040112" cy="4304965"/>
          </a:xfrm>
          <a:prstGeom prst="rect">
            <a:avLst/>
          </a:prstGeom>
          <a:noFill/>
          <a:ln>
            <a:noFill/>
          </a:ln>
        </p:spPr>
      </p:pic>
      <p:sp>
        <p:nvSpPr>
          <p:cNvPr id="178" name="Google Shape;178;p8"/>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Diet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184" name="Google Shape;184;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185" name="Google Shape;185;p9"/>
          <p:cNvPicPr preferRelativeResize="0"/>
          <p:nvPr/>
        </p:nvPicPr>
        <p:blipFill rotWithShape="1">
          <a:blip r:embed="rId3">
            <a:alphaModFix/>
          </a:blip>
          <a:srcRect/>
          <a:stretch/>
        </p:blipFill>
        <p:spPr>
          <a:xfrm>
            <a:off x="0" y="0"/>
            <a:ext cx="12192000" cy="6857999"/>
          </a:xfrm>
          <a:prstGeom prst="rect">
            <a:avLst/>
          </a:prstGeom>
          <a:noFill/>
          <a:ln>
            <a:noFill/>
          </a:ln>
        </p:spPr>
      </p:pic>
      <p:sp>
        <p:nvSpPr>
          <p:cNvPr id="186" name="Google Shape;186;p9"/>
          <p:cNvSpPr txBox="1"/>
          <p:nvPr/>
        </p:nvSpPr>
        <p:spPr>
          <a:xfrm>
            <a:off x="1457864" y="5814203"/>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disagree</a:t>
            </a:r>
            <a:endParaRPr/>
          </a:p>
        </p:txBody>
      </p:sp>
      <p:sp>
        <p:nvSpPr>
          <p:cNvPr id="187" name="Google Shape;187;p9"/>
          <p:cNvSpPr txBox="1"/>
          <p:nvPr/>
        </p:nvSpPr>
        <p:spPr>
          <a:xfrm>
            <a:off x="8894545" y="5814202"/>
            <a:ext cx="2147977" cy="1748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Calibri"/>
                <a:ea typeface="Calibri"/>
                <a:cs typeface="Calibri"/>
                <a:sym typeface="Calibri"/>
              </a:rPr>
              <a:t>Strongly agree</a:t>
            </a:r>
            <a:endParaRPr/>
          </a:p>
        </p:txBody>
      </p:sp>
      <p:pic>
        <p:nvPicPr>
          <p:cNvPr id="188" name="Google Shape;188;p9" descr="Forms response chart. Question title:   I often feel emotionally exhausted.&#10;. Number of responses: 126 responses."/>
          <p:cNvPicPr preferRelativeResize="0"/>
          <p:nvPr/>
        </p:nvPicPr>
        <p:blipFill rotWithShape="1">
          <a:blip r:embed="rId4">
            <a:alphaModFix/>
          </a:blip>
          <a:srcRect t="-340" b="11457"/>
          <a:stretch/>
        </p:blipFill>
        <p:spPr>
          <a:xfrm>
            <a:off x="776736" y="1493140"/>
            <a:ext cx="10040112" cy="4242497"/>
          </a:xfrm>
          <a:prstGeom prst="rect">
            <a:avLst/>
          </a:prstGeom>
          <a:noFill/>
          <a:ln>
            <a:noFill/>
          </a:ln>
        </p:spPr>
      </p:pic>
      <p:sp>
        <p:nvSpPr>
          <p:cNvPr id="189" name="Google Shape;189;p9"/>
          <p:cNvSpPr txBox="1"/>
          <p:nvPr/>
        </p:nvSpPr>
        <p:spPr>
          <a:xfrm>
            <a:off x="1030773" y="393844"/>
            <a:ext cx="10301681" cy="4596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DC2F8F"/>
              </a:buClr>
              <a:buSzPts val="3000"/>
              <a:buFont typeface="Arial"/>
              <a:buNone/>
            </a:pPr>
            <a:r>
              <a:rPr lang="en-US" sz="3000">
                <a:solidFill>
                  <a:srgbClr val="DC2F8F"/>
                </a:solidFill>
                <a:latin typeface="Calibri"/>
                <a:ea typeface="Calibri"/>
                <a:cs typeface="Calibri"/>
                <a:sym typeface="Calibri"/>
              </a:rPr>
              <a:t>Emotions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Macintosh PowerPoint</Application>
  <PresentationFormat>Widescreen</PresentationFormat>
  <Paragraphs>189</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Arial</vt:lpstr>
      <vt:lpstr>Noto Sans Symbols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GIM IECE</dc:creator>
  <cp:lastModifiedBy>Julija Šešeika</cp:lastModifiedBy>
  <cp:revision>1</cp:revision>
  <dcterms:created xsi:type="dcterms:W3CDTF">2023-02-27T12:45:37Z</dcterms:created>
  <dcterms:modified xsi:type="dcterms:W3CDTF">2025-03-26T12:46:23Z</dcterms:modified>
</cp:coreProperties>
</file>