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ink/ink2.xml" ContentType="application/inkml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6"/>
  </p:notesMasterIdLst>
  <p:sldIdLst>
    <p:sldId id="256" r:id="rId2"/>
    <p:sldId id="314" r:id="rId3"/>
    <p:sldId id="274" r:id="rId4"/>
    <p:sldId id="315" r:id="rId5"/>
    <p:sldId id="313" r:id="rId6"/>
    <p:sldId id="259" r:id="rId7"/>
    <p:sldId id="260" r:id="rId8"/>
    <p:sldId id="261" r:id="rId9"/>
    <p:sldId id="258" r:id="rId10"/>
    <p:sldId id="263" r:id="rId11"/>
    <p:sldId id="265" r:id="rId12"/>
    <p:sldId id="262" r:id="rId13"/>
    <p:sldId id="320" r:id="rId14"/>
    <p:sldId id="316" r:id="rId15"/>
    <p:sldId id="266" r:id="rId16"/>
    <p:sldId id="276" r:id="rId17"/>
    <p:sldId id="277" r:id="rId18"/>
    <p:sldId id="317" r:id="rId19"/>
    <p:sldId id="269" r:id="rId20"/>
    <p:sldId id="270" r:id="rId21"/>
    <p:sldId id="271" r:id="rId22"/>
    <p:sldId id="318" r:id="rId23"/>
    <p:sldId id="278" r:id="rId24"/>
    <p:sldId id="282" r:id="rId25"/>
    <p:sldId id="283" r:id="rId26"/>
    <p:sldId id="284" r:id="rId27"/>
    <p:sldId id="319" r:id="rId28"/>
    <p:sldId id="280" r:id="rId29"/>
    <p:sldId id="285" r:id="rId30"/>
    <p:sldId id="308" r:id="rId31"/>
    <p:sldId id="286" r:id="rId32"/>
    <p:sldId id="289" r:id="rId33"/>
    <p:sldId id="309" r:id="rId34"/>
    <p:sldId id="312" r:id="rId35"/>
  </p:sldIdLst>
  <p:sldSz cx="12192000" cy="6858000"/>
  <p:notesSz cx="6858000" cy="9144000"/>
  <p:defaultTextStyle>
    <a:defPPr>
      <a:defRPr lang="en-M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3"/>
    <p:restoredTop sz="94694"/>
  </p:normalViewPr>
  <p:slideViewPr>
    <p:cSldViewPr snapToGrid="0">
      <p:cViewPr varScale="1">
        <p:scale>
          <a:sx n="98" d="100"/>
          <a:sy n="98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74435-51EF-4BD3-8EF5-15032DA13B8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F41848-4145-4236-AA7C-9AD4AB7D3117}">
      <dgm:prSet/>
      <dgm:spPr/>
      <dgm:t>
        <a:bodyPr/>
        <a:lstStyle/>
        <a:p>
          <a:r>
            <a:rPr lang="fr-FR" dirty="0">
              <a:latin typeface="+mj-lt"/>
            </a:rPr>
            <a:t>La nutrition</a:t>
          </a:r>
          <a:endParaRPr lang="en-US" dirty="0">
            <a:latin typeface="+mj-lt"/>
          </a:endParaRPr>
        </a:p>
      </dgm:t>
    </dgm:pt>
    <dgm:pt modelId="{8E1F055B-3D04-4615-98F3-8EDF0E8D3EE0}" type="parTrans" cxnId="{7CF544B2-0EFE-4C19-96BB-C5C853DE429B}">
      <dgm:prSet/>
      <dgm:spPr/>
      <dgm:t>
        <a:bodyPr/>
        <a:lstStyle/>
        <a:p>
          <a:endParaRPr lang="en-US"/>
        </a:p>
      </dgm:t>
    </dgm:pt>
    <dgm:pt modelId="{727FD4EC-482D-4DC7-92C8-3677244F4697}" type="sibTrans" cxnId="{7CF544B2-0EFE-4C19-96BB-C5C853DE429B}">
      <dgm:prSet/>
      <dgm:spPr/>
      <dgm:t>
        <a:bodyPr/>
        <a:lstStyle/>
        <a:p>
          <a:endParaRPr lang="en-US"/>
        </a:p>
      </dgm:t>
    </dgm:pt>
    <dgm:pt modelId="{E3770A5A-87AC-4DF6-BD6E-3D3C795B8375}">
      <dgm:prSet/>
      <dgm:spPr/>
      <dgm:t>
        <a:bodyPr/>
        <a:lstStyle/>
        <a:p>
          <a:r>
            <a:rPr lang="fr-FR" dirty="0">
              <a:latin typeface="+mj-lt"/>
            </a:rPr>
            <a:t>Allaitement et diversification</a:t>
          </a:r>
          <a:endParaRPr lang="en-US" dirty="0">
            <a:latin typeface="+mj-lt"/>
          </a:endParaRPr>
        </a:p>
      </dgm:t>
    </dgm:pt>
    <dgm:pt modelId="{CFCD9299-D322-41AB-9CFE-D224E77A6FA7}" type="parTrans" cxnId="{AAFF3C4B-167E-4285-B16C-E574142F1D30}">
      <dgm:prSet/>
      <dgm:spPr/>
      <dgm:t>
        <a:bodyPr/>
        <a:lstStyle/>
        <a:p>
          <a:endParaRPr lang="en-US"/>
        </a:p>
      </dgm:t>
    </dgm:pt>
    <dgm:pt modelId="{90AE77E5-2CFD-4B56-A99D-60EF3FAD52BA}" type="sibTrans" cxnId="{AAFF3C4B-167E-4285-B16C-E574142F1D30}">
      <dgm:prSet/>
      <dgm:spPr/>
      <dgm:t>
        <a:bodyPr/>
        <a:lstStyle/>
        <a:p>
          <a:endParaRPr lang="en-US"/>
        </a:p>
      </dgm:t>
    </dgm:pt>
    <dgm:pt modelId="{819328BD-1C90-48E6-B6F2-8060E42CE35F}">
      <dgm:prSet/>
      <dgm:spPr/>
      <dgm:t>
        <a:bodyPr/>
        <a:lstStyle/>
        <a:p>
          <a:r>
            <a:rPr lang="fr-FR" dirty="0">
              <a:latin typeface="+mj-lt"/>
            </a:rPr>
            <a:t>L’antibio manie</a:t>
          </a:r>
          <a:endParaRPr lang="en-US" dirty="0">
            <a:latin typeface="+mj-lt"/>
          </a:endParaRPr>
        </a:p>
      </dgm:t>
    </dgm:pt>
    <dgm:pt modelId="{A516D021-C22C-4BD8-8D0B-40C2CC06A3DC}" type="parTrans" cxnId="{F9698994-74D5-4E32-9007-611816F5C6CD}">
      <dgm:prSet/>
      <dgm:spPr/>
      <dgm:t>
        <a:bodyPr/>
        <a:lstStyle/>
        <a:p>
          <a:endParaRPr lang="en-US"/>
        </a:p>
      </dgm:t>
    </dgm:pt>
    <dgm:pt modelId="{2D0B870C-FC86-4148-8DDB-5F729854D5F2}" type="sibTrans" cxnId="{F9698994-74D5-4E32-9007-611816F5C6CD}">
      <dgm:prSet/>
      <dgm:spPr/>
      <dgm:t>
        <a:bodyPr/>
        <a:lstStyle/>
        <a:p>
          <a:endParaRPr lang="en-US"/>
        </a:p>
      </dgm:t>
    </dgm:pt>
    <dgm:pt modelId="{CC5050C0-278A-4196-BE92-E9EF9987CBBE}">
      <dgm:prSet/>
      <dgm:spPr/>
      <dgm:t>
        <a:bodyPr/>
        <a:lstStyle/>
        <a:p>
          <a:r>
            <a:rPr lang="fr-FR" dirty="0">
              <a:latin typeface="+mj-lt"/>
            </a:rPr>
            <a:t>L’écran manie</a:t>
          </a:r>
          <a:endParaRPr lang="en-US" dirty="0">
            <a:latin typeface="+mj-lt"/>
          </a:endParaRPr>
        </a:p>
      </dgm:t>
    </dgm:pt>
    <dgm:pt modelId="{ABC74D52-4F9E-4214-855A-1784FD526322}" type="parTrans" cxnId="{CAA2FAD2-4900-4DBF-AF1B-7268D80EFF39}">
      <dgm:prSet/>
      <dgm:spPr/>
      <dgm:t>
        <a:bodyPr/>
        <a:lstStyle/>
        <a:p>
          <a:endParaRPr lang="en-US"/>
        </a:p>
      </dgm:t>
    </dgm:pt>
    <dgm:pt modelId="{B73FCA8A-AAFF-40C0-8261-4F9E3874CAD7}" type="sibTrans" cxnId="{CAA2FAD2-4900-4DBF-AF1B-7268D80EFF39}">
      <dgm:prSet/>
      <dgm:spPr/>
      <dgm:t>
        <a:bodyPr/>
        <a:lstStyle/>
        <a:p>
          <a:endParaRPr lang="en-US"/>
        </a:p>
      </dgm:t>
    </dgm:pt>
    <dgm:pt modelId="{759315F7-82D2-457B-9BE2-0F4BBBF2DCDF}">
      <dgm:prSet/>
      <dgm:spPr/>
      <dgm:t>
        <a:bodyPr/>
        <a:lstStyle/>
        <a:p>
          <a:r>
            <a:rPr lang="fr-FR" dirty="0">
              <a:latin typeface="+mj-lt"/>
            </a:rPr>
            <a:t>Les 1000 premiers jours</a:t>
          </a:r>
          <a:endParaRPr lang="en-US" dirty="0">
            <a:latin typeface="+mj-lt"/>
          </a:endParaRPr>
        </a:p>
      </dgm:t>
    </dgm:pt>
    <dgm:pt modelId="{DFBF1B2A-6009-435A-8A65-0A78C231EBF7}" type="parTrans" cxnId="{866F36D5-6B30-4226-8B10-ABBCD25C34D9}">
      <dgm:prSet/>
      <dgm:spPr/>
      <dgm:t>
        <a:bodyPr/>
        <a:lstStyle/>
        <a:p>
          <a:endParaRPr lang="en-US"/>
        </a:p>
      </dgm:t>
    </dgm:pt>
    <dgm:pt modelId="{5D12F3C4-0301-4399-9651-099A5F223A4D}" type="sibTrans" cxnId="{866F36D5-6B30-4226-8B10-ABBCD25C34D9}">
      <dgm:prSet/>
      <dgm:spPr/>
      <dgm:t>
        <a:bodyPr/>
        <a:lstStyle/>
        <a:p>
          <a:endParaRPr lang="en-US"/>
        </a:p>
      </dgm:t>
    </dgm:pt>
    <dgm:pt modelId="{4AA74C6D-2814-6D49-A1AA-50EBC91170CD}" type="pres">
      <dgm:prSet presAssocID="{D3F74435-51EF-4BD3-8EF5-15032DA13B8D}" presName="linear" presStyleCnt="0">
        <dgm:presLayoutVars>
          <dgm:animLvl val="lvl"/>
          <dgm:resizeHandles val="exact"/>
        </dgm:presLayoutVars>
      </dgm:prSet>
      <dgm:spPr/>
    </dgm:pt>
    <dgm:pt modelId="{1550BBA1-65FA-454A-906C-F7DE2478D520}" type="pres">
      <dgm:prSet presAssocID="{8EF41848-4145-4236-AA7C-9AD4AB7D31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23A276-6919-D842-B1EB-A84B3C0E5851}" type="pres">
      <dgm:prSet presAssocID="{8EF41848-4145-4236-AA7C-9AD4AB7D3117}" presName="childText" presStyleLbl="revTx" presStyleIdx="0" presStyleCnt="1">
        <dgm:presLayoutVars>
          <dgm:bulletEnabled val="1"/>
        </dgm:presLayoutVars>
      </dgm:prSet>
      <dgm:spPr/>
    </dgm:pt>
    <dgm:pt modelId="{DE89D058-F52B-534F-9208-EC99A5059B9A}" type="pres">
      <dgm:prSet presAssocID="{819328BD-1C90-48E6-B6F2-8060E42CE35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EFCC20F-7535-1740-A8AB-F790D19EE11A}" type="pres">
      <dgm:prSet presAssocID="{2D0B870C-FC86-4148-8DDB-5F729854D5F2}" presName="spacer" presStyleCnt="0"/>
      <dgm:spPr/>
    </dgm:pt>
    <dgm:pt modelId="{3F2C2543-A679-3E41-BF79-826F48B47054}" type="pres">
      <dgm:prSet presAssocID="{CC5050C0-278A-4196-BE92-E9EF9987CB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1B934C-E4EC-9642-B736-DBB39E0555FA}" type="pres">
      <dgm:prSet presAssocID="{B73FCA8A-AAFF-40C0-8261-4F9E3874CAD7}" presName="spacer" presStyleCnt="0"/>
      <dgm:spPr/>
    </dgm:pt>
    <dgm:pt modelId="{AD9EC116-25F2-AD49-BA6B-6599FC4F7833}" type="pres">
      <dgm:prSet presAssocID="{759315F7-82D2-457B-9BE2-0F4BBBF2DCD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3243D02-45BE-DA4B-BE3F-5EDDB4200660}" type="presOf" srcId="{E3770A5A-87AC-4DF6-BD6E-3D3C795B8375}" destId="{B623A276-6919-D842-B1EB-A84B3C0E5851}" srcOrd="0" destOrd="0" presId="urn:microsoft.com/office/officeart/2005/8/layout/vList2"/>
    <dgm:cxn modelId="{9CC32C0A-8BA9-E44D-9D7B-D7B2D2B67C71}" type="presOf" srcId="{819328BD-1C90-48E6-B6F2-8060E42CE35F}" destId="{DE89D058-F52B-534F-9208-EC99A5059B9A}" srcOrd="0" destOrd="0" presId="urn:microsoft.com/office/officeart/2005/8/layout/vList2"/>
    <dgm:cxn modelId="{AAFF3C4B-167E-4285-B16C-E574142F1D30}" srcId="{8EF41848-4145-4236-AA7C-9AD4AB7D3117}" destId="{E3770A5A-87AC-4DF6-BD6E-3D3C795B8375}" srcOrd="0" destOrd="0" parTransId="{CFCD9299-D322-41AB-9CFE-D224E77A6FA7}" sibTransId="{90AE77E5-2CFD-4B56-A99D-60EF3FAD52BA}"/>
    <dgm:cxn modelId="{3702397F-87A2-964B-B26E-D6834CC83A70}" type="presOf" srcId="{8EF41848-4145-4236-AA7C-9AD4AB7D3117}" destId="{1550BBA1-65FA-454A-906C-F7DE2478D520}" srcOrd="0" destOrd="0" presId="urn:microsoft.com/office/officeart/2005/8/layout/vList2"/>
    <dgm:cxn modelId="{26980488-BF98-EA49-860B-85AD208C419D}" type="presOf" srcId="{759315F7-82D2-457B-9BE2-0F4BBBF2DCDF}" destId="{AD9EC116-25F2-AD49-BA6B-6599FC4F7833}" srcOrd="0" destOrd="0" presId="urn:microsoft.com/office/officeart/2005/8/layout/vList2"/>
    <dgm:cxn modelId="{F9698994-74D5-4E32-9007-611816F5C6CD}" srcId="{D3F74435-51EF-4BD3-8EF5-15032DA13B8D}" destId="{819328BD-1C90-48E6-B6F2-8060E42CE35F}" srcOrd="1" destOrd="0" parTransId="{A516D021-C22C-4BD8-8D0B-40C2CC06A3DC}" sibTransId="{2D0B870C-FC86-4148-8DDB-5F729854D5F2}"/>
    <dgm:cxn modelId="{AEC05396-A717-2E41-87A2-4F2605FFACA9}" type="presOf" srcId="{CC5050C0-278A-4196-BE92-E9EF9987CBBE}" destId="{3F2C2543-A679-3E41-BF79-826F48B47054}" srcOrd="0" destOrd="0" presId="urn:microsoft.com/office/officeart/2005/8/layout/vList2"/>
    <dgm:cxn modelId="{7CF544B2-0EFE-4C19-96BB-C5C853DE429B}" srcId="{D3F74435-51EF-4BD3-8EF5-15032DA13B8D}" destId="{8EF41848-4145-4236-AA7C-9AD4AB7D3117}" srcOrd="0" destOrd="0" parTransId="{8E1F055B-3D04-4615-98F3-8EDF0E8D3EE0}" sibTransId="{727FD4EC-482D-4DC7-92C8-3677244F4697}"/>
    <dgm:cxn modelId="{709C79B8-F2D5-5F43-A37B-549D62466057}" type="presOf" srcId="{D3F74435-51EF-4BD3-8EF5-15032DA13B8D}" destId="{4AA74C6D-2814-6D49-A1AA-50EBC91170CD}" srcOrd="0" destOrd="0" presId="urn:microsoft.com/office/officeart/2005/8/layout/vList2"/>
    <dgm:cxn modelId="{CAA2FAD2-4900-4DBF-AF1B-7268D80EFF39}" srcId="{D3F74435-51EF-4BD3-8EF5-15032DA13B8D}" destId="{CC5050C0-278A-4196-BE92-E9EF9987CBBE}" srcOrd="2" destOrd="0" parTransId="{ABC74D52-4F9E-4214-855A-1784FD526322}" sibTransId="{B73FCA8A-AAFF-40C0-8261-4F9E3874CAD7}"/>
    <dgm:cxn modelId="{866F36D5-6B30-4226-8B10-ABBCD25C34D9}" srcId="{D3F74435-51EF-4BD3-8EF5-15032DA13B8D}" destId="{759315F7-82D2-457B-9BE2-0F4BBBF2DCDF}" srcOrd="3" destOrd="0" parTransId="{DFBF1B2A-6009-435A-8A65-0A78C231EBF7}" sibTransId="{5D12F3C4-0301-4399-9651-099A5F223A4D}"/>
    <dgm:cxn modelId="{EA9FBF49-4E2F-EE4D-8F2F-981EE2D2D399}" type="presParOf" srcId="{4AA74C6D-2814-6D49-A1AA-50EBC91170CD}" destId="{1550BBA1-65FA-454A-906C-F7DE2478D520}" srcOrd="0" destOrd="0" presId="urn:microsoft.com/office/officeart/2005/8/layout/vList2"/>
    <dgm:cxn modelId="{1B12B486-A189-4C46-B04A-C97ED600B905}" type="presParOf" srcId="{4AA74C6D-2814-6D49-A1AA-50EBC91170CD}" destId="{B623A276-6919-D842-B1EB-A84B3C0E5851}" srcOrd="1" destOrd="0" presId="urn:microsoft.com/office/officeart/2005/8/layout/vList2"/>
    <dgm:cxn modelId="{2DF8C48D-1EC8-7A40-982F-70551283EDCA}" type="presParOf" srcId="{4AA74C6D-2814-6D49-A1AA-50EBC91170CD}" destId="{DE89D058-F52B-534F-9208-EC99A5059B9A}" srcOrd="2" destOrd="0" presId="urn:microsoft.com/office/officeart/2005/8/layout/vList2"/>
    <dgm:cxn modelId="{8A6E654F-6F00-CA41-9702-4B965882BD23}" type="presParOf" srcId="{4AA74C6D-2814-6D49-A1AA-50EBC91170CD}" destId="{BEFCC20F-7535-1740-A8AB-F790D19EE11A}" srcOrd="3" destOrd="0" presId="urn:microsoft.com/office/officeart/2005/8/layout/vList2"/>
    <dgm:cxn modelId="{585C8B35-CE0B-1548-966E-97E59EBD09B3}" type="presParOf" srcId="{4AA74C6D-2814-6D49-A1AA-50EBC91170CD}" destId="{3F2C2543-A679-3E41-BF79-826F48B47054}" srcOrd="4" destOrd="0" presId="urn:microsoft.com/office/officeart/2005/8/layout/vList2"/>
    <dgm:cxn modelId="{814E57F1-5DE6-DF44-9B47-619619E27CEA}" type="presParOf" srcId="{4AA74C6D-2814-6D49-A1AA-50EBC91170CD}" destId="{8D1B934C-E4EC-9642-B736-DBB39E0555FA}" srcOrd="5" destOrd="0" presId="urn:microsoft.com/office/officeart/2005/8/layout/vList2"/>
    <dgm:cxn modelId="{126944AD-32BE-214D-9F8B-E7C10BE0A357}" type="presParOf" srcId="{4AA74C6D-2814-6D49-A1AA-50EBC91170CD}" destId="{AD9EC116-25F2-AD49-BA6B-6599FC4F783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3344A8-DBFF-40BC-B156-0B07A9BB6E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B5F697-AD64-4B94-B477-824CF3F57C1D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Uniquement efficace contre les infections bactériennes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266646C0-4F58-4FE2-AA93-0A979A5135FA}" type="parTrans" cxnId="{0CC6665F-5F72-461D-BEDD-9E5D8055765C}">
      <dgm:prSet/>
      <dgm:spPr/>
      <dgm:t>
        <a:bodyPr/>
        <a:lstStyle/>
        <a:p>
          <a:endParaRPr lang="en-US"/>
        </a:p>
      </dgm:t>
    </dgm:pt>
    <dgm:pt modelId="{44A7A981-11C7-48D8-A0B3-071C881A9843}" type="sibTrans" cxnId="{0CC6665F-5F72-461D-BEDD-9E5D8055765C}">
      <dgm:prSet/>
      <dgm:spPr/>
      <dgm:t>
        <a:bodyPr/>
        <a:lstStyle/>
        <a:p>
          <a:endParaRPr lang="en-US"/>
        </a:p>
      </dgm:t>
    </dgm:pt>
    <dgm:pt modelId="{0AC7DE43-9D85-4462-865D-629BEBD501ED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Inefficaces contre les virus et pas nécessaire à titre préventif 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02E55BD3-91AB-4D75-AFF1-B877D8F9A488}" type="parTrans" cxnId="{400E5C5E-6432-4CD5-A6B0-E7DE5C3FE13F}">
      <dgm:prSet/>
      <dgm:spPr/>
      <dgm:t>
        <a:bodyPr/>
        <a:lstStyle/>
        <a:p>
          <a:endParaRPr lang="en-US"/>
        </a:p>
      </dgm:t>
    </dgm:pt>
    <dgm:pt modelId="{6F3282A2-BB39-4B31-AFA7-D45111CB7EB4}" type="sibTrans" cxnId="{400E5C5E-6432-4CD5-A6B0-E7DE5C3FE13F}">
      <dgm:prSet/>
      <dgm:spPr/>
      <dgm:t>
        <a:bodyPr/>
        <a:lstStyle/>
        <a:p>
          <a:endParaRPr lang="en-US"/>
        </a:p>
      </dgm:t>
    </dgm:pt>
    <dgm:pt modelId="{EDF98035-130B-4102-AF95-2DD639C0F9E7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L’abus d’antibiothérapie 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291BFB21-7BC6-4B54-8EBD-50E0CABBEF37}" type="parTrans" cxnId="{1C10602F-AEDA-4C63-AC4A-12B4D4F43A1A}">
      <dgm:prSet/>
      <dgm:spPr/>
      <dgm:t>
        <a:bodyPr/>
        <a:lstStyle/>
        <a:p>
          <a:endParaRPr lang="en-US"/>
        </a:p>
      </dgm:t>
    </dgm:pt>
    <dgm:pt modelId="{BC46E0C7-CE7F-454A-B15E-6D0CD81DBC64}" type="sibTrans" cxnId="{1C10602F-AEDA-4C63-AC4A-12B4D4F43A1A}">
      <dgm:prSet/>
      <dgm:spPr/>
      <dgm:t>
        <a:bodyPr/>
        <a:lstStyle/>
        <a:p>
          <a:endParaRPr lang="en-US"/>
        </a:p>
      </dgm:t>
    </dgm:pt>
    <dgm:pt modelId="{B730F828-FE05-4A66-8CDC-9153583B5653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participe à une sélection naturelle des souches de bactéries les plus résistantes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1179BD61-23BC-44DE-AD2E-44E52B9EF90C}" type="parTrans" cxnId="{65E4EFE6-8A23-4759-B91F-B38D19467196}">
      <dgm:prSet/>
      <dgm:spPr/>
      <dgm:t>
        <a:bodyPr/>
        <a:lstStyle/>
        <a:p>
          <a:endParaRPr lang="en-US"/>
        </a:p>
      </dgm:t>
    </dgm:pt>
    <dgm:pt modelId="{287E19F9-738F-4394-A32D-4A4F6B13D82C}" type="sibTrans" cxnId="{65E4EFE6-8A23-4759-B91F-B38D19467196}">
      <dgm:prSet/>
      <dgm:spPr/>
      <dgm:t>
        <a:bodyPr/>
        <a:lstStyle/>
        <a:p>
          <a:endParaRPr lang="en-US"/>
        </a:p>
      </dgm:t>
    </dgm:pt>
    <dgm:pt modelId="{D7132EEA-31DA-49E3-AB3A-636E24B3576F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Tuer les bonnes bactéries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691ED2AF-13BB-474A-BC69-3610F6DCD9CA}" type="parTrans" cxnId="{93C213C6-65A6-4A03-9EB0-6E12A7208B96}">
      <dgm:prSet/>
      <dgm:spPr/>
      <dgm:t>
        <a:bodyPr/>
        <a:lstStyle/>
        <a:p>
          <a:endParaRPr lang="en-US"/>
        </a:p>
      </dgm:t>
    </dgm:pt>
    <dgm:pt modelId="{D1A03FA7-9EB2-4E0A-9ADB-5C8EB4E1000E}" type="sibTrans" cxnId="{93C213C6-65A6-4A03-9EB0-6E12A7208B96}">
      <dgm:prSet/>
      <dgm:spPr/>
      <dgm:t>
        <a:bodyPr/>
        <a:lstStyle/>
        <a:p>
          <a:endParaRPr lang="en-US"/>
        </a:p>
      </dgm:t>
    </dgm:pt>
    <dgm:pt modelId="{9E9B7707-36C1-4413-9241-47B944E37EFB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La résistance aux antibiotiques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112EC6B0-8BB7-4AE2-AF2E-2D89AC7E1522}" type="parTrans" cxnId="{7EBAB502-8C99-4F4B-A6F7-7818199BD568}">
      <dgm:prSet/>
      <dgm:spPr/>
      <dgm:t>
        <a:bodyPr/>
        <a:lstStyle/>
        <a:p>
          <a:endParaRPr lang="en-US"/>
        </a:p>
      </dgm:t>
    </dgm:pt>
    <dgm:pt modelId="{B3709DD8-486D-452D-8388-AD917A5174AF}" type="sibTrans" cxnId="{7EBAB502-8C99-4F4B-A6F7-7818199BD568}">
      <dgm:prSet/>
      <dgm:spPr/>
      <dgm:t>
        <a:bodyPr/>
        <a:lstStyle/>
        <a:p>
          <a:endParaRPr lang="en-US"/>
        </a:p>
      </dgm:t>
    </dgm:pt>
    <dgm:pt modelId="{6A2B39D9-4549-4B90-ADC5-B4119C4B95F2}">
      <dgm:prSet/>
      <dgm:spPr/>
      <dgm:t>
        <a:bodyPr/>
        <a:lstStyle/>
        <a:p>
          <a:r>
            <a:rPr lang="fr-FR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Les maladies que l’on traite facilement pourraient redevenir mortelles</a:t>
          </a:r>
        </a:p>
      </dgm:t>
    </dgm:pt>
    <dgm:pt modelId="{30BAD43F-DCC7-4276-B335-D7560EAB011D}" type="parTrans" cxnId="{5B5AFEBE-D2EF-4A18-BE21-C31EEED4696B}">
      <dgm:prSet/>
      <dgm:spPr/>
      <dgm:t>
        <a:bodyPr/>
        <a:lstStyle/>
        <a:p>
          <a:endParaRPr lang="en-US"/>
        </a:p>
      </dgm:t>
    </dgm:pt>
    <dgm:pt modelId="{B6D45943-26ED-4FE0-83B8-B6757D33B8E2}" type="sibTrans" cxnId="{5B5AFEBE-D2EF-4A18-BE21-C31EEED4696B}">
      <dgm:prSet/>
      <dgm:spPr/>
      <dgm:t>
        <a:bodyPr/>
        <a:lstStyle/>
        <a:p>
          <a:endParaRPr lang="en-US"/>
        </a:p>
      </dgm:t>
    </dgm:pt>
    <dgm:pt modelId="{CA21803F-7AFD-43ED-979B-4597BD7D4407}">
      <dgm:prSet/>
      <dgm:spPr/>
      <dgm:t>
        <a:bodyPr/>
        <a:lstStyle/>
        <a:p>
          <a:r>
            <a:rPr lang="fr-FR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Certaines thérapies, opérations ne pourront plus être envisagé en raison des risques d’infections</a:t>
          </a:r>
        </a:p>
      </dgm:t>
    </dgm:pt>
    <dgm:pt modelId="{90828B36-7083-4A43-ACB8-2AA3321F5CD8}" type="parTrans" cxnId="{D4B63BEB-9A0E-49BA-A41C-1B658B5BF6AE}">
      <dgm:prSet/>
      <dgm:spPr/>
      <dgm:t>
        <a:bodyPr/>
        <a:lstStyle/>
        <a:p>
          <a:endParaRPr lang="en-US"/>
        </a:p>
      </dgm:t>
    </dgm:pt>
    <dgm:pt modelId="{4F0622CB-61DE-4918-8DC4-2BB2A1191549}" type="sibTrans" cxnId="{D4B63BEB-9A0E-49BA-A41C-1B658B5BF6AE}">
      <dgm:prSet/>
      <dgm:spPr/>
      <dgm:t>
        <a:bodyPr/>
        <a:lstStyle/>
        <a:p>
          <a:endParaRPr lang="en-US"/>
        </a:p>
      </dgm:t>
    </dgm:pt>
    <dgm:pt modelId="{71958EEA-F0C7-9845-8C26-2939F95FF1E6}">
      <dgm:prSet/>
      <dgm:spPr/>
      <dgm:t>
        <a:bodyPr/>
        <a:lstStyle/>
        <a:p>
          <a:r>
            <a:rPr lang="fr-FR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Liens mentionnés avec les maladies auto immunes??</a:t>
          </a:r>
        </a:p>
      </dgm:t>
    </dgm:pt>
    <dgm:pt modelId="{AD9E06C9-4278-9147-9DF2-4EC25AA5AB5D}" type="parTrans" cxnId="{0A6363F1-D005-2345-B56B-B156C60E4843}">
      <dgm:prSet/>
      <dgm:spPr/>
      <dgm:t>
        <a:bodyPr/>
        <a:lstStyle/>
        <a:p>
          <a:endParaRPr lang="en-GB"/>
        </a:p>
      </dgm:t>
    </dgm:pt>
    <dgm:pt modelId="{6469C2A7-2394-C246-BBB1-F3618FE6FCF2}" type="sibTrans" cxnId="{0A6363F1-D005-2345-B56B-B156C60E4843}">
      <dgm:prSet/>
      <dgm:spPr/>
      <dgm:t>
        <a:bodyPr/>
        <a:lstStyle/>
        <a:p>
          <a:endParaRPr lang="en-GB"/>
        </a:p>
      </dgm:t>
    </dgm:pt>
    <dgm:pt modelId="{6216D14C-7D2F-204D-B502-20AB35F341E7}">
      <dgm:prSet/>
      <dgm:spPr/>
      <dgm:t>
        <a:bodyPr/>
        <a:lstStyle/>
        <a:p>
          <a:r>
            <a:rPr lang="fr-FR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Massacre dans les soins intensifs</a:t>
          </a:r>
        </a:p>
      </dgm:t>
    </dgm:pt>
    <dgm:pt modelId="{AE9F81B2-FA1E-494C-9B8E-933BDFBC5900}" type="parTrans" cxnId="{194CBB6B-03DD-D849-88EA-B75110A5E0DB}">
      <dgm:prSet/>
      <dgm:spPr/>
      <dgm:t>
        <a:bodyPr/>
        <a:lstStyle/>
        <a:p>
          <a:endParaRPr lang="en-GB"/>
        </a:p>
      </dgm:t>
    </dgm:pt>
    <dgm:pt modelId="{449B879A-6478-A445-874C-046755E04F8E}" type="sibTrans" cxnId="{194CBB6B-03DD-D849-88EA-B75110A5E0DB}">
      <dgm:prSet/>
      <dgm:spPr/>
      <dgm:t>
        <a:bodyPr/>
        <a:lstStyle/>
        <a:p>
          <a:endParaRPr lang="en-GB"/>
        </a:p>
      </dgm:t>
    </dgm:pt>
    <dgm:pt modelId="{60764C55-E2E9-F34D-99F1-1E80971A62C3}" type="pres">
      <dgm:prSet presAssocID="{2F3344A8-DBFF-40BC-B156-0B07A9BB6E1E}" presName="linear" presStyleCnt="0">
        <dgm:presLayoutVars>
          <dgm:animLvl val="lvl"/>
          <dgm:resizeHandles val="exact"/>
        </dgm:presLayoutVars>
      </dgm:prSet>
      <dgm:spPr/>
    </dgm:pt>
    <dgm:pt modelId="{260A8507-6404-B34C-8C0E-469A8AF9A9B0}" type="pres">
      <dgm:prSet presAssocID="{F8B5F697-AD64-4B94-B477-824CF3F57C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020961-3D49-154A-9214-492F400B26F3}" type="pres">
      <dgm:prSet presAssocID="{44A7A981-11C7-48D8-A0B3-071C881A9843}" presName="spacer" presStyleCnt="0"/>
      <dgm:spPr/>
    </dgm:pt>
    <dgm:pt modelId="{AC2B8A58-F604-A74C-9184-02BF0D6D6A90}" type="pres">
      <dgm:prSet presAssocID="{0AC7DE43-9D85-4462-865D-629BEBD501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84DA06-BB39-3041-BB22-82A034A8CD44}" type="pres">
      <dgm:prSet presAssocID="{6F3282A2-BB39-4B31-AFA7-D45111CB7EB4}" presName="spacer" presStyleCnt="0"/>
      <dgm:spPr/>
    </dgm:pt>
    <dgm:pt modelId="{4FB67BF5-644C-0D49-974C-8E65BBC025BD}" type="pres">
      <dgm:prSet presAssocID="{EDF98035-130B-4102-AF95-2DD639C0F9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8F4B89-443B-D848-9881-B7FFD6689D69}" type="pres">
      <dgm:prSet presAssocID="{EDF98035-130B-4102-AF95-2DD639C0F9E7}" presName="childText" presStyleLbl="revTx" presStyleIdx="0" presStyleCnt="2">
        <dgm:presLayoutVars>
          <dgm:bulletEnabled val="1"/>
        </dgm:presLayoutVars>
      </dgm:prSet>
      <dgm:spPr/>
    </dgm:pt>
    <dgm:pt modelId="{156EFBE1-E63D-5E4B-B1F6-54E7A57E4324}" type="pres">
      <dgm:prSet presAssocID="{9E9B7707-36C1-4413-9241-47B944E37EF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01B7626-1F3D-DC48-9175-37CE60AF8642}" type="pres">
      <dgm:prSet presAssocID="{9E9B7707-36C1-4413-9241-47B944E37EF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EBAB502-8C99-4F4B-A6F7-7818199BD568}" srcId="{2F3344A8-DBFF-40BC-B156-0B07A9BB6E1E}" destId="{9E9B7707-36C1-4413-9241-47B944E37EFB}" srcOrd="3" destOrd="0" parTransId="{112EC6B0-8BB7-4AE2-AF2E-2D89AC7E1522}" sibTransId="{B3709DD8-486D-452D-8388-AD917A5174AF}"/>
    <dgm:cxn modelId="{1C10602F-AEDA-4C63-AC4A-12B4D4F43A1A}" srcId="{2F3344A8-DBFF-40BC-B156-0B07A9BB6E1E}" destId="{EDF98035-130B-4102-AF95-2DD639C0F9E7}" srcOrd="2" destOrd="0" parTransId="{291BFB21-7BC6-4B54-8EBD-50E0CABBEF37}" sibTransId="{BC46E0C7-CE7F-454A-B15E-6D0CD81DBC64}"/>
    <dgm:cxn modelId="{33D0F53E-CEE8-8949-9A17-C282AE7CD771}" type="presOf" srcId="{D7132EEA-31DA-49E3-AB3A-636E24B3576F}" destId="{3D8F4B89-443B-D848-9881-B7FFD6689D69}" srcOrd="0" destOrd="1" presId="urn:microsoft.com/office/officeart/2005/8/layout/vList2"/>
    <dgm:cxn modelId="{E780E84A-DBD4-F347-8C83-687044E06D43}" type="presOf" srcId="{F8B5F697-AD64-4B94-B477-824CF3F57C1D}" destId="{260A8507-6404-B34C-8C0E-469A8AF9A9B0}" srcOrd="0" destOrd="0" presId="urn:microsoft.com/office/officeart/2005/8/layout/vList2"/>
    <dgm:cxn modelId="{5B245955-C59D-C542-B754-47A802B969C4}" type="presOf" srcId="{B730F828-FE05-4A66-8CDC-9153583B5653}" destId="{3D8F4B89-443B-D848-9881-B7FFD6689D69}" srcOrd="0" destOrd="0" presId="urn:microsoft.com/office/officeart/2005/8/layout/vList2"/>
    <dgm:cxn modelId="{C17E815C-0386-8E42-8597-28D4E41D5AFF}" type="presOf" srcId="{6A2B39D9-4549-4B90-ADC5-B4119C4B95F2}" destId="{401B7626-1F3D-DC48-9175-37CE60AF8642}" srcOrd="0" destOrd="0" presId="urn:microsoft.com/office/officeart/2005/8/layout/vList2"/>
    <dgm:cxn modelId="{400E5C5E-6432-4CD5-A6B0-E7DE5C3FE13F}" srcId="{2F3344A8-DBFF-40BC-B156-0B07A9BB6E1E}" destId="{0AC7DE43-9D85-4462-865D-629BEBD501ED}" srcOrd="1" destOrd="0" parTransId="{02E55BD3-91AB-4D75-AFF1-B877D8F9A488}" sibTransId="{6F3282A2-BB39-4B31-AFA7-D45111CB7EB4}"/>
    <dgm:cxn modelId="{0CC6665F-5F72-461D-BEDD-9E5D8055765C}" srcId="{2F3344A8-DBFF-40BC-B156-0B07A9BB6E1E}" destId="{F8B5F697-AD64-4B94-B477-824CF3F57C1D}" srcOrd="0" destOrd="0" parTransId="{266646C0-4F58-4FE2-AA93-0A979A5135FA}" sibTransId="{44A7A981-11C7-48D8-A0B3-071C881A9843}"/>
    <dgm:cxn modelId="{23EA3961-5071-2044-9FE7-90D06082D488}" type="presOf" srcId="{EDF98035-130B-4102-AF95-2DD639C0F9E7}" destId="{4FB67BF5-644C-0D49-974C-8E65BBC025BD}" srcOrd="0" destOrd="0" presId="urn:microsoft.com/office/officeart/2005/8/layout/vList2"/>
    <dgm:cxn modelId="{F2045067-F1BB-0A48-BCA3-2EE27A12D1B8}" type="presOf" srcId="{9E9B7707-36C1-4413-9241-47B944E37EFB}" destId="{156EFBE1-E63D-5E4B-B1F6-54E7A57E4324}" srcOrd="0" destOrd="0" presId="urn:microsoft.com/office/officeart/2005/8/layout/vList2"/>
    <dgm:cxn modelId="{194CBB6B-03DD-D849-88EA-B75110A5E0DB}" srcId="{9E9B7707-36C1-4413-9241-47B944E37EFB}" destId="{6216D14C-7D2F-204D-B502-20AB35F341E7}" srcOrd="2" destOrd="0" parTransId="{AE9F81B2-FA1E-494C-9B8E-933BDFBC5900}" sibTransId="{449B879A-6478-A445-874C-046755E04F8E}"/>
    <dgm:cxn modelId="{C55D2C9F-597A-CD4E-BE23-A4FA9A123C54}" type="presOf" srcId="{71958EEA-F0C7-9845-8C26-2939F95FF1E6}" destId="{401B7626-1F3D-DC48-9175-37CE60AF8642}" srcOrd="0" destOrd="3" presId="urn:microsoft.com/office/officeart/2005/8/layout/vList2"/>
    <dgm:cxn modelId="{C05DEFA3-2069-BD49-9D30-FCC3CB8FBAAC}" type="presOf" srcId="{CA21803F-7AFD-43ED-979B-4597BD7D4407}" destId="{401B7626-1F3D-DC48-9175-37CE60AF8642}" srcOrd="0" destOrd="1" presId="urn:microsoft.com/office/officeart/2005/8/layout/vList2"/>
    <dgm:cxn modelId="{D1170ABE-6F50-C547-8548-7826BF67956E}" type="presOf" srcId="{0AC7DE43-9D85-4462-865D-629BEBD501ED}" destId="{AC2B8A58-F604-A74C-9184-02BF0D6D6A90}" srcOrd="0" destOrd="0" presId="urn:microsoft.com/office/officeart/2005/8/layout/vList2"/>
    <dgm:cxn modelId="{5B5AFEBE-D2EF-4A18-BE21-C31EEED4696B}" srcId="{9E9B7707-36C1-4413-9241-47B944E37EFB}" destId="{6A2B39D9-4549-4B90-ADC5-B4119C4B95F2}" srcOrd="0" destOrd="0" parTransId="{30BAD43F-DCC7-4276-B335-D7560EAB011D}" sibTransId="{B6D45943-26ED-4FE0-83B8-B6757D33B8E2}"/>
    <dgm:cxn modelId="{93C213C6-65A6-4A03-9EB0-6E12A7208B96}" srcId="{EDF98035-130B-4102-AF95-2DD639C0F9E7}" destId="{D7132EEA-31DA-49E3-AB3A-636E24B3576F}" srcOrd="1" destOrd="0" parTransId="{691ED2AF-13BB-474A-BC69-3610F6DCD9CA}" sibTransId="{D1A03FA7-9EB2-4E0A-9ADB-5C8EB4E1000E}"/>
    <dgm:cxn modelId="{8C93C8D2-0695-9A4C-A05D-650E0EE1F926}" type="presOf" srcId="{6216D14C-7D2F-204D-B502-20AB35F341E7}" destId="{401B7626-1F3D-DC48-9175-37CE60AF8642}" srcOrd="0" destOrd="2" presId="urn:microsoft.com/office/officeart/2005/8/layout/vList2"/>
    <dgm:cxn modelId="{65E4EFE6-8A23-4759-B91F-B38D19467196}" srcId="{EDF98035-130B-4102-AF95-2DD639C0F9E7}" destId="{B730F828-FE05-4A66-8CDC-9153583B5653}" srcOrd="0" destOrd="0" parTransId="{1179BD61-23BC-44DE-AD2E-44E52B9EF90C}" sibTransId="{287E19F9-738F-4394-A32D-4A4F6B13D82C}"/>
    <dgm:cxn modelId="{D4B63BEB-9A0E-49BA-A41C-1B658B5BF6AE}" srcId="{9E9B7707-36C1-4413-9241-47B944E37EFB}" destId="{CA21803F-7AFD-43ED-979B-4597BD7D4407}" srcOrd="1" destOrd="0" parTransId="{90828B36-7083-4A43-ACB8-2AA3321F5CD8}" sibTransId="{4F0622CB-61DE-4918-8DC4-2BB2A1191549}"/>
    <dgm:cxn modelId="{0A6363F1-D005-2345-B56B-B156C60E4843}" srcId="{9E9B7707-36C1-4413-9241-47B944E37EFB}" destId="{71958EEA-F0C7-9845-8C26-2939F95FF1E6}" srcOrd="3" destOrd="0" parTransId="{AD9E06C9-4278-9147-9DF2-4EC25AA5AB5D}" sibTransId="{6469C2A7-2394-C246-BBB1-F3618FE6FCF2}"/>
    <dgm:cxn modelId="{62FEB8F8-BB17-1644-88AB-7B820DBF013A}" type="presOf" srcId="{2F3344A8-DBFF-40BC-B156-0B07A9BB6E1E}" destId="{60764C55-E2E9-F34D-99F1-1E80971A62C3}" srcOrd="0" destOrd="0" presId="urn:microsoft.com/office/officeart/2005/8/layout/vList2"/>
    <dgm:cxn modelId="{CF5B6FE3-1175-1444-832E-53E8E3A2D7B0}" type="presParOf" srcId="{60764C55-E2E9-F34D-99F1-1E80971A62C3}" destId="{260A8507-6404-B34C-8C0E-469A8AF9A9B0}" srcOrd="0" destOrd="0" presId="urn:microsoft.com/office/officeart/2005/8/layout/vList2"/>
    <dgm:cxn modelId="{1370C446-945D-6642-95C3-19670536312D}" type="presParOf" srcId="{60764C55-E2E9-F34D-99F1-1E80971A62C3}" destId="{27020961-3D49-154A-9214-492F400B26F3}" srcOrd="1" destOrd="0" presId="urn:microsoft.com/office/officeart/2005/8/layout/vList2"/>
    <dgm:cxn modelId="{ECB3DECF-5411-1344-BF36-45ACF768BF1F}" type="presParOf" srcId="{60764C55-E2E9-F34D-99F1-1E80971A62C3}" destId="{AC2B8A58-F604-A74C-9184-02BF0D6D6A90}" srcOrd="2" destOrd="0" presId="urn:microsoft.com/office/officeart/2005/8/layout/vList2"/>
    <dgm:cxn modelId="{19C944A3-6506-C84A-AC3F-493B8549723F}" type="presParOf" srcId="{60764C55-E2E9-F34D-99F1-1E80971A62C3}" destId="{C684DA06-BB39-3041-BB22-82A034A8CD44}" srcOrd="3" destOrd="0" presId="urn:microsoft.com/office/officeart/2005/8/layout/vList2"/>
    <dgm:cxn modelId="{A6CC7610-F2FD-8D45-BD57-86AD9A1B1C4D}" type="presParOf" srcId="{60764C55-E2E9-F34D-99F1-1E80971A62C3}" destId="{4FB67BF5-644C-0D49-974C-8E65BBC025BD}" srcOrd="4" destOrd="0" presId="urn:microsoft.com/office/officeart/2005/8/layout/vList2"/>
    <dgm:cxn modelId="{D0B93331-779E-324E-8378-E8058C1EC83E}" type="presParOf" srcId="{60764C55-E2E9-F34D-99F1-1E80971A62C3}" destId="{3D8F4B89-443B-D848-9881-B7FFD6689D69}" srcOrd="5" destOrd="0" presId="urn:microsoft.com/office/officeart/2005/8/layout/vList2"/>
    <dgm:cxn modelId="{9AA9E629-A8B6-AD4E-BACD-E357CE307624}" type="presParOf" srcId="{60764C55-E2E9-F34D-99F1-1E80971A62C3}" destId="{156EFBE1-E63D-5E4B-B1F6-54E7A57E4324}" srcOrd="6" destOrd="0" presId="urn:microsoft.com/office/officeart/2005/8/layout/vList2"/>
    <dgm:cxn modelId="{EB4AE16C-D7B3-6846-89A8-6C80063069E2}" type="presParOf" srcId="{60764C55-E2E9-F34D-99F1-1E80971A62C3}" destId="{401B7626-1F3D-DC48-9175-37CE60AF864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002797-A462-4387-A213-98B67501FE5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31611A-F939-493F-8A75-1112CA50E22F}">
      <dgm:prSet/>
      <dgm:spPr/>
      <dgm:t>
        <a:bodyPr/>
        <a:lstStyle/>
        <a:p>
          <a:r>
            <a:rPr lang="fr-FR">
              <a:latin typeface="Apple Chancery" panose="03020702040506060504" pitchFamily="66" charset="-79"/>
              <a:cs typeface="Apple Chancery" panose="03020702040506060504" pitchFamily="66" charset="-79"/>
            </a:rPr>
            <a:t>A proscrire les indications d’antibiothérapie telles que</a:t>
          </a:r>
          <a:endParaRPr lang="en-US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6303A0EB-5E4B-415C-8E27-D8650CC9C197}" type="parTrans" cxnId="{100CEDE8-DF9C-4BA5-A746-9D7E670B25EF}">
      <dgm:prSet/>
      <dgm:spPr/>
      <dgm:t>
        <a:bodyPr/>
        <a:lstStyle/>
        <a:p>
          <a:endParaRPr lang="en-US"/>
        </a:p>
      </dgm:t>
    </dgm:pt>
    <dgm:pt modelId="{9AE309F3-A1DC-4095-8017-1E5D452853C7}" type="sibTrans" cxnId="{100CEDE8-DF9C-4BA5-A746-9D7E670B25EF}">
      <dgm:prSet phldrT="1" phldr="0"/>
      <dgm:spPr/>
      <dgm:t>
        <a:bodyPr/>
        <a:lstStyle/>
        <a:p>
          <a:endParaRPr lang="en-US"/>
        </a:p>
      </dgm:t>
    </dgm:pt>
    <dgm:pt modelId="{CC3E5396-FDAC-49C3-8AAF-BFC0A02BB0BF}">
      <dgm:prSet/>
      <dgm:spPr/>
      <dgm:t>
        <a:bodyPr/>
        <a:lstStyle/>
        <a:p>
          <a:r>
            <a:rPr lang="fr-FR">
              <a:latin typeface="Apple Chancery" panose="03020702040506060504" pitchFamily="66" charset="-79"/>
              <a:cs typeface="Apple Chancery" panose="03020702040506060504" pitchFamily="66" charset="-79"/>
            </a:rPr>
            <a:t>Fièvre, diarrhée, inhalation méconiale, présence de voie d’abord…</a:t>
          </a:r>
          <a:endParaRPr lang="en-US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2D99DDBA-8A7D-4DCD-B79C-7A5A79E72404}" type="parTrans" cxnId="{21CF8B5D-D066-4CDA-A47B-478C69827268}">
      <dgm:prSet/>
      <dgm:spPr/>
      <dgm:t>
        <a:bodyPr/>
        <a:lstStyle/>
        <a:p>
          <a:endParaRPr lang="en-US"/>
        </a:p>
      </dgm:t>
    </dgm:pt>
    <dgm:pt modelId="{7F6109C0-9098-43F6-A4D6-75DCB6555FB8}" type="sibTrans" cxnId="{21CF8B5D-D066-4CDA-A47B-478C69827268}">
      <dgm:prSet/>
      <dgm:spPr/>
      <dgm:t>
        <a:bodyPr/>
        <a:lstStyle/>
        <a:p>
          <a:endParaRPr lang="en-US"/>
        </a:p>
      </dgm:t>
    </dgm:pt>
    <dgm:pt modelId="{327F34BD-8645-4899-BD90-661B8AAF79DB}">
      <dgm:prSet/>
      <dgm:spPr/>
      <dgm:t>
        <a:bodyPr/>
        <a:lstStyle/>
        <a:p>
          <a:r>
            <a:rPr lang="fr-FR">
              <a:latin typeface="Apple Chancery" panose="03020702040506060504" pitchFamily="66" charset="-79"/>
              <a:cs typeface="Apple Chancery" panose="03020702040506060504" pitchFamily="66" charset="-79"/>
            </a:rPr>
            <a:t>Prématurité, Traumatisme crânien…</a:t>
          </a:r>
          <a:endParaRPr lang="en-US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A2235893-F951-4C7A-932A-41A563186F67}" type="parTrans" cxnId="{83B43595-9E89-4715-89FE-8035B8054B7B}">
      <dgm:prSet/>
      <dgm:spPr/>
      <dgm:t>
        <a:bodyPr/>
        <a:lstStyle/>
        <a:p>
          <a:endParaRPr lang="en-US"/>
        </a:p>
      </dgm:t>
    </dgm:pt>
    <dgm:pt modelId="{7D1E94CB-F70D-499D-8CEE-970E3976EB24}" type="sibTrans" cxnId="{83B43595-9E89-4715-89FE-8035B8054B7B}">
      <dgm:prSet/>
      <dgm:spPr/>
      <dgm:t>
        <a:bodyPr/>
        <a:lstStyle/>
        <a:p>
          <a:endParaRPr lang="en-US"/>
        </a:p>
      </dgm:t>
    </dgm:pt>
    <dgm:pt modelId="{2DCA7A05-3A58-4CBF-B47E-03544DCD474C}">
      <dgm:prSet/>
      <dgm:spPr/>
      <dgm:t>
        <a:bodyPr/>
        <a:lstStyle/>
        <a:p>
          <a:r>
            <a:rPr lang="fr-FR">
              <a:latin typeface="Apple Chancery" panose="03020702040506060504" pitchFamily="66" charset="-79"/>
              <a:cs typeface="Apple Chancery" panose="03020702040506060504" pitchFamily="66" charset="-79"/>
            </a:rPr>
            <a:t>Une prescription inutile diminue les chances de guérison d’un patient et/ou du même patient avec une infection bactérienne</a:t>
          </a:r>
          <a:endParaRPr lang="en-US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157DE534-0D01-4487-8219-CE8B7534F891}" type="parTrans" cxnId="{DBB17CCA-5C55-4946-B636-4240583081B4}">
      <dgm:prSet/>
      <dgm:spPr/>
      <dgm:t>
        <a:bodyPr/>
        <a:lstStyle/>
        <a:p>
          <a:endParaRPr lang="en-US"/>
        </a:p>
      </dgm:t>
    </dgm:pt>
    <dgm:pt modelId="{6F69733F-6544-4801-9DA7-F5DF9471FF29}" type="sibTrans" cxnId="{DBB17CCA-5C55-4946-B636-4240583081B4}">
      <dgm:prSet phldrT="2" phldr="0"/>
      <dgm:spPr/>
      <dgm:t>
        <a:bodyPr/>
        <a:lstStyle/>
        <a:p>
          <a:endParaRPr lang="en-US"/>
        </a:p>
      </dgm:t>
    </dgm:pt>
    <dgm:pt modelId="{956F2493-FE74-49FB-89B9-E8B3DDBCC4DE}">
      <dgm:prSet/>
      <dgm:spPr/>
      <dgm:t>
        <a:bodyPr/>
        <a:lstStyle/>
        <a:p>
          <a:r>
            <a:rPr lang="fr-FR">
              <a:latin typeface="Apple Chancery" panose="03020702040506060504" pitchFamily="66" charset="-79"/>
              <a:cs typeface="Apple Chancery" panose="03020702040506060504" pitchFamily="66" charset="-79"/>
            </a:rPr>
            <a:t>Nécessaire, Adapté et après prélèvements bactériologiques</a:t>
          </a:r>
          <a:endParaRPr lang="en-US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AED92278-0125-4AB8-B2C8-C016D18F2184}" type="parTrans" cxnId="{6B8E3FBC-94BE-4C4B-9554-B326F4336788}">
      <dgm:prSet/>
      <dgm:spPr/>
      <dgm:t>
        <a:bodyPr/>
        <a:lstStyle/>
        <a:p>
          <a:endParaRPr lang="en-US"/>
        </a:p>
      </dgm:t>
    </dgm:pt>
    <dgm:pt modelId="{A898859A-7354-4BF8-96BB-189B49A9B8F0}" type="sibTrans" cxnId="{6B8E3FBC-94BE-4C4B-9554-B326F4336788}">
      <dgm:prSet phldrT="3" phldr="0"/>
      <dgm:spPr/>
      <dgm:t>
        <a:bodyPr/>
        <a:lstStyle/>
        <a:p>
          <a:endParaRPr lang="en-US"/>
        </a:p>
      </dgm:t>
    </dgm:pt>
    <dgm:pt modelId="{718BCBAE-1B24-4222-88C9-D9D2060A683B}" type="pres">
      <dgm:prSet presAssocID="{FF002797-A462-4387-A213-98B67501FE59}" presName="diagram" presStyleCnt="0">
        <dgm:presLayoutVars>
          <dgm:dir/>
          <dgm:resizeHandles val="exact"/>
        </dgm:presLayoutVars>
      </dgm:prSet>
      <dgm:spPr/>
    </dgm:pt>
    <dgm:pt modelId="{DD20B956-FFE0-44D7-944E-7D9DE9E63421}" type="pres">
      <dgm:prSet presAssocID="{BD31611A-F939-493F-8A75-1112CA50E22F}" presName="node" presStyleLbl="node1" presStyleIdx="0" presStyleCnt="3">
        <dgm:presLayoutVars>
          <dgm:bulletEnabled val="1"/>
        </dgm:presLayoutVars>
      </dgm:prSet>
      <dgm:spPr/>
    </dgm:pt>
    <dgm:pt modelId="{D80DDB0F-E9BB-4C65-8A69-7002A0A2617F}" type="pres">
      <dgm:prSet presAssocID="{9AE309F3-A1DC-4095-8017-1E5D452853C7}" presName="sibTrans" presStyleCnt="0"/>
      <dgm:spPr/>
    </dgm:pt>
    <dgm:pt modelId="{A80B2D8E-B861-4B61-A69A-969A95BFA1DE}" type="pres">
      <dgm:prSet presAssocID="{2DCA7A05-3A58-4CBF-B47E-03544DCD474C}" presName="node" presStyleLbl="node1" presStyleIdx="1" presStyleCnt="3">
        <dgm:presLayoutVars>
          <dgm:bulletEnabled val="1"/>
        </dgm:presLayoutVars>
      </dgm:prSet>
      <dgm:spPr/>
    </dgm:pt>
    <dgm:pt modelId="{109D5F3D-E1C2-4FF5-8589-5912DD4E7BC5}" type="pres">
      <dgm:prSet presAssocID="{6F69733F-6544-4801-9DA7-F5DF9471FF29}" presName="sibTrans" presStyleCnt="0"/>
      <dgm:spPr/>
    </dgm:pt>
    <dgm:pt modelId="{1FBDC4BA-3F0A-4F8F-BF49-960C5993010F}" type="pres">
      <dgm:prSet presAssocID="{956F2493-FE74-49FB-89B9-E8B3DDBCC4DE}" presName="node" presStyleLbl="node1" presStyleIdx="2" presStyleCnt="3">
        <dgm:presLayoutVars>
          <dgm:bulletEnabled val="1"/>
        </dgm:presLayoutVars>
      </dgm:prSet>
      <dgm:spPr/>
    </dgm:pt>
  </dgm:ptLst>
  <dgm:cxnLst>
    <dgm:cxn modelId="{C1179B2C-96E5-4629-A445-B70B42F7FF32}" type="presOf" srcId="{2DCA7A05-3A58-4CBF-B47E-03544DCD474C}" destId="{A80B2D8E-B861-4B61-A69A-969A95BFA1DE}" srcOrd="0" destOrd="0" presId="urn:microsoft.com/office/officeart/2005/8/layout/default"/>
    <dgm:cxn modelId="{E7010D3C-723C-40BC-B961-E54265B0853A}" type="presOf" srcId="{CC3E5396-FDAC-49C3-8AAF-BFC0A02BB0BF}" destId="{DD20B956-FFE0-44D7-944E-7D9DE9E63421}" srcOrd="0" destOrd="1" presId="urn:microsoft.com/office/officeart/2005/8/layout/default"/>
    <dgm:cxn modelId="{21CF8B5D-D066-4CDA-A47B-478C69827268}" srcId="{BD31611A-F939-493F-8A75-1112CA50E22F}" destId="{CC3E5396-FDAC-49C3-8AAF-BFC0A02BB0BF}" srcOrd="0" destOrd="0" parTransId="{2D99DDBA-8A7D-4DCD-B79C-7A5A79E72404}" sibTransId="{7F6109C0-9098-43F6-A4D6-75DCB6555FB8}"/>
    <dgm:cxn modelId="{DF9AE064-C8EB-43AE-B86E-625DB259D3A5}" type="presOf" srcId="{327F34BD-8645-4899-BD90-661B8AAF79DB}" destId="{DD20B956-FFE0-44D7-944E-7D9DE9E63421}" srcOrd="0" destOrd="2" presId="urn:microsoft.com/office/officeart/2005/8/layout/default"/>
    <dgm:cxn modelId="{E061E07B-976E-44E2-8D46-7C7255D6AEA3}" type="presOf" srcId="{956F2493-FE74-49FB-89B9-E8B3DDBCC4DE}" destId="{1FBDC4BA-3F0A-4F8F-BF49-960C5993010F}" srcOrd="0" destOrd="0" presId="urn:microsoft.com/office/officeart/2005/8/layout/default"/>
    <dgm:cxn modelId="{83B43595-9E89-4715-89FE-8035B8054B7B}" srcId="{BD31611A-F939-493F-8A75-1112CA50E22F}" destId="{327F34BD-8645-4899-BD90-661B8AAF79DB}" srcOrd="1" destOrd="0" parTransId="{A2235893-F951-4C7A-932A-41A563186F67}" sibTransId="{7D1E94CB-F70D-499D-8CEE-970E3976EB24}"/>
    <dgm:cxn modelId="{7C5E37A9-C4CA-4281-BA3C-2F0DE64E7675}" type="presOf" srcId="{FF002797-A462-4387-A213-98B67501FE59}" destId="{718BCBAE-1B24-4222-88C9-D9D2060A683B}" srcOrd="0" destOrd="0" presId="urn:microsoft.com/office/officeart/2005/8/layout/default"/>
    <dgm:cxn modelId="{848C25B0-4949-472F-ADC7-8EB919671E22}" type="presOf" srcId="{BD31611A-F939-493F-8A75-1112CA50E22F}" destId="{DD20B956-FFE0-44D7-944E-7D9DE9E63421}" srcOrd="0" destOrd="0" presId="urn:microsoft.com/office/officeart/2005/8/layout/default"/>
    <dgm:cxn modelId="{6B8E3FBC-94BE-4C4B-9554-B326F4336788}" srcId="{FF002797-A462-4387-A213-98B67501FE59}" destId="{956F2493-FE74-49FB-89B9-E8B3DDBCC4DE}" srcOrd="2" destOrd="0" parTransId="{AED92278-0125-4AB8-B2C8-C016D18F2184}" sibTransId="{A898859A-7354-4BF8-96BB-189B49A9B8F0}"/>
    <dgm:cxn modelId="{DBB17CCA-5C55-4946-B636-4240583081B4}" srcId="{FF002797-A462-4387-A213-98B67501FE59}" destId="{2DCA7A05-3A58-4CBF-B47E-03544DCD474C}" srcOrd="1" destOrd="0" parTransId="{157DE534-0D01-4487-8219-CE8B7534F891}" sibTransId="{6F69733F-6544-4801-9DA7-F5DF9471FF29}"/>
    <dgm:cxn modelId="{100CEDE8-DF9C-4BA5-A746-9D7E670B25EF}" srcId="{FF002797-A462-4387-A213-98B67501FE59}" destId="{BD31611A-F939-493F-8A75-1112CA50E22F}" srcOrd="0" destOrd="0" parTransId="{6303A0EB-5E4B-415C-8E27-D8650CC9C197}" sibTransId="{9AE309F3-A1DC-4095-8017-1E5D452853C7}"/>
    <dgm:cxn modelId="{D235CBCF-C6EF-448F-9E4F-76385036225D}" type="presParOf" srcId="{718BCBAE-1B24-4222-88C9-D9D2060A683B}" destId="{DD20B956-FFE0-44D7-944E-7D9DE9E63421}" srcOrd="0" destOrd="0" presId="urn:microsoft.com/office/officeart/2005/8/layout/default"/>
    <dgm:cxn modelId="{E2D643EC-58C6-4BCE-A2A6-0111ECD65814}" type="presParOf" srcId="{718BCBAE-1B24-4222-88C9-D9D2060A683B}" destId="{D80DDB0F-E9BB-4C65-8A69-7002A0A2617F}" srcOrd="1" destOrd="0" presId="urn:microsoft.com/office/officeart/2005/8/layout/default"/>
    <dgm:cxn modelId="{1D237D86-FC09-483F-ADD9-60DDA4572969}" type="presParOf" srcId="{718BCBAE-1B24-4222-88C9-D9D2060A683B}" destId="{A80B2D8E-B861-4B61-A69A-969A95BFA1DE}" srcOrd="2" destOrd="0" presId="urn:microsoft.com/office/officeart/2005/8/layout/default"/>
    <dgm:cxn modelId="{FB4D9AE6-E2D0-4907-A597-F549E46A127E}" type="presParOf" srcId="{718BCBAE-1B24-4222-88C9-D9D2060A683B}" destId="{109D5F3D-E1C2-4FF5-8589-5912DD4E7BC5}" srcOrd="3" destOrd="0" presId="urn:microsoft.com/office/officeart/2005/8/layout/default"/>
    <dgm:cxn modelId="{9E681FB4-9814-46EA-BEDD-14D5D198092E}" type="presParOf" srcId="{718BCBAE-1B24-4222-88C9-D9D2060A683B}" destId="{1FBDC4BA-3F0A-4F8F-BF49-960C5993010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DDF0C4-A114-4CFD-B08D-3BCBB600B9D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0095D3-471D-48B7-B3B1-29779BE5997D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Le temps d’écran désigne la somme des temps passes devant les écrans de télévisons, d’ordinateurs, de jeux vidéo, tablettes, téléphones et autres dispositifs 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A4661DC7-6343-4D46-9033-32C64E8BEFDC}" type="parTrans" cxnId="{D3ED4497-DB0F-4003-ADD6-A2D5748DA9C6}">
      <dgm:prSet/>
      <dgm:spPr/>
      <dgm:t>
        <a:bodyPr/>
        <a:lstStyle/>
        <a:p>
          <a:endParaRPr lang="en-US"/>
        </a:p>
      </dgm:t>
    </dgm:pt>
    <dgm:pt modelId="{F8BBCF79-A9A3-4818-B41A-CC4F4B6F327E}" type="sibTrans" cxnId="{D3ED4497-DB0F-4003-ADD6-A2D5748DA9C6}">
      <dgm:prSet/>
      <dgm:spPr/>
      <dgm:t>
        <a:bodyPr/>
        <a:lstStyle/>
        <a:p>
          <a:endParaRPr lang="en-US"/>
        </a:p>
      </dgm:t>
    </dgm:pt>
    <dgm:pt modelId="{F4CCE7C9-9892-4F34-A589-9BBDEC9E3095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Le syndrome EPEE (syndrome d’exposition précoce et excessive aux écrans);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C7C20C12-70E3-4923-B589-89D07FB4586B}" type="parTrans" cxnId="{46AFFB33-241B-4457-AA95-03568F41C51C}">
      <dgm:prSet/>
      <dgm:spPr/>
      <dgm:t>
        <a:bodyPr/>
        <a:lstStyle/>
        <a:p>
          <a:endParaRPr lang="en-US"/>
        </a:p>
      </dgm:t>
    </dgm:pt>
    <dgm:pt modelId="{AB5DCE31-7692-4532-8099-DBA5DC173D07}" type="sibTrans" cxnId="{46AFFB33-241B-4457-AA95-03568F41C51C}">
      <dgm:prSet/>
      <dgm:spPr/>
      <dgm:t>
        <a:bodyPr/>
        <a:lstStyle/>
        <a:p>
          <a:endParaRPr lang="en-US"/>
        </a:p>
      </dgm:t>
    </dgm:pt>
    <dgm:pt modelId="{33808078-05FC-4F33-B988-C5F80382F863}">
      <dgm:prSet/>
      <dgm:spPr/>
      <dgm:t>
        <a:bodyPr/>
        <a:lstStyle/>
        <a:p>
          <a:r>
            <a:rPr lang="fr-FR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Retard de communication et des troubles du comportement et de l’attention donnant des symptômes similaires au spectre autistique</a:t>
          </a:r>
        </a:p>
      </dgm:t>
    </dgm:pt>
    <dgm:pt modelId="{1F1C8B8B-59E5-465E-B114-662B07E01453}" type="parTrans" cxnId="{6181C418-73F2-40E0-9DE8-B9D9EDE40F41}">
      <dgm:prSet/>
      <dgm:spPr/>
      <dgm:t>
        <a:bodyPr/>
        <a:lstStyle/>
        <a:p>
          <a:endParaRPr lang="en-US"/>
        </a:p>
      </dgm:t>
    </dgm:pt>
    <dgm:pt modelId="{B82A8663-19C5-47F8-85C2-DF2B4D631A5E}" type="sibTrans" cxnId="{6181C418-73F2-40E0-9DE8-B9D9EDE40F41}">
      <dgm:prSet/>
      <dgm:spPr/>
      <dgm:t>
        <a:bodyPr/>
        <a:lstStyle/>
        <a:p>
          <a:endParaRPr lang="en-US"/>
        </a:p>
      </dgm:t>
    </dgm:pt>
    <dgm:pt modelId="{858039D2-63D6-C644-8C3B-90A1C2B1E2B7}">
      <dgm:prSet/>
      <dgm:spPr/>
      <dgm:t>
        <a:bodyPr/>
        <a:lstStyle/>
        <a:p>
          <a:r>
            <a:rPr lang="fr-FR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Monde virtuel</a:t>
          </a:r>
        </a:p>
      </dgm:t>
    </dgm:pt>
    <dgm:pt modelId="{9016AD7C-8A9A-304F-A144-1FD289E3532A}" type="parTrans" cxnId="{0C352DA9-4AC2-B34D-9C96-3AF301803C19}">
      <dgm:prSet/>
      <dgm:spPr/>
      <dgm:t>
        <a:bodyPr/>
        <a:lstStyle/>
        <a:p>
          <a:endParaRPr lang="en-GB"/>
        </a:p>
      </dgm:t>
    </dgm:pt>
    <dgm:pt modelId="{F5E124D9-E8AE-2E41-8BD9-E954C7C68338}" type="sibTrans" cxnId="{0C352DA9-4AC2-B34D-9C96-3AF301803C19}">
      <dgm:prSet/>
      <dgm:spPr/>
      <dgm:t>
        <a:bodyPr/>
        <a:lstStyle/>
        <a:p>
          <a:endParaRPr lang="en-GB"/>
        </a:p>
      </dgm:t>
    </dgm:pt>
    <dgm:pt modelId="{F2881B25-3324-154E-A548-3360350C366E}" type="pres">
      <dgm:prSet presAssocID="{C4DDF0C4-A114-4CFD-B08D-3BCBB600B9D4}" presName="linear" presStyleCnt="0">
        <dgm:presLayoutVars>
          <dgm:animLvl val="lvl"/>
          <dgm:resizeHandles val="exact"/>
        </dgm:presLayoutVars>
      </dgm:prSet>
      <dgm:spPr/>
    </dgm:pt>
    <dgm:pt modelId="{214AD0F3-8992-6A4B-BA1D-511C5FE89233}" type="pres">
      <dgm:prSet presAssocID="{3A0095D3-471D-48B7-B3B1-29779BE599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9D3366-9E7B-5647-82F5-EFAF8DD295BE}" type="pres">
      <dgm:prSet presAssocID="{F8BBCF79-A9A3-4818-B41A-CC4F4B6F327E}" presName="spacer" presStyleCnt="0"/>
      <dgm:spPr/>
    </dgm:pt>
    <dgm:pt modelId="{B3AC4619-92A6-6842-91C1-FADD044A2AFF}" type="pres">
      <dgm:prSet presAssocID="{F4CCE7C9-9892-4F34-A589-9BBDEC9E309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87F2BBA-D8AC-F04E-8A13-2CA526145F1D}" type="pres">
      <dgm:prSet presAssocID="{F4CCE7C9-9892-4F34-A589-9BBDEC9E309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81C418-73F2-40E0-9DE8-B9D9EDE40F41}" srcId="{F4CCE7C9-9892-4F34-A589-9BBDEC9E3095}" destId="{33808078-05FC-4F33-B988-C5F80382F863}" srcOrd="0" destOrd="0" parTransId="{1F1C8B8B-59E5-465E-B114-662B07E01453}" sibTransId="{B82A8663-19C5-47F8-85C2-DF2B4D631A5E}"/>
    <dgm:cxn modelId="{46AFFB33-241B-4457-AA95-03568F41C51C}" srcId="{C4DDF0C4-A114-4CFD-B08D-3BCBB600B9D4}" destId="{F4CCE7C9-9892-4F34-A589-9BBDEC9E3095}" srcOrd="1" destOrd="0" parTransId="{C7C20C12-70E3-4923-B589-89D07FB4586B}" sibTransId="{AB5DCE31-7692-4532-8099-DBA5DC173D07}"/>
    <dgm:cxn modelId="{D4BD8234-5F7E-524F-ACD7-73D534D8B77E}" type="presOf" srcId="{F4CCE7C9-9892-4F34-A589-9BBDEC9E3095}" destId="{B3AC4619-92A6-6842-91C1-FADD044A2AFF}" srcOrd="0" destOrd="0" presId="urn:microsoft.com/office/officeart/2005/8/layout/vList2"/>
    <dgm:cxn modelId="{A8E5E244-F864-1143-983E-AC7AAFF10CF9}" type="presOf" srcId="{C4DDF0C4-A114-4CFD-B08D-3BCBB600B9D4}" destId="{F2881B25-3324-154E-A548-3360350C366E}" srcOrd="0" destOrd="0" presId="urn:microsoft.com/office/officeart/2005/8/layout/vList2"/>
    <dgm:cxn modelId="{4CC69765-EA06-A948-A69F-4D8897193095}" type="presOf" srcId="{858039D2-63D6-C644-8C3B-90A1C2B1E2B7}" destId="{587F2BBA-D8AC-F04E-8A13-2CA526145F1D}" srcOrd="0" destOrd="1" presId="urn:microsoft.com/office/officeart/2005/8/layout/vList2"/>
    <dgm:cxn modelId="{56C9717B-8E36-C646-8B8D-03960CB05548}" type="presOf" srcId="{33808078-05FC-4F33-B988-C5F80382F863}" destId="{587F2BBA-D8AC-F04E-8A13-2CA526145F1D}" srcOrd="0" destOrd="0" presId="urn:microsoft.com/office/officeart/2005/8/layout/vList2"/>
    <dgm:cxn modelId="{B916C082-D8E6-F441-BB2F-528E4A41D12B}" type="presOf" srcId="{3A0095D3-471D-48B7-B3B1-29779BE5997D}" destId="{214AD0F3-8992-6A4B-BA1D-511C5FE89233}" srcOrd="0" destOrd="0" presId="urn:microsoft.com/office/officeart/2005/8/layout/vList2"/>
    <dgm:cxn modelId="{D3ED4497-DB0F-4003-ADD6-A2D5748DA9C6}" srcId="{C4DDF0C4-A114-4CFD-B08D-3BCBB600B9D4}" destId="{3A0095D3-471D-48B7-B3B1-29779BE5997D}" srcOrd="0" destOrd="0" parTransId="{A4661DC7-6343-4D46-9033-32C64E8BEFDC}" sibTransId="{F8BBCF79-A9A3-4818-B41A-CC4F4B6F327E}"/>
    <dgm:cxn modelId="{0C352DA9-4AC2-B34D-9C96-3AF301803C19}" srcId="{F4CCE7C9-9892-4F34-A589-9BBDEC9E3095}" destId="{858039D2-63D6-C644-8C3B-90A1C2B1E2B7}" srcOrd="1" destOrd="0" parTransId="{9016AD7C-8A9A-304F-A144-1FD289E3532A}" sibTransId="{F5E124D9-E8AE-2E41-8BD9-E954C7C68338}"/>
    <dgm:cxn modelId="{30A34D4B-46CF-054C-A304-CA2600C50175}" type="presParOf" srcId="{F2881B25-3324-154E-A548-3360350C366E}" destId="{214AD0F3-8992-6A4B-BA1D-511C5FE89233}" srcOrd="0" destOrd="0" presId="urn:microsoft.com/office/officeart/2005/8/layout/vList2"/>
    <dgm:cxn modelId="{081F9C8C-1239-C04F-9867-702312FAC9CF}" type="presParOf" srcId="{F2881B25-3324-154E-A548-3360350C366E}" destId="{319D3366-9E7B-5647-82F5-EFAF8DD295BE}" srcOrd="1" destOrd="0" presId="urn:microsoft.com/office/officeart/2005/8/layout/vList2"/>
    <dgm:cxn modelId="{E711F4E9-43A0-1B46-9031-FDAE967F0723}" type="presParOf" srcId="{F2881B25-3324-154E-A548-3360350C366E}" destId="{B3AC4619-92A6-6842-91C1-FADD044A2AFF}" srcOrd="2" destOrd="0" presId="urn:microsoft.com/office/officeart/2005/8/layout/vList2"/>
    <dgm:cxn modelId="{2337A32C-2336-4D43-9D78-3263D94F02A3}" type="presParOf" srcId="{F2881B25-3324-154E-A548-3360350C366E}" destId="{587F2BBA-D8AC-F04E-8A13-2CA526145F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2F489E-6DC6-4E6E-8FAF-0173650C814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EDCD04-1153-4D7E-9F78-6ED449979A0C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Retards cognitifs et langagiers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8A18A47F-9C7A-487A-AEA7-0CE31DFBA78C}" type="parTrans" cxnId="{1125D597-4914-42DE-B12E-92F6FF023917}">
      <dgm:prSet/>
      <dgm:spPr/>
      <dgm:t>
        <a:bodyPr/>
        <a:lstStyle/>
        <a:p>
          <a:endParaRPr lang="en-US"/>
        </a:p>
      </dgm:t>
    </dgm:pt>
    <dgm:pt modelId="{4C7E00DC-AFA8-4C14-BC76-03BD3F35D2D9}" type="sibTrans" cxnId="{1125D597-4914-42DE-B12E-92F6FF023917}">
      <dgm:prSet/>
      <dgm:spPr/>
      <dgm:t>
        <a:bodyPr/>
        <a:lstStyle/>
        <a:p>
          <a:endParaRPr lang="en-US"/>
        </a:p>
      </dgm:t>
    </dgm:pt>
    <dgm:pt modelId="{6AA6F797-0E7C-444E-8C29-D317724CD869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Retard langage surtout si moins de 1 an et regarde seul et moins bien parler ( 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Esseily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et al., 2017)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E14869DA-ED6C-4412-948A-7457BED8079A}" type="parTrans" cxnId="{E3A247D9-2097-4C36-A219-1F5F5546D6C5}">
      <dgm:prSet/>
      <dgm:spPr/>
      <dgm:t>
        <a:bodyPr/>
        <a:lstStyle/>
        <a:p>
          <a:endParaRPr lang="en-US"/>
        </a:p>
      </dgm:t>
    </dgm:pt>
    <dgm:pt modelId="{D317DAEE-10A8-4360-99EA-08A3DF383A9C}" type="sibTrans" cxnId="{E3A247D9-2097-4C36-A219-1F5F5546D6C5}">
      <dgm:prSet/>
      <dgm:spPr/>
      <dgm:t>
        <a:bodyPr/>
        <a:lstStyle/>
        <a:p>
          <a:endParaRPr lang="en-US"/>
        </a:p>
      </dgm:t>
    </dgm:pt>
    <dgm:pt modelId="{5CE803E4-FC1A-423E-93E8-8D0310EDA2C3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Diminution de la concentration, la mémoire et diminution des aptitudes de lectures et de mathématiques (Ponti, 2023)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E6A54BA5-7CF5-4C7E-B6B5-C2804BAE7B16}" type="parTrans" cxnId="{0936D30F-D9E0-4207-A03C-323B87A65EE5}">
      <dgm:prSet/>
      <dgm:spPr/>
      <dgm:t>
        <a:bodyPr/>
        <a:lstStyle/>
        <a:p>
          <a:endParaRPr lang="en-US"/>
        </a:p>
      </dgm:t>
    </dgm:pt>
    <dgm:pt modelId="{39FDD4B1-CF52-45A7-B74E-DC4F34FD6BAD}" type="sibTrans" cxnId="{0936D30F-D9E0-4207-A03C-323B87A65EE5}">
      <dgm:prSet/>
      <dgm:spPr/>
      <dgm:t>
        <a:bodyPr/>
        <a:lstStyle/>
        <a:p>
          <a:endParaRPr lang="en-US"/>
        </a:p>
      </dgm:t>
    </dgm:pt>
    <dgm:pt modelId="{3386D13F-2170-422D-BA40-FAC180D60E21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Moins bonnes fonctions exécutives cad l’attention, la mémoire, le contrôle des actions et des émotions, flexibilité face à l’environnement (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Coombes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, 2021)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51311CA5-6A42-4AA5-8462-438722932882}" type="parTrans" cxnId="{638F349A-24D3-45D7-B0E0-EF4261E2FA4C}">
      <dgm:prSet/>
      <dgm:spPr/>
      <dgm:t>
        <a:bodyPr/>
        <a:lstStyle/>
        <a:p>
          <a:endParaRPr lang="en-US"/>
        </a:p>
      </dgm:t>
    </dgm:pt>
    <dgm:pt modelId="{751742A7-2CB1-4549-87BA-3CE665DF13BE}" type="sibTrans" cxnId="{638F349A-24D3-45D7-B0E0-EF4261E2FA4C}">
      <dgm:prSet/>
      <dgm:spPr/>
      <dgm:t>
        <a:bodyPr/>
        <a:lstStyle/>
        <a:p>
          <a:endParaRPr lang="en-US"/>
        </a:p>
      </dgm:t>
    </dgm:pt>
    <dgm:pt modelId="{F2D7D6A1-A37E-461A-847A-AB5C5D5D911C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Retards socioaffectifs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809E0EC4-46BC-463E-B5CA-39FD231D3510}" type="parTrans" cxnId="{ADC265C2-FD2E-4935-B277-A9A60D87F065}">
      <dgm:prSet/>
      <dgm:spPr/>
      <dgm:t>
        <a:bodyPr/>
        <a:lstStyle/>
        <a:p>
          <a:endParaRPr lang="en-US"/>
        </a:p>
      </dgm:t>
    </dgm:pt>
    <dgm:pt modelId="{8F9AA089-42D2-40E1-A590-DD6E58827EAC}" type="sibTrans" cxnId="{ADC265C2-FD2E-4935-B277-A9A60D87F065}">
      <dgm:prSet/>
      <dgm:spPr/>
      <dgm:t>
        <a:bodyPr/>
        <a:lstStyle/>
        <a:p>
          <a:endParaRPr lang="en-US"/>
        </a:p>
      </dgm:t>
    </dgm:pt>
    <dgm:pt modelId="{208AE516-F7D5-4937-8D02-AAC504B27AC7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Moins bonnes aptitudes sociales, difficultés de gérer ses émotions, troubles psychosociaux tels que anxiété, hyperactivité, isolement social, agressivité (Ponti, 2023)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03423BD6-C337-41C3-BF6B-5E2F5A0BE797}" type="parTrans" cxnId="{1D812C6C-BEB1-49C1-B32F-E8032BEA850E}">
      <dgm:prSet/>
      <dgm:spPr/>
      <dgm:t>
        <a:bodyPr/>
        <a:lstStyle/>
        <a:p>
          <a:endParaRPr lang="en-US"/>
        </a:p>
      </dgm:t>
    </dgm:pt>
    <dgm:pt modelId="{42A615A9-F704-40EC-8884-9EEF2E8F7697}" type="sibTrans" cxnId="{1D812C6C-BEB1-49C1-B32F-E8032BEA850E}">
      <dgm:prSet/>
      <dgm:spPr/>
      <dgm:t>
        <a:bodyPr/>
        <a:lstStyle/>
        <a:p>
          <a:endParaRPr lang="en-US"/>
        </a:p>
      </dgm:t>
    </dgm:pt>
    <dgm:pt modelId="{2B12FED4-84BC-405E-85D4-D49E860F879E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Rejets de relations positives (Hamel, 2022)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8789C86F-6E96-4970-8C08-058B49CB7AD9}" type="parTrans" cxnId="{674443D3-97AD-4A8A-AEC4-D1B29F8AA432}">
      <dgm:prSet/>
      <dgm:spPr/>
      <dgm:t>
        <a:bodyPr/>
        <a:lstStyle/>
        <a:p>
          <a:endParaRPr lang="en-US"/>
        </a:p>
      </dgm:t>
    </dgm:pt>
    <dgm:pt modelId="{BA47945A-D67E-44D6-B7D1-313A7AF68096}" type="sibTrans" cxnId="{674443D3-97AD-4A8A-AEC4-D1B29F8AA432}">
      <dgm:prSet/>
      <dgm:spPr/>
      <dgm:t>
        <a:bodyPr/>
        <a:lstStyle/>
        <a:p>
          <a:endParaRPr lang="en-US"/>
        </a:p>
      </dgm:t>
    </dgm:pt>
    <dgm:pt modelId="{C25D3BA4-38BC-7647-AB43-675B6688FAE4}" type="pres">
      <dgm:prSet presAssocID="{082F489E-6DC6-4E6E-8FAF-0173650C814F}" presName="linear" presStyleCnt="0">
        <dgm:presLayoutVars>
          <dgm:animLvl val="lvl"/>
          <dgm:resizeHandles val="exact"/>
        </dgm:presLayoutVars>
      </dgm:prSet>
      <dgm:spPr/>
    </dgm:pt>
    <dgm:pt modelId="{946F3B07-8BCC-FC49-AC52-55E084E44106}" type="pres">
      <dgm:prSet presAssocID="{59EDCD04-1153-4D7E-9F78-6ED449979A0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E6364C-620B-1049-83E0-3609254C6C8E}" type="pres">
      <dgm:prSet presAssocID="{59EDCD04-1153-4D7E-9F78-6ED449979A0C}" presName="childText" presStyleLbl="revTx" presStyleIdx="0" presStyleCnt="2">
        <dgm:presLayoutVars>
          <dgm:bulletEnabled val="1"/>
        </dgm:presLayoutVars>
      </dgm:prSet>
      <dgm:spPr/>
    </dgm:pt>
    <dgm:pt modelId="{9764B378-AE2B-8544-8063-8D8E49AFDBC5}" type="pres">
      <dgm:prSet presAssocID="{F2D7D6A1-A37E-461A-847A-AB5C5D5D911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7DA273C-AC28-0743-B757-FE9597FD0B7D}" type="pres">
      <dgm:prSet presAssocID="{F2D7D6A1-A37E-461A-847A-AB5C5D5D911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983B40A-571D-914F-BC27-A0FFB7C43F29}" type="presOf" srcId="{3386D13F-2170-422D-BA40-FAC180D60E21}" destId="{AAE6364C-620B-1049-83E0-3609254C6C8E}" srcOrd="0" destOrd="2" presId="urn:microsoft.com/office/officeart/2005/8/layout/vList2"/>
    <dgm:cxn modelId="{0936D30F-D9E0-4207-A03C-323B87A65EE5}" srcId="{59EDCD04-1153-4D7E-9F78-6ED449979A0C}" destId="{5CE803E4-FC1A-423E-93E8-8D0310EDA2C3}" srcOrd="1" destOrd="0" parTransId="{E6A54BA5-7CF5-4C7E-B6B5-C2804BAE7B16}" sibTransId="{39FDD4B1-CF52-45A7-B74E-DC4F34FD6BAD}"/>
    <dgm:cxn modelId="{34F74B15-59E0-304E-B791-76B809FF6A4F}" type="presOf" srcId="{59EDCD04-1153-4D7E-9F78-6ED449979A0C}" destId="{946F3B07-8BCC-FC49-AC52-55E084E44106}" srcOrd="0" destOrd="0" presId="urn:microsoft.com/office/officeart/2005/8/layout/vList2"/>
    <dgm:cxn modelId="{92E25E63-F56A-EC4E-A080-A82AA8916756}" type="presOf" srcId="{208AE516-F7D5-4937-8D02-AAC504B27AC7}" destId="{A7DA273C-AC28-0743-B757-FE9597FD0B7D}" srcOrd="0" destOrd="0" presId="urn:microsoft.com/office/officeart/2005/8/layout/vList2"/>
    <dgm:cxn modelId="{1D812C6C-BEB1-49C1-B32F-E8032BEA850E}" srcId="{F2D7D6A1-A37E-461A-847A-AB5C5D5D911C}" destId="{208AE516-F7D5-4937-8D02-AAC504B27AC7}" srcOrd="0" destOrd="0" parTransId="{03423BD6-C337-41C3-BF6B-5E2F5A0BE797}" sibTransId="{42A615A9-F704-40EC-8884-9EEF2E8F7697}"/>
    <dgm:cxn modelId="{9C1C0B8E-28CD-054D-8982-C2AAFFC06315}" type="presOf" srcId="{082F489E-6DC6-4E6E-8FAF-0173650C814F}" destId="{C25D3BA4-38BC-7647-AB43-675B6688FAE4}" srcOrd="0" destOrd="0" presId="urn:microsoft.com/office/officeart/2005/8/layout/vList2"/>
    <dgm:cxn modelId="{C63C7F8F-9B06-E742-BA87-C29BE27554A9}" type="presOf" srcId="{5CE803E4-FC1A-423E-93E8-8D0310EDA2C3}" destId="{AAE6364C-620B-1049-83E0-3609254C6C8E}" srcOrd="0" destOrd="1" presId="urn:microsoft.com/office/officeart/2005/8/layout/vList2"/>
    <dgm:cxn modelId="{1125D597-4914-42DE-B12E-92F6FF023917}" srcId="{082F489E-6DC6-4E6E-8FAF-0173650C814F}" destId="{59EDCD04-1153-4D7E-9F78-6ED449979A0C}" srcOrd="0" destOrd="0" parTransId="{8A18A47F-9C7A-487A-AEA7-0CE31DFBA78C}" sibTransId="{4C7E00DC-AFA8-4C14-BC76-03BD3F35D2D9}"/>
    <dgm:cxn modelId="{638F349A-24D3-45D7-B0E0-EF4261E2FA4C}" srcId="{59EDCD04-1153-4D7E-9F78-6ED449979A0C}" destId="{3386D13F-2170-422D-BA40-FAC180D60E21}" srcOrd="2" destOrd="0" parTransId="{51311CA5-6A42-4AA5-8462-438722932882}" sibTransId="{751742A7-2CB1-4549-87BA-3CE665DF13BE}"/>
    <dgm:cxn modelId="{ADC265C2-FD2E-4935-B277-A9A60D87F065}" srcId="{082F489E-6DC6-4E6E-8FAF-0173650C814F}" destId="{F2D7D6A1-A37E-461A-847A-AB5C5D5D911C}" srcOrd="1" destOrd="0" parTransId="{809E0EC4-46BC-463E-B5CA-39FD231D3510}" sibTransId="{8F9AA089-42D2-40E1-A590-DD6E58827EAC}"/>
    <dgm:cxn modelId="{64E2CDC7-7924-9A4E-894D-C7B0E5C4324A}" type="presOf" srcId="{2B12FED4-84BC-405E-85D4-D49E860F879E}" destId="{A7DA273C-AC28-0743-B757-FE9597FD0B7D}" srcOrd="0" destOrd="1" presId="urn:microsoft.com/office/officeart/2005/8/layout/vList2"/>
    <dgm:cxn modelId="{674443D3-97AD-4A8A-AEC4-D1B29F8AA432}" srcId="{F2D7D6A1-A37E-461A-847A-AB5C5D5D911C}" destId="{2B12FED4-84BC-405E-85D4-D49E860F879E}" srcOrd="1" destOrd="0" parTransId="{8789C86F-6E96-4970-8C08-058B49CB7AD9}" sibTransId="{BA47945A-D67E-44D6-B7D1-313A7AF68096}"/>
    <dgm:cxn modelId="{CCE445D4-67AD-6B4E-B72F-8DE52422BA1B}" type="presOf" srcId="{6AA6F797-0E7C-444E-8C29-D317724CD869}" destId="{AAE6364C-620B-1049-83E0-3609254C6C8E}" srcOrd="0" destOrd="0" presId="urn:microsoft.com/office/officeart/2005/8/layout/vList2"/>
    <dgm:cxn modelId="{806B0ED6-793B-1A41-B1EF-B862B0DA0D51}" type="presOf" srcId="{F2D7D6A1-A37E-461A-847A-AB5C5D5D911C}" destId="{9764B378-AE2B-8544-8063-8D8E49AFDBC5}" srcOrd="0" destOrd="0" presId="urn:microsoft.com/office/officeart/2005/8/layout/vList2"/>
    <dgm:cxn modelId="{E3A247D9-2097-4C36-A219-1F5F5546D6C5}" srcId="{59EDCD04-1153-4D7E-9F78-6ED449979A0C}" destId="{6AA6F797-0E7C-444E-8C29-D317724CD869}" srcOrd="0" destOrd="0" parTransId="{E14869DA-ED6C-4412-948A-7457BED8079A}" sibTransId="{D317DAEE-10A8-4360-99EA-08A3DF383A9C}"/>
    <dgm:cxn modelId="{23690507-8315-584F-BFE8-80FB2B4973EC}" type="presParOf" srcId="{C25D3BA4-38BC-7647-AB43-675B6688FAE4}" destId="{946F3B07-8BCC-FC49-AC52-55E084E44106}" srcOrd="0" destOrd="0" presId="urn:microsoft.com/office/officeart/2005/8/layout/vList2"/>
    <dgm:cxn modelId="{E9913582-9AC3-994F-92F9-A6D6BBF14EE7}" type="presParOf" srcId="{C25D3BA4-38BC-7647-AB43-675B6688FAE4}" destId="{AAE6364C-620B-1049-83E0-3609254C6C8E}" srcOrd="1" destOrd="0" presId="urn:microsoft.com/office/officeart/2005/8/layout/vList2"/>
    <dgm:cxn modelId="{936BCD73-51A4-6944-ABCB-8793295B41BF}" type="presParOf" srcId="{C25D3BA4-38BC-7647-AB43-675B6688FAE4}" destId="{9764B378-AE2B-8544-8063-8D8E49AFDBC5}" srcOrd="2" destOrd="0" presId="urn:microsoft.com/office/officeart/2005/8/layout/vList2"/>
    <dgm:cxn modelId="{426B447E-42BF-134A-84D8-217045AFE5E2}" type="presParOf" srcId="{C25D3BA4-38BC-7647-AB43-675B6688FAE4}" destId="{A7DA273C-AC28-0743-B757-FE9597FD0B7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44D69C-1DF4-4ED9-98FC-8BA587D30CC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406E78C-61DF-4391-BB4F-E13C95A80885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Pas d’écran avant 3 ans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FB00B2A7-042F-4A5F-8837-FA0E5323A90D}" type="parTrans" cxnId="{11E0F2FF-703A-430E-97F7-1C391B458F22}">
      <dgm:prSet/>
      <dgm:spPr/>
      <dgm:t>
        <a:bodyPr/>
        <a:lstStyle/>
        <a:p>
          <a:endParaRPr lang="en-US"/>
        </a:p>
      </dgm:t>
    </dgm:pt>
    <dgm:pt modelId="{3E8AACEB-E14F-4746-A842-6A5044C2C39F}" type="sibTrans" cxnId="{11E0F2FF-703A-430E-97F7-1C391B458F22}">
      <dgm:prSet/>
      <dgm:spPr/>
      <dgm:t>
        <a:bodyPr/>
        <a:lstStyle/>
        <a:p>
          <a:endParaRPr lang="en-US"/>
        </a:p>
      </dgm:t>
    </dgm:pt>
    <dgm:pt modelId="{B0F93ED8-E27E-4873-BDD1-C22CC4BCE385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Pas de console de jeu personnelle avant 6 ans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B198427F-72D1-4564-8666-2966255A30C5}" type="parTrans" cxnId="{846C143E-33E3-470D-B717-830AC6FBD356}">
      <dgm:prSet/>
      <dgm:spPr/>
      <dgm:t>
        <a:bodyPr/>
        <a:lstStyle/>
        <a:p>
          <a:endParaRPr lang="en-US"/>
        </a:p>
      </dgm:t>
    </dgm:pt>
    <dgm:pt modelId="{66E06703-F39F-47F0-B4F1-E1818B2E8807}" type="sibTrans" cxnId="{846C143E-33E3-470D-B717-830AC6FBD356}">
      <dgm:prSet/>
      <dgm:spPr/>
      <dgm:t>
        <a:bodyPr/>
        <a:lstStyle/>
        <a:p>
          <a:endParaRPr lang="en-US"/>
        </a:p>
      </dgm:t>
    </dgm:pt>
    <dgm:pt modelId="{DDEFF5E4-D01A-4E8D-95B6-A3F31D778366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Pas d’internet accompagné avant neuf ans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EAED4D2E-FE11-4438-9512-62D35F4BE103}" type="parTrans" cxnId="{87F915EC-38BA-4999-B203-776A18EDB911}">
      <dgm:prSet/>
      <dgm:spPr/>
      <dgm:t>
        <a:bodyPr/>
        <a:lstStyle/>
        <a:p>
          <a:endParaRPr lang="en-US"/>
        </a:p>
      </dgm:t>
    </dgm:pt>
    <dgm:pt modelId="{F68CB037-E962-456A-8AB4-37506B3483AE}" type="sibTrans" cxnId="{87F915EC-38BA-4999-B203-776A18EDB911}">
      <dgm:prSet/>
      <dgm:spPr/>
      <dgm:t>
        <a:bodyPr/>
        <a:lstStyle/>
        <a:p>
          <a:endParaRPr lang="en-US"/>
        </a:p>
      </dgm:t>
    </dgm:pt>
    <dgm:pt modelId="{4CCCEEFD-55B4-478E-9135-F197ABBA1788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Pas d’internet seule avant douze ans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9805C809-CACD-4D14-B1CA-7FE66B305AEC}" type="parTrans" cxnId="{C03E6ED3-36D6-41F3-BBA5-DA159A486D26}">
      <dgm:prSet/>
      <dgm:spPr/>
      <dgm:t>
        <a:bodyPr/>
        <a:lstStyle/>
        <a:p>
          <a:endParaRPr lang="en-US"/>
        </a:p>
      </dgm:t>
    </dgm:pt>
    <dgm:pt modelId="{A1E1F88E-E806-4E6A-B224-2258AC573419}" type="sibTrans" cxnId="{C03E6ED3-36D6-41F3-BBA5-DA159A486D26}">
      <dgm:prSet/>
      <dgm:spPr/>
      <dgm:t>
        <a:bodyPr/>
        <a:lstStyle/>
        <a:p>
          <a:endParaRPr lang="en-US"/>
        </a:p>
      </dgm:t>
    </dgm:pt>
    <dgm:pt modelId="{D54B3E1F-7851-474C-ACA9-0045FED48835}" type="pres">
      <dgm:prSet presAssocID="{2644D69C-1DF4-4ED9-98FC-8BA587D30CCF}" presName="matrix" presStyleCnt="0">
        <dgm:presLayoutVars>
          <dgm:chMax val="1"/>
          <dgm:dir/>
          <dgm:resizeHandles val="exact"/>
        </dgm:presLayoutVars>
      </dgm:prSet>
      <dgm:spPr/>
    </dgm:pt>
    <dgm:pt modelId="{B797296B-6C75-E246-8B00-F5251E5EBAF8}" type="pres">
      <dgm:prSet presAssocID="{2644D69C-1DF4-4ED9-98FC-8BA587D30CCF}" presName="diamond" presStyleLbl="bgShp" presStyleIdx="0" presStyleCnt="1"/>
      <dgm:spPr/>
    </dgm:pt>
    <dgm:pt modelId="{EFC543FD-6C38-614D-9C3D-542619FD94BC}" type="pres">
      <dgm:prSet presAssocID="{2644D69C-1DF4-4ED9-98FC-8BA587D30CC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F636A8D-DEAF-0C4A-B7C7-0507CA1F744F}" type="pres">
      <dgm:prSet presAssocID="{2644D69C-1DF4-4ED9-98FC-8BA587D30CC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7AD89FF-FD25-C048-A464-EAFDCE9D0F51}" type="pres">
      <dgm:prSet presAssocID="{2644D69C-1DF4-4ED9-98FC-8BA587D30CC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CDEC32-CE4F-C845-8B13-1FF1BAE03177}" type="pres">
      <dgm:prSet presAssocID="{2644D69C-1DF4-4ED9-98FC-8BA587D30CC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65F601-83C0-F042-97C9-94DC8ED7237C}" type="presOf" srcId="{DDEFF5E4-D01A-4E8D-95B6-A3F31D778366}" destId="{D7AD89FF-FD25-C048-A464-EAFDCE9D0F51}" srcOrd="0" destOrd="0" presId="urn:microsoft.com/office/officeart/2005/8/layout/matrix3"/>
    <dgm:cxn modelId="{846C143E-33E3-470D-B717-830AC6FBD356}" srcId="{2644D69C-1DF4-4ED9-98FC-8BA587D30CCF}" destId="{B0F93ED8-E27E-4873-BDD1-C22CC4BCE385}" srcOrd="1" destOrd="0" parTransId="{B198427F-72D1-4564-8666-2966255A30C5}" sibTransId="{66E06703-F39F-47F0-B4F1-E1818B2E8807}"/>
    <dgm:cxn modelId="{8C4EA354-ED77-B849-9EEF-87D67A9CCB2C}" type="presOf" srcId="{B0F93ED8-E27E-4873-BDD1-C22CC4BCE385}" destId="{FF636A8D-DEAF-0C4A-B7C7-0507CA1F744F}" srcOrd="0" destOrd="0" presId="urn:microsoft.com/office/officeart/2005/8/layout/matrix3"/>
    <dgm:cxn modelId="{C3123A5A-E04B-1943-AF02-79225702555C}" type="presOf" srcId="{2644D69C-1DF4-4ED9-98FC-8BA587D30CCF}" destId="{D54B3E1F-7851-474C-ACA9-0045FED48835}" srcOrd="0" destOrd="0" presId="urn:microsoft.com/office/officeart/2005/8/layout/matrix3"/>
    <dgm:cxn modelId="{B09D05C0-89D6-9E4C-BD08-BE7464EDF984}" type="presOf" srcId="{9406E78C-61DF-4391-BB4F-E13C95A80885}" destId="{EFC543FD-6C38-614D-9C3D-542619FD94BC}" srcOrd="0" destOrd="0" presId="urn:microsoft.com/office/officeart/2005/8/layout/matrix3"/>
    <dgm:cxn modelId="{C03E6ED3-36D6-41F3-BBA5-DA159A486D26}" srcId="{2644D69C-1DF4-4ED9-98FC-8BA587D30CCF}" destId="{4CCCEEFD-55B4-478E-9135-F197ABBA1788}" srcOrd="3" destOrd="0" parTransId="{9805C809-CACD-4D14-B1CA-7FE66B305AEC}" sibTransId="{A1E1F88E-E806-4E6A-B224-2258AC573419}"/>
    <dgm:cxn modelId="{03C816E5-AC19-B64E-918B-6BAE56F4337A}" type="presOf" srcId="{4CCCEEFD-55B4-478E-9135-F197ABBA1788}" destId="{24CDEC32-CE4F-C845-8B13-1FF1BAE03177}" srcOrd="0" destOrd="0" presId="urn:microsoft.com/office/officeart/2005/8/layout/matrix3"/>
    <dgm:cxn modelId="{87F915EC-38BA-4999-B203-776A18EDB911}" srcId="{2644D69C-1DF4-4ED9-98FC-8BA587D30CCF}" destId="{DDEFF5E4-D01A-4E8D-95B6-A3F31D778366}" srcOrd="2" destOrd="0" parTransId="{EAED4D2E-FE11-4438-9512-62D35F4BE103}" sibTransId="{F68CB037-E962-456A-8AB4-37506B3483AE}"/>
    <dgm:cxn modelId="{11E0F2FF-703A-430E-97F7-1C391B458F22}" srcId="{2644D69C-1DF4-4ED9-98FC-8BA587D30CCF}" destId="{9406E78C-61DF-4391-BB4F-E13C95A80885}" srcOrd="0" destOrd="0" parTransId="{FB00B2A7-042F-4A5F-8837-FA0E5323A90D}" sibTransId="{3E8AACEB-E14F-4746-A842-6A5044C2C39F}"/>
    <dgm:cxn modelId="{08A64C91-F740-E94C-8A9E-EB317665D72C}" type="presParOf" srcId="{D54B3E1F-7851-474C-ACA9-0045FED48835}" destId="{B797296B-6C75-E246-8B00-F5251E5EBAF8}" srcOrd="0" destOrd="0" presId="urn:microsoft.com/office/officeart/2005/8/layout/matrix3"/>
    <dgm:cxn modelId="{0363686B-D449-E441-8D52-3918A38BE05B}" type="presParOf" srcId="{D54B3E1F-7851-474C-ACA9-0045FED48835}" destId="{EFC543FD-6C38-614D-9C3D-542619FD94BC}" srcOrd="1" destOrd="0" presId="urn:microsoft.com/office/officeart/2005/8/layout/matrix3"/>
    <dgm:cxn modelId="{31D687D5-D587-144A-85DC-DA895302B7A7}" type="presParOf" srcId="{D54B3E1F-7851-474C-ACA9-0045FED48835}" destId="{FF636A8D-DEAF-0C4A-B7C7-0507CA1F744F}" srcOrd="2" destOrd="0" presId="urn:microsoft.com/office/officeart/2005/8/layout/matrix3"/>
    <dgm:cxn modelId="{1261BF49-9168-6644-9B43-2F11FA769B71}" type="presParOf" srcId="{D54B3E1F-7851-474C-ACA9-0045FED48835}" destId="{D7AD89FF-FD25-C048-A464-EAFDCE9D0F51}" srcOrd="3" destOrd="0" presId="urn:microsoft.com/office/officeart/2005/8/layout/matrix3"/>
    <dgm:cxn modelId="{BBF82E79-E71D-E048-9125-DB1EF15A9C9B}" type="presParOf" srcId="{D54B3E1F-7851-474C-ACA9-0045FED48835}" destId="{24CDEC32-CE4F-C845-8B13-1FF1BAE0317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F9C18-AD79-44FF-9F35-241FC172A8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5081B4-288E-4294-9EA7-DEA319581461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Le lait maternel idéale pour bébé et maman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8B8BD9D9-7440-4133-ADB8-0773B17C2039}" type="parTrans" cxnId="{75844066-47A3-4C62-9F21-186EAD6EE669}">
      <dgm:prSet/>
      <dgm:spPr/>
      <dgm:t>
        <a:bodyPr/>
        <a:lstStyle/>
        <a:p>
          <a:endParaRPr lang="en-US"/>
        </a:p>
      </dgm:t>
    </dgm:pt>
    <dgm:pt modelId="{11029206-7495-4DCE-ACC4-1AFFFD9A499A}" type="sibTrans" cxnId="{75844066-47A3-4C62-9F21-186EAD6EE669}">
      <dgm:prSet/>
      <dgm:spPr/>
      <dgm:t>
        <a:bodyPr/>
        <a:lstStyle/>
        <a:p>
          <a:endParaRPr lang="en-US"/>
        </a:p>
      </dgm:t>
    </dgm:pt>
    <dgm:pt modelId="{753634DD-76F9-450A-AE2B-5A391260B686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Etudes hémisphère sud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34E5C131-3727-4E28-88A9-E450F16E6453}" type="parTrans" cxnId="{B73E6EC0-C56D-444F-81DD-18E1A472293D}">
      <dgm:prSet/>
      <dgm:spPr/>
      <dgm:t>
        <a:bodyPr/>
        <a:lstStyle/>
        <a:p>
          <a:endParaRPr lang="en-US"/>
        </a:p>
      </dgm:t>
    </dgm:pt>
    <dgm:pt modelId="{BDA5EC47-59CD-482B-A050-6961FF20BE1E}" type="sibTrans" cxnId="{B73E6EC0-C56D-444F-81DD-18E1A472293D}">
      <dgm:prSet/>
      <dgm:spPr/>
      <dgm:t>
        <a:bodyPr/>
        <a:lstStyle/>
        <a:p>
          <a:endParaRPr lang="en-US"/>
        </a:p>
      </dgm:t>
    </dgm:pt>
    <dgm:pt modelId="{ADA0354F-0E39-4BA3-ACDA-92AD34E1763B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UNICEF 2023; 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Limo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et al., 2022; 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Nkosi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et al., 2021; Casanova et al., 2020 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Gogia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et al., 2017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BD89C43A-A9D8-4FDB-A1D6-68231813EAD2}" type="parTrans" cxnId="{34841B51-3E67-4563-A8B7-A5EE6C6FA0F2}">
      <dgm:prSet/>
      <dgm:spPr/>
      <dgm:t>
        <a:bodyPr/>
        <a:lstStyle/>
        <a:p>
          <a:endParaRPr lang="en-US"/>
        </a:p>
      </dgm:t>
    </dgm:pt>
    <dgm:pt modelId="{F8FBC6CC-1297-4155-89D1-FF2E875568E9}" type="sibTrans" cxnId="{34841B51-3E67-4563-A8B7-A5EE6C6FA0F2}">
      <dgm:prSet/>
      <dgm:spPr/>
      <dgm:t>
        <a:bodyPr/>
        <a:lstStyle/>
        <a:p>
          <a:endParaRPr lang="en-US"/>
        </a:p>
      </dgm:t>
    </dgm:pt>
    <dgm:pt modelId="{7802A510-707A-44A5-B067-0A98BF3F50E6}">
      <dgm:prSet/>
      <dgm:spPr/>
      <dgm:t>
        <a:bodyPr/>
        <a:lstStyle/>
        <a:p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Motee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et al., 2013; KABP 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study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by MIH., 2017; 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133DA152-0C0E-42CC-8854-36AC2A95447D}" type="parTrans" cxnId="{25009CB3-FE21-46CA-AEC0-7A78D763DD88}">
      <dgm:prSet/>
      <dgm:spPr/>
      <dgm:t>
        <a:bodyPr/>
        <a:lstStyle/>
        <a:p>
          <a:endParaRPr lang="en-US"/>
        </a:p>
      </dgm:t>
    </dgm:pt>
    <dgm:pt modelId="{EFAB3E8E-B2B9-4A40-BDC4-DB590D9B5678}" type="sibTrans" cxnId="{25009CB3-FE21-46CA-AEC0-7A78D763DD88}">
      <dgm:prSet/>
      <dgm:spPr/>
      <dgm:t>
        <a:bodyPr/>
        <a:lstStyle/>
        <a:p>
          <a:endParaRPr lang="en-US"/>
        </a:p>
      </dgm:t>
    </dgm:pt>
    <dgm:pt modelId="{53A688D7-13D7-4D81-9223-8511D5EDBA08}">
      <dgm:prSet/>
      <dgm:spPr/>
      <dgm:t>
        <a:bodyPr/>
        <a:lstStyle/>
        <a:p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Study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on 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prevalence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, perceptions and 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contributing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factors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of 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Breastfeeding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cessation in Mauritius, MIH in collaboration 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with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GEM., 2025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45315C7E-B7EC-4608-84FA-BEE374A85385}" type="parTrans" cxnId="{108D2681-597A-4DEE-ADE4-F4F5F7461C27}">
      <dgm:prSet/>
      <dgm:spPr/>
      <dgm:t>
        <a:bodyPr/>
        <a:lstStyle/>
        <a:p>
          <a:endParaRPr lang="en-US"/>
        </a:p>
      </dgm:t>
    </dgm:pt>
    <dgm:pt modelId="{680A9E90-E516-4BB8-B40A-9E8FFC9F09D1}" type="sibTrans" cxnId="{108D2681-597A-4DEE-ADE4-F4F5F7461C27}">
      <dgm:prSet/>
      <dgm:spPr/>
      <dgm:t>
        <a:bodyPr/>
        <a:lstStyle/>
        <a:p>
          <a:endParaRPr lang="en-US"/>
        </a:p>
      </dgm:t>
    </dgm:pt>
    <dgm:pt modelId="{D3EBD0BB-61E7-429B-B967-0FC4939445F2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Conclusion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7C551C87-46DB-4D32-A9E7-7E54EECD423F}" type="parTrans" cxnId="{18CF2A5E-BFDD-4F88-9046-AD8929D73464}">
      <dgm:prSet/>
      <dgm:spPr/>
      <dgm:t>
        <a:bodyPr/>
        <a:lstStyle/>
        <a:p>
          <a:endParaRPr lang="en-US"/>
        </a:p>
      </dgm:t>
    </dgm:pt>
    <dgm:pt modelId="{4A3C20A0-D54B-4B5E-8619-30EDD57285C5}" type="sibTrans" cxnId="{18CF2A5E-BFDD-4F88-9046-AD8929D73464}">
      <dgm:prSet/>
      <dgm:spPr/>
      <dgm:t>
        <a:bodyPr/>
        <a:lstStyle/>
        <a:p>
          <a:endParaRPr lang="en-US"/>
        </a:p>
      </dgm:t>
    </dgm:pt>
    <dgm:pt modelId="{B0DF1416-DFFA-4222-B044-12ECED2E80EA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Le travail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ED20F72D-5E10-4B55-A381-2B01CE4571E3}" type="parTrans" cxnId="{3EA752D3-924E-414F-BF0E-8E972227C78C}">
      <dgm:prSet/>
      <dgm:spPr/>
      <dgm:t>
        <a:bodyPr/>
        <a:lstStyle/>
        <a:p>
          <a:endParaRPr lang="en-US"/>
        </a:p>
      </dgm:t>
    </dgm:pt>
    <dgm:pt modelId="{E6B9092D-0058-47EB-9629-5F2D4C7B32E9}" type="sibTrans" cxnId="{3EA752D3-924E-414F-BF0E-8E972227C78C}">
      <dgm:prSet/>
      <dgm:spPr/>
      <dgm:t>
        <a:bodyPr/>
        <a:lstStyle/>
        <a:p>
          <a:endParaRPr lang="en-US"/>
        </a:p>
      </dgm:t>
    </dgm:pt>
    <dgm:pt modelId="{16E369F6-7AB3-4031-BA4A-B2F33F9E162D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Une nécessité, pas de facilité sur les lieux de travail, congé maternité trop court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2180D72F-2B2E-4C0A-B439-AFF4B850A4E7}" type="parTrans" cxnId="{D8928856-DDD1-4986-BF48-CE1A4966671B}">
      <dgm:prSet/>
      <dgm:spPr/>
      <dgm:t>
        <a:bodyPr/>
        <a:lstStyle/>
        <a:p>
          <a:endParaRPr lang="en-US"/>
        </a:p>
      </dgm:t>
    </dgm:pt>
    <dgm:pt modelId="{6D933BF7-08F5-45D6-BD72-F7C75770FFEE}" type="sibTrans" cxnId="{D8928856-DDD1-4986-BF48-CE1A4966671B}">
      <dgm:prSet/>
      <dgm:spPr/>
      <dgm:t>
        <a:bodyPr/>
        <a:lstStyle/>
        <a:p>
          <a:endParaRPr lang="en-US"/>
        </a:p>
      </dgm:t>
    </dgm:pt>
    <dgm:pt modelId="{570507E4-829C-7146-914D-4DD78D0050C5}" type="pres">
      <dgm:prSet presAssocID="{3CBF9C18-AD79-44FF-9F35-241FC172A825}" presName="linear" presStyleCnt="0">
        <dgm:presLayoutVars>
          <dgm:animLvl val="lvl"/>
          <dgm:resizeHandles val="exact"/>
        </dgm:presLayoutVars>
      </dgm:prSet>
      <dgm:spPr/>
    </dgm:pt>
    <dgm:pt modelId="{3A875ACE-1A82-EF44-90FA-899C50C3071D}" type="pres">
      <dgm:prSet presAssocID="{235081B4-288E-4294-9EA7-DEA3195814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5F7690-3C98-D94C-A073-B054274BC257}" type="pres">
      <dgm:prSet presAssocID="{11029206-7495-4DCE-ACC4-1AFFFD9A499A}" presName="spacer" presStyleCnt="0"/>
      <dgm:spPr/>
    </dgm:pt>
    <dgm:pt modelId="{DDEEDEC2-C748-784D-B91C-E797D17F9ED7}" type="pres">
      <dgm:prSet presAssocID="{753634DD-76F9-450A-AE2B-5A391260B6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ABFD75-BC89-FF41-86B5-11C875611BE6}" type="pres">
      <dgm:prSet presAssocID="{753634DD-76F9-450A-AE2B-5A391260B686}" presName="childText" presStyleLbl="revTx" presStyleIdx="0" presStyleCnt="2">
        <dgm:presLayoutVars>
          <dgm:bulletEnabled val="1"/>
        </dgm:presLayoutVars>
      </dgm:prSet>
      <dgm:spPr/>
    </dgm:pt>
    <dgm:pt modelId="{D1CFDD1C-DEE3-6C46-B5BF-89CFB5622EFE}" type="pres">
      <dgm:prSet presAssocID="{D3EBD0BB-61E7-429B-B967-0FC4939445F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2850C8A-7E81-3747-B5DD-B5ADFEBB1FAA}" type="pres">
      <dgm:prSet presAssocID="{D3EBD0BB-61E7-429B-B967-0FC4939445F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4841B51-3E67-4563-A8B7-A5EE6C6FA0F2}" srcId="{753634DD-76F9-450A-AE2B-5A391260B686}" destId="{ADA0354F-0E39-4BA3-ACDA-92AD34E1763B}" srcOrd="0" destOrd="0" parTransId="{BD89C43A-A9D8-4FDB-A1D6-68231813EAD2}" sibTransId="{F8FBC6CC-1297-4155-89D1-FF2E875568E9}"/>
    <dgm:cxn modelId="{9AD07856-7ED8-CA49-A76B-BDE848EF2A23}" type="presOf" srcId="{16E369F6-7AB3-4031-BA4A-B2F33F9E162D}" destId="{82850C8A-7E81-3747-B5DD-B5ADFEBB1FAA}" srcOrd="0" destOrd="1" presId="urn:microsoft.com/office/officeart/2005/8/layout/vList2"/>
    <dgm:cxn modelId="{D8928856-DDD1-4986-BF48-CE1A4966671B}" srcId="{B0DF1416-DFFA-4222-B044-12ECED2E80EA}" destId="{16E369F6-7AB3-4031-BA4A-B2F33F9E162D}" srcOrd="0" destOrd="0" parTransId="{2180D72F-2B2E-4C0A-B439-AFF4B850A4E7}" sibTransId="{6D933BF7-08F5-45D6-BD72-F7C75770FFEE}"/>
    <dgm:cxn modelId="{18CF2A5E-BFDD-4F88-9046-AD8929D73464}" srcId="{3CBF9C18-AD79-44FF-9F35-241FC172A825}" destId="{D3EBD0BB-61E7-429B-B967-0FC4939445F2}" srcOrd="2" destOrd="0" parTransId="{7C551C87-46DB-4D32-A9E7-7E54EECD423F}" sibTransId="{4A3C20A0-D54B-4B5E-8619-30EDD57285C5}"/>
    <dgm:cxn modelId="{75844066-47A3-4C62-9F21-186EAD6EE669}" srcId="{3CBF9C18-AD79-44FF-9F35-241FC172A825}" destId="{235081B4-288E-4294-9EA7-DEA319581461}" srcOrd="0" destOrd="0" parTransId="{8B8BD9D9-7440-4133-ADB8-0773B17C2039}" sibTransId="{11029206-7495-4DCE-ACC4-1AFFFD9A499A}"/>
    <dgm:cxn modelId="{7F351473-6114-CD42-B1A0-3DC0D0E03D66}" type="presOf" srcId="{ADA0354F-0E39-4BA3-ACDA-92AD34E1763B}" destId="{D8ABFD75-BC89-FF41-86B5-11C875611BE6}" srcOrd="0" destOrd="0" presId="urn:microsoft.com/office/officeart/2005/8/layout/vList2"/>
    <dgm:cxn modelId="{108D2681-597A-4DEE-ADE4-F4F5F7461C27}" srcId="{753634DD-76F9-450A-AE2B-5A391260B686}" destId="{53A688D7-13D7-4D81-9223-8511D5EDBA08}" srcOrd="2" destOrd="0" parTransId="{45315C7E-B7EC-4608-84FA-BEE374A85385}" sibTransId="{680A9E90-E516-4BB8-B40A-9E8FFC9F09D1}"/>
    <dgm:cxn modelId="{25009CB3-FE21-46CA-AEC0-7A78D763DD88}" srcId="{753634DD-76F9-450A-AE2B-5A391260B686}" destId="{7802A510-707A-44A5-B067-0A98BF3F50E6}" srcOrd="1" destOrd="0" parTransId="{133DA152-0C0E-42CC-8854-36AC2A95447D}" sibTransId="{EFAB3E8E-B2B9-4A40-BDC4-DB590D9B5678}"/>
    <dgm:cxn modelId="{B73E6EC0-C56D-444F-81DD-18E1A472293D}" srcId="{3CBF9C18-AD79-44FF-9F35-241FC172A825}" destId="{753634DD-76F9-450A-AE2B-5A391260B686}" srcOrd="1" destOrd="0" parTransId="{34E5C131-3727-4E28-88A9-E450F16E6453}" sibTransId="{BDA5EC47-59CD-482B-A050-6961FF20BE1E}"/>
    <dgm:cxn modelId="{3EA752D3-924E-414F-BF0E-8E972227C78C}" srcId="{D3EBD0BB-61E7-429B-B967-0FC4939445F2}" destId="{B0DF1416-DFFA-4222-B044-12ECED2E80EA}" srcOrd="0" destOrd="0" parTransId="{ED20F72D-5E10-4B55-A381-2B01CE4571E3}" sibTransId="{E6B9092D-0058-47EB-9629-5F2D4C7B32E9}"/>
    <dgm:cxn modelId="{6F5229D5-F063-494A-9D16-F63E1EBD989F}" type="presOf" srcId="{B0DF1416-DFFA-4222-B044-12ECED2E80EA}" destId="{82850C8A-7E81-3747-B5DD-B5ADFEBB1FAA}" srcOrd="0" destOrd="0" presId="urn:microsoft.com/office/officeart/2005/8/layout/vList2"/>
    <dgm:cxn modelId="{232D5AE4-52F5-B040-872B-305FF0E5BDDF}" type="presOf" srcId="{3CBF9C18-AD79-44FF-9F35-241FC172A825}" destId="{570507E4-829C-7146-914D-4DD78D0050C5}" srcOrd="0" destOrd="0" presId="urn:microsoft.com/office/officeart/2005/8/layout/vList2"/>
    <dgm:cxn modelId="{F6DBEBE9-3771-FC47-9C06-D7734DCF8448}" type="presOf" srcId="{D3EBD0BB-61E7-429B-B967-0FC4939445F2}" destId="{D1CFDD1C-DEE3-6C46-B5BF-89CFB5622EFE}" srcOrd="0" destOrd="0" presId="urn:microsoft.com/office/officeart/2005/8/layout/vList2"/>
    <dgm:cxn modelId="{CACCC3EA-8426-7B48-9059-57042E99B013}" type="presOf" srcId="{53A688D7-13D7-4D81-9223-8511D5EDBA08}" destId="{D8ABFD75-BC89-FF41-86B5-11C875611BE6}" srcOrd="0" destOrd="2" presId="urn:microsoft.com/office/officeart/2005/8/layout/vList2"/>
    <dgm:cxn modelId="{7B9AE8ED-50F5-4D4D-BFFB-B156A1F90446}" type="presOf" srcId="{7802A510-707A-44A5-B067-0A98BF3F50E6}" destId="{D8ABFD75-BC89-FF41-86B5-11C875611BE6}" srcOrd="0" destOrd="1" presId="urn:microsoft.com/office/officeart/2005/8/layout/vList2"/>
    <dgm:cxn modelId="{F620D4FB-CDB5-F345-827D-A719AD803AB4}" type="presOf" srcId="{753634DD-76F9-450A-AE2B-5A391260B686}" destId="{DDEEDEC2-C748-784D-B91C-E797D17F9ED7}" srcOrd="0" destOrd="0" presId="urn:microsoft.com/office/officeart/2005/8/layout/vList2"/>
    <dgm:cxn modelId="{AEA51EFD-A6C9-9042-9D93-5AEB762C30BA}" type="presOf" srcId="{235081B4-288E-4294-9EA7-DEA319581461}" destId="{3A875ACE-1A82-EF44-90FA-899C50C3071D}" srcOrd="0" destOrd="0" presId="urn:microsoft.com/office/officeart/2005/8/layout/vList2"/>
    <dgm:cxn modelId="{3C7E7DD2-C9D1-A346-A46F-569E78EDECC3}" type="presParOf" srcId="{570507E4-829C-7146-914D-4DD78D0050C5}" destId="{3A875ACE-1A82-EF44-90FA-899C50C3071D}" srcOrd="0" destOrd="0" presId="urn:microsoft.com/office/officeart/2005/8/layout/vList2"/>
    <dgm:cxn modelId="{DB149099-2C48-C040-8883-4BC8473288F9}" type="presParOf" srcId="{570507E4-829C-7146-914D-4DD78D0050C5}" destId="{205F7690-3C98-D94C-A073-B054274BC257}" srcOrd="1" destOrd="0" presId="urn:microsoft.com/office/officeart/2005/8/layout/vList2"/>
    <dgm:cxn modelId="{59BE30AD-E834-514E-AC60-35BE6030380C}" type="presParOf" srcId="{570507E4-829C-7146-914D-4DD78D0050C5}" destId="{DDEEDEC2-C748-784D-B91C-E797D17F9ED7}" srcOrd="2" destOrd="0" presId="urn:microsoft.com/office/officeart/2005/8/layout/vList2"/>
    <dgm:cxn modelId="{2D70566B-39A7-D349-9D05-D25A11D2F15E}" type="presParOf" srcId="{570507E4-829C-7146-914D-4DD78D0050C5}" destId="{D8ABFD75-BC89-FF41-86B5-11C875611BE6}" srcOrd="3" destOrd="0" presId="urn:microsoft.com/office/officeart/2005/8/layout/vList2"/>
    <dgm:cxn modelId="{1B8F653A-A402-9046-8E47-B1AAE617119E}" type="presParOf" srcId="{570507E4-829C-7146-914D-4DD78D0050C5}" destId="{D1CFDD1C-DEE3-6C46-B5BF-89CFB5622EFE}" srcOrd="4" destOrd="0" presId="urn:microsoft.com/office/officeart/2005/8/layout/vList2"/>
    <dgm:cxn modelId="{BA131E06-9550-1F4F-B70A-D123309A045E}" type="presParOf" srcId="{570507E4-829C-7146-914D-4DD78D0050C5}" destId="{82850C8A-7E81-3747-B5DD-B5ADFEBB1FA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54D49-2D0E-4461-B642-B8FFEA6653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87041B-8382-47B3-AD52-5D5AFD5DCA2C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Bonne conscientisation sur l’importance du lait maternel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16C6F336-DDF4-4D64-80A5-7476159EE0CD}" type="parTrans" cxnId="{AE0B4167-C299-4437-AB74-4FE47CEDAA03}">
      <dgm:prSet/>
      <dgm:spPr/>
      <dgm:t>
        <a:bodyPr/>
        <a:lstStyle/>
        <a:p>
          <a:endParaRPr lang="en-US"/>
        </a:p>
      </dgm:t>
    </dgm:pt>
    <dgm:pt modelId="{79C6ABB5-A4C3-49A5-AC38-857F107CFA3F}" type="sibTrans" cxnId="{AE0B4167-C299-4437-AB74-4FE47CEDAA03}">
      <dgm:prSet/>
      <dgm:spPr/>
      <dgm:t>
        <a:bodyPr/>
        <a:lstStyle/>
        <a:p>
          <a:endParaRPr lang="en-US"/>
        </a:p>
      </dgm:t>
    </dgm:pt>
    <dgm:pt modelId="{FA9E0B22-7637-4E8E-9555-36427E8F6181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96.6% connaissent l’importance de l’allaitement maternel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245900F9-2FCE-451F-841A-4839BE42D9DE}" type="parTrans" cxnId="{D1BD336C-A2AA-4E70-85F4-82B883196F93}">
      <dgm:prSet/>
      <dgm:spPr/>
      <dgm:t>
        <a:bodyPr/>
        <a:lstStyle/>
        <a:p>
          <a:endParaRPr lang="en-US"/>
        </a:p>
      </dgm:t>
    </dgm:pt>
    <dgm:pt modelId="{5DC549D4-C538-4A3E-A51A-7C8645BF37C2}" type="sibTrans" cxnId="{D1BD336C-A2AA-4E70-85F4-82B883196F93}">
      <dgm:prSet/>
      <dgm:spPr/>
      <dgm:t>
        <a:bodyPr/>
        <a:lstStyle/>
        <a:p>
          <a:endParaRPr lang="en-US"/>
        </a:p>
      </dgm:t>
    </dgm:pt>
    <dgm:pt modelId="{087280E0-3711-412D-9658-1C6250DBDB8B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87.7% connaissent l’importance du colostrum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0230F2DE-B597-4E17-ACDD-03D31F8AA50F}" type="parTrans" cxnId="{28AFEE20-48E4-41B2-ABD2-8E548ABA4A6E}">
      <dgm:prSet/>
      <dgm:spPr/>
      <dgm:t>
        <a:bodyPr/>
        <a:lstStyle/>
        <a:p>
          <a:endParaRPr lang="en-US"/>
        </a:p>
      </dgm:t>
    </dgm:pt>
    <dgm:pt modelId="{B25F6D52-C9A4-4FD7-ADBD-F0B68B415BB0}" type="sibTrans" cxnId="{28AFEE20-48E4-41B2-ABD2-8E548ABA4A6E}">
      <dgm:prSet/>
      <dgm:spPr/>
      <dgm:t>
        <a:bodyPr/>
        <a:lstStyle/>
        <a:p>
          <a:endParaRPr lang="en-US"/>
        </a:p>
      </dgm:t>
    </dgm:pt>
    <dgm:pt modelId="{E3236C42-6461-421E-92FC-91005D3918BA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Autour de 31% de femmes au foyer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58085922-F81F-4C83-8671-202113E5016D}" type="parTrans" cxnId="{63D5B051-B293-4B80-843A-4969D03F516B}">
      <dgm:prSet/>
      <dgm:spPr/>
      <dgm:t>
        <a:bodyPr/>
        <a:lstStyle/>
        <a:p>
          <a:endParaRPr lang="en-US"/>
        </a:p>
      </dgm:t>
    </dgm:pt>
    <dgm:pt modelId="{87B6645E-F3D8-4632-9B74-AC9569B19C84}" type="sibTrans" cxnId="{63D5B051-B293-4B80-843A-4969D03F516B}">
      <dgm:prSet/>
      <dgm:spPr/>
      <dgm:t>
        <a:bodyPr/>
        <a:lstStyle/>
        <a:p>
          <a:endParaRPr lang="en-US"/>
        </a:p>
      </dgm:t>
    </dgm:pt>
    <dgm:pt modelId="{FD405397-AD23-4C45-89D6-20F9F6C36BF7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Taux très élevés de césarienne 61.4% (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Health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</a:t>
          </a:r>
          <a:r>
            <a:rPr lang="fr-FR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Statistics</a:t>
          </a:r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 Report 2024)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5591FF4C-C35A-40B9-88EB-DBA561793C4D}" type="parTrans" cxnId="{2341396E-AE6B-46DD-AC99-EE38D5FB1212}">
      <dgm:prSet/>
      <dgm:spPr/>
      <dgm:t>
        <a:bodyPr/>
        <a:lstStyle/>
        <a:p>
          <a:endParaRPr lang="en-US"/>
        </a:p>
      </dgm:t>
    </dgm:pt>
    <dgm:pt modelId="{0B49ACB5-9E92-45EE-A719-E4791E123667}" type="sibTrans" cxnId="{2341396E-AE6B-46DD-AC99-EE38D5FB1212}">
      <dgm:prSet/>
      <dgm:spPr/>
      <dgm:t>
        <a:bodyPr/>
        <a:lstStyle/>
        <a:p>
          <a:endParaRPr lang="en-US"/>
        </a:p>
      </dgm:t>
    </dgm:pt>
    <dgm:pt modelId="{16CC6E8C-CDE4-4DD0-9757-D7D76DE9B9D5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80.8% de mère allaitante font de l’allaitement mixte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0CA6A6DF-4DF2-41E7-86EE-C16A19860BD1}" type="parTrans" cxnId="{CB7BE22F-D8A3-41CF-AEFA-D5AC8EEF3743}">
      <dgm:prSet/>
      <dgm:spPr/>
      <dgm:t>
        <a:bodyPr/>
        <a:lstStyle/>
        <a:p>
          <a:endParaRPr lang="en-US"/>
        </a:p>
      </dgm:t>
    </dgm:pt>
    <dgm:pt modelId="{8DE6D42E-5B8C-4E5C-BF42-7B7F6F46F17D}" type="sibTrans" cxnId="{CB7BE22F-D8A3-41CF-AEFA-D5AC8EEF3743}">
      <dgm:prSet/>
      <dgm:spPr/>
      <dgm:t>
        <a:bodyPr/>
        <a:lstStyle/>
        <a:p>
          <a:endParaRPr lang="en-US"/>
        </a:p>
      </dgm:t>
    </dgm:pt>
    <dgm:pt modelId="{B2A1CE0C-9602-D64C-BBEA-38AFD3DBBBE8}" type="pres">
      <dgm:prSet presAssocID="{D2654D49-2D0E-4461-B642-B8FFEA6653E5}" presName="linear" presStyleCnt="0">
        <dgm:presLayoutVars>
          <dgm:animLvl val="lvl"/>
          <dgm:resizeHandles val="exact"/>
        </dgm:presLayoutVars>
      </dgm:prSet>
      <dgm:spPr/>
    </dgm:pt>
    <dgm:pt modelId="{C9EAA0B4-B71D-7A47-ACC5-11F21A6986AB}" type="pres">
      <dgm:prSet presAssocID="{1787041B-8382-47B3-AD52-5D5AFD5DCA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50ADE3-BB71-6C4D-AD1D-F211854CA84F}" type="pres">
      <dgm:prSet presAssocID="{1787041B-8382-47B3-AD52-5D5AFD5DCA2C}" presName="childText" presStyleLbl="revTx" presStyleIdx="0" presStyleCnt="1">
        <dgm:presLayoutVars>
          <dgm:bulletEnabled val="1"/>
        </dgm:presLayoutVars>
      </dgm:prSet>
      <dgm:spPr/>
    </dgm:pt>
    <dgm:pt modelId="{05BD2AD4-037C-E346-A66E-825C9E26082A}" type="pres">
      <dgm:prSet presAssocID="{E3236C42-6461-421E-92FC-91005D3918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7B45AD-B6D2-B34A-84BA-85DF33BBC7E0}" type="pres">
      <dgm:prSet presAssocID="{87B6645E-F3D8-4632-9B74-AC9569B19C84}" presName="spacer" presStyleCnt="0"/>
      <dgm:spPr/>
    </dgm:pt>
    <dgm:pt modelId="{74C4EB61-359D-3A46-9C39-3064DB0DBF2B}" type="pres">
      <dgm:prSet presAssocID="{FD405397-AD23-4C45-89D6-20F9F6C36B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A72A5F-B626-664D-BFCD-6EE7FB536658}" type="pres">
      <dgm:prSet presAssocID="{0B49ACB5-9E92-45EE-A719-E4791E123667}" presName="spacer" presStyleCnt="0"/>
      <dgm:spPr/>
    </dgm:pt>
    <dgm:pt modelId="{95EA694D-67D6-9942-8FD2-F786A02FD479}" type="pres">
      <dgm:prSet presAssocID="{16CC6E8C-CDE4-4DD0-9757-D7D76DE9B9D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E45807-435B-7244-9374-E9AB63D0CE81}" type="presOf" srcId="{FA9E0B22-7637-4E8E-9555-36427E8F6181}" destId="{1750ADE3-BB71-6C4D-AD1D-F211854CA84F}" srcOrd="0" destOrd="0" presId="urn:microsoft.com/office/officeart/2005/8/layout/vList2"/>
    <dgm:cxn modelId="{E9ABEA13-D327-574D-8EC0-1A657C56CA2C}" type="presOf" srcId="{087280E0-3711-412D-9658-1C6250DBDB8B}" destId="{1750ADE3-BB71-6C4D-AD1D-F211854CA84F}" srcOrd="0" destOrd="1" presId="urn:microsoft.com/office/officeart/2005/8/layout/vList2"/>
    <dgm:cxn modelId="{28AFEE20-48E4-41B2-ABD2-8E548ABA4A6E}" srcId="{1787041B-8382-47B3-AD52-5D5AFD5DCA2C}" destId="{087280E0-3711-412D-9658-1C6250DBDB8B}" srcOrd="1" destOrd="0" parTransId="{0230F2DE-B597-4E17-ACDD-03D31F8AA50F}" sibTransId="{B25F6D52-C9A4-4FD7-ADBD-F0B68B415BB0}"/>
    <dgm:cxn modelId="{CB7BE22F-D8A3-41CF-AEFA-D5AC8EEF3743}" srcId="{D2654D49-2D0E-4461-B642-B8FFEA6653E5}" destId="{16CC6E8C-CDE4-4DD0-9757-D7D76DE9B9D5}" srcOrd="3" destOrd="0" parTransId="{0CA6A6DF-4DF2-41E7-86EE-C16A19860BD1}" sibTransId="{8DE6D42E-5B8C-4E5C-BF42-7B7F6F46F17D}"/>
    <dgm:cxn modelId="{E32F3B33-08AB-024C-BED8-1D3E2B91A19C}" type="presOf" srcId="{D2654D49-2D0E-4461-B642-B8FFEA6653E5}" destId="{B2A1CE0C-9602-D64C-BBEA-38AFD3DBBBE8}" srcOrd="0" destOrd="0" presId="urn:microsoft.com/office/officeart/2005/8/layout/vList2"/>
    <dgm:cxn modelId="{B9E03645-172B-704B-B2F9-BE584671D35F}" type="presOf" srcId="{FD405397-AD23-4C45-89D6-20F9F6C36BF7}" destId="{74C4EB61-359D-3A46-9C39-3064DB0DBF2B}" srcOrd="0" destOrd="0" presId="urn:microsoft.com/office/officeart/2005/8/layout/vList2"/>
    <dgm:cxn modelId="{63D5B051-B293-4B80-843A-4969D03F516B}" srcId="{D2654D49-2D0E-4461-B642-B8FFEA6653E5}" destId="{E3236C42-6461-421E-92FC-91005D3918BA}" srcOrd="1" destOrd="0" parTransId="{58085922-F81F-4C83-8671-202113E5016D}" sibTransId="{87B6645E-F3D8-4632-9B74-AC9569B19C84}"/>
    <dgm:cxn modelId="{5CA22A62-E207-8043-8071-C95E6C87F3EA}" type="presOf" srcId="{E3236C42-6461-421E-92FC-91005D3918BA}" destId="{05BD2AD4-037C-E346-A66E-825C9E26082A}" srcOrd="0" destOrd="0" presId="urn:microsoft.com/office/officeart/2005/8/layout/vList2"/>
    <dgm:cxn modelId="{AE0B4167-C299-4437-AB74-4FE47CEDAA03}" srcId="{D2654D49-2D0E-4461-B642-B8FFEA6653E5}" destId="{1787041B-8382-47B3-AD52-5D5AFD5DCA2C}" srcOrd="0" destOrd="0" parTransId="{16C6F336-DDF4-4D64-80A5-7476159EE0CD}" sibTransId="{79C6ABB5-A4C3-49A5-AC38-857F107CFA3F}"/>
    <dgm:cxn modelId="{D1BD336C-A2AA-4E70-85F4-82B883196F93}" srcId="{1787041B-8382-47B3-AD52-5D5AFD5DCA2C}" destId="{FA9E0B22-7637-4E8E-9555-36427E8F6181}" srcOrd="0" destOrd="0" parTransId="{245900F9-2FCE-451F-841A-4839BE42D9DE}" sibTransId="{5DC549D4-C538-4A3E-A51A-7C8645BF37C2}"/>
    <dgm:cxn modelId="{2341396E-AE6B-46DD-AC99-EE38D5FB1212}" srcId="{D2654D49-2D0E-4461-B642-B8FFEA6653E5}" destId="{FD405397-AD23-4C45-89D6-20F9F6C36BF7}" srcOrd="2" destOrd="0" parTransId="{5591FF4C-C35A-40B9-88EB-DBA561793C4D}" sibTransId="{0B49ACB5-9E92-45EE-A719-E4791E123667}"/>
    <dgm:cxn modelId="{42923F74-12F0-5848-BAF8-E1595398E02D}" type="presOf" srcId="{16CC6E8C-CDE4-4DD0-9757-D7D76DE9B9D5}" destId="{95EA694D-67D6-9942-8FD2-F786A02FD479}" srcOrd="0" destOrd="0" presId="urn:microsoft.com/office/officeart/2005/8/layout/vList2"/>
    <dgm:cxn modelId="{3E3FCE85-D61F-9F42-9E7B-22C4B1F99217}" type="presOf" srcId="{1787041B-8382-47B3-AD52-5D5AFD5DCA2C}" destId="{C9EAA0B4-B71D-7A47-ACC5-11F21A6986AB}" srcOrd="0" destOrd="0" presId="urn:microsoft.com/office/officeart/2005/8/layout/vList2"/>
    <dgm:cxn modelId="{35494B4C-306C-A346-A91C-FE5160CEB640}" type="presParOf" srcId="{B2A1CE0C-9602-D64C-BBEA-38AFD3DBBBE8}" destId="{C9EAA0B4-B71D-7A47-ACC5-11F21A6986AB}" srcOrd="0" destOrd="0" presId="urn:microsoft.com/office/officeart/2005/8/layout/vList2"/>
    <dgm:cxn modelId="{C1C50488-8D1B-D449-B5AD-0E459894A903}" type="presParOf" srcId="{B2A1CE0C-9602-D64C-BBEA-38AFD3DBBBE8}" destId="{1750ADE3-BB71-6C4D-AD1D-F211854CA84F}" srcOrd="1" destOrd="0" presId="urn:microsoft.com/office/officeart/2005/8/layout/vList2"/>
    <dgm:cxn modelId="{A1E5B3B9-F93C-6042-B325-692738CEBBE9}" type="presParOf" srcId="{B2A1CE0C-9602-D64C-BBEA-38AFD3DBBBE8}" destId="{05BD2AD4-037C-E346-A66E-825C9E26082A}" srcOrd="2" destOrd="0" presId="urn:microsoft.com/office/officeart/2005/8/layout/vList2"/>
    <dgm:cxn modelId="{3F6B3EA9-EB37-2D49-A710-3D6BAB10B48E}" type="presParOf" srcId="{B2A1CE0C-9602-D64C-BBEA-38AFD3DBBBE8}" destId="{EF7B45AD-B6D2-B34A-84BA-85DF33BBC7E0}" srcOrd="3" destOrd="0" presId="urn:microsoft.com/office/officeart/2005/8/layout/vList2"/>
    <dgm:cxn modelId="{68E29036-77A9-5348-A37C-0B7F6F4F4574}" type="presParOf" srcId="{B2A1CE0C-9602-D64C-BBEA-38AFD3DBBBE8}" destId="{74C4EB61-359D-3A46-9C39-3064DB0DBF2B}" srcOrd="4" destOrd="0" presId="urn:microsoft.com/office/officeart/2005/8/layout/vList2"/>
    <dgm:cxn modelId="{87F8EFD0-8D98-794D-BA1C-3EFFE9E19B7B}" type="presParOf" srcId="{B2A1CE0C-9602-D64C-BBEA-38AFD3DBBBE8}" destId="{7EA72A5F-B626-664D-BFCD-6EE7FB536658}" srcOrd="5" destOrd="0" presId="urn:microsoft.com/office/officeart/2005/8/layout/vList2"/>
    <dgm:cxn modelId="{1DF0A737-8AFB-1847-B419-7E9E64E5DCF7}" type="presParOf" srcId="{B2A1CE0C-9602-D64C-BBEA-38AFD3DBBBE8}" destId="{95EA694D-67D6-9942-8FD2-F786A02FD4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842DB3-9DCA-4F50-AC82-26F74B531F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F346B9-BF50-44AE-99D7-DFAA192011C7}">
      <dgm:prSet custT="1"/>
      <dgm:spPr/>
      <dgm:t>
        <a:bodyPr/>
        <a:lstStyle/>
        <a:p>
          <a:r>
            <a:rPr lang="fr-FR" sz="2400" dirty="0">
              <a:latin typeface="Apple Chancery" panose="03020702040506060504" pitchFamily="66" charset="-79"/>
              <a:cs typeface="Apple Chancery" panose="03020702040506060504" pitchFamily="66" charset="-79"/>
            </a:rPr>
            <a:t>Mieux que pas d’allaitement maternel du tout</a:t>
          </a:r>
          <a:endParaRPr lang="en-US" sz="24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3732362A-0F53-4043-AA04-212304F5E890}" type="parTrans" cxnId="{42F0DC47-F81B-48A9-A00D-C8B16A0AB176}">
      <dgm:prSet/>
      <dgm:spPr/>
      <dgm:t>
        <a:bodyPr/>
        <a:lstStyle/>
        <a:p>
          <a:endParaRPr lang="en-US"/>
        </a:p>
      </dgm:t>
    </dgm:pt>
    <dgm:pt modelId="{ABE6ED5D-26CF-4901-9ABE-CD7BAEBD96EA}" type="sibTrans" cxnId="{42F0DC47-F81B-48A9-A00D-C8B16A0AB176}">
      <dgm:prSet/>
      <dgm:spPr/>
      <dgm:t>
        <a:bodyPr/>
        <a:lstStyle/>
        <a:p>
          <a:endParaRPr lang="en-US"/>
        </a:p>
      </dgm:t>
    </dgm:pt>
    <dgm:pt modelId="{554E0EEC-06A8-44EA-9D9D-D21971752773}">
      <dgm:prSet custT="1"/>
      <dgm:spPr/>
      <dgm:t>
        <a:bodyPr/>
        <a:lstStyle/>
        <a:p>
          <a:r>
            <a:rPr lang="fr-FR" sz="2000" dirty="0">
              <a:latin typeface="Apple Chancery" panose="03020702040506060504" pitchFamily="66" charset="-79"/>
              <a:cs typeface="Apple Chancery" panose="03020702040506060504" pitchFamily="66" charset="-79"/>
            </a:rPr>
            <a:t>Pas de lait de vache</a:t>
          </a:r>
          <a:endParaRPr lang="en-US" sz="20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EF856AB9-0493-4369-A261-71502B0E6A89}" type="parTrans" cxnId="{E8A53243-7FCE-424A-802A-5E87997D4DC1}">
      <dgm:prSet/>
      <dgm:spPr/>
      <dgm:t>
        <a:bodyPr/>
        <a:lstStyle/>
        <a:p>
          <a:endParaRPr lang="en-US"/>
        </a:p>
      </dgm:t>
    </dgm:pt>
    <dgm:pt modelId="{2CC4B516-D6C8-4892-8DE2-4D7EAB6114D2}" type="sibTrans" cxnId="{E8A53243-7FCE-424A-802A-5E87997D4DC1}">
      <dgm:prSet/>
      <dgm:spPr/>
      <dgm:t>
        <a:bodyPr/>
        <a:lstStyle/>
        <a:p>
          <a:endParaRPr lang="en-US"/>
        </a:p>
      </dgm:t>
    </dgm:pt>
    <dgm:pt modelId="{77E4028C-1EE5-40BD-A481-F7B71B03EFCF}">
      <dgm:prSet custT="1"/>
      <dgm:spPr/>
      <dgm:t>
        <a:bodyPr/>
        <a:lstStyle/>
        <a:p>
          <a:r>
            <a:rPr lang="fr-FR" sz="1800" dirty="0">
              <a:latin typeface="Apple Chancery" panose="03020702040506060504" pitchFamily="66" charset="-79"/>
              <a:cs typeface="Apple Chancery" panose="03020702040506060504" pitchFamily="66" charset="-79"/>
            </a:rPr>
            <a:t>Les laits spécialisés</a:t>
          </a:r>
          <a:endParaRPr lang="en-US" sz="18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9DEE2608-D830-4460-8AF7-E52E294ACBEF}" type="parTrans" cxnId="{704F469C-9B6C-4B00-BF32-5A34449E8AA8}">
      <dgm:prSet/>
      <dgm:spPr/>
      <dgm:t>
        <a:bodyPr/>
        <a:lstStyle/>
        <a:p>
          <a:endParaRPr lang="en-US"/>
        </a:p>
      </dgm:t>
    </dgm:pt>
    <dgm:pt modelId="{AF0F0194-8DDA-469D-8252-0817B8DE5C46}" type="sibTrans" cxnId="{704F469C-9B6C-4B00-BF32-5A34449E8AA8}">
      <dgm:prSet/>
      <dgm:spPr/>
      <dgm:t>
        <a:bodyPr/>
        <a:lstStyle/>
        <a:p>
          <a:endParaRPr lang="en-US"/>
        </a:p>
      </dgm:t>
    </dgm:pt>
    <dgm:pt modelId="{032BD47A-E677-4346-8DAA-DA6A5D62C8F3}">
      <dgm:prSet custT="1"/>
      <dgm:spPr/>
      <dgm:t>
        <a:bodyPr/>
        <a:lstStyle/>
        <a:p>
          <a:r>
            <a:rPr lang="fr-FR" sz="1200" dirty="0">
              <a:latin typeface="Apple Chancery" panose="03020702040506060504" pitchFamily="66" charset="-79"/>
              <a:cs typeface="Apple Chancery" panose="03020702040506060504" pitchFamily="66" charset="-79"/>
            </a:rPr>
            <a:t>Prématurité</a:t>
          </a:r>
          <a:endParaRPr lang="en-US" sz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FB7CEB4C-FD9E-4634-98BA-CF3D37041378}" type="parTrans" cxnId="{150E1A5F-F4E4-49EA-8309-83A39D3903F2}">
      <dgm:prSet/>
      <dgm:spPr/>
      <dgm:t>
        <a:bodyPr/>
        <a:lstStyle/>
        <a:p>
          <a:endParaRPr lang="en-US"/>
        </a:p>
      </dgm:t>
    </dgm:pt>
    <dgm:pt modelId="{87916091-19F7-46DE-8994-2A2935C290D6}" type="sibTrans" cxnId="{150E1A5F-F4E4-49EA-8309-83A39D3903F2}">
      <dgm:prSet/>
      <dgm:spPr/>
      <dgm:t>
        <a:bodyPr/>
        <a:lstStyle/>
        <a:p>
          <a:endParaRPr lang="en-US"/>
        </a:p>
      </dgm:t>
    </dgm:pt>
    <dgm:pt modelId="{1131395C-DFA0-405D-A280-8C6338811397}">
      <dgm:prSet custT="1"/>
      <dgm:spPr/>
      <dgm:t>
        <a:bodyPr/>
        <a:lstStyle/>
        <a:p>
          <a:r>
            <a:rPr lang="fr-FR" sz="1200" dirty="0">
              <a:latin typeface="Apple Chancery" panose="03020702040506060504" pitchFamily="66" charset="-79"/>
              <a:cs typeface="Apple Chancery" panose="03020702040506060504" pitchFamily="66" charset="-79"/>
            </a:rPr>
            <a:t>Intolérance aux protéines de lait de vache</a:t>
          </a:r>
          <a:endParaRPr lang="en-US" sz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A470F18A-97DE-4B36-A27A-F212C232CA08}" type="parTrans" cxnId="{3D91AD3E-C1B9-4E6E-AD97-86CB98F2FFDB}">
      <dgm:prSet/>
      <dgm:spPr/>
      <dgm:t>
        <a:bodyPr/>
        <a:lstStyle/>
        <a:p>
          <a:endParaRPr lang="en-US"/>
        </a:p>
      </dgm:t>
    </dgm:pt>
    <dgm:pt modelId="{55EE9FEB-FE2E-462A-A5AC-D9DD17F675D8}" type="sibTrans" cxnId="{3D91AD3E-C1B9-4E6E-AD97-86CB98F2FFDB}">
      <dgm:prSet/>
      <dgm:spPr/>
      <dgm:t>
        <a:bodyPr/>
        <a:lstStyle/>
        <a:p>
          <a:endParaRPr lang="en-US"/>
        </a:p>
      </dgm:t>
    </dgm:pt>
    <dgm:pt modelId="{4152A4B3-100E-4C28-B9AA-CD73EB42A0C4}">
      <dgm:prSet custT="1"/>
      <dgm:spPr/>
      <dgm:t>
        <a:bodyPr/>
        <a:lstStyle/>
        <a:p>
          <a:r>
            <a:rPr lang="fr-FR" sz="1200" dirty="0">
              <a:latin typeface="Apple Chancery" panose="03020702040506060504" pitchFamily="66" charset="-79"/>
              <a:cs typeface="Apple Chancery" panose="03020702040506060504" pitchFamily="66" charset="-79"/>
            </a:rPr>
            <a:t>En cas de diarrhée, reflux…</a:t>
          </a:r>
          <a:endParaRPr lang="en-US" sz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020717DA-860A-4F2E-9B52-1936E642EA8D}" type="parTrans" cxnId="{EC251EE7-73CE-4264-8791-0250AA28C0F2}">
      <dgm:prSet/>
      <dgm:spPr/>
      <dgm:t>
        <a:bodyPr/>
        <a:lstStyle/>
        <a:p>
          <a:endParaRPr lang="en-US"/>
        </a:p>
      </dgm:t>
    </dgm:pt>
    <dgm:pt modelId="{C40B2F74-B27B-4A4B-AB65-CC938775C0FE}" type="sibTrans" cxnId="{EC251EE7-73CE-4264-8791-0250AA28C0F2}">
      <dgm:prSet/>
      <dgm:spPr/>
      <dgm:t>
        <a:bodyPr/>
        <a:lstStyle/>
        <a:p>
          <a:endParaRPr lang="en-US"/>
        </a:p>
      </dgm:t>
    </dgm:pt>
    <dgm:pt modelId="{B0BD8D94-F343-5A4E-8130-CAE88534BB20}">
      <dgm:prSet custT="1"/>
      <dgm:spPr/>
      <dgm:t>
        <a:bodyPr/>
        <a:lstStyle/>
        <a:p>
          <a:r>
            <a:rPr lang="fr-FR" sz="1600" dirty="0">
              <a:latin typeface="Apple Chancery" panose="03020702040506060504" pitchFamily="66" charset="-79"/>
              <a:cs typeface="Apple Chancery" panose="03020702040506060504" pitchFamily="66" charset="-79"/>
            </a:rPr>
            <a:t>Femmes ayant subi une césarienne</a:t>
          </a:r>
          <a:endParaRPr lang="en-US" sz="16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A7D49574-68C8-7F46-9AE8-F1EDA8570951}" type="parTrans" cxnId="{4B912BE8-C565-1843-83C5-45074DCE7CC6}">
      <dgm:prSet/>
      <dgm:spPr/>
      <dgm:t>
        <a:bodyPr/>
        <a:lstStyle/>
        <a:p>
          <a:endParaRPr lang="en-GB"/>
        </a:p>
      </dgm:t>
    </dgm:pt>
    <dgm:pt modelId="{DEF20FFF-E707-2E47-AFCC-D6E5E910AF39}" type="sibTrans" cxnId="{4B912BE8-C565-1843-83C5-45074DCE7CC6}">
      <dgm:prSet/>
      <dgm:spPr/>
      <dgm:t>
        <a:bodyPr/>
        <a:lstStyle/>
        <a:p>
          <a:endParaRPr lang="en-GB"/>
        </a:p>
      </dgm:t>
    </dgm:pt>
    <dgm:pt modelId="{DEA7514C-484C-4D19-9716-BBA85E4B0084}">
      <dgm:prSet custT="1"/>
      <dgm:spPr/>
      <dgm:t>
        <a:bodyPr/>
        <a:lstStyle/>
        <a:p>
          <a:r>
            <a:rPr lang="fr-FR" sz="1600" dirty="0">
              <a:latin typeface="Apple Chancery" panose="03020702040506060504" pitchFamily="66" charset="-79"/>
              <a:cs typeface="Apple Chancery" panose="03020702040506060504" pitchFamily="66" charset="-79"/>
            </a:rPr>
            <a:t>Devons être sure que les laits infantiles respectent pas seulement les directives du Codex </a:t>
          </a:r>
          <a:r>
            <a:rPr lang="fr-FR" sz="16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Alimantarius</a:t>
          </a:r>
          <a:r>
            <a:rPr lang="fr-FR" sz="1600" dirty="0">
              <a:latin typeface="Apple Chancery" panose="03020702040506060504" pitchFamily="66" charset="-79"/>
              <a:cs typeface="Apple Chancery" panose="03020702040506060504" pitchFamily="66" charset="-79"/>
            </a:rPr>
            <a:t> et leur mise à jour, mais aussi ceux de L’Union Européenne suivant les recommandations de l’ ESPHEGAN</a:t>
          </a:r>
          <a:endParaRPr lang="en-US" sz="16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C7B9A630-589E-4669-8192-F9F4618F5AD8}" type="sibTrans" cxnId="{3D569B2E-092A-4667-AB96-BF7094639031}">
      <dgm:prSet/>
      <dgm:spPr/>
      <dgm:t>
        <a:bodyPr/>
        <a:lstStyle/>
        <a:p>
          <a:endParaRPr lang="en-US"/>
        </a:p>
      </dgm:t>
    </dgm:pt>
    <dgm:pt modelId="{8C29BA6B-505E-48EA-B62D-3642077E5315}" type="parTrans" cxnId="{3D569B2E-092A-4667-AB96-BF7094639031}">
      <dgm:prSet/>
      <dgm:spPr/>
      <dgm:t>
        <a:bodyPr/>
        <a:lstStyle/>
        <a:p>
          <a:endParaRPr lang="en-US"/>
        </a:p>
      </dgm:t>
    </dgm:pt>
    <dgm:pt modelId="{108D6743-FE51-6F41-A9C7-032E8F2EC9BD}">
      <dgm:prSet custT="1"/>
      <dgm:spPr/>
      <dgm:t>
        <a:bodyPr/>
        <a:lstStyle/>
        <a:p>
          <a:r>
            <a:rPr lang="fr-FR" sz="1600" dirty="0">
              <a:latin typeface="Apple Chancery" panose="03020702040506060504" pitchFamily="66" charset="-79"/>
              <a:cs typeface="Apple Chancery" panose="03020702040506060504" pitchFamily="66" charset="-79"/>
            </a:rPr>
            <a:t>Femmes qui devront reprendre le travail</a:t>
          </a:r>
          <a:endParaRPr lang="en-US" sz="16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42B20016-2664-DB46-89BC-17F73F9C9BA9}" type="parTrans" cxnId="{4A7B25AD-459E-624E-864A-2CCFC1FB9BA0}">
      <dgm:prSet/>
      <dgm:spPr/>
      <dgm:t>
        <a:bodyPr/>
        <a:lstStyle/>
        <a:p>
          <a:endParaRPr lang="en-GB"/>
        </a:p>
      </dgm:t>
    </dgm:pt>
    <dgm:pt modelId="{519E0051-41C9-554C-97B5-2488AA8224D0}" type="sibTrans" cxnId="{4A7B25AD-459E-624E-864A-2CCFC1FB9BA0}">
      <dgm:prSet/>
      <dgm:spPr/>
      <dgm:t>
        <a:bodyPr/>
        <a:lstStyle/>
        <a:p>
          <a:endParaRPr lang="en-GB"/>
        </a:p>
      </dgm:t>
    </dgm:pt>
    <dgm:pt modelId="{3B5C8CFE-079F-E849-A254-D084C6225285}">
      <dgm:prSet custT="1"/>
      <dgm:spPr/>
      <dgm:t>
        <a:bodyPr/>
        <a:lstStyle/>
        <a:p>
          <a:r>
            <a:rPr lang="fr-FR" sz="1600" dirty="0">
              <a:latin typeface="Apple Chancery" panose="03020702040506060504" pitchFamily="66" charset="-79"/>
              <a:cs typeface="Apple Chancery" panose="03020702040506060504" pitchFamily="66" charset="-79"/>
            </a:rPr>
            <a:t>Femmes pas assez soutenues </a:t>
          </a:r>
        </a:p>
        <a:p>
          <a:r>
            <a:rPr lang="fr-FR" sz="1000" dirty="0">
              <a:latin typeface="Apple Chancery" panose="03020702040506060504" pitchFamily="66" charset="-79"/>
              <a:cs typeface="Apple Chancery" panose="03020702040506060504" pitchFamily="66" charset="-79"/>
            </a:rPr>
            <a:t>	</a:t>
          </a:r>
          <a:endParaRPr lang="en-US" sz="10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29305F31-FE3A-7949-8152-F087F292DD12}" type="parTrans" cxnId="{16AB5A35-9CCA-1C4C-A397-A8669D10F0D2}">
      <dgm:prSet/>
      <dgm:spPr/>
      <dgm:t>
        <a:bodyPr/>
        <a:lstStyle/>
        <a:p>
          <a:endParaRPr lang="en-GB"/>
        </a:p>
      </dgm:t>
    </dgm:pt>
    <dgm:pt modelId="{F2227D96-CD2D-BD4D-9A88-0715E3A4C428}" type="sibTrans" cxnId="{16AB5A35-9CCA-1C4C-A397-A8669D10F0D2}">
      <dgm:prSet/>
      <dgm:spPr/>
      <dgm:t>
        <a:bodyPr/>
        <a:lstStyle/>
        <a:p>
          <a:endParaRPr lang="en-GB"/>
        </a:p>
      </dgm:t>
    </dgm:pt>
    <dgm:pt modelId="{8B6F1201-0127-2F44-A924-0EEFF1E035E9}" type="pres">
      <dgm:prSet presAssocID="{2C842DB3-9DCA-4F50-AC82-26F74B531F58}" presName="linear" presStyleCnt="0">
        <dgm:presLayoutVars>
          <dgm:animLvl val="lvl"/>
          <dgm:resizeHandles val="exact"/>
        </dgm:presLayoutVars>
      </dgm:prSet>
      <dgm:spPr/>
    </dgm:pt>
    <dgm:pt modelId="{902D4050-3461-0C4D-AAB4-5174FE8FA25D}" type="pres">
      <dgm:prSet presAssocID="{DAF346B9-BF50-44AE-99D7-DFAA192011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3FCE2A3-6AD4-6944-AD45-A407C754939C}" type="pres">
      <dgm:prSet presAssocID="{DAF346B9-BF50-44AE-99D7-DFAA192011C7}" presName="childText" presStyleLbl="revTx" presStyleIdx="0" presStyleCnt="2">
        <dgm:presLayoutVars>
          <dgm:bulletEnabled val="1"/>
        </dgm:presLayoutVars>
      </dgm:prSet>
      <dgm:spPr/>
    </dgm:pt>
    <dgm:pt modelId="{D468A828-5041-6A45-BFD4-BA3BCDDC29B2}" type="pres">
      <dgm:prSet presAssocID="{DEA7514C-484C-4D19-9716-BBA85E4B0084}" presName="parentText" presStyleLbl="node1" presStyleIdx="1" presStyleCnt="4" custScaleX="103095" custScaleY="110305" custLinFactNeighborX="123" custLinFactNeighborY="817">
        <dgm:presLayoutVars>
          <dgm:chMax val="0"/>
          <dgm:bulletEnabled val="1"/>
        </dgm:presLayoutVars>
      </dgm:prSet>
      <dgm:spPr/>
    </dgm:pt>
    <dgm:pt modelId="{8A8A007E-4FC2-7148-86C6-66BB405802EE}" type="pres">
      <dgm:prSet presAssocID="{C7B9A630-589E-4669-8192-F9F4618F5AD8}" presName="spacer" presStyleCnt="0"/>
      <dgm:spPr/>
    </dgm:pt>
    <dgm:pt modelId="{746FE28A-F940-A947-BCD5-4900C782D97A}" type="pres">
      <dgm:prSet presAssocID="{554E0EEC-06A8-44EA-9D9D-D21971752773}" presName="parentText" presStyleLbl="node1" presStyleIdx="2" presStyleCnt="4" custScaleY="68735">
        <dgm:presLayoutVars>
          <dgm:chMax val="0"/>
          <dgm:bulletEnabled val="1"/>
        </dgm:presLayoutVars>
      </dgm:prSet>
      <dgm:spPr/>
    </dgm:pt>
    <dgm:pt modelId="{B54D4952-8579-E14E-BB84-42174E320E3F}" type="pres">
      <dgm:prSet presAssocID="{2CC4B516-D6C8-4892-8DE2-4D7EAB6114D2}" presName="spacer" presStyleCnt="0"/>
      <dgm:spPr/>
    </dgm:pt>
    <dgm:pt modelId="{20E1AAEE-AABE-0A49-91AD-47563B681BEC}" type="pres">
      <dgm:prSet presAssocID="{77E4028C-1EE5-40BD-A481-F7B71B03EFCF}" presName="parentText" presStyleLbl="node1" presStyleIdx="3" presStyleCnt="4" custScaleY="69142">
        <dgm:presLayoutVars>
          <dgm:chMax val="0"/>
          <dgm:bulletEnabled val="1"/>
        </dgm:presLayoutVars>
      </dgm:prSet>
      <dgm:spPr/>
    </dgm:pt>
    <dgm:pt modelId="{9FC99AC0-CCBC-8B4E-A77D-7530CC61CD95}" type="pres">
      <dgm:prSet presAssocID="{77E4028C-1EE5-40BD-A481-F7B71B03EFC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D569B2E-092A-4667-AB96-BF7094639031}" srcId="{2C842DB3-9DCA-4F50-AC82-26F74B531F58}" destId="{DEA7514C-484C-4D19-9716-BBA85E4B0084}" srcOrd="1" destOrd="0" parTransId="{8C29BA6B-505E-48EA-B62D-3642077E5315}" sibTransId="{C7B9A630-589E-4669-8192-F9F4618F5AD8}"/>
    <dgm:cxn modelId="{EA4F3D33-08E6-DF48-A8EB-3023C48163FF}" type="presOf" srcId="{B0BD8D94-F343-5A4E-8130-CAE88534BB20}" destId="{D3FCE2A3-6AD4-6944-AD45-A407C754939C}" srcOrd="0" destOrd="0" presId="urn:microsoft.com/office/officeart/2005/8/layout/vList2"/>
    <dgm:cxn modelId="{16AB5A35-9CCA-1C4C-A397-A8669D10F0D2}" srcId="{DAF346B9-BF50-44AE-99D7-DFAA192011C7}" destId="{3B5C8CFE-079F-E849-A254-D084C6225285}" srcOrd="2" destOrd="0" parTransId="{29305F31-FE3A-7949-8152-F087F292DD12}" sibTransId="{F2227D96-CD2D-BD4D-9A88-0715E3A4C428}"/>
    <dgm:cxn modelId="{C9A2A83A-5AC2-0948-A446-88DC9DCDE0F0}" type="presOf" srcId="{3B5C8CFE-079F-E849-A254-D084C6225285}" destId="{D3FCE2A3-6AD4-6944-AD45-A407C754939C}" srcOrd="0" destOrd="2" presId="urn:microsoft.com/office/officeart/2005/8/layout/vList2"/>
    <dgm:cxn modelId="{3D91AD3E-C1B9-4E6E-AD97-86CB98F2FFDB}" srcId="{77E4028C-1EE5-40BD-A481-F7B71B03EFCF}" destId="{1131395C-DFA0-405D-A280-8C6338811397}" srcOrd="1" destOrd="0" parTransId="{A470F18A-97DE-4B36-A27A-F212C232CA08}" sibTransId="{55EE9FEB-FE2E-462A-A5AC-D9DD17F675D8}"/>
    <dgm:cxn modelId="{E8A53243-7FCE-424A-802A-5E87997D4DC1}" srcId="{2C842DB3-9DCA-4F50-AC82-26F74B531F58}" destId="{554E0EEC-06A8-44EA-9D9D-D21971752773}" srcOrd="2" destOrd="0" parTransId="{EF856AB9-0493-4369-A261-71502B0E6A89}" sibTransId="{2CC4B516-D6C8-4892-8DE2-4D7EAB6114D2}"/>
    <dgm:cxn modelId="{42F0DC47-F81B-48A9-A00D-C8B16A0AB176}" srcId="{2C842DB3-9DCA-4F50-AC82-26F74B531F58}" destId="{DAF346B9-BF50-44AE-99D7-DFAA192011C7}" srcOrd="0" destOrd="0" parTransId="{3732362A-0F53-4043-AA04-212304F5E890}" sibTransId="{ABE6ED5D-26CF-4901-9ABE-CD7BAEBD96EA}"/>
    <dgm:cxn modelId="{150E1A5F-F4E4-49EA-8309-83A39D3903F2}" srcId="{77E4028C-1EE5-40BD-A481-F7B71B03EFCF}" destId="{032BD47A-E677-4346-8DAA-DA6A5D62C8F3}" srcOrd="0" destOrd="0" parTransId="{FB7CEB4C-FD9E-4634-98BA-CF3D37041378}" sibTransId="{87916091-19F7-46DE-8994-2A2935C290D6}"/>
    <dgm:cxn modelId="{D426CA5F-0AFB-0F4F-A983-7C33089ACC83}" type="presOf" srcId="{DEA7514C-484C-4D19-9716-BBA85E4B0084}" destId="{D468A828-5041-6A45-BFD4-BA3BCDDC29B2}" srcOrd="0" destOrd="0" presId="urn:microsoft.com/office/officeart/2005/8/layout/vList2"/>
    <dgm:cxn modelId="{5F75478C-9381-574B-9EFA-7E651E999BD8}" type="presOf" srcId="{554E0EEC-06A8-44EA-9D9D-D21971752773}" destId="{746FE28A-F940-A947-BCD5-4900C782D97A}" srcOrd="0" destOrd="0" presId="urn:microsoft.com/office/officeart/2005/8/layout/vList2"/>
    <dgm:cxn modelId="{6CEAD08D-A5A2-994E-938F-DDC113970174}" type="presOf" srcId="{4152A4B3-100E-4C28-B9AA-CD73EB42A0C4}" destId="{9FC99AC0-CCBC-8B4E-A77D-7530CC61CD95}" srcOrd="0" destOrd="2" presId="urn:microsoft.com/office/officeart/2005/8/layout/vList2"/>
    <dgm:cxn modelId="{8DA56094-6D81-B24A-9752-979D66398383}" type="presOf" srcId="{DAF346B9-BF50-44AE-99D7-DFAA192011C7}" destId="{902D4050-3461-0C4D-AAB4-5174FE8FA25D}" srcOrd="0" destOrd="0" presId="urn:microsoft.com/office/officeart/2005/8/layout/vList2"/>
    <dgm:cxn modelId="{39D85D96-F756-7D4C-83E8-58111110CA2E}" type="presOf" srcId="{1131395C-DFA0-405D-A280-8C6338811397}" destId="{9FC99AC0-CCBC-8B4E-A77D-7530CC61CD95}" srcOrd="0" destOrd="1" presId="urn:microsoft.com/office/officeart/2005/8/layout/vList2"/>
    <dgm:cxn modelId="{704F469C-9B6C-4B00-BF32-5A34449E8AA8}" srcId="{2C842DB3-9DCA-4F50-AC82-26F74B531F58}" destId="{77E4028C-1EE5-40BD-A481-F7B71B03EFCF}" srcOrd="3" destOrd="0" parTransId="{9DEE2608-D830-4460-8AF7-E52E294ACBEF}" sibTransId="{AF0F0194-8DDA-469D-8252-0817B8DE5C46}"/>
    <dgm:cxn modelId="{46B86CA3-FF7E-AE43-977B-086E66B70F41}" type="presOf" srcId="{032BD47A-E677-4346-8DAA-DA6A5D62C8F3}" destId="{9FC99AC0-CCBC-8B4E-A77D-7530CC61CD95}" srcOrd="0" destOrd="0" presId="urn:microsoft.com/office/officeart/2005/8/layout/vList2"/>
    <dgm:cxn modelId="{4F2086AB-94CD-B14D-9CF3-E8997A988926}" type="presOf" srcId="{77E4028C-1EE5-40BD-A481-F7B71B03EFCF}" destId="{20E1AAEE-AABE-0A49-91AD-47563B681BEC}" srcOrd="0" destOrd="0" presId="urn:microsoft.com/office/officeart/2005/8/layout/vList2"/>
    <dgm:cxn modelId="{4A7B25AD-459E-624E-864A-2CCFC1FB9BA0}" srcId="{DAF346B9-BF50-44AE-99D7-DFAA192011C7}" destId="{108D6743-FE51-6F41-A9C7-032E8F2EC9BD}" srcOrd="1" destOrd="0" parTransId="{42B20016-2664-DB46-89BC-17F73F9C9BA9}" sibTransId="{519E0051-41C9-554C-97B5-2488AA8224D0}"/>
    <dgm:cxn modelId="{F5783BE0-6621-0C46-8381-37CDEA00917C}" type="presOf" srcId="{108D6743-FE51-6F41-A9C7-032E8F2EC9BD}" destId="{D3FCE2A3-6AD4-6944-AD45-A407C754939C}" srcOrd="0" destOrd="1" presId="urn:microsoft.com/office/officeart/2005/8/layout/vList2"/>
    <dgm:cxn modelId="{EC251EE7-73CE-4264-8791-0250AA28C0F2}" srcId="{77E4028C-1EE5-40BD-A481-F7B71B03EFCF}" destId="{4152A4B3-100E-4C28-B9AA-CD73EB42A0C4}" srcOrd="2" destOrd="0" parTransId="{020717DA-860A-4F2E-9B52-1936E642EA8D}" sibTransId="{C40B2F74-B27B-4A4B-AB65-CC938775C0FE}"/>
    <dgm:cxn modelId="{4B912BE8-C565-1843-83C5-45074DCE7CC6}" srcId="{DAF346B9-BF50-44AE-99D7-DFAA192011C7}" destId="{B0BD8D94-F343-5A4E-8130-CAE88534BB20}" srcOrd="0" destOrd="0" parTransId="{A7D49574-68C8-7F46-9AE8-F1EDA8570951}" sibTransId="{DEF20FFF-E707-2E47-AFCC-D6E5E910AF39}"/>
    <dgm:cxn modelId="{F59807E9-AC62-504F-BF12-3B2247709FA9}" type="presOf" srcId="{2C842DB3-9DCA-4F50-AC82-26F74B531F58}" destId="{8B6F1201-0127-2F44-A924-0EEFF1E035E9}" srcOrd="0" destOrd="0" presId="urn:microsoft.com/office/officeart/2005/8/layout/vList2"/>
    <dgm:cxn modelId="{AFE6FCAE-2B7F-8642-993D-DD1988D84A6C}" type="presParOf" srcId="{8B6F1201-0127-2F44-A924-0EEFF1E035E9}" destId="{902D4050-3461-0C4D-AAB4-5174FE8FA25D}" srcOrd="0" destOrd="0" presId="urn:microsoft.com/office/officeart/2005/8/layout/vList2"/>
    <dgm:cxn modelId="{EADE5156-B926-3946-A5B2-4C7468C24B75}" type="presParOf" srcId="{8B6F1201-0127-2F44-A924-0EEFF1E035E9}" destId="{D3FCE2A3-6AD4-6944-AD45-A407C754939C}" srcOrd="1" destOrd="0" presId="urn:microsoft.com/office/officeart/2005/8/layout/vList2"/>
    <dgm:cxn modelId="{2BF08260-661E-154B-B317-3F69D6D70177}" type="presParOf" srcId="{8B6F1201-0127-2F44-A924-0EEFF1E035E9}" destId="{D468A828-5041-6A45-BFD4-BA3BCDDC29B2}" srcOrd="2" destOrd="0" presId="urn:microsoft.com/office/officeart/2005/8/layout/vList2"/>
    <dgm:cxn modelId="{94A1E2F5-A1EF-1E4C-A4B9-9872AF4C5921}" type="presParOf" srcId="{8B6F1201-0127-2F44-A924-0EEFF1E035E9}" destId="{8A8A007E-4FC2-7148-86C6-66BB405802EE}" srcOrd="3" destOrd="0" presId="urn:microsoft.com/office/officeart/2005/8/layout/vList2"/>
    <dgm:cxn modelId="{F029B161-E52A-4C40-B52E-AB2962DFEE53}" type="presParOf" srcId="{8B6F1201-0127-2F44-A924-0EEFF1E035E9}" destId="{746FE28A-F940-A947-BCD5-4900C782D97A}" srcOrd="4" destOrd="0" presId="urn:microsoft.com/office/officeart/2005/8/layout/vList2"/>
    <dgm:cxn modelId="{652C0A29-96E3-F745-8375-A05C56344A87}" type="presParOf" srcId="{8B6F1201-0127-2F44-A924-0EEFF1E035E9}" destId="{B54D4952-8579-E14E-BB84-42174E320E3F}" srcOrd="5" destOrd="0" presId="urn:microsoft.com/office/officeart/2005/8/layout/vList2"/>
    <dgm:cxn modelId="{21D551CE-EB4F-5746-99DC-69FFB398B3E2}" type="presParOf" srcId="{8B6F1201-0127-2F44-A924-0EEFF1E035E9}" destId="{20E1AAEE-AABE-0A49-91AD-47563B681BEC}" srcOrd="6" destOrd="0" presId="urn:microsoft.com/office/officeart/2005/8/layout/vList2"/>
    <dgm:cxn modelId="{B380AE2B-97CF-D441-A2FB-D42E19C4B71B}" type="presParOf" srcId="{8B6F1201-0127-2F44-A924-0EEFF1E035E9}" destId="{9FC99AC0-CCBC-8B4E-A77D-7530CC61CD9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8B5387-C4BB-48A7-888A-9EFE61B81EB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3748CB-C4BD-44B9-A219-8D6808299D58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L’ajout obligatoire de DHA et augmentation de teneur en acide linoléique et acide alpha linolénique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0ADFDF4A-5CA1-4940-8117-60C69D9C9500}" type="parTrans" cxnId="{DAB76CA0-F6E2-493A-B924-F8B75A9002B7}">
      <dgm:prSet/>
      <dgm:spPr/>
      <dgm:t>
        <a:bodyPr/>
        <a:lstStyle/>
        <a:p>
          <a:endParaRPr lang="en-US"/>
        </a:p>
      </dgm:t>
    </dgm:pt>
    <dgm:pt modelId="{61441825-1745-4FD9-8200-7570A445DD57}" type="sibTrans" cxnId="{DAB76CA0-F6E2-493A-B924-F8B75A9002B7}">
      <dgm:prSet/>
      <dgm:spPr/>
      <dgm:t>
        <a:bodyPr/>
        <a:lstStyle/>
        <a:p>
          <a:endParaRPr lang="en-US"/>
        </a:p>
      </dgm:t>
    </dgm:pt>
    <dgm:pt modelId="{3BEFA1EB-785C-4468-AF15-B74B3FB7846B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Restriction de l’ajout de glucose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146688EA-B9E1-4A96-B9E1-F643B7E2656F}" type="parTrans" cxnId="{5D46E067-37C1-493F-9E46-CDC154144E52}">
      <dgm:prSet/>
      <dgm:spPr/>
      <dgm:t>
        <a:bodyPr/>
        <a:lstStyle/>
        <a:p>
          <a:endParaRPr lang="en-US"/>
        </a:p>
      </dgm:t>
    </dgm:pt>
    <dgm:pt modelId="{0A734477-CCF8-458D-B211-63A15BD73ADE}" type="sibTrans" cxnId="{5D46E067-37C1-493F-9E46-CDC154144E52}">
      <dgm:prSet/>
      <dgm:spPr/>
      <dgm:t>
        <a:bodyPr/>
        <a:lstStyle/>
        <a:p>
          <a:endParaRPr lang="en-US"/>
        </a:p>
      </dgm:t>
    </dgm:pt>
    <dgm:pt modelId="{866822EB-4CAE-48B1-AAA1-38D81253583F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Reduction limite supérieure de teneur en protéines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3ECF2CF0-D2B5-4E3D-B1A4-7D391702B0D8}" type="parTrans" cxnId="{C486D121-8799-411C-A3DA-616755FC4E02}">
      <dgm:prSet/>
      <dgm:spPr/>
      <dgm:t>
        <a:bodyPr/>
        <a:lstStyle/>
        <a:p>
          <a:endParaRPr lang="en-US"/>
        </a:p>
      </dgm:t>
    </dgm:pt>
    <dgm:pt modelId="{185806A8-F845-40D8-8BA0-3F23B7CA2CDE}" type="sibTrans" cxnId="{C486D121-8799-411C-A3DA-616755FC4E02}">
      <dgm:prSet/>
      <dgm:spPr/>
      <dgm:t>
        <a:bodyPr/>
        <a:lstStyle/>
        <a:p>
          <a:endParaRPr lang="en-US"/>
        </a:p>
      </dgm:t>
    </dgm:pt>
    <dgm:pt modelId="{13519F21-201C-4DAF-9EDE-E9939B4D637C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Ajout d’un taux minimal de vitamine D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86A0AE9A-E36F-4A23-84AA-F732324EC322}" type="parTrans" cxnId="{A1D772E2-D570-4552-82AA-3E082F88E2CD}">
      <dgm:prSet/>
      <dgm:spPr/>
      <dgm:t>
        <a:bodyPr/>
        <a:lstStyle/>
        <a:p>
          <a:endParaRPr lang="en-US"/>
        </a:p>
      </dgm:t>
    </dgm:pt>
    <dgm:pt modelId="{9FA37542-8159-4B51-8F79-9059C05A7D94}" type="sibTrans" cxnId="{A1D772E2-D570-4552-82AA-3E082F88E2CD}">
      <dgm:prSet/>
      <dgm:spPr/>
      <dgm:t>
        <a:bodyPr/>
        <a:lstStyle/>
        <a:p>
          <a:endParaRPr lang="en-US"/>
        </a:p>
      </dgm:t>
    </dgm:pt>
    <dgm:pt modelId="{1A44DCC7-D0BF-4DFE-A072-C92966514E27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Règlementation sur les pesticides et leurs taux résiduels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EE3CA0D7-1699-47B9-AD1E-7B380E7FE45A}" type="parTrans" cxnId="{317849F5-C529-41D4-B8A1-3E47ECF21203}">
      <dgm:prSet/>
      <dgm:spPr/>
      <dgm:t>
        <a:bodyPr/>
        <a:lstStyle/>
        <a:p>
          <a:endParaRPr lang="en-US"/>
        </a:p>
      </dgm:t>
    </dgm:pt>
    <dgm:pt modelId="{F05F19AB-4D76-4BA1-A06A-F829E2CA539C}" type="sibTrans" cxnId="{317849F5-C529-41D4-B8A1-3E47ECF21203}">
      <dgm:prSet/>
      <dgm:spPr/>
      <dgm:t>
        <a:bodyPr/>
        <a:lstStyle/>
        <a:p>
          <a:endParaRPr lang="en-US"/>
        </a:p>
      </dgm:t>
    </dgm:pt>
    <dgm:pt modelId="{4758D0B7-2672-41E6-8C00-F2AD0B4C3145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Taux de minéraux en particulier le fer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40F5111C-DFD5-4E72-A276-FB2964040173}" type="parTrans" cxnId="{042ED533-4083-4E72-81CF-0351BC87F30F}">
      <dgm:prSet/>
      <dgm:spPr/>
      <dgm:t>
        <a:bodyPr/>
        <a:lstStyle/>
        <a:p>
          <a:endParaRPr lang="en-US"/>
        </a:p>
      </dgm:t>
    </dgm:pt>
    <dgm:pt modelId="{F077D5EE-61E3-4BAF-9F72-17FC7942EE66}" type="sibTrans" cxnId="{042ED533-4083-4E72-81CF-0351BC87F30F}">
      <dgm:prSet/>
      <dgm:spPr/>
      <dgm:t>
        <a:bodyPr/>
        <a:lstStyle/>
        <a:p>
          <a:endParaRPr lang="en-US"/>
        </a:p>
      </dgm:t>
    </dgm:pt>
    <dgm:pt modelId="{E617CBD5-AE71-F64B-B6AA-F6FC7EBAEEE2}" type="pres">
      <dgm:prSet presAssocID="{918B5387-C4BB-48A7-888A-9EFE61B81EB3}" presName="diagram" presStyleCnt="0">
        <dgm:presLayoutVars>
          <dgm:dir/>
          <dgm:resizeHandles val="exact"/>
        </dgm:presLayoutVars>
      </dgm:prSet>
      <dgm:spPr/>
    </dgm:pt>
    <dgm:pt modelId="{F653751E-ACA6-BD49-8233-7BCC191521E1}" type="pres">
      <dgm:prSet presAssocID="{6A3748CB-C4BD-44B9-A219-8D6808299D58}" presName="node" presStyleLbl="node1" presStyleIdx="0" presStyleCnt="6">
        <dgm:presLayoutVars>
          <dgm:bulletEnabled val="1"/>
        </dgm:presLayoutVars>
      </dgm:prSet>
      <dgm:spPr/>
    </dgm:pt>
    <dgm:pt modelId="{C0009AFB-B3D0-2049-BA74-46019AF35110}" type="pres">
      <dgm:prSet presAssocID="{61441825-1745-4FD9-8200-7570A445DD57}" presName="sibTrans" presStyleCnt="0"/>
      <dgm:spPr/>
    </dgm:pt>
    <dgm:pt modelId="{D72E29FA-44A2-1946-923C-BA1270AE504E}" type="pres">
      <dgm:prSet presAssocID="{3BEFA1EB-785C-4468-AF15-B74B3FB7846B}" presName="node" presStyleLbl="node1" presStyleIdx="1" presStyleCnt="6">
        <dgm:presLayoutVars>
          <dgm:bulletEnabled val="1"/>
        </dgm:presLayoutVars>
      </dgm:prSet>
      <dgm:spPr/>
    </dgm:pt>
    <dgm:pt modelId="{245A6FA0-7028-6B43-A3CB-B13435B933E7}" type="pres">
      <dgm:prSet presAssocID="{0A734477-CCF8-458D-B211-63A15BD73ADE}" presName="sibTrans" presStyleCnt="0"/>
      <dgm:spPr/>
    </dgm:pt>
    <dgm:pt modelId="{8D78CD2A-3388-0742-B105-36A150584D27}" type="pres">
      <dgm:prSet presAssocID="{866822EB-4CAE-48B1-AAA1-38D81253583F}" presName="node" presStyleLbl="node1" presStyleIdx="2" presStyleCnt="6">
        <dgm:presLayoutVars>
          <dgm:bulletEnabled val="1"/>
        </dgm:presLayoutVars>
      </dgm:prSet>
      <dgm:spPr/>
    </dgm:pt>
    <dgm:pt modelId="{B5F6BE32-69D6-B549-BD50-33A4C6864074}" type="pres">
      <dgm:prSet presAssocID="{185806A8-F845-40D8-8BA0-3F23B7CA2CDE}" presName="sibTrans" presStyleCnt="0"/>
      <dgm:spPr/>
    </dgm:pt>
    <dgm:pt modelId="{07EF5FC7-33AA-9242-AAAF-C88FE6BD5A5B}" type="pres">
      <dgm:prSet presAssocID="{13519F21-201C-4DAF-9EDE-E9939B4D637C}" presName="node" presStyleLbl="node1" presStyleIdx="3" presStyleCnt="6">
        <dgm:presLayoutVars>
          <dgm:bulletEnabled val="1"/>
        </dgm:presLayoutVars>
      </dgm:prSet>
      <dgm:spPr/>
    </dgm:pt>
    <dgm:pt modelId="{EF96D629-2B62-A149-9609-459A7F10D928}" type="pres">
      <dgm:prSet presAssocID="{9FA37542-8159-4B51-8F79-9059C05A7D94}" presName="sibTrans" presStyleCnt="0"/>
      <dgm:spPr/>
    </dgm:pt>
    <dgm:pt modelId="{3CF16A0B-2222-B143-A82B-39A73BBBFAD0}" type="pres">
      <dgm:prSet presAssocID="{1A44DCC7-D0BF-4DFE-A072-C92966514E27}" presName="node" presStyleLbl="node1" presStyleIdx="4" presStyleCnt="6">
        <dgm:presLayoutVars>
          <dgm:bulletEnabled val="1"/>
        </dgm:presLayoutVars>
      </dgm:prSet>
      <dgm:spPr/>
    </dgm:pt>
    <dgm:pt modelId="{7F01AF1C-77F9-EB4C-B8E7-691DCBBA8522}" type="pres">
      <dgm:prSet presAssocID="{F05F19AB-4D76-4BA1-A06A-F829E2CA539C}" presName="sibTrans" presStyleCnt="0"/>
      <dgm:spPr/>
    </dgm:pt>
    <dgm:pt modelId="{695BAEB4-D9AB-264C-A56B-4B8C6CCCD813}" type="pres">
      <dgm:prSet presAssocID="{4758D0B7-2672-41E6-8C00-F2AD0B4C3145}" presName="node" presStyleLbl="node1" presStyleIdx="5" presStyleCnt="6">
        <dgm:presLayoutVars>
          <dgm:bulletEnabled val="1"/>
        </dgm:presLayoutVars>
      </dgm:prSet>
      <dgm:spPr/>
    </dgm:pt>
  </dgm:ptLst>
  <dgm:cxnLst>
    <dgm:cxn modelId="{C0FFD701-CA6C-3347-BE03-349BCD5262D3}" type="presOf" srcId="{918B5387-C4BB-48A7-888A-9EFE61B81EB3}" destId="{E617CBD5-AE71-F64B-B6AA-F6FC7EBAEEE2}" srcOrd="0" destOrd="0" presId="urn:microsoft.com/office/officeart/2005/8/layout/default"/>
    <dgm:cxn modelId="{C486D121-8799-411C-A3DA-616755FC4E02}" srcId="{918B5387-C4BB-48A7-888A-9EFE61B81EB3}" destId="{866822EB-4CAE-48B1-AAA1-38D81253583F}" srcOrd="2" destOrd="0" parTransId="{3ECF2CF0-D2B5-4E3D-B1A4-7D391702B0D8}" sibTransId="{185806A8-F845-40D8-8BA0-3F23B7CA2CDE}"/>
    <dgm:cxn modelId="{042ED533-4083-4E72-81CF-0351BC87F30F}" srcId="{918B5387-C4BB-48A7-888A-9EFE61B81EB3}" destId="{4758D0B7-2672-41E6-8C00-F2AD0B4C3145}" srcOrd="5" destOrd="0" parTransId="{40F5111C-DFD5-4E72-A276-FB2964040173}" sibTransId="{F077D5EE-61E3-4BAF-9F72-17FC7942EE66}"/>
    <dgm:cxn modelId="{91A18B54-5E6B-CB47-9E4C-A5CB666354C8}" type="presOf" srcId="{13519F21-201C-4DAF-9EDE-E9939B4D637C}" destId="{07EF5FC7-33AA-9242-AAAF-C88FE6BD5A5B}" srcOrd="0" destOrd="0" presId="urn:microsoft.com/office/officeart/2005/8/layout/default"/>
    <dgm:cxn modelId="{8037CF5F-12B4-334B-9BFA-82137DE19A28}" type="presOf" srcId="{866822EB-4CAE-48B1-AAA1-38D81253583F}" destId="{8D78CD2A-3388-0742-B105-36A150584D27}" srcOrd="0" destOrd="0" presId="urn:microsoft.com/office/officeart/2005/8/layout/default"/>
    <dgm:cxn modelId="{5D46E067-37C1-493F-9E46-CDC154144E52}" srcId="{918B5387-C4BB-48A7-888A-9EFE61B81EB3}" destId="{3BEFA1EB-785C-4468-AF15-B74B3FB7846B}" srcOrd="1" destOrd="0" parTransId="{146688EA-B9E1-4A96-B9E1-F643B7E2656F}" sibTransId="{0A734477-CCF8-458D-B211-63A15BD73ADE}"/>
    <dgm:cxn modelId="{C57A6B87-6577-274B-BC82-B3DC6A7A1EEF}" type="presOf" srcId="{4758D0B7-2672-41E6-8C00-F2AD0B4C3145}" destId="{695BAEB4-D9AB-264C-A56B-4B8C6CCCD813}" srcOrd="0" destOrd="0" presId="urn:microsoft.com/office/officeart/2005/8/layout/default"/>
    <dgm:cxn modelId="{9B30F599-664B-9240-BE01-E1768FE1D834}" type="presOf" srcId="{3BEFA1EB-785C-4468-AF15-B74B3FB7846B}" destId="{D72E29FA-44A2-1946-923C-BA1270AE504E}" srcOrd="0" destOrd="0" presId="urn:microsoft.com/office/officeart/2005/8/layout/default"/>
    <dgm:cxn modelId="{DAB76CA0-F6E2-493A-B924-F8B75A9002B7}" srcId="{918B5387-C4BB-48A7-888A-9EFE61B81EB3}" destId="{6A3748CB-C4BD-44B9-A219-8D6808299D58}" srcOrd="0" destOrd="0" parTransId="{0ADFDF4A-5CA1-4940-8117-60C69D9C9500}" sibTransId="{61441825-1745-4FD9-8200-7570A445DD57}"/>
    <dgm:cxn modelId="{10B3B4A1-675B-7540-914D-F5FFAD336B0F}" type="presOf" srcId="{6A3748CB-C4BD-44B9-A219-8D6808299D58}" destId="{F653751E-ACA6-BD49-8233-7BCC191521E1}" srcOrd="0" destOrd="0" presId="urn:microsoft.com/office/officeart/2005/8/layout/default"/>
    <dgm:cxn modelId="{A1D772E2-D570-4552-82AA-3E082F88E2CD}" srcId="{918B5387-C4BB-48A7-888A-9EFE61B81EB3}" destId="{13519F21-201C-4DAF-9EDE-E9939B4D637C}" srcOrd="3" destOrd="0" parTransId="{86A0AE9A-E36F-4A23-84AA-F732324EC322}" sibTransId="{9FA37542-8159-4B51-8F79-9059C05A7D94}"/>
    <dgm:cxn modelId="{74C351E6-E5CC-1748-902F-F530B7E78F76}" type="presOf" srcId="{1A44DCC7-D0BF-4DFE-A072-C92966514E27}" destId="{3CF16A0B-2222-B143-A82B-39A73BBBFAD0}" srcOrd="0" destOrd="0" presId="urn:microsoft.com/office/officeart/2005/8/layout/default"/>
    <dgm:cxn modelId="{317849F5-C529-41D4-B8A1-3E47ECF21203}" srcId="{918B5387-C4BB-48A7-888A-9EFE61B81EB3}" destId="{1A44DCC7-D0BF-4DFE-A072-C92966514E27}" srcOrd="4" destOrd="0" parTransId="{EE3CA0D7-1699-47B9-AD1E-7B380E7FE45A}" sibTransId="{F05F19AB-4D76-4BA1-A06A-F829E2CA539C}"/>
    <dgm:cxn modelId="{A1456C2A-4299-2D41-A208-41835BB94B21}" type="presParOf" srcId="{E617CBD5-AE71-F64B-B6AA-F6FC7EBAEEE2}" destId="{F653751E-ACA6-BD49-8233-7BCC191521E1}" srcOrd="0" destOrd="0" presId="urn:microsoft.com/office/officeart/2005/8/layout/default"/>
    <dgm:cxn modelId="{A4360B30-370B-EA42-B366-309F1B8DCCB8}" type="presParOf" srcId="{E617CBD5-AE71-F64B-B6AA-F6FC7EBAEEE2}" destId="{C0009AFB-B3D0-2049-BA74-46019AF35110}" srcOrd="1" destOrd="0" presId="urn:microsoft.com/office/officeart/2005/8/layout/default"/>
    <dgm:cxn modelId="{A7749D62-4410-0843-B15B-D21EAFDB2712}" type="presParOf" srcId="{E617CBD5-AE71-F64B-B6AA-F6FC7EBAEEE2}" destId="{D72E29FA-44A2-1946-923C-BA1270AE504E}" srcOrd="2" destOrd="0" presId="urn:microsoft.com/office/officeart/2005/8/layout/default"/>
    <dgm:cxn modelId="{592E7184-A0F8-8F40-A3A0-920AB7F652A4}" type="presParOf" srcId="{E617CBD5-AE71-F64B-B6AA-F6FC7EBAEEE2}" destId="{245A6FA0-7028-6B43-A3CB-B13435B933E7}" srcOrd="3" destOrd="0" presId="urn:microsoft.com/office/officeart/2005/8/layout/default"/>
    <dgm:cxn modelId="{418D56A9-CD49-D948-8DAA-E66FA5C03950}" type="presParOf" srcId="{E617CBD5-AE71-F64B-B6AA-F6FC7EBAEEE2}" destId="{8D78CD2A-3388-0742-B105-36A150584D27}" srcOrd="4" destOrd="0" presId="urn:microsoft.com/office/officeart/2005/8/layout/default"/>
    <dgm:cxn modelId="{F17B36B7-3261-3D43-9F29-55B876AD3627}" type="presParOf" srcId="{E617CBD5-AE71-F64B-B6AA-F6FC7EBAEEE2}" destId="{B5F6BE32-69D6-B549-BD50-33A4C6864074}" srcOrd="5" destOrd="0" presId="urn:microsoft.com/office/officeart/2005/8/layout/default"/>
    <dgm:cxn modelId="{2C0B3A8F-1257-DD4B-923F-0B0C243846A6}" type="presParOf" srcId="{E617CBD5-AE71-F64B-B6AA-F6FC7EBAEEE2}" destId="{07EF5FC7-33AA-9242-AAAF-C88FE6BD5A5B}" srcOrd="6" destOrd="0" presId="urn:microsoft.com/office/officeart/2005/8/layout/default"/>
    <dgm:cxn modelId="{166D7676-BD89-8E4D-97A5-9812D457FBAD}" type="presParOf" srcId="{E617CBD5-AE71-F64B-B6AA-F6FC7EBAEEE2}" destId="{EF96D629-2B62-A149-9609-459A7F10D928}" srcOrd="7" destOrd="0" presId="urn:microsoft.com/office/officeart/2005/8/layout/default"/>
    <dgm:cxn modelId="{5421B3B8-3000-404B-BE6D-66F5D1C757C8}" type="presParOf" srcId="{E617CBD5-AE71-F64B-B6AA-F6FC7EBAEEE2}" destId="{3CF16A0B-2222-B143-A82B-39A73BBBFAD0}" srcOrd="8" destOrd="0" presId="urn:microsoft.com/office/officeart/2005/8/layout/default"/>
    <dgm:cxn modelId="{6F58BBD4-FD32-114D-BD3E-C611D94EEAAB}" type="presParOf" srcId="{E617CBD5-AE71-F64B-B6AA-F6FC7EBAEEE2}" destId="{7F01AF1C-77F9-EB4C-B8E7-691DCBBA8522}" srcOrd="9" destOrd="0" presId="urn:microsoft.com/office/officeart/2005/8/layout/default"/>
    <dgm:cxn modelId="{E9F818C1-5A07-B043-A565-656335FCB3DC}" type="presParOf" srcId="{E617CBD5-AE71-F64B-B6AA-F6FC7EBAEEE2}" destId="{695BAEB4-D9AB-264C-A56B-4B8C6CCCD81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1084DF-A3D8-452E-9FFF-41552611187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6AF4C6-3A1E-4373-B0A8-99137AA15E7B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Diminuer drastiquement le taux de césarienne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78E4E42C-535C-4662-BAF3-73A787A1310A}" type="parTrans" cxnId="{C34AA842-9F6D-4837-A64D-FB243DE9A8DD}">
      <dgm:prSet/>
      <dgm:spPr/>
      <dgm:t>
        <a:bodyPr/>
        <a:lstStyle/>
        <a:p>
          <a:endParaRPr lang="en-US"/>
        </a:p>
      </dgm:t>
    </dgm:pt>
    <dgm:pt modelId="{19C996BB-368F-49D4-835B-4663CCC68143}" type="sibTrans" cxnId="{C34AA842-9F6D-4837-A64D-FB243DE9A8DD}">
      <dgm:prSet/>
      <dgm:spPr/>
      <dgm:t>
        <a:bodyPr/>
        <a:lstStyle/>
        <a:p>
          <a:endParaRPr lang="en-US"/>
        </a:p>
      </dgm:t>
    </dgm:pt>
    <dgm:pt modelId="{6A397DF8-844E-4FFC-B108-3DDC7227FB1E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Congé maternité payé de 6 mois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DE600124-269C-4AAD-9E69-335C1508643B}" type="parTrans" cxnId="{517F84C5-61BE-406D-A758-3129D9E50523}">
      <dgm:prSet/>
      <dgm:spPr/>
      <dgm:t>
        <a:bodyPr/>
        <a:lstStyle/>
        <a:p>
          <a:endParaRPr lang="en-US"/>
        </a:p>
      </dgm:t>
    </dgm:pt>
    <dgm:pt modelId="{E8EC9C55-F9DB-4B7F-8320-2C8AB09DF982}" type="sibTrans" cxnId="{517F84C5-61BE-406D-A758-3129D9E50523}">
      <dgm:prSet/>
      <dgm:spPr/>
      <dgm:t>
        <a:bodyPr/>
        <a:lstStyle/>
        <a:p>
          <a:endParaRPr lang="en-US"/>
        </a:p>
      </dgm:t>
    </dgm:pt>
    <dgm:pt modelId="{082D16CF-915B-41B0-AC63-C822B0593EE1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Personnel formé en allaitement en milieu hospitalier et un suivi permanent une fois retour à la maison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7799E627-B08B-4919-971F-8F448D8F45A5}" type="parTrans" cxnId="{8F561BBA-F5F8-4FF0-8945-57B5404E55B1}">
      <dgm:prSet/>
      <dgm:spPr/>
      <dgm:t>
        <a:bodyPr/>
        <a:lstStyle/>
        <a:p>
          <a:endParaRPr lang="en-US"/>
        </a:p>
      </dgm:t>
    </dgm:pt>
    <dgm:pt modelId="{D36E7E4E-4A0D-46D6-A55F-F23AE92C175F}" type="sibTrans" cxnId="{8F561BBA-F5F8-4FF0-8945-57B5404E55B1}">
      <dgm:prSet/>
      <dgm:spPr/>
      <dgm:t>
        <a:bodyPr/>
        <a:lstStyle/>
        <a:p>
          <a:endParaRPr lang="en-US"/>
        </a:p>
      </dgm:t>
    </dgm:pt>
    <dgm:pt modelId="{9115063F-0EF2-4E46-A226-D3E457F53425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Aide pour le ménage, les courses, le repas etc. à la maison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B211B923-8D28-4C65-A782-8767F9B58388}" type="parTrans" cxnId="{802C675E-F455-4350-A0EB-1732B5A2DCF7}">
      <dgm:prSet/>
      <dgm:spPr/>
      <dgm:t>
        <a:bodyPr/>
        <a:lstStyle/>
        <a:p>
          <a:endParaRPr lang="en-US"/>
        </a:p>
      </dgm:t>
    </dgm:pt>
    <dgm:pt modelId="{08234A8C-C6C8-4A50-AE5A-B5A8CD111B5C}" type="sibTrans" cxnId="{802C675E-F455-4350-A0EB-1732B5A2DCF7}">
      <dgm:prSet/>
      <dgm:spPr/>
      <dgm:t>
        <a:bodyPr/>
        <a:lstStyle/>
        <a:p>
          <a:endParaRPr lang="en-US"/>
        </a:p>
      </dgm:t>
    </dgm:pt>
    <dgm:pt modelId="{CC390EE1-12F1-41EB-A996-A60065FAFA4B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Maman pas séparé du nourrisson même si hospitalisation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15AAF97D-6AA0-41F6-ADD9-F2589360FC24}" type="parTrans" cxnId="{9822984F-DA9B-4DB6-AA4A-133C77DA22F1}">
      <dgm:prSet/>
      <dgm:spPr/>
      <dgm:t>
        <a:bodyPr/>
        <a:lstStyle/>
        <a:p>
          <a:endParaRPr lang="en-US"/>
        </a:p>
      </dgm:t>
    </dgm:pt>
    <dgm:pt modelId="{ACDE97F7-38AA-4E69-AD9A-63EAFA4BF52B}" type="sibTrans" cxnId="{9822984F-DA9B-4DB6-AA4A-133C77DA22F1}">
      <dgm:prSet/>
      <dgm:spPr/>
      <dgm:t>
        <a:bodyPr/>
        <a:lstStyle/>
        <a:p>
          <a:endParaRPr lang="en-US"/>
        </a:p>
      </dgm:t>
    </dgm:pt>
    <dgm:pt modelId="{880C3973-2F71-490E-8E8B-57DC0F05F987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Décision de la mère de ne pas allaiter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B4292120-BF8A-41CA-8125-2A927DEBFD05}" type="parTrans" cxnId="{F023CF8B-241F-4FD0-8727-D5A13F85866C}">
      <dgm:prSet/>
      <dgm:spPr/>
      <dgm:t>
        <a:bodyPr/>
        <a:lstStyle/>
        <a:p>
          <a:endParaRPr lang="en-US"/>
        </a:p>
      </dgm:t>
    </dgm:pt>
    <dgm:pt modelId="{DE26563D-DFAA-4B59-BCF5-6BAFCC42D98B}" type="sibTrans" cxnId="{F023CF8B-241F-4FD0-8727-D5A13F85866C}">
      <dgm:prSet/>
      <dgm:spPr/>
      <dgm:t>
        <a:bodyPr/>
        <a:lstStyle/>
        <a:p>
          <a:endParaRPr lang="en-US"/>
        </a:p>
      </dgm:t>
    </dgm:pt>
    <dgm:pt modelId="{09FA7C98-8A6E-C444-B3BA-C7C9BEF4D7C3}">
      <dgm:prSet/>
      <dgm:spPr/>
      <dgm:t>
        <a:bodyPr/>
        <a:lstStyle/>
        <a:p>
          <a:r>
            <a:rPr lang="fr-FR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Aide pour s'occuper des autres enfants</a:t>
          </a:r>
        </a:p>
      </dgm:t>
    </dgm:pt>
    <dgm:pt modelId="{1E70A396-DF51-9647-A84A-F7AE9D63AC94}" type="parTrans" cxnId="{F32CC89E-7FF8-A14A-A2B4-5D59D8B3599D}">
      <dgm:prSet/>
      <dgm:spPr/>
      <dgm:t>
        <a:bodyPr/>
        <a:lstStyle/>
        <a:p>
          <a:endParaRPr lang="en-GB"/>
        </a:p>
      </dgm:t>
    </dgm:pt>
    <dgm:pt modelId="{6E7E8BB8-4E61-1943-8EDC-0EB0F34DA83A}" type="sibTrans" cxnId="{F32CC89E-7FF8-A14A-A2B4-5D59D8B3599D}">
      <dgm:prSet/>
      <dgm:spPr/>
      <dgm:t>
        <a:bodyPr/>
        <a:lstStyle/>
        <a:p>
          <a:endParaRPr lang="en-GB"/>
        </a:p>
      </dgm:t>
    </dgm:pt>
    <dgm:pt modelId="{BC773A40-141F-3A4F-9D47-A225D0FBF6FB}" type="pres">
      <dgm:prSet presAssocID="{DE1084DF-A3D8-452E-9FFF-415526111879}" presName="diagram" presStyleCnt="0">
        <dgm:presLayoutVars>
          <dgm:dir/>
          <dgm:resizeHandles val="exact"/>
        </dgm:presLayoutVars>
      </dgm:prSet>
      <dgm:spPr/>
    </dgm:pt>
    <dgm:pt modelId="{E6A339D9-CEF7-254C-AF02-F8D9CD9CC1FD}" type="pres">
      <dgm:prSet presAssocID="{A36AF4C6-3A1E-4373-B0A8-99137AA15E7B}" presName="node" presStyleLbl="node1" presStyleIdx="0" presStyleCnt="7">
        <dgm:presLayoutVars>
          <dgm:bulletEnabled val="1"/>
        </dgm:presLayoutVars>
      </dgm:prSet>
      <dgm:spPr/>
    </dgm:pt>
    <dgm:pt modelId="{C4D1EF4E-A66C-B340-8822-E3A015948FEB}" type="pres">
      <dgm:prSet presAssocID="{19C996BB-368F-49D4-835B-4663CCC68143}" presName="sibTrans" presStyleCnt="0"/>
      <dgm:spPr/>
    </dgm:pt>
    <dgm:pt modelId="{225FD4C4-2003-5342-97D1-930F5983C3C8}" type="pres">
      <dgm:prSet presAssocID="{6A397DF8-844E-4FFC-B108-3DDC7227FB1E}" presName="node" presStyleLbl="node1" presStyleIdx="1" presStyleCnt="7">
        <dgm:presLayoutVars>
          <dgm:bulletEnabled val="1"/>
        </dgm:presLayoutVars>
      </dgm:prSet>
      <dgm:spPr/>
    </dgm:pt>
    <dgm:pt modelId="{6086828D-36C3-F249-BF1A-96A648856031}" type="pres">
      <dgm:prSet presAssocID="{E8EC9C55-F9DB-4B7F-8320-2C8AB09DF982}" presName="sibTrans" presStyleCnt="0"/>
      <dgm:spPr/>
    </dgm:pt>
    <dgm:pt modelId="{F5A71643-2C5A-6B44-BCB4-5465DE2D5FF8}" type="pres">
      <dgm:prSet presAssocID="{082D16CF-915B-41B0-AC63-C822B0593EE1}" presName="node" presStyleLbl="node1" presStyleIdx="2" presStyleCnt="7">
        <dgm:presLayoutVars>
          <dgm:bulletEnabled val="1"/>
        </dgm:presLayoutVars>
      </dgm:prSet>
      <dgm:spPr/>
    </dgm:pt>
    <dgm:pt modelId="{B5400403-D560-CA4D-AC3F-E73D315A61BF}" type="pres">
      <dgm:prSet presAssocID="{D36E7E4E-4A0D-46D6-A55F-F23AE92C175F}" presName="sibTrans" presStyleCnt="0"/>
      <dgm:spPr/>
    </dgm:pt>
    <dgm:pt modelId="{7C61C55B-E148-E047-8200-07F5B7BC165C}" type="pres">
      <dgm:prSet presAssocID="{9115063F-0EF2-4E46-A226-D3E457F53425}" presName="node" presStyleLbl="node1" presStyleIdx="3" presStyleCnt="7">
        <dgm:presLayoutVars>
          <dgm:bulletEnabled val="1"/>
        </dgm:presLayoutVars>
      </dgm:prSet>
      <dgm:spPr/>
    </dgm:pt>
    <dgm:pt modelId="{CD3C9586-24F8-9143-A0E1-AF7765005BF3}" type="pres">
      <dgm:prSet presAssocID="{08234A8C-C6C8-4A50-AE5A-B5A8CD111B5C}" presName="sibTrans" presStyleCnt="0"/>
      <dgm:spPr/>
    </dgm:pt>
    <dgm:pt modelId="{45B8472A-9972-544F-BA2D-15AE3156476F}" type="pres">
      <dgm:prSet presAssocID="{09FA7C98-8A6E-C444-B3BA-C7C9BEF4D7C3}" presName="node" presStyleLbl="node1" presStyleIdx="4" presStyleCnt="7">
        <dgm:presLayoutVars>
          <dgm:bulletEnabled val="1"/>
        </dgm:presLayoutVars>
      </dgm:prSet>
      <dgm:spPr/>
    </dgm:pt>
    <dgm:pt modelId="{32EF9396-B8E7-B64F-9534-1E5F3D7C0BC0}" type="pres">
      <dgm:prSet presAssocID="{6E7E8BB8-4E61-1943-8EDC-0EB0F34DA83A}" presName="sibTrans" presStyleCnt="0"/>
      <dgm:spPr/>
    </dgm:pt>
    <dgm:pt modelId="{06097CDD-4A07-5043-A82F-A3D619535DF4}" type="pres">
      <dgm:prSet presAssocID="{CC390EE1-12F1-41EB-A996-A60065FAFA4B}" presName="node" presStyleLbl="node1" presStyleIdx="5" presStyleCnt="7">
        <dgm:presLayoutVars>
          <dgm:bulletEnabled val="1"/>
        </dgm:presLayoutVars>
      </dgm:prSet>
      <dgm:spPr/>
    </dgm:pt>
    <dgm:pt modelId="{876B7BD2-9AA6-604D-B619-FB9C8362C218}" type="pres">
      <dgm:prSet presAssocID="{ACDE97F7-38AA-4E69-AD9A-63EAFA4BF52B}" presName="sibTrans" presStyleCnt="0"/>
      <dgm:spPr/>
    </dgm:pt>
    <dgm:pt modelId="{7B157511-7C5D-F042-B661-C6D1FCD235E3}" type="pres">
      <dgm:prSet presAssocID="{880C3973-2F71-490E-8E8B-57DC0F05F987}" presName="node" presStyleLbl="node1" presStyleIdx="6" presStyleCnt="7">
        <dgm:presLayoutVars>
          <dgm:bulletEnabled val="1"/>
        </dgm:presLayoutVars>
      </dgm:prSet>
      <dgm:spPr/>
    </dgm:pt>
  </dgm:ptLst>
  <dgm:cxnLst>
    <dgm:cxn modelId="{4020B714-38E4-F24C-9CB8-E422E47F7218}" type="presOf" srcId="{082D16CF-915B-41B0-AC63-C822B0593EE1}" destId="{F5A71643-2C5A-6B44-BCB4-5465DE2D5FF8}" srcOrd="0" destOrd="0" presId="urn:microsoft.com/office/officeart/2005/8/layout/default"/>
    <dgm:cxn modelId="{BCBCF62B-33FF-6C4C-BED9-2979A2C2402B}" type="presOf" srcId="{9115063F-0EF2-4E46-A226-D3E457F53425}" destId="{7C61C55B-E148-E047-8200-07F5B7BC165C}" srcOrd="0" destOrd="0" presId="urn:microsoft.com/office/officeart/2005/8/layout/default"/>
    <dgm:cxn modelId="{AEF81740-7B23-3042-BB74-DE4F8A587EA5}" type="presOf" srcId="{A36AF4C6-3A1E-4373-B0A8-99137AA15E7B}" destId="{E6A339D9-CEF7-254C-AF02-F8D9CD9CC1FD}" srcOrd="0" destOrd="0" presId="urn:microsoft.com/office/officeart/2005/8/layout/default"/>
    <dgm:cxn modelId="{C34AA842-9F6D-4837-A64D-FB243DE9A8DD}" srcId="{DE1084DF-A3D8-452E-9FFF-415526111879}" destId="{A36AF4C6-3A1E-4373-B0A8-99137AA15E7B}" srcOrd="0" destOrd="0" parTransId="{78E4E42C-535C-4662-BAF3-73A787A1310A}" sibTransId="{19C996BB-368F-49D4-835B-4663CCC68143}"/>
    <dgm:cxn modelId="{9822984F-DA9B-4DB6-AA4A-133C77DA22F1}" srcId="{DE1084DF-A3D8-452E-9FFF-415526111879}" destId="{CC390EE1-12F1-41EB-A996-A60065FAFA4B}" srcOrd="5" destOrd="0" parTransId="{15AAF97D-6AA0-41F6-ADD9-F2589360FC24}" sibTransId="{ACDE97F7-38AA-4E69-AD9A-63EAFA4BF52B}"/>
    <dgm:cxn modelId="{FEEFC05D-C012-364D-A95E-BE396E738332}" type="presOf" srcId="{DE1084DF-A3D8-452E-9FFF-415526111879}" destId="{BC773A40-141F-3A4F-9D47-A225D0FBF6FB}" srcOrd="0" destOrd="0" presId="urn:microsoft.com/office/officeart/2005/8/layout/default"/>
    <dgm:cxn modelId="{802C675E-F455-4350-A0EB-1732B5A2DCF7}" srcId="{DE1084DF-A3D8-452E-9FFF-415526111879}" destId="{9115063F-0EF2-4E46-A226-D3E457F53425}" srcOrd="3" destOrd="0" parTransId="{B211B923-8D28-4C65-A782-8767F9B58388}" sibTransId="{08234A8C-C6C8-4A50-AE5A-B5A8CD111B5C}"/>
    <dgm:cxn modelId="{4523FA5F-F7C8-DA46-893D-C70270DCBA83}" type="presOf" srcId="{09FA7C98-8A6E-C444-B3BA-C7C9BEF4D7C3}" destId="{45B8472A-9972-544F-BA2D-15AE3156476F}" srcOrd="0" destOrd="0" presId="urn:microsoft.com/office/officeart/2005/8/layout/default"/>
    <dgm:cxn modelId="{F023CF8B-241F-4FD0-8727-D5A13F85866C}" srcId="{DE1084DF-A3D8-452E-9FFF-415526111879}" destId="{880C3973-2F71-490E-8E8B-57DC0F05F987}" srcOrd="6" destOrd="0" parTransId="{B4292120-BF8A-41CA-8125-2A927DEBFD05}" sibTransId="{DE26563D-DFAA-4B59-BCF5-6BAFCC42D98B}"/>
    <dgm:cxn modelId="{F32CC89E-7FF8-A14A-A2B4-5D59D8B3599D}" srcId="{DE1084DF-A3D8-452E-9FFF-415526111879}" destId="{09FA7C98-8A6E-C444-B3BA-C7C9BEF4D7C3}" srcOrd="4" destOrd="0" parTransId="{1E70A396-DF51-9647-A84A-F7AE9D63AC94}" sibTransId="{6E7E8BB8-4E61-1943-8EDC-0EB0F34DA83A}"/>
    <dgm:cxn modelId="{8F561BBA-F5F8-4FF0-8945-57B5404E55B1}" srcId="{DE1084DF-A3D8-452E-9FFF-415526111879}" destId="{082D16CF-915B-41B0-AC63-C822B0593EE1}" srcOrd="2" destOrd="0" parTransId="{7799E627-B08B-4919-971F-8F448D8F45A5}" sibTransId="{D36E7E4E-4A0D-46D6-A55F-F23AE92C175F}"/>
    <dgm:cxn modelId="{5518B6BE-CB30-3244-8429-48DC4F4DC9CF}" type="presOf" srcId="{880C3973-2F71-490E-8E8B-57DC0F05F987}" destId="{7B157511-7C5D-F042-B661-C6D1FCD235E3}" srcOrd="0" destOrd="0" presId="urn:microsoft.com/office/officeart/2005/8/layout/default"/>
    <dgm:cxn modelId="{517F84C5-61BE-406D-A758-3129D9E50523}" srcId="{DE1084DF-A3D8-452E-9FFF-415526111879}" destId="{6A397DF8-844E-4FFC-B108-3DDC7227FB1E}" srcOrd="1" destOrd="0" parTransId="{DE600124-269C-4AAD-9E69-335C1508643B}" sibTransId="{E8EC9C55-F9DB-4B7F-8320-2C8AB09DF982}"/>
    <dgm:cxn modelId="{DB3393CF-DFEB-584B-B5A1-64673859B224}" type="presOf" srcId="{CC390EE1-12F1-41EB-A996-A60065FAFA4B}" destId="{06097CDD-4A07-5043-A82F-A3D619535DF4}" srcOrd="0" destOrd="0" presId="urn:microsoft.com/office/officeart/2005/8/layout/default"/>
    <dgm:cxn modelId="{BC78CDDA-74E7-A743-B8EB-151F0F94FB8E}" type="presOf" srcId="{6A397DF8-844E-4FFC-B108-3DDC7227FB1E}" destId="{225FD4C4-2003-5342-97D1-930F5983C3C8}" srcOrd="0" destOrd="0" presId="urn:microsoft.com/office/officeart/2005/8/layout/default"/>
    <dgm:cxn modelId="{B11DCF0D-6D6B-314B-BA6B-E62D84106B31}" type="presParOf" srcId="{BC773A40-141F-3A4F-9D47-A225D0FBF6FB}" destId="{E6A339D9-CEF7-254C-AF02-F8D9CD9CC1FD}" srcOrd="0" destOrd="0" presId="urn:microsoft.com/office/officeart/2005/8/layout/default"/>
    <dgm:cxn modelId="{EBD8E950-698A-A040-B3BF-F41333594229}" type="presParOf" srcId="{BC773A40-141F-3A4F-9D47-A225D0FBF6FB}" destId="{C4D1EF4E-A66C-B340-8822-E3A015948FEB}" srcOrd="1" destOrd="0" presId="urn:microsoft.com/office/officeart/2005/8/layout/default"/>
    <dgm:cxn modelId="{5A4F4E2C-7172-2140-A4D3-EF7047CE4FCA}" type="presParOf" srcId="{BC773A40-141F-3A4F-9D47-A225D0FBF6FB}" destId="{225FD4C4-2003-5342-97D1-930F5983C3C8}" srcOrd="2" destOrd="0" presId="urn:microsoft.com/office/officeart/2005/8/layout/default"/>
    <dgm:cxn modelId="{7BFEAEEA-801D-074D-82E1-FE05797C0884}" type="presParOf" srcId="{BC773A40-141F-3A4F-9D47-A225D0FBF6FB}" destId="{6086828D-36C3-F249-BF1A-96A648856031}" srcOrd="3" destOrd="0" presId="urn:microsoft.com/office/officeart/2005/8/layout/default"/>
    <dgm:cxn modelId="{229008BB-0969-CC41-AE2D-DDAB96B23777}" type="presParOf" srcId="{BC773A40-141F-3A4F-9D47-A225D0FBF6FB}" destId="{F5A71643-2C5A-6B44-BCB4-5465DE2D5FF8}" srcOrd="4" destOrd="0" presId="urn:microsoft.com/office/officeart/2005/8/layout/default"/>
    <dgm:cxn modelId="{5EC6BD24-3EAB-F444-90B0-8D8EA2BED164}" type="presParOf" srcId="{BC773A40-141F-3A4F-9D47-A225D0FBF6FB}" destId="{B5400403-D560-CA4D-AC3F-E73D315A61BF}" srcOrd="5" destOrd="0" presId="urn:microsoft.com/office/officeart/2005/8/layout/default"/>
    <dgm:cxn modelId="{10DC54DB-4E2E-474E-8F03-1E6730629C44}" type="presParOf" srcId="{BC773A40-141F-3A4F-9D47-A225D0FBF6FB}" destId="{7C61C55B-E148-E047-8200-07F5B7BC165C}" srcOrd="6" destOrd="0" presId="urn:microsoft.com/office/officeart/2005/8/layout/default"/>
    <dgm:cxn modelId="{A2117A88-9ECE-B14E-AD32-1199A228DDCE}" type="presParOf" srcId="{BC773A40-141F-3A4F-9D47-A225D0FBF6FB}" destId="{CD3C9586-24F8-9143-A0E1-AF7765005BF3}" srcOrd="7" destOrd="0" presId="urn:microsoft.com/office/officeart/2005/8/layout/default"/>
    <dgm:cxn modelId="{564B87F0-DF8E-2445-BA97-47081A31F141}" type="presParOf" srcId="{BC773A40-141F-3A4F-9D47-A225D0FBF6FB}" destId="{45B8472A-9972-544F-BA2D-15AE3156476F}" srcOrd="8" destOrd="0" presId="urn:microsoft.com/office/officeart/2005/8/layout/default"/>
    <dgm:cxn modelId="{D1589B19-2C25-E84C-888E-D91E65C2F71C}" type="presParOf" srcId="{BC773A40-141F-3A4F-9D47-A225D0FBF6FB}" destId="{32EF9396-B8E7-B64F-9534-1E5F3D7C0BC0}" srcOrd="9" destOrd="0" presId="urn:microsoft.com/office/officeart/2005/8/layout/default"/>
    <dgm:cxn modelId="{E056178A-CDB3-F246-8971-426AE0AAB6C3}" type="presParOf" srcId="{BC773A40-141F-3A4F-9D47-A225D0FBF6FB}" destId="{06097CDD-4A07-5043-A82F-A3D619535DF4}" srcOrd="10" destOrd="0" presId="urn:microsoft.com/office/officeart/2005/8/layout/default"/>
    <dgm:cxn modelId="{87780C74-C0AF-F847-9540-DD2DF2B4D6D8}" type="presParOf" srcId="{BC773A40-141F-3A4F-9D47-A225D0FBF6FB}" destId="{876B7BD2-9AA6-604D-B619-FB9C8362C218}" srcOrd="11" destOrd="0" presId="urn:microsoft.com/office/officeart/2005/8/layout/default"/>
    <dgm:cxn modelId="{72466B0A-BF87-034C-8361-CD9285B5FC75}" type="presParOf" srcId="{BC773A40-141F-3A4F-9D47-A225D0FBF6FB}" destId="{7B157511-7C5D-F042-B661-C6D1FCD235E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9F92EB-BD58-4947-9D29-633DD6E167E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8A889F-6C4E-4C0D-80FE-E6274C1DA458}">
      <dgm:prSet/>
      <dgm:spPr/>
      <dgm:t>
        <a:bodyPr/>
        <a:lstStyle/>
        <a:p>
          <a:r>
            <a:rPr lang="fr-FR" dirty="0">
              <a:latin typeface="Apple Chancery" panose="03020702040506060504" pitchFamily="66" charset="0"/>
            </a:rPr>
            <a:t>Importante pour les besoins nutritionnels du nourrisson</a:t>
          </a:r>
          <a:endParaRPr lang="en-US" dirty="0">
            <a:latin typeface="Apple Chancery" panose="03020702040506060504" pitchFamily="66" charset="0"/>
          </a:endParaRPr>
        </a:p>
      </dgm:t>
    </dgm:pt>
    <dgm:pt modelId="{559ACE77-D2EC-4560-AD4F-1AA7B764BD99}" type="parTrans" cxnId="{851BD942-6B62-4004-911C-A59F85C8878B}">
      <dgm:prSet/>
      <dgm:spPr/>
      <dgm:t>
        <a:bodyPr/>
        <a:lstStyle/>
        <a:p>
          <a:endParaRPr lang="en-US"/>
        </a:p>
      </dgm:t>
    </dgm:pt>
    <dgm:pt modelId="{377B8FF5-76F4-46AD-84B7-0FAFB2D458DF}" type="sibTrans" cxnId="{851BD942-6B62-4004-911C-A59F85C8878B}">
      <dgm:prSet/>
      <dgm:spPr/>
      <dgm:t>
        <a:bodyPr/>
        <a:lstStyle/>
        <a:p>
          <a:endParaRPr lang="en-US"/>
        </a:p>
      </dgm:t>
    </dgm:pt>
    <dgm:pt modelId="{33CEC3B6-C01F-4CF5-9A1C-7E7F4FDF18DF}">
      <dgm:prSet/>
      <dgm:spPr/>
      <dgm:t>
        <a:bodyPr/>
        <a:lstStyle/>
        <a:p>
          <a:r>
            <a:rPr lang="fr-FR" dirty="0">
              <a:latin typeface="Apple Chancery" panose="03020702040506060504" pitchFamily="66" charset="0"/>
            </a:rPr>
            <a:t>A partir de 6 mois mais pas avant 4 mois</a:t>
          </a:r>
          <a:endParaRPr lang="en-US" dirty="0">
            <a:latin typeface="Apple Chancery" panose="03020702040506060504" pitchFamily="66" charset="0"/>
          </a:endParaRPr>
        </a:p>
      </dgm:t>
    </dgm:pt>
    <dgm:pt modelId="{0B4033F1-CCD7-42C9-BE41-E1D966C672AC}" type="parTrans" cxnId="{90F54D97-12FC-4EA3-A30E-09F4B4366A65}">
      <dgm:prSet/>
      <dgm:spPr/>
      <dgm:t>
        <a:bodyPr/>
        <a:lstStyle/>
        <a:p>
          <a:endParaRPr lang="en-US"/>
        </a:p>
      </dgm:t>
    </dgm:pt>
    <dgm:pt modelId="{20B4AA75-D9FD-409F-96D2-E4FA7832C0E0}" type="sibTrans" cxnId="{90F54D97-12FC-4EA3-A30E-09F4B4366A65}">
      <dgm:prSet/>
      <dgm:spPr/>
      <dgm:t>
        <a:bodyPr/>
        <a:lstStyle/>
        <a:p>
          <a:endParaRPr lang="en-US"/>
        </a:p>
      </dgm:t>
    </dgm:pt>
    <dgm:pt modelId="{43E6B36E-3BB8-45F7-BB56-CFAEB8B7F768}">
      <dgm:prSet/>
      <dgm:spPr/>
      <dgm:t>
        <a:bodyPr/>
        <a:lstStyle/>
        <a:p>
          <a:r>
            <a:rPr lang="fr-FR" dirty="0">
              <a:latin typeface="Apple Chancery" panose="03020702040506060504" pitchFamily="66" charset="0"/>
            </a:rPr>
            <a:t>Période de développement durant laquelle les enfants apprennent à accepter les aliments et les boissons sains et à adopter des habitudes alimentaires à long terme</a:t>
          </a:r>
          <a:endParaRPr lang="en-US" dirty="0">
            <a:latin typeface="Apple Chancery" panose="03020702040506060504" pitchFamily="66" charset="0"/>
          </a:endParaRPr>
        </a:p>
      </dgm:t>
    </dgm:pt>
    <dgm:pt modelId="{0E65F7C4-19B2-4837-B311-37D8D2A7384C}" type="parTrans" cxnId="{D90D9F51-D8BE-4F63-9DB0-7B9ABD755D4F}">
      <dgm:prSet/>
      <dgm:spPr/>
      <dgm:t>
        <a:bodyPr/>
        <a:lstStyle/>
        <a:p>
          <a:endParaRPr lang="en-US"/>
        </a:p>
      </dgm:t>
    </dgm:pt>
    <dgm:pt modelId="{226171DA-61D9-49E1-84CC-CA4AECD528B2}" type="sibTrans" cxnId="{D90D9F51-D8BE-4F63-9DB0-7B9ABD755D4F}">
      <dgm:prSet/>
      <dgm:spPr/>
      <dgm:t>
        <a:bodyPr/>
        <a:lstStyle/>
        <a:p>
          <a:endParaRPr lang="en-US"/>
        </a:p>
      </dgm:t>
    </dgm:pt>
    <dgm:pt modelId="{DEA8EDC6-641E-475B-83B3-9099E7339AE3}">
      <dgm:prSet/>
      <dgm:spPr/>
      <dgm:t>
        <a:bodyPr/>
        <a:lstStyle/>
        <a:p>
          <a:r>
            <a:rPr lang="fr-FR" dirty="0">
              <a:latin typeface="Apple Chancery" panose="03020702040506060504" pitchFamily="66" charset="0"/>
            </a:rPr>
            <a:t>Période de risque maximal de retard de croissance et de carences nutritionnelles</a:t>
          </a:r>
          <a:endParaRPr lang="en-US" dirty="0">
            <a:latin typeface="Apple Chancery" panose="03020702040506060504" pitchFamily="66" charset="0"/>
          </a:endParaRPr>
        </a:p>
      </dgm:t>
    </dgm:pt>
    <dgm:pt modelId="{54CFBD85-6277-4B68-A955-3CD29258E074}" type="parTrans" cxnId="{DB8257E3-1E25-4ACE-818C-01B717A0E58B}">
      <dgm:prSet/>
      <dgm:spPr/>
      <dgm:t>
        <a:bodyPr/>
        <a:lstStyle/>
        <a:p>
          <a:endParaRPr lang="en-US"/>
        </a:p>
      </dgm:t>
    </dgm:pt>
    <dgm:pt modelId="{3DA82989-FB21-4825-B007-DD133848E52D}" type="sibTrans" cxnId="{DB8257E3-1E25-4ACE-818C-01B717A0E58B}">
      <dgm:prSet/>
      <dgm:spPr/>
      <dgm:t>
        <a:bodyPr/>
        <a:lstStyle/>
        <a:p>
          <a:endParaRPr lang="en-US"/>
        </a:p>
      </dgm:t>
    </dgm:pt>
    <dgm:pt modelId="{D6BA7C27-6C57-F04A-8A29-DC9139EE488E}" type="pres">
      <dgm:prSet presAssocID="{429F92EB-BD58-4947-9D29-633DD6E167E1}" presName="linear" presStyleCnt="0">
        <dgm:presLayoutVars>
          <dgm:animLvl val="lvl"/>
          <dgm:resizeHandles val="exact"/>
        </dgm:presLayoutVars>
      </dgm:prSet>
      <dgm:spPr/>
    </dgm:pt>
    <dgm:pt modelId="{56DB9DAF-9274-5947-BC9E-FE82A012355F}" type="pres">
      <dgm:prSet presAssocID="{918A889F-6C4E-4C0D-80FE-E6274C1DA4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07C5EB-07CB-E341-881C-23E30DE82C6B}" type="pres">
      <dgm:prSet presAssocID="{377B8FF5-76F4-46AD-84B7-0FAFB2D458DF}" presName="spacer" presStyleCnt="0"/>
      <dgm:spPr/>
    </dgm:pt>
    <dgm:pt modelId="{71A57ED0-29F6-3B43-947F-A17E0C15CFA7}" type="pres">
      <dgm:prSet presAssocID="{33CEC3B6-C01F-4CF5-9A1C-7E7F4FDF18D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3B4A9B-7C8D-C54D-B5AD-A5E527423784}" type="pres">
      <dgm:prSet presAssocID="{20B4AA75-D9FD-409F-96D2-E4FA7832C0E0}" presName="spacer" presStyleCnt="0"/>
      <dgm:spPr/>
    </dgm:pt>
    <dgm:pt modelId="{A31CE8D7-CE7B-BF4E-BD9D-6ED925D6B264}" type="pres">
      <dgm:prSet presAssocID="{43E6B36E-3BB8-45F7-BB56-CFAEB8B7F7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158E69-45B6-E64F-ABE1-CD3BF2263DCD}" type="pres">
      <dgm:prSet presAssocID="{226171DA-61D9-49E1-84CC-CA4AECD528B2}" presName="spacer" presStyleCnt="0"/>
      <dgm:spPr/>
    </dgm:pt>
    <dgm:pt modelId="{A355F75A-F143-6B49-BCA5-A357107BBE3F}" type="pres">
      <dgm:prSet presAssocID="{DEA8EDC6-641E-475B-83B3-9099E7339A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E6F1C00-F00D-8544-89E0-7CA85979F0C8}" type="presOf" srcId="{918A889F-6C4E-4C0D-80FE-E6274C1DA458}" destId="{56DB9DAF-9274-5947-BC9E-FE82A012355F}" srcOrd="0" destOrd="0" presId="urn:microsoft.com/office/officeart/2005/8/layout/vList2"/>
    <dgm:cxn modelId="{851BD942-6B62-4004-911C-A59F85C8878B}" srcId="{429F92EB-BD58-4947-9D29-633DD6E167E1}" destId="{918A889F-6C4E-4C0D-80FE-E6274C1DA458}" srcOrd="0" destOrd="0" parTransId="{559ACE77-D2EC-4560-AD4F-1AA7B764BD99}" sibTransId="{377B8FF5-76F4-46AD-84B7-0FAFB2D458DF}"/>
    <dgm:cxn modelId="{D90D9F51-D8BE-4F63-9DB0-7B9ABD755D4F}" srcId="{429F92EB-BD58-4947-9D29-633DD6E167E1}" destId="{43E6B36E-3BB8-45F7-BB56-CFAEB8B7F768}" srcOrd="2" destOrd="0" parTransId="{0E65F7C4-19B2-4837-B311-37D8D2A7384C}" sibTransId="{226171DA-61D9-49E1-84CC-CA4AECD528B2}"/>
    <dgm:cxn modelId="{29F67564-9AF5-8845-9A1F-B4E68AA05ABD}" type="presOf" srcId="{43E6B36E-3BB8-45F7-BB56-CFAEB8B7F768}" destId="{A31CE8D7-CE7B-BF4E-BD9D-6ED925D6B264}" srcOrd="0" destOrd="0" presId="urn:microsoft.com/office/officeart/2005/8/layout/vList2"/>
    <dgm:cxn modelId="{2FE32592-E1D0-764B-8868-1D93F5BF46CC}" type="presOf" srcId="{33CEC3B6-C01F-4CF5-9A1C-7E7F4FDF18DF}" destId="{71A57ED0-29F6-3B43-947F-A17E0C15CFA7}" srcOrd="0" destOrd="0" presId="urn:microsoft.com/office/officeart/2005/8/layout/vList2"/>
    <dgm:cxn modelId="{90F54D97-12FC-4EA3-A30E-09F4B4366A65}" srcId="{429F92EB-BD58-4947-9D29-633DD6E167E1}" destId="{33CEC3B6-C01F-4CF5-9A1C-7E7F4FDF18DF}" srcOrd="1" destOrd="0" parTransId="{0B4033F1-CCD7-42C9-BE41-E1D966C672AC}" sibTransId="{20B4AA75-D9FD-409F-96D2-E4FA7832C0E0}"/>
    <dgm:cxn modelId="{76260BA3-AFD3-574B-8744-CB87863F7EB1}" type="presOf" srcId="{DEA8EDC6-641E-475B-83B3-9099E7339AE3}" destId="{A355F75A-F143-6B49-BCA5-A357107BBE3F}" srcOrd="0" destOrd="0" presId="urn:microsoft.com/office/officeart/2005/8/layout/vList2"/>
    <dgm:cxn modelId="{D5646FA7-5A6A-6847-9473-EFDF51A83B36}" type="presOf" srcId="{429F92EB-BD58-4947-9D29-633DD6E167E1}" destId="{D6BA7C27-6C57-F04A-8A29-DC9139EE488E}" srcOrd="0" destOrd="0" presId="urn:microsoft.com/office/officeart/2005/8/layout/vList2"/>
    <dgm:cxn modelId="{DB8257E3-1E25-4ACE-818C-01B717A0E58B}" srcId="{429F92EB-BD58-4947-9D29-633DD6E167E1}" destId="{DEA8EDC6-641E-475B-83B3-9099E7339AE3}" srcOrd="3" destOrd="0" parTransId="{54CFBD85-6277-4B68-A955-3CD29258E074}" sibTransId="{3DA82989-FB21-4825-B007-DD133848E52D}"/>
    <dgm:cxn modelId="{9AC7A465-364C-1C45-9C15-66CC26597F66}" type="presParOf" srcId="{D6BA7C27-6C57-F04A-8A29-DC9139EE488E}" destId="{56DB9DAF-9274-5947-BC9E-FE82A012355F}" srcOrd="0" destOrd="0" presId="urn:microsoft.com/office/officeart/2005/8/layout/vList2"/>
    <dgm:cxn modelId="{1F42B41F-209A-2744-A8B2-4DE8BAF89D2C}" type="presParOf" srcId="{D6BA7C27-6C57-F04A-8A29-DC9139EE488E}" destId="{B907C5EB-07CB-E341-881C-23E30DE82C6B}" srcOrd="1" destOrd="0" presId="urn:microsoft.com/office/officeart/2005/8/layout/vList2"/>
    <dgm:cxn modelId="{16321F0C-03FA-C149-9177-B6024CEF02F6}" type="presParOf" srcId="{D6BA7C27-6C57-F04A-8A29-DC9139EE488E}" destId="{71A57ED0-29F6-3B43-947F-A17E0C15CFA7}" srcOrd="2" destOrd="0" presId="urn:microsoft.com/office/officeart/2005/8/layout/vList2"/>
    <dgm:cxn modelId="{7EE61AA2-62F4-B948-A9F9-DDEB71801EA7}" type="presParOf" srcId="{D6BA7C27-6C57-F04A-8A29-DC9139EE488E}" destId="{CE3B4A9B-7C8D-C54D-B5AD-A5E527423784}" srcOrd="3" destOrd="0" presId="urn:microsoft.com/office/officeart/2005/8/layout/vList2"/>
    <dgm:cxn modelId="{0AFD2745-2AFE-FC40-ABD8-4B51D8ECA21F}" type="presParOf" srcId="{D6BA7C27-6C57-F04A-8A29-DC9139EE488E}" destId="{A31CE8D7-CE7B-BF4E-BD9D-6ED925D6B264}" srcOrd="4" destOrd="0" presId="urn:microsoft.com/office/officeart/2005/8/layout/vList2"/>
    <dgm:cxn modelId="{F7A5A93D-EEFD-274C-A540-F24FB0EB3F51}" type="presParOf" srcId="{D6BA7C27-6C57-F04A-8A29-DC9139EE488E}" destId="{DD158E69-45B6-E64F-ABE1-CD3BF2263DCD}" srcOrd="5" destOrd="0" presId="urn:microsoft.com/office/officeart/2005/8/layout/vList2"/>
    <dgm:cxn modelId="{B639E366-F986-7249-855C-6314631F96C5}" type="presParOf" srcId="{D6BA7C27-6C57-F04A-8A29-DC9139EE488E}" destId="{A355F75A-F143-6B49-BCA5-A357107BBE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86202D-0388-44CD-83C4-0B12D63C8C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012202-9F8C-4B7C-B9C6-0E3FFF15C4CF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Introduction de la diversification à partir de 6 mois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01A1559F-51E7-4027-9EEB-D38E3AD22CA5}" type="parTrans" cxnId="{F3B3D8D1-AFAF-4503-860B-CD3A0D468839}">
      <dgm:prSet/>
      <dgm:spPr/>
      <dgm:t>
        <a:bodyPr/>
        <a:lstStyle/>
        <a:p>
          <a:endParaRPr lang="en-US"/>
        </a:p>
      </dgm:t>
    </dgm:pt>
    <dgm:pt modelId="{755BB4AF-1A80-44AD-AB66-C546053B6A8D}" type="sibTrans" cxnId="{F3B3D8D1-AFAF-4503-860B-CD3A0D468839}">
      <dgm:prSet/>
      <dgm:spPr/>
      <dgm:t>
        <a:bodyPr/>
        <a:lstStyle/>
        <a:p>
          <a:endParaRPr lang="en-US"/>
        </a:p>
      </dgm:t>
    </dgm:pt>
    <dgm:pt modelId="{FB7F3BAA-6B8E-4D5C-B422-AA194DB219CF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Disponibilité de céréales aux normes internationales grâce à la présence de grosses pointures à Ile Maurice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8E001FBA-D636-4BD5-A275-79C5794FD1FC}" type="parTrans" cxnId="{C22B9B76-CB6C-4D67-B0FB-D5E80564D306}">
      <dgm:prSet/>
      <dgm:spPr/>
      <dgm:t>
        <a:bodyPr/>
        <a:lstStyle/>
        <a:p>
          <a:endParaRPr lang="en-US"/>
        </a:p>
      </dgm:t>
    </dgm:pt>
    <dgm:pt modelId="{56BAA517-793A-4420-94B7-F8FD0E7DC625}" type="sibTrans" cxnId="{C22B9B76-CB6C-4D67-B0FB-D5E80564D306}">
      <dgm:prSet/>
      <dgm:spPr/>
      <dgm:t>
        <a:bodyPr/>
        <a:lstStyle/>
        <a:p>
          <a:endParaRPr lang="en-US"/>
        </a:p>
      </dgm:t>
    </dgm:pt>
    <dgm:pt modelId="{877439D8-3F61-4DD9-A102-CC87F7189B79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Pesticides	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B40F3EEE-6BC7-4C5A-8C85-70AC7ADE7CAA}" type="parTrans" cxnId="{0ABEE507-98F2-4D2A-8808-80BEFA0E687E}">
      <dgm:prSet/>
      <dgm:spPr/>
      <dgm:t>
        <a:bodyPr/>
        <a:lstStyle/>
        <a:p>
          <a:endParaRPr lang="en-US"/>
        </a:p>
      </dgm:t>
    </dgm:pt>
    <dgm:pt modelId="{0E660CED-2FD1-448D-A62A-7D99546F95A9}" type="sibTrans" cxnId="{0ABEE507-98F2-4D2A-8808-80BEFA0E687E}">
      <dgm:prSet/>
      <dgm:spPr/>
      <dgm:t>
        <a:bodyPr/>
        <a:lstStyle/>
        <a:p>
          <a:endParaRPr lang="en-US"/>
        </a:p>
      </dgm:t>
    </dgm:pt>
    <dgm:pt modelId="{41EBD79C-BE42-4F82-A63F-EACFE9D5B1F6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Contamination de la nappe phréatique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8C669837-39AA-4760-B800-DFC97A28A707}" type="parTrans" cxnId="{26B84B81-E1D3-4F84-B364-18872FAC0948}">
      <dgm:prSet/>
      <dgm:spPr/>
      <dgm:t>
        <a:bodyPr/>
        <a:lstStyle/>
        <a:p>
          <a:endParaRPr lang="en-US"/>
        </a:p>
      </dgm:t>
    </dgm:pt>
    <dgm:pt modelId="{6777E45E-FDE6-4997-8981-D60FAA734029}" type="sibTrans" cxnId="{26B84B81-E1D3-4F84-B364-18872FAC0948}">
      <dgm:prSet/>
      <dgm:spPr/>
      <dgm:t>
        <a:bodyPr/>
        <a:lstStyle/>
        <a:p>
          <a:endParaRPr lang="en-US"/>
        </a:p>
      </dgm:t>
    </dgm:pt>
    <dgm:pt modelId="{678A9495-3C91-4718-AE00-A4212738BB69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Perte de la productivité de la terre lentement mais sûrement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249D3FB2-0E26-4E04-BB24-56C11823A2C8}" type="parTrans" cxnId="{47CF4094-095B-4CFA-A10E-D5565B611064}">
      <dgm:prSet/>
      <dgm:spPr/>
      <dgm:t>
        <a:bodyPr/>
        <a:lstStyle/>
        <a:p>
          <a:endParaRPr lang="en-US"/>
        </a:p>
      </dgm:t>
    </dgm:pt>
    <dgm:pt modelId="{AF5B1FED-17B0-4A00-A6B6-A19408F2033B}" type="sibTrans" cxnId="{47CF4094-095B-4CFA-A10E-D5565B611064}">
      <dgm:prSet/>
      <dgm:spPr/>
      <dgm:t>
        <a:bodyPr/>
        <a:lstStyle/>
        <a:p>
          <a:endParaRPr lang="en-US"/>
        </a:p>
      </dgm:t>
    </dgm:pt>
    <dgm:pt modelId="{39B99746-89A2-4EC9-A065-F3DDEA10E352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Resistance accrue des pestes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C49673A5-063F-4E80-B35B-E16C19DBECCA}" type="parTrans" cxnId="{67811ADD-F7AF-4381-A6B6-529C59D4E593}">
      <dgm:prSet/>
      <dgm:spPr/>
      <dgm:t>
        <a:bodyPr/>
        <a:lstStyle/>
        <a:p>
          <a:endParaRPr lang="en-US"/>
        </a:p>
      </dgm:t>
    </dgm:pt>
    <dgm:pt modelId="{CC8D43BF-F2D0-4A1F-9D3C-7A4630145BB9}" type="sibTrans" cxnId="{67811ADD-F7AF-4381-A6B6-529C59D4E593}">
      <dgm:prSet/>
      <dgm:spPr/>
      <dgm:t>
        <a:bodyPr/>
        <a:lstStyle/>
        <a:p>
          <a:endParaRPr lang="en-US"/>
        </a:p>
      </dgm:t>
    </dgm:pt>
    <dgm:pt modelId="{0E25B4AC-D81D-4236-B2C2-50B0DD2C3E46}">
      <dgm:prSet/>
      <dgm:spPr/>
      <dgm:t>
        <a:bodyPr/>
        <a:lstStyle/>
        <a:p>
          <a:r>
            <a:rPr lang="fr-FR" dirty="0">
              <a:latin typeface="Apple Chancery" panose="03020702040506060504" pitchFamily="66" charset="-79"/>
              <a:cs typeface="Apple Chancery" panose="03020702040506060504" pitchFamily="66" charset="-79"/>
            </a:rPr>
            <a:t>La littérature scientifique internationale établit des liens avec augmentation des cancers, pathologie hormonale, infertilité, malformation congénitale</a:t>
          </a:r>
          <a:endParaRPr lang="en-US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39C7C6BC-022F-4A8B-94B8-D606E2FBFEDE}" type="parTrans" cxnId="{E94CD480-EC2D-425F-80FF-604AFA9FCA1E}">
      <dgm:prSet/>
      <dgm:spPr/>
      <dgm:t>
        <a:bodyPr/>
        <a:lstStyle/>
        <a:p>
          <a:endParaRPr lang="en-US"/>
        </a:p>
      </dgm:t>
    </dgm:pt>
    <dgm:pt modelId="{FE02F42C-E35A-4C37-B9A1-ED746DA939B8}" type="sibTrans" cxnId="{E94CD480-EC2D-425F-80FF-604AFA9FCA1E}">
      <dgm:prSet/>
      <dgm:spPr/>
      <dgm:t>
        <a:bodyPr/>
        <a:lstStyle/>
        <a:p>
          <a:endParaRPr lang="en-US"/>
        </a:p>
      </dgm:t>
    </dgm:pt>
    <dgm:pt modelId="{2A2FC399-BB1F-894E-94DA-4A97AEA993A6}" type="pres">
      <dgm:prSet presAssocID="{6186202D-0388-44CD-83C4-0B12D63C8C75}" presName="linear" presStyleCnt="0">
        <dgm:presLayoutVars>
          <dgm:animLvl val="lvl"/>
          <dgm:resizeHandles val="exact"/>
        </dgm:presLayoutVars>
      </dgm:prSet>
      <dgm:spPr/>
    </dgm:pt>
    <dgm:pt modelId="{4B659B96-A123-0E49-8FC8-7D6B8DCFC3E1}" type="pres">
      <dgm:prSet presAssocID="{73012202-9F8C-4B7C-B9C6-0E3FFF15C4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EF3372-87D5-4046-A080-FE43C614CD25}" type="pres">
      <dgm:prSet presAssocID="{755BB4AF-1A80-44AD-AB66-C546053B6A8D}" presName="spacer" presStyleCnt="0"/>
      <dgm:spPr/>
    </dgm:pt>
    <dgm:pt modelId="{665A3674-4E9D-2F49-B371-C896A7D56C8A}" type="pres">
      <dgm:prSet presAssocID="{FB7F3BAA-6B8E-4D5C-B422-AA194DB219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F53AE28-CB25-5842-BFDC-1D08603569B5}" type="pres">
      <dgm:prSet presAssocID="{56BAA517-793A-4420-94B7-F8FD0E7DC625}" presName="spacer" presStyleCnt="0"/>
      <dgm:spPr/>
    </dgm:pt>
    <dgm:pt modelId="{513AAA03-8979-0B46-8CD6-00D1DB662C1A}" type="pres">
      <dgm:prSet presAssocID="{877439D8-3F61-4DD9-A102-CC87F7189B79}" presName="parentText" presStyleLbl="node1" presStyleIdx="2" presStyleCnt="4" custScaleY="73858">
        <dgm:presLayoutVars>
          <dgm:chMax val="0"/>
          <dgm:bulletEnabled val="1"/>
        </dgm:presLayoutVars>
      </dgm:prSet>
      <dgm:spPr/>
    </dgm:pt>
    <dgm:pt modelId="{28B82A1C-B35F-FE46-A75E-9782BB3E5FDF}" type="pres">
      <dgm:prSet presAssocID="{877439D8-3F61-4DD9-A102-CC87F7189B79}" presName="childText" presStyleLbl="revTx" presStyleIdx="0" presStyleCnt="1">
        <dgm:presLayoutVars>
          <dgm:bulletEnabled val="1"/>
        </dgm:presLayoutVars>
      </dgm:prSet>
      <dgm:spPr/>
    </dgm:pt>
    <dgm:pt modelId="{CB31EFB1-A448-5849-9938-E60006AD3FD8}" type="pres">
      <dgm:prSet presAssocID="{0E25B4AC-D81D-4236-B2C2-50B0DD2C3E4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ABEE507-98F2-4D2A-8808-80BEFA0E687E}" srcId="{6186202D-0388-44CD-83C4-0B12D63C8C75}" destId="{877439D8-3F61-4DD9-A102-CC87F7189B79}" srcOrd="2" destOrd="0" parTransId="{B40F3EEE-6BC7-4C5A-8C85-70AC7ADE7CAA}" sibTransId="{0E660CED-2FD1-448D-A62A-7D99546F95A9}"/>
    <dgm:cxn modelId="{BBC82B20-758F-CB40-815E-124E1A62FCFD}" type="presOf" srcId="{877439D8-3F61-4DD9-A102-CC87F7189B79}" destId="{513AAA03-8979-0B46-8CD6-00D1DB662C1A}" srcOrd="0" destOrd="0" presId="urn:microsoft.com/office/officeart/2005/8/layout/vList2"/>
    <dgm:cxn modelId="{61A2252D-E465-A844-A686-7FAD5362295C}" type="presOf" srcId="{6186202D-0388-44CD-83C4-0B12D63C8C75}" destId="{2A2FC399-BB1F-894E-94DA-4A97AEA993A6}" srcOrd="0" destOrd="0" presId="urn:microsoft.com/office/officeart/2005/8/layout/vList2"/>
    <dgm:cxn modelId="{87E8D64A-DDD2-8541-A595-37FD3A61F84A}" type="presOf" srcId="{39B99746-89A2-4EC9-A065-F3DDEA10E352}" destId="{28B82A1C-B35F-FE46-A75E-9782BB3E5FDF}" srcOrd="0" destOrd="2" presId="urn:microsoft.com/office/officeart/2005/8/layout/vList2"/>
    <dgm:cxn modelId="{C22B9B76-CB6C-4D67-B0FB-D5E80564D306}" srcId="{6186202D-0388-44CD-83C4-0B12D63C8C75}" destId="{FB7F3BAA-6B8E-4D5C-B422-AA194DB219CF}" srcOrd="1" destOrd="0" parTransId="{8E001FBA-D636-4BD5-A275-79C5794FD1FC}" sibTransId="{56BAA517-793A-4420-94B7-F8FD0E7DC625}"/>
    <dgm:cxn modelId="{E94CD480-EC2D-425F-80FF-604AFA9FCA1E}" srcId="{6186202D-0388-44CD-83C4-0B12D63C8C75}" destId="{0E25B4AC-D81D-4236-B2C2-50B0DD2C3E46}" srcOrd="3" destOrd="0" parTransId="{39C7C6BC-022F-4A8B-94B8-D606E2FBFEDE}" sibTransId="{FE02F42C-E35A-4C37-B9A1-ED746DA939B8}"/>
    <dgm:cxn modelId="{26B84B81-E1D3-4F84-B364-18872FAC0948}" srcId="{877439D8-3F61-4DD9-A102-CC87F7189B79}" destId="{41EBD79C-BE42-4F82-A63F-EACFE9D5B1F6}" srcOrd="0" destOrd="0" parTransId="{8C669837-39AA-4760-B800-DFC97A28A707}" sibTransId="{6777E45E-FDE6-4997-8981-D60FAA734029}"/>
    <dgm:cxn modelId="{47CF4094-095B-4CFA-A10E-D5565B611064}" srcId="{877439D8-3F61-4DD9-A102-CC87F7189B79}" destId="{678A9495-3C91-4718-AE00-A4212738BB69}" srcOrd="1" destOrd="0" parTransId="{249D3FB2-0E26-4E04-BB24-56C11823A2C8}" sibTransId="{AF5B1FED-17B0-4A00-A6B6-A19408F2033B}"/>
    <dgm:cxn modelId="{1CC03EA7-0FBB-784F-8013-FB4942873D45}" type="presOf" srcId="{678A9495-3C91-4718-AE00-A4212738BB69}" destId="{28B82A1C-B35F-FE46-A75E-9782BB3E5FDF}" srcOrd="0" destOrd="1" presId="urn:microsoft.com/office/officeart/2005/8/layout/vList2"/>
    <dgm:cxn modelId="{FE91D5AB-C9F7-6245-BC4F-E169BEA86165}" type="presOf" srcId="{0E25B4AC-D81D-4236-B2C2-50B0DD2C3E46}" destId="{CB31EFB1-A448-5849-9938-E60006AD3FD8}" srcOrd="0" destOrd="0" presId="urn:microsoft.com/office/officeart/2005/8/layout/vList2"/>
    <dgm:cxn modelId="{BE6B6EC8-86D6-C248-8488-E56EB9091D9B}" type="presOf" srcId="{73012202-9F8C-4B7C-B9C6-0E3FFF15C4CF}" destId="{4B659B96-A123-0E49-8FC8-7D6B8DCFC3E1}" srcOrd="0" destOrd="0" presId="urn:microsoft.com/office/officeart/2005/8/layout/vList2"/>
    <dgm:cxn modelId="{F3B3D8D1-AFAF-4503-860B-CD3A0D468839}" srcId="{6186202D-0388-44CD-83C4-0B12D63C8C75}" destId="{73012202-9F8C-4B7C-B9C6-0E3FFF15C4CF}" srcOrd="0" destOrd="0" parTransId="{01A1559F-51E7-4027-9EEB-D38E3AD22CA5}" sibTransId="{755BB4AF-1A80-44AD-AB66-C546053B6A8D}"/>
    <dgm:cxn modelId="{74FE94DB-7067-8643-96E3-04CB140BEB72}" type="presOf" srcId="{FB7F3BAA-6B8E-4D5C-B422-AA194DB219CF}" destId="{665A3674-4E9D-2F49-B371-C896A7D56C8A}" srcOrd="0" destOrd="0" presId="urn:microsoft.com/office/officeart/2005/8/layout/vList2"/>
    <dgm:cxn modelId="{67811ADD-F7AF-4381-A6B6-529C59D4E593}" srcId="{877439D8-3F61-4DD9-A102-CC87F7189B79}" destId="{39B99746-89A2-4EC9-A065-F3DDEA10E352}" srcOrd="2" destOrd="0" parTransId="{C49673A5-063F-4E80-B35B-E16C19DBECCA}" sibTransId="{CC8D43BF-F2D0-4A1F-9D3C-7A4630145BB9}"/>
    <dgm:cxn modelId="{C5B6A2DD-6D81-E04A-B47D-5E402F400941}" type="presOf" srcId="{41EBD79C-BE42-4F82-A63F-EACFE9D5B1F6}" destId="{28B82A1C-B35F-FE46-A75E-9782BB3E5FDF}" srcOrd="0" destOrd="0" presId="urn:microsoft.com/office/officeart/2005/8/layout/vList2"/>
    <dgm:cxn modelId="{14EDAD95-E10A-3B43-8CD4-515F49AD14A9}" type="presParOf" srcId="{2A2FC399-BB1F-894E-94DA-4A97AEA993A6}" destId="{4B659B96-A123-0E49-8FC8-7D6B8DCFC3E1}" srcOrd="0" destOrd="0" presId="urn:microsoft.com/office/officeart/2005/8/layout/vList2"/>
    <dgm:cxn modelId="{CA760D13-B4C5-5040-9893-F35F902047FA}" type="presParOf" srcId="{2A2FC399-BB1F-894E-94DA-4A97AEA993A6}" destId="{99EF3372-87D5-4046-A080-FE43C614CD25}" srcOrd="1" destOrd="0" presId="urn:microsoft.com/office/officeart/2005/8/layout/vList2"/>
    <dgm:cxn modelId="{6FE325CD-0886-054F-B3A5-EBB9C9DB4193}" type="presParOf" srcId="{2A2FC399-BB1F-894E-94DA-4A97AEA993A6}" destId="{665A3674-4E9D-2F49-B371-C896A7D56C8A}" srcOrd="2" destOrd="0" presId="urn:microsoft.com/office/officeart/2005/8/layout/vList2"/>
    <dgm:cxn modelId="{F8135D00-E4A6-2947-9CE5-33BECE4B721D}" type="presParOf" srcId="{2A2FC399-BB1F-894E-94DA-4A97AEA993A6}" destId="{BF53AE28-CB25-5842-BFDC-1D08603569B5}" srcOrd="3" destOrd="0" presId="urn:microsoft.com/office/officeart/2005/8/layout/vList2"/>
    <dgm:cxn modelId="{000D3BC7-A3BF-7044-8752-AE971CE0AD2E}" type="presParOf" srcId="{2A2FC399-BB1F-894E-94DA-4A97AEA993A6}" destId="{513AAA03-8979-0B46-8CD6-00D1DB662C1A}" srcOrd="4" destOrd="0" presId="urn:microsoft.com/office/officeart/2005/8/layout/vList2"/>
    <dgm:cxn modelId="{EF7943FB-118D-B148-83F6-413C99C6EBC0}" type="presParOf" srcId="{2A2FC399-BB1F-894E-94DA-4A97AEA993A6}" destId="{28B82A1C-B35F-FE46-A75E-9782BB3E5FDF}" srcOrd="5" destOrd="0" presId="urn:microsoft.com/office/officeart/2005/8/layout/vList2"/>
    <dgm:cxn modelId="{3A5782E4-69B5-664B-A7C0-2B7AE1BDBFC2}" type="presParOf" srcId="{2A2FC399-BB1F-894E-94DA-4A97AEA993A6}" destId="{CB31EFB1-A448-5849-9938-E60006AD3F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3E3135-E5C3-427A-BC28-CEC8AB1535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77E38E-7DE4-4E6F-8DB0-2D7170121E5C}">
      <dgm:prSet custT="1"/>
      <dgm:spPr/>
      <dgm:t>
        <a:bodyPr/>
        <a:lstStyle/>
        <a:p>
          <a:r>
            <a:rPr lang="fr-FR" sz="1600" dirty="0">
              <a:latin typeface="Apple Chancery" panose="03020702040506060504" pitchFamily="66" charset="-79"/>
              <a:cs typeface="Apple Chancery" panose="03020702040506060504" pitchFamily="66" charset="-79"/>
            </a:rPr>
            <a:t>Meilleure conscientisation des importateurs, et des utilisateurs </a:t>
          </a:r>
          <a:endParaRPr lang="en-US" sz="16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A5613A43-CB4B-4838-B47A-59A785D9E332}" type="parTrans" cxnId="{5CB194AF-3819-4129-B242-4F166B44C626}">
      <dgm:prSet/>
      <dgm:spPr/>
      <dgm:t>
        <a:bodyPr/>
        <a:lstStyle/>
        <a:p>
          <a:endParaRPr lang="en-US"/>
        </a:p>
      </dgm:t>
    </dgm:pt>
    <dgm:pt modelId="{37BE9FE6-0139-4BCC-A569-ABEFD53444C4}" type="sibTrans" cxnId="{5CB194AF-3819-4129-B242-4F166B44C626}">
      <dgm:prSet/>
      <dgm:spPr/>
      <dgm:t>
        <a:bodyPr/>
        <a:lstStyle/>
        <a:p>
          <a:endParaRPr lang="en-US"/>
        </a:p>
      </dgm:t>
    </dgm:pt>
    <dgm:pt modelId="{72D9C9BB-117A-4286-9760-DFBB92A5BA06}">
      <dgm:prSet custT="1"/>
      <dgm:spPr/>
      <dgm:t>
        <a:bodyPr/>
        <a:lstStyle/>
        <a:p>
          <a:r>
            <a:rPr lang="fr-FR" sz="14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Bannir certaines molécules</a:t>
          </a:r>
        </a:p>
      </dgm:t>
    </dgm:pt>
    <dgm:pt modelId="{1ACAF199-6AAE-4969-A2A6-595979B927E5}" type="parTrans" cxnId="{B2AB6655-33FF-46FA-B634-BC4147B7E9D4}">
      <dgm:prSet/>
      <dgm:spPr/>
      <dgm:t>
        <a:bodyPr/>
        <a:lstStyle/>
        <a:p>
          <a:endParaRPr lang="en-US"/>
        </a:p>
      </dgm:t>
    </dgm:pt>
    <dgm:pt modelId="{22CDA6E5-83A9-4098-A0C9-EEB3EE538086}" type="sibTrans" cxnId="{B2AB6655-33FF-46FA-B634-BC4147B7E9D4}">
      <dgm:prSet/>
      <dgm:spPr/>
      <dgm:t>
        <a:bodyPr/>
        <a:lstStyle/>
        <a:p>
          <a:endParaRPr lang="en-US"/>
        </a:p>
      </dgm:t>
    </dgm:pt>
    <dgm:pt modelId="{A5F82BB8-7A16-4F18-8E28-26AF981398F9}">
      <dgm:prSet custT="1"/>
      <dgm:spPr/>
      <dgm:t>
        <a:bodyPr/>
        <a:lstStyle/>
        <a:p>
          <a:r>
            <a:rPr lang="fr-FR" sz="14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Ne pas utiliser des pesticides non homologues</a:t>
          </a:r>
        </a:p>
      </dgm:t>
    </dgm:pt>
    <dgm:pt modelId="{8E7AE4FE-27EB-4EF3-ADD9-2A58C6C9111B}" type="parTrans" cxnId="{AF1C1681-0F13-47E0-A9B0-17FA0EC6741B}">
      <dgm:prSet/>
      <dgm:spPr/>
      <dgm:t>
        <a:bodyPr/>
        <a:lstStyle/>
        <a:p>
          <a:endParaRPr lang="en-US"/>
        </a:p>
      </dgm:t>
    </dgm:pt>
    <dgm:pt modelId="{C36C4E12-4B3D-42E6-8907-513787C23BE7}" type="sibTrans" cxnId="{AF1C1681-0F13-47E0-A9B0-17FA0EC6741B}">
      <dgm:prSet/>
      <dgm:spPr/>
      <dgm:t>
        <a:bodyPr/>
        <a:lstStyle/>
        <a:p>
          <a:endParaRPr lang="en-US"/>
        </a:p>
      </dgm:t>
    </dgm:pt>
    <dgm:pt modelId="{34D53B2A-02BC-4A34-AF94-140AF3B6E573}">
      <dgm:prSet custT="1"/>
      <dgm:spPr/>
      <dgm:t>
        <a:bodyPr/>
        <a:lstStyle/>
        <a:p>
          <a:r>
            <a:rPr lang="fr-FR" sz="14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Plus de contrôle sur l’usage en pratique</a:t>
          </a:r>
        </a:p>
      </dgm:t>
    </dgm:pt>
    <dgm:pt modelId="{FF1AFB0B-1F58-412B-9887-8213A824CDD0}" type="parTrans" cxnId="{5F479814-2E40-448E-9A68-3849F2681C51}">
      <dgm:prSet/>
      <dgm:spPr/>
      <dgm:t>
        <a:bodyPr/>
        <a:lstStyle/>
        <a:p>
          <a:endParaRPr lang="en-US"/>
        </a:p>
      </dgm:t>
    </dgm:pt>
    <dgm:pt modelId="{78C34873-A077-4114-B286-5650D26FD591}" type="sibTrans" cxnId="{5F479814-2E40-448E-9A68-3849F2681C51}">
      <dgm:prSet/>
      <dgm:spPr/>
      <dgm:t>
        <a:bodyPr/>
        <a:lstStyle/>
        <a:p>
          <a:endParaRPr lang="en-US"/>
        </a:p>
      </dgm:t>
    </dgm:pt>
    <dgm:pt modelId="{D45507C2-F679-45C7-8F57-B344CE295A9C}">
      <dgm:prSet custT="1"/>
      <dgm:spPr/>
      <dgm:t>
        <a:bodyPr/>
        <a:lstStyle/>
        <a:p>
          <a:r>
            <a:rPr lang="fr-FR" sz="1600" dirty="0">
              <a:latin typeface="Apple Chancery" panose="03020702040506060504" pitchFamily="66" charset="-79"/>
              <a:cs typeface="Apple Chancery" panose="03020702040506060504" pitchFamily="66" charset="-79"/>
            </a:rPr>
            <a:t>Plus de surveillance scientifique, entreprendre une surveillance sanitaire de la population et transparence des données</a:t>
          </a:r>
          <a:endParaRPr lang="en-US" sz="16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534B4B03-2F2A-4586-A2D5-0A72D99432D9}" type="parTrans" cxnId="{E077E374-BE12-44EF-9BA9-E9AFA95AFB48}">
      <dgm:prSet/>
      <dgm:spPr/>
      <dgm:t>
        <a:bodyPr/>
        <a:lstStyle/>
        <a:p>
          <a:endParaRPr lang="en-US"/>
        </a:p>
      </dgm:t>
    </dgm:pt>
    <dgm:pt modelId="{E9D29222-CDAC-4ADC-BA62-6202EE3B63AA}" type="sibTrans" cxnId="{E077E374-BE12-44EF-9BA9-E9AFA95AFB48}">
      <dgm:prSet/>
      <dgm:spPr/>
      <dgm:t>
        <a:bodyPr/>
        <a:lstStyle/>
        <a:p>
          <a:endParaRPr lang="en-US"/>
        </a:p>
      </dgm:t>
    </dgm:pt>
    <dgm:pt modelId="{1CBDA60B-96DB-4F97-A12F-8617F491DCCF}">
      <dgm:prSet custT="1"/>
      <dgm:spPr/>
      <dgm:t>
        <a:bodyPr/>
        <a:lstStyle/>
        <a:p>
          <a:r>
            <a:rPr lang="fr-FR" sz="1600" dirty="0">
              <a:latin typeface="Apple Chancery" panose="03020702040506060504" pitchFamily="66" charset="-79"/>
              <a:cs typeface="Apple Chancery" panose="03020702040506060504" pitchFamily="66" charset="-79"/>
            </a:rPr>
            <a:t>Les consommateurs</a:t>
          </a:r>
          <a:endParaRPr lang="en-US" sz="16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5E7B124B-571F-48E0-9EE9-7360B212AFF5}" type="parTrans" cxnId="{A2046C00-EB10-47A2-B206-4A4A4E32B409}">
      <dgm:prSet/>
      <dgm:spPr/>
      <dgm:t>
        <a:bodyPr/>
        <a:lstStyle/>
        <a:p>
          <a:endParaRPr lang="en-US"/>
        </a:p>
      </dgm:t>
    </dgm:pt>
    <dgm:pt modelId="{3B9058A3-E6CE-400F-8C7E-85F780A7A64C}" type="sibTrans" cxnId="{A2046C00-EB10-47A2-B206-4A4A4E32B409}">
      <dgm:prSet/>
      <dgm:spPr/>
      <dgm:t>
        <a:bodyPr/>
        <a:lstStyle/>
        <a:p>
          <a:endParaRPr lang="en-US"/>
        </a:p>
      </dgm:t>
    </dgm:pt>
    <dgm:pt modelId="{44A2FEEB-280A-48F4-B868-665EE4B155F4}">
      <dgm:prSet custT="1"/>
      <dgm:spPr/>
      <dgm:t>
        <a:bodyPr/>
        <a:lstStyle/>
        <a:p>
          <a:r>
            <a:rPr lang="fr-FR" sz="1400" dirty="0">
              <a:latin typeface="Apple Chancery" panose="03020702040506060504" pitchFamily="66" charset="-79"/>
              <a:cs typeface="Apple Chancery" panose="03020702040506060504" pitchFamily="66" charset="-79"/>
            </a:rPr>
            <a:t>Laver soigneusement les fruits et légumes particulièrement ceux consommé crue comme la laitue</a:t>
          </a:r>
          <a:endParaRPr lang="en-US" sz="14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174A982C-A4D8-4F24-983F-02861DD4484C}" type="parTrans" cxnId="{530D6C91-B1E5-4410-AC6E-2E5AE4599A7A}">
      <dgm:prSet/>
      <dgm:spPr/>
      <dgm:t>
        <a:bodyPr/>
        <a:lstStyle/>
        <a:p>
          <a:endParaRPr lang="en-US"/>
        </a:p>
      </dgm:t>
    </dgm:pt>
    <dgm:pt modelId="{CB309A12-12D4-4608-9CFB-82B67057A482}" type="sibTrans" cxnId="{530D6C91-B1E5-4410-AC6E-2E5AE4599A7A}">
      <dgm:prSet/>
      <dgm:spPr/>
      <dgm:t>
        <a:bodyPr/>
        <a:lstStyle/>
        <a:p>
          <a:endParaRPr lang="en-US"/>
        </a:p>
      </dgm:t>
    </dgm:pt>
    <dgm:pt modelId="{C7918B43-6F78-4513-A786-9D7974652CB1}">
      <dgm:prSet custT="1"/>
      <dgm:spPr/>
      <dgm:t>
        <a:bodyPr/>
        <a:lstStyle/>
        <a:p>
          <a:r>
            <a:rPr lang="fr-FR" sz="1400" dirty="0">
              <a:latin typeface="Apple Chancery" panose="03020702040506060504" pitchFamily="66" charset="-79"/>
              <a:cs typeface="Apple Chancery" panose="03020702040506060504" pitchFamily="66" charset="-79"/>
            </a:rPr>
            <a:t>Privilégier les produits de saison et varier l’alimentation</a:t>
          </a:r>
          <a:endParaRPr lang="en-US" sz="14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02A010D8-D1BC-4490-881E-C03362017A40}" type="parTrans" cxnId="{F054F9BD-AAFE-40DD-8441-84A086D74C70}">
      <dgm:prSet/>
      <dgm:spPr/>
      <dgm:t>
        <a:bodyPr/>
        <a:lstStyle/>
        <a:p>
          <a:endParaRPr lang="en-US"/>
        </a:p>
      </dgm:t>
    </dgm:pt>
    <dgm:pt modelId="{E4E28D1A-CEEF-4327-AB20-68D2A5E817C9}" type="sibTrans" cxnId="{F054F9BD-AAFE-40DD-8441-84A086D74C70}">
      <dgm:prSet/>
      <dgm:spPr/>
      <dgm:t>
        <a:bodyPr/>
        <a:lstStyle/>
        <a:p>
          <a:endParaRPr lang="en-US"/>
        </a:p>
      </dgm:t>
    </dgm:pt>
    <dgm:pt modelId="{20CC022A-98AA-48CC-9100-B20E2F1E4AB1}">
      <dgm:prSet custT="1"/>
      <dgm:spPr/>
      <dgm:t>
        <a:bodyPr/>
        <a:lstStyle/>
        <a:p>
          <a:r>
            <a:rPr lang="fr-FR" sz="1400" dirty="0">
              <a:latin typeface="Apple Chancery" panose="03020702040506060504" pitchFamily="66" charset="-79"/>
              <a:cs typeface="Apple Chancery" panose="03020702040506060504" pitchFamily="66" charset="-79"/>
            </a:rPr>
            <a:t>Ne pas acheter les légumes/fruits de la même source</a:t>
          </a:r>
          <a:endParaRPr lang="en-US" sz="14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gm:t>
    </dgm:pt>
    <dgm:pt modelId="{F892645A-77BA-4662-A5D5-B0DE6A31D1A1}" type="parTrans" cxnId="{1C72333C-E7D2-4E64-8149-578739938B0D}">
      <dgm:prSet/>
      <dgm:spPr/>
      <dgm:t>
        <a:bodyPr/>
        <a:lstStyle/>
        <a:p>
          <a:endParaRPr lang="en-US"/>
        </a:p>
      </dgm:t>
    </dgm:pt>
    <dgm:pt modelId="{F14E2CCD-4EAA-4CFC-82F7-D0D484B4E323}" type="sibTrans" cxnId="{1C72333C-E7D2-4E64-8149-578739938B0D}">
      <dgm:prSet/>
      <dgm:spPr/>
      <dgm:t>
        <a:bodyPr/>
        <a:lstStyle/>
        <a:p>
          <a:endParaRPr lang="en-US"/>
        </a:p>
      </dgm:t>
    </dgm:pt>
    <dgm:pt modelId="{A3EDC7BF-B5D1-DC40-9F3E-F4D6C0157680}">
      <dgm:prSet custT="1"/>
      <dgm:spPr/>
      <dgm:t>
        <a:bodyPr/>
        <a:lstStyle/>
        <a:p>
          <a:r>
            <a:rPr lang="fr-FR" sz="14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Traçabilité des stocks, des ventes, des usages</a:t>
          </a:r>
        </a:p>
      </dgm:t>
    </dgm:pt>
    <dgm:pt modelId="{B50473BA-251E-834D-B8C5-6D6699A64373}" type="parTrans" cxnId="{991ADB2A-E570-4647-B3C5-0B91BB27A571}">
      <dgm:prSet/>
      <dgm:spPr/>
      <dgm:t>
        <a:bodyPr/>
        <a:lstStyle/>
        <a:p>
          <a:endParaRPr lang="en-GB"/>
        </a:p>
      </dgm:t>
    </dgm:pt>
    <dgm:pt modelId="{3B19B03D-BF71-E142-AEB2-ED03DB700ADC}" type="sibTrans" cxnId="{991ADB2A-E570-4647-B3C5-0B91BB27A571}">
      <dgm:prSet/>
      <dgm:spPr/>
      <dgm:t>
        <a:bodyPr/>
        <a:lstStyle/>
        <a:p>
          <a:endParaRPr lang="en-GB"/>
        </a:p>
      </dgm:t>
    </dgm:pt>
    <dgm:pt modelId="{F6C5FA28-631A-5B4F-9523-EC1E2D173C11}">
      <dgm:prSet custT="1"/>
      <dgm:spPr/>
      <dgm:t>
        <a:bodyPr/>
        <a:lstStyle/>
        <a:p>
          <a:r>
            <a:rPr lang="fr-FR" sz="14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Respecter les consignes d’utilisation</a:t>
          </a:r>
        </a:p>
      </dgm:t>
    </dgm:pt>
    <dgm:pt modelId="{FFCD24B9-A4C6-3A44-8B78-145AEDC9BFED}" type="parTrans" cxnId="{CF9C103C-23F6-E64E-B91A-42A5325B6662}">
      <dgm:prSet/>
      <dgm:spPr/>
      <dgm:t>
        <a:bodyPr/>
        <a:lstStyle/>
        <a:p>
          <a:endParaRPr lang="en-GB"/>
        </a:p>
      </dgm:t>
    </dgm:pt>
    <dgm:pt modelId="{D924EF13-F2A1-1841-8F6C-C8B9C129DCE4}" type="sibTrans" cxnId="{CF9C103C-23F6-E64E-B91A-42A5325B6662}">
      <dgm:prSet/>
      <dgm:spPr/>
      <dgm:t>
        <a:bodyPr/>
        <a:lstStyle/>
        <a:p>
          <a:endParaRPr lang="en-GB"/>
        </a:p>
      </dgm:t>
    </dgm:pt>
    <dgm:pt modelId="{B7CB5EB6-772A-4C54-9EC8-C34F4BBB36D3}" type="pres">
      <dgm:prSet presAssocID="{8E3E3135-E5C3-427A-BC28-CEC8AB15357E}" presName="linear" presStyleCnt="0">
        <dgm:presLayoutVars>
          <dgm:animLvl val="lvl"/>
          <dgm:resizeHandles val="exact"/>
        </dgm:presLayoutVars>
      </dgm:prSet>
      <dgm:spPr/>
    </dgm:pt>
    <dgm:pt modelId="{B8ECF094-0D51-4802-9547-953CC0BD320F}" type="pres">
      <dgm:prSet presAssocID="{6777E38E-7DE4-4E6F-8DB0-2D7170121E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546D9A-999A-44AE-AF84-5F111664DD2D}" type="pres">
      <dgm:prSet presAssocID="{6777E38E-7DE4-4E6F-8DB0-2D7170121E5C}" presName="childText" presStyleLbl="revTx" presStyleIdx="0" presStyleCnt="2">
        <dgm:presLayoutVars>
          <dgm:bulletEnabled val="1"/>
        </dgm:presLayoutVars>
      </dgm:prSet>
      <dgm:spPr/>
    </dgm:pt>
    <dgm:pt modelId="{6944BDA7-B559-4AD9-8ED7-81BB8D8982AA}" type="pres">
      <dgm:prSet presAssocID="{D45507C2-F679-45C7-8F57-B344CE295A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6DBDB8-6A38-443D-82AD-C2E74BEF7250}" type="pres">
      <dgm:prSet presAssocID="{E9D29222-CDAC-4ADC-BA62-6202EE3B63AA}" presName="spacer" presStyleCnt="0"/>
      <dgm:spPr/>
    </dgm:pt>
    <dgm:pt modelId="{E59F26CF-0BAE-4DDA-A450-4B7451C9EF56}" type="pres">
      <dgm:prSet presAssocID="{1CBDA60B-96DB-4F97-A12F-8617F491DCC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8A239E2-2574-4E9D-A961-C9FE5EC53E5F}" type="pres">
      <dgm:prSet presAssocID="{1CBDA60B-96DB-4F97-A12F-8617F491DCC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2046C00-EB10-47A2-B206-4A4A4E32B409}" srcId="{8E3E3135-E5C3-427A-BC28-CEC8AB15357E}" destId="{1CBDA60B-96DB-4F97-A12F-8617F491DCCF}" srcOrd="2" destOrd="0" parTransId="{5E7B124B-571F-48E0-9EE9-7360B212AFF5}" sibTransId="{3B9058A3-E6CE-400F-8C7E-85F780A7A64C}"/>
    <dgm:cxn modelId="{5F479814-2E40-448E-9A68-3849F2681C51}" srcId="{6777E38E-7DE4-4E6F-8DB0-2D7170121E5C}" destId="{34D53B2A-02BC-4A34-AF94-140AF3B6E573}" srcOrd="2" destOrd="0" parTransId="{FF1AFB0B-1F58-412B-9887-8213A824CDD0}" sibTransId="{78C34873-A077-4114-B286-5650D26FD591}"/>
    <dgm:cxn modelId="{991ADB2A-E570-4647-B3C5-0B91BB27A571}" srcId="{6777E38E-7DE4-4E6F-8DB0-2D7170121E5C}" destId="{A3EDC7BF-B5D1-DC40-9F3E-F4D6C0157680}" srcOrd="3" destOrd="0" parTransId="{B50473BA-251E-834D-B8C5-6D6699A64373}" sibTransId="{3B19B03D-BF71-E142-AEB2-ED03DB700ADC}"/>
    <dgm:cxn modelId="{637CD737-1C30-4A84-A049-97B9925A06FB}" type="presOf" srcId="{8E3E3135-E5C3-427A-BC28-CEC8AB15357E}" destId="{B7CB5EB6-772A-4C54-9EC8-C34F4BBB36D3}" srcOrd="0" destOrd="0" presId="urn:microsoft.com/office/officeart/2005/8/layout/vList2"/>
    <dgm:cxn modelId="{86457D3B-BF03-481B-80BD-AB523C1C960A}" type="presOf" srcId="{D45507C2-F679-45C7-8F57-B344CE295A9C}" destId="{6944BDA7-B559-4AD9-8ED7-81BB8D8982AA}" srcOrd="0" destOrd="0" presId="urn:microsoft.com/office/officeart/2005/8/layout/vList2"/>
    <dgm:cxn modelId="{CF9C103C-23F6-E64E-B91A-42A5325B6662}" srcId="{34D53B2A-02BC-4A34-AF94-140AF3B6E573}" destId="{F6C5FA28-631A-5B4F-9523-EC1E2D173C11}" srcOrd="0" destOrd="0" parTransId="{FFCD24B9-A4C6-3A44-8B78-145AEDC9BFED}" sibTransId="{D924EF13-F2A1-1841-8F6C-C8B9C129DCE4}"/>
    <dgm:cxn modelId="{1C72333C-E7D2-4E64-8149-578739938B0D}" srcId="{1CBDA60B-96DB-4F97-A12F-8617F491DCCF}" destId="{20CC022A-98AA-48CC-9100-B20E2F1E4AB1}" srcOrd="2" destOrd="0" parTransId="{F892645A-77BA-4662-A5D5-B0DE6A31D1A1}" sibTransId="{F14E2CCD-4EAA-4CFC-82F7-D0D484B4E323}"/>
    <dgm:cxn modelId="{39757E50-9978-4472-899A-5D37F19C99C1}" type="presOf" srcId="{44A2FEEB-280A-48F4-B868-665EE4B155F4}" destId="{F8A239E2-2574-4E9D-A961-C9FE5EC53E5F}" srcOrd="0" destOrd="0" presId="urn:microsoft.com/office/officeart/2005/8/layout/vList2"/>
    <dgm:cxn modelId="{B2AB6655-33FF-46FA-B634-BC4147B7E9D4}" srcId="{6777E38E-7DE4-4E6F-8DB0-2D7170121E5C}" destId="{72D9C9BB-117A-4286-9760-DFBB92A5BA06}" srcOrd="0" destOrd="0" parTransId="{1ACAF199-6AAE-4969-A2A6-595979B927E5}" sibTransId="{22CDA6E5-83A9-4098-A0C9-EEB3EE538086}"/>
    <dgm:cxn modelId="{D155F75D-5933-4C71-88AF-DB71F8BCDD8E}" type="presOf" srcId="{C7918B43-6F78-4513-A786-9D7974652CB1}" destId="{F8A239E2-2574-4E9D-A961-C9FE5EC53E5F}" srcOrd="0" destOrd="1" presId="urn:microsoft.com/office/officeart/2005/8/layout/vList2"/>
    <dgm:cxn modelId="{E077E374-BE12-44EF-9BA9-E9AFA95AFB48}" srcId="{8E3E3135-E5C3-427A-BC28-CEC8AB15357E}" destId="{D45507C2-F679-45C7-8F57-B344CE295A9C}" srcOrd="1" destOrd="0" parTransId="{534B4B03-2F2A-4586-A2D5-0A72D99432D9}" sibTransId="{E9D29222-CDAC-4ADC-BA62-6202EE3B63AA}"/>
    <dgm:cxn modelId="{93309A77-7622-4BB9-93B0-4F1E7066B9E2}" type="presOf" srcId="{6777E38E-7DE4-4E6F-8DB0-2D7170121E5C}" destId="{B8ECF094-0D51-4802-9547-953CC0BD320F}" srcOrd="0" destOrd="0" presId="urn:microsoft.com/office/officeart/2005/8/layout/vList2"/>
    <dgm:cxn modelId="{AF1C1681-0F13-47E0-A9B0-17FA0EC6741B}" srcId="{6777E38E-7DE4-4E6F-8DB0-2D7170121E5C}" destId="{A5F82BB8-7A16-4F18-8E28-26AF981398F9}" srcOrd="1" destOrd="0" parTransId="{8E7AE4FE-27EB-4EF3-ADD9-2A58C6C9111B}" sibTransId="{C36C4E12-4B3D-42E6-8907-513787C23BE7}"/>
    <dgm:cxn modelId="{8E1B2085-8242-4390-8BA1-2F1E8AE8A1FD}" type="presOf" srcId="{A3EDC7BF-B5D1-DC40-9F3E-F4D6C0157680}" destId="{F9546D9A-999A-44AE-AF84-5F111664DD2D}" srcOrd="0" destOrd="4" presId="urn:microsoft.com/office/officeart/2005/8/layout/vList2"/>
    <dgm:cxn modelId="{1D4C088C-B9FF-4DB7-9FBA-1D11E65CB820}" type="presOf" srcId="{A5F82BB8-7A16-4F18-8E28-26AF981398F9}" destId="{F9546D9A-999A-44AE-AF84-5F111664DD2D}" srcOrd="0" destOrd="1" presId="urn:microsoft.com/office/officeart/2005/8/layout/vList2"/>
    <dgm:cxn modelId="{530D6C91-B1E5-4410-AC6E-2E5AE4599A7A}" srcId="{1CBDA60B-96DB-4F97-A12F-8617F491DCCF}" destId="{44A2FEEB-280A-48F4-B868-665EE4B155F4}" srcOrd="0" destOrd="0" parTransId="{174A982C-A4D8-4F24-983F-02861DD4484C}" sibTransId="{CB309A12-12D4-4608-9CFB-82B67057A482}"/>
    <dgm:cxn modelId="{4ACF96AC-926B-4D29-90DD-F4677F73365D}" type="presOf" srcId="{34D53B2A-02BC-4A34-AF94-140AF3B6E573}" destId="{F9546D9A-999A-44AE-AF84-5F111664DD2D}" srcOrd="0" destOrd="2" presId="urn:microsoft.com/office/officeart/2005/8/layout/vList2"/>
    <dgm:cxn modelId="{5CB194AF-3819-4129-B242-4F166B44C626}" srcId="{8E3E3135-E5C3-427A-BC28-CEC8AB15357E}" destId="{6777E38E-7DE4-4E6F-8DB0-2D7170121E5C}" srcOrd="0" destOrd="0" parTransId="{A5613A43-CB4B-4838-B47A-59A785D9E332}" sibTransId="{37BE9FE6-0139-4BCC-A569-ABEFD53444C4}"/>
    <dgm:cxn modelId="{E21975BB-A56C-4996-9B38-64F6F3B2D069}" type="presOf" srcId="{F6C5FA28-631A-5B4F-9523-EC1E2D173C11}" destId="{F9546D9A-999A-44AE-AF84-5F111664DD2D}" srcOrd="0" destOrd="3" presId="urn:microsoft.com/office/officeart/2005/8/layout/vList2"/>
    <dgm:cxn modelId="{F054F9BD-AAFE-40DD-8441-84A086D74C70}" srcId="{1CBDA60B-96DB-4F97-A12F-8617F491DCCF}" destId="{C7918B43-6F78-4513-A786-9D7974652CB1}" srcOrd="1" destOrd="0" parTransId="{02A010D8-D1BC-4490-881E-C03362017A40}" sibTransId="{E4E28D1A-CEEF-4327-AB20-68D2A5E817C9}"/>
    <dgm:cxn modelId="{F5D55DC6-85A7-4F42-B899-8B59B21E12BB}" type="presOf" srcId="{1CBDA60B-96DB-4F97-A12F-8617F491DCCF}" destId="{E59F26CF-0BAE-4DDA-A450-4B7451C9EF56}" srcOrd="0" destOrd="0" presId="urn:microsoft.com/office/officeart/2005/8/layout/vList2"/>
    <dgm:cxn modelId="{FC8F05EB-DB4A-4DBF-BB9C-4F82D7BB58CA}" type="presOf" srcId="{72D9C9BB-117A-4286-9760-DFBB92A5BA06}" destId="{F9546D9A-999A-44AE-AF84-5F111664DD2D}" srcOrd="0" destOrd="0" presId="urn:microsoft.com/office/officeart/2005/8/layout/vList2"/>
    <dgm:cxn modelId="{D4B5FCF8-51F8-4DBE-9DAB-AE6D4E67963C}" type="presOf" srcId="{20CC022A-98AA-48CC-9100-B20E2F1E4AB1}" destId="{F8A239E2-2574-4E9D-A961-C9FE5EC53E5F}" srcOrd="0" destOrd="2" presId="urn:microsoft.com/office/officeart/2005/8/layout/vList2"/>
    <dgm:cxn modelId="{955E6839-82DC-4293-8F0E-9D3115853C57}" type="presParOf" srcId="{B7CB5EB6-772A-4C54-9EC8-C34F4BBB36D3}" destId="{B8ECF094-0D51-4802-9547-953CC0BD320F}" srcOrd="0" destOrd="0" presId="urn:microsoft.com/office/officeart/2005/8/layout/vList2"/>
    <dgm:cxn modelId="{D02698A2-A251-4977-881C-8DDB0D8CE3B9}" type="presParOf" srcId="{B7CB5EB6-772A-4C54-9EC8-C34F4BBB36D3}" destId="{F9546D9A-999A-44AE-AF84-5F111664DD2D}" srcOrd="1" destOrd="0" presId="urn:microsoft.com/office/officeart/2005/8/layout/vList2"/>
    <dgm:cxn modelId="{CE449779-AF94-48BB-8EDC-96DA4F3EC3D0}" type="presParOf" srcId="{B7CB5EB6-772A-4C54-9EC8-C34F4BBB36D3}" destId="{6944BDA7-B559-4AD9-8ED7-81BB8D8982AA}" srcOrd="2" destOrd="0" presId="urn:microsoft.com/office/officeart/2005/8/layout/vList2"/>
    <dgm:cxn modelId="{4000AA6A-1015-47CE-81BC-8FBD60EEE4AF}" type="presParOf" srcId="{B7CB5EB6-772A-4C54-9EC8-C34F4BBB36D3}" destId="{DE6DBDB8-6A38-443D-82AD-C2E74BEF7250}" srcOrd="3" destOrd="0" presId="urn:microsoft.com/office/officeart/2005/8/layout/vList2"/>
    <dgm:cxn modelId="{F5217C93-E404-4B2D-BFE4-27E82C4B75A4}" type="presParOf" srcId="{B7CB5EB6-772A-4C54-9EC8-C34F4BBB36D3}" destId="{E59F26CF-0BAE-4DDA-A450-4B7451C9EF56}" srcOrd="4" destOrd="0" presId="urn:microsoft.com/office/officeart/2005/8/layout/vList2"/>
    <dgm:cxn modelId="{8075E16D-7A2B-4B06-ABAA-2064CD1B861A}" type="presParOf" srcId="{B7CB5EB6-772A-4C54-9EC8-C34F4BBB36D3}" destId="{F8A239E2-2574-4E9D-A961-C9FE5EC53E5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0BBA1-65FA-454A-906C-F7DE2478D520}">
      <dsp:nvSpPr>
        <dsp:cNvPr id="0" name=""/>
        <dsp:cNvSpPr/>
      </dsp:nvSpPr>
      <dsp:spPr>
        <a:xfrm>
          <a:off x="0" y="47033"/>
          <a:ext cx="6900512" cy="1133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>
              <a:latin typeface="+mj-lt"/>
            </a:rPr>
            <a:t>La nutrition</a:t>
          </a:r>
          <a:endParaRPr lang="en-US" sz="3800" kern="1200" dirty="0">
            <a:latin typeface="+mj-lt"/>
          </a:endParaRPr>
        </a:p>
      </dsp:txBody>
      <dsp:txXfrm>
        <a:off x="55344" y="102377"/>
        <a:ext cx="6789824" cy="1023042"/>
      </dsp:txXfrm>
    </dsp:sp>
    <dsp:sp modelId="{B623A276-6919-D842-B1EB-A84B3C0E5851}">
      <dsp:nvSpPr>
        <dsp:cNvPr id="0" name=""/>
        <dsp:cNvSpPr/>
      </dsp:nvSpPr>
      <dsp:spPr>
        <a:xfrm>
          <a:off x="0" y="1180763"/>
          <a:ext cx="6900512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3000" kern="1200" dirty="0">
              <a:latin typeface="+mj-lt"/>
            </a:rPr>
            <a:t>Allaitement et diversification</a:t>
          </a:r>
          <a:endParaRPr lang="en-US" sz="3000" kern="1200" dirty="0">
            <a:latin typeface="+mj-lt"/>
          </a:endParaRPr>
        </a:p>
      </dsp:txBody>
      <dsp:txXfrm>
        <a:off x="0" y="1180763"/>
        <a:ext cx="6900512" cy="688274"/>
      </dsp:txXfrm>
    </dsp:sp>
    <dsp:sp modelId="{DE89D058-F52B-534F-9208-EC99A5059B9A}">
      <dsp:nvSpPr>
        <dsp:cNvPr id="0" name=""/>
        <dsp:cNvSpPr/>
      </dsp:nvSpPr>
      <dsp:spPr>
        <a:xfrm>
          <a:off x="0" y="1869038"/>
          <a:ext cx="6900512" cy="1133730"/>
        </a:xfrm>
        <a:prstGeom prst="roundRect">
          <a:avLst/>
        </a:prstGeom>
        <a:solidFill>
          <a:schemeClr val="accent2">
            <a:hueOff val="-816517"/>
            <a:satOff val="-3771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>
              <a:latin typeface="+mj-lt"/>
            </a:rPr>
            <a:t>L’antibio manie</a:t>
          </a:r>
          <a:endParaRPr lang="en-US" sz="3800" kern="1200" dirty="0">
            <a:latin typeface="+mj-lt"/>
          </a:endParaRPr>
        </a:p>
      </dsp:txBody>
      <dsp:txXfrm>
        <a:off x="55344" y="1924382"/>
        <a:ext cx="6789824" cy="1023042"/>
      </dsp:txXfrm>
    </dsp:sp>
    <dsp:sp modelId="{3F2C2543-A679-3E41-BF79-826F48B47054}">
      <dsp:nvSpPr>
        <dsp:cNvPr id="0" name=""/>
        <dsp:cNvSpPr/>
      </dsp:nvSpPr>
      <dsp:spPr>
        <a:xfrm>
          <a:off x="0" y="3112208"/>
          <a:ext cx="6900512" cy="1133730"/>
        </a:xfrm>
        <a:prstGeom prst="roundRect">
          <a:avLst/>
        </a:prstGeom>
        <a:solidFill>
          <a:schemeClr val="accent2">
            <a:hueOff val="-1633033"/>
            <a:satOff val="-7543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>
              <a:latin typeface="+mj-lt"/>
            </a:rPr>
            <a:t>L’écran manie</a:t>
          </a:r>
          <a:endParaRPr lang="en-US" sz="3800" kern="1200" dirty="0">
            <a:latin typeface="+mj-lt"/>
          </a:endParaRPr>
        </a:p>
      </dsp:txBody>
      <dsp:txXfrm>
        <a:off x="55344" y="3167552"/>
        <a:ext cx="6789824" cy="1023042"/>
      </dsp:txXfrm>
    </dsp:sp>
    <dsp:sp modelId="{AD9EC116-25F2-AD49-BA6B-6599FC4F7833}">
      <dsp:nvSpPr>
        <dsp:cNvPr id="0" name=""/>
        <dsp:cNvSpPr/>
      </dsp:nvSpPr>
      <dsp:spPr>
        <a:xfrm>
          <a:off x="0" y="4355378"/>
          <a:ext cx="6900512" cy="113373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>
              <a:latin typeface="+mj-lt"/>
            </a:rPr>
            <a:t>Les 1000 premiers jours</a:t>
          </a:r>
          <a:endParaRPr lang="en-US" sz="3800" kern="1200" dirty="0">
            <a:latin typeface="+mj-lt"/>
          </a:endParaRPr>
        </a:p>
      </dsp:txBody>
      <dsp:txXfrm>
        <a:off x="55344" y="4410722"/>
        <a:ext cx="6789824" cy="10230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A8507-6404-B34C-8C0E-469A8AF9A9B0}">
      <dsp:nvSpPr>
        <dsp:cNvPr id="0" name=""/>
        <dsp:cNvSpPr/>
      </dsp:nvSpPr>
      <dsp:spPr>
        <a:xfrm>
          <a:off x="0" y="174270"/>
          <a:ext cx="6900512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Uniquement efficace contre les infections bactériennes</a:t>
          </a:r>
          <a:endParaRPr lang="en-US" sz="20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28557" y="202827"/>
        <a:ext cx="6843398" cy="527886"/>
      </dsp:txXfrm>
    </dsp:sp>
    <dsp:sp modelId="{AC2B8A58-F604-A74C-9184-02BF0D6D6A90}">
      <dsp:nvSpPr>
        <dsp:cNvPr id="0" name=""/>
        <dsp:cNvSpPr/>
      </dsp:nvSpPr>
      <dsp:spPr>
        <a:xfrm>
          <a:off x="0" y="816870"/>
          <a:ext cx="6900512" cy="585000"/>
        </a:xfrm>
        <a:prstGeom prst="roundRect">
          <a:avLst/>
        </a:prstGeom>
        <a:solidFill>
          <a:schemeClr val="accent2">
            <a:hueOff val="-816517"/>
            <a:satOff val="-3771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Inefficaces contre les virus et pas nécessaire à titre préventif </a:t>
          </a:r>
          <a:endParaRPr lang="en-US" sz="20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28557" y="845427"/>
        <a:ext cx="6843398" cy="527886"/>
      </dsp:txXfrm>
    </dsp:sp>
    <dsp:sp modelId="{4FB67BF5-644C-0D49-974C-8E65BBC025BD}">
      <dsp:nvSpPr>
        <dsp:cNvPr id="0" name=""/>
        <dsp:cNvSpPr/>
      </dsp:nvSpPr>
      <dsp:spPr>
        <a:xfrm>
          <a:off x="0" y="1459470"/>
          <a:ext cx="6900512" cy="585000"/>
        </a:xfrm>
        <a:prstGeom prst="roundRect">
          <a:avLst/>
        </a:prstGeom>
        <a:solidFill>
          <a:schemeClr val="accent2">
            <a:hueOff val="-1633033"/>
            <a:satOff val="-7543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L’abus d’antibiothérapie </a:t>
          </a:r>
          <a:endParaRPr lang="en-US" sz="20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28557" y="1488027"/>
        <a:ext cx="6843398" cy="527886"/>
      </dsp:txXfrm>
    </dsp:sp>
    <dsp:sp modelId="{3D8F4B89-443B-D848-9881-B7FFD6689D69}">
      <dsp:nvSpPr>
        <dsp:cNvPr id="0" name=""/>
        <dsp:cNvSpPr/>
      </dsp:nvSpPr>
      <dsp:spPr>
        <a:xfrm>
          <a:off x="0" y="2044470"/>
          <a:ext cx="6900512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participe à une sélection naturelle des souches de bactéries les plus résistantes</a:t>
          </a:r>
          <a:endParaRPr lang="en-US" sz="16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Tuer les bonnes bactéries</a:t>
          </a:r>
          <a:endParaRPr lang="en-US" sz="16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0" y="2044470"/>
        <a:ext cx="6900512" cy="993600"/>
      </dsp:txXfrm>
    </dsp:sp>
    <dsp:sp modelId="{156EFBE1-E63D-5E4B-B1F6-54E7A57E4324}">
      <dsp:nvSpPr>
        <dsp:cNvPr id="0" name=""/>
        <dsp:cNvSpPr/>
      </dsp:nvSpPr>
      <dsp:spPr>
        <a:xfrm>
          <a:off x="0" y="3038070"/>
          <a:ext cx="6900512" cy="58500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La résistance aux antibiotiques</a:t>
          </a:r>
          <a:endParaRPr lang="en-US" sz="20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28557" y="3066627"/>
        <a:ext cx="6843398" cy="527886"/>
      </dsp:txXfrm>
    </dsp:sp>
    <dsp:sp modelId="{401B7626-1F3D-DC48-9175-37CE60AF8642}">
      <dsp:nvSpPr>
        <dsp:cNvPr id="0" name=""/>
        <dsp:cNvSpPr/>
      </dsp:nvSpPr>
      <dsp:spPr>
        <a:xfrm>
          <a:off x="0" y="3623070"/>
          <a:ext cx="6900512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Les maladies que l’on traite facilement pourraient redevenir mortelles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Certaines thérapies, opérations ne pourront plus être envisagé en raison des risques d’infections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Massacre dans les soins intensifs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Liens mentionnés avec les maladies auto immunes??</a:t>
          </a:r>
        </a:p>
      </dsp:txBody>
      <dsp:txXfrm>
        <a:off x="0" y="3623070"/>
        <a:ext cx="6900512" cy="1738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0B956-FFE0-44D7-944E-7D9DE9E63421}">
      <dsp:nvSpPr>
        <dsp:cNvPr id="0" name=""/>
        <dsp:cNvSpPr/>
      </dsp:nvSpPr>
      <dsp:spPr>
        <a:xfrm>
          <a:off x="0" y="716107"/>
          <a:ext cx="3411209" cy="20467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latin typeface="Apple Chancery" panose="03020702040506060504" pitchFamily="66" charset="-79"/>
              <a:cs typeface="Apple Chancery" panose="03020702040506060504" pitchFamily="66" charset="-79"/>
            </a:rPr>
            <a:t>A proscrire les indications d’antibiothérapie telles que</a:t>
          </a:r>
          <a:endParaRPr lang="en-US" sz="1900" kern="120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>
              <a:latin typeface="Apple Chancery" panose="03020702040506060504" pitchFamily="66" charset="-79"/>
              <a:cs typeface="Apple Chancery" panose="03020702040506060504" pitchFamily="66" charset="-79"/>
            </a:rPr>
            <a:t>Fièvre, diarrhée, inhalation méconiale, présence de voie d’abord…</a:t>
          </a:r>
          <a:endParaRPr lang="en-US" sz="1500" kern="120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>
              <a:latin typeface="Apple Chancery" panose="03020702040506060504" pitchFamily="66" charset="-79"/>
              <a:cs typeface="Apple Chancery" panose="03020702040506060504" pitchFamily="66" charset="-79"/>
            </a:rPr>
            <a:t>Prématurité, Traumatisme crânien…</a:t>
          </a:r>
          <a:endParaRPr lang="en-US" sz="1500" kern="120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0" y="716107"/>
        <a:ext cx="3411209" cy="2046725"/>
      </dsp:txXfrm>
    </dsp:sp>
    <dsp:sp modelId="{A80B2D8E-B861-4B61-A69A-969A95BFA1DE}">
      <dsp:nvSpPr>
        <dsp:cNvPr id="0" name=""/>
        <dsp:cNvSpPr/>
      </dsp:nvSpPr>
      <dsp:spPr>
        <a:xfrm>
          <a:off x="3752329" y="716107"/>
          <a:ext cx="3411209" cy="2046725"/>
        </a:xfrm>
        <a:prstGeom prst="rect">
          <a:avLst/>
        </a:prstGeom>
        <a:solidFill>
          <a:schemeClr val="accent5">
            <a:hueOff val="8704933"/>
            <a:satOff val="3846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latin typeface="Apple Chancery" panose="03020702040506060504" pitchFamily="66" charset="-79"/>
              <a:cs typeface="Apple Chancery" panose="03020702040506060504" pitchFamily="66" charset="-79"/>
            </a:rPr>
            <a:t>Une prescription inutile diminue les chances de guérison d’un patient et/ou du même patient avec une infection bactérienne</a:t>
          </a:r>
          <a:endParaRPr lang="en-US" sz="1900" kern="120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3752329" y="716107"/>
        <a:ext cx="3411209" cy="2046725"/>
      </dsp:txXfrm>
    </dsp:sp>
    <dsp:sp modelId="{1FBDC4BA-3F0A-4F8F-BF49-960C5993010F}">
      <dsp:nvSpPr>
        <dsp:cNvPr id="0" name=""/>
        <dsp:cNvSpPr/>
      </dsp:nvSpPr>
      <dsp:spPr>
        <a:xfrm>
          <a:off x="7504659" y="716107"/>
          <a:ext cx="3411209" cy="2046725"/>
        </a:xfrm>
        <a:prstGeom prst="rect">
          <a:avLst/>
        </a:prstGeom>
        <a:solidFill>
          <a:schemeClr val="accent5">
            <a:hueOff val="17409866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latin typeface="Apple Chancery" panose="03020702040506060504" pitchFamily="66" charset="-79"/>
              <a:cs typeface="Apple Chancery" panose="03020702040506060504" pitchFamily="66" charset="-79"/>
            </a:rPr>
            <a:t>Nécessaire, Adapté et après prélèvements bactériologiques</a:t>
          </a:r>
          <a:endParaRPr lang="en-US" sz="1900" kern="120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7504659" y="716107"/>
        <a:ext cx="3411209" cy="20467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AD0F3-8992-6A4B-BA1D-511C5FE89233}">
      <dsp:nvSpPr>
        <dsp:cNvPr id="0" name=""/>
        <dsp:cNvSpPr/>
      </dsp:nvSpPr>
      <dsp:spPr>
        <a:xfrm>
          <a:off x="0" y="394297"/>
          <a:ext cx="6900512" cy="1614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Le temps d’écran désigne la somme des temps passes devant les écrans de télévisons, d’ordinateurs, de jeux vidéo, tablettes, téléphones et autres dispositifs </a:t>
          </a:r>
          <a:endParaRPr lang="en-US" sz="2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78818" y="473115"/>
        <a:ext cx="6742876" cy="1456964"/>
      </dsp:txXfrm>
    </dsp:sp>
    <dsp:sp modelId="{B3AC4619-92A6-6842-91C1-FADD044A2AFF}">
      <dsp:nvSpPr>
        <dsp:cNvPr id="0" name=""/>
        <dsp:cNvSpPr/>
      </dsp:nvSpPr>
      <dsp:spPr>
        <a:xfrm>
          <a:off x="0" y="2075138"/>
          <a:ext cx="6900512" cy="1614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Le syndrome EPEE (syndrome d’exposition précoce et excessive aux écrans);</a:t>
          </a:r>
          <a:endParaRPr lang="en-US" sz="2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78818" y="2153956"/>
        <a:ext cx="6742876" cy="1456964"/>
      </dsp:txXfrm>
    </dsp:sp>
    <dsp:sp modelId="{587F2BBA-D8AC-F04E-8A13-2CA526145F1D}">
      <dsp:nvSpPr>
        <dsp:cNvPr id="0" name=""/>
        <dsp:cNvSpPr/>
      </dsp:nvSpPr>
      <dsp:spPr>
        <a:xfrm>
          <a:off x="0" y="3689738"/>
          <a:ext cx="6900512" cy="145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Retard de communication et des troubles du comportement et de l’attention donnant des symptômes similaires au spectre autistique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Monde virtuel</a:t>
          </a:r>
        </a:p>
      </dsp:txBody>
      <dsp:txXfrm>
        <a:off x="0" y="3689738"/>
        <a:ext cx="6900512" cy="14521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3B07-8BCC-FC49-AC52-55E084E44106}">
      <dsp:nvSpPr>
        <dsp:cNvPr id="0" name=""/>
        <dsp:cNvSpPr/>
      </dsp:nvSpPr>
      <dsp:spPr>
        <a:xfrm>
          <a:off x="0" y="107603"/>
          <a:ext cx="6900512" cy="672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Retards cognitifs et langagiers</a:t>
          </a:r>
          <a:endParaRPr lang="en-US" sz="2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32841" y="140444"/>
        <a:ext cx="6834830" cy="607068"/>
      </dsp:txXfrm>
    </dsp:sp>
    <dsp:sp modelId="{AAE6364C-620B-1049-83E0-3609254C6C8E}">
      <dsp:nvSpPr>
        <dsp:cNvPr id="0" name=""/>
        <dsp:cNvSpPr/>
      </dsp:nvSpPr>
      <dsp:spPr>
        <a:xfrm>
          <a:off x="0" y="780353"/>
          <a:ext cx="6900512" cy="25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Retard langage surtout si moins de 1 an et regarde seul et moins bien parler ( </a:t>
          </a: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Esseily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et al., 2017)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Diminution de la concentration, la mémoire et diminution des aptitudes de lectures et de mathématiques (Ponti, 2023)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Moins bonnes fonctions exécutives cad l’attention, la mémoire, le contrôle des actions et des émotions, flexibilité face à l’environnement (</a:t>
          </a: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Coombes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, 2021)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0" y="780353"/>
        <a:ext cx="6900512" cy="2523329"/>
      </dsp:txXfrm>
    </dsp:sp>
    <dsp:sp modelId="{9764B378-AE2B-8544-8063-8D8E49AFDBC5}">
      <dsp:nvSpPr>
        <dsp:cNvPr id="0" name=""/>
        <dsp:cNvSpPr/>
      </dsp:nvSpPr>
      <dsp:spPr>
        <a:xfrm>
          <a:off x="0" y="3303683"/>
          <a:ext cx="6900512" cy="67275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Retards socioaffectifs</a:t>
          </a:r>
          <a:endParaRPr lang="en-US" sz="2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32841" y="3336524"/>
        <a:ext cx="6834830" cy="607068"/>
      </dsp:txXfrm>
    </dsp:sp>
    <dsp:sp modelId="{A7DA273C-AC28-0743-B757-FE9597FD0B7D}">
      <dsp:nvSpPr>
        <dsp:cNvPr id="0" name=""/>
        <dsp:cNvSpPr/>
      </dsp:nvSpPr>
      <dsp:spPr>
        <a:xfrm>
          <a:off x="0" y="3976433"/>
          <a:ext cx="6900512" cy="145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Moins bonnes aptitudes sociales, difficultés de gérer ses émotions, troubles psychosociaux tels que anxiété, hyperactivité, isolement social, agressivité (Ponti, 2023)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Rejets de relations positives (Hamel, 2022)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0" y="3976433"/>
        <a:ext cx="6900512" cy="14521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7296B-6C75-E246-8B00-F5251E5EBAF8}">
      <dsp:nvSpPr>
        <dsp:cNvPr id="0" name=""/>
        <dsp:cNvSpPr/>
      </dsp:nvSpPr>
      <dsp:spPr>
        <a:xfrm>
          <a:off x="682185" y="0"/>
          <a:ext cx="5536141" cy="553614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543FD-6C38-614D-9C3D-542619FD94BC}">
      <dsp:nvSpPr>
        <dsp:cNvPr id="0" name=""/>
        <dsp:cNvSpPr/>
      </dsp:nvSpPr>
      <dsp:spPr>
        <a:xfrm>
          <a:off x="1208118" y="525933"/>
          <a:ext cx="2159094" cy="2159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Pas d’écran avant 3 ans</a:t>
          </a:r>
          <a:endParaRPr lang="en-US" sz="22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1313516" y="631331"/>
        <a:ext cx="1948298" cy="1948298"/>
      </dsp:txXfrm>
    </dsp:sp>
    <dsp:sp modelId="{FF636A8D-DEAF-0C4A-B7C7-0507CA1F744F}">
      <dsp:nvSpPr>
        <dsp:cNvPr id="0" name=""/>
        <dsp:cNvSpPr/>
      </dsp:nvSpPr>
      <dsp:spPr>
        <a:xfrm>
          <a:off x="3533298" y="525933"/>
          <a:ext cx="2159094" cy="21590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Pas de console de jeu personnelle avant 6 ans</a:t>
          </a:r>
          <a:endParaRPr lang="en-US" sz="22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3638696" y="631331"/>
        <a:ext cx="1948298" cy="1948298"/>
      </dsp:txXfrm>
    </dsp:sp>
    <dsp:sp modelId="{D7AD89FF-FD25-C048-A464-EAFDCE9D0F51}">
      <dsp:nvSpPr>
        <dsp:cNvPr id="0" name=""/>
        <dsp:cNvSpPr/>
      </dsp:nvSpPr>
      <dsp:spPr>
        <a:xfrm>
          <a:off x="1208118" y="2851112"/>
          <a:ext cx="2159094" cy="21590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Pas d’internet accompagné avant neuf ans</a:t>
          </a:r>
          <a:endParaRPr lang="en-US" sz="22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1313516" y="2956510"/>
        <a:ext cx="1948298" cy="1948298"/>
      </dsp:txXfrm>
    </dsp:sp>
    <dsp:sp modelId="{24CDEC32-CE4F-C845-8B13-1FF1BAE03177}">
      <dsp:nvSpPr>
        <dsp:cNvPr id="0" name=""/>
        <dsp:cNvSpPr/>
      </dsp:nvSpPr>
      <dsp:spPr>
        <a:xfrm>
          <a:off x="3533298" y="2851112"/>
          <a:ext cx="2159094" cy="21590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Pas d’internet seule avant douze ans</a:t>
          </a:r>
          <a:endParaRPr lang="en-US" sz="22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3638696" y="2956510"/>
        <a:ext cx="1948298" cy="1948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75ACE-1A82-EF44-90FA-899C50C3071D}">
      <dsp:nvSpPr>
        <dsp:cNvPr id="0" name=""/>
        <dsp:cNvSpPr/>
      </dsp:nvSpPr>
      <dsp:spPr>
        <a:xfrm>
          <a:off x="0" y="71377"/>
          <a:ext cx="6900512" cy="672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Le lait maternel idéale pour bébé et maman</a:t>
          </a:r>
          <a:endParaRPr lang="en-US" sz="2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32841" y="104218"/>
        <a:ext cx="6834830" cy="607068"/>
      </dsp:txXfrm>
    </dsp:sp>
    <dsp:sp modelId="{DDEEDEC2-C748-784D-B91C-E797D17F9ED7}">
      <dsp:nvSpPr>
        <dsp:cNvPr id="0" name=""/>
        <dsp:cNvSpPr/>
      </dsp:nvSpPr>
      <dsp:spPr>
        <a:xfrm>
          <a:off x="0" y="810367"/>
          <a:ext cx="6900512" cy="672750"/>
        </a:xfrm>
        <a:prstGeom prst="roundRect">
          <a:avLst/>
        </a:prstGeom>
        <a:solidFill>
          <a:schemeClr val="accent5">
            <a:hueOff val="8704933"/>
            <a:satOff val="3846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Etudes hémisphère sud</a:t>
          </a:r>
          <a:endParaRPr lang="en-US" sz="2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32841" y="843208"/>
        <a:ext cx="6834830" cy="607068"/>
      </dsp:txXfrm>
    </dsp:sp>
    <dsp:sp modelId="{D8ABFD75-BC89-FF41-86B5-11C875611BE6}">
      <dsp:nvSpPr>
        <dsp:cNvPr id="0" name=""/>
        <dsp:cNvSpPr/>
      </dsp:nvSpPr>
      <dsp:spPr>
        <a:xfrm>
          <a:off x="0" y="1483117"/>
          <a:ext cx="6900512" cy="21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UNICEF 2023; </a:t>
          </a: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Limo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et al., 2022; </a:t>
          </a: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Nkosi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et al., 2021; Casanova et al., 2020 </a:t>
          </a: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Gogia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et al., 2017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Motee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et al., 2013; KABP </a:t>
          </a: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study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by MIH., 2017; 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Study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on </a:t>
          </a: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prevalence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, perceptions and </a:t>
          </a: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contributing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</a:t>
          </a: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factors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of </a:t>
          </a: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Breastfeeding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cessation in Mauritius, MIH in collaboration </a:t>
          </a:r>
          <a:r>
            <a:rPr lang="fr-FR" sz="18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with</a:t>
          </a: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GEM., 2025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0" y="1483117"/>
        <a:ext cx="6900512" cy="2190060"/>
      </dsp:txXfrm>
    </dsp:sp>
    <dsp:sp modelId="{D1CFDD1C-DEE3-6C46-B5BF-89CFB5622EFE}">
      <dsp:nvSpPr>
        <dsp:cNvPr id="0" name=""/>
        <dsp:cNvSpPr/>
      </dsp:nvSpPr>
      <dsp:spPr>
        <a:xfrm>
          <a:off x="0" y="3673178"/>
          <a:ext cx="6900512" cy="672750"/>
        </a:xfrm>
        <a:prstGeom prst="roundRect">
          <a:avLst/>
        </a:prstGeom>
        <a:solidFill>
          <a:schemeClr val="accent5">
            <a:hueOff val="17409866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Conclusion</a:t>
          </a:r>
          <a:endParaRPr lang="en-US" sz="2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32841" y="3706019"/>
        <a:ext cx="6834830" cy="607068"/>
      </dsp:txXfrm>
    </dsp:sp>
    <dsp:sp modelId="{82850C8A-7E81-3747-B5DD-B5ADFEBB1FAA}">
      <dsp:nvSpPr>
        <dsp:cNvPr id="0" name=""/>
        <dsp:cNvSpPr/>
      </dsp:nvSpPr>
      <dsp:spPr>
        <a:xfrm>
          <a:off x="0" y="4345928"/>
          <a:ext cx="6900512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Le travail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Une nécessité, pas de facilité sur les lieux de travail, congé maternité trop court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0" y="4345928"/>
        <a:ext cx="6900512" cy="1118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AA0B4-B71D-7A47-ACC5-11F21A6986AB}">
      <dsp:nvSpPr>
        <dsp:cNvPr id="0" name=""/>
        <dsp:cNvSpPr/>
      </dsp:nvSpPr>
      <dsp:spPr>
        <a:xfrm>
          <a:off x="0" y="36705"/>
          <a:ext cx="6900512" cy="1130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Bonne conscientisation sur l’importance du lait maternel</a:t>
          </a:r>
          <a:endParaRPr lang="en-US" sz="2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55173" y="91878"/>
        <a:ext cx="6790166" cy="1019874"/>
      </dsp:txXfrm>
    </dsp:sp>
    <dsp:sp modelId="{1750ADE3-BB71-6C4D-AD1D-F211854CA84F}">
      <dsp:nvSpPr>
        <dsp:cNvPr id="0" name=""/>
        <dsp:cNvSpPr/>
      </dsp:nvSpPr>
      <dsp:spPr>
        <a:xfrm>
          <a:off x="0" y="1166925"/>
          <a:ext cx="6900512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96.6% connaissent l’importance de l’allaitement maternel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87.7% connaissent l’importance du colostrum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0" y="1166925"/>
        <a:ext cx="6900512" cy="809370"/>
      </dsp:txXfrm>
    </dsp:sp>
    <dsp:sp modelId="{05BD2AD4-037C-E346-A66E-825C9E26082A}">
      <dsp:nvSpPr>
        <dsp:cNvPr id="0" name=""/>
        <dsp:cNvSpPr/>
      </dsp:nvSpPr>
      <dsp:spPr>
        <a:xfrm>
          <a:off x="0" y="1976295"/>
          <a:ext cx="6900512" cy="1130220"/>
        </a:xfrm>
        <a:prstGeom prst="roundRect">
          <a:avLst/>
        </a:prstGeom>
        <a:solidFill>
          <a:schemeClr val="accent2">
            <a:hueOff val="-816517"/>
            <a:satOff val="-3771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Autour de 31% de femmes au foyer</a:t>
          </a:r>
          <a:endParaRPr lang="en-US" sz="2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55173" y="2031468"/>
        <a:ext cx="6790166" cy="1019874"/>
      </dsp:txXfrm>
    </dsp:sp>
    <dsp:sp modelId="{74C4EB61-359D-3A46-9C39-3064DB0DBF2B}">
      <dsp:nvSpPr>
        <dsp:cNvPr id="0" name=""/>
        <dsp:cNvSpPr/>
      </dsp:nvSpPr>
      <dsp:spPr>
        <a:xfrm>
          <a:off x="0" y="3172755"/>
          <a:ext cx="6900512" cy="1130220"/>
        </a:xfrm>
        <a:prstGeom prst="roundRect">
          <a:avLst/>
        </a:prstGeom>
        <a:solidFill>
          <a:schemeClr val="accent2">
            <a:hueOff val="-1633033"/>
            <a:satOff val="-7543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Taux très élevés de césarienne 61.4% (</a:t>
          </a:r>
          <a:r>
            <a:rPr lang="fr-FR" sz="23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Health</a:t>
          </a: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</a:t>
          </a:r>
          <a:r>
            <a:rPr lang="fr-FR" sz="23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Statistics</a:t>
          </a: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Report 2024)</a:t>
          </a:r>
          <a:endParaRPr lang="en-US" sz="2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55173" y="3227928"/>
        <a:ext cx="6790166" cy="1019874"/>
      </dsp:txXfrm>
    </dsp:sp>
    <dsp:sp modelId="{95EA694D-67D6-9942-8FD2-F786A02FD479}">
      <dsp:nvSpPr>
        <dsp:cNvPr id="0" name=""/>
        <dsp:cNvSpPr/>
      </dsp:nvSpPr>
      <dsp:spPr>
        <a:xfrm>
          <a:off x="0" y="4369215"/>
          <a:ext cx="6900512" cy="113022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80.8% de mère allaitante font de l’allaitement mixte</a:t>
          </a:r>
          <a:endParaRPr lang="en-US" sz="2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55173" y="4424388"/>
        <a:ext cx="6790166" cy="1019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D4050-3461-0C4D-AAB4-5174FE8FA25D}">
      <dsp:nvSpPr>
        <dsp:cNvPr id="0" name=""/>
        <dsp:cNvSpPr/>
      </dsp:nvSpPr>
      <dsp:spPr>
        <a:xfrm>
          <a:off x="0" y="2730"/>
          <a:ext cx="6890694" cy="1284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Mieux que pas d’allaitement maternel du tout</a:t>
          </a:r>
          <a:endParaRPr lang="en-US" sz="24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62692" y="65422"/>
        <a:ext cx="6765310" cy="1158871"/>
      </dsp:txXfrm>
    </dsp:sp>
    <dsp:sp modelId="{D3FCE2A3-6AD4-6944-AD45-A407C754939C}">
      <dsp:nvSpPr>
        <dsp:cNvPr id="0" name=""/>
        <dsp:cNvSpPr/>
      </dsp:nvSpPr>
      <dsp:spPr>
        <a:xfrm>
          <a:off x="0" y="1286985"/>
          <a:ext cx="6890694" cy="1250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78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Femmes ayant subi une césarienne</a:t>
          </a:r>
          <a:endParaRPr lang="en-US" sz="16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Femmes qui devront reprendre le travail</a:t>
          </a:r>
          <a:endParaRPr lang="en-US" sz="16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Femmes pas assez soutenues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	</a:t>
          </a:r>
          <a:endParaRPr lang="en-US" sz="10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0" y="1286985"/>
        <a:ext cx="6890694" cy="1250662"/>
      </dsp:txXfrm>
    </dsp:sp>
    <dsp:sp modelId="{D468A828-5041-6A45-BFD4-BA3BCDDC29B2}">
      <dsp:nvSpPr>
        <dsp:cNvPr id="0" name=""/>
        <dsp:cNvSpPr/>
      </dsp:nvSpPr>
      <dsp:spPr>
        <a:xfrm>
          <a:off x="0" y="2537761"/>
          <a:ext cx="6890694" cy="1416597"/>
        </a:xfrm>
        <a:prstGeom prst="roundRect">
          <a:avLst/>
        </a:prstGeom>
        <a:solidFill>
          <a:schemeClr val="accent5">
            <a:hueOff val="5803289"/>
            <a:satOff val="2564"/>
            <a:lumOff val="-2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Devons être sure que les laits infantiles respectent pas seulement les directives du Codex </a:t>
          </a:r>
          <a:r>
            <a:rPr lang="fr-FR" sz="1600" kern="1200" dirty="0" err="1">
              <a:latin typeface="Apple Chancery" panose="03020702040506060504" pitchFamily="66" charset="-79"/>
              <a:cs typeface="Apple Chancery" panose="03020702040506060504" pitchFamily="66" charset="-79"/>
            </a:rPr>
            <a:t>Alimantarius</a:t>
          </a:r>
          <a:r>
            <a:rPr lang="fr-FR" sz="16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 et leur mise à jour, mais aussi ceux de L’Union Européenne suivant les recommandations de l’ ESPHEGAN</a:t>
          </a:r>
          <a:endParaRPr lang="en-US" sz="16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69153" y="2606914"/>
        <a:ext cx="6752388" cy="1278291"/>
      </dsp:txXfrm>
    </dsp:sp>
    <dsp:sp modelId="{746FE28A-F940-A947-BCD5-4900C782D97A}">
      <dsp:nvSpPr>
        <dsp:cNvPr id="0" name=""/>
        <dsp:cNvSpPr/>
      </dsp:nvSpPr>
      <dsp:spPr>
        <a:xfrm>
          <a:off x="0" y="3968055"/>
          <a:ext cx="6890694" cy="882732"/>
        </a:xfrm>
        <a:prstGeom prst="roundRect">
          <a:avLst/>
        </a:prstGeom>
        <a:solidFill>
          <a:schemeClr val="accent5">
            <a:hueOff val="11606578"/>
            <a:satOff val="5128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Pas de lait de vache</a:t>
          </a:r>
          <a:endParaRPr lang="en-US" sz="20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43091" y="4011146"/>
        <a:ext cx="6804512" cy="796550"/>
      </dsp:txXfrm>
    </dsp:sp>
    <dsp:sp modelId="{20E1AAEE-AABE-0A49-91AD-47563B681BEC}">
      <dsp:nvSpPr>
        <dsp:cNvPr id="0" name=""/>
        <dsp:cNvSpPr/>
      </dsp:nvSpPr>
      <dsp:spPr>
        <a:xfrm>
          <a:off x="0" y="4864598"/>
          <a:ext cx="6890694" cy="887959"/>
        </a:xfrm>
        <a:prstGeom prst="roundRect">
          <a:avLst/>
        </a:prstGeom>
        <a:solidFill>
          <a:schemeClr val="accent5">
            <a:hueOff val="17409866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Les laits spécialisés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43347" y="4907945"/>
        <a:ext cx="6804000" cy="801265"/>
      </dsp:txXfrm>
    </dsp:sp>
    <dsp:sp modelId="{9FC99AC0-CCBC-8B4E-A77D-7530CC61CD95}">
      <dsp:nvSpPr>
        <dsp:cNvPr id="0" name=""/>
        <dsp:cNvSpPr/>
      </dsp:nvSpPr>
      <dsp:spPr>
        <a:xfrm>
          <a:off x="0" y="5752558"/>
          <a:ext cx="6890694" cy="754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780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2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Prématurité</a:t>
          </a:r>
          <a:endParaRPr lang="en-US" sz="12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2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Intolérance aux protéines de lait de vache</a:t>
          </a:r>
          <a:endParaRPr lang="en-US" sz="12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2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En cas de diarrhée, reflux…</a:t>
          </a:r>
          <a:endParaRPr lang="en-US" sz="12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0" y="5752558"/>
        <a:ext cx="6890694" cy="754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3751E-ACA6-BD49-8233-7BCC191521E1}">
      <dsp:nvSpPr>
        <dsp:cNvPr id="0" name=""/>
        <dsp:cNvSpPr/>
      </dsp:nvSpPr>
      <dsp:spPr>
        <a:xfrm>
          <a:off x="1176867" y="286"/>
          <a:ext cx="2675667" cy="1605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L’ajout obligatoire de DHA et augmentation de teneur en acide linoléique et acide alpha linolénique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1176867" y="286"/>
        <a:ext cx="2675667" cy="1605400"/>
      </dsp:txXfrm>
    </dsp:sp>
    <dsp:sp modelId="{D72E29FA-44A2-1946-923C-BA1270AE504E}">
      <dsp:nvSpPr>
        <dsp:cNvPr id="0" name=""/>
        <dsp:cNvSpPr/>
      </dsp:nvSpPr>
      <dsp:spPr>
        <a:xfrm>
          <a:off x="4120100" y="286"/>
          <a:ext cx="2675667" cy="1605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Restriction de l’ajout de glucose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4120100" y="286"/>
        <a:ext cx="2675667" cy="1605400"/>
      </dsp:txXfrm>
    </dsp:sp>
    <dsp:sp modelId="{8D78CD2A-3388-0742-B105-36A150584D27}">
      <dsp:nvSpPr>
        <dsp:cNvPr id="0" name=""/>
        <dsp:cNvSpPr/>
      </dsp:nvSpPr>
      <dsp:spPr>
        <a:xfrm>
          <a:off x="7063334" y="286"/>
          <a:ext cx="2675667" cy="1605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Reduction limite supérieure de teneur en protéines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7063334" y="286"/>
        <a:ext cx="2675667" cy="1605400"/>
      </dsp:txXfrm>
    </dsp:sp>
    <dsp:sp modelId="{07EF5FC7-33AA-9242-AAAF-C88FE6BD5A5B}">
      <dsp:nvSpPr>
        <dsp:cNvPr id="0" name=""/>
        <dsp:cNvSpPr/>
      </dsp:nvSpPr>
      <dsp:spPr>
        <a:xfrm>
          <a:off x="1176867" y="1873253"/>
          <a:ext cx="2675667" cy="1605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Ajout d’un taux minimal de vitamine D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1176867" y="1873253"/>
        <a:ext cx="2675667" cy="1605400"/>
      </dsp:txXfrm>
    </dsp:sp>
    <dsp:sp modelId="{3CF16A0B-2222-B143-A82B-39A73BBBFAD0}">
      <dsp:nvSpPr>
        <dsp:cNvPr id="0" name=""/>
        <dsp:cNvSpPr/>
      </dsp:nvSpPr>
      <dsp:spPr>
        <a:xfrm>
          <a:off x="4120100" y="1873253"/>
          <a:ext cx="2675667" cy="1605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Règlementation sur les pesticides et leurs taux résiduels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4120100" y="1873253"/>
        <a:ext cx="2675667" cy="1605400"/>
      </dsp:txXfrm>
    </dsp:sp>
    <dsp:sp modelId="{695BAEB4-D9AB-264C-A56B-4B8C6CCCD813}">
      <dsp:nvSpPr>
        <dsp:cNvPr id="0" name=""/>
        <dsp:cNvSpPr/>
      </dsp:nvSpPr>
      <dsp:spPr>
        <a:xfrm>
          <a:off x="7063334" y="1873253"/>
          <a:ext cx="2675667" cy="1605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Taux de minéraux en particulier le fer</a:t>
          </a:r>
          <a:endParaRPr lang="en-US" sz="18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7063334" y="1873253"/>
        <a:ext cx="2675667" cy="1605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339D9-CEF7-254C-AF02-F8D9CD9CC1FD}">
      <dsp:nvSpPr>
        <dsp:cNvPr id="0" name=""/>
        <dsp:cNvSpPr/>
      </dsp:nvSpPr>
      <dsp:spPr>
        <a:xfrm>
          <a:off x="3198" y="90363"/>
          <a:ext cx="2537086" cy="15222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Diminuer drastiquement le taux de césarienne</a:t>
          </a:r>
          <a:endParaRPr lang="en-US" sz="15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3198" y="90363"/>
        <a:ext cx="2537086" cy="1522252"/>
      </dsp:txXfrm>
    </dsp:sp>
    <dsp:sp modelId="{225FD4C4-2003-5342-97D1-930F5983C3C8}">
      <dsp:nvSpPr>
        <dsp:cNvPr id="0" name=""/>
        <dsp:cNvSpPr/>
      </dsp:nvSpPr>
      <dsp:spPr>
        <a:xfrm>
          <a:off x="2793993" y="90363"/>
          <a:ext cx="2537086" cy="15222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Congé maternité payé de 6 mois</a:t>
          </a:r>
          <a:endParaRPr lang="en-US" sz="15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2793993" y="90363"/>
        <a:ext cx="2537086" cy="1522252"/>
      </dsp:txXfrm>
    </dsp:sp>
    <dsp:sp modelId="{F5A71643-2C5A-6B44-BCB4-5465DE2D5FF8}">
      <dsp:nvSpPr>
        <dsp:cNvPr id="0" name=""/>
        <dsp:cNvSpPr/>
      </dsp:nvSpPr>
      <dsp:spPr>
        <a:xfrm>
          <a:off x="5584788" y="90363"/>
          <a:ext cx="2537086" cy="15222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Personnel formé en allaitement en milieu hospitalier et un suivi permanent une fois retour à la maison</a:t>
          </a:r>
          <a:endParaRPr lang="en-US" sz="15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5584788" y="90363"/>
        <a:ext cx="2537086" cy="1522252"/>
      </dsp:txXfrm>
    </dsp:sp>
    <dsp:sp modelId="{7C61C55B-E148-E047-8200-07F5B7BC165C}">
      <dsp:nvSpPr>
        <dsp:cNvPr id="0" name=""/>
        <dsp:cNvSpPr/>
      </dsp:nvSpPr>
      <dsp:spPr>
        <a:xfrm>
          <a:off x="8375584" y="90363"/>
          <a:ext cx="2537086" cy="15222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Aide pour le ménage, les courses, le repas etc. à la maison</a:t>
          </a:r>
          <a:endParaRPr lang="en-US" sz="15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8375584" y="90363"/>
        <a:ext cx="2537086" cy="1522252"/>
      </dsp:txXfrm>
    </dsp:sp>
    <dsp:sp modelId="{45B8472A-9972-544F-BA2D-15AE3156476F}">
      <dsp:nvSpPr>
        <dsp:cNvPr id="0" name=""/>
        <dsp:cNvSpPr/>
      </dsp:nvSpPr>
      <dsp:spPr>
        <a:xfrm>
          <a:off x="1398595" y="1866324"/>
          <a:ext cx="2537086" cy="15222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Aide pour s'occuper des autres enfants</a:t>
          </a:r>
        </a:p>
      </dsp:txBody>
      <dsp:txXfrm>
        <a:off x="1398595" y="1866324"/>
        <a:ext cx="2537086" cy="1522252"/>
      </dsp:txXfrm>
    </dsp:sp>
    <dsp:sp modelId="{06097CDD-4A07-5043-A82F-A3D619535DF4}">
      <dsp:nvSpPr>
        <dsp:cNvPr id="0" name=""/>
        <dsp:cNvSpPr/>
      </dsp:nvSpPr>
      <dsp:spPr>
        <a:xfrm>
          <a:off x="4189391" y="1866324"/>
          <a:ext cx="2537086" cy="15222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Maman pas séparé du nourrisson même si hospitalisation</a:t>
          </a:r>
          <a:endParaRPr lang="en-US" sz="15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4189391" y="1866324"/>
        <a:ext cx="2537086" cy="1522252"/>
      </dsp:txXfrm>
    </dsp:sp>
    <dsp:sp modelId="{7B157511-7C5D-F042-B661-C6D1FCD235E3}">
      <dsp:nvSpPr>
        <dsp:cNvPr id="0" name=""/>
        <dsp:cNvSpPr/>
      </dsp:nvSpPr>
      <dsp:spPr>
        <a:xfrm>
          <a:off x="6980186" y="1866324"/>
          <a:ext cx="2537086" cy="15222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Décision de la mère de ne pas allaiter</a:t>
          </a:r>
          <a:endParaRPr lang="en-US" sz="15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6980186" y="1866324"/>
        <a:ext cx="2537086" cy="15222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B9DAF-9274-5947-BC9E-FE82A012355F}">
      <dsp:nvSpPr>
        <dsp:cNvPr id="0" name=""/>
        <dsp:cNvSpPr/>
      </dsp:nvSpPr>
      <dsp:spPr>
        <a:xfrm>
          <a:off x="0" y="46177"/>
          <a:ext cx="6900512" cy="1319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Apple Chancery" panose="03020702040506060504" pitchFamily="66" charset="0"/>
            </a:rPr>
            <a:t>Importante pour les besoins nutritionnels du nourrisson</a:t>
          </a:r>
          <a:endParaRPr lang="en-US" sz="1900" kern="1200" dirty="0">
            <a:latin typeface="Apple Chancery" panose="03020702040506060504" pitchFamily="66" charset="0"/>
          </a:endParaRPr>
        </a:p>
      </dsp:txBody>
      <dsp:txXfrm>
        <a:off x="64433" y="110610"/>
        <a:ext cx="6771646" cy="1191040"/>
      </dsp:txXfrm>
    </dsp:sp>
    <dsp:sp modelId="{71A57ED0-29F6-3B43-947F-A17E0C15CFA7}">
      <dsp:nvSpPr>
        <dsp:cNvPr id="0" name=""/>
        <dsp:cNvSpPr/>
      </dsp:nvSpPr>
      <dsp:spPr>
        <a:xfrm>
          <a:off x="0" y="1420804"/>
          <a:ext cx="6900512" cy="1319906"/>
        </a:xfrm>
        <a:prstGeom prst="roundRect">
          <a:avLst/>
        </a:prstGeom>
        <a:solidFill>
          <a:schemeClr val="accent2">
            <a:hueOff val="-816517"/>
            <a:satOff val="-3771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Apple Chancery" panose="03020702040506060504" pitchFamily="66" charset="0"/>
            </a:rPr>
            <a:t>A partir de 6 mois mais pas avant 4 mois</a:t>
          </a:r>
          <a:endParaRPr lang="en-US" sz="1900" kern="1200" dirty="0">
            <a:latin typeface="Apple Chancery" panose="03020702040506060504" pitchFamily="66" charset="0"/>
          </a:endParaRPr>
        </a:p>
      </dsp:txBody>
      <dsp:txXfrm>
        <a:off x="64433" y="1485237"/>
        <a:ext cx="6771646" cy="1191040"/>
      </dsp:txXfrm>
    </dsp:sp>
    <dsp:sp modelId="{A31CE8D7-CE7B-BF4E-BD9D-6ED925D6B264}">
      <dsp:nvSpPr>
        <dsp:cNvPr id="0" name=""/>
        <dsp:cNvSpPr/>
      </dsp:nvSpPr>
      <dsp:spPr>
        <a:xfrm>
          <a:off x="0" y="2795430"/>
          <a:ext cx="6900512" cy="1319906"/>
        </a:xfrm>
        <a:prstGeom prst="roundRect">
          <a:avLst/>
        </a:prstGeom>
        <a:solidFill>
          <a:schemeClr val="accent2">
            <a:hueOff val="-1633033"/>
            <a:satOff val="-7543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Apple Chancery" panose="03020702040506060504" pitchFamily="66" charset="0"/>
            </a:rPr>
            <a:t>Période de développement durant laquelle les enfants apprennent à accepter les aliments et les boissons sains et à adopter des habitudes alimentaires à long terme</a:t>
          </a:r>
          <a:endParaRPr lang="en-US" sz="1900" kern="1200" dirty="0">
            <a:latin typeface="Apple Chancery" panose="03020702040506060504" pitchFamily="66" charset="0"/>
          </a:endParaRPr>
        </a:p>
      </dsp:txBody>
      <dsp:txXfrm>
        <a:off x="64433" y="2859863"/>
        <a:ext cx="6771646" cy="1191040"/>
      </dsp:txXfrm>
    </dsp:sp>
    <dsp:sp modelId="{A355F75A-F143-6B49-BCA5-A357107BBE3F}">
      <dsp:nvSpPr>
        <dsp:cNvPr id="0" name=""/>
        <dsp:cNvSpPr/>
      </dsp:nvSpPr>
      <dsp:spPr>
        <a:xfrm>
          <a:off x="0" y="4170056"/>
          <a:ext cx="6900512" cy="1319906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Apple Chancery" panose="03020702040506060504" pitchFamily="66" charset="0"/>
            </a:rPr>
            <a:t>Période de risque maximal de retard de croissance et de carences nutritionnelles</a:t>
          </a:r>
          <a:endParaRPr lang="en-US" sz="1900" kern="1200" dirty="0">
            <a:latin typeface="Apple Chancery" panose="03020702040506060504" pitchFamily="66" charset="0"/>
          </a:endParaRPr>
        </a:p>
      </dsp:txBody>
      <dsp:txXfrm>
        <a:off x="64433" y="4234489"/>
        <a:ext cx="6771646" cy="1191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59B96-A123-0E49-8FC8-7D6B8DCFC3E1}">
      <dsp:nvSpPr>
        <dsp:cNvPr id="0" name=""/>
        <dsp:cNvSpPr/>
      </dsp:nvSpPr>
      <dsp:spPr>
        <a:xfrm>
          <a:off x="0" y="153314"/>
          <a:ext cx="5811128" cy="11799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Introduction de la diversification à partir de 6 mois</a:t>
          </a:r>
          <a:endParaRPr lang="en-US" sz="17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57603" y="210917"/>
        <a:ext cx="5695922" cy="1064791"/>
      </dsp:txXfrm>
    </dsp:sp>
    <dsp:sp modelId="{665A3674-4E9D-2F49-B371-C896A7D56C8A}">
      <dsp:nvSpPr>
        <dsp:cNvPr id="0" name=""/>
        <dsp:cNvSpPr/>
      </dsp:nvSpPr>
      <dsp:spPr>
        <a:xfrm>
          <a:off x="0" y="1382271"/>
          <a:ext cx="5811128" cy="1179997"/>
        </a:xfrm>
        <a:prstGeom prst="roundRect">
          <a:avLst/>
        </a:prstGeom>
        <a:solidFill>
          <a:schemeClr val="accent2">
            <a:hueOff val="-816517"/>
            <a:satOff val="-3771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Disponibilité de céréales aux normes internationales grâce à la présence de grosses pointures à Ile Maurice</a:t>
          </a:r>
          <a:endParaRPr lang="en-US" sz="17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57603" y="1439874"/>
        <a:ext cx="5695922" cy="1064791"/>
      </dsp:txXfrm>
    </dsp:sp>
    <dsp:sp modelId="{513AAA03-8979-0B46-8CD6-00D1DB662C1A}">
      <dsp:nvSpPr>
        <dsp:cNvPr id="0" name=""/>
        <dsp:cNvSpPr/>
      </dsp:nvSpPr>
      <dsp:spPr>
        <a:xfrm>
          <a:off x="0" y="2611229"/>
          <a:ext cx="5811128" cy="871522"/>
        </a:xfrm>
        <a:prstGeom prst="roundRect">
          <a:avLst/>
        </a:prstGeom>
        <a:solidFill>
          <a:schemeClr val="accent2">
            <a:hueOff val="-1633033"/>
            <a:satOff val="-7543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Pesticides	</a:t>
          </a:r>
          <a:endParaRPr lang="en-US" sz="17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42544" y="2653773"/>
        <a:ext cx="5726040" cy="786434"/>
      </dsp:txXfrm>
    </dsp:sp>
    <dsp:sp modelId="{28B82A1C-B35F-FE46-A75E-9782BB3E5FDF}">
      <dsp:nvSpPr>
        <dsp:cNvPr id="0" name=""/>
        <dsp:cNvSpPr/>
      </dsp:nvSpPr>
      <dsp:spPr>
        <a:xfrm>
          <a:off x="0" y="3482752"/>
          <a:ext cx="5811128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0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Contamination de la nappe phréatique</a:t>
          </a:r>
          <a:endParaRPr lang="en-US" sz="1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Perte de la productivité de la terre lentement mais sûrement</a:t>
          </a:r>
          <a:endParaRPr lang="en-US" sz="1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Resistance accrue des pestes</a:t>
          </a:r>
          <a:endParaRPr lang="en-US" sz="13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0" y="3482752"/>
        <a:ext cx="5811128" cy="862155"/>
      </dsp:txXfrm>
    </dsp:sp>
    <dsp:sp modelId="{CB31EFB1-A448-5849-9938-E60006AD3FD8}">
      <dsp:nvSpPr>
        <dsp:cNvPr id="0" name=""/>
        <dsp:cNvSpPr/>
      </dsp:nvSpPr>
      <dsp:spPr>
        <a:xfrm>
          <a:off x="0" y="4344907"/>
          <a:ext cx="5811128" cy="1179997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La littérature scientifique internationale établit des liens avec augmentation des cancers, pathologie hormonale, infertilité, malformation congénitale</a:t>
          </a:r>
          <a:endParaRPr lang="en-US" sz="17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57603" y="4402510"/>
        <a:ext cx="5695922" cy="10647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CF094-0D51-4802-9547-953CC0BD320F}">
      <dsp:nvSpPr>
        <dsp:cNvPr id="0" name=""/>
        <dsp:cNvSpPr/>
      </dsp:nvSpPr>
      <dsp:spPr>
        <a:xfrm>
          <a:off x="0" y="26452"/>
          <a:ext cx="6999515" cy="936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Meilleure conscientisation des importateurs, et des utilisateurs </a:t>
          </a:r>
          <a:endParaRPr lang="en-US" sz="16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45692" y="72144"/>
        <a:ext cx="6908131" cy="844616"/>
      </dsp:txXfrm>
    </dsp:sp>
    <dsp:sp modelId="{F9546D9A-999A-44AE-AF84-5F111664DD2D}">
      <dsp:nvSpPr>
        <dsp:cNvPr id="0" name=""/>
        <dsp:cNvSpPr/>
      </dsp:nvSpPr>
      <dsp:spPr>
        <a:xfrm>
          <a:off x="0" y="962453"/>
          <a:ext cx="6999515" cy="15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3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Bannir certaines molécules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Ne pas utiliser des pesticides non homologues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Plus de contrôle sur l’usage en pratique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Respecter les consignes d’utilisation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noProof="0" dirty="0">
              <a:latin typeface="Apple Chancery" panose="03020702040506060504" pitchFamily="66" charset="-79"/>
              <a:cs typeface="Apple Chancery" panose="03020702040506060504" pitchFamily="66" charset="-79"/>
            </a:rPr>
            <a:t>Traçabilité des stocks, des ventes, des usages</a:t>
          </a:r>
        </a:p>
      </dsp:txBody>
      <dsp:txXfrm>
        <a:off x="0" y="962453"/>
        <a:ext cx="6999515" cy="1552500"/>
      </dsp:txXfrm>
    </dsp:sp>
    <dsp:sp modelId="{6944BDA7-B559-4AD9-8ED7-81BB8D8982AA}">
      <dsp:nvSpPr>
        <dsp:cNvPr id="0" name=""/>
        <dsp:cNvSpPr/>
      </dsp:nvSpPr>
      <dsp:spPr>
        <a:xfrm>
          <a:off x="0" y="2514953"/>
          <a:ext cx="6999515" cy="936000"/>
        </a:xfrm>
        <a:prstGeom prst="roundRect">
          <a:avLst/>
        </a:prstGeom>
        <a:solidFill>
          <a:schemeClr val="accent5">
            <a:hueOff val="8704933"/>
            <a:satOff val="3846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Plus de surveillance scientifique, entreprendre une surveillance sanitaire de la population et transparence des données</a:t>
          </a:r>
          <a:endParaRPr lang="en-US" sz="16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45692" y="2560645"/>
        <a:ext cx="6908131" cy="844616"/>
      </dsp:txXfrm>
    </dsp:sp>
    <dsp:sp modelId="{E59F26CF-0BAE-4DDA-A450-4B7451C9EF56}">
      <dsp:nvSpPr>
        <dsp:cNvPr id="0" name=""/>
        <dsp:cNvSpPr/>
      </dsp:nvSpPr>
      <dsp:spPr>
        <a:xfrm>
          <a:off x="0" y="3594953"/>
          <a:ext cx="6999515" cy="936000"/>
        </a:xfrm>
        <a:prstGeom prst="roundRect">
          <a:avLst/>
        </a:prstGeom>
        <a:solidFill>
          <a:schemeClr val="accent5">
            <a:hueOff val="17409866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Les consommateurs</a:t>
          </a:r>
          <a:endParaRPr lang="en-US" sz="16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45692" y="3640645"/>
        <a:ext cx="6908131" cy="844616"/>
      </dsp:txXfrm>
    </dsp:sp>
    <dsp:sp modelId="{F8A239E2-2574-4E9D-A961-C9FE5EC53E5F}">
      <dsp:nvSpPr>
        <dsp:cNvPr id="0" name=""/>
        <dsp:cNvSpPr/>
      </dsp:nvSpPr>
      <dsp:spPr>
        <a:xfrm>
          <a:off x="0" y="4530953"/>
          <a:ext cx="6999515" cy="119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3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Laver soigneusement les fruits et légumes particulièrement ceux consommé crue comme la laitue</a:t>
          </a:r>
          <a:endParaRPr lang="en-US" sz="14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Privilégier les produits de saison et varier l’alimentation</a:t>
          </a:r>
          <a:endParaRPr lang="en-US" sz="14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>
              <a:latin typeface="Apple Chancery" panose="03020702040506060504" pitchFamily="66" charset="-79"/>
              <a:cs typeface="Apple Chancery" panose="03020702040506060504" pitchFamily="66" charset="-79"/>
            </a:rPr>
            <a:t>Ne pas acheter les légumes/fruits de la même source</a:t>
          </a:r>
          <a:endParaRPr lang="en-US" sz="1400" kern="1200" dirty="0">
            <a:latin typeface="Apple Chancery" panose="03020702040506060504" pitchFamily="66" charset="-79"/>
            <a:cs typeface="Apple Chancery" panose="03020702040506060504" pitchFamily="66" charset="-79"/>
          </a:endParaRPr>
        </a:p>
      </dsp:txBody>
      <dsp:txXfrm>
        <a:off x="0" y="4530953"/>
        <a:ext cx="6999515" cy="119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12:15:29.8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4T06:21:07.3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14:51:38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F0BF4-1D5E-344C-9E77-69A85457BECD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1AD07-B716-E348-A344-984CAF28A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73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1AD07-B716-E348-A344-984CAF28A54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24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1AD07-B716-E348-A344-984CAF28A54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4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1AD07-B716-E348-A344-984CAF28A54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31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2C0436A8-54F8-0982-B124-DFC1F8364D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8929973A-1406-0A31-1978-17C594771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F8CDDFBB-4DBD-9399-A323-A1884341E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FF76BD-80C1-C44E-A8F7-8AA236605C5E}" type="slidenum">
              <a:rPr lang="fr-FR" altLang="en-US"/>
              <a:pPr/>
              <a:t>28</a:t>
            </a:fld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6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2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0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4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5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6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6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1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0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2DFAF-5952-FD52-4523-C99409C2A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31" y="534924"/>
            <a:ext cx="5140746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5600" dirty="0">
                <a:cs typeface="Apple Chancery" panose="03020702040506060504" pitchFamily="66" charset="-79"/>
              </a:rPr>
              <a:t>Intervenir sur la santé de demain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82E21-7AB5-CC3C-5144-72DA7FCC9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31" y="4693158"/>
            <a:ext cx="5142271" cy="157276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GB" sz="2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Dr Radhika </a:t>
            </a:r>
            <a:r>
              <a:rPr lang="en-GB" sz="26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Jagatsingh</a:t>
            </a:r>
            <a:r>
              <a:rPr lang="en-GB" sz="2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GB" sz="26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Beehuspoteea</a:t>
            </a:r>
            <a:endParaRPr lang="en-GB" sz="26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>
              <a:lnSpc>
                <a:spcPct val="100000"/>
              </a:lnSpc>
            </a:pPr>
            <a:r>
              <a:rPr lang="en-GB" sz="26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Pédiatre</a:t>
            </a:r>
            <a:r>
              <a:rPr lang="en-GB" sz="2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/</a:t>
            </a:r>
            <a:r>
              <a:rPr lang="en-GB" sz="26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Néonatologiste</a:t>
            </a:r>
            <a:endParaRPr lang="en-GB" sz="26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>
              <a:lnSpc>
                <a:spcPct val="100000"/>
              </a:lnSpc>
            </a:pPr>
            <a:r>
              <a:rPr lang="en-GB" sz="2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UOM 4 Février 2026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B5839"/>
          </a:solidFill>
          <a:ln w="38100" cap="rnd">
            <a:solidFill>
              <a:srgbClr val="FB583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1C9E4-A53A-3E99-2903-CB5FCC708B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5" b="1827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362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D56B57-E6E0-ED7F-AD27-4CC92C85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124304"/>
            <a:ext cx="11053417" cy="2106831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000" dirty="0">
                <a:cs typeface="Apple Chancery" panose="03020702040506060504" pitchFamily="66" charset="-79"/>
              </a:rPr>
              <a:t>La Nutrition; L’allaitement mixte</a:t>
            </a:r>
            <a:br>
              <a:rPr lang="fr-FR" sz="4000" dirty="0">
                <a:cs typeface="Apple Chancery" panose="03020702040506060504" pitchFamily="66" charset="-79"/>
              </a:rPr>
            </a:br>
            <a:r>
              <a:rPr lang="fr-FR" sz="4000" dirty="0">
                <a:cs typeface="Apple Chancery" panose="03020702040506060504" pitchFamily="66" charset="-79"/>
              </a:rPr>
              <a:t>Choix de lait infantile:</a:t>
            </a:r>
            <a:br>
              <a:rPr lang="fr-FR" sz="4000" dirty="0">
                <a:cs typeface="Apple Chancery" panose="03020702040506060504" pitchFamily="66" charset="-79"/>
              </a:rPr>
            </a:br>
            <a:r>
              <a:rPr lang="fr-FR" sz="4000" dirty="0">
                <a:cs typeface="Apple Chancery" panose="03020702040506060504" pitchFamily="66" charset="-79"/>
              </a:rPr>
              <a:t>tout est réglementé avec mise à jour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53872F2-A15E-6264-5B1A-B0AC929BE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978068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10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4F9A-A61E-94B2-290B-A81993F9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cs typeface="Apple Chancery" panose="03020702040506060504" pitchFamily="66" charset="-79"/>
              </a:rPr>
              <a:t>Nouvelle procédure opérationnelle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FF20D-C9B5-EE42-3B75-265722EA5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9286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fr-FR" sz="6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Interdire l’accès pour les représentants de lait infantile dans tous les établissements de santé publique</a:t>
            </a:r>
          </a:p>
          <a:p>
            <a:pPr>
              <a:lnSpc>
                <a:spcPct val="170000"/>
              </a:lnSpc>
            </a:pPr>
            <a:r>
              <a:rPr lang="fr-FR" sz="6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Les employés du ministère de la Santé et du bien-être ne doivent participer a aucune activité ni a aucun évènement organisé par les entreprises de préparations pour nourrissons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6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Conséquences 		Départ des grosses pointures des préparations pour nourrissons en 2026/2027</a:t>
            </a:r>
          </a:p>
          <a:p>
            <a:pPr>
              <a:lnSpc>
                <a:spcPct val="170000"/>
              </a:lnSpc>
            </a:pPr>
            <a:r>
              <a:rPr lang="fr-FR" sz="6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Baisse de la disponibilité des laits infantiles et par extension pour les préparations de suite aux normes internationales</a:t>
            </a:r>
          </a:p>
          <a:p>
            <a:pPr>
              <a:lnSpc>
                <a:spcPct val="170000"/>
              </a:lnSpc>
            </a:pPr>
            <a:r>
              <a:rPr lang="fr-FR" sz="6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Dans 20 ans pour plus de 80% de la population infantile</a:t>
            </a:r>
          </a:p>
          <a:p>
            <a:pPr lvl="1">
              <a:lnSpc>
                <a:spcPct val="170000"/>
              </a:lnSpc>
            </a:pPr>
            <a:r>
              <a:rPr lang="fr-FR" sz="6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Carences, augmentation des maladies non transmissibles </a:t>
            </a:r>
          </a:p>
          <a:p>
            <a:pPr lvl="1">
              <a:lnSpc>
                <a:spcPct val="170000"/>
              </a:lnSpc>
            </a:pPr>
            <a:r>
              <a:rPr lang="fr-FR" sz="6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Défaut dans la prise en charge nutritionnel des prématurés et autres pathologies infantiles </a:t>
            </a:r>
          </a:p>
          <a:p>
            <a:pPr lvl="1">
              <a:lnSpc>
                <a:spcPct val="170000"/>
              </a:lnSpc>
            </a:pPr>
            <a:r>
              <a:rPr lang="fr-FR" sz="6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Moins de formation professionnelle donc moins de connaissance sur la nutrition infantile  </a:t>
            </a:r>
          </a:p>
          <a:p>
            <a:pPr lvl="1">
              <a:lnSpc>
                <a:spcPct val="170000"/>
              </a:lnSpc>
            </a:pPr>
            <a:r>
              <a:rPr lang="fr-FR" sz="6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Traçabilité et responsabilité</a:t>
            </a:r>
          </a:p>
          <a:p>
            <a:pPr marL="457200" lvl="1" indent="0">
              <a:buNone/>
            </a:pPr>
            <a:endParaRPr lang="fr-FR" sz="2800" dirty="0"/>
          </a:p>
          <a:p>
            <a:pPr lvl="1"/>
            <a:endParaRPr lang="fr-FR" sz="2800" dirty="0"/>
          </a:p>
          <a:p>
            <a:endParaRPr lang="fr-FR" sz="3200" dirty="0"/>
          </a:p>
          <a:p>
            <a:pPr lvl="2"/>
            <a:endParaRPr lang="fr-FR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2130B7E-E6B3-F105-CDF0-5C7A272AFE90}"/>
              </a:ext>
            </a:extLst>
          </p:cNvPr>
          <p:cNvSpPr/>
          <p:nvPr/>
        </p:nvSpPr>
        <p:spPr>
          <a:xfrm>
            <a:off x="2431159" y="33092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57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B72615-0FDC-11D2-AE84-03E93714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000" dirty="0">
                <a:cs typeface="Apple Chancery" panose="03020702040506060504" pitchFamily="66" charset="-79"/>
              </a:rPr>
              <a:t>Allaitement maternel exclusif jusqu’à six mois à L’ile Maurice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C3E7BE3-7EC2-4F57-9C5C-576216E0C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60131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82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D7D0F5-9776-4941-925D-311FB1EC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66A421-1E0E-35E3-DEDA-371401B00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7080"/>
          <a:stretch>
            <a:fillRect/>
          </a:stretch>
        </p:blipFill>
        <p:spPr>
          <a:xfrm>
            <a:off x="20" y="10"/>
            <a:ext cx="11743744" cy="6356340"/>
          </a:xfrm>
          <a:custGeom>
            <a:avLst/>
            <a:gdLst/>
            <a:ahLst/>
            <a:cxnLst/>
            <a:rect l="l" t="t" r="r" b="b"/>
            <a:pathLst>
              <a:path w="11743764" h="6356349">
                <a:moveTo>
                  <a:pt x="7747939" y="5723108"/>
                </a:moveTo>
                <a:cubicBezTo>
                  <a:pt x="7746108" y="5723352"/>
                  <a:pt x="7746108" y="5725057"/>
                  <a:pt x="7746108" y="5725057"/>
                </a:cubicBezTo>
                <a:lnTo>
                  <a:pt x="7755874" y="5723838"/>
                </a:lnTo>
                <a:close/>
                <a:moveTo>
                  <a:pt x="11593222" y="2355165"/>
                </a:moveTo>
                <a:cubicBezTo>
                  <a:pt x="11491599" y="2927856"/>
                  <a:pt x="11223039" y="3428931"/>
                  <a:pt x="10815622" y="3883479"/>
                </a:cubicBezTo>
                <a:cubicBezTo>
                  <a:pt x="10309631" y="4448618"/>
                  <a:pt x="9657459" y="4884897"/>
                  <a:pt x="8920446" y="5245417"/>
                </a:cubicBezTo>
                <a:cubicBezTo>
                  <a:pt x="8557158" y="5420075"/>
                  <a:pt x="8180901" y="5576927"/>
                  <a:pt x="7793715" y="5715070"/>
                </a:cubicBezTo>
                <a:cubicBezTo>
                  <a:pt x="7863298" y="5695337"/>
                  <a:pt x="7933183" y="5676338"/>
                  <a:pt x="8002461" y="5655875"/>
                </a:cubicBezTo>
                <a:cubicBezTo>
                  <a:pt x="8075704" y="5634269"/>
                  <a:pt x="8148429" y="5611858"/>
                  <a:pt x="8220666" y="5588644"/>
                </a:cubicBezTo>
                <a:cubicBezTo>
                  <a:pt x="8875584" y="5380370"/>
                  <a:pt x="9501816" y="5129711"/>
                  <a:pt x="10068538" y="4792088"/>
                </a:cubicBezTo>
                <a:cubicBezTo>
                  <a:pt x="10548588" y="4506107"/>
                  <a:pt x="10963330" y="4171895"/>
                  <a:pt x="11253556" y="3748283"/>
                </a:cubicBezTo>
                <a:cubicBezTo>
                  <a:pt x="11443714" y="3473460"/>
                  <a:pt x="11561393" y="3170452"/>
                  <a:pt x="11599325" y="2857945"/>
                </a:cubicBezTo>
                <a:cubicBezTo>
                  <a:pt x="11621025" y="2690692"/>
                  <a:pt x="11618980" y="2522027"/>
                  <a:pt x="11593222" y="2355165"/>
                </a:cubicBezTo>
                <a:close/>
                <a:moveTo>
                  <a:pt x="0" y="0"/>
                </a:moveTo>
                <a:lnTo>
                  <a:pt x="10926106" y="0"/>
                </a:lnTo>
                <a:lnTo>
                  <a:pt x="11008311" y="72512"/>
                </a:lnTo>
                <a:cubicBezTo>
                  <a:pt x="11092668" y="155257"/>
                  <a:pt x="11171699" y="241649"/>
                  <a:pt x="11245012" y="331378"/>
                </a:cubicBezTo>
                <a:cubicBezTo>
                  <a:pt x="11592919" y="750629"/>
                  <a:pt x="11750696" y="1252288"/>
                  <a:pt x="11692103" y="1752997"/>
                </a:cubicBezTo>
                <a:cubicBezTo>
                  <a:pt x="11675103" y="1882589"/>
                  <a:pt x="11675712" y="2013254"/>
                  <a:pt x="11693932" y="2142749"/>
                </a:cubicBezTo>
                <a:cubicBezTo>
                  <a:pt x="11734216" y="2381229"/>
                  <a:pt x="11760462" y="2618003"/>
                  <a:pt x="11731470" y="2858431"/>
                </a:cubicBezTo>
                <a:cubicBezTo>
                  <a:pt x="11693322" y="3184946"/>
                  <a:pt x="11572134" y="3501839"/>
                  <a:pt x="11375324" y="3789695"/>
                </a:cubicBezTo>
                <a:cubicBezTo>
                  <a:pt x="11069532" y="4238396"/>
                  <a:pt x="10630376" y="4591609"/>
                  <a:pt x="10119503" y="4891719"/>
                </a:cubicBezTo>
                <a:cubicBezTo>
                  <a:pt x="9463668" y="5277086"/>
                  <a:pt x="8736421" y="5552591"/>
                  <a:pt x="7974994" y="5774750"/>
                </a:cubicBezTo>
                <a:cubicBezTo>
                  <a:pt x="7183048" y="6005922"/>
                  <a:pt x="6368216" y="6168399"/>
                  <a:pt x="5539344" y="6288247"/>
                </a:cubicBezTo>
                <a:cubicBezTo>
                  <a:pt x="5263156" y="6328198"/>
                  <a:pt x="4986355" y="6364492"/>
                  <a:pt x="4738244" y="6354749"/>
                </a:cubicBezTo>
                <a:cubicBezTo>
                  <a:pt x="4489521" y="6352314"/>
                  <a:pt x="4278641" y="6345250"/>
                  <a:pt x="4065013" y="6328684"/>
                </a:cubicBezTo>
                <a:cubicBezTo>
                  <a:pt x="3851387" y="6312120"/>
                  <a:pt x="3638981" y="6289223"/>
                  <a:pt x="3428406" y="6255606"/>
                </a:cubicBezTo>
                <a:cubicBezTo>
                  <a:pt x="2303814" y="6076563"/>
                  <a:pt x="1292136" y="5704594"/>
                  <a:pt x="418708" y="5109005"/>
                </a:cubicBezTo>
                <a:cubicBezTo>
                  <a:pt x="288205" y="5020184"/>
                  <a:pt x="163358" y="4928737"/>
                  <a:pt x="44407" y="4834564"/>
                </a:cubicBezTo>
                <a:lnTo>
                  <a:pt x="0" y="4796463"/>
                </a:lnTo>
                <a:lnTo>
                  <a:pt x="0" y="4650621"/>
                </a:lnTo>
                <a:lnTo>
                  <a:pt x="58587" y="4703581"/>
                </a:lnTo>
                <a:cubicBezTo>
                  <a:pt x="596892" y="5151493"/>
                  <a:pt x="1242280" y="5504573"/>
                  <a:pt x="1979101" y="5775724"/>
                </a:cubicBezTo>
                <a:cubicBezTo>
                  <a:pt x="2525924" y="5978712"/>
                  <a:pt x="3107049" y="6116659"/>
                  <a:pt x="3703984" y="6185206"/>
                </a:cubicBezTo>
                <a:cubicBezTo>
                  <a:pt x="3733465" y="6193002"/>
                  <a:pt x="3764747" y="6195414"/>
                  <a:pt x="3795538" y="6192272"/>
                </a:cubicBezTo>
                <a:cubicBezTo>
                  <a:pt x="2948356" y="6069500"/>
                  <a:pt x="2152443" y="5850995"/>
                  <a:pt x="1424282" y="5486576"/>
                </a:cubicBezTo>
                <a:cubicBezTo>
                  <a:pt x="919588" y="5233999"/>
                  <a:pt x="482248" y="4929277"/>
                  <a:pt x="103621" y="4578774"/>
                </a:cubicBezTo>
                <a:lnTo>
                  <a:pt x="0" y="44772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220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11AC4-53B5-69E9-D5F0-1113A594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La diversification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9156AC-20E6-594F-158C-B102DE895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75732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01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977A1-6B74-439F-7D26-29B1C36B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3200" dirty="0">
                <a:solidFill>
                  <a:schemeClr val="bg1"/>
                </a:solidFill>
                <a:cs typeface="Apple Chancery" panose="03020702040506060504" pitchFamily="66" charset="-79"/>
              </a:rPr>
              <a:t>La nutrition; la diversification</a:t>
            </a:r>
            <a:br>
              <a:rPr lang="fr-FR" sz="3200" dirty="0">
                <a:solidFill>
                  <a:schemeClr val="bg1"/>
                </a:solidFill>
                <a:cs typeface="Apple Chancery" panose="03020702040506060504" pitchFamily="66" charset="-79"/>
              </a:rPr>
            </a:br>
            <a:r>
              <a:rPr lang="fr-FR" sz="3200" dirty="0">
                <a:solidFill>
                  <a:schemeClr val="bg1"/>
                </a:solidFill>
                <a:cs typeface="Apple Chancery" panose="03020702040506060504" pitchFamily="66" charset="-79"/>
              </a:rPr>
              <a:t>Taux de pesticides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AB4B1B-F6A6-4AF8-455A-30BB45C3CE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488966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38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E145C-7D16-3044-1424-37E6DC36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fr-FR" dirty="0">
                <a:cs typeface="Apple Chancery" panose="03020702040506060504" pitchFamily="66" charset="-79"/>
              </a:rPr>
              <a:t>Taux de pesticides;</a:t>
            </a:r>
            <a:br>
              <a:rPr lang="fr-FR" dirty="0">
                <a:cs typeface="Apple Chancery" panose="03020702040506060504" pitchFamily="66" charset="-79"/>
              </a:rPr>
            </a:br>
            <a:r>
              <a:rPr lang="fr-FR" dirty="0">
                <a:cs typeface="Apple Chancery" panose="03020702040506060504" pitchFamily="66" charset="-79"/>
              </a:rPr>
              <a:t>Les chiffres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2D68E-0264-1921-269E-B3CD54BDF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Rapport 2025 du Pesticides </a:t>
            </a:r>
            <a:r>
              <a:rPr lang="fr-FR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Regulatory</a:t>
            </a: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Office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5% des échantillons dépassaient les seuils règlementaires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16% contenaient des molécules non recommandées pour la culture concernée</a:t>
            </a:r>
          </a:p>
          <a:p>
            <a:pPr lvl="2">
              <a:lnSpc>
                <a:spcPct val="100000"/>
              </a:lnSpc>
            </a:pPr>
            <a:r>
              <a:rPr lang="fr-FR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1/3 des produits susceptibles d’augmenter le risque sanitaire à moyen ou long terme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Touchent les aliments consommés quotidiennement</a:t>
            </a:r>
          </a:p>
          <a:p>
            <a:pPr lvl="2"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Production locale; Laitue, courgette, concombre, piment, </a:t>
            </a:r>
            <a:r>
              <a:rPr lang="fr-FR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cotomili</a:t>
            </a:r>
            <a:endParaRPr lang="fr-FR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lvl="2"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Importé; agrumes, raisins, poireaux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Le danger est dans </a:t>
            </a:r>
          </a:p>
          <a:p>
            <a:pPr lvl="2"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l’exposition répétées et l’accumulation progressive</a:t>
            </a:r>
          </a:p>
          <a:p>
            <a:pPr lvl="2"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L’accumulation de plusieurs types de résidus</a:t>
            </a:r>
          </a:p>
          <a:p>
            <a:pPr lvl="2"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Vulnérabilité accrue chez les nourrissons/enfants car en phase de développement et de croissance</a:t>
            </a:r>
          </a:p>
        </p:txBody>
      </p:sp>
    </p:spTree>
    <p:extLst>
      <p:ext uri="{BB962C8B-B14F-4D97-AF65-F5344CB8AC3E}">
        <p14:creationId xmlns:p14="http://schemas.microsoft.com/office/powerpoint/2010/main" val="2439462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76B9E-853B-97EE-9B00-ABE046AF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chemeClr val="bg1"/>
                </a:solidFill>
                <a:cs typeface="Apple Chancery" panose="03020702040506060504" pitchFamily="66" charset="-79"/>
              </a:rPr>
              <a:t>Taux de pesticides;</a:t>
            </a:r>
            <a:br>
              <a:rPr lang="fr-FR" sz="4400" dirty="0">
                <a:solidFill>
                  <a:schemeClr val="bg1"/>
                </a:solidFill>
                <a:cs typeface="Apple Chancery" panose="03020702040506060504" pitchFamily="66" charset="-79"/>
              </a:rPr>
            </a:br>
            <a:r>
              <a:rPr lang="fr-FR" sz="4400" dirty="0">
                <a:solidFill>
                  <a:schemeClr val="bg1"/>
                </a:solidFill>
                <a:cs typeface="Apple Chancery" panose="03020702040506060504" pitchFamily="66" charset="-79"/>
              </a:rPr>
              <a:t>Que faire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CEF7F0-B8CC-56EC-FF99-3AB7360AC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391395"/>
              </p:ext>
            </p:extLst>
          </p:nvPr>
        </p:nvGraphicFramePr>
        <p:xfrm>
          <a:off x="4648199" y="337459"/>
          <a:ext cx="6999515" cy="574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428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poster with a blue globe and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D9A55DFC-9551-3950-C22B-46F12D0739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9092"/>
          <a:stretch>
            <a:fillRect/>
          </a:stretch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557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DD8D5-0CA1-F15B-F084-57A97726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37" y="640823"/>
            <a:ext cx="3514302" cy="5583148"/>
          </a:xfrm>
        </p:spPr>
        <p:txBody>
          <a:bodyPr anchor="ctr"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cs typeface="Apple Chancery" panose="03020702040506060504" pitchFamily="66" charset="-79"/>
              </a:rPr>
              <a:t>L’abus d’antibiothérapie;</a:t>
            </a:r>
            <a:br>
              <a:rPr lang="fr-FR" sz="2800" dirty="0">
                <a:solidFill>
                  <a:schemeClr val="bg1"/>
                </a:solidFill>
                <a:cs typeface="Apple Chancery" panose="03020702040506060504" pitchFamily="66" charset="-79"/>
              </a:rPr>
            </a:br>
            <a:r>
              <a:rPr lang="fr-FR" sz="2800" dirty="0">
                <a:solidFill>
                  <a:schemeClr val="bg1"/>
                </a:solidFill>
                <a:cs typeface="Apple Chancery" panose="03020702040506060504" pitchFamily="66" charset="-79"/>
              </a:rPr>
              <a:t>L’antibiorésistance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F8194A-9913-2719-76E1-08A13A052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29602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10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0BA62-0E14-20B2-54D3-BA9AE576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640823"/>
            <a:ext cx="3305576" cy="5583148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chemeClr val="bg1"/>
                </a:solidFill>
                <a:cs typeface="Apple Chancery" panose="03020702040506060504" pitchFamily="66" charset="-79"/>
              </a:rPr>
              <a:t>Sommaire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E2B0E1-A089-B3A4-53D3-1C9D00D8D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94237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362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14E10E9-96CB-03E2-A133-EBDE7E0C8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295" y="630936"/>
            <a:ext cx="6894576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-2286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MU" sz="3600" b="0" i="0" u="none" strike="noStrike" cap="none" normalizeH="0" baseline="0" dirty="0">
                <a:ln>
                  <a:noFill/>
                </a:ln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Antibiogram based on GLASS DATA from the Central Health Laboratory</a:t>
            </a:r>
          </a:p>
          <a:p>
            <a:pPr marL="0" marR="0" lvl="0" indent="-2286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MU" sz="3600" b="0" i="0" u="none" strike="noStrike" cap="none" normalizeH="0" baseline="0" dirty="0">
                <a:ln>
                  <a:noFill/>
                </a:ln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Percentages represent susceptibility rates</a:t>
            </a:r>
          </a:p>
          <a:p>
            <a:pPr marL="0" marR="0" lvl="0" indent="-2286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MU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04088"/>
            <a:ext cx="18288" cy="1316736"/>
          </a:xfrm>
          <a:custGeom>
            <a:avLst/>
            <a:gdLst>
              <a:gd name="connsiteX0" fmla="*/ 0 w 18288"/>
              <a:gd name="connsiteY0" fmla="*/ 0 h 1316736"/>
              <a:gd name="connsiteX1" fmla="*/ 18288 w 18288"/>
              <a:gd name="connsiteY1" fmla="*/ 0 h 1316736"/>
              <a:gd name="connsiteX2" fmla="*/ 18288 w 18288"/>
              <a:gd name="connsiteY2" fmla="*/ 632033 h 1316736"/>
              <a:gd name="connsiteX3" fmla="*/ 18288 w 18288"/>
              <a:gd name="connsiteY3" fmla="*/ 1316736 h 1316736"/>
              <a:gd name="connsiteX4" fmla="*/ 0 w 18288"/>
              <a:gd name="connsiteY4" fmla="*/ 1316736 h 1316736"/>
              <a:gd name="connsiteX5" fmla="*/ 0 w 18288"/>
              <a:gd name="connsiteY5" fmla="*/ 671535 h 1316736"/>
              <a:gd name="connsiteX6" fmla="*/ 0 w 18288"/>
              <a:gd name="connsiteY6" fmla="*/ 0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" h="1316736" fill="none" extrusionOk="0">
                <a:moveTo>
                  <a:pt x="0" y="0"/>
                </a:moveTo>
                <a:cubicBezTo>
                  <a:pt x="5414" y="683"/>
                  <a:pt x="12510" y="720"/>
                  <a:pt x="18288" y="0"/>
                </a:cubicBezTo>
                <a:cubicBezTo>
                  <a:pt x="11385" y="276484"/>
                  <a:pt x="47354" y="495364"/>
                  <a:pt x="18288" y="632033"/>
                </a:cubicBezTo>
                <a:cubicBezTo>
                  <a:pt x="-10778" y="768702"/>
                  <a:pt x="26786" y="1005085"/>
                  <a:pt x="18288" y="1316736"/>
                </a:cubicBezTo>
                <a:cubicBezTo>
                  <a:pt x="9577" y="1315893"/>
                  <a:pt x="6900" y="1316365"/>
                  <a:pt x="0" y="1316736"/>
                </a:cubicBezTo>
                <a:cubicBezTo>
                  <a:pt x="-29997" y="1144491"/>
                  <a:pt x="20055" y="926108"/>
                  <a:pt x="0" y="671535"/>
                </a:cubicBezTo>
                <a:cubicBezTo>
                  <a:pt x="-20055" y="416962"/>
                  <a:pt x="15787" y="211813"/>
                  <a:pt x="0" y="0"/>
                </a:cubicBezTo>
                <a:close/>
              </a:path>
              <a:path w="18288" h="1316736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-6741" y="195124"/>
                  <a:pt x="36996" y="409062"/>
                  <a:pt x="18288" y="618866"/>
                </a:cubicBezTo>
                <a:cubicBezTo>
                  <a:pt x="-420" y="828670"/>
                  <a:pt x="28345" y="1144651"/>
                  <a:pt x="18288" y="1316736"/>
                </a:cubicBezTo>
                <a:cubicBezTo>
                  <a:pt x="10476" y="1317615"/>
                  <a:pt x="8805" y="1316987"/>
                  <a:pt x="0" y="1316736"/>
                </a:cubicBezTo>
                <a:cubicBezTo>
                  <a:pt x="30302" y="1053606"/>
                  <a:pt x="-1997" y="890047"/>
                  <a:pt x="0" y="671535"/>
                </a:cubicBezTo>
                <a:cubicBezTo>
                  <a:pt x="1997" y="453023"/>
                  <a:pt x="-25538" y="32204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DD9100-4F6D-0D0A-8328-1E1E3605B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393070"/>
              </p:ext>
            </p:extLst>
          </p:nvPr>
        </p:nvGraphicFramePr>
        <p:xfrm>
          <a:off x="630936" y="3215563"/>
          <a:ext cx="10917941" cy="2110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4046">
                  <a:extLst>
                    <a:ext uri="{9D8B030D-6E8A-4147-A177-3AD203B41FA5}">
                      <a16:colId xmlns:a16="http://schemas.microsoft.com/office/drawing/2014/main" val="4222609453"/>
                    </a:ext>
                  </a:extLst>
                </a:gridCol>
                <a:gridCol w="945259">
                  <a:extLst>
                    <a:ext uri="{9D8B030D-6E8A-4147-A177-3AD203B41FA5}">
                      <a16:colId xmlns:a16="http://schemas.microsoft.com/office/drawing/2014/main" val="3860099390"/>
                    </a:ext>
                  </a:extLst>
                </a:gridCol>
                <a:gridCol w="945259">
                  <a:extLst>
                    <a:ext uri="{9D8B030D-6E8A-4147-A177-3AD203B41FA5}">
                      <a16:colId xmlns:a16="http://schemas.microsoft.com/office/drawing/2014/main" val="1917609373"/>
                    </a:ext>
                  </a:extLst>
                </a:gridCol>
                <a:gridCol w="945259">
                  <a:extLst>
                    <a:ext uri="{9D8B030D-6E8A-4147-A177-3AD203B41FA5}">
                      <a16:colId xmlns:a16="http://schemas.microsoft.com/office/drawing/2014/main" val="853527077"/>
                    </a:ext>
                  </a:extLst>
                </a:gridCol>
                <a:gridCol w="945259">
                  <a:extLst>
                    <a:ext uri="{9D8B030D-6E8A-4147-A177-3AD203B41FA5}">
                      <a16:colId xmlns:a16="http://schemas.microsoft.com/office/drawing/2014/main" val="1769142089"/>
                    </a:ext>
                  </a:extLst>
                </a:gridCol>
                <a:gridCol w="945259">
                  <a:extLst>
                    <a:ext uri="{9D8B030D-6E8A-4147-A177-3AD203B41FA5}">
                      <a16:colId xmlns:a16="http://schemas.microsoft.com/office/drawing/2014/main" val="3036631093"/>
                    </a:ext>
                  </a:extLst>
                </a:gridCol>
                <a:gridCol w="1003541">
                  <a:extLst>
                    <a:ext uri="{9D8B030D-6E8A-4147-A177-3AD203B41FA5}">
                      <a16:colId xmlns:a16="http://schemas.microsoft.com/office/drawing/2014/main" val="2989836144"/>
                    </a:ext>
                  </a:extLst>
                </a:gridCol>
                <a:gridCol w="1003541">
                  <a:extLst>
                    <a:ext uri="{9D8B030D-6E8A-4147-A177-3AD203B41FA5}">
                      <a16:colId xmlns:a16="http://schemas.microsoft.com/office/drawing/2014/main" val="483197643"/>
                    </a:ext>
                  </a:extLst>
                </a:gridCol>
                <a:gridCol w="945259">
                  <a:extLst>
                    <a:ext uri="{9D8B030D-6E8A-4147-A177-3AD203B41FA5}">
                      <a16:colId xmlns:a16="http://schemas.microsoft.com/office/drawing/2014/main" val="3886500450"/>
                    </a:ext>
                  </a:extLst>
                </a:gridCol>
                <a:gridCol w="945259">
                  <a:extLst>
                    <a:ext uri="{9D8B030D-6E8A-4147-A177-3AD203B41FA5}">
                      <a16:colId xmlns:a16="http://schemas.microsoft.com/office/drawing/2014/main" val="637578930"/>
                    </a:ext>
                  </a:extLst>
                </a:gridCol>
              </a:tblGrid>
              <a:tr h="511540">
                <a:tc rowSpan="2">
                  <a:txBody>
                    <a:bodyPr/>
                    <a:lstStyle/>
                    <a:p>
                      <a:pPr algn="ctr"/>
                      <a:r>
                        <a:rPr lang="en-GB" sz="2100" kern="100" dirty="0">
                          <a:effectLst/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Outpatients and Emergency departments</a:t>
                      </a:r>
                      <a:endParaRPr lang="en-MU" sz="2100" kern="100" dirty="0">
                        <a:effectLst/>
                        <a:latin typeface="Apple Chancery" panose="03020702040506060504" pitchFamily="66" charset="-79"/>
                        <a:ea typeface="Aptos" panose="020B0004020202020204" pitchFamily="34" charset="0"/>
                        <a:cs typeface="Apple Chancery" panose="03020702040506060504" pitchFamily="66" charset="-79"/>
                      </a:endParaRPr>
                    </a:p>
                  </a:txBody>
                  <a:tcPr marL="119892" marR="119892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100" kern="100" dirty="0">
                          <a:effectLst/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Co-amoxiclav</a:t>
                      </a:r>
                      <a:endParaRPr lang="en-MU" sz="2100" kern="100" dirty="0">
                        <a:effectLst/>
                        <a:latin typeface="Apple Chancery" panose="03020702040506060504" pitchFamily="66" charset="-79"/>
                        <a:ea typeface="Aptos" panose="020B0004020202020204" pitchFamily="34" charset="0"/>
                        <a:cs typeface="Apple Chancery" panose="03020702040506060504" pitchFamily="66" charset="-79"/>
                      </a:endParaRPr>
                    </a:p>
                  </a:txBody>
                  <a:tcPr marL="119892" marR="119892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100" kern="100" dirty="0">
                          <a:effectLst/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Ceftriaxone</a:t>
                      </a:r>
                      <a:endParaRPr lang="en-MU" sz="2100" kern="100" dirty="0">
                        <a:effectLst/>
                        <a:latin typeface="Apple Chancery" panose="03020702040506060504" pitchFamily="66" charset="-79"/>
                        <a:ea typeface="Aptos" panose="020B0004020202020204" pitchFamily="34" charset="0"/>
                        <a:cs typeface="Apple Chancery" panose="03020702040506060504" pitchFamily="66" charset="-79"/>
                      </a:endParaRPr>
                    </a:p>
                  </a:txBody>
                  <a:tcPr marL="119892" marR="119892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100" kern="100" dirty="0">
                          <a:effectLst/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Co-trimoxazole</a:t>
                      </a:r>
                      <a:endParaRPr lang="en-MU" sz="2100" kern="100" dirty="0">
                        <a:effectLst/>
                        <a:latin typeface="Apple Chancery" panose="03020702040506060504" pitchFamily="66" charset="-79"/>
                        <a:ea typeface="Aptos" panose="020B0004020202020204" pitchFamily="34" charset="0"/>
                        <a:cs typeface="Apple Chancery" panose="03020702040506060504" pitchFamily="66" charset="-79"/>
                      </a:endParaRPr>
                    </a:p>
                  </a:txBody>
                  <a:tcPr marL="119892" marR="119892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38618"/>
                  </a:ext>
                </a:extLst>
              </a:tr>
              <a:tr h="5115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2021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2022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2023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2021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2022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2023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2021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2022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2023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extLst>
                  <a:ext uri="{0D108BD9-81ED-4DB2-BD59-A6C34878D82A}">
                    <a16:rowId xmlns:a16="http://schemas.microsoft.com/office/drawing/2014/main" val="364914328"/>
                  </a:ext>
                </a:extLst>
              </a:tr>
              <a:tr h="383655"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 dirty="0" err="1">
                          <a:effectLst/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Escherchia</a:t>
                      </a:r>
                      <a:r>
                        <a:rPr lang="en-GB" sz="2100" kern="100" dirty="0">
                          <a:effectLst/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 coli</a:t>
                      </a:r>
                      <a:endParaRPr lang="en-MU" sz="2100" kern="100" dirty="0">
                        <a:effectLst/>
                        <a:latin typeface="Apple Chancery" panose="03020702040506060504" pitchFamily="66" charset="-79"/>
                        <a:ea typeface="Aptos" panose="020B0004020202020204" pitchFamily="34" charset="0"/>
                        <a:cs typeface="Apple Chancery" panose="03020702040506060504" pitchFamily="66" charset="-79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44%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37%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31%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40%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29%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28%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 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 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 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extLst>
                  <a:ext uri="{0D108BD9-81ED-4DB2-BD59-A6C34878D82A}">
                    <a16:rowId xmlns:a16="http://schemas.microsoft.com/office/drawing/2014/main" val="969882034"/>
                  </a:ext>
                </a:extLst>
              </a:tr>
              <a:tr h="703367"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 dirty="0">
                          <a:effectLst/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Staphylococcus Aureus</a:t>
                      </a:r>
                      <a:endParaRPr lang="en-MU" sz="2100" kern="100" dirty="0">
                        <a:effectLst/>
                        <a:latin typeface="Apple Chancery" panose="03020702040506060504" pitchFamily="66" charset="-79"/>
                        <a:ea typeface="Aptos" panose="020B0004020202020204" pitchFamily="34" charset="0"/>
                        <a:cs typeface="Apple Chancery" panose="03020702040506060504" pitchFamily="66" charset="-79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 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 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 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 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 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 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100%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>
                          <a:effectLst/>
                        </a:rPr>
                        <a:t>97%</a:t>
                      </a:r>
                      <a:endParaRPr lang="en-MU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kern="100" dirty="0">
                          <a:effectLst/>
                        </a:rPr>
                        <a:t>89%</a:t>
                      </a:r>
                      <a:endParaRPr lang="en-MU" sz="2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92" marR="119892" marT="0" marB="0"/>
                </a:tc>
                <a:extLst>
                  <a:ext uri="{0D108BD9-81ED-4DB2-BD59-A6C34878D82A}">
                    <a16:rowId xmlns:a16="http://schemas.microsoft.com/office/drawing/2014/main" val="2590473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44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08A27-9E18-8FDB-D98B-EA4244C1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6100">
                <a:cs typeface="Apple Chancery" panose="03020702040506060504" pitchFamily="66" charset="-79"/>
              </a:rPr>
              <a:t>Prescription d’antibiotiques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D43AF-FC00-98E5-4AD3-1560F9FCB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22439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349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AD012-05B3-E43B-1078-02D8BC44AB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500" b="1"/>
              <a:t>C</a:t>
            </a:r>
            <a:r>
              <a:rPr lang="en-US" sz="4500" b="1" i="0">
                <a:effectLst/>
              </a:rPr>
              <a:t>atastrophe éducative et sanitaire en puissance</a:t>
            </a:r>
            <a:br>
              <a:rPr lang="en-US" sz="4500" b="1" i="0">
                <a:effectLst/>
              </a:rPr>
            </a:br>
            <a:endParaRPr lang="en-US" sz="450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B85ED"/>
          </a:solidFill>
          <a:ln w="38100" cap="rnd">
            <a:solidFill>
              <a:srgbClr val="2B85E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FAFBC-1B2E-6BDE-10BD-9624C5A3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07406"/>
            <a:ext cx="7214616" cy="48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98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2F6B4-3CEF-7EFC-C44F-F9501C73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FR" sz="4700" dirty="0">
                <a:cs typeface="Apple Chancery" panose="03020702040506060504" pitchFamily="66" charset="-79"/>
              </a:rPr>
              <a:t>Le temps d’exposition aux écrans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DE8A97-B92F-C2CA-6E98-963FF240C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28125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180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FBD0C-D719-0A25-5F89-9EEDBE13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12" y="640823"/>
            <a:ext cx="3573147" cy="5583148"/>
          </a:xfrm>
        </p:spPr>
        <p:txBody>
          <a:bodyPr anchor="ctr">
            <a:normAutofit/>
          </a:bodyPr>
          <a:lstStyle/>
          <a:p>
            <a:r>
              <a:rPr lang="fr-FR" sz="4700" dirty="0">
                <a:cs typeface="Apple Chancery" panose="03020702040506060504" pitchFamily="66" charset="-79"/>
              </a:rPr>
              <a:t>Le temps d’exposition aux écrans:</a:t>
            </a:r>
            <a:br>
              <a:rPr lang="fr-FR" sz="4700" dirty="0">
                <a:cs typeface="Apple Chancery" panose="03020702040506060504" pitchFamily="66" charset="-79"/>
              </a:rPr>
            </a:br>
            <a:r>
              <a:rPr lang="fr-FR" sz="4700" dirty="0">
                <a:cs typeface="Apple Chancery" panose="03020702040506060504" pitchFamily="66" charset="-79"/>
              </a:rPr>
              <a:t>L’EPEE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BC3C04-571C-379E-8421-489F12F8F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51320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498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FF9F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8B734-8E50-76CA-03BE-40AE3B24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  <a:cs typeface="Apple Chancery" panose="03020702040506060504" pitchFamily="66" charset="-79"/>
              </a:rPr>
              <a:t>Le temps </a:t>
            </a:r>
            <a:r>
              <a:rPr lang="en-US" sz="3600" dirty="0" err="1">
                <a:solidFill>
                  <a:srgbClr val="FFFFFF"/>
                </a:solidFill>
                <a:cs typeface="Apple Chancery" panose="03020702040506060504" pitchFamily="66" charset="-79"/>
              </a:rPr>
              <a:t>d’exposition</a:t>
            </a:r>
            <a:r>
              <a:rPr lang="en-US" sz="3600" dirty="0">
                <a:solidFill>
                  <a:srgbClr val="FFFFFF"/>
                </a:solidFill>
                <a:cs typeface="Apple Chancery" panose="03020702040506060504" pitchFamily="66" charset="-79"/>
              </a:rPr>
              <a:t> aux </a:t>
            </a:r>
            <a:r>
              <a:rPr lang="en-US" sz="3600" dirty="0" err="1">
                <a:solidFill>
                  <a:srgbClr val="FFFFFF"/>
                </a:solidFill>
                <a:cs typeface="Apple Chancery" panose="03020702040506060504" pitchFamily="66" charset="-79"/>
              </a:rPr>
              <a:t>écrans</a:t>
            </a:r>
            <a:br>
              <a:rPr lang="en-US" sz="3600" dirty="0">
                <a:solidFill>
                  <a:srgbClr val="FFFFFF"/>
                </a:solidFill>
                <a:cs typeface="Apple Chancery" panose="03020702040506060504" pitchFamily="66" charset="-79"/>
              </a:rPr>
            </a:br>
            <a:r>
              <a:rPr lang="en-US" sz="3600" dirty="0">
                <a:solidFill>
                  <a:srgbClr val="FFFFFF"/>
                </a:solidFill>
                <a:cs typeface="Apple Chancery" panose="03020702040506060504" pitchFamily="66" charset="-79"/>
              </a:rPr>
              <a:t>Les 4 PAS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9F00"/>
          </a:solidFill>
          <a:ln w="38100" cap="rnd">
            <a:solidFill>
              <a:srgbClr val="FF9F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oster with colorful flowers&#10;&#10;Description automatically generated">
            <a:extLst>
              <a:ext uri="{FF2B5EF4-FFF2-40B4-BE49-F238E27FC236}">
                <a16:creationId xmlns:a16="http://schemas.microsoft.com/office/drawing/2014/main" id="{FCC8DEF1-EFDA-E220-404D-201640B12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06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9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9F13B-0BA9-5A81-4D52-CFBF632D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37" y="640823"/>
            <a:ext cx="3356358" cy="5583148"/>
          </a:xfrm>
        </p:spPr>
        <p:txBody>
          <a:bodyPr anchor="ctr"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cs typeface="Apple Chancery" panose="03020702040506060504" pitchFamily="66" charset="-79"/>
              </a:rPr>
              <a:t>Le temps d’exposition aux écrans:</a:t>
            </a:r>
            <a:br>
              <a:rPr lang="fr-FR" sz="2800" dirty="0">
                <a:solidFill>
                  <a:schemeClr val="bg1"/>
                </a:solidFill>
                <a:cs typeface="Apple Chancery" panose="03020702040506060504" pitchFamily="66" charset="-79"/>
              </a:rPr>
            </a:br>
            <a:r>
              <a:rPr lang="fr-FR" sz="2800" dirty="0">
                <a:solidFill>
                  <a:schemeClr val="bg1"/>
                </a:solidFill>
                <a:cs typeface="Apple Chancery" panose="03020702040506060504" pitchFamily="66" charset="-79"/>
              </a:rPr>
              <a:t>recommandations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DF7AFB-3C0D-48A3-82AA-53B32B20A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33550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110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0DBA8B-C507-579F-5777-EBF9E8FFA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709"/>
          <a:stretch>
            <a:fillRect/>
          </a:stretch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7712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me-cover2.jpg">
            <a:extLst>
              <a:ext uri="{FF2B5EF4-FFF2-40B4-BE49-F238E27FC236}">
                <a16:creationId xmlns:a16="http://schemas.microsoft.com/office/drawing/2014/main" id="{E18E9511-E83D-34DC-75D1-A12860DD7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9" y="2395539"/>
            <a:ext cx="1889125" cy="29686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393FBD2-72C8-309F-1808-3091AA370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4681538"/>
            <a:ext cx="3829050" cy="1854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110E54-7516-3063-DF00-2ECEAF8F6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9" y="2603501"/>
            <a:ext cx="2054225" cy="3363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F72A803-64FF-DAEB-9F11-D1655066C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9" y="550864"/>
            <a:ext cx="2676525" cy="1736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1">
            <a:extLst>
              <a:ext uri="{FF2B5EF4-FFF2-40B4-BE49-F238E27FC236}">
                <a16:creationId xmlns:a16="http://schemas.microsoft.com/office/drawing/2014/main" id="{C3C0CFC8-C410-CEC3-3C59-AAB508537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27226"/>
            <a:ext cx="4413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 dirty="0">
                <a:latin typeface="Apple Chancery" panose="03020702040506060504" pitchFamily="66" charset="0"/>
              </a:rPr>
              <a:t>La Science démontre qu’un environnement précoce optimal notamment au travers de la nutrition augmente la probabilité de ne pas être </a:t>
            </a:r>
            <a:r>
              <a:rPr lang="fr-FR" altLang="en-US" sz="2400" dirty="0" err="1">
                <a:latin typeface="Apple Chancery" panose="03020702040506060504" pitchFamily="66" charset="0"/>
              </a:rPr>
              <a:t>touch</a:t>
            </a:r>
            <a:r>
              <a:rPr lang="en-GB" altLang="en-US" sz="2400" dirty="0" err="1">
                <a:latin typeface="Apple Chancery" panose="03020702040506060504" pitchFamily="66" charset="0"/>
              </a:rPr>
              <a:t>é</a:t>
            </a:r>
            <a:r>
              <a:rPr lang="fr-FR" altLang="en-US" sz="2400" dirty="0">
                <a:latin typeface="Apple Chancery" panose="03020702040506060504" pitchFamily="66" charset="0"/>
              </a:rPr>
              <a:t> à moyen terme par les maladies chroniques non transmissibles</a:t>
            </a:r>
          </a:p>
        </p:txBody>
      </p:sp>
      <p:pic>
        <p:nvPicPr>
          <p:cNvPr id="47110" name="Picture 2">
            <a:extLst>
              <a:ext uri="{FF2B5EF4-FFF2-40B4-BE49-F238E27FC236}">
                <a16:creationId xmlns:a16="http://schemas.microsoft.com/office/drawing/2014/main" id="{C1A762B6-612B-E29F-7AE0-B9E5269380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565151"/>
            <a:ext cx="592931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19E584-A571-83E8-CA3B-D70BA928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100" dirty="0">
                <a:cs typeface="Apple Chancery" panose="03020702040506060504" pitchFamily="66" charset="-79"/>
              </a:rPr>
              <a:t>La clé de la Santé de demain;</a:t>
            </a:r>
            <a:br>
              <a:rPr lang="fr-FR" sz="3100" dirty="0">
                <a:cs typeface="Apple Chancery" panose="03020702040506060504" pitchFamily="66" charset="-79"/>
              </a:rPr>
            </a:br>
            <a:r>
              <a:rPr lang="fr-FR" sz="3100" dirty="0">
                <a:cs typeface="Apple Chancery" panose="03020702040506060504" pitchFamily="66" charset="-79"/>
              </a:rPr>
              <a:t>les 1000 premiers jours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F88C8F-60EE-1595-BEE0-39FAD9B1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 fontScale="77500" lnSpcReduction="20000"/>
          </a:bodyPr>
          <a:lstStyle/>
          <a:p>
            <a:pPr marL="0" indent="0" eaLnBrk="1" hangingPunct="1">
              <a:buNone/>
              <a:defRPr/>
            </a:pPr>
            <a:r>
              <a:rPr lang="fr-FR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Les maladies chroniques telles que les maladies cardio-vasculaires, l’obésité, le diabète type 2, le cancer, les maladies dégénératives, les maladies mentales et les allergies sont principalement attribuables à des facteurs environnementaux</a:t>
            </a:r>
          </a:p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e 2">
            <a:extLst>
              <a:ext uri="{FF2B5EF4-FFF2-40B4-BE49-F238E27FC236}">
                <a16:creationId xmlns:a16="http://schemas.microsoft.com/office/drawing/2014/main" id="{163BE2BF-7C2C-C248-34AC-86D4CE9C40B2}"/>
              </a:ext>
            </a:extLst>
          </p:cNvPr>
          <p:cNvGrpSpPr>
            <a:grpSpLocks/>
          </p:cNvGrpSpPr>
          <p:nvPr/>
        </p:nvGrpSpPr>
        <p:grpSpPr bwMode="auto">
          <a:xfrm>
            <a:off x="630936" y="1860627"/>
            <a:ext cx="5458968" cy="3409425"/>
            <a:chOff x="734287" y="1717505"/>
            <a:chExt cx="7706988" cy="3697549"/>
          </a:xfrm>
        </p:grpSpPr>
        <p:pic>
          <p:nvPicPr>
            <p:cNvPr id="12" name="Picture 3" descr="A person holding a baby&#10;&#10;Description automatically generated">
              <a:extLst>
                <a:ext uri="{FF2B5EF4-FFF2-40B4-BE49-F238E27FC236}">
                  <a16:creationId xmlns:a16="http://schemas.microsoft.com/office/drawing/2014/main" id="{73282404-3266-25A2-A624-47F76315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996" y="1717505"/>
              <a:ext cx="7154428" cy="293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564958-8301-A80E-907E-62463F7FFC6D}"/>
                </a:ext>
              </a:extLst>
            </p:cNvPr>
            <p:cNvSpPr/>
            <p:nvPr/>
          </p:nvSpPr>
          <p:spPr>
            <a:xfrm>
              <a:off x="734287" y="3605933"/>
              <a:ext cx="7706988" cy="180912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defTabSz="731520">
                <a:spcAft>
                  <a:spcPts val="600"/>
                </a:spcAft>
                <a:defRPr/>
              </a:pPr>
              <a:r>
                <a:rPr lang="fr-FR" sz="2560" b="1" kern="1200" dirty="0">
                  <a:solidFill>
                    <a:srgbClr val="003399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Ce que vous faites et ce que vous mangez au cours des 1000 premiers jours font une différence pour le reste de votre vie! </a:t>
              </a:r>
              <a:endParaRPr lang="fr-FR" sz="3200" b="1" dirty="0">
                <a:solidFill>
                  <a:srgbClr val="003399"/>
                </a:solidFill>
                <a:latin typeface="APPLE CHANCERY" panose="03020702040506060504" pitchFamily="66" charset="-79"/>
                <a:ea typeface="Arial" charset="0"/>
                <a:cs typeface="APPLE CHANCERY" panose="03020702040506060504" pitchFamily="66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40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A58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E5D8B-BB48-DC70-205D-A8378CD6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fr-FR" dirty="0">
                <a:cs typeface="Apple Chancery" panose="03020702040506060504" pitchFamily="66" charset="-79"/>
              </a:rPr>
              <a:t>Bébé mauricien</a:t>
            </a:r>
            <a:br>
              <a:rPr lang="fr-FR" dirty="0">
                <a:cs typeface="Apple Chancery" panose="03020702040506060504" pitchFamily="66" charset="-79"/>
              </a:rPr>
            </a:br>
            <a:r>
              <a:rPr lang="fr-FR" dirty="0">
                <a:cs typeface="Apple Chancery" panose="03020702040506060504" pitchFamily="66" charset="-79"/>
              </a:rPr>
              <a:t>tendance à partir 2026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95C3D-4C96-C22D-D4D9-5D3AA607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2706624"/>
            <a:ext cx="7036961" cy="3900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Naissance par césarienne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Allaitement mixte mais avec du lait disponible non conforme aux recommandations nutritionnels/lait de vache 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Légumes ayant des taux résiduels de pesticides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Plusieurs cures d’antibiothérapies inutiles et inappropriés et antibiorésistance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L’EPEE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Les 1000 premiers jours pas intégrer dans nos plans d’actions nationaux</a:t>
            </a:r>
          </a:p>
        </p:txBody>
      </p:sp>
      <p:pic>
        <p:nvPicPr>
          <p:cNvPr id="6" name="Picture 5" descr="A tree stump with a hole in it&#10;&#10;Description automatically generated">
            <a:extLst>
              <a:ext uri="{FF2B5EF4-FFF2-40B4-BE49-F238E27FC236}">
                <a16:creationId xmlns:a16="http://schemas.microsoft.com/office/drawing/2014/main" id="{61FCAB00-E42E-3430-5529-FC60BFC52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96" r="6754"/>
          <a:stretch>
            <a:fillRect/>
          </a:stretch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3151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4">
            <a:extLst>
              <a:ext uri="{FF2B5EF4-FFF2-40B4-BE49-F238E27FC236}">
                <a16:creationId xmlns:a16="http://schemas.microsoft.com/office/drawing/2014/main" id="{00A4609F-A6A5-604A-5C00-8B2AF1C68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776413"/>
            <a:ext cx="8483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Placeholder 3">
            <a:extLst>
              <a:ext uri="{FF2B5EF4-FFF2-40B4-BE49-F238E27FC236}">
                <a16:creationId xmlns:a16="http://schemas.microsoft.com/office/drawing/2014/main" id="{CEC5AE6C-3C47-2775-8904-3873F8861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1787525" y="369888"/>
            <a:ext cx="8564562" cy="140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en-US" sz="3600" dirty="0">
                <a:latin typeface="+mj-lt"/>
                <a:cs typeface="Apple Chancery" panose="03020702040506060504" pitchFamily="66" charset="-79"/>
              </a:rPr>
              <a:t>D’une fenêtre de vulnérabilité </a:t>
            </a:r>
            <a:r>
              <a:rPr lang="en-GB" altLang="en-US" sz="3600" dirty="0">
                <a:latin typeface="+mj-lt"/>
                <a:cs typeface="Apple Chancery" panose="03020702040506060504" pitchFamily="66" charset="-79"/>
              </a:rPr>
              <a:t>a</a:t>
            </a:r>
            <a:r>
              <a:rPr lang="fr-FR" altLang="en-US" sz="3600" dirty="0">
                <a:latin typeface="+mj-lt"/>
                <a:cs typeface="Apple Chancery" panose="03020702040506060504" pitchFamily="66" charset="-79"/>
              </a:rPr>
              <a:t> </a:t>
            </a:r>
            <a:r>
              <a:rPr lang="is-IS" altLang="en-US" sz="3600" dirty="0">
                <a:latin typeface="+mj-lt"/>
                <a:cs typeface="Apple Chancery" panose="03020702040506060504" pitchFamily="66" charset="-79"/>
              </a:rPr>
              <a:t>…</a:t>
            </a:r>
            <a:endParaRPr lang="fr-FR" altLang="en-US" sz="3600" dirty="0">
              <a:latin typeface="+mj-lt"/>
              <a:cs typeface="Apple Chancery" panose="03020702040506060504" pitchFamily="66" charset="-79"/>
            </a:endParaRPr>
          </a:p>
        </p:txBody>
      </p:sp>
      <p:sp>
        <p:nvSpPr>
          <p:cNvPr id="24579" name="TextBox 6">
            <a:extLst>
              <a:ext uri="{FF2B5EF4-FFF2-40B4-BE49-F238E27FC236}">
                <a16:creationId xmlns:a16="http://schemas.microsoft.com/office/drawing/2014/main" id="{3F8B8E28-AF8F-59D9-5378-9A88D73C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1" y="5420719"/>
            <a:ext cx="68558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s-IS" altLang="en-US" sz="4000" b="1" dirty="0">
                <a:latin typeface="+mj-lt"/>
              </a:rPr>
              <a:t>…</a:t>
            </a:r>
            <a:r>
              <a:rPr lang="fr-FR" altLang="en-US" sz="4000" b="1" dirty="0">
                <a:latin typeface="+mj-lt"/>
                <a:cs typeface="APPLE CHANCERY" panose="03020702040506060504" pitchFamily="66" charset="-79"/>
              </a:rPr>
              <a:t>une fenêtre d’</a:t>
            </a:r>
            <a:r>
              <a:rPr lang="fr-FR" altLang="en-US" sz="4000" b="1" dirty="0" err="1">
                <a:latin typeface="+mj-lt"/>
                <a:cs typeface="APPLE CHANCERY" panose="03020702040506060504" pitchFamily="66" charset="-79"/>
              </a:rPr>
              <a:t>opportunit</a:t>
            </a:r>
            <a:r>
              <a:rPr lang="en-GB" altLang="en-US" sz="4000" b="1" dirty="0" err="1">
                <a:latin typeface="+mj-lt"/>
                <a:cs typeface="APPLE CHANCERY" panose="03020702040506060504" pitchFamily="66" charset="-79"/>
              </a:rPr>
              <a:t>é</a:t>
            </a:r>
            <a:endParaRPr lang="fr-FR" altLang="en-US" sz="4000" b="1" dirty="0">
              <a:latin typeface="+mj-lt"/>
              <a:cs typeface="APPLE CHANCERY" panose="03020702040506060504" pitchFamily="66" charset="-79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70B6-DF43-2FA8-077F-79686510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Apple Chancery" panose="03020702040506060504" pitchFamily="66" charset="-79"/>
              </a:rPr>
              <a:t>Les 1000 premiers jours</a:t>
            </a:r>
          </a:p>
        </p:txBody>
      </p:sp>
      <p:pic>
        <p:nvPicPr>
          <p:cNvPr id="4" name="Image 15">
            <a:extLst>
              <a:ext uri="{FF2B5EF4-FFF2-40B4-BE49-F238E27FC236}">
                <a16:creationId xmlns:a16="http://schemas.microsoft.com/office/drawing/2014/main" id="{F6AF3890-3BC3-D8D2-55CE-CF1F193FE8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4500" y="1892300"/>
            <a:ext cx="6654800" cy="4787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23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col2.com/ecol2com/img/adn.png">
            <a:extLst>
              <a:ext uri="{FF2B5EF4-FFF2-40B4-BE49-F238E27FC236}">
                <a16:creationId xmlns:a16="http://schemas.microsoft.com/office/drawing/2014/main" id="{A9625DD3-0AA0-1D2F-447A-2E373B00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576004">
            <a:off x="5317272" y="2395349"/>
            <a:ext cx="1108262" cy="1129908"/>
          </a:xfrm>
          <a:prstGeom prst="rect">
            <a:avLst/>
          </a:prstGeom>
          <a:noFill/>
        </p:spPr>
      </p:pic>
      <p:sp>
        <p:nvSpPr>
          <p:cNvPr id="44034" name="Rounded Rectangle 4">
            <a:extLst>
              <a:ext uri="{FF2B5EF4-FFF2-40B4-BE49-F238E27FC236}">
                <a16:creationId xmlns:a16="http://schemas.microsoft.com/office/drawing/2014/main" id="{56EFAA41-18D5-182A-59D4-789D75B6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4868863"/>
            <a:ext cx="7943850" cy="3746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 b="1" dirty="0"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Expression des gènes ±</a:t>
            </a:r>
          </a:p>
        </p:txBody>
      </p:sp>
      <p:sp>
        <p:nvSpPr>
          <p:cNvPr id="44035" name="Rounded Rectangle 5">
            <a:extLst>
              <a:ext uri="{FF2B5EF4-FFF2-40B4-BE49-F238E27FC236}">
                <a16:creationId xmlns:a16="http://schemas.microsoft.com/office/drawing/2014/main" id="{F3ECC877-46BA-AEBB-3839-2A9B5D38E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5724526"/>
            <a:ext cx="7943850" cy="374650"/>
          </a:xfrm>
          <a:prstGeom prst="roundRect">
            <a:avLst>
              <a:gd name="adj" fmla="val 23449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 b="1" dirty="0"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Transmission aux générations suivantes</a:t>
            </a:r>
            <a:endParaRPr lang="fr-FR" altLang="en-US" sz="1600" b="1" baseline="30000" dirty="0">
              <a:latin typeface="APPLE CHANCERY" panose="03020702040506060504" pitchFamily="66" charset="-79"/>
              <a:ea typeface="Century Gothic" panose="020B0502020202020204" pitchFamily="34" charset="0"/>
              <a:cs typeface="APPLE CHANCERY" panose="03020702040506060504" pitchFamily="66" charset="-79"/>
            </a:endParaRPr>
          </a:p>
        </p:txBody>
      </p:sp>
      <p:sp>
        <p:nvSpPr>
          <p:cNvPr id="44036" name="Rounded Rectangle 6">
            <a:extLst>
              <a:ext uri="{FF2B5EF4-FFF2-40B4-BE49-F238E27FC236}">
                <a16:creationId xmlns:a16="http://schemas.microsoft.com/office/drawing/2014/main" id="{958DB812-CCAF-502D-862E-8753AD939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098925"/>
            <a:ext cx="7943850" cy="3746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 b="1" dirty="0"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Modifications épigénétiques</a:t>
            </a:r>
            <a:endParaRPr lang="fr-FR" altLang="en-US" sz="1600" b="1" baseline="30000" dirty="0">
              <a:latin typeface="APPLE CHANCERY" panose="03020702040506060504" pitchFamily="66" charset="-79"/>
              <a:ea typeface="Century Gothic" panose="020B0502020202020204" pitchFamily="34" charset="0"/>
              <a:cs typeface="APPLE CHANCERY" panose="03020702040506060504" pitchFamily="66" charset="-79"/>
            </a:endParaRPr>
          </a:p>
        </p:txBody>
      </p:sp>
      <p:sp>
        <p:nvSpPr>
          <p:cNvPr id="44037" name="ZoneTexte 3">
            <a:extLst>
              <a:ext uri="{FF2B5EF4-FFF2-40B4-BE49-F238E27FC236}">
                <a16:creationId xmlns:a16="http://schemas.microsoft.com/office/drawing/2014/main" id="{D05BC1C5-9E57-A959-289D-FB18B6B98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6" y="1536700"/>
            <a:ext cx="272732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1600" b="1" dirty="0">
                <a:solidFill>
                  <a:srgbClr val="00B050"/>
                </a:solidFill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Stimuli +</a:t>
            </a:r>
            <a:br>
              <a:rPr lang="fr-FR" altLang="en-US" sz="1600" dirty="0">
                <a:solidFill>
                  <a:srgbClr val="00B050"/>
                </a:solidFill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</a:br>
            <a:r>
              <a:rPr lang="fr-FR" altLang="en-US" sz="1600" dirty="0">
                <a:solidFill>
                  <a:srgbClr val="00B050"/>
                </a:solidFill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de l’environnement</a:t>
            </a:r>
          </a:p>
        </p:txBody>
      </p:sp>
      <p:sp>
        <p:nvSpPr>
          <p:cNvPr id="44038" name="ZoneTexte 4">
            <a:extLst>
              <a:ext uri="{FF2B5EF4-FFF2-40B4-BE49-F238E27FC236}">
                <a16:creationId xmlns:a16="http://schemas.microsoft.com/office/drawing/2014/main" id="{FBC08825-49A7-8417-0F5C-2E31B9E2E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1" y="1536700"/>
            <a:ext cx="272732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1600" b="1" dirty="0">
                <a:solidFill>
                  <a:srgbClr val="C00000"/>
                </a:solidFill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Stimuli −</a:t>
            </a:r>
            <a:br>
              <a:rPr lang="fr-FR" altLang="en-US" sz="1600" dirty="0">
                <a:solidFill>
                  <a:srgbClr val="C00000"/>
                </a:solidFill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</a:br>
            <a:r>
              <a:rPr lang="fr-FR" altLang="en-US" sz="1600" dirty="0">
                <a:solidFill>
                  <a:srgbClr val="C00000"/>
                </a:solidFill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de l’environnement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5AB6E0-EF2B-DE7D-8A4A-D3F6D43AE5BD}"/>
              </a:ext>
            </a:extLst>
          </p:cNvPr>
          <p:cNvCxnSpPr/>
          <p:nvPr/>
        </p:nvCxnSpPr>
        <p:spPr>
          <a:xfrm>
            <a:off x="5781676" y="5392739"/>
            <a:ext cx="15875" cy="357187"/>
          </a:xfrm>
          <a:prstGeom prst="straightConnector1">
            <a:avLst/>
          </a:prstGeom>
          <a:ln w="28575" cap="rnd">
            <a:solidFill>
              <a:schemeClr val="accent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22F42-FE37-922D-46EE-59186893A3EB}"/>
              </a:ext>
            </a:extLst>
          </p:cNvPr>
          <p:cNvSpPr/>
          <p:nvPr/>
        </p:nvSpPr>
        <p:spPr>
          <a:xfrm>
            <a:off x="6029325" y="4062413"/>
            <a:ext cx="133350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en-US" sz="160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742747-40F0-61F1-C823-912755C2C8D1}"/>
              </a:ext>
            </a:extLst>
          </p:cNvPr>
          <p:cNvCxnSpPr/>
          <p:nvPr/>
        </p:nvCxnSpPr>
        <p:spPr>
          <a:xfrm>
            <a:off x="5797550" y="3709988"/>
            <a:ext cx="0" cy="374650"/>
          </a:xfrm>
          <a:prstGeom prst="straightConnector1">
            <a:avLst/>
          </a:prstGeom>
          <a:ln w="28575" cap="rnd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2" name="ZoneTexte 66">
            <a:extLst>
              <a:ext uri="{FF2B5EF4-FFF2-40B4-BE49-F238E27FC236}">
                <a16:creationId xmlns:a16="http://schemas.microsoft.com/office/drawing/2014/main" id="{0A326B3F-2418-5577-013D-B2759D09B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6" y="2114550"/>
            <a:ext cx="1243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 b="1">
                <a:solidFill>
                  <a:schemeClr val="accent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ADN</a:t>
            </a:r>
          </a:p>
        </p:txBody>
      </p:sp>
      <p:cxnSp>
        <p:nvCxnSpPr>
          <p:cNvPr id="14" name="Straight Arrow Connector 161">
            <a:extLst>
              <a:ext uri="{FF2B5EF4-FFF2-40B4-BE49-F238E27FC236}">
                <a16:creationId xmlns:a16="http://schemas.microsoft.com/office/drawing/2014/main" id="{57CFA26B-C43C-7F46-26C4-2AE2BC7F42A0}"/>
              </a:ext>
            </a:extLst>
          </p:cNvPr>
          <p:cNvCxnSpPr/>
          <p:nvPr/>
        </p:nvCxnSpPr>
        <p:spPr>
          <a:xfrm>
            <a:off x="5815013" y="4445000"/>
            <a:ext cx="0" cy="374650"/>
          </a:xfrm>
          <a:prstGeom prst="straightConnector1">
            <a:avLst/>
          </a:prstGeom>
          <a:ln w="28575" cap="rnd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44" name="Straight Connector 128">
            <a:extLst>
              <a:ext uri="{FF2B5EF4-FFF2-40B4-BE49-F238E27FC236}">
                <a16:creationId xmlns:a16="http://schemas.microsoft.com/office/drawing/2014/main" id="{6FD0A1E8-0F1E-98B2-DABF-EF695F97388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14751" y="2765425"/>
            <a:ext cx="1084263" cy="0"/>
          </a:xfrm>
          <a:prstGeom prst="line">
            <a:avLst/>
          </a:prstGeom>
          <a:noFill/>
          <a:ln w="19050">
            <a:solidFill>
              <a:srgbClr val="00B05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5" name="Rectangle 15">
            <a:extLst>
              <a:ext uri="{FF2B5EF4-FFF2-40B4-BE49-F238E27FC236}">
                <a16:creationId xmlns:a16="http://schemas.microsoft.com/office/drawing/2014/main" id="{0A0F9DAD-E978-F2D9-4D50-B1936053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6" y="2471739"/>
            <a:ext cx="1489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en-US" sz="1600" dirty="0"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Alimentation </a:t>
            </a:r>
          </a:p>
          <a:p>
            <a:pPr algn="r" eaLnBrk="1" hangingPunct="1"/>
            <a:r>
              <a:rPr lang="fr-FR" altLang="en-US" sz="1600" dirty="0"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équilibrée</a:t>
            </a:r>
          </a:p>
        </p:txBody>
      </p:sp>
      <p:sp>
        <p:nvSpPr>
          <p:cNvPr id="44046" name="Rectangle 16">
            <a:extLst>
              <a:ext uri="{FF2B5EF4-FFF2-40B4-BE49-F238E27FC236}">
                <a16:creationId xmlns:a16="http://schemas.microsoft.com/office/drawing/2014/main" id="{7C637838-FA25-B761-7530-CB72EB61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3103563"/>
            <a:ext cx="148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en-US" sz="1600" dirty="0"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Activité </a:t>
            </a:r>
          </a:p>
          <a:p>
            <a:pPr algn="r" eaLnBrk="1" hangingPunct="1"/>
            <a:r>
              <a:rPr lang="fr-FR" altLang="en-US" sz="1600" dirty="0"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physique</a:t>
            </a:r>
          </a:p>
        </p:txBody>
      </p:sp>
      <p:cxnSp>
        <p:nvCxnSpPr>
          <p:cNvPr id="44047" name="Straight Connector 108">
            <a:extLst>
              <a:ext uri="{FF2B5EF4-FFF2-40B4-BE49-F238E27FC236}">
                <a16:creationId xmlns:a16="http://schemas.microsoft.com/office/drawing/2014/main" id="{027EF803-8BB9-F0F7-9A55-DCE50E4CE1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81826" y="2582863"/>
            <a:ext cx="1077913" cy="0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8" name="Rectangle 18">
            <a:extLst>
              <a:ext uri="{FF2B5EF4-FFF2-40B4-BE49-F238E27FC236}">
                <a16:creationId xmlns:a16="http://schemas.microsoft.com/office/drawing/2014/main" id="{028E0AC5-450F-FC73-3615-BAD92986B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551" y="2352675"/>
            <a:ext cx="185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600" dirty="0"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Stress</a:t>
            </a:r>
          </a:p>
        </p:txBody>
      </p:sp>
      <p:sp>
        <p:nvSpPr>
          <p:cNvPr id="44049" name="Rectangle 19">
            <a:extLst>
              <a:ext uri="{FF2B5EF4-FFF2-40B4-BE49-F238E27FC236}">
                <a16:creationId xmlns:a16="http://schemas.microsoft.com/office/drawing/2014/main" id="{27CA4D9C-79DD-EDA3-F665-0FB743C7C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551" y="2892426"/>
            <a:ext cx="1857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600" dirty="0"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Infections</a:t>
            </a:r>
          </a:p>
        </p:txBody>
      </p:sp>
      <p:sp>
        <p:nvSpPr>
          <p:cNvPr id="44050" name="Rectangle 20">
            <a:extLst>
              <a:ext uri="{FF2B5EF4-FFF2-40B4-BE49-F238E27FC236}">
                <a16:creationId xmlns:a16="http://schemas.microsoft.com/office/drawing/2014/main" id="{D998F567-E7E9-76A0-2A7E-D5AC24EAE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3267075"/>
            <a:ext cx="1857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600" dirty="0"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Exposition </a:t>
            </a:r>
          </a:p>
          <a:p>
            <a:pPr eaLnBrk="1" hangingPunct="1"/>
            <a:r>
              <a:rPr lang="fr-FR" altLang="en-US" sz="1600" dirty="0">
                <a:latin typeface="Apple Chancery" panose="03020702040506060504" pitchFamily="66" charset="-79"/>
                <a:ea typeface="Century Gothic" panose="020B0502020202020204" pitchFamily="34" charset="0"/>
                <a:cs typeface="Apple Chancery" panose="03020702040506060504" pitchFamily="66" charset="-79"/>
              </a:rPr>
              <a:t>agents toxiques</a:t>
            </a:r>
          </a:p>
        </p:txBody>
      </p:sp>
      <p:cxnSp>
        <p:nvCxnSpPr>
          <p:cNvPr id="44051" name="Straight Connector 108">
            <a:extLst>
              <a:ext uri="{FF2B5EF4-FFF2-40B4-BE49-F238E27FC236}">
                <a16:creationId xmlns:a16="http://schemas.microsoft.com/office/drawing/2014/main" id="{12B712AF-7B39-7E83-9E2D-D3E35636CD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81826" y="3090863"/>
            <a:ext cx="1077913" cy="0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2" name="Straight Connector 108">
            <a:extLst>
              <a:ext uri="{FF2B5EF4-FFF2-40B4-BE49-F238E27FC236}">
                <a16:creationId xmlns:a16="http://schemas.microsoft.com/office/drawing/2014/main" id="{2382FDBF-FD16-3871-54F6-4199D23769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81826" y="3578225"/>
            <a:ext cx="1077913" cy="0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3" name="Straight Connector 128">
            <a:extLst>
              <a:ext uri="{FF2B5EF4-FFF2-40B4-BE49-F238E27FC236}">
                <a16:creationId xmlns:a16="http://schemas.microsoft.com/office/drawing/2014/main" id="{791EF9A9-9839-36BA-E23A-6B698EE1441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14751" y="3405188"/>
            <a:ext cx="1084263" cy="0"/>
          </a:xfrm>
          <a:prstGeom prst="line">
            <a:avLst/>
          </a:prstGeom>
          <a:noFill/>
          <a:ln w="19050">
            <a:solidFill>
              <a:srgbClr val="00B05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4" name="Title 1">
            <a:extLst>
              <a:ext uri="{FF2B5EF4-FFF2-40B4-BE49-F238E27FC236}">
                <a16:creationId xmlns:a16="http://schemas.microsoft.com/office/drawing/2014/main" id="{C9BEC44E-FA5F-A8C1-B420-647C5EDF2BDE}"/>
              </a:ext>
            </a:extLst>
          </p:cNvPr>
          <p:cNvSpPr txBox="1">
            <a:spLocks/>
          </p:cNvSpPr>
          <p:nvPr/>
        </p:nvSpPr>
        <p:spPr bwMode="auto">
          <a:xfrm>
            <a:off x="1384182" y="598488"/>
            <a:ext cx="9423636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en-US" sz="3600" dirty="0">
                <a:solidFill>
                  <a:srgbClr val="77C6C7"/>
                </a:solidFill>
                <a:latin typeface="+mj-lt"/>
                <a:cs typeface="Apple Chancery" panose="03020702040506060504" pitchFamily="66" charset="-79"/>
              </a:rPr>
              <a:t>L’influence des mécanismes épigénétiques</a:t>
            </a:r>
            <a:endParaRPr lang="fr-FR" altLang="en-US" sz="4600" baseline="30000" dirty="0">
              <a:solidFill>
                <a:srgbClr val="77C6C7"/>
              </a:solidFill>
              <a:latin typeface="+mj-lt"/>
              <a:cs typeface="Apple Chancery" panose="03020702040506060504" pitchFamily="66" charset="-79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47DCF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99E77-3E92-1D70-A5B6-19E9176E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49" y="2447175"/>
            <a:ext cx="3971495" cy="18667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fr-FR" sz="2300" dirty="0">
                <a:solidFill>
                  <a:srgbClr val="FFFFFF"/>
                </a:solidFill>
                <a:cs typeface="Apple Chancery" panose="03020702040506060504" pitchFamily="66" charset="-79"/>
              </a:rPr>
              <a:t>La Clé de la santé de demain:</a:t>
            </a:r>
            <a:br>
              <a:rPr lang="fr-FR" sz="2300" dirty="0">
                <a:solidFill>
                  <a:srgbClr val="FFFFFF"/>
                </a:solidFill>
                <a:cs typeface="Apple Chancery" panose="03020702040506060504" pitchFamily="66" charset="-79"/>
              </a:rPr>
            </a:br>
            <a:r>
              <a:rPr lang="fr-FR" sz="2300" dirty="0">
                <a:solidFill>
                  <a:srgbClr val="FFFFFF"/>
                </a:solidFill>
                <a:cs typeface="Apple Chancery" panose="03020702040506060504" pitchFamily="66" charset="-79"/>
              </a:rPr>
              <a:t>Inclure la notion des 1000 premiers jours dans les plans d’actions nationaux tout en </a:t>
            </a:r>
            <a:br>
              <a:rPr lang="fr-FR" sz="2300" dirty="0">
                <a:solidFill>
                  <a:srgbClr val="FFFFFF"/>
                </a:solidFill>
                <a:cs typeface="Apple Chancery" panose="03020702040506060504" pitchFamily="66" charset="-79"/>
              </a:rPr>
            </a:br>
            <a:r>
              <a:rPr lang="fr-FR" sz="2300" dirty="0">
                <a:solidFill>
                  <a:srgbClr val="FFFFFF"/>
                </a:solidFill>
                <a:cs typeface="Apple Chancery" panose="03020702040506060504" pitchFamily="66" charset="-79"/>
              </a:rPr>
              <a:t>reconnaissant les spécificités mauriciennes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7DCFE"/>
          </a:solidFill>
          <a:ln w="38100" cap="rnd">
            <a:solidFill>
              <a:srgbClr val="47DCF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oster of a baby and a pregnant person&#10;&#10;Description automatically generated with medium confidence">
            <a:extLst>
              <a:ext uri="{FF2B5EF4-FFF2-40B4-BE49-F238E27FC236}">
                <a16:creationId xmlns:a16="http://schemas.microsoft.com/office/drawing/2014/main" id="{0C19B652-6083-F628-751F-6740C7CA3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44581"/>
            <a:ext cx="5448327" cy="46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45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CC841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2E6EA-CCD2-9524-F81D-205A6D3C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701" y="2156348"/>
            <a:ext cx="4224930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C8412"/>
          </a:solidFill>
          <a:ln w="38100" cap="rnd">
            <a:solidFill>
              <a:srgbClr val="CC84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6809DC-E1B7-1E16-2344-E63CB1DD6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538" y="640080"/>
            <a:ext cx="5408185" cy="54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pple with measuring tape">
            <a:extLst>
              <a:ext uri="{FF2B5EF4-FFF2-40B4-BE49-F238E27FC236}">
                <a16:creationId xmlns:a16="http://schemas.microsoft.com/office/drawing/2014/main" id="{9C900E8A-48F8-79FD-9874-3BAA013614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4750"/>
          <a:stretch>
            <a:fillRect/>
          </a:stretch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D895B-DEE9-C791-75D0-98312FB4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La nutrition</a:t>
            </a:r>
          </a:p>
        </p:txBody>
      </p:sp>
    </p:spTree>
    <p:extLst>
      <p:ext uri="{BB962C8B-B14F-4D97-AF65-F5344CB8AC3E}">
        <p14:creationId xmlns:p14="http://schemas.microsoft.com/office/powerpoint/2010/main" val="14574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36A28D-F997-EFF6-5DA8-D8AAC30D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3500" dirty="0">
                <a:cs typeface="Apple Chancery" panose="03020702040506060504" pitchFamily="66" charset="-79"/>
              </a:rPr>
              <a:t>Les recommandations de l ’OMS et </a:t>
            </a:r>
            <a:r>
              <a:rPr lang="fr-FR" sz="3500" dirty="0" err="1">
                <a:cs typeface="Apple Chancery" panose="03020702040506060504" pitchFamily="66" charset="-79"/>
              </a:rPr>
              <a:t>L’UNICEf</a:t>
            </a:r>
            <a:endParaRPr lang="fr-FR" sz="3500" dirty="0">
              <a:cs typeface="Apple Chancery" panose="03020702040506060504" pitchFamily="66" charset="-79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CAF48"/>
          </a:solidFill>
          <a:ln w="38100" cap="rnd">
            <a:solidFill>
              <a:srgbClr val="FCAF4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5B6BC5-7647-3B5E-F4D9-08505D45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600">
                <a:latin typeface="Apple Chancery" panose="03020702040506060504" pitchFamily="66" charset="0"/>
              </a:rPr>
              <a:t>Débuter l’allaitement maternel durant la première heure de vie</a:t>
            </a:r>
          </a:p>
          <a:p>
            <a:pPr>
              <a:lnSpc>
                <a:spcPct val="100000"/>
              </a:lnSpc>
            </a:pPr>
            <a:r>
              <a:rPr lang="fr-FR" sz="2600">
                <a:latin typeface="Apple Chancery" panose="03020702040506060504" pitchFamily="66" charset="0"/>
              </a:rPr>
              <a:t>Allaiter exclusivement pendant les 6 premiers mois, sans aucun complément </a:t>
            </a:r>
          </a:p>
          <a:p>
            <a:pPr>
              <a:lnSpc>
                <a:spcPct val="100000"/>
              </a:lnSpc>
            </a:pPr>
            <a:r>
              <a:rPr lang="fr-FR" sz="2600">
                <a:latin typeface="Apple Chancery" panose="03020702040506060504" pitchFamily="66" charset="0"/>
              </a:rPr>
              <a:t>A la demande de bébé</a:t>
            </a:r>
          </a:p>
          <a:p>
            <a:pPr>
              <a:lnSpc>
                <a:spcPct val="100000"/>
              </a:lnSpc>
            </a:pPr>
            <a:endParaRPr lang="fr-FR" sz="2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7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30176B89-E49D-9C8E-CBBA-B840121F85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432" b="1"/>
          <a:stretch>
            <a:fillRect/>
          </a:stretch>
        </p:blipFill>
        <p:spPr>
          <a:xfrm>
            <a:off x="6099048" y="1175347"/>
            <a:ext cx="5458968" cy="45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1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49735-4949-3858-2AF7-4B7783B3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FR" sz="4000" dirty="0">
                <a:cs typeface="Apple Chancery" panose="03020702040506060504" pitchFamily="66" charset="-79"/>
              </a:rPr>
              <a:t>La nutrition;</a:t>
            </a:r>
            <a:br>
              <a:rPr lang="fr-FR" sz="4000" dirty="0">
                <a:cs typeface="Apple Chancery" panose="03020702040506060504" pitchFamily="66" charset="-79"/>
              </a:rPr>
            </a:br>
            <a:r>
              <a:rPr lang="fr-FR" sz="4000" dirty="0">
                <a:cs typeface="Apple Chancery" panose="03020702040506060504" pitchFamily="66" charset="-79"/>
              </a:rPr>
              <a:t>l’allaitement maternel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31E03E-A51C-4CD1-B922-EA2C7D0DC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42356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16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ACE30-DD12-C120-8297-3C6AE1E7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fr-FR" sz="3400" dirty="0">
                <a:solidFill>
                  <a:schemeClr val="bg1"/>
                </a:solidFill>
                <a:cs typeface="Apple Chancery" panose="03020702040506060504" pitchFamily="66" charset="-79"/>
              </a:rPr>
              <a:t>La nutrition; l’allaitement maternel</a:t>
            </a:r>
            <a:br>
              <a:rPr lang="fr-FR" sz="3400" dirty="0">
                <a:solidFill>
                  <a:schemeClr val="bg1"/>
                </a:solidFill>
                <a:cs typeface="Apple Chancery" panose="03020702040506060504" pitchFamily="66" charset="-79"/>
              </a:rPr>
            </a:br>
            <a:r>
              <a:rPr lang="fr-FR" sz="3400" dirty="0">
                <a:solidFill>
                  <a:schemeClr val="bg1"/>
                </a:solidFill>
                <a:cs typeface="Apple Chancery" panose="03020702040506060504" pitchFamily="66" charset="-79"/>
              </a:rPr>
              <a:t>Spécificité Mauricienne 2025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AC0487-22A9-1E36-63B0-97CBE4BCF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64733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64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9AE493-3016-3E2B-2130-4B2814DF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cs typeface="Apple Chancery" panose="03020702040506060504" pitchFamily="66" charset="-79"/>
              </a:rPr>
              <a:t>Les Mauriciennes connaissent l’importance de l’allaitement maternel et le font en allaitement non exclusif…</a:t>
            </a:r>
          </a:p>
        </p:txBody>
      </p:sp>
    </p:spTree>
    <p:extLst>
      <p:ext uri="{BB962C8B-B14F-4D97-AF65-F5344CB8AC3E}">
        <p14:creationId xmlns:p14="http://schemas.microsoft.com/office/powerpoint/2010/main" val="143770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276D2-6141-FF51-FC30-90B332F1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200" dirty="0">
                <a:cs typeface="Apple Chancery" panose="03020702040506060504" pitchFamily="66" charset="-79"/>
              </a:rPr>
              <a:t>La Nutrition; L’allaitement mixte</a:t>
            </a:r>
            <a:br>
              <a:rPr lang="fr-FR" sz="4200" dirty="0">
                <a:cs typeface="Apple Chancery" panose="03020702040506060504" pitchFamily="66" charset="-79"/>
              </a:rPr>
            </a:br>
            <a:r>
              <a:rPr lang="fr-FR" sz="4200" dirty="0">
                <a:cs typeface="Apple Chancery" panose="03020702040506060504" pitchFamily="66" charset="-79"/>
              </a:rPr>
              <a:t>Choix de lait infantile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0C86B9-0AC0-CAF4-4198-FE3447A0D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232430"/>
              </p:ext>
            </p:extLst>
          </p:nvPr>
        </p:nvGraphicFramePr>
        <p:xfrm>
          <a:off x="4648018" y="195943"/>
          <a:ext cx="6890694" cy="650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13233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1585</Words>
  <Application>Microsoft Macintosh PowerPoint</Application>
  <PresentationFormat>Widescreen</PresentationFormat>
  <Paragraphs>215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Apple Chancery</vt:lpstr>
      <vt:lpstr>Apple Chancery</vt:lpstr>
      <vt:lpstr>Aptos</vt:lpstr>
      <vt:lpstr>Arial</vt:lpstr>
      <vt:lpstr>Century Gothic</vt:lpstr>
      <vt:lpstr>Modern Love</vt:lpstr>
      <vt:lpstr>The Hand</vt:lpstr>
      <vt:lpstr>SketchyVTI</vt:lpstr>
      <vt:lpstr>Intervenir sur la santé de demain</vt:lpstr>
      <vt:lpstr>Sommaire</vt:lpstr>
      <vt:lpstr>Bébé mauricien tendance à partir 2026</vt:lpstr>
      <vt:lpstr>La nutrition</vt:lpstr>
      <vt:lpstr>Les recommandations de l ’OMS et L’UNICEf</vt:lpstr>
      <vt:lpstr>La nutrition; l’allaitement maternel</vt:lpstr>
      <vt:lpstr>La nutrition; l’allaitement maternel Spécificité Mauricienne 2025</vt:lpstr>
      <vt:lpstr>Les Mauriciennes connaissent l’importance de l’allaitement maternel et le font en allaitement non exclusif…</vt:lpstr>
      <vt:lpstr>La Nutrition; L’allaitement mixte Choix de lait infantile</vt:lpstr>
      <vt:lpstr>La Nutrition; L’allaitement mixte Choix de lait infantile: tout est réglementé avec mise à jour</vt:lpstr>
      <vt:lpstr>Nouvelle procédure opérationnelle 2025</vt:lpstr>
      <vt:lpstr>Allaitement maternel exclusif jusqu’à six mois à L’ile Maurice</vt:lpstr>
      <vt:lpstr>PowerPoint Presentation</vt:lpstr>
      <vt:lpstr>La diversification</vt:lpstr>
      <vt:lpstr>La nutrition; la diversification Taux de pesticides</vt:lpstr>
      <vt:lpstr>Taux de pesticides; Les chiffres</vt:lpstr>
      <vt:lpstr>Taux de pesticides; Que faire</vt:lpstr>
      <vt:lpstr>PowerPoint Presentation</vt:lpstr>
      <vt:lpstr>L’abus d’antibiothérapie; L’antibiorésistance</vt:lpstr>
      <vt:lpstr>PowerPoint Presentation</vt:lpstr>
      <vt:lpstr>Prescription d’antibiotiques</vt:lpstr>
      <vt:lpstr>Catastrophe éducative et sanitaire en puissance </vt:lpstr>
      <vt:lpstr>Le temps d’exposition aux écrans</vt:lpstr>
      <vt:lpstr>Le temps d’exposition aux écrans: L’EPEE</vt:lpstr>
      <vt:lpstr>Le temps d’exposition aux écrans Les 4 PAS</vt:lpstr>
      <vt:lpstr>Le temps d’exposition aux écrans: recommandations</vt:lpstr>
      <vt:lpstr>PowerPoint Presentation</vt:lpstr>
      <vt:lpstr>PowerPoint Presentation</vt:lpstr>
      <vt:lpstr>La clé de la Santé de demain; les 1000 premiers jours</vt:lpstr>
      <vt:lpstr>PowerPoint Presentation</vt:lpstr>
      <vt:lpstr>Les 1000 premiers jours</vt:lpstr>
      <vt:lpstr>PowerPoint Presentation</vt:lpstr>
      <vt:lpstr>La Clé de la santé de demain: Inclure la notion des 1000 premiers jours dans les plans d’actions nationaux tout en  reconnaissant les spécificités mauriciennes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Radhika Jagatsingh-Beehuspoteea</dc:creator>
  <cp:lastModifiedBy>Radhika Jagatsingh-Beehuspoteea</cp:lastModifiedBy>
  <cp:revision>14</cp:revision>
  <dcterms:created xsi:type="dcterms:W3CDTF">2026-01-07T10:34:51Z</dcterms:created>
  <dcterms:modified xsi:type="dcterms:W3CDTF">2026-02-03T12:50:40Z</dcterms:modified>
</cp:coreProperties>
</file>