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Lst>
  <p:sldSz cx="18288000" cy="10287000"/>
  <p:notesSz cx="6858000" cy="9144000"/>
  <p:embeddedFontLst>
    <p:embeddedFont>
      <p:font typeface="Hatton" charset="1" panose="00000500000000000000"/>
      <p:regular r:id="rId16"/>
    </p:embeddedFont>
    <p:embeddedFont>
      <p:font typeface="Hatton Bold" charset="1" panose="00000800000000000000"/>
      <p:regular r:id="rId17"/>
    </p:embeddedFont>
    <p:embeddedFont>
      <p:font typeface="Open Sans" charset="1" panose="020B0606030504020204"/>
      <p:regular r:id="rId18"/>
    </p:embeddedFont>
    <p:embeddedFont>
      <p:font typeface="The Seasons" charset="1" panose="0000000000000000000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 Id="rId4" Target="../media/image8.png" Type="http://schemas.openxmlformats.org/officeDocument/2006/relationships/image"/><Relationship Id="rId5" Target="../media/image9.svg" Type="http://schemas.openxmlformats.org/officeDocument/2006/relationships/image"/><Relationship Id="rId6" Target="../media/image10.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jpeg" Type="http://schemas.openxmlformats.org/officeDocument/2006/relationships/image"/><Relationship Id="rId3" Target="../media/image17.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8.jpeg" Type="http://schemas.openxmlformats.org/officeDocument/2006/relationships/image"/><Relationship Id="rId4" Target="../media/image19.jpeg" Type="http://schemas.openxmlformats.org/officeDocument/2006/relationships/image"/><Relationship Id="rId5" Target="../media/image20.png" Type="http://schemas.openxmlformats.org/officeDocument/2006/relationships/image"/><Relationship Id="rId6" Target="../media/image21.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1A401F"/>
        </a:solidFill>
      </p:bgPr>
    </p:bg>
    <p:spTree>
      <p:nvGrpSpPr>
        <p:cNvPr id="1" name=""/>
        <p:cNvGrpSpPr/>
        <p:nvPr/>
      </p:nvGrpSpPr>
      <p:grpSpPr>
        <a:xfrm>
          <a:off x="0" y="0"/>
          <a:ext cx="0" cy="0"/>
          <a:chOff x="0" y="0"/>
          <a:chExt cx="0" cy="0"/>
        </a:xfrm>
      </p:grpSpPr>
      <p:grpSp>
        <p:nvGrpSpPr>
          <p:cNvPr name="Group 2" id="2"/>
          <p:cNvGrpSpPr/>
          <p:nvPr/>
        </p:nvGrpSpPr>
        <p:grpSpPr>
          <a:xfrm rot="0">
            <a:off x="11469966" y="-199186"/>
            <a:ext cx="9980819" cy="10685373"/>
            <a:chOff x="0" y="0"/>
            <a:chExt cx="5933440" cy="6352286"/>
          </a:xfrm>
        </p:grpSpPr>
        <p:sp>
          <p:nvSpPr>
            <p:cNvPr name="Freeform 3" id="3"/>
            <p:cNvSpPr/>
            <p:nvPr/>
          </p:nvSpPr>
          <p:spPr>
            <a:xfrm flipH="false" flipV="false" rot="0">
              <a:off x="-27" y="-62"/>
              <a:ext cx="5933466" cy="6352235"/>
            </a:xfrm>
            <a:custGeom>
              <a:avLst/>
              <a:gdLst/>
              <a:ahLst/>
              <a:cxnLst/>
              <a:rect r="r" b="b" t="t" l="l"/>
              <a:pathLst>
                <a:path h="6352235" w="5933466">
                  <a:moveTo>
                    <a:pt x="5914671" y="6334060"/>
                  </a:moveTo>
                  <a:cubicBezTo>
                    <a:pt x="4410991" y="6356158"/>
                    <a:pt x="2810918" y="6335076"/>
                    <a:pt x="1315239" y="6344093"/>
                  </a:cubicBezTo>
                  <a:cubicBezTo>
                    <a:pt x="1002184" y="6336854"/>
                    <a:pt x="663729" y="6357555"/>
                    <a:pt x="337339" y="6344855"/>
                  </a:cubicBezTo>
                  <a:cubicBezTo>
                    <a:pt x="263933" y="6337108"/>
                    <a:pt x="-130402" y="6435914"/>
                    <a:pt x="122582" y="6089712"/>
                  </a:cubicBezTo>
                  <a:cubicBezTo>
                    <a:pt x="213387" y="6034213"/>
                    <a:pt x="109882" y="5938074"/>
                    <a:pt x="140743" y="5850444"/>
                  </a:cubicBezTo>
                  <a:cubicBezTo>
                    <a:pt x="254662" y="5736144"/>
                    <a:pt x="122963" y="5564567"/>
                    <a:pt x="49684" y="5390831"/>
                  </a:cubicBezTo>
                  <a:cubicBezTo>
                    <a:pt x="43588" y="5246432"/>
                    <a:pt x="162841" y="5130227"/>
                    <a:pt x="89308" y="4976430"/>
                  </a:cubicBezTo>
                  <a:cubicBezTo>
                    <a:pt x="96039" y="4903405"/>
                    <a:pt x="92102" y="4775008"/>
                    <a:pt x="24411" y="4713667"/>
                  </a:cubicBezTo>
                  <a:cubicBezTo>
                    <a:pt x="-69442" y="4662994"/>
                    <a:pt x="139600" y="4508054"/>
                    <a:pt x="111152" y="4369116"/>
                  </a:cubicBezTo>
                  <a:cubicBezTo>
                    <a:pt x="119534" y="4241100"/>
                    <a:pt x="109374" y="4092764"/>
                    <a:pt x="83847" y="3941380"/>
                  </a:cubicBezTo>
                  <a:cubicBezTo>
                    <a:pt x="90324" y="3889437"/>
                    <a:pt x="118899" y="3841685"/>
                    <a:pt x="107596" y="3791774"/>
                  </a:cubicBezTo>
                  <a:cubicBezTo>
                    <a:pt x="111406" y="3719003"/>
                    <a:pt x="203735" y="3646232"/>
                    <a:pt x="135663" y="3585272"/>
                  </a:cubicBezTo>
                  <a:cubicBezTo>
                    <a:pt x="123852" y="3574985"/>
                    <a:pt x="137568" y="3557586"/>
                    <a:pt x="152427" y="3538917"/>
                  </a:cubicBezTo>
                  <a:cubicBezTo>
                    <a:pt x="141886" y="3529265"/>
                    <a:pt x="55399" y="3385882"/>
                    <a:pt x="93499" y="3326954"/>
                  </a:cubicBezTo>
                  <a:cubicBezTo>
                    <a:pt x="91340" y="3263327"/>
                    <a:pt x="167540" y="3270693"/>
                    <a:pt x="93753" y="3131882"/>
                  </a:cubicBezTo>
                  <a:cubicBezTo>
                    <a:pt x="44731" y="3118166"/>
                    <a:pt x="201068" y="2947859"/>
                    <a:pt x="267997" y="2820732"/>
                  </a:cubicBezTo>
                  <a:cubicBezTo>
                    <a:pt x="248439" y="2748342"/>
                    <a:pt x="298096" y="2686239"/>
                    <a:pt x="319051" y="2613087"/>
                  </a:cubicBezTo>
                  <a:cubicBezTo>
                    <a:pt x="341403" y="2506661"/>
                    <a:pt x="318797" y="2441383"/>
                    <a:pt x="434748" y="2346260"/>
                  </a:cubicBezTo>
                  <a:cubicBezTo>
                    <a:pt x="468784" y="2272600"/>
                    <a:pt x="382551" y="2188780"/>
                    <a:pt x="425731" y="2076385"/>
                  </a:cubicBezTo>
                  <a:cubicBezTo>
                    <a:pt x="406935" y="2061272"/>
                    <a:pt x="459894" y="2044254"/>
                    <a:pt x="425858" y="2018600"/>
                  </a:cubicBezTo>
                  <a:cubicBezTo>
                    <a:pt x="410745" y="1998280"/>
                    <a:pt x="380392" y="2002471"/>
                    <a:pt x="409856" y="1960053"/>
                  </a:cubicBezTo>
                  <a:cubicBezTo>
                    <a:pt x="399315" y="1943035"/>
                    <a:pt x="443892" y="1820734"/>
                    <a:pt x="420270" y="1732215"/>
                  </a:cubicBezTo>
                  <a:cubicBezTo>
                    <a:pt x="416206" y="1721547"/>
                    <a:pt x="483008" y="1683574"/>
                    <a:pt x="456465" y="1657412"/>
                  </a:cubicBezTo>
                  <a:cubicBezTo>
                    <a:pt x="486437" y="1596579"/>
                    <a:pt x="388393" y="1560130"/>
                    <a:pt x="471451" y="1420938"/>
                  </a:cubicBezTo>
                  <a:cubicBezTo>
                    <a:pt x="423445" y="1386267"/>
                    <a:pt x="441098" y="1344865"/>
                    <a:pt x="436907" y="1304225"/>
                  </a:cubicBezTo>
                  <a:cubicBezTo>
                    <a:pt x="492914" y="1238185"/>
                    <a:pt x="515139" y="1099628"/>
                    <a:pt x="639980" y="851343"/>
                  </a:cubicBezTo>
                  <a:cubicBezTo>
                    <a:pt x="706020" y="764983"/>
                    <a:pt x="697892" y="635189"/>
                    <a:pt x="782347" y="415225"/>
                  </a:cubicBezTo>
                  <a:cubicBezTo>
                    <a:pt x="756312" y="387158"/>
                    <a:pt x="892075" y="396937"/>
                    <a:pt x="983896" y="216978"/>
                  </a:cubicBezTo>
                  <a:cubicBezTo>
                    <a:pt x="968402" y="149033"/>
                    <a:pt x="1070891" y="86168"/>
                    <a:pt x="1027584" y="9714"/>
                  </a:cubicBezTo>
                  <a:cubicBezTo>
                    <a:pt x="1439826" y="19366"/>
                    <a:pt x="1940714" y="8952"/>
                    <a:pt x="2442364" y="11746"/>
                  </a:cubicBezTo>
                  <a:cubicBezTo>
                    <a:pt x="3456586" y="15429"/>
                    <a:pt x="4397783" y="12889"/>
                    <a:pt x="5398416" y="12000"/>
                  </a:cubicBezTo>
                  <a:cubicBezTo>
                    <a:pt x="6143652" y="103567"/>
                    <a:pt x="5870348" y="-589853"/>
                    <a:pt x="5933467" y="2294571"/>
                  </a:cubicBezTo>
                  <a:cubicBezTo>
                    <a:pt x="5899431" y="3610545"/>
                    <a:pt x="5953152" y="5089841"/>
                    <a:pt x="5914671" y="6334060"/>
                  </a:cubicBezTo>
                  <a:close/>
                </a:path>
              </a:pathLst>
            </a:custGeom>
            <a:blipFill>
              <a:blip r:embed="rId2"/>
              <a:stretch>
                <a:fillRect l="0" t="-206" r="0" b="-24488"/>
              </a:stretch>
            </a:blipFill>
          </p:spPr>
        </p:sp>
      </p:grpSp>
      <p:sp>
        <p:nvSpPr>
          <p:cNvPr name="Freeform 4" id="4"/>
          <p:cNvSpPr/>
          <p:nvPr/>
        </p:nvSpPr>
        <p:spPr>
          <a:xfrm flipH="false" flipV="false" rot="0">
            <a:off x="7110212" y="6621010"/>
            <a:ext cx="4198463" cy="4184468"/>
          </a:xfrm>
          <a:custGeom>
            <a:avLst/>
            <a:gdLst/>
            <a:ahLst/>
            <a:cxnLst/>
            <a:rect r="r" b="b" t="t" l="l"/>
            <a:pathLst>
              <a:path h="4184468" w="4198463">
                <a:moveTo>
                  <a:pt x="0" y="0"/>
                </a:moveTo>
                <a:lnTo>
                  <a:pt x="4198463" y="0"/>
                </a:lnTo>
                <a:lnTo>
                  <a:pt x="4198463" y="4184468"/>
                </a:lnTo>
                <a:lnTo>
                  <a:pt x="0" y="4184468"/>
                </a:lnTo>
                <a:lnTo>
                  <a:pt x="0" y="0"/>
                </a:lnTo>
                <a:close/>
              </a:path>
            </a:pathLst>
          </a:custGeom>
          <a:blipFill>
            <a:blip r:embed="rId3"/>
            <a:stretch>
              <a:fillRect l="0" t="0" r="0" b="0"/>
            </a:stretch>
          </a:blipFill>
        </p:spPr>
      </p:sp>
      <p:sp>
        <p:nvSpPr>
          <p:cNvPr name="Freeform 5" id="5"/>
          <p:cNvSpPr/>
          <p:nvPr/>
        </p:nvSpPr>
        <p:spPr>
          <a:xfrm flipH="false" flipV="false" rot="0">
            <a:off x="1028700" y="711990"/>
            <a:ext cx="5909292" cy="1356675"/>
          </a:xfrm>
          <a:custGeom>
            <a:avLst/>
            <a:gdLst/>
            <a:ahLst/>
            <a:cxnLst/>
            <a:rect r="r" b="b" t="t" l="l"/>
            <a:pathLst>
              <a:path h="1356675" w="5909292">
                <a:moveTo>
                  <a:pt x="0" y="0"/>
                </a:moveTo>
                <a:lnTo>
                  <a:pt x="5909292" y="0"/>
                </a:lnTo>
                <a:lnTo>
                  <a:pt x="5909292" y="1356674"/>
                </a:lnTo>
                <a:lnTo>
                  <a:pt x="0" y="1356674"/>
                </a:lnTo>
                <a:lnTo>
                  <a:pt x="0" y="0"/>
                </a:lnTo>
                <a:close/>
              </a:path>
            </a:pathLst>
          </a:custGeom>
          <a:blipFill>
            <a:blip r:embed="rId4"/>
            <a:stretch>
              <a:fillRect l="-107" t="0" r="-107" b="0"/>
            </a:stretch>
          </a:blipFill>
        </p:spPr>
      </p:sp>
      <p:sp>
        <p:nvSpPr>
          <p:cNvPr name="Freeform 6" id="6"/>
          <p:cNvSpPr/>
          <p:nvPr/>
        </p:nvSpPr>
        <p:spPr>
          <a:xfrm flipH="false" flipV="false" rot="0">
            <a:off x="8374833" y="410184"/>
            <a:ext cx="2539443" cy="1926996"/>
          </a:xfrm>
          <a:custGeom>
            <a:avLst/>
            <a:gdLst/>
            <a:ahLst/>
            <a:cxnLst/>
            <a:rect r="r" b="b" t="t" l="l"/>
            <a:pathLst>
              <a:path h="1926996" w="2539443">
                <a:moveTo>
                  <a:pt x="0" y="0"/>
                </a:moveTo>
                <a:lnTo>
                  <a:pt x="2539443" y="0"/>
                </a:lnTo>
                <a:lnTo>
                  <a:pt x="2539443" y="1926997"/>
                </a:lnTo>
                <a:lnTo>
                  <a:pt x="0" y="1926997"/>
                </a:lnTo>
                <a:lnTo>
                  <a:pt x="0" y="0"/>
                </a:lnTo>
                <a:close/>
              </a:path>
            </a:pathLst>
          </a:custGeom>
          <a:blipFill>
            <a:blip r:embed="rId5"/>
            <a:stretch>
              <a:fillRect l="0" t="0" r="0" b="-35012"/>
            </a:stretch>
          </a:blipFill>
        </p:spPr>
      </p:sp>
      <p:sp>
        <p:nvSpPr>
          <p:cNvPr name="TextBox 7" id="7"/>
          <p:cNvSpPr txBox="true"/>
          <p:nvPr/>
        </p:nvSpPr>
        <p:spPr>
          <a:xfrm rot="0">
            <a:off x="1028700" y="7895464"/>
            <a:ext cx="6732253" cy="506337"/>
          </a:xfrm>
          <a:prstGeom prst="rect">
            <a:avLst/>
          </a:prstGeom>
        </p:spPr>
        <p:txBody>
          <a:bodyPr anchor="t" rtlCol="false" tIns="0" lIns="0" bIns="0" rIns="0">
            <a:spAutoFit/>
          </a:bodyPr>
          <a:lstStyle/>
          <a:p>
            <a:pPr algn="l">
              <a:lnSpc>
                <a:spcPts val="3723"/>
              </a:lnSpc>
            </a:pPr>
            <a:r>
              <a:rPr lang="en-US" sz="3238">
                <a:solidFill>
                  <a:srgbClr val="FFFFFF">
                    <a:alpha val="50980"/>
                  </a:srgbClr>
                </a:solidFill>
                <a:latin typeface="Hatton"/>
                <a:ea typeface="Hatton"/>
                <a:cs typeface="Hatton"/>
                <a:sym typeface="Hatton"/>
              </a:rPr>
              <a:t>Metinė veiklos ataskaita | 2025</a:t>
            </a:r>
          </a:p>
        </p:txBody>
      </p:sp>
      <p:sp>
        <p:nvSpPr>
          <p:cNvPr name="TextBox 8" id="8"/>
          <p:cNvSpPr txBox="true"/>
          <p:nvPr/>
        </p:nvSpPr>
        <p:spPr>
          <a:xfrm rot="0">
            <a:off x="1028700" y="3298216"/>
            <a:ext cx="9885576" cy="4440525"/>
          </a:xfrm>
          <a:prstGeom prst="rect">
            <a:avLst/>
          </a:prstGeom>
        </p:spPr>
        <p:txBody>
          <a:bodyPr anchor="t" rtlCol="false" tIns="0" lIns="0" bIns="0" rIns="0">
            <a:spAutoFit/>
          </a:bodyPr>
          <a:lstStyle/>
          <a:p>
            <a:pPr algn="l">
              <a:lnSpc>
                <a:spcPts val="9712"/>
              </a:lnSpc>
            </a:pPr>
            <a:r>
              <a:rPr lang="en-US" sz="8445">
                <a:solidFill>
                  <a:srgbClr val="FFFFFF"/>
                </a:solidFill>
                <a:latin typeface="Hatton"/>
                <a:ea typeface="Hatton"/>
                <a:cs typeface="Hatton"/>
                <a:sym typeface="Hatton"/>
              </a:rPr>
              <a:t>Telšių miesto </a:t>
            </a:r>
          </a:p>
          <a:p>
            <a:pPr algn="l">
              <a:lnSpc>
                <a:spcPts val="8217"/>
              </a:lnSpc>
            </a:pPr>
            <a:r>
              <a:rPr lang="en-US" sz="7145">
                <a:solidFill>
                  <a:srgbClr val="FFFFFF"/>
                </a:solidFill>
                <a:latin typeface="Hatton"/>
                <a:ea typeface="Hatton"/>
                <a:cs typeface="Hatton"/>
                <a:sym typeface="Hatton"/>
              </a:rPr>
              <a:t>2022 - 2029 m. vietos plėtros strategija </a:t>
            </a:r>
          </a:p>
        </p:txBody>
      </p:sp>
    </p:spTree>
  </p:cSld>
  <p:clrMapOvr>
    <a:masterClrMapping/>
  </p:clrMapOvr>
</p:sld>
</file>

<file path=ppt/slides/slide10.xml><?xml version="1.0" encoding="utf-8"?>
<p:sld xmlns:p="http://schemas.openxmlformats.org/presentationml/2006/main" xmlns:a="http://schemas.openxmlformats.org/drawingml/2006/main">
  <p:cSld>
    <p:bg>
      <p:bgPr>
        <a:solidFill>
          <a:srgbClr val="1A401F"/>
        </a:solidFill>
      </p:bgPr>
    </p:bg>
    <p:spTree>
      <p:nvGrpSpPr>
        <p:cNvPr id="1" name=""/>
        <p:cNvGrpSpPr/>
        <p:nvPr/>
      </p:nvGrpSpPr>
      <p:grpSpPr>
        <a:xfrm>
          <a:off x="0" y="0"/>
          <a:ext cx="0" cy="0"/>
          <a:chOff x="0" y="0"/>
          <a:chExt cx="0" cy="0"/>
        </a:xfrm>
      </p:grpSpPr>
      <p:sp>
        <p:nvSpPr>
          <p:cNvPr name="TextBox 2" id="2"/>
          <p:cNvSpPr txBox="true"/>
          <p:nvPr/>
        </p:nvSpPr>
        <p:spPr>
          <a:xfrm rot="0">
            <a:off x="3541266" y="4650427"/>
            <a:ext cx="10897074" cy="957572"/>
          </a:xfrm>
          <a:prstGeom prst="rect">
            <a:avLst/>
          </a:prstGeom>
        </p:spPr>
        <p:txBody>
          <a:bodyPr anchor="t" rtlCol="false" tIns="0" lIns="0" bIns="0" rIns="0">
            <a:spAutoFit/>
          </a:bodyPr>
          <a:lstStyle/>
          <a:p>
            <a:pPr algn="ctr">
              <a:lnSpc>
                <a:spcPts val="7023"/>
              </a:lnSpc>
            </a:pPr>
            <a:r>
              <a:rPr lang="en-US" sz="6107">
                <a:solidFill>
                  <a:srgbClr val="FFFFFF"/>
                </a:solidFill>
                <a:latin typeface="Hatton"/>
                <a:ea typeface="Hatton"/>
                <a:cs typeface="Hatton"/>
                <a:sym typeface="Hatton"/>
              </a:rPr>
              <a:t>Mes už Telšių miesto plėtrą!</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694339" y="-102870"/>
            <a:ext cx="11800546" cy="10501622"/>
            <a:chOff x="0" y="0"/>
            <a:chExt cx="6349238" cy="5650357"/>
          </a:xfrm>
        </p:grpSpPr>
        <p:sp>
          <p:nvSpPr>
            <p:cNvPr name="Freeform 3" id="3"/>
            <p:cNvSpPr/>
            <p:nvPr/>
          </p:nvSpPr>
          <p:spPr>
            <a:xfrm flipH="false" flipV="false" rot="0">
              <a:off x="-21" y="24"/>
              <a:ext cx="6349341" cy="5650281"/>
            </a:xfrm>
            <a:custGeom>
              <a:avLst/>
              <a:gdLst/>
              <a:ahLst/>
              <a:cxnLst/>
              <a:rect r="r" b="b" t="t" l="l"/>
              <a:pathLst>
                <a:path h="5650281" w="6349341">
                  <a:moveTo>
                    <a:pt x="6342782" y="341352"/>
                  </a:moveTo>
                  <a:cubicBezTo>
                    <a:pt x="6327415" y="356592"/>
                    <a:pt x="6269757" y="485624"/>
                    <a:pt x="6286775" y="514326"/>
                  </a:cubicBezTo>
                  <a:cubicBezTo>
                    <a:pt x="6305190" y="508865"/>
                    <a:pt x="6216290" y="589383"/>
                    <a:pt x="6262137" y="687173"/>
                  </a:cubicBezTo>
                  <a:cubicBezTo>
                    <a:pt x="6249056" y="705080"/>
                    <a:pt x="6333384" y="723241"/>
                    <a:pt x="6326399" y="761087"/>
                  </a:cubicBezTo>
                  <a:cubicBezTo>
                    <a:pt x="6314080" y="780264"/>
                    <a:pt x="6269376" y="774041"/>
                    <a:pt x="6305190" y="800076"/>
                  </a:cubicBezTo>
                  <a:cubicBezTo>
                    <a:pt x="6312683" y="884531"/>
                    <a:pt x="6358784" y="916408"/>
                    <a:pt x="6207908" y="1150342"/>
                  </a:cubicBezTo>
                  <a:cubicBezTo>
                    <a:pt x="6178190" y="1146405"/>
                    <a:pt x="6097291" y="1403707"/>
                    <a:pt x="5985531" y="1596112"/>
                  </a:cubicBezTo>
                  <a:cubicBezTo>
                    <a:pt x="6001660" y="1632434"/>
                    <a:pt x="6019567" y="1649071"/>
                    <a:pt x="5981848" y="1715746"/>
                  </a:cubicBezTo>
                  <a:cubicBezTo>
                    <a:pt x="5988452" y="1732510"/>
                    <a:pt x="6052587" y="1762482"/>
                    <a:pt x="6019186" y="1806805"/>
                  </a:cubicBezTo>
                  <a:cubicBezTo>
                    <a:pt x="5983753" y="1890498"/>
                    <a:pt x="5985404" y="2085443"/>
                    <a:pt x="6029600" y="2116812"/>
                  </a:cubicBezTo>
                  <a:cubicBezTo>
                    <a:pt x="6055127" y="2108049"/>
                    <a:pt x="5965719" y="2274038"/>
                    <a:pt x="6012582" y="2282928"/>
                  </a:cubicBezTo>
                  <a:cubicBezTo>
                    <a:pt x="5997342" y="2340205"/>
                    <a:pt x="6058048" y="2373479"/>
                    <a:pt x="5927492" y="2494637"/>
                  </a:cubicBezTo>
                  <a:cubicBezTo>
                    <a:pt x="5825511" y="2555597"/>
                    <a:pt x="5948193" y="2604238"/>
                    <a:pt x="5848625" y="2691106"/>
                  </a:cubicBezTo>
                  <a:cubicBezTo>
                    <a:pt x="5889138" y="2724888"/>
                    <a:pt x="5788173" y="2747494"/>
                    <a:pt x="5860690" y="2906752"/>
                  </a:cubicBezTo>
                  <a:cubicBezTo>
                    <a:pt x="5870215" y="2916150"/>
                    <a:pt x="5814208" y="2965045"/>
                    <a:pt x="5797317" y="3006701"/>
                  </a:cubicBezTo>
                  <a:cubicBezTo>
                    <a:pt x="5842783" y="3056358"/>
                    <a:pt x="5792491" y="3053056"/>
                    <a:pt x="5776997" y="3139416"/>
                  </a:cubicBezTo>
                  <a:cubicBezTo>
                    <a:pt x="5694066" y="3204313"/>
                    <a:pt x="5696860" y="3234412"/>
                    <a:pt x="5618247" y="3332075"/>
                  </a:cubicBezTo>
                  <a:cubicBezTo>
                    <a:pt x="5641107" y="3324836"/>
                    <a:pt x="5669047" y="3373223"/>
                    <a:pt x="5601864" y="3486634"/>
                  </a:cubicBezTo>
                  <a:cubicBezTo>
                    <a:pt x="5597419" y="3506319"/>
                    <a:pt x="5506741" y="3525369"/>
                    <a:pt x="5484389" y="3570327"/>
                  </a:cubicBezTo>
                  <a:cubicBezTo>
                    <a:pt x="5454290" y="3590647"/>
                    <a:pt x="5515631" y="3622778"/>
                    <a:pt x="5447432" y="3623794"/>
                  </a:cubicBezTo>
                  <a:cubicBezTo>
                    <a:pt x="5456068" y="3670022"/>
                    <a:pt x="5400950" y="3658973"/>
                    <a:pt x="5387234" y="3679039"/>
                  </a:cubicBezTo>
                  <a:cubicBezTo>
                    <a:pt x="5430541" y="3705963"/>
                    <a:pt x="5398029" y="3700375"/>
                    <a:pt x="5433208" y="3715615"/>
                  </a:cubicBezTo>
                  <a:cubicBezTo>
                    <a:pt x="5430922" y="3787751"/>
                    <a:pt x="5326020" y="3891891"/>
                    <a:pt x="5332370" y="3981553"/>
                  </a:cubicBezTo>
                  <a:cubicBezTo>
                    <a:pt x="5295921" y="4069564"/>
                    <a:pt x="5322337" y="4105505"/>
                    <a:pt x="5269759" y="4201898"/>
                  </a:cubicBezTo>
                  <a:cubicBezTo>
                    <a:pt x="5306970" y="4213328"/>
                    <a:pt x="5280300" y="4227044"/>
                    <a:pt x="5237247" y="4305022"/>
                  </a:cubicBezTo>
                  <a:cubicBezTo>
                    <a:pt x="5282840" y="4330803"/>
                    <a:pt x="5265822" y="4389604"/>
                    <a:pt x="5218070" y="4458438"/>
                  </a:cubicBezTo>
                  <a:cubicBezTo>
                    <a:pt x="5298969" y="4505682"/>
                    <a:pt x="5252233" y="4653637"/>
                    <a:pt x="5207783" y="4712692"/>
                  </a:cubicBezTo>
                  <a:cubicBezTo>
                    <a:pt x="5220991" y="4761587"/>
                    <a:pt x="5199147" y="4813403"/>
                    <a:pt x="5144283" y="4856964"/>
                  </a:cubicBezTo>
                  <a:cubicBezTo>
                    <a:pt x="5105802" y="4957802"/>
                    <a:pt x="5091324" y="5041241"/>
                    <a:pt x="4933082" y="5143730"/>
                  </a:cubicBezTo>
                  <a:cubicBezTo>
                    <a:pt x="4888505" y="5222597"/>
                    <a:pt x="4892315" y="5273905"/>
                    <a:pt x="4804558" y="5379188"/>
                  </a:cubicBezTo>
                  <a:cubicBezTo>
                    <a:pt x="4769633" y="5416399"/>
                    <a:pt x="4727850" y="5374870"/>
                    <a:pt x="4735597" y="5441291"/>
                  </a:cubicBezTo>
                  <a:cubicBezTo>
                    <a:pt x="4686321" y="5459960"/>
                    <a:pt x="4749821" y="5518634"/>
                    <a:pt x="4636156" y="5568545"/>
                  </a:cubicBezTo>
                  <a:cubicBezTo>
                    <a:pt x="4654952" y="5628743"/>
                    <a:pt x="4706133" y="5658334"/>
                    <a:pt x="4495313" y="5638395"/>
                  </a:cubicBezTo>
                  <a:cubicBezTo>
                    <a:pt x="3101996" y="5635601"/>
                    <a:pt x="1742842" y="5646650"/>
                    <a:pt x="284755" y="5634204"/>
                  </a:cubicBezTo>
                  <a:cubicBezTo>
                    <a:pt x="201951" y="5626584"/>
                    <a:pt x="1291" y="5718786"/>
                    <a:pt x="45106" y="5531461"/>
                  </a:cubicBezTo>
                  <a:cubicBezTo>
                    <a:pt x="56028" y="3886557"/>
                    <a:pt x="27580" y="2199489"/>
                    <a:pt x="32787" y="559538"/>
                  </a:cubicBezTo>
                  <a:cubicBezTo>
                    <a:pt x="187981" y="-200938"/>
                    <a:pt x="-1220449" y="48236"/>
                    <a:pt x="5132218" y="9755"/>
                  </a:cubicBezTo>
                  <a:cubicBezTo>
                    <a:pt x="5489088" y="17883"/>
                    <a:pt x="6004327" y="-15010"/>
                    <a:pt x="6324621" y="20550"/>
                  </a:cubicBezTo>
                  <a:cubicBezTo>
                    <a:pt x="6359292" y="33631"/>
                    <a:pt x="6349386" y="313666"/>
                    <a:pt x="6342782" y="341352"/>
                  </a:cubicBezTo>
                  <a:close/>
                </a:path>
              </a:pathLst>
            </a:custGeom>
            <a:blipFill>
              <a:blip r:embed="rId2"/>
              <a:stretch>
                <a:fillRect l="0" t="-40357" r="0" b="-40357"/>
              </a:stretch>
            </a:blipFill>
          </p:spPr>
        </p:sp>
      </p:grpSp>
      <p:sp>
        <p:nvSpPr>
          <p:cNvPr name="TextBox 4" id="4"/>
          <p:cNvSpPr txBox="true"/>
          <p:nvPr/>
        </p:nvSpPr>
        <p:spPr>
          <a:xfrm rot="0">
            <a:off x="7871969" y="1859283"/>
            <a:ext cx="9233134" cy="3649298"/>
          </a:xfrm>
          <a:prstGeom prst="rect">
            <a:avLst/>
          </a:prstGeom>
        </p:spPr>
        <p:txBody>
          <a:bodyPr anchor="t" rtlCol="false" tIns="0" lIns="0" bIns="0" rIns="0">
            <a:spAutoFit/>
          </a:bodyPr>
          <a:lstStyle/>
          <a:p>
            <a:pPr algn="l">
              <a:lnSpc>
                <a:spcPts val="7121"/>
              </a:lnSpc>
            </a:pPr>
            <a:r>
              <a:rPr lang="en-US" sz="6192">
                <a:solidFill>
                  <a:srgbClr val="1A401F"/>
                </a:solidFill>
                <a:latin typeface="Hatton"/>
                <a:ea typeface="Hatton"/>
                <a:cs typeface="Hatton"/>
                <a:sym typeface="Hatton"/>
              </a:rPr>
              <a:t>Strategijai įgyvendinti numatyta </a:t>
            </a:r>
          </a:p>
          <a:p>
            <a:pPr algn="l">
              <a:lnSpc>
                <a:spcPts val="7121"/>
              </a:lnSpc>
            </a:pPr>
          </a:p>
          <a:p>
            <a:pPr algn="l">
              <a:lnSpc>
                <a:spcPts val="7121"/>
              </a:lnSpc>
            </a:pPr>
            <a:r>
              <a:rPr lang="en-US" sz="6192" b="true">
                <a:solidFill>
                  <a:srgbClr val="1A401F"/>
                </a:solidFill>
                <a:latin typeface="Hatton Bold"/>
                <a:ea typeface="Hatton Bold"/>
                <a:cs typeface="Hatton Bold"/>
                <a:sym typeface="Hatton Bold"/>
              </a:rPr>
              <a:t>1 091 400 eurų</a:t>
            </a:r>
          </a:p>
        </p:txBody>
      </p:sp>
      <p:sp>
        <p:nvSpPr>
          <p:cNvPr name="TextBox 5" id="5"/>
          <p:cNvSpPr txBox="true"/>
          <p:nvPr/>
        </p:nvSpPr>
        <p:spPr>
          <a:xfrm rot="0">
            <a:off x="7871969" y="7029263"/>
            <a:ext cx="8185263" cy="1416664"/>
          </a:xfrm>
          <a:prstGeom prst="rect">
            <a:avLst/>
          </a:prstGeom>
        </p:spPr>
        <p:txBody>
          <a:bodyPr anchor="t" rtlCol="false" tIns="0" lIns="0" bIns="0" rIns="0">
            <a:spAutoFit/>
          </a:bodyPr>
          <a:lstStyle/>
          <a:p>
            <a:pPr algn="l">
              <a:lnSpc>
                <a:spcPts val="3816"/>
              </a:lnSpc>
            </a:pPr>
            <a:r>
              <a:rPr lang="en-US" sz="2725">
                <a:solidFill>
                  <a:srgbClr val="1A401F"/>
                </a:solidFill>
                <a:latin typeface="Open Sans"/>
                <a:ea typeface="Open Sans"/>
                <a:cs typeface="Open Sans"/>
                <a:sym typeface="Open Sans"/>
              </a:rPr>
              <a:t>Paramos lėšų suma - 900 405</a:t>
            </a:r>
          </a:p>
          <a:p>
            <a:pPr algn="l">
              <a:lnSpc>
                <a:spcPts val="3816"/>
              </a:lnSpc>
            </a:pPr>
            <a:r>
              <a:rPr lang="en-US" sz="2725">
                <a:solidFill>
                  <a:srgbClr val="1A401F"/>
                </a:solidFill>
                <a:latin typeface="Open Sans"/>
                <a:ea typeface="Open Sans"/>
                <a:cs typeface="Open Sans"/>
                <a:sym typeface="Open Sans"/>
              </a:rPr>
              <a:t>ES fondų lėšos - 765 344</a:t>
            </a:r>
          </a:p>
          <a:p>
            <a:pPr algn="l">
              <a:lnSpc>
                <a:spcPts val="3816"/>
              </a:lnSpc>
            </a:pPr>
            <a:r>
              <a:rPr lang="en-US" sz="2725">
                <a:solidFill>
                  <a:srgbClr val="1A401F"/>
                </a:solidFill>
                <a:latin typeface="Open Sans"/>
                <a:ea typeface="Open Sans"/>
                <a:cs typeface="Open Sans"/>
                <a:sym typeface="Open Sans"/>
              </a:rPr>
              <a:t>Savivaldybės biudžeto ir privačios lėšos - 190 995</a:t>
            </a:r>
          </a:p>
        </p:txBody>
      </p:sp>
      <p:sp>
        <p:nvSpPr>
          <p:cNvPr name="TextBox 6" id="6"/>
          <p:cNvSpPr txBox="true"/>
          <p:nvPr/>
        </p:nvSpPr>
        <p:spPr>
          <a:xfrm rot="0">
            <a:off x="15309067" y="6790218"/>
            <a:ext cx="1496331" cy="1894755"/>
          </a:xfrm>
          <a:prstGeom prst="rect">
            <a:avLst/>
          </a:prstGeom>
        </p:spPr>
        <p:txBody>
          <a:bodyPr anchor="t" rtlCol="false" tIns="0" lIns="0" bIns="0" rIns="0">
            <a:spAutoFit/>
          </a:bodyPr>
          <a:lstStyle/>
          <a:p>
            <a:pPr algn="ctr">
              <a:lnSpc>
                <a:spcPts val="13984"/>
              </a:lnSpc>
              <a:spcBef>
                <a:spcPct val="0"/>
              </a:spcBef>
            </a:pPr>
            <a:r>
              <a:rPr lang="en-US" sz="12160">
                <a:solidFill>
                  <a:srgbClr val="003640"/>
                </a:solidFill>
                <a:latin typeface="Hatton"/>
                <a:ea typeface="Hatton"/>
                <a:cs typeface="Hatton"/>
                <a:sym typeface="Hatton"/>
              </a:rPr>
              <a:t>€</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732858" y="2654866"/>
            <a:ext cx="3025744" cy="3025744"/>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A401F"/>
            </a:solidFill>
          </p:spPr>
        </p:sp>
        <p:sp>
          <p:nvSpPr>
            <p:cNvPr name="TextBox 4" id="4"/>
            <p:cNvSpPr txBox="true"/>
            <p:nvPr/>
          </p:nvSpPr>
          <p:spPr>
            <a:xfrm>
              <a:off x="76200" y="38100"/>
              <a:ext cx="660400" cy="698500"/>
            </a:xfrm>
            <a:prstGeom prst="rect">
              <a:avLst/>
            </a:prstGeom>
          </p:spPr>
          <p:txBody>
            <a:bodyPr anchor="ctr" rtlCol="false" tIns="50800" lIns="50800" bIns="50800" rIns="50800"/>
            <a:lstStyle/>
            <a:p>
              <a:pPr algn="ctr">
                <a:lnSpc>
                  <a:spcPts val="2659"/>
                </a:lnSpc>
                <a:spcBef>
                  <a:spcPct val="0"/>
                </a:spcBef>
              </a:pPr>
            </a:p>
          </p:txBody>
        </p:sp>
      </p:grpSp>
      <p:sp>
        <p:nvSpPr>
          <p:cNvPr name="Freeform 5" id="5"/>
          <p:cNvSpPr/>
          <p:nvPr/>
        </p:nvSpPr>
        <p:spPr>
          <a:xfrm flipH="false" flipV="false" rot="0">
            <a:off x="8425318" y="3942142"/>
            <a:ext cx="1422840" cy="1226229"/>
          </a:xfrm>
          <a:custGeom>
            <a:avLst/>
            <a:gdLst/>
            <a:ahLst/>
            <a:cxnLst/>
            <a:rect r="r" b="b" t="t" l="l"/>
            <a:pathLst>
              <a:path h="1226229" w="1422840">
                <a:moveTo>
                  <a:pt x="0" y="0"/>
                </a:moveTo>
                <a:lnTo>
                  <a:pt x="1422840" y="0"/>
                </a:lnTo>
                <a:lnTo>
                  <a:pt x="1422840" y="1226230"/>
                </a:lnTo>
                <a:lnTo>
                  <a:pt x="0" y="122623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5756621" y="4304608"/>
            <a:ext cx="3025744" cy="3025744"/>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A401F"/>
            </a:solidFill>
          </p:spPr>
        </p:sp>
        <p:sp>
          <p:nvSpPr>
            <p:cNvPr name="TextBox 8" id="8"/>
            <p:cNvSpPr txBox="true"/>
            <p:nvPr/>
          </p:nvSpPr>
          <p:spPr>
            <a:xfrm>
              <a:off x="76200" y="38100"/>
              <a:ext cx="660400" cy="698500"/>
            </a:xfrm>
            <a:prstGeom prst="rect">
              <a:avLst/>
            </a:prstGeom>
          </p:spPr>
          <p:txBody>
            <a:bodyPr anchor="ctr" rtlCol="false" tIns="50800" lIns="50800" bIns="50800" rIns="50800"/>
            <a:lstStyle/>
            <a:p>
              <a:pPr algn="ctr">
                <a:lnSpc>
                  <a:spcPts val="2659"/>
                </a:lnSpc>
                <a:spcBef>
                  <a:spcPct val="0"/>
                </a:spcBef>
              </a:pPr>
            </a:p>
          </p:txBody>
        </p:sp>
      </p:grpSp>
      <p:sp>
        <p:nvSpPr>
          <p:cNvPr name="Freeform 9" id="9"/>
          <p:cNvSpPr/>
          <p:nvPr/>
        </p:nvSpPr>
        <p:spPr>
          <a:xfrm flipH="false" flipV="false" rot="0">
            <a:off x="11852437" y="3780218"/>
            <a:ext cx="1222335" cy="1146772"/>
          </a:xfrm>
          <a:custGeom>
            <a:avLst/>
            <a:gdLst/>
            <a:ahLst/>
            <a:cxnLst/>
            <a:rect r="r" b="b" t="t" l="l"/>
            <a:pathLst>
              <a:path h="1146772" w="1222335">
                <a:moveTo>
                  <a:pt x="0" y="0"/>
                </a:moveTo>
                <a:lnTo>
                  <a:pt x="1222334" y="0"/>
                </a:lnTo>
                <a:lnTo>
                  <a:pt x="1222334" y="1146773"/>
                </a:lnTo>
                <a:lnTo>
                  <a:pt x="0" y="114677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false" flipV="false" rot="-1070349">
            <a:off x="4496863" y="4356539"/>
            <a:ext cx="1445432" cy="1356078"/>
          </a:xfrm>
          <a:custGeom>
            <a:avLst/>
            <a:gdLst/>
            <a:ahLst/>
            <a:cxnLst/>
            <a:rect r="r" b="b" t="t" l="l"/>
            <a:pathLst>
              <a:path h="1356078" w="1445432">
                <a:moveTo>
                  <a:pt x="0" y="0"/>
                </a:moveTo>
                <a:lnTo>
                  <a:pt x="1445432" y="0"/>
                </a:lnTo>
                <a:lnTo>
                  <a:pt x="1445432" y="1356078"/>
                </a:lnTo>
                <a:lnTo>
                  <a:pt x="0" y="135607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1" id="11"/>
          <p:cNvGrpSpPr/>
          <p:nvPr/>
        </p:nvGrpSpPr>
        <p:grpSpPr>
          <a:xfrm rot="0">
            <a:off x="9136738" y="1715380"/>
            <a:ext cx="3025744" cy="3025744"/>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A401F"/>
            </a:solidFill>
          </p:spPr>
        </p:sp>
        <p:sp>
          <p:nvSpPr>
            <p:cNvPr name="TextBox 13" id="13"/>
            <p:cNvSpPr txBox="true"/>
            <p:nvPr/>
          </p:nvSpPr>
          <p:spPr>
            <a:xfrm>
              <a:off x="76200" y="38100"/>
              <a:ext cx="660400" cy="698500"/>
            </a:xfrm>
            <a:prstGeom prst="rect">
              <a:avLst/>
            </a:prstGeom>
          </p:spPr>
          <p:txBody>
            <a:bodyPr anchor="ctr" rtlCol="false" tIns="50800" lIns="50800" bIns="50800" rIns="50800"/>
            <a:lstStyle/>
            <a:p>
              <a:pPr algn="ctr">
                <a:lnSpc>
                  <a:spcPts val="2659"/>
                </a:lnSpc>
                <a:spcBef>
                  <a:spcPct val="0"/>
                </a:spcBef>
              </a:pPr>
            </a:p>
          </p:txBody>
        </p:sp>
      </p:grpSp>
      <p:grpSp>
        <p:nvGrpSpPr>
          <p:cNvPr name="Group 14" id="14"/>
          <p:cNvGrpSpPr/>
          <p:nvPr/>
        </p:nvGrpSpPr>
        <p:grpSpPr>
          <a:xfrm rot="0">
            <a:off x="12810182" y="3780218"/>
            <a:ext cx="3025744" cy="3025744"/>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A401F"/>
            </a:solidFill>
          </p:spPr>
        </p:sp>
        <p:sp>
          <p:nvSpPr>
            <p:cNvPr name="TextBox 16" id="16"/>
            <p:cNvSpPr txBox="true"/>
            <p:nvPr/>
          </p:nvSpPr>
          <p:spPr>
            <a:xfrm>
              <a:off x="76200" y="38100"/>
              <a:ext cx="660400" cy="698500"/>
            </a:xfrm>
            <a:prstGeom prst="rect">
              <a:avLst/>
            </a:prstGeom>
          </p:spPr>
          <p:txBody>
            <a:bodyPr anchor="ctr" rtlCol="false" tIns="50800" lIns="50800" bIns="50800" rIns="50800"/>
            <a:lstStyle/>
            <a:p>
              <a:pPr algn="ctr">
                <a:lnSpc>
                  <a:spcPts val="2659"/>
                </a:lnSpc>
                <a:spcBef>
                  <a:spcPct val="0"/>
                </a:spcBef>
              </a:pPr>
            </a:p>
          </p:txBody>
        </p:sp>
      </p:grpSp>
      <p:grpSp>
        <p:nvGrpSpPr>
          <p:cNvPr name="Group 17" id="17"/>
          <p:cNvGrpSpPr/>
          <p:nvPr/>
        </p:nvGrpSpPr>
        <p:grpSpPr>
          <a:xfrm rot="0">
            <a:off x="-198712" y="7051844"/>
            <a:ext cx="18486712" cy="6981436"/>
            <a:chOff x="0" y="0"/>
            <a:chExt cx="6347206" cy="2396998"/>
          </a:xfrm>
        </p:grpSpPr>
        <p:sp>
          <p:nvSpPr>
            <p:cNvPr name="Freeform 18" id="18"/>
            <p:cNvSpPr/>
            <p:nvPr/>
          </p:nvSpPr>
          <p:spPr>
            <a:xfrm flipH="false" flipV="false" rot="0">
              <a:off x="28" y="-9"/>
              <a:ext cx="6347232" cy="2396996"/>
            </a:xfrm>
            <a:custGeom>
              <a:avLst/>
              <a:gdLst/>
              <a:ahLst/>
              <a:cxnLst/>
              <a:rect r="r" b="b" t="t" l="l"/>
              <a:pathLst>
                <a:path h="2396996" w="6347232">
                  <a:moveTo>
                    <a:pt x="6346797" y="2368813"/>
                  </a:moveTo>
                  <a:cubicBezTo>
                    <a:pt x="6276820" y="-202429"/>
                    <a:pt x="6575778" y="434349"/>
                    <a:pt x="5617055" y="455939"/>
                  </a:cubicBezTo>
                  <a:cubicBezTo>
                    <a:pt x="5617055" y="456320"/>
                    <a:pt x="5617182" y="456574"/>
                    <a:pt x="5617309" y="457082"/>
                  </a:cubicBezTo>
                  <a:cubicBezTo>
                    <a:pt x="5617055" y="457463"/>
                    <a:pt x="5616928" y="456701"/>
                    <a:pt x="5616674" y="455939"/>
                  </a:cubicBezTo>
                  <a:cubicBezTo>
                    <a:pt x="5588734" y="456574"/>
                    <a:pt x="5559651" y="456701"/>
                    <a:pt x="5529298" y="456193"/>
                  </a:cubicBezTo>
                  <a:cubicBezTo>
                    <a:pt x="5251168" y="519820"/>
                    <a:pt x="5552539" y="575954"/>
                    <a:pt x="5035649" y="446922"/>
                  </a:cubicBezTo>
                  <a:cubicBezTo>
                    <a:pt x="5004915" y="489340"/>
                    <a:pt x="4744819" y="399551"/>
                    <a:pt x="4687669" y="345322"/>
                  </a:cubicBezTo>
                  <a:cubicBezTo>
                    <a:pt x="4623280" y="393201"/>
                    <a:pt x="4304637" y="384819"/>
                    <a:pt x="4126964" y="328431"/>
                  </a:cubicBezTo>
                  <a:cubicBezTo>
                    <a:pt x="4127345" y="329193"/>
                    <a:pt x="4127218" y="330463"/>
                    <a:pt x="4126329" y="332749"/>
                  </a:cubicBezTo>
                  <a:cubicBezTo>
                    <a:pt x="4124678" y="332114"/>
                    <a:pt x="4122773" y="335162"/>
                    <a:pt x="4122392" y="327923"/>
                  </a:cubicBezTo>
                  <a:cubicBezTo>
                    <a:pt x="4122900" y="328050"/>
                    <a:pt x="4123789" y="327796"/>
                    <a:pt x="4124551" y="327669"/>
                  </a:cubicBezTo>
                  <a:cubicBezTo>
                    <a:pt x="4087213" y="315604"/>
                    <a:pt x="4056098" y="301507"/>
                    <a:pt x="4035270" y="285251"/>
                  </a:cubicBezTo>
                  <a:cubicBezTo>
                    <a:pt x="3670145" y="417204"/>
                    <a:pt x="4017236" y="590813"/>
                    <a:pt x="3344644" y="379993"/>
                  </a:cubicBezTo>
                  <a:cubicBezTo>
                    <a:pt x="2874617" y="544458"/>
                    <a:pt x="2795115" y="255660"/>
                    <a:pt x="2532479" y="347989"/>
                  </a:cubicBezTo>
                  <a:cubicBezTo>
                    <a:pt x="2294227" y="221751"/>
                    <a:pt x="2049879" y="241563"/>
                    <a:pt x="1784830" y="218449"/>
                  </a:cubicBezTo>
                  <a:cubicBezTo>
                    <a:pt x="1762478" y="176285"/>
                    <a:pt x="1743555" y="152028"/>
                    <a:pt x="1725140" y="140344"/>
                  </a:cubicBezTo>
                  <a:cubicBezTo>
                    <a:pt x="1725267" y="141360"/>
                    <a:pt x="1725267" y="142249"/>
                    <a:pt x="1724759" y="140090"/>
                  </a:cubicBezTo>
                  <a:cubicBezTo>
                    <a:pt x="1666466" y="103514"/>
                    <a:pt x="1611221" y="191906"/>
                    <a:pt x="1459075" y="243976"/>
                  </a:cubicBezTo>
                  <a:cubicBezTo>
                    <a:pt x="1426690" y="224672"/>
                    <a:pt x="1400782" y="211464"/>
                    <a:pt x="1378176" y="202447"/>
                  </a:cubicBezTo>
                  <a:lnTo>
                    <a:pt x="1378049" y="202447"/>
                  </a:lnTo>
                  <a:lnTo>
                    <a:pt x="1377922" y="202320"/>
                  </a:lnTo>
                  <a:cubicBezTo>
                    <a:pt x="1290800" y="167395"/>
                    <a:pt x="1253462" y="196351"/>
                    <a:pt x="1087346" y="193684"/>
                  </a:cubicBezTo>
                  <a:cubicBezTo>
                    <a:pt x="962759" y="148853"/>
                    <a:pt x="878685" y="296427"/>
                    <a:pt x="641830" y="143773"/>
                  </a:cubicBezTo>
                  <a:cubicBezTo>
                    <a:pt x="566265" y="140217"/>
                    <a:pt x="615414" y="80146"/>
                    <a:pt x="394561" y="77352"/>
                  </a:cubicBezTo>
                  <a:cubicBezTo>
                    <a:pt x="295247" y="40903"/>
                    <a:pt x="253337" y="19821"/>
                    <a:pt x="187932" y="14487"/>
                  </a:cubicBezTo>
                  <a:cubicBezTo>
                    <a:pt x="187932" y="14614"/>
                    <a:pt x="187932" y="14614"/>
                    <a:pt x="187932" y="14741"/>
                  </a:cubicBezTo>
                  <a:cubicBezTo>
                    <a:pt x="187805" y="14995"/>
                    <a:pt x="187805" y="14741"/>
                    <a:pt x="187678" y="14360"/>
                  </a:cubicBezTo>
                  <a:cubicBezTo>
                    <a:pt x="163167" y="12455"/>
                    <a:pt x="135608" y="12582"/>
                    <a:pt x="100302" y="14995"/>
                  </a:cubicBezTo>
                  <a:cubicBezTo>
                    <a:pt x="-102771" y="-211954"/>
                    <a:pt x="66393" y="2209555"/>
                    <a:pt x="60170" y="2390022"/>
                  </a:cubicBezTo>
                  <a:cubicBezTo>
                    <a:pt x="435328" y="2370845"/>
                    <a:pt x="6405852" y="2429138"/>
                    <a:pt x="6346797" y="2368813"/>
                  </a:cubicBezTo>
                  <a:close/>
                  <a:moveTo>
                    <a:pt x="490827" y="92592"/>
                  </a:moveTo>
                  <a:cubicBezTo>
                    <a:pt x="490065" y="92719"/>
                    <a:pt x="490192" y="86877"/>
                    <a:pt x="490827" y="92592"/>
                  </a:cubicBezTo>
                  <a:close/>
                </a:path>
              </a:pathLst>
            </a:custGeom>
            <a:blipFill>
              <a:blip r:embed="rId6"/>
              <a:stretch>
                <a:fillRect l="0" t="-98358" r="0" b="0"/>
              </a:stretch>
            </a:blipFill>
          </p:spPr>
        </p:sp>
      </p:grpSp>
      <p:sp>
        <p:nvSpPr>
          <p:cNvPr name="TextBox 19" id="19"/>
          <p:cNvSpPr txBox="true"/>
          <p:nvPr/>
        </p:nvSpPr>
        <p:spPr>
          <a:xfrm rot="0">
            <a:off x="1028700" y="1000125"/>
            <a:ext cx="4537222" cy="859259"/>
          </a:xfrm>
          <a:prstGeom prst="rect">
            <a:avLst/>
          </a:prstGeom>
        </p:spPr>
        <p:txBody>
          <a:bodyPr anchor="t" rtlCol="false" tIns="0" lIns="0" bIns="0" rIns="0">
            <a:spAutoFit/>
          </a:bodyPr>
          <a:lstStyle/>
          <a:p>
            <a:pPr algn="l">
              <a:lnSpc>
                <a:spcPts val="6431"/>
              </a:lnSpc>
            </a:pPr>
            <a:r>
              <a:rPr lang="en-US" sz="5592">
                <a:solidFill>
                  <a:srgbClr val="1A401F"/>
                </a:solidFill>
                <a:latin typeface="Hatton"/>
                <a:ea typeface="Hatton"/>
                <a:cs typeface="Hatton"/>
                <a:sym typeface="Hatton"/>
              </a:rPr>
              <a:t>2025 metais</a:t>
            </a:r>
          </a:p>
        </p:txBody>
      </p:sp>
      <p:sp>
        <p:nvSpPr>
          <p:cNvPr name="TextBox 20" id="20"/>
          <p:cNvSpPr txBox="true"/>
          <p:nvPr/>
        </p:nvSpPr>
        <p:spPr>
          <a:xfrm rot="0">
            <a:off x="6192124" y="4628089"/>
            <a:ext cx="2156332" cy="2226383"/>
          </a:xfrm>
          <a:prstGeom prst="rect">
            <a:avLst/>
          </a:prstGeom>
        </p:spPr>
        <p:txBody>
          <a:bodyPr anchor="t" rtlCol="false" tIns="0" lIns="0" bIns="0" rIns="0">
            <a:spAutoFit/>
          </a:bodyPr>
          <a:lstStyle/>
          <a:p>
            <a:pPr algn="ctr">
              <a:lnSpc>
                <a:spcPts val="7485"/>
              </a:lnSpc>
            </a:pPr>
            <a:r>
              <a:rPr lang="en-US" sz="5347">
                <a:solidFill>
                  <a:srgbClr val="FFFFFF"/>
                </a:solidFill>
                <a:latin typeface="Hatton"/>
                <a:ea typeface="Hatton"/>
                <a:cs typeface="Hatton"/>
                <a:sym typeface="Hatton"/>
              </a:rPr>
              <a:t>3</a:t>
            </a:r>
          </a:p>
          <a:p>
            <a:pPr algn="ctr">
              <a:lnSpc>
                <a:spcPts val="3286"/>
              </a:lnSpc>
            </a:pPr>
            <a:r>
              <a:rPr lang="en-US" sz="2347">
                <a:solidFill>
                  <a:srgbClr val="FFFFFF"/>
                </a:solidFill>
                <a:latin typeface="Hatton"/>
                <a:ea typeface="Hatton"/>
                <a:cs typeface="Hatton"/>
                <a:sym typeface="Hatton"/>
              </a:rPr>
              <a:t>Projektų įgyvendinimo sutartys</a:t>
            </a:r>
          </a:p>
        </p:txBody>
      </p:sp>
      <p:sp>
        <p:nvSpPr>
          <p:cNvPr name="TextBox 21" id="21"/>
          <p:cNvSpPr txBox="true"/>
          <p:nvPr/>
        </p:nvSpPr>
        <p:spPr>
          <a:xfrm rot="0">
            <a:off x="1938272" y="3320005"/>
            <a:ext cx="2614917" cy="1816808"/>
          </a:xfrm>
          <a:prstGeom prst="rect">
            <a:avLst/>
          </a:prstGeom>
        </p:spPr>
        <p:txBody>
          <a:bodyPr anchor="t" rtlCol="false" tIns="0" lIns="0" bIns="0" rIns="0">
            <a:spAutoFit/>
          </a:bodyPr>
          <a:lstStyle/>
          <a:p>
            <a:pPr algn="ctr">
              <a:lnSpc>
                <a:spcPts val="7485"/>
              </a:lnSpc>
            </a:pPr>
            <a:r>
              <a:rPr lang="en-US" sz="5347">
                <a:solidFill>
                  <a:srgbClr val="FFFFFF"/>
                </a:solidFill>
                <a:latin typeface="Hatton"/>
                <a:ea typeface="Hatton"/>
                <a:cs typeface="Hatton"/>
                <a:sym typeface="Hatton"/>
              </a:rPr>
              <a:t>15 </a:t>
            </a:r>
          </a:p>
          <a:p>
            <a:pPr algn="ctr">
              <a:lnSpc>
                <a:spcPts val="3286"/>
              </a:lnSpc>
            </a:pPr>
            <a:r>
              <a:rPr lang="en-US" sz="2347">
                <a:solidFill>
                  <a:srgbClr val="FFFFFF"/>
                </a:solidFill>
                <a:latin typeface="Hatton"/>
                <a:ea typeface="Hatton"/>
                <a:cs typeface="Hatton"/>
                <a:sym typeface="Hatton"/>
              </a:rPr>
              <a:t>Kvietimų teikti paraiškas</a:t>
            </a:r>
          </a:p>
        </p:txBody>
      </p:sp>
      <p:sp>
        <p:nvSpPr>
          <p:cNvPr name="TextBox 22" id="22"/>
          <p:cNvSpPr txBox="true"/>
          <p:nvPr/>
        </p:nvSpPr>
        <p:spPr>
          <a:xfrm rot="0">
            <a:off x="9309925" y="2569141"/>
            <a:ext cx="2679370" cy="1939997"/>
          </a:xfrm>
          <a:prstGeom prst="rect">
            <a:avLst/>
          </a:prstGeom>
        </p:spPr>
        <p:txBody>
          <a:bodyPr anchor="t" rtlCol="false" tIns="0" lIns="0" bIns="0" rIns="0">
            <a:spAutoFit/>
          </a:bodyPr>
          <a:lstStyle/>
          <a:p>
            <a:pPr algn="ctr">
              <a:lnSpc>
                <a:spcPts val="4406"/>
              </a:lnSpc>
            </a:pPr>
            <a:r>
              <a:rPr lang="en-US" sz="3147">
                <a:solidFill>
                  <a:srgbClr val="FFFFFF"/>
                </a:solidFill>
                <a:latin typeface="Hatton"/>
                <a:ea typeface="Hatton"/>
                <a:cs typeface="Hatton"/>
                <a:sym typeface="Hatton"/>
              </a:rPr>
              <a:t>176 630.61</a:t>
            </a:r>
          </a:p>
          <a:p>
            <a:pPr algn="ctr">
              <a:lnSpc>
                <a:spcPts val="4406"/>
              </a:lnSpc>
            </a:pPr>
            <a:r>
              <a:rPr lang="en-US" sz="3147">
                <a:solidFill>
                  <a:srgbClr val="FFFFFF"/>
                </a:solidFill>
                <a:latin typeface="Hatton"/>
                <a:ea typeface="Hatton"/>
                <a:cs typeface="Hatton"/>
                <a:sym typeface="Hatton"/>
              </a:rPr>
              <a:t>eurų</a:t>
            </a:r>
          </a:p>
          <a:p>
            <a:pPr algn="ctr">
              <a:lnSpc>
                <a:spcPts val="3286"/>
              </a:lnSpc>
            </a:pPr>
            <a:r>
              <a:rPr lang="en-US" sz="2347">
                <a:solidFill>
                  <a:srgbClr val="FFFFFF"/>
                </a:solidFill>
                <a:latin typeface="Hatton"/>
                <a:ea typeface="Hatton"/>
                <a:cs typeface="Hatton"/>
                <a:sym typeface="Hatton"/>
              </a:rPr>
              <a:t>Paramos lėšų projektams </a:t>
            </a:r>
          </a:p>
        </p:txBody>
      </p:sp>
      <p:sp>
        <p:nvSpPr>
          <p:cNvPr name="TextBox 23" id="23"/>
          <p:cNvSpPr txBox="true"/>
          <p:nvPr/>
        </p:nvSpPr>
        <p:spPr>
          <a:xfrm rot="0">
            <a:off x="13074771" y="4469532"/>
            <a:ext cx="2521751" cy="1939997"/>
          </a:xfrm>
          <a:prstGeom prst="rect">
            <a:avLst/>
          </a:prstGeom>
        </p:spPr>
        <p:txBody>
          <a:bodyPr anchor="t" rtlCol="false" tIns="0" lIns="0" bIns="0" rIns="0">
            <a:spAutoFit/>
          </a:bodyPr>
          <a:lstStyle/>
          <a:p>
            <a:pPr algn="ctr">
              <a:lnSpc>
                <a:spcPts val="4406"/>
              </a:lnSpc>
            </a:pPr>
            <a:r>
              <a:rPr lang="en-US" sz="3147">
                <a:solidFill>
                  <a:srgbClr val="FFFFFF"/>
                </a:solidFill>
                <a:latin typeface="Hatton"/>
                <a:ea typeface="Hatton"/>
                <a:cs typeface="Hatton"/>
                <a:sym typeface="Hatton"/>
              </a:rPr>
              <a:t>36 809.55</a:t>
            </a:r>
          </a:p>
          <a:p>
            <a:pPr algn="ctr">
              <a:lnSpc>
                <a:spcPts val="4406"/>
              </a:lnSpc>
            </a:pPr>
            <a:r>
              <a:rPr lang="en-US" sz="3147">
                <a:solidFill>
                  <a:srgbClr val="FFFFFF"/>
                </a:solidFill>
                <a:latin typeface="Hatton"/>
                <a:ea typeface="Hatton"/>
                <a:cs typeface="Hatton"/>
                <a:sym typeface="Hatton"/>
              </a:rPr>
              <a:t>eurų</a:t>
            </a:r>
          </a:p>
          <a:p>
            <a:pPr algn="ctr">
              <a:lnSpc>
                <a:spcPts val="3286"/>
              </a:lnSpc>
            </a:pPr>
            <a:r>
              <a:rPr lang="en-US" sz="2347">
                <a:solidFill>
                  <a:srgbClr val="FFFFFF"/>
                </a:solidFill>
                <a:latin typeface="Hatton"/>
                <a:ea typeface="Hatton"/>
                <a:cs typeface="Hatton"/>
                <a:sym typeface="Hatton"/>
              </a:rPr>
              <a:t>Išmokėta paramos lėšų</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rot="0">
            <a:off x="6131869" y="-690396"/>
            <a:ext cx="12972428" cy="9121620"/>
          </a:xfrm>
          <a:prstGeom prst="rect">
            <a:avLst/>
          </a:prstGeom>
        </p:spPr>
      </p:pic>
      <p:grpSp>
        <p:nvGrpSpPr>
          <p:cNvPr name="Group 3" id="3"/>
          <p:cNvGrpSpPr/>
          <p:nvPr/>
        </p:nvGrpSpPr>
        <p:grpSpPr>
          <a:xfrm rot="0">
            <a:off x="-286365" y="6423158"/>
            <a:ext cx="12356544" cy="4549941"/>
            <a:chOff x="0" y="0"/>
            <a:chExt cx="5694172" cy="2096715"/>
          </a:xfrm>
        </p:grpSpPr>
        <p:sp>
          <p:nvSpPr>
            <p:cNvPr name="Freeform 4" id="4"/>
            <p:cNvSpPr/>
            <p:nvPr/>
          </p:nvSpPr>
          <p:spPr>
            <a:xfrm flipH="false" flipV="false" rot="0">
              <a:off x="0" y="-31370"/>
              <a:ext cx="5693345" cy="2330958"/>
            </a:xfrm>
            <a:custGeom>
              <a:avLst/>
              <a:gdLst/>
              <a:ahLst/>
              <a:cxnLst/>
              <a:rect r="r" b="b" t="t" l="l"/>
              <a:pathLst>
                <a:path h="2330958" w="5693345">
                  <a:moveTo>
                    <a:pt x="2426462" y="156083"/>
                  </a:moveTo>
                  <a:cubicBezTo>
                    <a:pt x="2419604" y="153483"/>
                    <a:pt x="2439670" y="155328"/>
                    <a:pt x="2426462" y="156083"/>
                  </a:cubicBezTo>
                  <a:close/>
                  <a:moveTo>
                    <a:pt x="3297682" y="263099"/>
                  </a:moveTo>
                  <a:cubicBezTo>
                    <a:pt x="3291332" y="265238"/>
                    <a:pt x="3300349" y="262847"/>
                    <a:pt x="3297682" y="263099"/>
                  </a:cubicBezTo>
                  <a:close/>
                  <a:moveTo>
                    <a:pt x="5684520" y="2113491"/>
                  </a:moveTo>
                  <a:cubicBezTo>
                    <a:pt x="4089908" y="2167836"/>
                    <a:pt x="2252472" y="2120746"/>
                    <a:pt x="602996" y="2122591"/>
                  </a:cubicBezTo>
                  <a:cubicBezTo>
                    <a:pt x="-325374" y="2084515"/>
                    <a:pt x="225933" y="3353762"/>
                    <a:pt x="0" y="47976"/>
                  </a:cubicBezTo>
                  <a:cubicBezTo>
                    <a:pt x="266065" y="-23748"/>
                    <a:pt x="424561" y="70075"/>
                    <a:pt x="626364" y="63911"/>
                  </a:cubicBezTo>
                  <a:cubicBezTo>
                    <a:pt x="619633" y="109368"/>
                    <a:pt x="770128" y="-125094"/>
                    <a:pt x="1191768" y="97626"/>
                  </a:cubicBezTo>
                  <a:cubicBezTo>
                    <a:pt x="1318006" y="100813"/>
                    <a:pt x="1435862" y="132599"/>
                    <a:pt x="1555242" y="150170"/>
                  </a:cubicBezTo>
                  <a:cubicBezTo>
                    <a:pt x="1555369" y="149121"/>
                    <a:pt x="1555115" y="147947"/>
                    <a:pt x="1556385" y="150380"/>
                  </a:cubicBezTo>
                  <a:cubicBezTo>
                    <a:pt x="1574673" y="153021"/>
                    <a:pt x="1592961" y="155412"/>
                    <a:pt x="1611376" y="157257"/>
                  </a:cubicBezTo>
                  <a:cubicBezTo>
                    <a:pt x="1622044" y="156376"/>
                    <a:pt x="1628775" y="148996"/>
                    <a:pt x="1642872" y="153986"/>
                  </a:cubicBezTo>
                  <a:cubicBezTo>
                    <a:pt x="1728597" y="149415"/>
                    <a:pt x="1892808" y="152434"/>
                    <a:pt x="2061972" y="154405"/>
                  </a:cubicBezTo>
                  <a:cubicBezTo>
                    <a:pt x="2050796" y="152979"/>
                    <a:pt x="2087245" y="148828"/>
                    <a:pt x="2146173" y="146689"/>
                  </a:cubicBezTo>
                  <a:cubicBezTo>
                    <a:pt x="2146046" y="146647"/>
                    <a:pt x="2146046" y="146605"/>
                    <a:pt x="2145919" y="146564"/>
                  </a:cubicBezTo>
                  <a:cubicBezTo>
                    <a:pt x="2146173" y="146564"/>
                    <a:pt x="2146300" y="146605"/>
                    <a:pt x="2146554" y="146605"/>
                  </a:cubicBezTo>
                  <a:cubicBezTo>
                    <a:pt x="2146427" y="146689"/>
                    <a:pt x="2146300" y="146689"/>
                    <a:pt x="2146300" y="146689"/>
                  </a:cubicBezTo>
                  <a:cubicBezTo>
                    <a:pt x="2255901" y="142747"/>
                    <a:pt x="2443607" y="145851"/>
                    <a:pt x="2550922" y="186946"/>
                  </a:cubicBezTo>
                  <a:cubicBezTo>
                    <a:pt x="2535936" y="188372"/>
                    <a:pt x="2689098" y="199652"/>
                    <a:pt x="2726436" y="196423"/>
                  </a:cubicBezTo>
                  <a:cubicBezTo>
                    <a:pt x="2751201" y="210387"/>
                    <a:pt x="2861564" y="212820"/>
                    <a:pt x="2931922" y="197346"/>
                  </a:cubicBezTo>
                  <a:cubicBezTo>
                    <a:pt x="2948051" y="211939"/>
                    <a:pt x="2972816" y="199610"/>
                    <a:pt x="3013964" y="219152"/>
                  </a:cubicBezTo>
                  <a:cubicBezTo>
                    <a:pt x="3119882" y="203259"/>
                    <a:pt x="3190240" y="244312"/>
                    <a:pt x="3287903" y="264105"/>
                  </a:cubicBezTo>
                  <a:lnTo>
                    <a:pt x="3288284" y="264902"/>
                  </a:lnTo>
                  <a:cubicBezTo>
                    <a:pt x="3288157" y="264650"/>
                    <a:pt x="3288157" y="264399"/>
                    <a:pt x="3288030" y="264105"/>
                  </a:cubicBezTo>
                  <a:cubicBezTo>
                    <a:pt x="3288030" y="264105"/>
                    <a:pt x="3288030" y="264105"/>
                    <a:pt x="3287903" y="264105"/>
                  </a:cubicBezTo>
                  <a:lnTo>
                    <a:pt x="3287522" y="263099"/>
                  </a:lnTo>
                  <a:cubicBezTo>
                    <a:pt x="3287776" y="263476"/>
                    <a:pt x="3287903" y="263812"/>
                    <a:pt x="3288030" y="264105"/>
                  </a:cubicBezTo>
                  <a:cubicBezTo>
                    <a:pt x="3335401" y="273708"/>
                    <a:pt x="3389249" y="278321"/>
                    <a:pt x="3456686" y="268970"/>
                  </a:cubicBezTo>
                  <a:cubicBezTo>
                    <a:pt x="3455035" y="283311"/>
                    <a:pt x="3481578" y="272031"/>
                    <a:pt x="3517646" y="288427"/>
                  </a:cubicBezTo>
                  <a:cubicBezTo>
                    <a:pt x="3501136" y="280208"/>
                    <a:pt x="3568954" y="308052"/>
                    <a:pt x="3591814" y="326839"/>
                  </a:cubicBezTo>
                  <a:cubicBezTo>
                    <a:pt x="3588131" y="312833"/>
                    <a:pt x="3676904" y="334261"/>
                    <a:pt x="3719322" y="357619"/>
                  </a:cubicBezTo>
                  <a:cubicBezTo>
                    <a:pt x="3723005" y="327762"/>
                    <a:pt x="3810127" y="349022"/>
                    <a:pt x="3901440" y="363909"/>
                  </a:cubicBezTo>
                  <a:cubicBezTo>
                    <a:pt x="3903218" y="364202"/>
                    <a:pt x="3904996" y="364496"/>
                    <a:pt x="3906774" y="364790"/>
                  </a:cubicBezTo>
                  <a:cubicBezTo>
                    <a:pt x="3951605" y="371960"/>
                    <a:pt x="3997071" y="377286"/>
                    <a:pt x="4033774" y="374057"/>
                  </a:cubicBezTo>
                  <a:cubicBezTo>
                    <a:pt x="4054348" y="373260"/>
                    <a:pt x="4187444" y="399637"/>
                    <a:pt x="4253484" y="385128"/>
                  </a:cubicBezTo>
                  <a:cubicBezTo>
                    <a:pt x="4320921" y="409282"/>
                    <a:pt x="4306570" y="399721"/>
                    <a:pt x="4398772" y="395779"/>
                  </a:cubicBezTo>
                  <a:cubicBezTo>
                    <a:pt x="4398391" y="390453"/>
                    <a:pt x="4406646" y="393640"/>
                    <a:pt x="4415282" y="399805"/>
                  </a:cubicBezTo>
                  <a:cubicBezTo>
                    <a:pt x="4473067" y="412972"/>
                    <a:pt x="4501134" y="404040"/>
                    <a:pt x="4564888" y="398631"/>
                  </a:cubicBezTo>
                  <a:cubicBezTo>
                    <a:pt x="4597400" y="392089"/>
                    <a:pt x="4664202" y="399218"/>
                    <a:pt x="4674870" y="409617"/>
                  </a:cubicBezTo>
                  <a:cubicBezTo>
                    <a:pt x="4721352" y="409995"/>
                    <a:pt x="4713605" y="400014"/>
                    <a:pt x="4759452" y="416578"/>
                  </a:cubicBezTo>
                  <a:cubicBezTo>
                    <a:pt x="4768342" y="413056"/>
                    <a:pt x="4793742" y="414482"/>
                    <a:pt x="4821428" y="417753"/>
                  </a:cubicBezTo>
                  <a:cubicBezTo>
                    <a:pt x="4821936" y="417795"/>
                    <a:pt x="4822317" y="417836"/>
                    <a:pt x="4822825" y="417920"/>
                  </a:cubicBezTo>
                  <a:cubicBezTo>
                    <a:pt x="4839462" y="419933"/>
                    <a:pt x="4856861" y="422575"/>
                    <a:pt x="4872101" y="425259"/>
                  </a:cubicBezTo>
                  <a:cubicBezTo>
                    <a:pt x="4872990" y="425049"/>
                    <a:pt x="4874387" y="425217"/>
                    <a:pt x="4876546" y="426056"/>
                  </a:cubicBezTo>
                  <a:cubicBezTo>
                    <a:pt x="4875149" y="425804"/>
                    <a:pt x="4873625" y="425510"/>
                    <a:pt x="4872101" y="425259"/>
                  </a:cubicBezTo>
                  <a:cubicBezTo>
                    <a:pt x="4867275" y="426601"/>
                    <a:pt x="4889500" y="443752"/>
                    <a:pt x="4982464" y="444507"/>
                  </a:cubicBezTo>
                  <a:cubicBezTo>
                    <a:pt x="5012690" y="450545"/>
                    <a:pt x="5139436" y="475748"/>
                    <a:pt x="5181600" y="506234"/>
                  </a:cubicBezTo>
                  <a:cubicBezTo>
                    <a:pt x="5215636" y="501957"/>
                    <a:pt x="5204333" y="514747"/>
                    <a:pt x="5245862" y="510931"/>
                  </a:cubicBezTo>
                  <a:cubicBezTo>
                    <a:pt x="5229225" y="521792"/>
                    <a:pt x="5274437" y="507240"/>
                    <a:pt x="5262118" y="525356"/>
                  </a:cubicBezTo>
                  <a:cubicBezTo>
                    <a:pt x="5265039" y="525985"/>
                    <a:pt x="5267833" y="526572"/>
                    <a:pt x="5270627" y="527159"/>
                  </a:cubicBezTo>
                  <a:lnTo>
                    <a:pt x="5270881" y="527201"/>
                  </a:lnTo>
                  <a:cubicBezTo>
                    <a:pt x="5850636" y="649188"/>
                    <a:pt x="5654548" y="353887"/>
                    <a:pt x="5684520" y="2113491"/>
                  </a:cubicBezTo>
                  <a:close/>
                  <a:moveTo>
                    <a:pt x="3288284" y="266579"/>
                  </a:moveTo>
                  <a:cubicBezTo>
                    <a:pt x="3288157" y="266705"/>
                    <a:pt x="3287776" y="266957"/>
                    <a:pt x="3287395" y="267418"/>
                  </a:cubicBezTo>
                  <a:cubicBezTo>
                    <a:pt x="3287776" y="267208"/>
                    <a:pt x="3288157" y="266957"/>
                    <a:pt x="3288284" y="266579"/>
                  </a:cubicBezTo>
                  <a:close/>
                  <a:moveTo>
                    <a:pt x="3358896" y="273499"/>
                  </a:moveTo>
                  <a:cubicBezTo>
                    <a:pt x="3357880" y="273247"/>
                    <a:pt x="3359785" y="273834"/>
                    <a:pt x="3360420" y="274170"/>
                  </a:cubicBezTo>
                  <a:cubicBezTo>
                    <a:pt x="3363214" y="274211"/>
                    <a:pt x="3366643" y="274211"/>
                    <a:pt x="3358896" y="273499"/>
                  </a:cubicBezTo>
                  <a:close/>
                  <a:moveTo>
                    <a:pt x="2145792" y="146354"/>
                  </a:moveTo>
                  <a:cubicBezTo>
                    <a:pt x="2138045" y="145976"/>
                    <a:pt x="2143506" y="146396"/>
                    <a:pt x="2145919" y="146564"/>
                  </a:cubicBezTo>
                  <a:cubicBezTo>
                    <a:pt x="2145792" y="146396"/>
                    <a:pt x="2145792" y="146228"/>
                    <a:pt x="2145792" y="146354"/>
                  </a:cubicBezTo>
                  <a:close/>
                </a:path>
              </a:pathLst>
            </a:custGeom>
            <a:blipFill>
              <a:blip r:embed="rId3"/>
              <a:stretch>
                <a:fillRect l="0" t="-142575" r="0" b="-67671"/>
              </a:stretch>
            </a:blipFill>
          </p:spPr>
        </p:sp>
      </p:grpSp>
      <p:sp>
        <p:nvSpPr>
          <p:cNvPr name="TextBox 5" id="5"/>
          <p:cNvSpPr txBox="true"/>
          <p:nvPr/>
        </p:nvSpPr>
        <p:spPr>
          <a:xfrm rot="0">
            <a:off x="1028700" y="1000125"/>
            <a:ext cx="5732700" cy="1644169"/>
          </a:xfrm>
          <a:prstGeom prst="rect">
            <a:avLst/>
          </a:prstGeom>
        </p:spPr>
        <p:txBody>
          <a:bodyPr anchor="t" rtlCol="false" tIns="0" lIns="0" bIns="0" rIns="0">
            <a:spAutoFit/>
          </a:bodyPr>
          <a:lstStyle/>
          <a:p>
            <a:pPr algn="l">
              <a:lnSpc>
                <a:spcPts val="6237"/>
              </a:lnSpc>
            </a:pPr>
            <a:r>
              <a:rPr lang="en-US" sz="5424">
                <a:solidFill>
                  <a:srgbClr val="1A401F"/>
                </a:solidFill>
                <a:latin typeface="Hatton"/>
                <a:ea typeface="Hatton"/>
                <a:cs typeface="Hatton"/>
                <a:sym typeface="Hatton"/>
              </a:rPr>
              <a:t>Kur investuojame?</a:t>
            </a:r>
          </a:p>
        </p:txBody>
      </p:sp>
      <p:sp>
        <p:nvSpPr>
          <p:cNvPr name="TextBox 6" id="6"/>
          <p:cNvSpPr txBox="true"/>
          <p:nvPr/>
        </p:nvSpPr>
        <p:spPr>
          <a:xfrm rot="0">
            <a:off x="1028700" y="3082444"/>
            <a:ext cx="5328392" cy="2845414"/>
          </a:xfrm>
          <a:prstGeom prst="rect">
            <a:avLst/>
          </a:prstGeom>
        </p:spPr>
        <p:txBody>
          <a:bodyPr anchor="t" rtlCol="false" tIns="0" lIns="0" bIns="0" rIns="0">
            <a:spAutoFit/>
          </a:bodyPr>
          <a:lstStyle/>
          <a:p>
            <a:pPr algn="l">
              <a:lnSpc>
                <a:spcPts val="3816"/>
              </a:lnSpc>
            </a:pPr>
            <a:r>
              <a:rPr lang="en-US" sz="2725">
                <a:solidFill>
                  <a:srgbClr val="1A401F"/>
                </a:solidFill>
                <a:latin typeface="Open Sans"/>
                <a:ea typeface="Open Sans"/>
                <a:cs typeface="Open Sans"/>
                <a:sym typeface="Open Sans"/>
              </a:rPr>
              <a:t>Didiname Telšių miesto gyventojų socialinę ir ekonominę įtrauktį, plėtojant socialinės atskirties mažinimui ir užimtumo bei verslumo skatinimui skirtas iniciatyvas.</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1A401F"/>
        </a:solidFill>
      </p:bgPr>
    </p:bg>
    <p:spTree>
      <p:nvGrpSpPr>
        <p:cNvPr id="1" name=""/>
        <p:cNvGrpSpPr/>
        <p:nvPr/>
      </p:nvGrpSpPr>
      <p:grpSpPr>
        <a:xfrm>
          <a:off x="0" y="0"/>
          <a:ext cx="0" cy="0"/>
          <a:chOff x="0" y="0"/>
          <a:chExt cx="0" cy="0"/>
        </a:xfrm>
      </p:grpSpPr>
      <p:grpSp>
        <p:nvGrpSpPr>
          <p:cNvPr name="Group 2" id="2"/>
          <p:cNvGrpSpPr/>
          <p:nvPr/>
        </p:nvGrpSpPr>
        <p:grpSpPr>
          <a:xfrm rot="0">
            <a:off x="7545380" y="-160927"/>
            <a:ext cx="15985043" cy="10608854"/>
            <a:chOff x="0" y="0"/>
            <a:chExt cx="6351016" cy="4215003"/>
          </a:xfrm>
        </p:grpSpPr>
        <p:sp>
          <p:nvSpPr>
            <p:cNvPr name="Freeform 3" id="3"/>
            <p:cNvSpPr/>
            <p:nvPr/>
          </p:nvSpPr>
          <p:spPr>
            <a:xfrm flipH="false" flipV="false" rot="0">
              <a:off x="-16" y="-53"/>
              <a:ext cx="6350985" cy="4215056"/>
            </a:xfrm>
            <a:custGeom>
              <a:avLst/>
              <a:gdLst/>
              <a:ahLst/>
              <a:cxnLst/>
              <a:rect r="r" b="b" t="t" l="l"/>
              <a:pathLst>
                <a:path h="4215056" w="6350985">
                  <a:moveTo>
                    <a:pt x="6301629" y="4207055"/>
                  </a:moveTo>
                  <a:cubicBezTo>
                    <a:pt x="4240419" y="4214929"/>
                    <a:pt x="2193433" y="4206547"/>
                    <a:pt x="53864" y="4215056"/>
                  </a:cubicBezTo>
                  <a:cubicBezTo>
                    <a:pt x="22114" y="4204515"/>
                    <a:pt x="40021" y="4162351"/>
                    <a:pt x="33925" y="4125140"/>
                  </a:cubicBezTo>
                  <a:cubicBezTo>
                    <a:pt x="18812" y="4077388"/>
                    <a:pt x="-39862" y="4047035"/>
                    <a:pt x="44593" y="3957627"/>
                  </a:cubicBezTo>
                  <a:cubicBezTo>
                    <a:pt x="63897" y="3911272"/>
                    <a:pt x="80407" y="3856662"/>
                    <a:pt x="95139" y="3812974"/>
                  </a:cubicBezTo>
                  <a:cubicBezTo>
                    <a:pt x="159147" y="3762682"/>
                    <a:pt x="201184" y="3707183"/>
                    <a:pt x="263541" y="3641143"/>
                  </a:cubicBezTo>
                  <a:cubicBezTo>
                    <a:pt x="335296" y="3552751"/>
                    <a:pt x="284242" y="3473122"/>
                    <a:pt x="397780" y="3420671"/>
                  </a:cubicBezTo>
                  <a:cubicBezTo>
                    <a:pt x="381651" y="3384857"/>
                    <a:pt x="424069" y="3349424"/>
                    <a:pt x="403495" y="3303958"/>
                  </a:cubicBezTo>
                  <a:cubicBezTo>
                    <a:pt x="408702" y="3219630"/>
                    <a:pt x="406670" y="3224837"/>
                    <a:pt x="502174" y="3119935"/>
                  </a:cubicBezTo>
                  <a:cubicBezTo>
                    <a:pt x="512842" y="3070151"/>
                    <a:pt x="450866" y="3022907"/>
                    <a:pt x="578628" y="2940484"/>
                  </a:cubicBezTo>
                  <a:cubicBezTo>
                    <a:pt x="591582" y="2875587"/>
                    <a:pt x="612029" y="2848663"/>
                    <a:pt x="677434" y="2797228"/>
                  </a:cubicBezTo>
                  <a:cubicBezTo>
                    <a:pt x="720233" y="2792148"/>
                    <a:pt x="666131" y="2684325"/>
                    <a:pt x="728615" y="2598727"/>
                  </a:cubicBezTo>
                  <a:cubicBezTo>
                    <a:pt x="749062" y="2563929"/>
                    <a:pt x="691785" y="2519606"/>
                    <a:pt x="765953" y="2406576"/>
                  </a:cubicBezTo>
                  <a:cubicBezTo>
                    <a:pt x="788305" y="2358824"/>
                    <a:pt x="786400" y="2322375"/>
                    <a:pt x="790337" y="2257224"/>
                  </a:cubicBezTo>
                  <a:cubicBezTo>
                    <a:pt x="852948" y="2196899"/>
                    <a:pt x="890159" y="2146861"/>
                    <a:pt x="899557" y="2041197"/>
                  </a:cubicBezTo>
                  <a:cubicBezTo>
                    <a:pt x="955564" y="1956488"/>
                    <a:pt x="998998" y="1944804"/>
                    <a:pt x="950484" y="1813867"/>
                  </a:cubicBezTo>
                  <a:cubicBezTo>
                    <a:pt x="1009031" y="1727634"/>
                    <a:pt x="1036082" y="1563296"/>
                    <a:pt x="1093232" y="1465379"/>
                  </a:cubicBezTo>
                  <a:cubicBezTo>
                    <a:pt x="1067451" y="1401371"/>
                    <a:pt x="1097804" y="1312217"/>
                    <a:pt x="1058053" y="1242748"/>
                  </a:cubicBezTo>
                  <a:cubicBezTo>
                    <a:pt x="1112155" y="1117907"/>
                    <a:pt x="1066816" y="1166040"/>
                    <a:pt x="1043448" y="966269"/>
                  </a:cubicBezTo>
                  <a:cubicBezTo>
                    <a:pt x="1042305" y="944171"/>
                    <a:pt x="1016524" y="919914"/>
                    <a:pt x="985028" y="895530"/>
                  </a:cubicBezTo>
                  <a:cubicBezTo>
                    <a:pt x="998109" y="890450"/>
                    <a:pt x="1002427" y="818441"/>
                    <a:pt x="958104" y="805360"/>
                  </a:cubicBezTo>
                  <a:cubicBezTo>
                    <a:pt x="849900" y="756084"/>
                    <a:pt x="858663" y="625782"/>
                    <a:pt x="754650" y="550852"/>
                  </a:cubicBezTo>
                  <a:cubicBezTo>
                    <a:pt x="784114" y="437949"/>
                    <a:pt x="692928" y="369623"/>
                    <a:pt x="648605" y="275643"/>
                  </a:cubicBezTo>
                  <a:cubicBezTo>
                    <a:pt x="620665" y="251259"/>
                    <a:pt x="686832" y="249989"/>
                    <a:pt x="691531" y="229288"/>
                  </a:cubicBezTo>
                  <a:cubicBezTo>
                    <a:pt x="694706" y="221668"/>
                    <a:pt x="717058" y="151310"/>
                    <a:pt x="698897" y="134673"/>
                  </a:cubicBezTo>
                  <a:cubicBezTo>
                    <a:pt x="663337" y="114861"/>
                    <a:pt x="690642" y="91366"/>
                    <a:pt x="700040" y="58346"/>
                  </a:cubicBezTo>
                  <a:cubicBezTo>
                    <a:pt x="708549" y="42217"/>
                    <a:pt x="658130" y="-16584"/>
                    <a:pt x="735727" y="6403"/>
                  </a:cubicBezTo>
                  <a:cubicBezTo>
                    <a:pt x="2334911" y="-3249"/>
                    <a:pt x="3924697" y="10086"/>
                    <a:pt x="5565029" y="1958"/>
                  </a:cubicBezTo>
                  <a:cubicBezTo>
                    <a:pt x="5814711" y="19230"/>
                    <a:pt x="6096143" y="-19378"/>
                    <a:pt x="6343539" y="14404"/>
                  </a:cubicBezTo>
                  <a:cubicBezTo>
                    <a:pt x="6344047" y="552376"/>
                    <a:pt x="6345444" y="1150927"/>
                    <a:pt x="6344682" y="1691566"/>
                  </a:cubicBezTo>
                  <a:cubicBezTo>
                    <a:pt x="6346841" y="2465123"/>
                    <a:pt x="6339602" y="3242617"/>
                    <a:pt x="6348746" y="4019095"/>
                  </a:cubicBezTo>
                  <a:cubicBezTo>
                    <a:pt x="6317885" y="4024683"/>
                    <a:pt x="6398022" y="4237662"/>
                    <a:pt x="6301629" y="4207055"/>
                  </a:cubicBezTo>
                  <a:close/>
                </a:path>
              </a:pathLst>
            </a:custGeom>
            <a:blipFill>
              <a:blip r:embed="rId2"/>
              <a:stretch>
                <a:fillRect l="0" t="-46210" r="0" b="-54931"/>
              </a:stretch>
            </a:blipFill>
          </p:spPr>
        </p:sp>
      </p:grpSp>
      <p:sp>
        <p:nvSpPr>
          <p:cNvPr name="TextBox 4" id="4"/>
          <p:cNvSpPr txBox="true"/>
          <p:nvPr/>
        </p:nvSpPr>
        <p:spPr>
          <a:xfrm rot="0">
            <a:off x="1028700" y="1637601"/>
            <a:ext cx="8419154" cy="3302588"/>
          </a:xfrm>
          <a:prstGeom prst="rect">
            <a:avLst/>
          </a:prstGeom>
        </p:spPr>
        <p:txBody>
          <a:bodyPr anchor="t" rtlCol="false" tIns="0" lIns="0" bIns="0" rIns="0">
            <a:spAutoFit/>
          </a:bodyPr>
          <a:lstStyle/>
          <a:p>
            <a:pPr algn="l">
              <a:lnSpc>
                <a:spcPts val="6431"/>
              </a:lnSpc>
            </a:pPr>
            <a:r>
              <a:rPr lang="en-US" sz="5592">
                <a:solidFill>
                  <a:srgbClr val="FFFFFF"/>
                </a:solidFill>
                <a:latin typeface="Hatton"/>
                <a:ea typeface="Hatton"/>
                <a:cs typeface="Hatton"/>
                <a:sym typeface="Hatton"/>
              </a:rPr>
              <a:t>„Žingsnis į pokytį: socialinė įtrauktis ir užimtumas“</a:t>
            </a:r>
          </a:p>
          <a:p>
            <a:pPr algn="l">
              <a:lnSpc>
                <a:spcPts val="6431"/>
              </a:lnSpc>
            </a:pPr>
            <a:r>
              <a:rPr lang="en-US" sz="5592">
                <a:solidFill>
                  <a:srgbClr val="68A561"/>
                </a:solidFill>
                <a:latin typeface="Hatton"/>
                <a:ea typeface="Hatton"/>
                <a:cs typeface="Hatton"/>
                <a:sym typeface="Hatton"/>
              </a:rPr>
              <a:t>Via Animus</a:t>
            </a:r>
          </a:p>
        </p:txBody>
      </p:sp>
      <p:sp>
        <p:nvSpPr>
          <p:cNvPr name="TextBox 5" id="5"/>
          <p:cNvSpPr txBox="true"/>
          <p:nvPr/>
        </p:nvSpPr>
        <p:spPr>
          <a:xfrm rot="0">
            <a:off x="1028700" y="5357758"/>
            <a:ext cx="5328392" cy="4225269"/>
          </a:xfrm>
          <a:prstGeom prst="rect">
            <a:avLst/>
          </a:prstGeom>
        </p:spPr>
        <p:txBody>
          <a:bodyPr anchor="t" rtlCol="false" tIns="0" lIns="0" bIns="0" rIns="0">
            <a:spAutoFit/>
          </a:bodyPr>
          <a:lstStyle/>
          <a:p>
            <a:pPr algn="l">
              <a:lnSpc>
                <a:spcPts val="2836"/>
              </a:lnSpc>
            </a:pPr>
            <a:r>
              <a:rPr lang="en-US" sz="2025">
                <a:solidFill>
                  <a:srgbClr val="FFFFFF"/>
                </a:solidFill>
                <a:latin typeface="Open Sans"/>
                <a:ea typeface="Open Sans"/>
                <a:cs typeface="Open Sans"/>
                <a:sym typeface="Open Sans"/>
              </a:rPr>
              <a:t>Siekiama didinti socialinę įtrauktį ir ekonominį aktyvumą socialinę atskirtį patiriantiems asmenims, stiprinant jų psichosocialinius įgūdžius, emocinį atsparumą bei darbo rinkai reikalingas kompetencijas, taip pat teikiant priklausomybių prevencijos ir įveikos priemones, siekiant sėkmingos integracijos į visuomenę ir darbo rinką.</a:t>
            </a:r>
          </a:p>
          <a:p>
            <a:pPr algn="l">
              <a:lnSpc>
                <a:spcPts val="2836"/>
              </a:lnSpc>
            </a:pPr>
          </a:p>
          <a:p>
            <a:pPr algn="l">
              <a:lnSpc>
                <a:spcPts val="2836"/>
              </a:lnSpc>
            </a:pPr>
            <a:r>
              <a:rPr lang="en-US" sz="2025">
                <a:solidFill>
                  <a:srgbClr val="FFFFFF"/>
                </a:solidFill>
                <a:latin typeface="Open Sans"/>
                <a:ea typeface="Open Sans"/>
                <a:cs typeface="Open Sans"/>
                <a:sym typeface="Open Sans"/>
              </a:rPr>
              <a:t>Projekto biudžetas - 48 841,20 €</a:t>
            </a:r>
          </a:p>
          <a:p>
            <a:pPr algn="l">
              <a:lnSpc>
                <a:spcPts val="2836"/>
              </a:lnSpc>
            </a:pPr>
            <a:r>
              <a:rPr lang="en-US" sz="2025">
                <a:solidFill>
                  <a:srgbClr val="FFFFFF"/>
                </a:solidFill>
                <a:latin typeface="Open Sans"/>
                <a:ea typeface="Open Sans"/>
                <a:cs typeface="Open Sans"/>
                <a:sym typeface="Open Sans"/>
              </a:rPr>
              <a:t>Įgyvendinama iki  2027 02 28</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1A401F"/>
        </a:solidFill>
      </p:bgPr>
    </p:bg>
    <p:spTree>
      <p:nvGrpSpPr>
        <p:cNvPr id="1" name=""/>
        <p:cNvGrpSpPr/>
        <p:nvPr/>
      </p:nvGrpSpPr>
      <p:grpSpPr>
        <a:xfrm>
          <a:off x="0" y="0"/>
          <a:ext cx="0" cy="0"/>
          <a:chOff x="0" y="0"/>
          <a:chExt cx="0" cy="0"/>
        </a:xfrm>
      </p:grpSpPr>
      <p:grpSp>
        <p:nvGrpSpPr>
          <p:cNvPr name="Group 2" id="2"/>
          <p:cNvGrpSpPr/>
          <p:nvPr/>
        </p:nvGrpSpPr>
        <p:grpSpPr>
          <a:xfrm rot="0">
            <a:off x="-154197" y="-107311"/>
            <a:ext cx="7595479" cy="10501622"/>
            <a:chOff x="0" y="0"/>
            <a:chExt cx="4086718" cy="5650357"/>
          </a:xfrm>
        </p:grpSpPr>
        <p:sp>
          <p:nvSpPr>
            <p:cNvPr name="Freeform 3" id="3"/>
            <p:cNvSpPr/>
            <p:nvPr/>
          </p:nvSpPr>
          <p:spPr>
            <a:xfrm flipH="false" flipV="false" rot="0">
              <a:off x="-90576" y="24"/>
              <a:ext cx="4178610" cy="5650281"/>
            </a:xfrm>
            <a:custGeom>
              <a:avLst/>
              <a:gdLst/>
              <a:ahLst/>
              <a:cxnLst/>
              <a:rect r="r" b="b" t="t" l="l"/>
              <a:pathLst>
                <a:path h="5650281" w="4178610">
                  <a:moveTo>
                    <a:pt x="4173125" y="341352"/>
                  </a:moveTo>
                  <a:cubicBezTo>
                    <a:pt x="4163234" y="356592"/>
                    <a:pt x="4126122" y="485624"/>
                    <a:pt x="4137076" y="514326"/>
                  </a:cubicBezTo>
                  <a:cubicBezTo>
                    <a:pt x="4148929" y="508865"/>
                    <a:pt x="4091708" y="589383"/>
                    <a:pt x="4121218" y="687173"/>
                  </a:cubicBezTo>
                  <a:cubicBezTo>
                    <a:pt x="4112798" y="705080"/>
                    <a:pt x="4167076" y="723241"/>
                    <a:pt x="4162580" y="761087"/>
                  </a:cubicBezTo>
                  <a:cubicBezTo>
                    <a:pt x="4154651" y="780264"/>
                    <a:pt x="4125877" y="774041"/>
                    <a:pt x="4148929" y="800076"/>
                  </a:cubicBezTo>
                  <a:cubicBezTo>
                    <a:pt x="4153752" y="884531"/>
                    <a:pt x="4186819" y="916408"/>
                    <a:pt x="4086313" y="1150342"/>
                  </a:cubicBezTo>
                  <a:cubicBezTo>
                    <a:pt x="4067184" y="1146405"/>
                    <a:pt x="4015114" y="1403707"/>
                    <a:pt x="3943178" y="1596112"/>
                  </a:cubicBezTo>
                  <a:cubicBezTo>
                    <a:pt x="3953560" y="1632434"/>
                    <a:pt x="3965086" y="1649071"/>
                    <a:pt x="3940808" y="1715746"/>
                  </a:cubicBezTo>
                  <a:cubicBezTo>
                    <a:pt x="3945059" y="1732510"/>
                    <a:pt x="3986339" y="1762482"/>
                    <a:pt x="3964841" y="1806805"/>
                  </a:cubicBezTo>
                  <a:cubicBezTo>
                    <a:pt x="3942034" y="1890498"/>
                    <a:pt x="3943097" y="2085443"/>
                    <a:pt x="3971544" y="2116812"/>
                  </a:cubicBezTo>
                  <a:cubicBezTo>
                    <a:pt x="3987975" y="2108049"/>
                    <a:pt x="3930427" y="2274038"/>
                    <a:pt x="3960590" y="2282928"/>
                  </a:cubicBezTo>
                  <a:cubicBezTo>
                    <a:pt x="3950781" y="2340205"/>
                    <a:pt x="3989854" y="2373479"/>
                    <a:pt x="3905821" y="2494637"/>
                  </a:cubicBezTo>
                  <a:cubicBezTo>
                    <a:pt x="3840181" y="2555597"/>
                    <a:pt x="3919146" y="2604238"/>
                    <a:pt x="3855058" y="2691106"/>
                  </a:cubicBezTo>
                  <a:cubicBezTo>
                    <a:pt x="3881135" y="2724888"/>
                    <a:pt x="3816148" y="2747494"/>
                    <a:pt x="3862824" y="2906752"/>
                  </a:cubicBezTo>
                  <a:cubicBezTo>
                    <a:pt x="3868955" y="2916150"/>
                    <a:pt x="3832906" y="2965045"/>
                    <a:pt x="3822034" y="3006701"/>
                  </a:cubicBezTo>
                  <a:cubicBezTo>
                    <a:pt x="3851298" y="3056358"/>
                    <a:pt x="3818927" y="3053056"/>
                    <a:pt x="3808955" y="3139416"/>
                  </a:cubicBezTo>
                  <a:cubicBezTo>
                    <a:pt x="3755576" y="3204313"/>
                    <a:pt x="3757374" y="3234412"/>
                    <a:pt x="3706775" y="3332075"/>
                  </a:cubicBezTo>
                  <a:cubicBezTo>
                    <a:pt x="3721488" y="3324836"/>
                    <a:pt x="3739472" y="3373223"/>
                    <a:pt x="3696230" y="3486634"/>
                  </a:cubicBezTo>
                  <a:cubicBezTo>
                    <a:pt x="3693368" y="3506319"/>
                    <a:pt x="3635003" y="3525369"/>
                    <a:pt x="3620616" y="3570327"/>
                  </a:cubicBezTo>
                  <a:cubicBezTo>
                    <a:pt x="3601243" y="3590647"/>
                    <a:pt x="3640725" y="3622778"/>
                    <a:pt x="3596829" y="3623794"/>
                  </a:cubicBezTo>
                  <a:cubicBezTo>
                    <a:pt x="3602387" y="3670022"/>
                    <a:pt x="3566910" y="3658973"/>
                    <a:pt x="3558082" y="3679039"/>
                  </a:cubicBezTo>
                  <a:cubicBezTo>
                    <a:pt x="3585957" y="3705963"/>
                    <a:pt x="3565030" y="3700375"/>
                    <a:pt x="3587673" y="3715615"/>
                  </a:cubicBezTo>
                  <a:cubicBezTo>
                    <a:pt x="3586202" y="3787751"/>
                    <a:pt x="3518681" y="3891891"/>
                    <a:pt x="3522768" y="3981553"/>
                  </a:cubicBezTo>
                  <a:cubicBezTo>
                    <a:pt x="3499308" y="4069564"/>
                    <a:pt x="3516311" y="4105505"/>
                    <a:pt x="3482469" y="4201898"/>
                  </a:cubicBezTo>
                  <a:cubicBezTo>
                    <a:pt x="3506419" y="4213328"/>
                    <a:pt x="3489253" y="4227044"/>
                    <a:pt x="3461542" y="4305022"/>
                  </a:cubicBezTo>
                  <a:cubicBezTo>
                    <a:pt x="3490888" y="4330803"/>
                    <a:pt x="3479935" y="4389604"/>
                    <a:pt x="3449199" y="4458438"/>
                  </a:cubicBezTo>
                  <a:cubicBezTo>
                    <a:pt x="3501270" y="4505682"/>
                    <a:pt x="3471188" y="4653637"/>
                    <a:pt x="3442577" y="4712692"/>
                  </a:cubicBezTo>
                  <a:cubicBezTo>
                    <a:pt x="3451079" y="4761587"/>
                    <a:pt x="3437019" y="4813403"/>
                    <a:pt x="3401705" y="4856964"/>
                  </a:cubicBezTo>
                  <a:cubicBezTo>
                    <a:pt x="3376937" y="4957802"/>
                    <a:pt x="3367618" y="5041241"/>
                    <a:pt x="3265765" y="5143730"/>
                  </a:cubicBezTo>
                  <a:cubicBezTo>
                    <a:pt x="3237073" y="5222597"/>
                    <a:pt x="3239525" y="5273905"/>
                    <a:pt x="3183040" y="5379188"/>
                  </a:cubicBezTo>
                  <a:cubicBezTo>
                    <a:pt x="3160560" y="5416399"/>
                    <a:pt x="3133666" y="5374870"/>
                    <a:pt x="3138653" y="5441291"/>
                  </a:cubicBezTo>
                  <a:cubicBezTo>
                    <a:pt x="3106936" y="5459960"/>
                    <a:pt x="3147808" y="5518634"/>
                    <a:pt x="3074647" y="5568545"/>
                  </a:cubicBezTo>
                  <a:cubicBezTo>
                    <a:pt x="3086745" y="5628743"/>
                    <a:pt x="3119688" y="5658334"/>
                    <a:pt x="2983993" y="5638395"/>
                  </a:cubicBezTo>
                  <a:cubicBezTo>
                    <a:pt x="2087177" y="5635601"/>
                    <a:pt x="1212351" y="5646650"/>
                    <a:pt x="273846" y="5634204"/>
                  </a:cubicBezTo>
                  <a:cubicBezTo>
                    <a:pt x="220549" y="5626584"/>
                    <a:pt x="91393" y="5718786"/>
                    <a:pt x="119595" y="5531461"/>
                  </a:cubicBezTo>
                  <a:cubicBezTo>
                    <a:pt x="126625" y="3886557"/>
                    <a:pt x="108314" y="2199489"/>
                    <a:pt x="111666" y="559538"/>
                  </a:cubicBezTo>
                  <a:cubicBezTo>
                    <a:pt x="211557" y="-200938"/>
                    <a:pt x="-1129894" y="48236"/>
                    <a:pt x="3393939" y="9755"/>
                  </a:cubicBezTo>
                  <a:cubicBezTo>
                    <a:pt x="3623641" y="17883"/>
                    <a:pt x="3955277" y="-15010"/>
                    <a:pt x="4161436" y="20550"/>
                  </a:cubicBezTo>
                  <a:cubicBezTo>
                    <a:pt x="4187327" y="33631"/>
                    <a:pt x="4177421" y="313666"/>
                    <a:pt x="4173125" y="341352"/>
                  </a:cubicBezTo>
                  <a:close/>
                </a:path>
              </a:pathLst>
            </a:custGeom>
            <a:blipFill>
              <a:blip r:embed="rId2"/>
              <a:stretch>
                <a:fillRect l="-4087" t="0" r="-4087" b="0"/>
              </a:stretch>
            </a:blipFill>
          </p:spPr>
        </p:sp>
      </p:grpSp>
      <p:sp>
        <p:nvSpPr>
          <p:cNvPr name="TextBox 4" id="4"/>
          <p:cNvSpPr txBox="true"/>
          <p:nvPr/>
        </p:nvSpPr>
        <p:spPr>
          <a:xfrm rot="0">
            <a:off x="8311710" y="2871175"/>
            <a:ext cx="7847931" cy="2492963"/>
          </a:xfrm>
          <a:prstGeom prst="rect">
            <a:avLst/>
          </a:prstGeom>
        </p:spPr>
        <p:txBody>
          <a:bodyPr anchor="t" rtlCol="false" tIns="0" lIns="0" bIns="0" rIns="0">
            <a:spAutoFit/>
          </a:bodyPr>
          <a:lstStyle/>
          <a:p>
            <a:pPr algn="l">
              <a:lnSpc>
                <a:spcPts val="6431"/>
              </a:lnSpc>
            </a:pPr>
            <a:r>
              <a:rPr lang="en-US" sz="5592">
                <a:solidFill>
                  <a:srgbClr val="FFFFFF"/>
                </a:solidFill>
                <a:latin typeface="Hatton"/>
                <a:ea typeface="Hatton"/>
                <a:cs typeface="Hatton"/>
                <a:sym typeface="Hatton"/>
              </a:rPr>
              <a:t>„Žemaitijos saviraiškos studija“</a:t>
            </a:r>
          </a:p>
          <a:p>
            <a:pPr algn="l">
              <a:lnSpc>
                <a:spcPts val="6431"/>
              </a:lnSpc>
            </a:pPr>
            <a:r>
              <a:rPr lang="en-US" sz="5592">
                <a:solidFill>
                  <a:srgbClr val="68A561"/>
                </a:solidFill>
                <a:latin typeface="Hatton"/>
                <a:ea typeface="Hatton"/>
                <a:cs typeface="Hatton"/>
                <a:sym typeface="Hatton"/>
              </a:rPr>
              <a:t>Telšių krizių centras</a:t>
            </a:r>
          </a:p>
        </p:txBody>
      </p:sp>
      <p:sp>
        <p:nvSpPr>
          <p:cNvPr name="TextBox 5" id="5"/>
          <p:cNvSpPr txBox="true"/>
          <p:nvPr/>
        </p:nvSpPr>
        <p:spPr>
          <a:xfrm rot="0">
            <a:off x="8311710" y="5527514"/>
            <a:ext cx="8786803" cy="2815569"/>
          </a:xfrm>
          <a:prstGeom prst="rect">
            <a:avLst/>
          </a:prstGeom>
        </p:spPr>
        <p:txBody>
          <a:bodyPr anchor="t" rtlCol="false" tIns="0" lIns="0" bIns="0" rIns="0">
            <a:spAutoFit/>
          </a:bodyPr>
          <a:lstStyle/>
          <a:p>
            <a:pPr algn="l">
              <a:lnSpc>
                <a:spcPts val="2836"/>
              </a:lnSpc>
            </a:pPr>
            <a:r>
              <a:rPr lang="en-US" sz="2025">
                <a:solidFill>
                  <a:srgbClr val="FFFFFF"/>
                </a:solidFill>
                <a:latin typeface="Open Sans"/>
                <a:ea typeface="Open Sans"/>
                <a:cs typeface="Open Sans"/>
                <a:sym typeface="Open Sans"/>
              </a:rPr>
              <a:t>Kuriamas Telšių krizių centro integruoto modelio socialinis verslas, skirtas didinti Telšių miesto gyventojų socialinę ir ekonominę įtrauktį, prisidedant prie įvairaus amžiaus grupių psichoemocinės ir fizinės sveikatos bei socialinės gerovės gerinimo.</a:t>
            </a:r>
          </a:p>
          <a:p>
            <a:pPr algn="l">
              <a:lnSpc>
                <a:spcPts val="2836"/>
              </a:lnSpc>
            </a:pPr>
          </a:p>
          <a:p>
            <a:pPr algn="l">
              <a:lnSpc>
                <a:spcPts val="2836"/>
              </a:lnSpc>
            </a:pPr>
            <a:r>
              <a:rPr lang="en-US" sz="2025">
                <a:solidFill>
                  <a:srgbClr val="FFFFFF"/>
                </a:solidFill>
                <a:latin typeface="Open Sans"/>
                <a:ea typeface="Open Sans"/>
                <a:cs typeface="Open Sans"/>
                <a:sym typeface="Open Sans"/>
              </a:rPr>
              <a:t>Projekto biudžetas - 116 657,30 €</a:t>
            </a:r>
          </a:p>
          <a:p>
            <a:pPr algn="l">
              <a:lnSpc>
                <a:spcPts val="2836"/>
              </a:lnSpc>
            </a:pPr>
            <a:r>
              <a:rPr lang="en-US" sz="2025">
                <a:solidFill>
                  <a:srgbClr val="FFFFFF"/>
                </a:solidFill>
                <a:latin typeface="Open Sans"/>
                <a:ea typeface="Open Sans"/>
                <a:cs typeface="Open Sans"/>
                <a:sym typeface="Open Sans"/>
              </a:rPr>
              <a:t>Veiklos įgyvendinamos iki 2027 09 30 </a:t>
            </a:r>
          </a:p>
          <a:p>
            <a:pPr algn="l">
              <a:lnSpc>
                <a:spcPts val="2836"/>
              </a:lnSpc>
            </a:pP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1A401F"/>
        </a:solidFill>
      </p:bgPr>
    </p:bg>
    <p:spTree>
      <p:nvGrpSpPr>
        <p:cNvPr id="1" name=""/>
        <p:cNvGrpSpPr/>
        <p:nvPr/>
      </p:nvGrpSpPr>
      <p:grpSpPr>
        <a:xfrm>
          <a:off x="0" y="0"/>
          <a:ext cx="0" cy="0"/>
          <a:chOff x="0" y="0"/>
          <a:chExt cx="0" cy="0"/>
        </a:xfrm>
      </p:grpSpPr>
      <p:grpSp>
        <p:nvGrpSpPr>
          <p:cNvPr name="Group 2" id="2"/>
          <p:cNvGrpSpPr/>
          <p:nvPr/>
        </p:nvGrpSpPr>
        <p:grpSpPr>
          <a:xfrm rot="0">
            <a:off x="8444623" y="-125614"/>
            <a:ext cx="9843377" cy="10538229"/>
            <a:chOff x="0" y="0"/>
            <a:chExt cx="5933440" cy="6352286"/>
          </a:xfrm>
        </p:grpSpPr>
        <p:sp>
          <p:nvSpPr>
            <p:cNvPr name="Freeform 3" id="3"/>
            <p:cNvSpPr/>
            <p:nvPr/>
          </p:nvSpPr>
          <p:spPr>
            <a:xfrm flipH="false" flipV="false" rot="0">
              <a:off x="-27" y="-62"/>
              <a:ext cx="5933466" cy="6352235"/>
            </a:xfrm>
            <a:custGeom>
              <a:avLst/>
              <a:gdLst/>
              <a:ahLst/>
              <a:cxnLst/>
              <a:rect r="r" b="b" t="t" l="l"/>
              <a:pathLst>
                <a:path h="6352235" w="5933466">
                  <a:moveTo>
                    <a:pt x="5914671" y="6334060"/>
                  </a:moveTo>
                  <a:cubicBezTo>
                    <a:pt x="4410991" y="6356158"/>
                    <a:pt x="2810918" y="6335076"/>
                    <a:pt x="1315239" y="6344093"/>
                  </a:cubicBezTo>
                  <a:cubicBezTo>
                    <a:pt x="1002184" y="6336854"/>
                    <a:pt x="663729" y="6357555"/>
                    <a:pt x="337339" y="6344855"/>
                  </a:cubicBezTo>
                  <a:cubicBezTo>
                    <a:pt x="263933" y="6337108"/>
                    <a:pt x="-130402" y="6435914"/>
                    <a:pt x="122582" y="6089712"/>
                  </a:cubicBezTo>
                  <a:cubicBezTo>
                    <a:pt x="213387" y="6034213"/>
                    <a:pt x="109882" y="5938074"/>
                    <a:pt x="140743" y="5850444"/>
                  </a:cubicBezTo>
                  <a:cubicBezTo>
                    <a:pt x="254662" y="5736144"/>
                    <a:pt x="122963" y="5564567"/>
                    <a:pt x="49684" y="5390831"/>
                  </a:cubicBezTo>
                  <a:cubicBezTo>
                    <a:pt x="43588" y="5246432"/>
                    <a:pt x="162841" y="5130227"/>
                    <a:pt x="89308" y="4976430"/>
                  </a:cubicBezTo>
                  <a:cubicBezTo>
                    <a:pt x="96039" y="4903405"/>
                    <a:pt x="92102" y="4775008"/>
                    <a:pt x="24411" y="4713667"/>
                  </a:cubicBezTo>
                  <a:cubicBezTo>
                    <a:pt x="-69442" y="4662994"/>
                    <a:pt x="139600" y="4508054"/>
                    <a:pt x="111152" y="4369116"/>
                  </a:cubicBezTo>
                  <a:cubicBezTo>
                    <a:pt x="119534" y="4241100"/>
                    <a:pt x="109374" y="4092764"/>
                    <a:pt x="83847" y="3941380"/>
                  </a:cubicBezTo>
                  <a:cubicBezTo>
                    <a:pt x="90324" y="3889437"/>
                    <a:pt x="118899" y="3841685"/>
                    <a:pt x="107596" y="3791774"/>
                  </a:cubicBezTo>
                  <a:cubicBezTo>
                    <a:pt x="111406" y="3719003"/>
                    <a:pt x="203735" y="3646232"/>
                    <a:pt x="135663" y="3585272"/>
                  </a:cubicBezTo>
                  <a:cubicBezTo>
                    <a:pt x="123852" y="3574985"/>
                    <a:pt x="137568" y="3557586"/>
                    <a:pt x="152427" y="3538917"/>
                  </a:cubicBezTo>
                  <a:cubicBezTo>
                    <a:pt x="141886" y="3529265"/>
                    <a:pt x="55399" y="3385882"/>
                    <a:pt x="93499" y="3326954"/>
                  </a:cubicBezTo>
                  <a:cubicBezTo>
                    <a:pt x="91340" y="3263327"/>
                    <a:pt x="167540" y="3270693"/>
                    <a:pt x="93753" y="3131882"/>
                  </a:cubicBezTo>
                  <a:cubicBezTo>
                    <a:pt x="44731" y="3118166"/>
                    <a:pt x="201068" y="2947859"/>
                    <a:pt x="267997" y="2820732"/>
                  </a:cubicBezTo>
                  <a:cubicBezTo>
                    <a:pt x="248439" y="2748342"/>
                    <a:pt x="298096" y="2686239"/>
                    <a:pt x="319051" y="2613087"/>
                  </a:cubicBezTo>
                  <a:cubicBezTo>
                    <a:pt x="341403" y="2506661"/>
                    <a:pt x="318797" y="2441383"/>
                    <a:pt x="434748" y="2346260"/>
                  </a:cubicBezTo>
                  <a:cubicBezTo>
                    <a:pt x="468784" y="2272600"/>
                    <a:pt x="382551" y="2188780"/>
                    <a:pt x="425731" y="2076385"/>
                  </a:cubicBezTo>
                  <a:cubicBezTo>
                    <a:pt x="406935" y="2061272"/>
                    <a:pt x="459894" y="2044254"/>
                    <a:pt x="425858" y="2018600"/>
                  </a:cubicBezTo>
                  <a:cubicBezTo>
                    <a:pt x="410745" y="1998280"/>
                    <a:pt x="380392" y="2002471"/>
                    <a:pt x="409856" y="1960053"/>
                  </a:cubicBezTo>
                  <a:cubicBezTo>
                    <a:pt x="399315" y="1943035"/>
                    <a:pt x="443892" y="1820734"/>
                    <a:pt x="420270" y="1732215"/>
                  </a:cubicBezTo>
                  <a:cubicBezTo>
                    <a:pt x="416206" y="1721547"/>
                    <a:pt x="483008" y="1683574"/>
                    <a:pt x="456465" y="1657412"/>
                  </a:cubicBezTo>
                  <a:cubicBezTo>
                    <a:pt x="486437" y="1596579"/>
                    <a:pt x="388393" y="1560130"/>
                    <a:pt x="471451" y="1420938"/>
                  </a:cubicBezTo>
                  <a:cubicBezTo>
                    <a:pt x="423445" y="1386267"/>
                    <a:pt x="441098" y="1344865"/>
                    <a:pt x="436907" y="1304225"/>
                  </a:cubicBezTo>
                  <a:cubicBezTo>
                    <a:pt x="492914" y="1238185"/>
                    <a:pt x="515139" y="1099628"/>
                    <a:pt x="639980" y="851343"/>
                  </a:cubicBezTo>
                  <a:cubicBezTo>
                    <a:pt x="706020" y="764983"/>
                    <a:pt x="697892" y="635189"/>
                    <a:pt x="782347" y="415225"/>
                  </a:cubicBezTo>
                  <a:cubicBezTo>
                    <a:pt x="756312" y="387158"/>
                    <a:pt x="892075" y="396937"/>
                    <a:pt x="983896" y="216978"/>
                  </a:cubicBezTo>
                  <a:cubicBezTo>
                    <a:pt x="968402" y="149033"/>
                    <a:pt x="1070891" y="86168"/>
                    <a:pt x="1027584" y="9714"/>
                  </a:cubicBezTo>
                  <a:cubicBezTo>
                    <a:pt x="1439826" y="19366"/>
                    <a:pt x="1940714" y="8952"/>
                    <a:pt x="2442364" y="11746"/>
                  </a:cubicBezTo>
                  <a:cubicBezTo>
                    <a:pt x="3456586" y="15429"/>
                    <a:pt x="4397783" y="12889"/>
                    <a:pt x="5398416" y="12000"/>
                  </a:cubicBezTo>
                  <a:cubicBezTo>
                    <a:pt x="6143652" y="103567"/>
                    <a:pt x="5870348" y="-589853"/>
                    <a:pt x="5933467" y="2294571"/>
                  </a:cubicBezTo>
                  <a:cubicBezTo>
                    <a:pt x="5899431" y="3610545"/>
                    <a:pt x="5953152" y="5089841"/>
                    <a:pt x="5914671" y="6334060"/>
                  </a:cubicBezTo>
                  <a:close/>
                </a:path>
              </a:pathLst>
            </a:custGeom>
            <a:blipFill>
              <a:blip r:embed="rId2"/>
              <a:stretch>
                <a:fillRect l="-45277" t="0" r="-45277" b="0"/>
              </a:stretch>
            </a:blipFill>
          </p:spPr>
        </p:sp>
      </p:grpSp>
      <p:sp>
        <p:nvSpPr>
          <p:cNvPr name="TextBox 4" id="4"/>
          <p:cNvSpPr txBox="true"/>
          <p:nvPr/>
        </p:nvSpPr>
        <p:spPr>
          <a:xfrm rot="0">
            <a:off x="796452" y="1659629"/>
            <a:ext cx="7648171" cy="4112213"/>
          </a:xfrm>
          <a:prstGeom prst="rect">
            <a:avLst/>
          </a:prstGeom>
        </p:spPr>
        <p:txBody>
          <a:bodyPr anchor="t" rtlCol="false" tIns="0" lIns="0" bIns="0" rIns="0">
            <a:spAutoFit/>
          </a:bodyPr>
          <a:lstStyle/>
          <a:p>
            <a:pPr algn="l">
              <a:lnSpc>
                <a:spcPts val="6431"/>
              </a:lnSpc>
            </a:pPr>
            <a:r>
              <a:rPr lang="en-US" sz="5592">
                <a:solidFill>
                  <a:srgbClr val="FFFFFF"/>
                </a:solidFill>
                <a:latin typeface="Hatton"/>
                <a:ea typeface="Hatton"/>
                <a:cs typeface="Hatton"/>
                <a:sym typeface="Hatton"/>
              </a:rPr>
              <a:t>„Verslas čia: kuriu, auginu, jungiuosi“</a:t>
            </a:r>
          </a:p>
          <a:p>
            <a:pPr algn="l">
              <a:lnSpc>
                <a:spcPts val="6431"/>
              </a:lnSpc>
            </a:pPr>
            <a:r>
              <a:rPr lang="en-US" sz="5592">
                <a:solidFill>
                  <a:srgbClr val="68A561"/>
                </a:solidFill>
                <a:latin typeface="Hatton"/>
                <a:ea typeface="Hatton"/>
                <a:cs typeface="Hatton"/>
                <a:sym typeface="Hatton"/>
              </a:rPr>
              <a:t>Šiaulių prekybos, pramonės ir amatų rūmų Telšių filialas</a:t>
            </a:r>
          </a:p>
        </p:txBody>
      </p:sp>
      <p:sp>
        <p:nvSpPr>
          <p:cNvPr name="TextBox 5" id="5"/>
          <p:cNvSpPr txBox="true"/>
          <p:nvPr/>
        </p:nvSpPr>
        <p:spPr>
          <a:xfrm rot="0">
            <a:off x="796452" y="6259000"/>
            <a:ext cx="5328392" cy="2815569"/>
          </a:xfrm>
          <a:prstGeom prst="rect">
            <a:avLst/>
          </a:prstGeom>
        </p:spPr>
        <p:txBody>
          <a:bodyPr anchor="t" rtlCol="false" tIns="0" lIns="0" bIns="0" rIns="0">
            <a:spAutoFit/>
          </a:bodyPr>
          <a:lstStyle/>
          <a:p>
            <a:pPr algn="l">
              <a:lnSpc>
                <a:spcPts val="2836"/>
              </a:lnSpc>
            </a:pPr>
            <a:r>
              <a:rPr lang="en-US" sz="2025">
                <a:solidFill>
                  <a:srgbClr val="FFFFFF"/>
                </a:solidFill>
                <a:latin typeface="Open Sans"/>
                <a:ea typeface="Open Sans"/>
                <a:cs typeface="Open Sans"/>
                <a:sym typeface="Open Sans"/>
              </a:rPr>
              <a:t>Skatinamas Telšių miesto gyventojų verslumas, teikiant informavimą, konsultavimą, mentoriavimą, praktinius mokymus bei teikiant pagalbą verslo pradžiai.</a:t>
            </a:r>
          </a:p>
          <a:p>
            <a:pPr algn="l">
              <a:lnSpc>
                <a:spcPts val="2836"/>
              </a:lnSpc>
            </a:pPr>
          </a:p>
          <a:p>
            <a:pPr algn="l">
              <a:lnSpc>
                <a:spcPts val="2836"/>
              </a:lnSpc>
            </a:pPr>
            <a:r>
              <a:rPr lang="en-US" sz="2025">
                <a:solidFill>
                  <a:srgbClr val="FFFFFF"/>
                </a:solidFill>
                <a:latin typeface="Open Sans"/>
                <a:ea typeface="Open Sans"/>
                <a:cs typeface="Open Sans"/>
                <a:sym typeface="Open Sans"/>
              </a:rPr>
              <a:t>Projekto biudžetas - 57 057,02 €</a:t>
            </a:r>
          </a:p>
          <a:p>
            <a:pPr algn="l">
              <a:lnSpc>
                <a:spcPts val="2836"/>
              </a:lnSpc>
            </a:pPr>
            <a:r>
              <a:rPr lang="en-US" sz="2025">
                <a:solidFill>
                  <a:srgbClr val="FFFFFF"/>
                </a:solidFill>
                <a:latin typeface="Open Sans"/>
                <a:ea typeface="Open Sans"/>
                <a:cs typeface="Open Sans"/>
                <a:sym typeface="Open Sans"/>
              </a:rPr>
              <a:t>Veiklos įgyvendinamos iki 2028 11 30</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1009650"/>
            <a:ext cx="4765500" cy="903759"/>
          </a:xfrm>
          <a:prstGeom prst="rect">
            <a:avLst/>
          </a:prstGeom>
        </p:spPr>
        <p:txBody>
          <a:bodyPr anchor="t" rtlCol="false" tIns="0" lIns="0" bIns="0" rIns="0">
            <a:spAutoFit/>
          </a:bodyPr>
          <a:lstStyle/>
          <a:p>
            <a:pPr algn="l">
              <a:lnSpc>
                <a:spcPts val="6697"/>
              </a:lnSpc>
            </a:pPr>
            <a:r>
              <a:rPr lang="en-US" sz="5824">
                <a:solidFill>
                  <a:srgbClr val="1A401F"/>
                </a:solidFill>
                <a:latin typeface="Hatton"/>
                <a:ea typeface="Hatton"/>
                <a:cs typeface="Hatton"/>
                <a:sym typeface="Hatton"/>
              </a:rPr>
              <a:t>Progresas</a:t>
            </a:r>
          </a:p>
        </p:txBody>
      </p:sp>
      <p:sp>
        <p:nvSpPr>
          <p:cNvPr name="TextBox 3" id="3"/>
          <p:cNvSpPr txBox="true"/>
          <p:nvPr/>
        </p:nvSpPr>
        <p:spPr>
          <a:xfrm rot="0">
            <a:off x="1028700" y="2399573"/>
            <a:ext cx="6385740" cy="3574394"/>
          </a:xfrm>
          <a:prstGeom prst="rect">
            <a:avLst/>
          </a:prstGeom>
        </p:spPr>
        <p:txBody>
          <a:bodyPr anchor="t" rtlCol="false" tIns="0" lIns="0" bIns="0" rIns="0">
            <a:spAutoFit/>
          </a:bodyPr>
          <a:lstStyle/>
          <a:p>
            <a:pPr algn="l">
              <a:lnSpc>
                <a:spcPts val="3536"/>
              </a:lnSpc>
            </a:pPr>
            <a:r>
              <a:rPr lang="en-US" sz="2525">
                <a:solidFill>
                  <a:srgbClr val="1A401F"/>
                </a:solidFill>
                <a:latin typeface="Open Sans"/>
                <a:ea typeface="Open Sans"/>
                <a:cs typeface="Open Sans"/>
                <a:sym typeface="Open Sans"/>
              </a:rPr>
              <a:t>Kvietimai skelbiami pagal planą.</a:t>
            </a:r>
          </a:p>
          <a:p>
            <a:pPr algn="l">
              <a:lnSpc>
                <a:spcPts val="3536"/>
              </a:lnSpc>
            </a:pPr>
          </a:p>
          <a:p>
            <a:pPr algn="l">
              <a:lnSpc>
                <a:spcPts val="3536"/>
              </a:lnSpc>
            </a:pPr>
            <a:r>
              <a:rPr lang="en-US" sz="2525">
                <a:solidFill>
                  <a:srgbClr val="1A401F"/>
                </a:solidFill>
                <a:latin typeface="Open Sans"/>
                <a:ea typeface="Open Sans"/>
                <a:cs typeface="Open Sans"/>
                <a:sym typeface="Open Sans"/>
              </a:rPr>
              <a:t>Projektų atranką numatyta užbaigti 2026.</a:t>
            </a:r>
          </a:p>
          <a:p>
            <a:pPr algn="l">
              <a:lnSpc>
                <a:spcPts val="3536"/>
              </a:lnSpc>
            </a:pPr>
          </a:p>
          <a:p>
            <a:pPr algn="l">
              <a:lnSpc>
                <a:spcPts val="3536"/>
              </a:lnSpc>
            </a:pPr>
            <a:r>
              <a:rPr lang="en-US" sz="2525">
                <a:solidFill>
                  <a:srgbClr val="1A401F"/>
                </a:solidFill>
                <a:latin typeface="Open Sans"/>
                <a:ea typeface="Open Sans"/>
                <a:cs typeface="Open Sans"/>
                <a:sym typeface="Open Sans"/>
              </a:rPr>
              <a:t>Paramos lėšų sumos dalis, už kurią 2025 m. sudarytos strategijų veiksmams įgyvendinti skirtos projektų finansavimo sutartys:</a:t>
            </a:r>
          </a:p>
        </p:txBody>
      </p:sp>
      <p:grpSp>
        <p:nvGrpSpPr>
          <p:cNvPr name="Group 4" id="4"/>
          <p:cNvGrpSpPr/>
          <p:nvPr/>
        </p:nvGrpSpPr>
        <p:grpSpPr>
          <a:xfrm rot="0">
            <a:off x="8254240" y="-160927"/>
            <a:ext cx="15985043" cy="10608854"/>
            <a:chOff x="0" y="0"/>
            <a:chExt cx="6351016" cy="4215003"/>
          </a:xfrm>
        </p:grpSpPr>
        <p:sp>
          <p:nvSpPr>
            <p:cNvPr name="Freeform 5" id="5"/>
            <p:cNvSpPr/>
            <p:nvPr/>
          </p:nvSpPr>
          <p:spPr>
            <a:xfrm flipH="false" flipV="false" rot="0">
              <a:off x="-16" y="-53"/>
              <a:ext cx="6350985" cy="4215056"/>
            </a:xfrm>
            <a:custGeom>
              <a:avLst/>
              <a:gdLst/>
              <a:ahLst/>
              <a:cxnLst/>
              <a:rect r="r" b="b" t="t" l="l"/>
              <a:pathLst>
                <a:path h="4215056" w="6350985">
                  <a:moveTo>
                    <a:pt x="6301629" y="4207055"/>
                  </a:moveTo>
                  <a:cubicBezTo>
                    <a:pt x="4240419" y="4214929"/>
                    <a:pt x="2193433" y="4206547"/>
                    <a:pt x="53864" y="4215056"/>
                  </a:cubicBezTo>
                  <a:cubicBezTo>
                    <a:pt x="22114" y="4204515"/>
                    <a:pt x="40021" y="4162351"/>
                    <a:pt x="33925" y="4125140"/>
                  </a:cubicBezTo>
                  <a:cubicBezTo>
                    <a:pt x="18812" y="4077388"/>
                    <a:pt x="-39862" y="4047035"/>
                    <a:pt x="44593" y="3957627"/>
                  </a:cubicBezTo>
                  <a:cubicBezTo>
                    <a:pt x="63897" y="3911272"/>
                    <a:pt x="80407" y="3856662"/>
                    <a:pt x="95139" y="3812974"/>
                  </a:cubicBezTo>
                  <a:cubicBezTo>
                    <a:pt x="159147" y="3762682"/>
                    <a:pt x="201184" y="3707183"/>
                    <a:pt x="263541" y="3641143"/>
                  </a:cubicBezTo>
                  <a:cubicBezTo>
                    <a:pt x="335296" y="3552751"/>
                    <a:pt x="284242" y="3473122"/>
                    <a:pt x="397780" y="3420671"/>
                  </a:cubicBezTo>
                  <a:cubicBezTo>
                    <a:pt x="381651" y="3384857"/>
                    <a:pt x="424069" y="3349424"/>
                    <a:pt x="403495" y="3303958"/>
                  </a:cubicBezTo>
                  <a:cubicBezTo>
                    <a:pt x="408702" y="3219630"/>
                    <a:pt x="406670" y="3224837"/>
                    <a:pt x="502174" y="3119935"/>
                  </a:cubicBezTo>
                  <a:cubicBezTo>
                    <a:pt x="512842" y="3070151"/>
                    <a:pt x="450866" y="3022907"/>
                    <a:pt x="578628" y="2940484"/>
                  </a:cubicBezTo>
                  <a:cubicBezTo>
                    <a:pt x="591582" y="2875587"/>
                    <a:pt x="612029" y="2848663"/>
                    <a:pt x="677434" y="2797228"/>
                  </a:cubicBezTo>
                  <a:cubicBezTo>
                    <a:pt x="720233" y="2792148"/>
                    <a:pt x="666131" y="2684325"/>
                    <a:pt x="728615" y="2598727"/>
                  </a:cubicBezTo>
                  <a:cubicBezTo>
                    <a:pt x="749062" y="2563929"/>
                    <a:pt x="691785" y="2519606"/>
                    <a:pt x="765953" y="2406576"/>
                  </a:cubicBezTo>
                  <a:cubicBezTo>
                    <a:pt x="788305" y="2358824"/>
                    <a:pt x="786400" y="2322375"/>
                    <a:pt x="790337" y="2257224"/>
                  </a:cubicBezTo>
                  <a:cubicBezTo>
                    <a:pt x="852948" y="2196899"/>
                    <a:pt x="890159" y="2146861"/>
                    <a:pt x="899557" y="2041197"/>
                  </a:cubicBezTo>
                  <a:cubicBezTo>
                    <a:pt x="955564" y="1956488"/>
                    <a:pt x="998998" y="1944804"/>
                    <a:pt x="950484" y="1813867"/>
                  </a:cubicBezTo>
                  <a:cubicBezTo>
                    <a:pt x="1009031" y="1727634"/>
                    <a:pt x="1036082" y="1563296"/>
                    <a:pt x="1093232" y="1465379"/>
                  </a:cubicBezTo>
                  <a:cubicBezTo>
                    <a:pt x="1067451" y="1401371"/>
                    <a:pt x="1097804" y="1312217"/>
                    <a:pt x="1058053" y="1242748"/>
                  </a:cubicBezTo>
                  <a:cubicBezTo>
                    <a:pt x="1112155" y="1117907"/>
                    <a:pt x="1066816" y="1166040"/>
                    <a:pt x="1043448" y="966269"/>
                  </a:cubicBezTo>
                  <a:cubicBezTo>
                    <a:pt x="1042305" y="944171"/>
                    <a:pt x="1016524" y="919914"/>
                    <a:pt x="985028" y="895530"/>
                  </a:cubicBezTo>
                  <a:cubicBezTo>
                    <a:pt x="998109" y="890450"/>
                    <a:pt x="1002427" y="818441"/>
                    <a:pt x="958104" y="805360"/>
                  </a:cubicBezTo>
                  <a:cubicBezTo>
                    <a:pt x="849900" y="756084"/>
                    <a:pt x="858663" y="625782"/>
                    <a:pt x="754650" y="550852"/>
                  </a:cubicBezTo>
                  <a:cubicBezTo>
                    <a:pt x="784114" y="437949"/>
                    <a:pt x="692928" y="369623"/>
                    <a:pt x="648605" y="275643"/>
                  </a:cubicBezTo>
                  <a:cubicBezTo>
                    <a:pt x="620665" y="251259"/>
                    <a:pt x="686832" y="249989"/>
                    <a:pt x="691531" y="229288"/>
                  </a:cubicBezTo>
                  <a:cubicBezTo>
                    <a:pt x="694706" y="221668"/>
                    <a:pt x="717058" y="151310"/>
                    <a:pt x="698897" y="134673"/>
                  </a:cubicBezTo>
                  <a:cubicBezTo>
                    <a:pt x="663337" y="114861"/>
                    <a:pt x="690642" y="91366"/>
                    <a:pt x="700040" y="58346"/>
                  </a:cubicBezTo>
                  <a:cubicBezTo>
                    <a:pt x="708549" y="42217"/>
                    <a:pt x="658130" y="-16584"/>
                    <a:pt x="735727" y="6403"/>
                  </a:cubicBezTo>
                  <a:cubicBezTo>
                    <a:pt x="2334911" y="-3249"/>
                    <a:pt x="3924697" y="10086"/>
                    <a:pt x="5565029" y="1958"/>
                  </a:cubicBezTo>
                  <a:cubicBezTo>
                    <a:pt x="5814711" y="19230"/>
                    <a:pt x="6096143" y="-19378"/>
                    <a:pt x="6343539" y="14404"/>
                  </a:cubicBezTo>
                  <a:cubicBezTo>
                    <a:pt x="6344047" y="552376"/>
                    <a:pt x="6345444" y="1150927"/>
                    <a:pt x="6344682" y="1691566"/>
                  </a:cubicBezTo>
                  <a:cubicBezTo>
                    <a:pt x="6346841" y="2465123"/>
                    <a:pt x="6339602" y="3242617"/>
                    <a:pt x="6348746" y="4019095"/>
                  </a:cubicBezTo>
                  <a:cubicBezTo>
                    <a:pt x="6317885" y="4024683"/>
                    <a:pt x="6398022" y="4237662"/>
                    <a:pt x="6301629" y="4207055"/>
                  </a:cubicBezTo>
                  <a:close/>
                </a:path>
              </a:pathLst>
            </a:custGeom>
            <a:blipFill>
              <a:blip r:embed="rId2"/>
              <a:stretch>
                <a:fillRect l="0" t="-8605" r="0" b="-8605"/>
              </a:stretch>
            </a:blipFill>
          </p:spPr>
        </p:sp>
      </p:grpSp>
      <p:pic>
        <p:nvPicPr>
          <p:cNvPr name="Picture 6" id="6"/>
          <p:cNvPicPr>
            <a:picLocks noChangeAspect="true"/>
          </p:cNvPicPr>
          <p:nvPr/>
        </p:nvPicPr>
        <p:blipFill>
          <a:blip r:embed="rId3"/>
          <a:stretch>
            <a:fillRect/>
          </a:stretch>
        </p:blipFill>
        <p:spPr>
          <a:xfrm rot="0">
            <a:off x="514350" y="6172200"/>
            <a:ext cx="6172200" cy="3600450"/>
          </a:xfrm>
          <a:prstGeom prst="rect">
            <a:avLst/>
          </a:prstGeom>
        </p:spPr>
      </p:pic>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2949962">
            <a:off x="12820853" y="-3763597"/>
            <a:ext cx="6212758" cy="11596768"/>
            <a:chOff x="0" y="0"/>
            <a:chExt cx="3252145" cy="6070473"/>
          </a:xfrm>
        </p:grpSpPr>
        <p:sp>
          <p:nvSpPr>
            <p:cNvPr name="Freeform 3" id="3"/>
            <p:cNvSpPr/>
            <p:nvPr/>
          </p:nvSpPr>
          <p:spPr>
            <a:xfrm flipH="false" flipV="false" rot="2974904">
              <a:off x="-1575004" y="-162506"/>
              <a:ext cx="6550311" cy="6174432"/>
            </a:xfrm>
            <a:custGeom>
              <a:avLst/>
              <a:gdLst/>
              <a:ahLst/>
              <a:cxnLst/>
              <a:rect r="r" b="b" t="t" l="l"/>
              <a:pathLst>
                <a:path h="6174432" w="6550311">
                  <a:moveTo>
                    <a:pt x="6550311" y="3910121"/>
                  </a:moveTo>
                  <a:cubicBezTo>
                    <a:pt x="6482677" y="4033220"/>
                    <a:pt x="6393963" y="4117215"/>
                    <a:pt x="6293329" y="4213837"/>
                  </a:cubicBezTo>
                  <a:cubicBezTo>
                    <a:pt x="5814227" y="4812850"/>
                    <a:pt x="5168144" y="5544474"/>
                    <a:pt x="4639672" y="6161305"/>
                  </a:cubicBezTo>
                  <a:cubicBezTo>
                    <a:pt x="4635691" y="6199278"/>
                    <a:pt x="4589492" y="6143834"/>
                    <a:pt x="4561669" y="6133413"/>
                  </a:cubicBezTo>
                  <a:cubicBezTo>
                    <a:pt x="4506368" y="6122544"/>
                    <a:pt x="4456052" y="6110524"/>
                    <a:pt x="4401023" y="6079161"/>
                  </a:cubicBezTo>
                  <a:cubicBezTo>
                    <a:pt x="4190086" y="5870063"/>
                    <a:pt x="4289389" y="5911727"/>
                    <a:pt x="4116139" y="5814882"/>
                  </a:cubicBezTo>
                  <a:cubicBezTo>
                    <a:pt x="4063819" y="5736070"/>
                    <a:pt x="3959427" y="5672175"/>
                    <a:pt x="3908061" y="5664913"/>
                  </a:cubicBezTo>
                  <a:cubicBezTo>
                    <a:pt x="3767880" y="5580558"/>
                    <a:pt x="3861079" y="5632524"/>
                    <a:pt x="3774127" y="5598296"/>
                  </a:cubicBezTo>
                  <a:cubicBezTo>
                    <a:pt x="3727812" y="5611350"/>
                    <a:pt x="3730215" y="5553878"/>
                    <a:pt x="3703156" y="5554898"/>
                  </a:cubicBezTo>
                  <a:cubicBezTo>
                    <a:pt x="3566334" y="5490104"/>
                    <a:pt x="3501118" y="5473445"/>
                    <a:pt x="3398465" y="5441004"/>
                  </a:cubicBezTo>
                  <a:cubicBezTo>
                    <a:pt x="3356532" y="5440490"/>
                    <a:pt x="3344596" y="5390846"/>
                    <a:pt x="3319082" y="5386331"/>
                  </a:cubicBezTo>
                  <a:cubicBezTo>
                    <a:pt x="3174076" y="5413612"/>
                    <a:pt x="3267219" y="5338910"/>
                    <a:pt x="3208782" y="5307043"/>
                  </a:cubicBezTo>
                  <a:cubicBezTo>
                    <a:pt x="3118122" y="5267374"/>
                    <a:pt x="3075172" y="5180498"/>
                    <a:pt x="3043153" y="5127795"/>
                  </a:cubicBezTo>
                  <a:cubicBezTo>
                    <a:pt x="2988657" y="5009620"/>
                    <a:pt x="2871649" y="4849085"/>
                    <a:pt x="2835934" y="4835198"/>
                  </a:cubicBezTo>
                  <a:cubicBezTo>
                    <a:pt x="2787056" y="4791518"/>
                    <a:pt x="2788034" y="4733174"/>
                    <a:pt x="2726951" y="4699909"/>
                  </a:cubicBezTo>
                  <a:cubicBezTo>
                    <a:pt x="2701226" y="4661559"/>
                    <a:pt x="2660883" y="4594146"/>
                    <a:pt x="2641334" y="4541101"/>
                  </a:cubicBezTo>
                  <a:cubicBezTo>
                    <a:pt x="2505242" y="4420408"/>
                    <a:pt x="2465622" y="4363116"/>
                    <a:pt x="2401530" y="4293034"/>
                  </a:cubicBezTo>
                  <a:cubicBezTo>
                    <a:pt x="2354147" y="4219197"/>
                    <a:pt x="2296142" y="4159009"/>
                    <a:pt x="2258755" y="4094198"/>
                  </a:cubicBezTo>
                  <a:cubicBezTo>
                    <a:pt x="2184340" y="4064052"/>
                    <a:pt x="2198066" y="4030697"/>
                    <a:pt x="2165959" y="4018254"/>
                  </a:cubicBezTo>
                  <a:cubicBezTo>
                    <a:pt x="2100502" y="3897083"/>
                    <a:pt x="1912219" y="3756777"/>
                    <a:pt x="1799490" y="3675248"/>
                  </a:cubicBezTo>
                  <a:cubicBezTo>
                    <a:pt x="1714176" y="3624602"/>
                    <a:pt x="1667855" y="3602796"/>
                    <a:pt x="1612064" y="3603669"/>
                  </a:cubicBezTo>
                  <a:cubicBezTo>
                    <a:pt x="1576654" y="3562980"/>
                    <a:pt x="1524055" y="3553640"/>
                    <a:pt x="1523424" y="3563979"/>
                  </a:cubicBezTo>
                  <a:cubicBezTo>
                    <a:pt x="1446590" y="3492209"/>
                    <a:pt x="1407726" y="3492597"/>
                    <a:pt x="1372286" y="3470551"/>
                  </a:cubicBezTo>
                  <a:cubicBezTo>
                    <a:pt x="1311990" y="3459280"/>
                    <a:pt x="1351831" y="3400549"/>
                    <a:pt x="1274418" y="3384892"/>
                  </a:cubicBezTo>
                  <a:cubicBezTo>
                    <a:pt x="1204072" y="3310597"/>
                    <a:pt x="1165220" y="3275712"/>
                    <a:pt x="1124325" y="3254588"/>
                  </a:cubicBezTo>
                  <a:cubicBezTo>
                    <a:pt x="1090838" y="3236517"/>
                    <a:pt x="1060200" y="3156730"/>
                    <a:pt x="1055469" y="3171884"/>
                  </a:cubicBezTo>
                  <a:cubicBezTo>
                    <a:pt x="1012961" y="3134827"/>
                    <a:pt x="982440" y="3133842"/>
                    <a:pt x="962648" y="3131031"/>
                  </a:cubicBezTo>
                  <a:cubicBezTo>
                    <a:pt x="948124" y="3112239"/>
                    <a:pt x="935064" y="3060781"/>
                    <a:pt x="927345" y="3049669"/>
                  </a:cubicBezTo>
                  <a:cubicBezTo>
                    <a:pt x="885761" y="3009374"/>
                    <a:pt x="851435" y="3029897"/>
                    <a:pt x="824585" y="2969950"/>
                  </a:cubicBezTo>
                  <a:cubicBezTo>
                    <a:pt x="758434" y="2939306"/>
                    <a:pt x="741261" y="2944977"/>
                    <a:pt x="706661" y="2906862"/>
                  </a:cubicBezTo>
                  <a:cubicBezTo>
                    <a:pt x="365983" y="2689100"/>
                    <a:pt x="499632" y="2730981"/>
                    <a:pt x="349929" y="2575146"/>
                  </a:cubicBezTo>
                  <a:cubicBezTo>
                    <a:pt x="246707" y="2448959"/>
                    <a:pt x="248470" y="2500559"/>
                    <a:pt x="159193" y="2434978"/>
                  </a:cubicBezTo>
                  <a:cubicBezTo>
                    <a:pt x="3803" y="2288172"/>
                    <a:pt x="-3119" y="2347619"/>
                    <a:pt x="684" y="2264020"/>
                  </a:cubicBezTo>
                  <a:cubicBezTo>
                    <a:pt x="617104" y="1568794"/>
                    <a:pt x="1247944" y="819223"/>
                    <a:pt x="1814769" y="137769"/>
                  </a:cubicBezTo>
                  <a:cubicBezTo>
                    <a:pt x="1890718" y="92660"/>
                    <a:pt x="1922966" y="-16899"/>
                    <a:pt x="1954563" y="2216"/>
                  </a:cubicBezTo>
                  <a:cubicBezTo>
                    <a:pt x="2092791" y="115309"/>
                    <a:pt x="2241077" y="246559"/>
                    <a:pt x="2403279" y="384779"/>
                  </a:cubicBezTo>
                  <a:cubicBezTo>
                    <a:pt x="3188649" y="1054469"/>
                    <a:pt x="4031351" y="1764767"/>
                    <a:pt x="4783965" y="2411610"/>
                  </a:cubicBezTo>
                  <a:cubicBezTo>
                    <a:pt x="5421991" y="2945221"/>
                    <a:pt x="5944056" y="3406584"/>
                    <a:pt x="6550311" y="3910121"/>
                  </a:cubicBezTo>
                  <a:close/>
                </a:path>
              </a:pathLst>
            </a:custGeom>
            <a:blipFill>
              <a:blip r:embed="rId2"/>
              <a:stretch>
                <a:fillRect l="-176" t="0" r="-2570" b="-45512"/>
              </a:stretch>
            </a:blipFill>
          </p:spPr>
        </p:sp>
      </p:grpSp>
      <p:grpSp>
        <p:nvGrpSpPr>
          <p:cNvPr name="Group 4" id="4"/>
          <p:cNvGrpSpPr/>
          <p:nvPr/>
        </p:nvGrpSpPr>
        <p:grpSpPr>
          <a:xfrm rot="0">
            <a:off x="8467577" y="1900021"/>
            <a:ext cx="4271329" cy="4271312"/>
            <a:chOff x="0" y="0"/>
            <a:chExt cx="6350000" cy="6349975"/>
          </a:xfrm>
        </p:grpSpPr>
        <p:sp>
          <p:nvSpPr>
            <p:cNvPr name="Freeform 5" id="5"/>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17058" t="0" r="-73913" b="0"/>
              </a:stretch>
            </a:blipFill>
          </p:spPr>
        </p:sp>
      </p:grpSp>
      <p:sp>
        <p:nvSpPr>
          <p:cNvPr name="TextBox 6" id="6"/>
          <p:cNvSpPr txBox="true"/>
          <p:nvPr/>
        </p:nvSpPr>
        <p:spPr>
          <a:xfrm rot="0">
            <a:off x="1028700" y="1009650"/>
            <a:ext cx="7078449" cy="2599209"/>
          </a:xfrm>
          <a:prstGeom prst="rect">
            <a:avLst/>
          </a:prstGeom>
        </p:spPr>
        <p:txBody>
          <a:bodyPr anchor="t" rtlCol="false" tIns="0" lIns="0" bIns="0" rIns="0">
            <a:spAutoFit/>
          </a:bodyPr>
          <a:lstStyle/>
          <a:p>
            <a:pPr algn="l">
              <a:lnSpc>
                <a:spcPts val="6697"/>
              </a:lnSpc>
            </a:pPr>
            <a:r>
              <a:rPr lang="en-US" sz="5824">
                <a:solidFill>
                  <a:srgbClr val="1A401F"/>
                </a:solidFill>
                <a:latin typeface="Hatton"/>
                <a:ea typeface="Hatton"/>
                <a:cs typeface="Hatton"/>
                <a:sym typeface="Hatton"/>
              </a:rPr>
              <a:t>Strategijos įgyvendinimas 2026 m.</a:t>
            </a:r>
          </a:p>
        </p:txBody>
      </p:sp>
      <p:sp>
        <p:nvSpPr>
          <p:cNvPr name="TextBox 7" id="7"/>
          <p:cNvSpPr txBox="true"/>
          <p:nvPr/>
        </p:nvSpPr>
        <p:spPr>
          <a:xfrm rot="0">
            <a:off x="1028700" y="3762396"/>
            <a:ext cx="5328392" cy="1381104"/>
          </a:xfrm>
          <a:prstGeom prst="rect">
            <a:avLst/>
          </a:prstGeom>
        </p:spPr>
        <p:txBody>
          <a:bodyPr anchor="t" rtlCol="false" tIns="0" lIns="0" bIns="0" rIns="0">
            <a:spAutoFit/>
          </a:bodyPr>
          <a:lstStyle/>
          <a:p>
            <a:pPr algn="l">
              <a:lnSpc>
                <a:spcPts val="3676"/>
              </a:lnSpc>
            </a:pPr>
            <a:r>
              <a:rPr lang="en-US" sz="2625">
                <a:solidFill>
                  <a:srgbClr val="1A401F"/>
                </a:solidFill>
                <a:latin typeface="Open Sans"/>
                <a:ea typeface="Open Sans"/>
                <a:cs typeface="Open Sans"/>
                <a:sym typeface="Open Sans"/>
              </a:rPr>
              <a:t>Šiemet Telšiuose vykdoma 14 vietos plėtros strategijos įgyvendinimui skirtų projektų.</a:t>
            </a:r>
          </a:p>
        </p:txBody>
      </p:sp>
      <p:sp>
        <p:nvSpPr>
          <p:cNvPr name="TextBox 8" id="8"/>
          <p:cNvSpPr txBox="true"/>
          <p:nvPr/>
        </p:nvSpPr>
        <p:spPr>
          <a:xfrm rot="0">
            <a:off x="9890774" y="7138056"/>
            <a:ext cx="6694134" cy="2231369"/>
          </a:xfrm>
          <a:prstGeom prst="rect">
            <a:avLst/>
          </a:prstGeom>
        </p:spPr>
        <p:txBody>
          <a:bodyPr anchor="t" rtlCol="false" tIns="0" lIns="0" bIns="0" rIns="0">
            <a:spAutoFit/>
          </a:bodyPr>
          <a:lstStyle/>
          <a:p>
            <a:pPr algn="l">
              <a:lnSpc>
                <a:spcPts val="3536"/>
              </a:lnSpc>
            </a:pPr>
            <a:r>
              <a:rPr lang="en-US" sz="2525">
                <a:solidFill>
                  <a:srgbClr val="1A401F"/>
                </a:solidFill>
                <a:latin typeface="Open Sans"/>
                <a:ea typeface="Open Sans"/>
                <a:cs typeface="Open Sans"/>
                <a:sym typeface="Open Sans"/>
              </a:rPr>
              <a:t>2026 m. kovo 31 dieną skelbiami 4 nauji kvietimai teikti paraiškas (paskutiniai strategijos įgyvendinimui):</a:t>
            </a:r>
          </a:p>
          <a:p>
            <a:pPr algn="l">
              <a:lnSpc>
                <a:spcPts val="3536"/>
              </a:lnSpc>
            </a:pPr>
          </a:p>
          <a:p>
            <a:pPr algn="l">
              <a:lnSpc>
                <a:spcPts val="3536"/>
              </a:lnSpc>
            </a:pPr>
          </a:p>
        </p:txBody>
      </p:sp>
      <p:grpSp>
        <p:nvGrpSpPr>
          <p:cNvPr name="Group 9" id="9"/>
          <p:cNvGrpSpPr/>
          <p:nvPr/>
        </p:nvGrpSpPr>
        <p:grpSpPr>
          <a:xfrm rot="0">
            <a:off x="5062176" y="5962349"/>
            <a:ext cx="3643526" cy="3643511"/>
            <a:chOff x="0" y="0"/>
            <a:chExt cx="6350000" cy="6349975"/>
          </a:xfrm>
        </p:grpSpPr>
        <p:sp>
          <p:nvSpPr>
            <p:cNvPr name="Freeform 10" id="10"/>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47951" t="-10829" r="0" b="0"/>
              </a:stretch>
            </a:blipFill>
          </p:spPr>
        </p:sp>
      </p:grpSp>
      <p:sp>
        <p:nvSpPr>
          <p:cNvPr name="Freeform 11" id="11"/>
          <p:cNvSpPr/>
          <p:nvPr/>
        </p:nvSpPr>
        <p:spPr>
          <a:xfrm flipH="false" flipV="false" rot="-152395">
            <a:off x="4450942" y="5381521"/>
            <a:ext cx="4865993" cy="4805169"/>
          </a:xfrm>
          <a:custGeom>
            <a:avLst/>
            <a:gdLst/>
            <a:ahLst/>
            <a:cxnLst/>
            <a:rect r="r" b="b" t="t" l="l"/>
            <a:pathLst>
              <a:path h="4805169" w="4865993">
                <a:moveTo>
                  <a:pt x="0" y="0"/>
                </a:moveTo>
                <a:lnTo>
                  <a:pt x="4865993" y="0"/>
                </a:lnTo>
                <a:lnTo>
                  <a:pt x="4865993" y="4805168"/>
                </a:lnTo>
                <a:lnTo>
                  <a:pt x="0" y="480516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2" id="12"/>
          <p:cNvSpPr txBox="true"/>
          <p:nvPr/>
        </p:nvSpPr>
        <p:spPr>
          <a:xfrm rot="0">
            <a:off x="6197352" y="6198760"/>
            <a:ext cx="1373173" cy="3056390"/>
          </a:xfrm>
          <a:prstGeom prst="rect">
            <a:avLst/>
          </a:prstGeom>
        </p:spPr>
        <p:txBody>
          <a:bodyPr anchor="t" rtlCol="false" tIns="0" lIns="0" bIns="0" rIns="0">
            <a:spAutoFit/>
          </a:bodyPr>
          <a:lstStyle/>
          <a:p>
            <a:pPr algn="l">
              <a:lnSpc>
                <a:spcPts val="22219"/>
              </a:lnSpc>
            </a:pPr>
            <a:r>
              <a:rPr lang="en-US" sz="19321">
                <a:solidFill>
                  <a:srgbClr val="FFFFFF"/>
                </a:solidFill>
                <a:latin typeface="The Seasons"/>
                <a:ea typeface="The Seasons"/>
                <a:cs typeface="The Seasons"/>
                <a:sym typeface="The Seasons"/>
              </a:rPr>
              <a:t>4</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DAHFB7haSWE</dc:identifier>
  <dcterms:modified xsi:type="dcterms:W3CDTF">2011-08-01T06:04:30Z</dcterms:modified>
  <cp:revision>1</cp:revision>
  <dc:title>Telšių miesto 2022 - 2029 m. vietos plėtros strategija. 2025 m. ataskaita</dc:title>
</cp:coreProperties>
</file>