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753600" cy="7315200"/>
  <p:notesSz cx="6858000" cy="9144000"/>
  <p:embeddedFontLst>
    <p:embeddedFont>
      <p:font typeface="LEMON MILK Medium" charset="1" panose="00000600000000000000"/>
      <p:regular r:id="rId27"/>
    </p:embeddedFont>
    <p:embeddedFont>
      <p:font typeface="Stavok Grotesque" charset="1" panose="00000500000000000000"/>
      <p:regular r:id="rId28"/>
    </p:embeddedFont>
    <p:embeddedFont>
      <p:font typeface="Stavok Grotesque Bold" charset="1" panose="0000080000000000000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https://www.youtube.com/watch?v=kVAztNx0rHQ" TargetMode="External" Type="http://schemas.openxmlformats.org/officeDocument/2006/relationships/video"/><Relationship Id="rId4" Target="https://www.youtube.com/watch?v=kVAztNx0rHQ" TargetMode="External" Type="http://schemas.openxmlformats.org/officeDocument/2006/relationships/hyperlink"/><Relationship Id="rId5" Target="https://www.youtube.com/watch?v=kVAztNx0rHQ"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https://www.bbc.com/news/technology-43344256" TargetMode="External" Type="http://schemas.openxmlformats.org/officeDocument/2006/relationships/hyperlink"/><Relationship Id="rId4" Target="https://www.youtube.com/watch?v=yGi2YKZZNFg" TargetMode="External" Type="http://schemas.openxmlformats.org/officeDocument/2006/relationships/hyperlink"/><Relationship Id="rId5" Target="https://www.psychologytoday.com/us/blog/the-art-of-critical-thinking/202304/how-algorithms-change-how-we-think"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https://www.researchgate.net/publication/345698319_Emotion_and_Virality_What_Makes_Online_Content_Go_Viral"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https://ground.news/" TargetMode="External" Type="http://schemas.openxmlformats.org/officeDocument/2006/relationships/hyperlink"/><Relationship Id="rId3" Target="https://www.snopes.com/" TargetMode="External" Type="http://schemas.openxmlformats.org/officeDocument/2006/relationships/hyperlink"/><Relationship Id="rId4" Target="https://mediabiasfactcheck.com/" TargetMode="External" Type="http://schemas.openxmlformats.org/officeDocument/2006/relationships/hyperlink"/><Relationship Id="rId5" Target="https://www.newsguardtech.com/" TargetMode="External" Type="http://schemas.openxmlformats.org/officeDocument/2006/relationships/hyperlink"/><Relationship Id="rId6" Target="https://www.google.com/imghp" TargetMode="External" Type="http://schemas.openxmlformats.org/officeDocument/2006/relationships/hyperlink"/><Relationship Id="rId7" Target="https://www.bbc.co.uk/bitesize/articles/zkt3xg8"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https://www.youtube.com/watch?v=AkwWcHekMdo" TargetMode="External" Type="http://schemas.openxmlformats.org/officeDocument/2006/relationships/video"/></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https://theconversation.com/what-are-ai-hallucinations-why-ais-sometimes-make-things-up-242896" TargetMode="External" Type="http://schemas.openxmlformats.org/officeDocument/2006/relationships/hyperlink"/><Relationship Id="rId3" Target="https://www.youtube.com/watch?v=67_aMPDk2zw" TargetMode="External" Type="http://schemas.openxmlformats.org/officeDocument/2006/relationships/hyperlink"/><Relationship Id="rId4" Target="https://theconversation.com/ai-literacy-what-it-is-what-it-isnt-who-needs-it-and-why-its-hard-to-define-256061" TargetMode="External" Type="http://schemas.openxmlformats.org/officeDocument/2006/relationships/hyperlink"/><Relationship Id="rId5" Target="https://study.com/academy/lesson/video/locating-supporting-materials.html"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washingtonpost.com/technology/interactive/2023/ai-quiz-chatgpt/"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bbc.co.uk/bitesize/articles/zkt3xg8" TargetMode="External" Type="http://schemas.openxmlformats.org/officeDocument/2006/relationships/hyperlink"/><Relationship Id="rId3" Target="https://study.com/academy/lesson/video/locating-supporting-materials.html" TargetMode="External" Type="http://schemas.openxmlformats.org/officeDocument/2006/relationships/hyperlink"/><Relationship Id="rId4" Target="../media/image1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2" Target="https://www.theguardian.com/newswise/2021/feb/04/fake-or-real-%20%20headlines-quiz-newswise-2021" TargetMode="External" Type="http://schemas.openxmlformats.org/officeDocument/2006/relationships/hyperlink"/><Relationship Id="rId3" Target="https://www.nytimes.com/2017/01/18/us/fake-news-hillary-clinton-cameron-harris.html" TargetMode="External" Type="http://schemas.openxmlformats.org/officeDocument/2006/relationships/hyperlink"/><Relationship Id="rId4" Target="https://www.theguardian.com/commentisfree/2016/nov/25/pedlars-fake-news-corroding-democracy-social-networks" TargetMode="External" Type="http://schemas.openxmlformats.org/officeDocument/2006/relationships/hyperlink"/><Relationship Id="rId5" Target="https://www.psychologicalscience.org/news/releases/fake-news-%20%20can-lead-to-false-memories.html" TargetMode="External" Type="http://schemas.openxmlformats.org/officeDocument/2006/relationships/hyperlink"/><Relationship Id="rId6" Target="https://www.nytimes.com/2016/11/20/business/media/how-fake-news-spreads.html" TargetMode="External" Type="http://schemas.openxmlformats.org/officeDocument/2006/relationships/hyperlink"/><Relationship Id="rId7" Target="https://www.cracked.com/pictofacts-%20%201656-how-to-spot-fake-news-from-mile-away/" TargetMode="External" Type="http://schemas.openxmlformats.org/officeDocument/2006/relationships/hyperlink"/><Relationship Id="rId8" Target="https://www.eeas.europa.eu/sites/default/files/disinformation_factsheet_march_2019_0.pdf" TargetMode="External" Type="http://schemas.openxmlformats.org/officeDocument/2006/relationships/hyperlink"/><Relationship Id="rId9" Target="https://theoutline.com/post/3959/conspiracy-theories-psychology-lizard-people-crisis-actor-birtherism?zd=2&amp;zi=fy3z3ssg"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https://www.politico.com/news/magazine/2023/07/30/the-connection-between-political-lies-and-conspiracy-theories-00108378" TargetMode="External" Type="http://schemas.openxmlformats.org/officeDocument/2006/relationships/hyperlink"/><Relationship Id="rId4" Target="https://medialiteracynow.org/" TargetMode="External" Type="http://schemas.openxmlformats.org/officeDocument/2006/relationships/hyperlink"/><Relationship Id="rId5" Target="https://www.allsides.com/media-bias/media-bias-chart" TargetMode="External" Type="http://schemas.openxmlformats.org/officeDocument/2006/relationships/hyperlink"/><Relationship Id="rId6" Target="https://www.americansunlight.org/" TargetMode="External" Type="http://schemas.openxmlformats.org/officeDocument/2006/relationships/hyperlink"/><Relationship Id="rId7" Target="https://www.youtube.com/watch?v=vOVyK2jq4yU" TargetMode="External" Type="http://schemas.openxmlformats.org/officeDocument/2006/relationships/hyperlink"/><Relationship Id="rId8" Target="https://www.youtube.com/watch?v=AkwWcHekMdo" TargetMode="External" Type="http://schemas.openxmlformats.org/officeDocument/2006/relationships/hyperlink"/><Relationship Id="rId9" Target="https://www.youtube.com/watch?v=AD7N-1Mj-DU"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ailto:joshualevine5000@gmail.com" TargetMode="External" Type="http://schemas.openxmlformats.org/officeDocument/2006/relationships/hyperlink"/><Relationship Id="rId4" Target="http://www.linkedin.com/in/joshualevine5000" TargetMode="External" Type="http://schemas.openxmlformats.org/officeDocument/2006/relationships/hyperlink"/><Relationship Id="rId5" Target="../media/image3.png" Type="http://schemas.openxmlformats.org/officeDocument/2006/relationships/image"/><Relationship Id="rId6"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https://medialiteracynow.org/challenge/what-is-media-literacy/" TargetMode="External" Type="http://schemas.openxmlformats.org/officeDocument/2006/relationships/hyperlink"/><Relationship Id="rId3"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youtube.com/watch?v=g3vbdE9STVk"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amnesty.org/en/latest/news/2022/09/myanmar-facebooks-systems-promoted-violence-against-rohingya-meta-owes-reparations-new-report/" TargetMode="External" Type="http://schemas.openxmlformats.org/officeDocument/2006/relationships/hyperlink"/><Relationship Id="rId3" Target="../media/image8.png" Type="http://schemas.openxmlformats.org/officeDocument/2006/relationships/image"/><Relationship Id="rId4" Target="../media/image9.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https://ec.europa.eu/programmes/erasmus-plus/project-result-content/d8e55367-c854-4fbf-98c1-5323760b2cc0/Module_1_-_Fake_News_and_Disinformation_Workbook.pdf"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https://app.adfontesmedia.com/chart/interactive?utm_source=adfontesmedia&amp;utm_medium=website"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19854"/>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1065923" cy="7386504"/>
          </a:xfrm>
          <a:custGeom>
            <a:avLst/>
            <a:gdLst/>
            <a:ahLst/>
            <a:cxnLst/>
            <a:rect r="r" b="b" t="t" l="l"/>
            <a:pathLst>
              <a:path h="7386504" w="11065923">
                <a:moveTo>
                  <a:pt x="0" y="0"/>
                </a:moveTo>
                <a:lnTo>
                  <a:pt x="11065923" y="0"/>
                </a:lnTo>
                <a:lnTo>
                  <a:pt x="11065923" y="7386504"/>
                </a:lnTo>
                <a:lnTo>
                  <a:pt x="0" y="7386504"/>
                </a:lnTo>
                <a:lnTo>
                  <a:pt x="0" y="0"/>
                </a:lnTo>
                <a:close/>
              </a:path>
            </a:pathLst>
          </a:custGeom>
          <a:blipFill>
            <a:blip r:embed="rId2">
              <a:alphaModFix amt="32999"/>
            </a:blip>
            <a:stretch>
              <a:fillRect l="0" t="0" r="0" b="0"/>
            </a:stretch>
          </a:blipFill>
        </p:spPr>
      </p:sp>
      <p:sp>
        <p:nvSpPr>
          <p:cNvPr name="Freeform 3" id="3"/>
          <p:cNvSpPr/>
          <p:nvPr/>
        </p:nvSpPr>
        <p:spPr>
          <a:xfrm flipH="false" flipV="false" rot="0">
            <a:off x="-1311117" y="-1344327"/>
            <a:ext cx="10540953" cy="9173116"/>
          </a:xfrm>
          <a:custGeom>
            <a:avLst/>
            <a:gdLst/>
            <a:ahLst/>
            <a:cxnLst/>
            <a:rect r="r" b="b" t="t" l="l"/>
            <a:pathLst>
              <a:path h="9173116" w="10540953">
                <a:moveTo>
                  <a:pt x="0" y="0"/>
                </a:moveTo>
                <a:lnTo>
                  <a:pt x="10540953" y="0"/>
                </a:lnTo>
                <a:lnTo>
                  <a:pt x="10540953" y="9173116"/>
                </a:lnTo>
                <a:lnTo>
                  <a:pt x="0" y="9173116"/>
                </a:lnTo>
                <a:lnTo>
                  <a:pt x="0" y="0"/>
                </a:lnTo>
                <a:close/>
              </a:path>
            </a:pathLst>
          </a:custGeom>
          <a:blipFill>
            <a:blip r:embed="rId3"/>
            <a:stretch>
              <a:fillRect l="0" t="-11464" r="0" b="-3446"/>
            </a:stretch>
          </a:blipFill>
        </p:spPr>
      </p:sp>
      <p:sp>
        <p:nvSpPr>
          <p:cNvPr name="TextBox 4" id="4"/>
          <p:cNvSpPr txBox="true"/>
          <p:nvPr/>
        </p:nvSpPr>
        <p:spPr>
          <a:xfrm rot="833501">
            <a:off x="746192" y="1743281"/>
            <a:ext cx="6881618" cy="2124075"/>
          </a:xfrm>
          <a:prstGeom prst="rect">
            <a:avLst/>
          </a:prstGeom>
        </p:spPr>
        <p:txBody>
          <a:bodyPr anchor="t" rtlCol="false" tIns="0" lIns="0" bIns="0" rIns="0">
            <a:spAutoFit/>
          </a:bodyPr>
          <a:lstStyle/>
          <a:p>
            <a:pPr algn="ctr">
              <a:lnSpc>
                <a:spcPts val="5588"/>
              </a:lnSpc>
            </a:pPr>
            <a:r>
              <a:rPr lang="en-US" b="true" sz="4656" spc="349">
                <a:solidFill>
                  <a:srgbClr val="FFFFFF"/>
                </a:solidFill>
                <a:latin typeface="LEMON MILK Medium"/>
                <a:ea typeface="LEMON MILK Medium"/>
                <a:cs typeface="LEMON MILK Medium"/>
                <a:sym typeface="LEMON MILK Medium"/>
              </a:rPr>
              <a:t>A Digital Toolkit </a:t>
            </a:r>
          </a:p>
          <a:p>
            <a:pPr algn="ctr">
              <a:lnSpc>
                <a:spcPts val="5588"/>
              </a:lnSpc>
            </a:pPr>
            <a:r>
              <a:rPr lang="en-US" b="true" sz="4656" spc="349">
                <a:solidFill>
                  <a:srgbClr val="FFFFFF"/>
                </a:solidFill>
                <a:latin typeface="LEMON MILK Medium"/>
                <a:ea typeface="LEMON MILK Medium"/>
                <a:cs typeface="LEMON MILK Medium"/>
                <a:sym typeface="LEMON MILK Medium"/>
              </a:rPr>
              <a:t>of Media Resources</a:t>
            </a:r>
          </a:p>
        </p:txBody>
      </p:sp>
      <p:sp>
        <p:nvSpPr>
          <p:cNvPr name="Freeform 5" id="5"/>
          <p:cNvSpPr/>
          <p:nvPr/>
        </p:nvSpPr>
        <p:spPr>
          <a:xfrm flipH="false" flipV="false" rot="0">
            <a:off x="8919547" y="141195"/>
            <a:ext cx="620578" cy="590325"/>
          </a:xfrm>
          <a:custGeom>
            <a:avLst/>
            <a:gdLst/>
            <a:ahLst/>
            <a:cxnLst/>
            <a:rect r="r" b="b" t="t" l="l"/>
            <a:pathLst>
              <a:path h="590325" w="620578">
                <a:moveTo>
                  <a:pt x="0" y="0"/>
                </a:moveTo>
                <a:lnTo>
                  <a:pt x="620578" y="0"/>
                </a:lnTo>
                <a:lnTo>
                  <a:pt x="620578" y="590325"/>
                </a:lnTo>
                <a:lnTo>
                  <a:pt x="0" y="5903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031364" y="5556072"/>
            <a:ext cx="8198473" cy="1409700"/>
          </a:xfrm>
          <a:prstGeom prst="rect">
            <a:avLst/>
          </a:prstGeom>
        </p:spPr>
        <p:txBody>
          <a:bodyPr anchor="t" rtlCol="false" tIns="0" lIns="0" bIns="0" rIns="0">
            <a:spAutoFit/>
          </a:bodyPr>
          <a:lstStyle/>
          <a:p>
            <a:pPr algn="ctr">
              <a:lnSpc>
                <a:spcPts val="2712"/>
              </a:lnSpc>
            </a:pPr>
            <a:r>
              <a:rPr lang="en-US" sz="2260" b="true">
                <a:solidFill>
                  <a:srgbClr val="000000"/>
                </a:solidFill>
                <a:latin typeface="LEMON MILK Medium"/>
                <a:ea typeface="LEMON MILK Medium"/>
                <a:cs typeface="LEMON MILK Medium"/>
                <a:sym typeface="LEMON MILK Medium"/>
              </a:rPr>
              <a:t>How to Protect Yourself and Navigate the Age of Information Overload</a:t>
            </a:r>
          </a:p>
          <a:p>
            <a:pPr algn="ctr">
              <a:lnSpc>
                <a:spcPts val="2712"/>
              </a:lnSpc>
            </a:pPr>
          </a:p>
          <a:p>
            <a:pPr algn="ctr">
              <a:lnSpc>
                <a:spcPts val="2952"/>
              </a:lnSpc>
            </a:pPr>
            <a:r>
              <a:rPr lang="en-US" sz="2460" b="true">
                <a:solidFill>
                  <a:srgbClr val="000000"/>
                </a:solidFill>
                <a:latin typeface="LEMON MILK Medium"/>
                <a:ea typeface="LEMON MILK Medium"/>
                <a:cs typeface="LEMON MILK Medium"/>
                <a:sym typeface="LEMON MILK Medium"/>
              </a:rPr>
              <a:t>By Joshua Levine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a:videoFile r:link="rId3"/>
          </p:nvPr>
        </p:nvPicPr>
        <p:blipFill>
          <a:blip r:embed="rId2"/>
          <a:stretch>
            <a:fillRect/>
          </a:stretch>
        </p:blipFill>
        <p:spPr>
          <a:xfrm rot="0">
            <a:off x="2014519" y="3366128"/>
            <a:ext cx="5724561" cy="3217552"/>
          </a:xfrm>
          <a:prstGeom prst="rect">
            <a:avLst/>
          </a:prstGeom>
        </p:spPr>
      </p:pic>
      <p:sp>
        <p:nvSpPr>
          <p:cNvPr name="TextBox 3" id="3"/>
          <p:cNvSpPr txBox="true"/>
          <p:nvPr/>
        </p:nvSpPr>
        <p:spPr>
          <a:xfrm rot="0">
            <a:off x="487680" y="731520"/>
            <a:ext cx="8778240" cy="2057400"/>
          </a:xfrm>
          <a:prstGeom prst="rect">
            <a:avLst/>
          </a:prstGeom>
        </p:spPr>
        <p:txBody>
          <a:bodyPr anchor="t" rtlCol="false" tIns="0" lIns="0" bIns="0" rIns="0">
            <a:spAutoFit/>
          </a:bodyPr>
          <a:lstStyle/>
          <a:p>
            <a:pPr algn="ctr">
              <a:lnSpc>
                <a:spcPts val="5449"/>
              </a:lnSpc>
              <a:spcBef>
                <a:spcPct val="0"/>
              </a:spcBef>
            </a:pPr>
            <a:r>
              <a:rPr lang="en-US" sz="4541">
                <a:solidFill>
                  <a:srgbClr val="000000"/>
                </a:solidFill>
                <a:latin typeface="LEMON MILK Medium"/>
                <a:ea typeface="LEMON MILK Medium"/>
                <a:cs typeface="LEMON MILK Medium"/>
                <a:sym typeface="LEMON MILK Medium"/>
              </a:rPr>
              <a:t>Video: </a:t>
            </a:r>
            <a:r>
              <a:rPr lang="en-US" sz="4541">
                <a:solidFill>
                  <a:srgbClr val="000000"/>
                </a:solidFill>
                <a:latin typeface="LEMON MILK Medium"/>
                <a:ea typeface="LEMON MILK Medium"/>
                <a:cs typeface="LEMON MILK Medium"/>
                <a:sym typeface="LEMON MILK Medium"/>
                <a:hlinkClick r:id="rId4" tooltip="https://www.youtube.com/watch?v=kVAztNx0rHQ"/>
              </a:rPr>
              <a:t>H</a:t>
            </a:r>
            <a:r>
              <a:rPr lang="en-US" b="true" sz="4541">
                <a:solidFill>
                  <a:srgbClr val="000000"/>
                </a:solidFill>
                <a:latin typeface="LEMON MILK Medium"/>
                <a:ea typeface="LEMON MILK Medium"/>
                <a:cs typeface="LEMON MILK Medium"/>
                <a:sym typeface="LEMON MILK Medium"/>
                <a:hlinkClick r:id="rId5" tooltip="https://www.youtube.com/watch?v=kVAztNx0rHQ"/>
              </a:rPr>
              <a:t>ow the media shapes the way we view the world</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680" y="689800"/>
            <a:ext cx="8778240" cy="1504759"/>
            <a:chOff x="0" y="0"/>
            <a:chExt cx="11704320" cy="2006346"/>
          </a:xfrm>
        </p:grpSpPr>
        <p:sp>
          <p:nvSpPr>
            <p:cNvPr name="Freeform 3" id="3"/>
            <p:cNvSpPr/>
            <p:nvPr/>
          </p:nvSpPr>
          <p:spPr>
            <a:xfrm flipH="false" flipV="false" rot="0">
              <a:off x="0" y="0"/>
              <a:ext cx="11704320" cy="2006346"/>
            </a:xfrm>
            <a:custGeom>
              <a:avLst/>
              <a:gdLst/>
              <a:ahLst/>
              <a:cxnLst/>
              <a:rect r="r" b="b" t="t" l="l"/>
              <a:pathLst>
                <a:path h="2006346" w="11704320">
                  <a:moveTo>
                    <a:pt x="0" y="0"/>
                  </a:moveTo>
                  <a:lnTo>
                    <a:pt x="11704320" y="0"/>
                  </a:lnTo>
                  <a:lnTo>
                    <a:pt x="11704320" y="2006346"/>
                  </a:lnTo>
                  <a:lnTo>
                    <a:pt x="0" y="2006346"/>
                  </a:lnTo>
                  <a:close/>
                </a:path>
              </a:pathLst>
            </a:custGeom>
            <a:solidFill>
              <a:srgbClr val="000000">
                <a:alpha val="0"/>
              </a:srgbClr>
            </a:solidFill>
          </p:spPr>
        </p:sp>
        <p:sp>
          <p:nvSpPr>
            <p:cNvPr name="TextBox 4" id="4"/>
            <p:cNvSpPr txBox="true"/>
            <p:nvPr/>
          </p:nvSpPr>
          <p:spPr>
            <a:xfrm>
              <a:off x="0" y="-9525"/>
              <a:ext cx="11704320" cy="2015871"/>
            </a:xfrm>
            <a:prstGeom prst="rect">
              <a:avLst/>
            </a:prstGeom>
          </p:spPr>
          <p:txBody>
            <a:bodyPr anchor="ctr" rtlCol="false" tIns="0" lIns="0" bIns="0" rIns="0"/>
            <a:lstStyle/>
            <a:p>
              <a:pPr algn="ctr">
                <a:lnSpc>
                  <a:spcPts val="5068"/>
                </a:lnSpc>
              </a:pPr>
              <a:r>
                <a:rPr lang="en-US" sz="4223">
                  <a:solidFill>
                    <a:srgbClr val="000000"/>
                  </a:solidFill>
                  <a:latin typeface="LEMON MILK Medium"/>
                  <a:ea typeface="LEMON MILK Medium"/>
                  <a:cs typeface="LEMON MILK Medium"/>
                  <a:sym typeface="LEMON MILK Medium"/>
                </a:rPr>
                <a:t>How Algorithms Influence Information</a:t>
              </a:r>
            </a:p>
          </p:txBody>
        </p:sp>
      </p:grpSp>
      <p:sp>
        <p:nvSpPr>
          <p:cNvPr name="Freeform 5" id="5"/>
          <p:cNvSpPr/>
          <p:nvPr/>
        </p:nvSpPr>
        <p:spPr>
          <a:xfrm flipH="false" flipV="false" rot="0">
            <a:off x="0" y="0"/>
            <a:ext cx="11467070" cy="7315200"/>
          </a:xfrm>
          <a:custGeom>
            <a:avLst/>
            <a:gdLst/>
            <a:ahLst/>
            <a:cxnLst/>
            <a:rect r="r" b="b" t="t" l="l"/>
            <a:pathLst>
              <a:path h="7315200" w="11467070">
                <a:moveTo>
                  <a:pt x="0" y="0"/>
                </a:moveTo>
                <a:lnTo>
                  <a:pt x="11467070" y="0"/>
                </a:lnTo>
                <a:lnTo>
                  <a:pt x="11467070" y="7315200"/>
                </a:lnTo>
                <a:lnTo>
                  <a:pt x="0" y="7315200"/>
                </a:lnTo>
                <a:lnTo>
                  <a:pt x="0" y="0"/>
                </a:lnTo>
                <a:close/>
              </a:path>
            </a:pathLst>
          </a:custGeom>
          <a:blipFill>
            <a:blip r:embed="rId2">
              <a:alphaModFix amt="40000"/>
            </a:blip>
            <a:stretch>
              <a:fillRect l="0" t="0" r="0" b="0"/>
            </a:stretch>
          </a:blipFill>
        </p:spPr>
      </p:sp>
      <p:sp>
        <p:nvSpPr>
          <p:cNvPr name="TextBox 6" id="6"/>
          <p:cNvSpPr txBox="true"/>
          <p:nvPr/>
        </p:nvSpPr>
        <p:spPr>
          <a:xfrm rot="0">
            <a:off x="670560" y="3036570"/>
            <a:ext cx="8595360" cy="2238375"/>
          </a:xfrm>
          <a:prstGeom prst="rect">
            <a:avLst/>
          </a:prstGeom>
        </p:spPr>
        <p:txBody>
          <a:bodyPr anchor="t" rtlCol="false" tIns="0" lIns="0" bIns="0" rIns="0">
            <a:spAutoFit/>
          </a:bodyPr>
          <a:lstStyle/>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Platforms show what you’re likely to engage with and </a:t>
            </a:r>
            <a:r>
              <a:rPr lang="en-US" sz="2499" u="sng">
                <a:solidFill>
                  <a:srgbClr val="0000FF"/>
                </a:solidFill>
                <a:latin typeface="Stavok Grotesque"/>
                <a:ea typeface="Stavok Grotesque"/>
                <a:cs typeface="Stavok Grotesque"/>
                <a:sym typeface="Stavok Grotesque"/>
                <a:hlinkClick r:id="rId3" tooltip="https://www.bbc.com/news/technology-43344256"/>
              </a:rPr>
              <a:t>fake news travels faster than real news</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Leads to filter bubbles and echo chambers</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 </a:t>
            </a:r>
            <a:r>
              <a:rPr lang="en-US" sz="2499" u="sng">
                <a:solidFill>
                  <a:srgbClr val="0000FF"/>
                </a:solidFill>
                <a:latin typeface="Stavok Grotesque"/>
                <a:ea typeface="Stavok Grotesque"/>
                <a:cs typeface="Stavok Grotesque"/>
                <a:sym typeface="Stavok Grotesque"/>
                <a:hlinkClick r:id="rId4" tooltip="https://www.youtube.com/watch?v=yGi2YKZZNFg"/>
              </a:rPr>
              <a:t>Interview with the creators of the Netflix documentary The Social Dilemma</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 </a:t>
            </a:r>
            <a:r>
              <a:rPr lang="en-US" sz="2499" u="sng">
                <a:solidFill>
                  <a:srgbClr val="0000FF"/>
                </a:solidFill>
                <a:latin typeface="Stavok Grotesque"/>
                <a:ea typeface="Stavok Grotesque"/>
                <a:cs typeface="Stavok Grotesque"/>
                <a:sym typeface="Stavok Grotesque"/>
                <a:hlinkClick r:id="rId5" tooltip="https://www.psychologytoday.com/us/blog/the-art-of-critical-thinking/202304/how-algorithms-change-how-we-think"/>
              </a:rPr>
              <a:t>How Algorithms Change the Way We Think</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680" y="512022"/>
            <a:ext cx="8778240" cy="1682538"/>
            <a:chOff x="0" y="0"/>
            <a:chExt cx="11704320" cy="2243384"/>
          </a:xfrm>
        </p:grpSpPr>
        <p:sp>
          <p:nvSpPr>
            <p:cNvPr name="Freeform 3" id="3"/>
            <p:cNvSpPr/>
            <p:nvPr/>
          </p:nvSpPr>
          <p:spPr>
            <a:xfrm flipH="false" flipV="false" rot="0">
              <a:off x="0" y="0"/>
              <a:ext cx="11704320" cy="2243384"/>
            </a:xfrm>
            <a:custGeom>
              <a:avLst/>
              <a:gdLst/>
              <a:ahLst/>
              <a:cxnLst/>
              <a:rect r="r" b="b" t="t" l="l"/>
              <a:pathLst>
                <a:path h="2243384" w="11704320">
                  <a:moveTo>
                    <a:pt x="0" y="0"/>
                  </a:moveTo>
                  <a:lnTo>
                    <a:pt x="11704320" y="0"/>
                  </a:lnTo>
                  <a:lnTo>
                    <a:pt x="11704320" y="2243384"/>
                  </a:lnTo>
                  <a:lnTo>
                    <a:pt x="0" y="2243384"/>
                  </a:lnTo>
                  <a:close/>
                </a:path>
              </a:pathLst>
            </a:custGeom>
            <a:solidFill>
              <a:srgbClr val="000000">
                <a:alpha val="0"/>
              </a:srgbClr>
            </a:solidFill>
          </p:spPr>
        </p:sp>
        <p:sp>
          <p:nvSpPr>
            <p:cNvPr name="TextBox 4" id="4"/>
            <p:cNvSpPr txBox="true"/>
            <p:nvPr/>
          </p:nvSpPr>
          <p:spPr>
            <a:xfrm>
              <a:off x="0" y="-19050"/>
              <a:ext cx="11704320" cy="2262434"/>
            </a:xfrm>
            <a:prstGeom prst="rect">
              <a:avLst/>
            </a:prstGeom>
          </p:spPr>
          <p:txBody>
            <a:bodyPr anchor="ctr" rtlCol="false" tIns="0" lIns="0" bIns="0" rIns="0"/>
            <a:lstStyle/>
            <a:p>
              <a:pPr algn="ctr">
                <a:lnSpc>
                  <a:spcPts val="5631"/>
                </a:lnSpc>
              </a:pPr>
              <a:r>
                <a:rPr lang="en-US" sz="4693">
                  <a:solidFill>
                    <a:srgbClr val="000000"/>
                  </a:solidFill>
                  <a:latin typeface="LEMON MILK Medium"/>
                  <a:ea typeface="LEMON MILK Medium"/>
                  <a:cs typeface="LEMON MILK Medium"/>
                  <a:sym typeface="LEMON MILK Medium"/>
                </a:rPr>
                <a:t>Emotional Manipulation in Media</a:t>
              </a:r>
            </a:p>
          </p:txBody>
        </p:sp>
      </p:grpSp>
      <p:grpSp>
        <p:nvGrpSpPr>
          <p:cNvPr name="Group 5" id="5"/>
          <p:cNvGrpSpPr/>
          <p:nvPr/>
        </p:nvGrpSpPr>
        <p:grpSpPr>
          <a:xfrm rot="0">
            <a:off x="-643890" y="1691058"/>
            <a:ext cx="4892622" cy="4892622"/>
            <a:chOff x="0" y="0"/>
            <a:chExt cx="6523495" cy="6523495"/>
          </a:xfrm>
        </p:grpSpPr>
        <p:sp>
          <p:nvSpPr>
            <p:cNvPr name="Freeform 6" id="6"/>
            <p:cNvSpPr/>
            <p:nvPr/>
          </p:nvSpPr>
          <p:spPr>
            <a:xfrm flipH="false" flipV="false" rot="0">
              <a:off x="0" y="0"/>
              <a:ext cx="6523495" cy="6523495"/>
            </a:xfrm>
            <a:custGeom>
              <a:avLst/>
              <a:gdLst/>
              <a:ahLst/>
              <a:cxnLst/>
              <a:rect r="r" b="b" t="t" l="l"/>
              <a:pathLst>
                <a:path h="6523495" w="6523495">
                  <a:moveTo>
                    <a:pt x="0" y="0"/>
                  </a:moveTo>
                  <a:lnTo>
                    <a:pt x="6523495" y="0"/>
                  </a:lnTo>
                  <a:lnTo>
                    <a:pt x="6523495" y="6523495"/>
                  </a:lnTo>
                  <a:lnTo>
                    <a:pt x="0" y="6523495"/>
                  </a:lnTo>
                  <a:lnTo>
                    <a:pt x="0" y="0"/>
                  </a:lnTo>
                  <a:close/>
                </a:path>
              </a:pathLst>
            </a:custGeom>
            <a:blipFill>
              <a:blip r:embed="rId2"/>
              <a:stretch>
                <a:fillRect l="0" t="0" r="0" b="0"/>
              </a:stretch>
            </a:blipFill>
          </p:spPr>
        </p:sp>
        <p:sp>
          <p:nvSpPr>
            <p:cNvPr name="Freeform 7" id="7"/>
            <p:cNvSpPr/>
            <p:nvPr/>
          </p:nvSpPr>
          <p:spPr>
            <a:xfrm flipH="false" flipV="false" rot="0">
              <a:off x="1872395" y="1396324"/>
              <a:ext cx="2768989" cy="4074632"/>
            </a:xfrm>
            <a:custGeom>
              <a:avLst/>
              <a:gdLst/>
              <a:ahLst/>
              <a:cxnLst/>
              <a:rect r="r" b="b" t="t" l="l"/>
              <a:pathLst>
                <a:path h="4074632" w="2768989">
                  <a:moveTo>
                    <a:pt x="0" y="0"/>
                  </a:moveTo>
                  <a:lnTo>
                    <a:pt x="2768989" y="0"/>
                  </a:lnTo>
                  <a:lnTo>
                    <a:pt x="2768989" y="4074632"/>
                  </a:lnTo>
                  <a:lnTo>
                    <a:pt x="0" y="4074632"/>
                  </a:lnTo>
                  <a:lnTo>
                    <a:pt x="0" y="0"/>
                  </a:lnTo>
                  <a:close/>
                </a:path>
              </a:pathLst>
            </a:custGeom>
            <a:blipFill>
              <a:blip r:embed="rId3"/>
              <a:stretch>
                <a:fillRect l="-16959" t="0" r="-30193" b="0"/>
              </a:stretch>
            </a:blipFill>
          </p:spPr>
        </p:sp>
      </p:grpSp>
      <p:sp>
        <p:nvSpPr>
          <p:cNvPr name="TextBox 8" id="8"/>
          <p:cNvSpPr txBox="true"/>
          <p:nvPr/>
        </p:nvSpPr>
        <p:spPr>
          <a:xfrm rot="0">
            <a:off x="3322320" y="2499360"/>
            <a:ext cx="5699760" cy="3352800"/>
          </a:xfrm>
          <a:prstGeom prst="rect">
            <a:avLst/>
          </a:prstGeom>
        </p:spPr>
        <p:txBody>
          <a:bodyPr anchor="t" rtlCol="false" tIns="0" lIns="0" bIns="0" rIns="0">
            <a:spAutoFit/>
          </a:bodyPr>
          <a:lstStyle/>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Misinformation spreads faster when emotional (fear, anger, outrage)</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 Tip: Pause when you feel strongly. That’s a signal to verify.</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 </a:t>
            </a:r>
            <a:r>
              <a:rPr lang="en-US" sz="2499" u="sng">
                <a:solidFill>
                  <a:srgbClr val="0000FF"/>
                </a:solidFill>
                <a:latin typeface="Stavok Grotesque"/>
                <a:ea typeface="Stavok Grotesque"/>
                <a:cs typeface="Stavok Grotesque"/>
                <a:sym typeface="Stavok Grotesque"/>
                <a:hlinkClick r:id="rId4" tooltip="https://www.researchgate.net/publication/345698319_Emotion_and_Virality_What_Makes_Online_Content_Go_Viral"/>
              </a:rPr>
              <a:t>Emotion and Virality: What Makes Online Content Go Viral?</a:t>
            </a:r>
          </a:p>
          <a:p>
            <a:pPr algn="l">
              <a:lnSpc>
                <a:spcPts val="2999"/>
              </a:lnSpc>
            </a:pP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87680" y="689800"/>
            <a:ext cx="8778240" cy="1504759"/>
            <a:chOff x="0" y="0"/>
            <a:chExt cx="11704320" cy="2006346"/>
          </a:xfrm>
        </p:grpSpPr>
        <p:sp>
          <p:nvSpPr>
            <p:cNvPr name="Freeform 3" id="3"/>
            <p:cNvSpPr/>
            <p:nvPr/>
          </p:nvSpPr>
          <p:spPr>
            <a:xfrm flipH="false" flipV="false" rot="0">
              <a:off x="0" y="0"/>
              <a:ext cx="11704320" cy="2006346"/>
            </a:xfrm>
            <a:custGeom>
              <a:avLst/>
              <a:gdLst/>
              <a:ahLst/>
              <a:cxnLst/>
              <a:rect r="r" b="b" t="t" l="l"/>
              <a:pathLst>
                <a:path h="2006346" w="11704320">
                  <a:moveTo>
                    <a:pt x="0" y="0"/>
                  </a:moveTo>
                  <a:lnTo>
                    <a:pt x="11704320" y="0"/>
                  </a:lnTo>
                  <a:lnTo>
                    <a:pt x="11704320" y="2006346"/>
                  </a:lnTo>
                  <a:lnTo>
                    <a:pt x="0" y="2006346"/>
                  </a:lnTo>
                  <a:close/>
                </a:path>
              </a:pathLst>
            </a:custGeom>
            <a:solidFill>
              <a:srgbClr val="CE3632">
                <a:alpha val="0"/>
              </a:srgbClr>
            </a:solidFill>
          </p:spPr>
        </p:sp>
        <p:sp>
          <p:nvSpPr>
            <p:cNvPr name="TextBox 4" id="4"/>
            <p:cNvSpPr txBox="true"/>
            <p:nvPr/>
          </p:nvSpPr>
          <p:spPr>
            <a:xfrm>
              <a:off x="0" y="-9525"/>
              <a:ext cx="11704320" cy="2015871"/>
            </a:xfrm>
            <a:prstGeom prst="rect">
              <a:avLst/>
            </a:prstGeom>
          </p:spPr>
          <p:txBody>
            <a:bodyPr anchor="ctr" rtlCol="false" tIns="0" lIns="0" bIns="0" rIns="0"/>
            <a:lstStyle/>
            <a:p>
              <a:pPr algn="ctr">
                <a:lnSpc>
                  <a:spcPts val="5068"/>
                </a:lnSpc>
              </a:pPr>
              <a:r>
                <a:rPr lang="en-US" sz="4223">
                  <a:solidFill>
                    <a:srgbClr val="000000"/>
                  </a:solidFill>
                  <a:latin typeface="LEMON MILK Medium"/>
                  <a:ea typeface="LEMON MILK Medium"/>
                  <a:cs typeface="LEMON MILK Medium"/>
                  <a:sym typeface="LEMON MILK Medium"/>
                </a:rPr>
                <a:t>Tips and Tricks: </a:t>
              </a:r>
              <a:r>
                <a:rPr lang="en-US" sz="4223">
                  <a:solidFill>
                    <a:srgbClr val="CE3632"/>
                  </a:solidFill>
                  <a:latin typeface="LEMON MILK Medium"/>
                  <a:ea typeface="LEMON MILK Medium"/>
                  <a:cs typeface="LEMON MILK Medium"/>
                  <a:sym typeface="LEMON MILK Medium"/>
                </a:rPr>
                <a:t>factexact</a:t>
              </a:r>
              <a:r>
                <a:rPr lang="en-US" sz="4223" i="true">
                  <a:solidFill>
                    <a:srgbClr val="000000"/>
                  </a:solidFill>
                  <a:latin typeface="LEMON MILK Medium"/>
                  <a:ea typeface="LEMON MILK Medium"/>
                  <a:cs typeface="LEMON MILK Medium"/>
                  <a:sym typeface="LEMON MILK Medium"/>
                </a:rPr>
                <a:t> Assessment</a:t>
              </a:r>
            </a:p>
          </p:txBody>
        </p:sp>
      </p:grpSp>
      <p:sp>
        <p:nvSpPr>
          <p:cNvPr name="TextBox 5" id="5"/>
          <p:cNvSpPr txBox="true"/>
          <p:nvPr/>
        </p:nvSpPr>
        <p:spPr>
          <a:xfrm rot="0">
            <a:off x="579120" y="2676525"/>
            <a:ext cx="8595360" cy="3724275"/>
          </a:xfrm>
          <a:prstGeom prst="rect">
            <a:avLst/>
          </a:prstGeom>
        </p:spPr>
        <p:txBody>
          <a:bodyPr anchor="t" rtlCol="false" tIns="0" lIns="0" bIns="0" rIns="0">
            <a:spAutoFit/>
          </a:bodyPr>
          <a:lstStyle/>
          <a:p>
            <a:pPr algn="l">
              <a:lnSpc>
                <a:spcPts val="2999"/>
              </a:lnSpc>
            </a:pPr>
            <a:r>
              <a:rPr lang="en-US" sz="2499" b="true">
                <a:solidFill>
                  <a:srgbClr val="CE3632"/>
                </a:solidFill>
                <a:latin typeface="Stavok Grotesque Bold"/>
                <a:ea typeface="Stavok Grotesque Bold"/>
                <a:cs typeface="Stavok Grotesque Bold"/>
                <a:sym typeface="Stavok Grotesque Bold"/>
              </a:rPr>
              <a:t>F</a:t>
            </a:r>
            <a:r>
              <a:rPr lang="en-US" sz="2499" b="true">
                <a:solidFill>
                  <a:srgbClr val="0D0D0D"/>
                </a:solidFill>
                <a:latin typeface="Stavok Grotesque Bold"/>
                <a:ea typeface="Stavok Grotesque Bold"/>
                <a:cs typeface="Stavok Grotesque Bold"/>
                <a:sym typeface="Stavok Grotesque Bold"/>
              </a:rPr>
              <a:t>:</a:t>
            </a:r>
            <a:r>
              <a:rPr lang="en-US" sz="2499">
                <a:solidFill>
                  <a:srgbClr val="0D0D0D"/>
                </a:solidFill>
                <a:latin typeface="Stavok Grotesque"/>
                <a:ea typeface="Stavok Grotesque"/>
                <a:cs typeface="Stavok Grotesque"/>
                <a:sym typeface="Stavok Grotesque"/>
              </a:rPr>
              <a:t> Find the source. Who published or posted this and what are they known for?</a:t>
            </a:r>
          </a:p>
          <a:p>
            <a:pPr algn="l">
              <a:lnSpc>
                <a:spcPts val="2999"/>
              </a:lnSpc>
            </a:pPr>
            <a:r>
              <a:rPr lang="en-US" sz="2499" b="true">
                <a:solidFill>
                  <a:srgbClr val="CE3632"/>
                </a:solidFill>
                <a:latin typeface="Stavok Grotesque Bold"/>
                <a:ea typeface="Stavok Grotesque Bold"/>
                <a:cs typeface="Stavok Grotesque Bold"/>
                <a:sym typeface="Stavok Grotesque Bold"/>
              </a:rPr>
              <a:t>A</a:t>
            </a:r>
            <a:r>
              <a:rPr lang="en-US" sz="2499" b="true">
                <a:solidFill>
                  <a:srgbClr val="0D0D0D"/>
                </a:solidFill>
                <a:latin typeface="Stavok Grotesque Bold"/>
                <a:ea typeface="Stavok Grotesque Bold"/>
                <a:cs typeface="Stavok Grotesque Bold"/>
                <a:sym typeface="Stavok Grotesque Bold"/>
              </a:rPr>
              <a:t>: </a:t>
            </a:r>
            <a:r>
              <a:rPr lang="en-US" sz="2499">
                <a:solidFill>
                  <a:srgbClr val="0D0D0D"/>
                </a:solidFill>
                <a:latin typeface="Stavok Grotesque"/>
                <a:ea typeface="Stavok Grotesque"/>
                <a:cs typeface="Stavok Grotesque"/>
                <a:sym typeface="Stavok Grotesque"/>
              </a:rPr>
              <a:t>Assess the author. Who wrote the article or post or recorded the video or podcast? What else have they done and what do they stand for</a:t>
            </a:r>
            <a:r>
              <a:rPr lang="en-US" sz="2499">
                <a:solidFill>
                  <a:srgbClr val="FFFFFF"/>
                </a:solidFill>
                <a:latin typeface="Stavok Grotesque"/>
                <a:ea typeface="Stavok Grotesque"/>
                <a:cs typeface="Stavok Grotesque"/>
                <a:sym typeface="Stavok Grotesque"/>
              </a:rPr>
              <a:t>?</a:t>
            </a:r>
          </a:p>
          <a:p>
            <a:pPr algn="l">
              <a:lnSpc>
                <a:spcPts val="2999"/>
              </a:lnSpc>
            </a:pPr>
            <a:r>
              <a:rPr lang="en-US" sz="2499" b="true">
                <a:solidFill>
                  <a:srgbClr val="CE3632"/>
                </a:solidFill>
                <a:latin typeface="Stavok Grotesque Bold"/>
                <a:ea typeface="Stavok Grotesque Bold"/>
                <a:cs typeface="Stavok Grotesque Bold"/>
                <a:sym typeface="Stavok Grotesque Bold"/>
              </a:rPr>
              <a:t>C</a:t>
            </a:r>
            <a:r>
              <a:rPr lang="en-US" sz="2499" b="true">
                <a:solidFill>
                  <a:srgbClr val="0D0D0D"/>
                </a:solidFill>
                <a:latin typeface="Stavok Grotesque Bold"/>
                <a:ea typeface="Stavok Grotesque Bold"/>
                <a:cs typeface="Stavok Grotesque Bold"/>
                <a:sym typeface="Stavok Grotesque Bold"/>
              </a:rPr>
              <a:t>: </a:t>
            </a:r>
            <a:r>
              <a:rPr lang="en-US" sz="2499">
                <a:solidFill>
                  <a:srgbClr val="0D0D0D"/>
                </a:solidFill>
                <a:latin typeface="Stavok Grotesque"/>
                <a:ea typeface="Stavok Grotesque"/>
                <a:cs typeface="Stavok Grotesque"/>
                <a:sym typeface="Stavok Grotesque"/>
              </a:rPr>
              <a:t>Consider the claim. Find what others have said about the same subject – is there consensus?</a:t>
            </a:r>
          </a:p>
          <a:p>
            <a:pPr algn="l">
              <a:lnSpc>
                <a:spcPts val="2999"/>
              </a:lnSpc>
            </a:pPr>
            <a:r>
              <a:rPr lang="en-US" sz="2499" b="true">
                <a:solidFill>
                  <a:srgbClr val="CE3632"/>
                </a:solidFill>
                <a:latin typeface="Stavok Grotesque Bold"/>
                <a:ea typeface="Stavok Grotesque Bold"/>
                <a:cs typeface="Stavok Grotesque Bold"/>
                <a:sym typeface="Stavok Grotesque Bold"/>
              </a:rPr>
              <a:t>T</a:t>
            </a:r>
            <a:r>
              <a:rPr lang="en-US" sz="2499" b="true">
                <a:solidFill>
                  <a:srgbClr val="0D0D0D"/>
                </a:solidFill>
                <a:latin typeface="Stavok Grotesque Bold"/>
                <a:ea typeface="Stavok Grotesque Bold"/>
                <a:cs typeface="Stavok Grotesque Bold"/>
                <a:sym typeface="Stavok Grotesque Bold"/>
              </a:rPr>
              <a:t>: </a:t>
            </a:r>
            <a:r>
              <a:rPr lang="en-US" sz="2499">
                <a:solidFill>
                  <a:srgbClr val="0D0D0D"/>
                </a:solidFill>
                <a:latin typeface="Stavok Grotesque"/>
                <a:ea typeface="Stavok Grotesque"/>
                <a:cs typeface="Stavok Grotesque"/>
                <a:sym typeface="Stavok Grotesque"/>
              </a:rPr>
              <a:t>Think critically – put it all together and use your brain! Does this make sense? Who benefits if you believe this and who benefits if you don’t?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680" y="689800"/>
            <a:ext cx="8778240" cy="1504759"/>
            <a:chOff x="0" y="0"/>
            <a:chExt cx="11704320" cy="2006346"/>
          </a:xfrm>
        </p:grpSpPr>
        <p:sp>
          <p:nvSpPr>
            <p:cNvPr name="Freeform 3" id="3"/>
            <p:cNvSpPr/>
            <p:nvPr/>
          </p:nvSpPr>
          <p:spPr>
            <a:xfrm flipH="false" flipV="false" rot="0">
              <a:off x="0" y="0"/>
              <a:ext cx="11704320" cy="2006346"/>
            </a:xfrm>
            <a:custGeom>
              <a:avLst/>
              <a:gdLst/>
              <a:ahLst/>
              <a:cxnLst/>
              <a:rect r="r" b="b" t="t" l="l"/>
              <a:pathLst>
                <a:path h="2006346" w="11704320">
                  <a:moveTo>
                    <a:pt x="0" y="0"/>
                  </a:moveTo>
                  <a:lnTo>
                    <a:pt x="11704320" y="0"/>
                  </a:lnTo>
                  <a:lnTo>
                    <a:pt x="11704320" y="2006346"/>
                  </a:lnTo>
                  <a:lnTo>
                    <a:pt x="0" y="2006346"/>
                  </a:lnTo>
                  <a:close/>
                </a:path>
              </a:pathLst>
            </a:custGeom>
            <a:solidFill>
              <a:srgbClr val="000000">
                <a:alpha val="0"/>
              </a:srgbClr>
            </a:solidFill>
          </p:spPr>
        </p:sp>
        <p:sp>
          <p:nvSpPr>
            <p:cNvPr name="TextBox 4" id="4"/>
            <p:cNvSpPr txBox="true"/>
            <p:nvPr/>
          </p:nvSpPr>
          <p:spPr>
            <a:xfrm>
              <a:off x="0" y="-9525"/>
              <a:ext cx="11704320" cy="2015871"/>
            </a:xfrm>
            <a:prstGeom prst="rect">
              <a:avLst/>
            </a:prstGeom>
          </p:spPr>
          <p:txBody>
            <a:bodyPr anchor="ctr" rtlCol="false" tIns="0" lIns="0" bIns="0" rIns="0"/>
            <a:lstStyle/>
            <a:p>
              <a:pPr algn="ctr">
                <a:lnSpc>
                  <a:spcPts val="5068"/>
                </a:lnSpc>
              </a:pPr>
              <a:r>
                <a:rPr lang="en-US" sz="4223">
                  <a:solidFill>
                    <a:srgbClr val="000000"/>
                  </a:solidFill>
                  <a:latin typeface="LEMON MILK Medium"/>
                  <a:ea typeface="LEMON MILK Medium"/>
                  <a:cs typeface="LEMON MILK Medium"/>
                  <a:sym typeface="LEMON MILK Medium"/>
                </a:rPr>
                <a:t>Tips and Tricks:</a:t>
              </a:r>
            </a:p>
            <a:p>
              <a:pPr algn="ctr">
                <a:lnSpc>
                  <a:spcPts val="5068"/>
                </a:lnSpc>
              </a:pPr>
              <a:r>
                <a:rPr lang="en-US" sz="4223" i="true">
                  <a:solidFill>
                    <a:srgbClr val="000000"/>
                  </a:solidFill>
                  <a:latin typeface="LEMON MILK Medium"/>
                  <a:ea typeface="LEMON MILK Medium"/>
                  <a:cs typeface="LEMON MILK Medium"/>
                  <a:sym typeface="LEMON MILK Medium"/>
                </a:rPr>
                <a:t>Inform, Not Inflame</a:t>
              </a:r>
            </a:p>
          </p:txBody>
        </p:sp>
      </p:grpSp>
      <p:sp>
        <p:nvSpPr>
          <p:cNvPr name="TextBox 5" id="5"/>
          <p:cNvSpPr txBox="true"/>
          <p:nvPr/>
        </p:nvSpPr>
        <p:spPr>
          <a:xfrm rot="0">
            <a:off x="731520" y="2870835"/>
            <a:ext cx="8595360" cy="2981325"/>
          </a:xfrm>
          <a:prstGeom prst="rect">
            <a:avLst/>
          </a:prstGeom>
        </p:spPr>
        <p:txBody>
          <a:bodyPr anchor="t" rtlCol="false" tIns="0" lIns="0" bIns="0" rIns="0">
            <a:spAutoFit/>
          </a:bodyPr>
          <a:lstStyle/>
          <a:p>
            <a:pPr algn="l" marL="321733" indent="-160867" lvl="1">
              <a:lnSpc>
                <a:spcPts val="2999"/>
              </a:lnSpc>
              <a:buFont typeface="Arial"/>
              <a:buChar char="•"/>
            </a:pPr>
            <a:r>
              <a:rPr lang="en-US" sz="2499">
                <a:solidFill>
                  <a:srgbClr val="000000"/>
                </a:solidFill>
                <a:latin typeface="Stavok Grotesque"/>
                <a:ea typeface="Stavok Grotesque"/>
                <a:cs typeface="Stavok Grotesque"/>
                <a:sym typeface="Stavok Grotesque"/>
              </a:rPr>
              <a:t>🧭 </a:t>
            </a:r>
            <a:r>
              <a:rPr lang="en-US" sz="2499" u="sng">
                <a:solidFill>
                  <a:srgbClr val="0000FF"/>
                </a:solidFill>
                <a:latin typeface="Stavok Grotesque"/>
                <a:ea typeface="Stavok Grotesque"/>
                <a:cs typeface="Stavok Grotesque"/>
                <a:sym typeface="Stavok Grotesque"/>
                <a:hlinkClick r:id="rId2" tooltip="https://ground.news/"/>
              </a:rPr>
              <a:t>Ground News</a:t>
            </a:r>
            <a:r>
              <a:rPr lang="en-US" sz="2499">
                <a:solidFill>
                  <a:srgbClr val="000000"/>
                </a:solidFill>
                <a:latin typeface="Stavok Grotesque"/>
                <a:ea typeface="Stavok Grotesque"/>
                <a:cs typeface="Stavok Grotesque"/>
                <a:sym typeface="Stavok Grotesque"/>
              </a:rPr>
              <a:t> – reduce bias with news from multiple perspectives</a:t>
            </a:r>
          </a:p>
          <a:p>
            <a:pPr algn="l" marL="321733" indent="-160867" lvl="1">
              <a:lnSpc>
                <a:spcPts val="2999"/>
              </a:lnSpc>
              <a:buFont typeface="Arial"/>
              <a:buChar char="•"/>
            </a:pPr>
            <a:r>
              <a:rPr lang="en-US" sz="2499">
                <a:solidFill>
                  <a:srgbClr val="000000"/>
                </a:solidFill>
                <a:latin typeface="Stavok Grotesque"/>
                <a:ea typeface="Stavok Grotesque"/>
                <a:cs typeface="Stavok Grotesque"/>
                <a:sym typeface="Stavok Grotesque"/>
              </a:rPr>
              <a:t>🕵️‍♂️ </a:t>
            </a:r>
            <a:r>
              <a:rPr lang="en-US" sz="2499" u="sng">
                <a:solidFill>
                  <a:srgbClr val="0000FF"/>
                </a:solidFill>
                <a:latin typeface="Stavok Grotesque"/>
                <a:ea typeface="Stavok Grotesque"/>
                <a:cs typeface="Stavok Grotesque"/>
                <a:sym typeface="Stavok Grotesque"/>
                <a:hlinkClick r:id="rId3" tooltip="https://www.snopes.com/"/>
              </a:rPr>
              <a:t>Snopes</a:t>
            </a:r>
            <a:r>
              <a:rPr lang="en-US" sz="2499">
                <a:solidFill>
                  <a:srgbClr val="000000"/>
                </a:solidFill>
                <a:latin typeface="Stavok Grotesque"/>
                <a:ea typeface="Stavok Grotesque"/>
                <a:cs typeface="Stavok Grotesque"/>
                <a:sym typeface="Stavok Grotesque"/>
              </a:rPr>
              <a:t> – fact checking site</a:t>
            </a:r>
          </a:p>
          <a:p>
            <a:pPr algn="l" marL="321733" indent="-160867" lvl="1">
              <a:lnSpc>
                <a:spcPts val="2999"/>
              </a:lnSpc>
              <a:buFont typeface="Arial"/>
              <a:buChar char="•"/>
            </a:pPr>
            <a:r>
              <a:rPr lang="en-US" sz="2499">
                <a:solidFill>
                  <a:srgbClr val="000000"/>
                </a:solidFill>
                <a:latin typeface="Stavok Grotesque"/>
                <a:ea typeface="Stavok Grotesque"/>
                <a:cs typeface="Stavok Grotesque"/>
                <a:sym typeface="Stavok Grotesque"/>
              </a:rPr>
              <a:t>🧠 </a:t>
            </a:r>
            <a:r>
              <a:rPr lang="en-US" sz="2499" u="sng">
                <a:solidFill>
                  <a:srgbClr val="0000FF"/>
                </a:solidFill>
                <a:latin typeface="Stavok Grotesque"/>
                <a:ea typeface="Stavok Grotesque"/>
                <a:cs typeface="Stavok Grotesque"/>
                <a:sym typeface="Stavok Grotesque"/>
                <a:hlinkClick r:id="rId4" tooltip="https://mediabiasfactcheck.com/"/>
              </a:rPr>
              <a:t>MediaBiasFactCheck.com</a:t>
            </a:r>
            <a:r>
              <a:rPr lang="en-US" sz="2499">
                <a:solidFill>
                  <a:srgbClr val="000000"/>
                </a:solidFill>
                <a:latin typeface="Stavok Grotesque"/>
                <a:ea typeface="Stavok Grotesque"/>
                <a:cs typeface="Stavok Grotesque"/>
                <a:sym typeface="Stavok Grotesque"/>
              </a:rPr>
              <a:t> – media bias and fact checking site</a:t>
            </a:r>
          </a:p>
          <a:p>
            <a:pPr algn="l" marL="321733" indent="-160867" lvl="1">
              <a:lnSpc>
                <a:spcPts val="2999"/>
              </a:lnSpc>
              <a:buFont typeface="Arial"/>
              <a:buChar char="•"/>
            </a:pPr>
            <a:r>
              <a:rPr lang="en-US" sz="2499">
                <a:solidFill>
                  <a:srgbClr val="000000"/>
                </a:solidFill>
                <a:latin typeface="Stavok Grotesque"/>
                <a:ea typeface="Stavok Grotesque"/>
                <a:cs typeface="Stavok Grotesque"/>
                <a:sym typeface="Stavok Grotesque"/>
              </a:rPr>
              <a:t>📚 </a:t>
            </a:r>
            <a:r>
              <a:rPr lang="en-US" sz="2499" u="sng">
                <a:solidFill>
                  <a:srgbClr val="0000FF"/>
                </a:solidFill>
                <a:latin typeface="Stavok Grotesque"/>
                <a:ea typeface="Stavok Grotesque"/>
                <a:cs typeface="Stavok Grotesque"/>
                <a:sym typeface="Stavok Grotesque"/>
                <a:hlinkClick r:id="rId5" tooltip="https://www.newsguardtech.com/"/>
              </a:rPr>
              <a:t>NewsGuard</a:t>
            </a:r>
            <a:r>
              <a:rPr lang="en-US" sz="2499">
                <a:solidFill>
                  <a:srgbClr val="000000"/>
                </a:solidFill>
                <a:latin typeface="Stavok Grotesque"/>
                <a:ea typeface="Stavok Grotesque"/>
                <a:cs typeface="Stavok Grotesque"/>
                <a:sym typeface="Stavok Grotesque"/>
              </a:rPr>
              <a:t> – bias-reducing news aggregator</a:t>
            </a:r>
          </a:p>
          <a:p>
            <a:pPr algn="l" marL="321733" indent="-160867" lvl="1">
              <a:lnSpc>
                <a:spcPts val="2999"/>
              </a:lnSpc>
              <a:buFont typeface="Arial"/>
              <a:buChar char="•"/>
            </a:pPr>
            <a:r>
              <a:rPr lang="en-US" sz="2499">
                <a:solidFill>
                  <a:srgbClr val="000000"/>
                </a:solidFill>
                <a:latin typeface="Stavok Grotesque"/>
                <a:ea typeface="Stavok Grotesque"/>
                <a:cs typeface="Stavok Grotesque"/>
                <a:sym typeface="Stavok Grotesque"/>
              </a:rPr>
              <a:t>🔎 </a:t>
            </a:r>
            <a:r>
              <a:rPr lang="en-US" sz="2499" u="sng">
                <a:solidFill>
                  <a:srgbClr val="0000FF"/>
                </a:solidFill>
                <a:latin typeface="Stavok Grotesque"/>
                <a:ea typeface="Stavok Grotesque"/>
                <a:cs typeface="Stavok Grotesque"/>
                <a:sym typeface="Stavok Grotesque"/>
                <a:hlinkClick r:id="rId6" tooltip="https://www.google.com/imghp"/>
              </a:rPr>
              <a:t>Google Reverse Image Search</a:t>
            </a:r>
          </a:p>
          <a:p>
            <a:pPr algn="l" marL="321733" indent="-160867" lvl="1">
              <a:lnSpc>
                <a:spcPts val="2999"/>
              </a:lnSpc>
              <a:buFont typeface="Arial"/>
              <a:buChar char="•"/>
            </a:pPr>
            <a:r>
              <a:rPr lang="en-US" sz="2499">
                <a:solidFill>
                  <a:srgbClr val="000000"/>
                </a:solidFill>
                <a:latin typeface="Stavok Grotesque"/>
                <a:ea typeface="Stavok Grotesque"/>
                <a:cs typeface="Stavok Grotesque"/>
                <a:sym typeface="Stavok Grotesque"/>
              </a:rPr>
              <a:t>🔗 </a:t>
            </a:r>
            <a:r>
              <a:rPr lang="en-US" sz="2499" u="sng">
                <a:solidFill>
                  <a:srgbClr val="0000FF"/>
                </a:solidFill>
                <a:latin typeface="Stavok Grotesque"/>
                <a:ea typeface="Stavok Grotesque"/>
                <a:cs typeface="Stavok Grotesque"/>
                <a:sym typeface="Stavok Grotesque"/>
                <a:hlinkClick r:id="rId7" tooltip="https://www.bbc.co.uk/bitesize/articles/zkt3xg8"/>
              </a:rPr>
              <a:t>Fake News Quiz</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a:videoFile r:link="rId3"/>
          </p:nvPr>
        </p:nvPicPr>
        <p:blipFill>
          <a:blip r:embed="rId2"/>
          <a:stretch>
            <a:fillRect/>
          </a:stretch>
        </p:blipFill>
        <p:spPr>
          <a:xfrm rot="0">
            <a:off x="1767840" y="2900775"/>
            <a:ext cx="6217920" cy="3494850"/>
          </a:xfrm>
          <a:prstGeom prst="rect">
            <a:avLst/>
          </a:prstGeom>
        </p:spPr>
      </p:pic>
      <p:grpSp>
        <p:nvGrpSpPr>
          <p:cNvPr name="Group 3" id="3"/>
          <p:cNvGrpSpPr/>
          <p:nvPr/>
        </p:nvGrpSpPr>
        <p:grpSpPr>
          <a:xfrm rot="0">
            <a:off x="731520" y="690017"/>
            <a:ext cx="8778240" cy="1504543"/>
            <a:chOff x="0" y="0"/>
            <a:chExt cx="11704320" cy="2006058"/>
          </a:xfrm>
        </p:grpSpPr>
        <p:sp>
          <p:nvSpPr>
            <p:cNvPr name="Freeform 4" id="4"/>
            <p:cNvSpPr/>
            <p:nvPr/>
          </p:nvSpPr>
          <p:spPr>
            <a:xfrm flipH="false" flipV="false" rot="0">
              <a:off x="0" y="0"/>
              <a:ext cx="11704320" cy="2006058"/>
            </a:xfrm>
            <a:custGeom>
              <a:avLst/>
              <a:gdLst/>
              <a:ahLst/>
              <a:cxnLst/>
              <a:rect r="r" b="b" t="t" l="l"/>
              <a:pathLst>
                <a:path h="2006058" w="11704320">
                  <a:moveTo>
                    <a:pt x="0" y="0"/>
                  </a:moveTo>
                  <a:lnTo>
                    <a:pt x="11704320" y="0"/>
                  </a:lnTo>
                  <a:lnTo>
                    <a:pt x="11704320" y="2006058"/>
                  </a:lnTo>
                  <a:lnTo>
                    <a:pt x="0" y="2006058"/>
                  </a:lnTo>
                  <a:close/>
                </a:path>
              </a:pathLst>
            </a:custGeom>
            <a:solidFill>
              <a:srgbClr val="000000">
                <a:alpha val="0"/>
              </a:srgbClr>
            </a:solidFill>
          </p:spPr>
        </p:sp>
        <p:sp>
          <p:nvSpPr>
            <p:cNvPr name="TextBox 5" id="5"/>
            <p:cNvSpPr txBox="true"/>
            <p:nvPr/>
          </p:nvSpPr>
          <p:spPr>
            <a:xfrm>
              <a:off x="0" y="-9525"/>
              <a:ext cx="11704320" cy="2015583"/>
            </a:xfrm>
            <a:prstGeom prst="rect">
              <a:avLst/>
            </a:prstGeom>
          </p:spPr>
          <p:txBody>
            <a:bodyPr anchor="ctr" rtlCol="false" tIns="0" lIns="0" bIns="0" rIns="0"/>
            <a:lstStyle/>
            <a:p>
              <a:pPr algn="ctr">
                <a:lnSpc>
                  <a:spcPts val="5064"/>
                </a:lnSpc>
              </a:pPr>
              <a:r>
                <a:rPr lang="en-US" sz="4220">
                  <a:solidFill>
                    <a:srgbClr val="000000"/>
                  </a:solidFill>
                  <a:latin typeface="LEMON MILK Medium"/>
                  <a:ea typeface="LEMON MILK Medium"/>
                  <a:cs typeface="LEMON MILK Medium"/>
                  <a:sym typeface="LEMON MILK Medium"/>
                </a:rPr>
                <a:t>tips and tricks:</a:t>
              </a:r>
            </a:p>
            <a:p>
              <a:pPr algn="ctr">
                <a:lnSpc>
                  <a:spcPts val="5064"/>
                </a:lnSpc>
              </a:pPr>
              <a:r>
                <a:rPr lang="en-US" sz="4220">
                  <a:solidFill>
                    <a:srgbClr val="000000"/>
                  </a:solidFill>
                  <a:latin typeface="LEMON MILK Medium"/>
                  <a:ea typeface="LEMON MILK Medium"/>
                  <a:cs typeface="LEMON MILK Medium"/>
                  <a:sym typeface="LEMON MILK Medium"/>
                </a:rPr>
                <a:t>how to spot fake news</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680" y="689800"/>
            <a:ext cx="8778240" cy="1504759"/>
            <a:chOff x="0" y="0"/>
            <a:chExt cx="11704320" cy="2006346"/>
          </a:xfrm>
        </p:grpSpPr>
        <p:sp>
          <p:nvSpPr>
            <p:cNvPr name="Freeform 3" id="3"/>
            <p:cNvSpPr/>
            <p:nvPr/>
          </p:nvSpPr>
          <p:spPr>
            <a:xfrm flipH="false" flipV="false" rot="0">
              <a:off x="0" y="0"/>
              <a:ext cx="11704320" cy="2006346"/>
            </a:xfrm>
            <a:custGeom>
              <a:avLst/>
              <a:gdLst/>
              <a:ahLst/>
              <a:cxnLst/>
              <a:rect r="r" b="b" t="t" l="l"/>
              <a:pathLst>
                <a:path h="2006346" w="11704320">
                  <a:moveTo>
                    <a:pt x="0" y="0"/>
                  </a:moveTo>
                  <a:lnTo>
                    <a:pt x="11704320" y="0"/>
                  </a:lnTo>
                  <a:lnTo>
                    <a:pt x="11704320" y="2006346"/>
                  </a:lnTo>
                  <a:lnTo>
                    <a:pt x="0" y="2006346"/>
                  </a:lnTo>
                  <a:close/>
                </a:path>
              </a:pathLst>
            </a:custGeom>
            <a:solidFill>
              <a:srgbClr val="000000">
                <a:alpha val="0"/>
              </a:srgbClr>
            </a:solidFill>
          </p:spPr>
        </p:sp>
        <p:sp>
          <p:nvSpPr>
            <p:cNvPr name="TextBox 4" id="4"/>
            <p:cNvSpPr txBox="true"/>
            <p:nvPr/>
          </p:nvSpPr>
          <p:spPr>
            <a:xfrm>
              <a:off x="0" y="-9525"/>
              <a:ext cx="11704320" cy="2015871"/>
            </a:xfrm>
            <a:prstGeom prst="rect">
              <a:avLst/>
            </a:prstGeom>
          </p:spPr>
          <p:txBody>
            <a:bodyPr anchor="ctr" rtlCol="false" tIns="0" lIns="0" bIns="0" rIns="0"/>
            <a:lstStyle/>
            <a:p>
              <a:pPr algn="ctr">
                <a:lnSpc>
                  <a:spcPts val="5068"/>
                </a:lnSpc>
              </a:pPr>
              <a:r>
                <a:rPr lang="en-US" sz="4223">
                  <a:solidFill>
                    <a:srgbClr val="000000"/>
                  </a:solidFill>
                  <a:latin typeface="LEMON MILK Medium"/>
                  <a:ea typeface="LEMON MILK Medium"/>
                  <a:cs typeface="LEMON MILK Medium"/>
                  <a:sym typeface="LEMON MILK Medium"/>
                </a:rPr>
                <a:t>Tips and Tricks: AI &amp; Search Engine Literacy</a:t>
              </a:r>
            </a:p>
          </p:txBody>
        </p:sp>
      </p:grpSp>
      <p:sp>
        <p:nvSpPr>
          <p:cNvPr name="TextBox 5" id="5"/>
          <p:cNvSpPr txBox="true"/>
          <p:nvPr/>
        </p:nvSpPr>
        <p:spPr>
          <a:xfrm rot="0">
            <a:off x="579120" y="3057347"/>
            <a:ext cx="8595360" cy="2981325"/>
          </a:xfrm>
          <a:prstGeom prst="rect">
            <a:avLst/>
          </a:prstGeom>
        </p:spPr>
        <p:txBody>
          <a:bodyPr anchor="t" rtlCol="false" tIns="0" lIns="0" bIns="0" rIns="0">
            <a:spAutoFit/>
          </a:bodyPr>
          <a:lstStyle/>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Understand how AI (like ChatGPT or deepfakes) can </a:t>
            </a:r>
            <a:r>
              <a:rPr lang="en-US" sz="2499" u="sng">
                <a:solidFill>
                  <a:srgbClr val="0000FF"/>
                </a:solidFill>
                <a:latin typeface="Stavok Grotesque"/>
                <a:ea typeface="Stavok Grotesque"/>
                <a:cs typeface="Stavok Grotesque"/>
                <a:sym typeface="Stavok Grotesque"/>
                <a:hlinkClick r:id="rId2" tooltip="https://theconversation.com/what-are-ai-hallucinations-why-ais-sometimes-make-things-up-242896"/>
              </a:rPr>
              <a:t>fabricate info</a:t>
            </a:r>
            <a:r>
              <a:rPr lang="en-US" sz="2499">
                <a:solidFill>
                  <a:srgbClr val="000000"/>
                </a:solidFill>
                <a:latin typeface="Stavok Grotesque"/>
                <a:ea typeface="Stavok Grotesque"/>
                <a:cs typeface="Stavok Grotesque"/>
                <a:sym typeface="Stavok Grotesque"/>
              </a:rPr>
              <a:t> because it generates content by </a:t>
            </a:r>
            <a:r>
              <a:rPr lang="en-US" sz="2499" u="sng">
                <a:solidFill>
                  <a:srgbClr val="0000FF"/>
                </a:solidFill>
                <a:latin typeface="Stavok Grotesque"/>
                <a:ea typeface="Stavok Grotesque"/>
                <a:cs typeface="Stavok Grotesque"/>
                <a:sym typeface="Stavok Grotesque"/>
                <a:hlinkClick r:id="rId3" tooltip="https://www.youtube.com/watch?v=67_aMPDk2zw"/>
              </a:rPr>
              <a:t>statistical probability rather than meaning</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Use fact-checking + cross-verification</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Learn how search ranking affects visibility</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 </a:t>
            </a:r>
            <a:r>
              <a:rPr lang="en-US" sz="2499" u="sng">
                <a:solidFill>
                  <a:srgbClr val="0000FF"/>
                </a:solidFill>
                <a:latin typeface="Stavok Grotesque"/>
                <a:ea typeface="Stavok Grotesque"/>
                <a:cs typeface="Stavok Grotesque"/>
                <a:sym typeface="Stavok Grotesque"/>
                <a:hlinkClick r:id="rId4" tooltip="https://theconversation.com/ai-literacy-what-it-is-what-it-isnt-who-needs-it-and-why-its-hard-to-define-256061"/>
              </a:rPr>
              <a:t>What is AI Literacy?</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 </a:t>
            </a:r>
            <a:r>
              <a:rPr lang="en-US" sz="2499" u="sng">
                <a:solidFill>
                  <a:srgbClr val="0000FF"/>
                </a:solidFill>
                <a:latin typeface="Stavok Grotesque"/>
                <a:ea typeface="Stavok Grotesque"/>
                <a:cs typeface="Stavok Grotesque"/>
                <a:sym typeface="Stavok Grotesque"/>
                <a:hlinkClick r:id="rId5" tooltip="https://study.com/academy/lesson/video/locating-supporting-materials.html"/>
              </a:rPr>
              <a:t>What is Search Engine Literacy?</a:t>
            </a:r>
          </a:p>
          <a:p>
            <a:pPr algn="l">
              <a:lnSpc>
                <a:spcPts val="2999"/>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96240" y="689800"/>
            <a:ext cx="8778240" cy="1504759"/>
            <a:chOff x="0" y="0"/>
            <a:chExt cx="11704320" cy="2006346"/>
          </a:xfrm>
        </p:grpSpPr>
        <p:sp>
          <p:nvSpPr>
            <p:cNvPr name="Freeform 3" id="3"/>
            <p:cNvSpPr/>
            <p:nvPr/>
          </p:nvSpPr>
          <p:spPr>
            <a:xfrm flipH="false" flipV="false" rot="0">
              <a:off x="0" y="0"/>
              <a:ext cx="11704320" cy="2006346"/>
            </a:xfrm>
            <a:custGeom>
              <a:avLst/>
              <a:gdLst/>
              <a:ahLst/>
              <a:cxnLst/>
              <a:rect r="r" b="b" t="t" l="l"/>
              <a:pathLst>
                <a:path h="2006346" w="11704320">
                  <a:moveTo>
                    <a:pt x="0" y="0"/>
                  </a:moveTo>
                  <a:lnTo>
                    <a:pt x="11704320" y="0"/>
                  </a:lnTo>
                  <a:lnTo>
                    <a:pt x="11704320" y="2006346"/>
                  </a:lnTo>
                  <a:lnTo>
                    <a:pt x="0" y="2006346"/>
                  </a:lnTo>
                  <a:close/>
                </a:path>
              </a:pathLst>
            </a:custGeom>
            <a:solidFill>
              <a:srgbClr val="000000">
                <a:alpha val="0"/>
              </a:srgbClr>
            </a:solidFill>
          </p:spPr>
        </p:sp>
        <p:sp>
          <p:nvSpPr>
            <p:cNvPr name="TextBox 4" id="4"/>
            <p:cNvSpPr txBox="true"/>
            <p:nvPr/>
          </p:nvSpPr>
          <p:spPr>
            <a:xfrm>
              <a:off x="0" y="-9525"/>
              <a:ext cx="11704320" cy="2015871"/>
            </a:xfrm>
            <a:prstGeom prst="rect">
              <a:avLst/>
            </a:prstGeom>
          </p:spPr>
          <p:txBody>
            <a:bodyPr anchor="ctr" rtlCol="false" tIns="0" lIns="0" bIns="0" rIns="0"/>
            <a:lstStyle/>
            <a:p>
              <a:pPr algn="ctr">
                <a:lnSpc>
                  <a:spcPts val="5068"/>
                </a:lnSpc>
              </a:pPr>
              <a:r>
                <a:rPr lang="en-US" sz="4223">
                  <a:solidFill>
                    <a:srgbClr val="000000"/>
                  </a:solidFill>
                  <a:latin typeface="LEMON MILK Medium"/>
                  <a:ea typeface="LEMON MILK Medium"/>
                  <a:cs typeface="LEMON MILK Medium"/>
                  <a:sym typeface="LEMON MILK Medium"/>
                </a:rPr>
                <a:t>Tips and Tricks: INDICATORS OF AI CONTENT</a:t>
              </a:r>
            </a:p>
          </p:txBody>
        </p:sp>
      </p:grpSp>
      <p:sp>
        <p:nvSpPr>
          <p:cNvPr name="TextBox 5" id="5"/>
          <p:cNvSpPr txBox="true"/>
          <p:nvPr/>
        </p:nvSpPr>
        <p:spPr>
          <a:xfrm rot="0">
            <a:off x="731520" y="2185035"/>
            <a:ext cx="8595360" cy="4781550"/>
          </a:xfrm>
          <a:prstGeom prst="rect">
            <a:avLst/>
          </a:prstGeom>
        </p:spPr>
        <p:txBody>
          <a:bodyPr anchor="t" rtlCol="false" tIns="0" lIns="0" bIns="0" rIns="0">
            <a:spAutoFit/>
          </a:bodyPr>
          <a:lstStyle/>
          <a:p>
            <a:pPr algn="l" marL="453392" indent="-226696" lvl="1">
              <a:lnSpc>
                <a:spcPts val="2520"/>
              </a:lnSpc>
              <a:buFont typeface="Arial"/>
              <a:buChar char="•"/>
            </a:pPr>
            <a:r>
              <a:rPr lang="en-US" sz="2100">
                <a:solidFill>
                  <a:srgbClr val="0D0D0D"/>
                </a:solidFill>
                <a:latin typeface="Stavok Grotesque"/>
                <a:ea typeface="Stavok Grotesque"/>
                <a:cs typeface="Stavok Grotesque"/>
                <a:sym typeface="Stavok Grotesque"/>
              </a:rPr>
              <a:t>Read the entire message or article, or watch the whole video. You’ll notice the tell-tale signs of AI if you give it a closer look.</a:t>
            </a:r>
          </a:p>
          <a:p>
            <a:pPr algn="l" marL="453392" indent="-226696" lvl="1">
              <a:lnSpc>
                <a:spcPts val="2520"/>
              </a:lnSpc>
              <a:buFont typeface="Arial"/>
              <a:buChar char="•"/>
            </a:pPr>
            <a:r>
              <a:rPr lang="en-US" sz="2100">
                <a:solidFill>
                  <a:srgbClr val="0D0D0D"/>
                </a:solidFill>
                <a:latin typeface="Stavok Grotesque"/>
                <a:ea typeface="Stavok Grotesque"/>
                <a:cs typeface="Stavok Grotesque"/>
                <a:sym typeface="Stavok Grotesque"/>
              </a:rPr>
              <a:t>AI images and videos often have odd mistakes, such as extra fingers on a hand, unreadable text, or an unnaturally detailed or slick appearance.</a:t>
            </a:r>
          </a:p>
          <a:p>
            <a:pPr algn="l" marL="453392" indent="-226696" lvl="1">
              <a:lnSpc>
                <a:spcPts val="2520"/>
              </a:lnSpc>
              <a:buFont typeface="Arial"/>
              <a:buChar char="•"/>
            </a:pPr>
            <a:r>
              <a:rPr lang="en-US" sz="2100">
                <a:solidFill>
                  <a:srgbClr val="0D0D0D"/>
                </a:solidFill>
                <a:latin typeface="Stavok Grotesque"/>
                <a:ea typeface="Stavok Grotesque"/>
                <a:cs typeface="Stavok Grotesque"/>
                <a:sym typeface="Stavok Grotesque"/>
              </a:rPr>
              <a:t>Like visual images, AI audio can sound artificially ”perfect.” People tend to stutter, pause, and breathe in everyday speech, but AI models have yet to master that.</a:t>
            </a:r>
          </a:p>
          <a:p>
            <a:pPr algn="l" marL="453392" indent="-226696" lvl="1">
              <a:lnSpc>
                <a:spcPts val="2520"/>
              </a:lnSpc>
              <a:buFont typeface="Arial"/>
              <a:buChar char="•"/>
            </a:pPr>
            <a:r>
              <a:rPr lang="en-US" sz="2100">
                <a:solidFill>
                  <a:srgbClr val="0D0D0D"/>
                </a:solidFill>
                <a:latin typeface="Stavok Grotesque"/>
                <a:ea typeface="Stavok Grotesque"/>
                <a:cs typeface="Stavok Grotesque"/>
                <a:sym typeface="Stavok Grotesque"/>
              </a:rPr>
              <a:t>AI-generated text can be generic and without depth. It is marked by vague overviews without much of a stance or conviction.</a:t>
            </a:r>
          </a:p>
          <a:p>
            <a:pPr algn="l">
              <a:lnSpc>
                <a:spcPts val="2520"/>
              </a:lnSpc>
            </a:pPr>
          </a:p>
          <a:p>
            <a:pPr algn="l">
              <a:lnSpc>
                <a:spcPts val="2760"/>
              </a:lnSpc>
            </a:pPr>
            <a:r>
              <a:rPr lang="en-US" sz="2300">
                <a:solidFill>
                  <a:srgbClr val="0D0D0D"/>
                </a:solidFill>
                <a:latin typeface="Stavok Grotesque"/>
                <a:ea typeface="Stavok Grotesque"/>
                <a:cs typeface="Stavok Grotesque"/>
                <a:sym typeface="Stavok Grotesque"/>
              </a:rPr>
              <a:t>Take this </a:t>
            </a:r>
            <a:r>
              <a:rPr lang="en-US" sz="2300" u="sng">
                <a:solidFill>
                  <a:srgbClr val="0000FF"/>
                </a:solidFill>
                <a:latin typeface="Stavok Grotesque"/>
                <a:ea typeface="Stavok Grotesque"/>
                <a:cs typeface="Stavok Grotesque"/>
                <a:sym typeface="Stavok Grotesque"/>
                <a:hlinkClick r:id="rId2" tooltip="https://www.washingtonpost.com/technology/interactive/2023/ai-quiz-chatgpt/"/>
              </a:rPr>
              <a:t>Washington Post quiz</a:t>
            </a:r>
            <a:r>
              <a:rPr lang="en-US" sz="2300">
                <a:solidFill>
                  <a:srgbClr val="0000FF"/>
                </a:solidFill>
                <a:latin typeface="Stavok Grotesque"/>
                <a:ea typeface="Stavok Grotesque"/>
                <a:cs typeface="Stavok Grotesque"/>
                <a:sym typeface="Stavok Grotesque"/>
              </a:rPr>
              <a:t> </a:t>
            </a:r>
            <a:r>
              <a:rPr lang="en-US" sz="2300">
                <a:solidFill>
                  <a:srgbClr val="0D0D0D"/>
                </a:solidFill>
                <a:latin typeface="Stavok Grotesque"/>
                <a:ea typeface="Stavok Grotesque"/>
                <a:cs typeface="Stavok Grotesque"/>
                <a:sym typeface="Stavok Grotesque"/>
              </a:rPr>
              <a:t>to see if you can spot AI content</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680" y="521547"/>
            <a:ext cx="8778240" cy="1219200"/>
            <a:chOff x="0" y="0"/>
            <a:chExt cx="11704320" cy="1625600"/>
          </a:xfrm>
        </p:grpSpPr>
        <p:sp>
          <p:nvSpPr>
            <p:cNvPr name="Freeform 3" id="3"/>
            <p:cNvSpPr/>
            <p:nvPr/>
          </p:nvSpPr>
          <p:spPr>
            <a:xfrm flipH="false" flipV="false" rot="0">
              <a:off x="0" y="0"/>
              <a:ext cx="11704320" cy="1625600"/>
            </a:xfrm>
            <a:custGeom>
              <a:avLst/>
              <a:gdLst/>
              <a:ahLst/>
              <a:cxnLst/>
              <a:rect r="r" b="b" t="t" l="l"/>
              <a:pathLst>
                <a:path h="1625600" w="11704320">
                  <a:moveTo>
                    <a:pt x="0" y="0"/>
                  </a:moveTo>
                  <a:lnTo>
                    <a:pt x="11704320" y="0"/>
                  </a:lnTo>
                  <a:lnTo>
                    <a:pt x="11704320" y="1625600"/>
                  </a:lnTo>
                  <a:lnTo>
                    <a:pt x="0" y="1625600"/>
                  </a:lnTo>
                  <a:close/>
                </a:path>
              </a:pathLst>
            </a:custGeom>
            <a:solidFill>
              <a:srgbClr val="000000">
                <a:alpha val="0"/>
              </a:srgbClr>
            </a:solidFill>
          </p:spPr>
        </p:sp>
        <p:sp>
          <p:nvSpPr>
            <p:cNvPr name="TextBox 4" id="4"/>
            <p:cNvSpPr txBox="true"/>
            <p:nvPr/>
          </p:nvSpPr>
          <p:spPr>
            <a:xfrm>
              <a:off x="0" y="-19050"/>
              <a:ext cx="11704320" cy="1644650"/>
            </a:xfrm>
            <a:prstGeom prst="rect">
              <a:avLst/>
            </a:prstGeom>
          </p:spPr>
          <p:txBody>
            <a:bodyPr anchor="ctr" rtlCol="false" tIns="0" lIns="0" bIns="0" rIns="0"/>
            <a:lstStyle/>
            <a:p>
              <a:pPr algn="ctr">
                <a:lnSpc>
                  <a:spcPts val="5631"/>
                </a:lnSpc>
              </a:pPr>
              <a:r>
                <a:rPr lang="en-US" sz="4693">
                  <a:solidFill>
                    <a:srgbClr val="000000"/>
                  </a:solidFill>
                  <a:latin typeface="LEMON MILK Medium"/>
                  <a:ea typeface="LEMON MILK Medium"/>
                  <a:cs typeface="LEMON MILK Medium"/>
                  <a:sym typeface="LEMON MILK Medium"/>
                </a:rPr>
                <a:t>LESSON PLAN</a:t>
              </a:r>
            </a:p>
          </p:txBody>
        </p:sp>
      </p:grpSp>
      <p:sp>
        <p:nvSpPr>
          <p:cNvPr name="TextBox 5" id="5"/>
          <p:cNvSpPr txBox="true"/>
          <p:nvPr/>
        </p:nvSpPr>
        <p:spPr>
          <a:xfrm rot="0">
            <a:off x="2926080" y="2522220"/>
            <a:ext cx="5718810" cy="3724275"/>
          </a:xfrm>
          <a:prstGeom prst="rect">
            <a:avLst/>
          </a:prstGeom>
        </p:spPr>
        <p:txBody>
          <a:bodyPr anchor="t" rtlCol="false" tIns="0" lIns="0" bIns="0" rIns="0">
            <a:spAutoFit/>
          </a:bodyPr>
          <a:lstStyle/>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Find a questionable headline and conduct a FactExact Assessment</a:t>
            </a:r>
          </a:p>
          <a:p>
            <a:pPr algn="l">
              <a:lnSpc>
                <a:spcPts val="2999"/>
              </a:lnSpc>
            </a:pP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Compare coverage of the same story from 3 sources</a:t>
            </a:r>
          </a:p>
          <a:p>
            <a:pPr algn="l">
              <a:lnSpc>
                <a:spcPts val="2999"/>
              </a:lnSpc>
            </a:pP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Take a </a:t>
            </a:r>
            <a:r>
              <a:rPr lang="en-US" sz="2499" u="sng">
                <a:solidFill>
                  <a:srgbClr val="0000FF"/>
                </a:solidFill>
                <a:latin typeface="Stavok Grotesque"/>
                <a:ea typeface="Stavok Grotesque"/>
                <a:cs typeface="Stavok Grotesque"/>
                <a:sym typeface="Stavok Grotesque"/>
                <a:hlinkClick r:id="rId2" tooltip="https://www.bbc.co.uk/bitesize/articles/zkt3xg8"/>
              </a:rPr>
              <a:t>fake news quiz</a:t>
            </a:r>
          </a:p>
          <a:p>
            <a:pPr algn="l">
              <a:lnSpc>
                <a:spcPts val="2999"/>
              </a:lnSpc>
            </a:pP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Practice </a:t>
            </a:r>
            <a:r>
              <a:rPr lang="en-US" sz="2499" u="sng">
                <a:solidFill>
                  <a:srgbClr val="0000FF"/>
                </a:solidFill>
                <a:latin typeface="Stavok Grotesque"/>
                <a:ea typeface="Stavok Grotesque"/>
                <a:cs typeface="Stavok Grotesque"/>
                <a:sym typeface="Stavok Grotesque"/>
                <a:hlinkClick r:id="rId3" tooltip="https://study.com/academy/lesson/video/locating-supporting-materials.html"/>
              </a:rPr>
              <a:t>search engine literacy</a:t>
            </a:r>
          </a:p>
        </p:txBody>
      </p:sp>
      <p:sp>
        <p:nvSpPr>
          <p:cNvPr name="Freeform 6" id="6"/>
          <p:cNvSpPr/>
          <p:nvPr/>
        </p:nvSpPr>
        <p:spPr>
          <a:xfrm flipH="false" flipV="false" rot="0">
            <a:off x="-255561" y="2194560"/>
            <a:ext cx="3657600" cy="3657600"/>
          </a:xfrm>
          <a:custGeom>
            <a:avLst/>
            <a:gdLst/>
            <a:ahLst/>
            <a:cxnLst/>
            <a:rect r="r" b="b" t="t" l="l"/>
            <a:pathLst>
              <a:path h="3657600" w="3657600">
                <a:moveTo>
                  <a:pt x="0" y="0"/>
                </a:moveTo>
                <a:lnTo>
                  <a:pt x="3657600" y="0"/>
                </a:lnTo>
                <a:lnTo>
                  <a:pt x="3657600" y="3657600"/>
                </a:lnTo>
                <a:lnTo>
                  <a:pt x="0" y="3657600"/>
                </a:lnTo>
                <a:lnTo>
                  <a:pt x="0" y="0"/>
                </a:lnTo>
                <a:close/>
              </a:path>
            </a:pathLst>
          </a:custGeom>
          <a:blipFill>
            <a:blip r:embed="rId4"/>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680" y="292947"/>
            <a:ext cx="8778240" cy="1219200"/>
            <a:chOff x="0" y="0"/>
            <a:chExt cx="11704320" cy="1625600"/>
          </a:xfrm>
        </p:grpSpPr>
        <p:sp>
          <p:nvSpPr>
            <p:cNvPr name="Freeform 3" id="3"/>
            <p:cNvSpPr/>
            <p:nvPr/>
          </p:nvSpPr>
          <p:spPr>
            <a:xfrm flipH="false" flipV="false" rot="0">
              <a:off x="0" y="0"/>
              <a:ext cx="11704320" cy="1625600"/>
            </a:xfrm>
            <a:custGeom>
              <a:avLst/>
              <a:gdLst/>
              <a:ahLst/>
              <a:cxnLst/>
              <a:rect r="r" b="b" t="t" l="l"/>
              <a:pathLst>
                <a:path h="1625600" w="11704320">
                  <a:moveTo>
                    <a:pt x="0" y="0"/>
                  </a:moveTo>
                  <a:lnTo>
                    <a:pt x="11704320" y="0"/>
                  </a:lnTo>
                  <a:lnTo>
                    <a:pt x="11704320" y="1625600"/>
                  </a:lnTo>
                  <a:lnTo>
                    <a:pt x="0" y="1625600"/>
                  </a:lnTo>
                  <a:close/>
                </a:path>
              </a:pathLst>
            </a:custGeom>
            <a:solidFill>
              <a:srgbClr val="000000">
                <a:alpha val="0"/>
              </a:srgbClr>
            </a:solidFill>
          </p:spPr>
        </p:sp>
        <p:sp>
          <p:nvSpPr>
            <p:cNvPr name="TextBox 4" id="4"/>
            <p:cNvSpPr txBox="true"/>
            <p:nvPr/>
          </p:nvSpPr>
          <p:spPr>
            <a:xfrm>
              <a:off x="0" y="-19050"/>
              <a:ext cx="11704320" cy="1644650"/>
            </a:xfrm>
            <a:prstGeom prst="rect">
              <a:avLst/>
            </a:prstGeom>
          </p:spPr>
          <p:txBody>
            <a:bodyPr anchor="ctr" rtlCol="false" tIns="0" lIns="0" bIns="0" rIns="0"/>
            <a:lstStyle/>
            <a:p>
              <a:pPr algn="ctr">
                <a:lnSpc>
                  <a:spcPts val="5631"/>
                </a:lnSpc>
              </a:pPr>
              <a:r>
                <a:rPr lang="en-US" sz="4693">
                  <a:solidFill>
                    <a:srgbClr val="000000"/>
                  </a:solidFill>
                  <a:latin typeface="LEMON MILK Medium"/>
                  <a:ea typeface="LEMON MILK Medium"/>
                  <a:cs typeface="LEMON MILK Medium"/>
                  <a:sym typeface="LEMON MILK Medium"/>
                </a:rPr>
                <a:t>Additional Resources</a:t>
              </a:r>
            </a:p>
          </p:txBody>
        </p:sp>
      </p:grpSp>
      <p:sp>
        <p:nvSpPr>
          <p:cNvPr name="TextBox 5" id="5"/>
          <p:cNvSpPr txBox="true"/>
          <p:nvPr/>
        </p:nvSpPr>
        <p:spPr>
          <a:xfrm rot="0">
            <a:off x="670560" y="1744980"/>
            <a:ext cx="6156960" cy="4838700"/>
          </a:xfrm>
          <a:prstGeom prst="rect">
            <a:avLst/>
          </a:prstGeom>
        </p:spPr>
        <p:txBody>
          <a:bodyPr anchor="t" rtlCol="false" tIns="0" lIns="0" bIns="0" rIns="0">
            <a:spAutoFit/>
          </a:bodyPr>
          <a:lstStyle/>
          <a:p>
            <a:pPr algn="l" marL="321733" indent="-160867" lvl="1">
              <a:lnSpc>
                <a:spcPts val="2999"/>
              </a:lnSpc>
              <a:buFont typeface="Arial"/>
              <a:buChar char="•"/>
            </a:pPr>
            <a:r>
              <a:rPr lang="en-US" sz="2499" u="sng">
                <a:solidFill>
                  <a:srgbClr val="0000FF"/>
                </a:solidFill>
                <a:latin typeface="Stavok Grotesque"/>
                <a:ea typeface="Stavok Grotesque"/>
                <a:cs typeface="Stavok Grotesque"/>
                <a:sym typeface="Stavok Grotesque"/>
                <a:hlinkClick r:id="rId2" tooltip="https://www.theguardian.com/newswise/2021/feb/04/fake-or-real-%20%20headlines-quiz-newswise-2021"/>
              </a:rPr>
              <a:t>Fake news quiz</a:t>
            </a:r>
          </a:p>
          <a:p>
            <a:pPr algn="l" marL="321733" indent="-160867" lvl="1">
              <a:lnSpc>
                <a:spcPts val="2999"/>
              </a:lnSpc>
              <a:buFont typeface="Arial"/>
              <a:buChar char="•"/>
            </a:pPr>
            <a:r>
              <a:rPr lang="en-US" sz="2499" u="sng">
                <a:solidFill>
                  <a:srgbClr val="0000FF"/>
                </a:solidFill>
                <a:latin typeface="Stavok Grotesque"/>
                <a:ea typeface="Stavok Grotesque"/>
                <a:cs typeface="Stavok Grotesque"/>
                <a:sym typeface="Stavok Grotesque"/>
                <a:hlinkClick r:id="rId3" tooltip="https://www.nytimes.com/2017/01/18/us/fake-news-hillary-clinton-cameron-harris.html"/>
              </a:rPr>
              <a:t>Article: how fake news functions</a:t>
            </a:r>
          </a:p>
          <a:p>
            <a:pPr algn="l" marL="321733" indent="-160867" lvl="1">
              <a:lnSpc>
                <a:spcPts val="2999"/>
              </a:lnSpc>
              <a:buFont typeface="Arial"/>
              <a:buChar char="•"/>
            </a:pPr>
            <a:r>
              <a:rPr lang="en-US" sz="2499" u="sng">
                <a:solidFill>
                  <a:srgbClr val="0000FF"/>
                </a:solidFill>
                <a:latin typeface="Stavok Grotesque"/>
                <a:ea typeface="Stavok Grotesque"/>
                <a:cs typeface="Stavok Grotesque"/>
                <a:sym typeface="Stavok Grotesque"/>
                <a:hlinkClick r:id="rId4" tooltip="https://www.theguardian.com/commentisfree/2016/nov/25/pedlars-fake-news-corroding-democracy-social-networks"/>
              </a:rPr>
              <a:t>Article: impacts of fake news</a:t>
            </a:r>
          </a:p>
          <a:p>
            <a:pPr algn="l" marL="321733" indent="-160867" lvl="1">
              <a:lnSpc>
                <a:spcPts val="2999"/>
              </a:lnSpc>
              <a:buFont typeface="Arial"/>
              <a:buChar char="•"/>
            </a:pPr>
            <a:r>
              <a:rPr lang="en-US" sz="2499" u="sng">
                <a:solidFill>
                  <a:srgbClr val="0000FF"/>
                </a:solidFill>
                <a:latin typeface="Stavok Grotesque"/>
                <a:ea typeface="Stavok Grotesque"/>
                <a:cs typeface="Stavok Grotesque"/>
                <a:sym typeface="Stavok Grotesque"/>
                <a:hlinkClick r:id="rId5" tooltip="https://www.psychologicalscience.org/news/releases/fake-news-%20%20can-lead-to-false-memories.html"/>
              </a:rPr>
              <a:t>Article: the personal impact of fake news</a:t>
            </a:r>
          </a:p>
          <a:p>
            <a:pPr algn="l" marL="321733" indent="-160867" lvl="1">
              <a:lnSpc>
                <a:spcPts val="2999"/>
              </a:lnSpc>
              <a:buFont typeface="Arial"/>
              <a:buChar char="•"/>
            </a:pPr>
            <a:r>
              <a:rPr lang="en-US" sz="2499" u="sng">
                <a:solidFill>
                  <a:srgbClr val="0000FF"/>
                </a:solidFill>
                <a:latin typeface="Stavok Grotesque"/>
                <a:ea typeface="Stavok Grotesque"/>
                <a:cs typeface="Stavok Grotesque"/>
                <a:sym typeface="Stavok Grotesque"/>
                <a:hlinkClick r:id="rId6" tooltip="https://www.nytimes.com/2016/11/20/business/media/how-fake-news-spreads.html"/>
              </a:rPr>
              <a:t>Article: the online trajectory of fake news</a:t>
            </a:r>
          </a:p>
          <a:p>
            <a:pPr algn="l" marL="321733" indent="-160867" lvl="1">
              <a:lnSpc>
                <a:spcPts val="2999"/>
              </a:lnSpc>
              <a:buFont typeface="Arial"/>
              <a:buChar char="•"/>
            </a:pPr>
            <a:r>
              <a:rPr lang="en-US" sz="2499" u="sng">
                <a:solidFill>
                  <a:srgbClr val="0000FF"/>
                </a:solidFill>
                <a:latin typeface="Stavok Grotesque"/>
                <a:ea typeface="Stavok Grotesque"/>
                <a:cs typeface="Stavok Grotesque"/>
                <a:sym typeface="Stavok Grotesque"/>
                <a:hlinkClick r:id="rId7" tooltip="https://www.cracked.com/pictofacts-%20%201656-how-to-spot-fake-news-from-mile-away/"/>
              </a:rPr>
              <a:t>Tips: spotting fake news</a:t>
            </a:r>
          </a:p>
          <a:p>
            <a:pPr algn="l" marL="321733" indent="-160867" lvl="1">
              <a:lnSpc>
                <a:spcPts val="2999"/>
              </a:lnSpc>
              <a:buFont typeface="Arial"/>
              <a:buChar char="•"/>
            </a:pPr>
            <a:r>
              <a:rPr lang="en-US" sz="2499" u="sng">
                <a:solidFill>
                  <a:srgbClr val="0000FF"/>
                </a:solidFill>
                <a:latin typeface="Stavok Grotesque"/>
                <a:ea typeface="Stavok Grotesque"/>
                <a:cs typeface="Stavok Grotesque"/>
                <a:sym typeface="Stavok Grotesque"/>
                <a:hlinkClick r:id="rId8" tooltip="https://www.eeas.europa.eu/sites/default/files/disinformation_factsheet_march_2019_0.pdf"/>
              </a:rPr>
              <a:t>EU action plan on fighting misinformation</a:t>
            </a:r>
          </a:p>
          <a:p>
            <a:pPr algn="l" marL="321733" indent="-160867" lvl="1">
              <a:lnSpc>
                <a:spcPts val="2999"/>
              </a:lnSpc>
              <a:buFont typeface="Arial"/>
              <a:buChar char="•"/>
            </a:pPr>
            <a:r>
              <a:rPr lang="en-US" sz="2499" u="sng">
                <a:solidFill>
                  <a:srgbClr val="0000FF"/>
                </a:solidFill>
                <a:latin typeface="Stavok Grotesque"/>
                <a:ea typeface="Stavok Grotesque"/>
                <a:cs typeface="Stavok Grotesque"/>
                <a:sym typeface="Stavok Grotesque"/>
                <a:hlinkClick r:id="rId9" tooltip="https://theoutline.com/post/3959/conspiracy-theories-psychology-lizard-people-crisis-actor-birtherism?zd=2&amp;zi=fy3z3ssg"/>
              </a:rPr>
              <a:t>Article: why conspiracy theories are enjoyable</a:t>
            </a:r>
          </a:p>
          <a:p>
            <a:pPr algn="l" marL="321733" indent="-160867" lvl="1">
              <a:lnSpc>
                <a:spcPts val="2999"/>
              </a:lnSpc>
            </a:pPr>
          </a:p>
        </p:txBody>
      </p:sp>
      <p:grpSp>
        <p:nvGrpSpPr>
          <p:cNvPr name="Group 6" id="6"/>
          <p:cNvGrpSpPr/>
          <p:nvPr/>
        </p:nvGrpSpPr>
        <p:grpSpPr>
          <a:xfrm rot="922537">
            <a:off x="7120242" y="3738377"/>
            <a:ext cx="2552580" cy="2552580"/>
            <a:chOff x="0" y="0"/>
            <a:chExt cx="3403441" cy="3403441"/>
          </a:xfrm>
        </p:grpSpPr>
        <p:sp>
          <p:nvSpPr>
            <p:cNvPr name="Freeform 7" id="7"/>
            <p:cNvSpPr/>
            <p:nvPr/>
          </p:nvSpPr>
          <p:spPr>
            <a:xfrm flipH="false" flipV="false" rot="0">
              <a:off x="0" y="0"/>
              <a:ext cx="3403441" cy="3403441"/>
            </a:xfrm>
            <a:custGeom>
              <a:avLst/>
              <a:gdLst/>
              <a:ahLst/>
              <a:cxnLst/>
              <a:rect r="r" b="b" t="t" l="l"/>
              <a:pathLst>
                <a:path h="3403441" w="3403441">
                  <a:moveTo>
                    <a:pt x="0" y="0"/>
                  </a:moveTo>
                  <a:lnTo>
                    <a:pt x="3403441" y="0"/>
                  </a:lnTo>
                  <a:lnTo>
                    <a:pt x="3403441" y="3403441"/>
                  </a:lnTo>
                  <a:lnTo>
                    <a:pt x="0" y="3403441"/>
                  </a:lnTo>
                  <a:lnTo>
                    <a:pt x="0" y="0"/>
                  </a:lnTo>
                  <a:close/>
                </a:path>
              </a:pathLst>
            </a:custGeom>
            <a:blipFill>
              <a:blip r:embed="rId10"/>
              <a:stretch>
                <a:fillRect l="0" t="0" r="0" b="0"/>
              </a:stretch>
            </a:blipFill>
          </p:spPr>
        </p:sp>
        <p:sp>
          <p:nvSpPr>
            <p:cNvPr name="TextBox 8" id="8"/>
            <p:cNvSpPr txBox="true"/>
            <p:nvPr/>
          </p:nvSpPr>
          <p:spPr>
            <a:xfrm rot="-116268">
              <a:off x="843768" y="1123558"/>
              <a:ext cx="1313736" cy="207139"/>
            </a:xfrm>
            <a:prstGeom prst="rect">
              <a:avLst/>
            </a:prstGeom>
          </p:spPr>
          <p:txBody>
            <a:bodyPr anchor="t" rtlCol="false" tIns="0" lIns="0" bIns="0" rIns="0">
              <a:spAutoFit/>
            </a:bodyPr>
            <a:lstStyle/>
            <a:p>
              <a:pPr algn="ctr">
                <a:lnSpc>
                  <a:spcPts val="1224"/>
                </a:lnSpc>
                <a:spcBef>
                  <a:spcPct val="0"/>
                </a:spcBef>
              </a:pPr>
              <a:r>
                <a:rPr lang="en-US" sz="1020">
                  <a:solidFill>
                    <a:srgbClr val="000000"/>
                  </a:solidFill>
                  <a:latin typeface="LEMON MILK Medium"/>
                  <a:ea typeface="LEMON MILK Medium"/>
                  <a:cs typeface="LEMON MILK Medium"/>
                  <a:sym typeface="LEMON MILK Medium"/>
                </a:rPr>
                <a:t>Extra! Extra!</a:t>
              </a:r>
            </a:p>
          </p:txBody>
        </p:sp>
        <p:sp>
          <p:nvSpPr>
            <p:cNvPr name="TextBox 9" id="9"/>
            <p:cNvSpPr txBox="true"/>
            <p:nvPr/>
          </p:nvSpPr>
          <p:spPr>
            <a:xfrm rot="-247026">
              <a:off x="730899" y="668792"/>
              <a:ext cx="1316731" cy="118609"/>
            </a:xfrm>
            <a:prstGeom prst="rect">
              <a:avLst/>
            </a:prstGeom>
          </p:spPr>
          <p:txBody>
            <a:bodyPr anchor="t" rtlCol="false" tIns="0" lIns="0" bIns="0" rIns="0">
              <a:spAutoFit/>
            </a:bodyPr>
            <a:lstStyle/>
            <a:p>
              <a:pPr algn="ctr">
                <a:lnSpc>
                  <a:spcPts val="701"/>
                </a:lnSpc>
                <a:spcBef>
                  <a:spcPct val="0"/>
                </a:spcBef>
              </a:pPr>
              <a:r>
                <a:rPr lang="en-US" sz="584">
                  <a:solidFill>
                    <a:srgbClr val="FFFFFF"/>
                  </a:solidFill>
                  <a:latin typeface="LEMON MILK Medium"/>
                  <a:ea typeface="LEMON MILK Medium"/>
                  <a:cs typeface="LEMON MILK Medium"/>
                  <a:sym typeface="LEMON MILK Medium"/>
                </a:rPr>
                <a:t>the disinformed times</a:t>
              </a:r>
            </a:p>
          </p:txBody>
        </p:sp>
        <p:sp>
          <p:nvSpPr>
            <p:cNvPr name="TextBox 10" id="10"/>
            <p:cNvSpPr txBox="true"/>
            <p:nvPr/>
          </p:nvSpPr>
          <p:spPr>
            <a:xfrm rot="-196683">
              <a:off x="692831" y="951241"/>
              <a:ext cx="1729715" cy="46951"/>
            </a:xfrm>
            <a:prstGeom prst="rect">
              <a:avLst/>
            </a:prstGeom>
          </p:spPr>
          <p:txBody>
            <a:bodyPr anchor="t" rtlCol="false" tIns="0" lIns="0" bIns="0" rIns="0">
              <a:spAutoFit/>
            </a:bodyPr>
            <a:lstStyle/>
            <a:p>
              <a:pPr algn="ctr">
                <a:lnSpc>
                  <a:spcPts val="283"/>
                </a:lnSpc>
                <a:spcBef>
                  <a:spcPct val="0"/>
                </a:spcBef>
              </a:pPr>
              <a:r>
                <a:rPr lang="en-US" sz="236">
                  <a:solidFill>
                    <a:srgbClr val="FFFFFF"/>
                  </a:solidFill>
                  <a:latin typeface="LEMON MILK Medium"/>
                  <a:ea typeface="LEMON MILK Medium"/>
                  <a:cs typeface="LEMON MILK Medium"/>
                  <a:sym typeface="LEMON MILK Medium"/>
                </a:rPr>
                <a:t>lies, exaggerations and all the half truths unfit to print</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680" y="853440"/>
            <a:ext cx="8778240" cy="1219200"/>
            <a:chOff x="0" y="0"/>
            <a:chExt cx="11704320" cy="1625600"/>
          </a:xfrm>
        </p:grpSpPr>
        <p:sp>
          <p:nvSpPr>
            <p:cNvPr name="Freeform 3" id="3"/>
            <p:cNvSpPr/>
            <p:nvPr/>
          </p:nvSpPr>
          <p:spPr>
            <a:xfrm flipH="false" flipV="false" rot="0">
              <a:off x="0" y="0"/>
              <a:ext cx="11704320" cy="1625600"/>
            </a:xfrm>
            <a:custGeom>
              <a:avLst/>
              <a:gdLst/>
              <a:ahLst/>
              <a:cxnLst/>
              <a:rect r="r" b="b" t="t" l="l"/>
              <a:pathLst>
                <a:path h="1625600" w="11704320">
                  <a:moveTo>
                    <a:pt x="0" y="0"/>
                  </a:moveTo>
                  <a:lnTo>
                    <a:pt x="11704320" y="0"/>
                  </a:lnTo>
                  <a:lnTo>
                    <a:pt x="11704320" y="1625600"/>
                  </a:lnTo>
                  <a:lnTo>
                    <a:pt x="0" y="1625600"/>
                  </a:lnTo>
                  <a:close/>
                </a:path>
              </a:pathLst>
            </a:custGeom>
            <a:solidFill>
              <a:srgbClr val="000000">
                <a:alpha val="0"/>
              </a:srgbClr>
            </a:solidFill>
          </p:spPr>
        </p:sp>
        <p:sp>
          <p:nvSpPr>
            <p:cNvPr name="TextBox 4" id="4"/>
            <p:cNvSpPr txBox="true"/>
            <p:nvPr/>
          </p:nvSpPr>
          <p:spPr>
            <a:xfrm>
              <a:off x="0" y="-19050"/>
              <a:ext cx="11704320" cy="1644650"/>
            </a:xfrm>
            <a:prstGeom prst="rect">
              <a:avLst/>
            </a:prstGeom>
          </p:spPr>
          <p:txBody>
            <a:bodyPr anchor="ctr" rtlCol="false" tIns="0" lIns="0" bIns="0" rIns="0"/>
            <a:lstStyle/>
            <a:p>
              <a:pPr algn="ctr">
                <a:lnSpc>
                  <a:spcPts val="5631"/>
                </a:lnSpc>
              </a:pPr>
              <a:r>
                <a:rPr lang="en-US" sz="4693" b="true">
                  <a:solidFill>
                    <a:srgbClr val="000000"/>
                  </a:solidFill>
                  <a:latin typeface="LEMON MILK Medium"/>
                  <a:ea typeface="LEMON MILK Medium"/>
                  <a:cs typeface="LEMON MILK Medium"/>
                  <a:sym typeface="LEMON MILK Medium"/>
                </a:rPr>
                <a:t>How to Use This Toolkit</a:t>
              </a:r>
            </a:p>
          </p:txBody>
        </p:sp>
      </p:grpSp>
      <p:sp>
        <p:nvSpPr>
          <p:cNvPr name="Freeform 5" id="5"/>
          <p:cNvSpPr/>
          <p:nvPr/>
        </p:nvSpPr>
        <p:spPr>
          <a:xfrm flipH="false" flipV="false" rot="0">
            <a:off x="0" y="2245416"/>
            <a:ext cx="4169303" cy="4169303"/>
          </a:xfrm>
          <a:custGeom>
            <a:avLst/>
            <a:gdLst/>
            <a:ahLst/>
            <a:cxnLst/>
            <a:rect r="r" b="b" t="t" l="l"/>
            <a:pathLst>
              <a:path h="4169303" w="4169303">
                <a:moveTo>
                  <a:pt x="0" y="0"/>
                </a:moveTo>
                <a:lnTo>
                  <a:pt x="4169303" y="0"/>
                </a:lnTo>
                <a:lnTo>
                  <a:pt x="4169303" y="4169304"/>
                </a:lnTo>
                <a:lnTo>
                  <a:pt x="0" y="4169304"/>
                </a:lnTo>
                <a:lnTo>
                  <a:pt x="0" y="0"/>
                </a:lnTo>
                <a:close/>
              </a:path>
            </a:pathLst>
          </a:custGeom>
          <a:blipFill>
            <a:blip r:embed="rId2"/>
            <a:stretch>
              <a:fillRect l="0" t="0" r="0" b="0"/>
            </a:stretch>
          </a:blipFill>
        </p:spPr>
      </p:sp>
      <p:sp>
        <p:nvSpPr>
          <p:cNvPr name="TextBox 6" id="6"/>
          <p:cNvSpPr txBox="true"/>
          <p:nvPr/>
        </p:nvSpPr>
        <p:spPr>
          <a:xfrm rot="0">
            <a:off x="3901440" y="2249805"/>
            <a:ext cx="5173437" cy="4333875"/>
          </a:xfrm>
          <a:prstGeom prst="rect">
            <a:avLst/>
          </a:prstGeom>
        </p:spPr>
        <p:txBody>
          <a:bodyPr anchor="t" rtlCol="false" tIns="0" lIns="0" bIns="0" rIns="0">
            <a:spAutoFit/>
          </a:bodyPr>
          <a:lstStyle/>
          <a:p>
            <a:pPr algn="l" marL="474981" indent="-237491" lvl="1">
              <a:lnSpc>
                <a:spcPts val="2640"/>
              </a:lnSpc>
              <a:buFont typeface="Arial"/>
              <a:buChar char="•"/>
            </a:pPr>
            <a:r>
              <a:rPr lang="en-US" sz="2200">
                <a:solidFill>
                  <a:srgbClr val="000000"/>
                </a:solidFill>
                <a:latin typeface="Stavok Grotesque"/>
                <a:ea typeface="Stavok Grotesque"/>
                <a:cs typeface="Stavok Grotesque"/>
                <a:sym typeface="Stavok Grotesque"/>
              </a:rPr>
              <a:t>This is a scrollable, link-enabled resource.</a:t>
            </a:r>
          </a:p>
          <a:p>
            <a:pPr algn="l" marL="474981" indent="-237491" lvl="1">
              <a:lnSpc>
                <a:spcPts val="2640"/>
              </a:lnSpc>
              <a:buFont typeface="Arial"/>
              <a:buChar char="•"/>
            </a:pPr>
            <a:r>
              <a:rPr lang="en-US" sz="2200">
                <a:solidFill>
                  <a:srgbClr val="000000"/>
                </a:solidFill>
                <a:latin typeface="Stavok Grotesque"/>
                <a:ea typeface="Stavok Grotesque"/>
                <a:cs typeface="Stavok Grotesque"/>
                <a:sym typeface="Stavok Grotesque"/>
              </a:rPr>
              <a:t>Click on links throughout to explore further reading, tools, and videos.</a:t>
            </a:r>
          </a:p>
          <a:p>
            <a:pPr algn="l" marL="474981" indent="-237491" lvl="1">
              <a:lnSpc>
                <a:spcPts val="2640"/>
              </a:lnSpc>
              <a:buFont typeface="Arial"/>
              <a:buChar char="•"/>
            </a:pPr>
            <a:r>
              <a:rPr lang="en-US" sz="2200">
                <a:solidFill>
                  <a:srgbClr val="000000"/>
                </a:solidFill>
                <a:latin typeface="Stavok Grotesque"/>
                <a:ea typeface="Stavok Grotesque"/>
                <a:cs typeface="Stavok Grotesque"/>
                <a:sym typeface="Stavok Grotesque"/>
              </a:rPr>
              <a:t>Use it for classroom learning, self-study, or group discussions.</a:t>
            </a:r>
          </a:p>
          <a:p>
            <a:pPr algn="l" marL="474981" indent="-237491" lvl="1">
              <a:lnSpc>
                <a:spcPts val="2640"/>
              </a:lnSpc>
              <a:buFont typeface="Arial"/>
              <a:buChar char="•"/>
            </a:pPr>
            <a:r>
              <a:rPr lang="en-US" sz="2200">
                <a:solidFill>
                  <a:srgbClr val="000000"/>
                </a:solidFill>
                <a:latin typeface="Stavok Grotesque"/>
                <a:ea typeface="Stavok Grotesque"/>
                <a:cs typeface="Stavok Grotesque"/>
                <a:sym typeface="Stavok Grotesque"/>
              </a:rPr>
              <a:t>I can provide customized versions of this toolkit for your courses, teams, and trainings: Please email me at joshualevine5000@gmail.com for more information.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680" y="292947"/>
            <a:ext cx="8778240" cy="1219200"/>
            <a:chOff x="0" y="0"/>
            <a:chExt cx="11704320" cy="1625600"/>
          </a:xfrm>
        </p:grpSpPr>
        <p:sp>
          <p:nvSpPr>
            <p:cNvPr name="Freeform 3" id="3"/>
            <p:cNvSpPr/>
            <p:nvPr/>
          </p:nvSpPr>
          <p:spPr>
            <a:xfrm flipH="false" flipV="false" rot="0">
              <a:off x="0" y="0"/>
              <a:ext cx="11704320" cy="1625600"/>
            </a:xfrm>
            <a:custGeom>
              <a:avLst/>
              <a:gdLst/>
              <a:ahLst/>
              <a:cxnLst/>
              <a:rect r="r" b="b" t="t" l="l"/>
              <a:pathLst>
                <a:path h="1625600" w="11704320">
                  <a:moveTo>
                    <a:pt x="0" y="0"/>
                  </a:moveTo>
                  <a:lnTo>
                    <a:pt x="11704320" y="0"/>
                  </a:lnTo>
                  <a:lnTo>
                    <a:pt x="11704320" y="1625600"/>
                  </a:lnTo>
                  <a:lnTo>
                    <a:pt x="0" y="1625600"/>
                  </a:lnTo>
                  <a:close/>
                </a:path>
              </a:pathLst>
            </a:custGeom>
            <a:solidFill>
              <a:srgbClr val="000000">
                <a:alpha val="0"/>
              </a:srgbClr>
            </a:solidFill>
          </p:spPr>
        </p:sp>
        <p:sp>
          <p:nvSpPr>
            <p:cNvPr name="TextBox 4" id="4"/>
            <p:cNvSpPr txBox="true"/>
            <p:nvPr/>
          </p:nvSpPr>
          <p:spPr>
            <a:xfrm>
              <a:off x="0" y="-19050"/>
              <a:ext cx="11704320" cy="1644650"/>
            </a:xfrm>
            <a:prstGeom prst="rect">
              <a:avLst/>
            </a:prstGeom>
          </p:spPr>
          <p:txBody>
            <a:bodyPr anchor="ctr" rtlCol="false" tIns="0" lIns="0" bIns="0" rIns="0"/>
            <a:lstStyle/>
            <a:p>
              <a:pPr algn="ctr">
                <a:lnSpc>
                  <a:spcPts val="5631"/>
                </a:lnSpc>
              </a:pPr>
              <a:r>
                <a:rPr lang="en-US" sz="4693">
                  <a:solidFill>
                    <a:srgbClr val="000000"/>
                  </a:solidFill>
                  <a:latin typeface="LEMON MILK Medium"/>
                  <a:ea typeface="LEMON MILK Medium"/>
                  <a:cs typeface="LEMON MILK Medium"/>
                  <a:sym typeface="LEMON MILK Medium"/>
                </a:rPr>
                <a:t>Additional Resources</a:t>
              </a:r>
            </a:p>
          </p:txBody>
        </p:sp>
      </p:grpSp>
      <p:grpSp>
        <p:nvGrpSpPr>
          <p:cNvPr name="Group 5" id="5"/>
          <p:cNvGrpSpPr/>
          <p:nvPr/>
        </p:nvGrpSpPr>
        <p:grpSpPr>
          <a:xfrm rot="922537">
            <a:off x="7120242" y="3738377"/>
            <a:ext cx="2552580" cy="2552580"/>
            <a:chOff x="0" y="0"/>
            <a:chExt cx="3403441" cy="3403441"/>
          </a:xfrm>
        </p:grpSpPr>
        <p:sp>
          <p:nvSpPr>
            <p:cNvPr name="Freeform 6" id="6"/>
            <p:cNvSpPr/>
            <p:nvPr/>
          </p:nvSpPr>
          <p:spPr>
            <a:xfrm flipH="false" flipV="false" rot="0">
              <a:off x="0" y="0"/>
              <a:ext cx="3403441" cy="3403441"/>
            </a:xfrm>
            <a:custGeom>
              <a:avLst/>
              <a:gdLst/>
              <a:ahLst/>
              <a:cxnLst/>
              <a:rect r="r" b="b" t="t" l="l"/>
              <a:pathLst>
                <a:path h="3403441" w="3403441">
                  <a:moveTo>
                    <a:pt x="0" y="0"/>
                  </a:moveTo>
                  <a:lnTo>
                    <a:pt x="3403441" y="0"/>
                  </a:lnTo>
                  <a:lnTo>
                    <a:pt x="3403441" y="3403441"/>
                  </a:lnTo>
                  <a:lnTo>
                    <a:pt x="0" y="3403441"/>
                  </a:lnTo>
                  <a:lnTo>
                    <a:pt x="0" y="0"/>
                  </a:lnTo>
                  <a:close/>
                </a:path>
              </a:pathLst>
            </a:custGeom>
            <a:blipFill>
              <a:blip r:embed="rId2"/>
              <a:stretch>
                <a:fillRect l="0" t="0" r="0" b="0"/>
              </a:stretch>
            </a:blipFill>
          </p:spPr>
        </p:sp>
        <p:sp>
          <p:nvSpPr>
            <p:cNvPr name="TextBox 7" id="7"/>
            <p:cNvSpPr txBox="true"/>
            <p:nvPr/>
          </p:nvSpPr>
          <p:spPr>
            <a:xfrm rot="-116268">
              <a:off x="843768" y="1123558"/>
              <a:ext cx="1313736" cy="207139"/>
            </a:xfrm>
            <a:prstGeom prst="rect">
              <a:avLst/>
            </a:prstGeom>
          </p:spPr>
          <p:txBody>
            <a:bodyPr anchor="t" rtlCol="false" tIns="0" lIns="0" bIns="0" rIns="0">
              <a:spAutoFit/>
            </a:bodyPr>
            <a:lstStyle/>
            <a:p>
              <a:pPr algn="ctr">
                <a:lnSpc>
                  <a:spcPts val="1224"/>
                </a:lnSpc>
                <a:spcBef>
                  <a:spcPct val="0"/>
                </a:spcBef>
              </a:pPr>
              <a:r>
                <a:rPr lang="en-US" sz="1020">
                  <a:solidFill>
                    <a:srgbClr val="000000"/>
                  </a:solidFill>
                  <a:latin typeface="LEMON MILK Medium"/>
                  <a:ea typeface="LEMON MILK Medium"/>
                  <a:cs typeface="LEMON MILK Medium"/>
                  <a:sym typeface="LEMON MILK Medium"/>
                </a:rPr>
                <a:t>Extra! Extra!</a:t>
              </a:r>
            </a:p>
          </p:txBody>
        </p:sp>
        <p:sp>
          <p:nvSpPr>
            <p:cNvPr name="TextBox 8" id="8"/>
            <p:cNvSpPr txBox="true"/>
            <p:nvPr/>
          </p:nvSpPr>
          <p:spPr>
            <a:xfrm rot="-247026">
              <a:off x="730899" y="668792"/>
              <a:ext cx="1316731" cy="118609"/>
            </a:xfrm>
            <a:prstGeom prst="rect">
              <a:avLst/>
            </a:prstGeom>
          </p:spPr>
          <p:txBody>
            <a:bodyPr anchor="t" rtlCol="false" tIns="0" lIns="0" bIns="0" rIns="0">
              <a:spAutoFit/>
            </a:bodyPr>
            <a:lstStyle/>
            <a:p>
              <a:pPr algn="ctr">
                <a:lnSpc>
                  <a:spcPts val="701"/>
                </a:lnSpc>
                <a:spcBef>
                  <a:spcPct val="0"/>
                </a:spcBef>
              </a:pPr>
              <a:r>
                <a:rPr lang="en-US" sz="584">
                  <a:solidFill>
                    <a:srgbClr val="FFFFFF"/>
                  </a:solidFill>
                  <a:latin typeface="LEMON MILK Medium"/>
                  <a:ea typeface="LEMON MILK Medium"/>
                  <a:cs typeface="LEMON MILK Medium"/>
                  <a:sym typeface="LEMON MILK Medium"/>
                </a:rPr>
                <a:t>the disinformed times</a:t>
              </a:r>
            </a:p>
          </p:txBody>
        </p:sp>
        <p:sp>
          <p:nvSpPr>
            <p:cNvPr name="TextBox 9" id="9"/>
            <p:cNvSpPr txBox="true"/>
            <p:nvPr/>
          </p:nvSpPr>
          <p:spPr>
            <a:xfrm rot="-196683">
              <a:off x="692831" y="951241"/>
              <a:ext cx="1729715" cy="46951"/>
            </a:xfrm>
            <a:prstGeom prst="rect">
              <a:avLst/>
            </a:prstGeom>
          </p:spPr>
          <p:txBody>
            <a:bodyPr anchor="t" rtlCol="false" tIns="0" lIns="0" bIns="0" rIns="0">
              <a:spAutoFit/>
            </a:bodyPr>
            <a:lstStyle/>
            <a:p>
              <a:pPr algn="ctr">
                <a:lnSpc>
                  <a:spcPts val="283"/>
                </a:lnSpc>
                <a:spcBef>
                  <a:spcPct val="0"/>
                </a:spcBef>
              </a:pPr>
              <a:r>
                <a:rPr lang="en-US" sz="236">
                  <a:solidFill>
                    <a:srgbClr val="FFFFFF"/>
                  </a:solidFill>
                  <a:latin typeface="LEMON MILK Medium"/>
                  <a:ea typeface="LEMON MILK Medium"/>
                  <a:cs typeface="LEMON MILK Medium"/>
                  <a:sym typeface="LEMON MILK Medium"/>
                </a:rPr>
                <a:t>lies, exaggerations and all the half truths unfit to print</a:t>
              </a:r>
            </a:p>
          </p:txBody>
        </p:sp>
      </p:grpSp>
      <p:sp>
        <p:nvSpPr>
          <p:cNvPr name="TextBox 10" id="10"/>
          <p:cNvSpPr txBox="true"/>
          <p:nvPr/>
        </p:nvSpPr>
        <p:spPr>
          <a:xfrm rot="0">
            <a:off x="579120" y="1743075"/>
            <a:ext cx="6442710" cy="5953125"/>
          </a:xfrm>
          <a:prstGeom prst="rect">
            <a:avLst/>
          </a:prstGeom>
        </p:spPr>
        <p:txBody>
          <a:bodyPr anchor="t" rtlCol="false" tIns="0" lIns="0" bIns="0" rIns="0">
            <a:spAutoFit/>
          </a:bodyPr>
          <a:lstStyle/>
          <a:p>
            <a:pPr algn="l" marL="321733" indent="-160867" lvl="1">
              <a:lnSpc>
                <a:spcPts val="2999"/>
              </a:lnSpc>
              <a:buFont typeface="Arial"/>
              <a:buChar char="•"/>
            </a:pPr>
            <a:r>
              <a:rPr lang="en-US" sz="2499" u="sng">
                <a:solidFill>
                  <a:srgbClr val="0000FF"/>
                </a:solidFill>
                <a:latin typeface="Stavok Grotesque"/>
                <a:ea typeface="Stavok Grotesque"/>
                <a:cs typeface="Stavok Grotesque"/>
                <a:sym typeface="Stavok Grotesque"/>
                <a:hlinkClick r:id="rId3" tooltip="https://www.politico.com/news/magazine/2023/07/30/the-connection-between-political-lies-and-conspiracy-theories-00108378"/>
              </a:rPr>
              <a:t>Article: how fake news is beneficial to leaders with autocratic characteristics</a:t>
            </a:r>
          </a:p>
          <a:p>
            <a:pPr algn="l" marL="321733" indent="-160867" lvl="1">
              <a:lnSpc>
                <a:spcPts val="2999"/>
              </a:lnSpc>
              <a:buFont typeface="Arial"/>
              <a:buChar char="•"/>
            </a:pPr>
            <a:r>
              <a:rPr lang="en-US" sz="2499" u="sng">
                <a:solidFill>
                  <a:srgbClr val="0000FF"/>
                </a:solidFill>
                <a:latin typeface="Stavok Grotesque"/>
                <a:ea typeface="Stavok Grotesque"/>
                <a:cs typeface="Stavok Grotesque"/>
                <a:sym typeface="Stavok Grotesque"/>
                <a:hlinkClick r:id="rId4" tooltip="https://medialiteracynow.org/"/>
              </a:rPr>
              <a:t>Media Literacy Now site</a:t>
            </a:r>
          </a:p>
          <a:p>
            <a:pPr algn="l" marL="321733" indent="-160867" lvl="1">
              <a:lnSpc>
                <a:spcPts val="2999"/>
              </a:lnSpc>
              <a:buFont typeface="Arial"/>
              <a:buChar char="•"/>
            </a:pPr>
            <a:r>
              <a:rPr lang="en-US" sz="2499" u="sng">
                <a:solidFill>
                  <a:srgbClr val="0000FF"/>
                </a:solidFill>
                <a:latin typeface="Stavok Grotesque"/>
                <a:ea typeface="Stavok Grotesque"/>
                <a:cs typeface="Stavok Grotesque"/>
                <a:sym typeface="Stavok Grotesque"/>
                <a:hlinkClick r:id="rId5" tooltip="https://www.allsides.com/media-bias/media-bias-chart"/>
              </a:rPr>
              <a:t>Media bias chart</a:t>
            </a:r>
          </a:p>
          <a:p>
            <a:pPr algn="l" marL="321733" indent="-160867" lvl="1">
              <a:lnSpc>
                <a:spcPts val="2999"/>
              </a:lnSpc>
              <a:buFont typeface="Arial"/>
              <a:buChar char="•"/>
            </a:pPr>
            <a:r>
              <a:rPr lang="en-US" sz="2499" u="sng">
                <a:solidFill>
                  <a:srgbClr val="0000FF"/>
                </a:solidFill>
                <a:latin typeface="Stavok Grotesque"/>
                <a:ea typeface="Stavok Grotesque"/>
                <a:cs typeface="Stavok Grotesque"/>
                <a:sym typeface="Stavok Grotesque"/>
                <a:hlinkClick r:id="rId6" tooltip="https://www.americansunlight.org/"/>
              </a:rPr>
              <a:t>American Sunlight Project, an organization showing one way of fighting misinformation</a:t>
            </a:r>
          </a:p>
          <a:p>
            <a:pPr algn="l" marL="321733" indent="-160867" lvl="1">
              <a:lnSpc>
                <a:spcPts val="2999"/>
              </a:lnSpc>
              <a:buFont typeface="Arial"/>
              <a:buChar char="•"/>
            </a:pPr>
            <a:r>
              <a:rPr lang="en-US" sz="2499" u="sng">
                <a:solidFill>
                  <a:srgbClr val="0000FF"/>
                </a:solidFill>
                <a:latin typeface="Stavok Grotesque"/>
                <a:ea typeface="Stavok Grotesque"/>
                <a:cs typeface="Stavok Grotesque"/>
                <a:sym typeface="Stavok Grotesque"/>
                <a:hlinkClick r:id="rId7" tooltip="https://www.youtube.com/watch?v=vOVyK2jq4yU"/>
              </a:rPr>
              <a:t>Video: how to spot bias in news</a:t>
            </a:r>
          </a:p>
          <a:p>
            <a:pPr algn="l" marL="321733" indent="-160867" lvl="1">
              <a:lnSpc>
                <a:spcPts val="2999"/>
              </a:lnSpc>
              <a:buFont typeface="Arial"/>
              <a:buChar char="•"/>
            </a:pPr>
            <a:r>
              <a:rPr lang="en-US" sz="2499" u="sng">
                <a:solidFill>
                  <a:srgbClr val="0000FF"/>
                </a:solidFill>
                <a:latin typeface="Stavok Grotesque"/>
                <a:ea typeface="Stavok Grotesque"/>
                <a:cs typeface="Stavok Grotesque"/>
                <a:sym typeface="Stavok Grotesque"/>
                <a:hlinkClick r:id="rId8" tooltip="https://www.youtube.com/watch?v=AkwWcHekMdo"/>
              </a:rPr>
              <a:t>Video: how to spot fake news</a:t>
            </a:r>
          </a:p>
          <a:p>
            <a:pPr algn="l" marL="321733" indent="-160867" lvl="1">
              <a:lnSpc>
                <a:spcPts val="2999"/>
              </a:lnSpc>
              <a:buFont typeface="Arial"/>
              <a:buChar char="•"/>
            </a:pPr>
            <a:r>
              <a:rPr lang="en-US" sz="2499" u="sng">
                <a:solidFill>
                  <a:srgbClr val="0000FF"/>
                </a:solidFill>
                <a:latin typeface="Stavok Grotesque"/>
                <a:ea typeface="Stavok Grotesque"/>
                <a:cs typeface="Stavok Grotesque"/>
                <a:sym typeface="Stavok Grotesque"/>
                <a:hlinkClick r:id="rId9" tooltip="https://www.youtube.com/watch?v=AD7N-1Mj-DU"/>
              </a:rPr>
              <a:t>Video: a crash course on media literacy</a:t>
            </a:r>
          </a:p>
          <a:p>
            <a:pPr algn="l" marL="321733" indent="-160867" lvl="1">
              <a:lnSpc>
                <a:spcPts val="2999"/>
              </a:lnSpc>
            </a:pPr>
          </a:p>
          <a:p>
            <a:pPr algn="l" marL="321733" indent="-160867" lvl="1">
              <a:lnSpc>
                <a:spcPts val="2999"/>
              </a:lnSpc>
            </a:pPr>
          </a:p>
          <a:p>
            <a:pPr algn="l" marL="321733" indent="-160867" lvl="1">
              <a:lnSpc>
                <a:spcPts val="2999"/>
              </a:lnSpc>
            </a:pPr>
          </a:p>
          <a:p>
            <a:pPr algn="l" marL="321733" indent="-160867" lvl="1">
              <a:lnSpc>
                <a:spcPts val="2999"/>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680" y="292947"/>
            <a:ext cx="8778240" cy="1219200"/>
            <a:chOff x="0" y="0"/>
            <a:chExt cx="11704320" cy="1625600"/>
          </a:xfrm>
        </p:grpSpPr>
        <p:sp>
          <p:nvSpPr>
            <p:cNvPr name="Freeform 3" id="3"/>
            <p:cNvSpPr/>
            <p:nvPr/>
          </p:nvSpPr>
          <p:spPr>
            <a:xfrm flipH="false" flipV="false" rot="0">
              <a:off x="0" y="0"/>
              <a:ext cx="11704320" cy="1625600"/>
            </a:xfrm>
            <a:custGeom>
              <a:avLst/>
              <a:gdLst/>
              <a:ahLst/>
              <a:cxnLst/>
              <a:rect r="r" b="b" t="t" l="l"/>
              <a:pathLst>
                <a:path h="1625600" w="11704320">
                  <a:moveTo>
                    <a:pt x="0" y="0"/>
                  </a:moveTo>
                  <a:lnTo>
                    <a:pt x="11704320" y="0"/>
                  </a:lnTo>
                  <a:lnTo>
                    <a:pt x="11704320" y="1625600"/>
                  </a:lnTo>
                  <a:lnTo>
                    <a:pt x="0" y="1625600"/>
                  </a:lnTo>
                  <a:close/>
                </a:path>
              </a:pathLst>
            </a:custGeom>
            <a:solidFill>
              <a:srgbClr val="000000">
                <a:alpha val="0"/>
              </a:srgbClr>
            </a:solidFill>
          </p:spPr>
        </p:sp>
        <p:sp>
          <p:nvSpPr>
            <p:cNvPr name="TextBox 4" id="4"/>
            <p:cNvSpPr txBox="true"/>
            <p:nvPr/>
          </p:nvSpPr>
          <p:spPr>
            <a:xfrm>
              <a:off x="0" y="-19050"/>
              <a:ext cx="11704320" cy="1644650"/>
            </a:xfrm>
            <a:prstGeom prst="rect">
              <a:avLst/>
            </a:prstGeom>
          </p:spPr>
          <p:txBody>
            <a:bodyPr anchor="ctr" rtlCol="false" tIns="0" lIns="0" bIns="0" rIns="0"/>
            <a:lstStyle/>
            <a:p>
              <a:pPr algn="ctr">
                <a:lnSpc>
                  <a:spcPts val="5631"/>
                </a:lnSpc>
              </a:pPr>
              <a:r>
                <a:rPr lang="en-US" sz="4693">
                  <a:solidFill>
                    <a:srgbClr val="000000"/>
                  </a:solidFill>
                  <a:latin typeface="LEMON MILK Medium"/>
                  <a:ea typeface="LEMON MILK Medium"/>
                  <a:cs typeface="LEMON MILK Medium"/>
                  <a:sym typeface="LEMON MILK Medium"/>
                </a:rPr>
                <a:t>Credits &amp; Contact</a:t>
              </a:r>
            </a:p>
          </p:txBody>
        </p:sp>
      </p:grpSp>
      <p:sp>
        <p:nvSpPr>
          <p:cNvPr name="Freeform 5" id="5"/>
          <p:cNvSpPr/>
          <p:nvPr/>
        </p:nvSpPr>
        <p:spPr>
          <a:xfrm flipH="false" flipV="false" rot="0">
            <a:off x="-106011" y="-1042650"/>
            <a:ext cx="9965622" cy="9965622"/>
          </a:xfrm>
          <a:custGeom>
            <a:avLst/>
            <a:gdLst/>
            <a:ahLst/>
            <a:cxnLst/>
            <a:rect r="r" b="b" t="t" l="l"/>
            <a:pathLst>
              <a:path h="9965622" w="9965622">
                <a:moveTo>
                  <a:pt x="0" y="0"/>
                </a:moveTo>
                <a:lnTo>
                  <a:pt x="9965622" y="0"/>
                </a:lnTo>
                <a:lnTo>
                  <a:pt x="9965622" y="9965622"/>
                </a:lnTo>
                <a:lnTo>
                  <a:pt x="0" y="9965622"/>
                </a:lnTo>
                <a:lnTo>
                  <a:pt x="0" y="0"/>
                </a:lnTo>
                <a:close/>
              </a:path>
            </a:pathLst>
          </a:custGeom>
          <a:blipFill>
            <a:blip r:embed="rId2"/>
            <a:stretch>
              <a:fillRect l="0" t="0" r="0" b="0"/>
            </a:stretch>
          </a:blipFill>
        </p:spPr>
      </p:sp>
      <p:sp>
        <p:nvSpPr>
          <p:cNvPr name="TextBox 6" id="6"/>
          <p:cNvSpPr txBox="true"/>
          <p:nvPr/>
        </p:nvSpPr>
        <p:spPr>
          <a:xfrm rot="0">
            <a:off x="2211517" y="2533650"/>
            <a:ext cx="5330566" cy="2981325"/>
          </a:xfrm>
          <a:prstGeom prst="rect">
            <a:avLst/>
          </a:prstGeom>
        </p:spPr>
        <p:txBody>
          <a:bodyPr anchor="t" rtlCol="false" tIns="0" lIns="0" bIns="0" rIns="0">
            <a:spAutoFit/>
          </a:bodyPr>
          <a:lstStyle/>
          <a:p>
            <a:pPr algn="l" marL="539749" indent="-269875" lvl="1">
              <a:lnSpc>
                <a:spcPts val="2999"/>
              </a:lnSpc>
              <a:buFont typeface="Arial"/>
              <a:buChar char="•"/>
            </a:pPr>
            <a:r>
              <a:rPr lang="en-US" sz="2499">
                <a:solidFill>
                  <a:srgbClr val="FFFFFF"/>
                </a:solidFill>
                <a:latin typeface="Stavok Grotesque"/>
                <a:ea typeface="Stavok Grotesque"/>
                <a:cs typeface="Stavok Grotesque"/>
                <a:sym typeface="Stavok Grotesque"/>
              </a:rPr>
              <a:t>Created by Joshua Levine, media and disinformation researcher and journalist</a:t>
            </a:r>
          </a:p>
          <a:p>
            <a:pPr algn="l" marL="539749" indent="-269875" lvl="1">
              <a:lnSpc>
                <a:spcPts val="2999"/>
              </a:lnSpc>
              <a:buFont typeface="Arial"/>
              <a:buChar char="•"/>
            </a:pPr>
            <a:r>
              <a:rPr lang="en-US" sz="2499">
                <a:solidFill>
                  <a:srgbClr val="FFFFFF"/>
                </a:solidFill>
                <a:latin typeface="Stavok Grotesque"/>
                <a:ea typeface="Stavok Grotesque"/>
                <a:cs typeface="Stavok Grotesque"/>
                <a:sym typeface="Stavok Grotesque"/>
              </a:rPr>
              <a:t>Contact: </a:t>
            </a:r>
            <a:r>
              <a:rPr lang="en-US" sz="2499" u="sng">
                <a:solidFill>
                  <a:srgbClr val="FFFFFF"/>
                </a:solidFill>
                <a:latin typeface="Stavok Grotesque"/>
                <a:ea typeface="Stavok Grotesque"/>
                <a:cs typeface="Stavok Grotesque"/>
                <a:sym typeface="Stavok Grotesque"/>
                <a:hlinkClick r:id="rId3" tooltip="mailto:joshualevine5000@gmail.com"/>
              </a:rPr>
              <a:t>joshualevine5000@gmail.com</a:t>
            </a:r>
          </a:p>
          <a:p>
            <a:pPr algn="l" marL="539749" indent="-269875" lvl="1">
              <a:lnSpc>
                <a:spcPts val="2999"/>
              </a:lnSpc>
              <a:buFont typeface="Arial"/>
              <a:buChar char="•"/>
            </a:pPr>
            <a:r>
              <a:rPr lang="en-US" sz="2499" u="sng">
                <a:solidFill>
                  <a:srgbClr val="FFFFFF"/>
                </a:solidFill>
                <a:latin typeface="Stavok Grotesque"/>
                <a:ea typeface="Stavok Grotesque"/>
                <a:cs typeface="Stavok Grotesque"/>
                <a:sym typeface="Stavok Grotesque"/>
                <a:hlinkClick r:id="rId4" tooltip="http://www.linkedin.com/in/joshualevine5000"/>
              </a:rPr>
              <a:t>LinkedIn</a:t>
            </a:r>
          </a:p>
          <a:p>
            <a:pPr algn="l" marL="539749" indent="-269875" lvl="1">
              <a:lnSpc>
                <a:spcPts val="2999"/>
              </a:lnSpc>
              <a:buFont typeface="Arial"/>
              <a:buChar char="•"/>
            </a:pPr>
            <a:r>
              <a:rPr lang="en-US" sz="2499">
                <a:solidFill>
                  <a:srgbClr val="FFFFFF"/>
                </a:solidFill>
                <a:latin typeface="Stavok Grotesque"/>
                <a:ea typeface="Stavok Grotesque"/>
                <a:cs typeface="Stavok Grotesque"/>
                <a:sym typeface="Stavok Grotesque"/>
              </a:rPr>
              <a:t>We welcome all use. Please contact for permission.</a:t>
            </a:r>
          </a:p>
        </p:txBody>
      </p:sp>
      <p:sp>
        <p:nvSpPr>
          <p:cNvPr name="Freeform 7" id="7"/>
          <p:cNvSpPr/>
          <p:nvPr/>
        </p:nvSpPr>
        <p:spPr>
          <a:xfrm flipH="false" flipV="false" rot="0">
            <a:off x="8778240" y="292947"/>
            <a:ext cx="620578" cy="590325"/>
          </a:xfrm>
          <a:custGeom>
            <a:avLst/>
            <a:gdLst/>
            <a:ahLst/>
            <a:cxnLst/>
            <a:rect r="r" b="b" t="t" l="l"/>
            <a:pathLst>
              <a:path h="590325" w="620578">
                <a:moveTo>
                  <a:pt x="0" y="0"/>
                </a:moveTo>
                <a:lnTo>
                  <a:pt x="620578" y="0"/>
                </a:lnTo>
                <a:lnTo>
                  <a:pt x="620578" y="590325"/>
                </a:lnTo>
                <a:lnTo>
                  <a:pt x="0" y="5903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8945" y="-457796"/>
            <a:ext cx="10979625" cy="8230791"/>
          </a:xfrm>
          <a:custGeom>
            <a:avLst/>
            <a:gdLst/>
            <a:ahLst/>
            <a:cxnLst/>
            <a:rect r="r" b="b" t="t" l="l"/>
            <a:pathLst>
              <a:path h="8230791" w="10979625">
                <a:moveTo>
                  <a:pt x="0" y="0"/>
                </a:moveTo>
                <a:lnTo>
                  <a:pt x="10979625" y="0"/>
                </a:lnTo>
                <a:lnTo>
                  <a:pt x="10979625" y="8230792"/>
                </a:lnTo>
                <a:lnTo>
                  <a:pt x="0" y="8230792"/>
                </a:lnTo>
                <a:lnTo>
                  <a:pt x="0" y="0"/>
                </a:lnTo>
                <a:close/>
              </a:path>
            </a:pathLst>
          </a:custGeom>
          <a:blipFill>
            <a:blip r:embed="rId2">
              <a:alphaModFix amt="47000"/>
            </a:blip>
            <a:stretch>
              <a:fillRect l="-10521" t="0" r="-13358" b="-13067"/>
            </a:stretch>
          </a:blipFill>
        </p:spPr>
      </p:sp>
      <p:grpSp>
        <p:nvGrpSpPr>
          <p:cNvPr name="Group 3" id="3"/>
          <p:cNvGrpSpPr/>
          <p:nvPr/>
        </p:nvGrpSpPr>
        <p:grpSpPr>
          <a:xfrm rot="0">
            <a:off x="487680" y="853440"/>
            <a:ext cx="8778240" cy="1219200"/>
            <a:chOff x="0" y="0"/>
            <a:chExt cx="11704320" cy="1625600"/>
          </a:xfrm>
        </p:grpSpPr>
        <p:sp>
          <p:nvSpPr>
            <p:cNvPr name="Freeform 4" id="4"/>
            <p:cNvSpPr/>
            <p:nvPr/>
          </p:nvSpPr>
          <p:spPr>
            <a:xfrm flipH="false" flipV="false" rot="0">
              <a:off x="0" y="0"/>
              <a:ext cx="11704320" cy="1625600"/>
            </a:xfrm>
            <a:custGeom>
              <a:avLst/>
              <a:gdLst/>
              <a:ahLst/>
              <a:cxnLst/>
              <a:rect r="r" b="b" t="t" l="l"/>
              <a:pathLst>
                <a:path h="1625600" w="11704320">
                  <a:moveTo>
                    <a:pt x="0" y="0"/>
                  </a:moveTo>
                  <a:lnTo>
                    <a:pt x="11704320" y="0"/>
                  </a:lnTo>
                  <a:lnTo>
                    <a:pt x="11704320" y="1625600"/>
                  </a:lnTo>
                  <a:lnTo>
                    <a:pt x="0" y="1625600"/>
                  </a:lnTo>
                  <a:close/>
                </a:path>
              </a:pathLst>
            </a:custGeom>
            <a:solidFill>
              <a:srgbClr val="000000">
                <a:alpha val="0"/>
              </a:srgbClr>
            </a:solidFill>
          </p:spPr>
        </p:sp>
        <p:sp>
          <p:nvSpPr>
            <p:cNvPr name="TextBox 5" id="5"/>
            <p:cNvSpPr txBox="true"/>
            <p:nvPr/>
          </p:nvSpPr>
          <p:spPr>
            <a:xfrm>
              <a:off x="0" y="-19050"/>
              <a:ext cx="11704320" cy="1644650"/>
            </a:xfrm>
            <a:prstGeom prst="rect">
              <a:avLst/>
            </a:prstGeom>
          </p:spPr>
          <p:txBody>
            <a:bodyPr anchor="ctr" rtlCol="false" tIns="0" lIns="0" bIns="0" rIns="0"/>
            <a:lstStyle/>
            <a:p>
              <a:pPr algn="ctr">
                <a:lnSpc>
                  <a:spcPts val="5631"/>
                </a:lnSpc>
              </a:pPr>
              <a:r>
                <a:rPr lang="en-US" sz="4693" b="true">
                  <a:solidFill>
                    <a:srgbClr val="000000"/>
                  </a:solidFill>
                  <a:latin typeface="LEMON MILK Medium"/>
                  <a:ea typeface="LEMON MILK Medium"/>
                  <a:cs typeface="LEMON MILK Medium"/>
                  <a:sym typeface="LEMON MILK Medium"/>
                </a:rPr>
                <a:t>Table of Contents</a:t>
              </a:r>
            </a:p>
          </p:txBody>
        </p:sp>
      </p:grpSp>
      <p:sp>
        <p:nvSpPr>
          <p:cNvPr name="TextBox 6" id="6"/>
          <p:cNvSpPr txBox="true"/>
          <p:nvPr/>
        </p:nvSpPr>
        <p:spPr>
          <a:xfrm rot="0">
            <a:off x="731520" y="2012422"/>
            <a:ext cx="8595360" cy="4467225"/>
          </a:xfrm>
          <a:prstGeom prst="rect">
            <a:avLst/>
          </a:prstGeom>
        </p:spPr>
        <p:txBody>
          <a:bodyPr anchor="t" rtlCol="false" tIns="0" lIns="0" bIns="0" rIns="0">
            <a:spAutoFit/>
          </a:bodyPr>
          <a:lstStyle/>
          <a:p>
            <a:pPr algn="l">
              <a:lnSpc>
                <a:spcPts val="2999"/>
              </a:lnSpc>
            </a:pPr>
            <a:r>
              <a:rPr lang="en-US" sz="2499">
                <a:solidFill>
                  <a:srgbClr val="000000"/>
                </a:solidFill>
                <a:latin typeface="Stavok Grotesque"/>
                <a:ea typeface="Stavok Grotesque"/>
                <a:cs typeface="Stavok Grotesque"/>
                <a:sym typeface="Stavok Grotesque"/>
              </a:rPr>
              <a:t>1. What is Media Literacy?</a:t>
            </a:r>
          </a:p>
          <a:p>
            <a:pPr algn="l">
              <a:lnSpc>
                <a:spcPts val="2999"/>
              </a:lnSpc>
            </a:pPr>
            <a:r>
              <a:rPr lang="en-US" sz="2499">
                <a:solidFill>
                  <a:srgbClr val="000000"/>
                </a:solidFill>
                <a:latin typeface="Stavok Grotesque"/>
                <a:ea typeface="Stavok Grotesque"/>
                <a:cs typeface="Stavok Grotesque"/>
                <a:sym typeface="Stavok Grotesque"/>
              </a:rPr>
              <a:t>2. Why Is Media Literacy Important?</a:t>
            </a:r>
          </a:p>
          <a:p>
            <a:pPr algn="l">
              <a:lnSpc>
                <a:spcPts val="2999"/>
              </a:lnSpc>
            </a:pPr>
            <a:r>
              <a:rPr lang="en-US" sz="2499">
                <a:solidFill>
                  <a:srgbClr val="000000"/>
                </a:solidFill>
                <a:latin typeface="Stavok Grotesque"/>
                <a:ea typeface="Stavok Grotesque"/>
                <a:cs typeface="Stavok Grotesque"/>
                <a:sym typeface="Stavok Grotesque"/>
              </a:rPr>
              <a:t>3. What Happens in the Absence of Media Literacy?</a:t>
            </a:r>
          </a:p>
          <a:p>
            <a:pPr algn="l">
              <a:lnSpc>
                <a:spcPts val="2999"/>
              </a:lnSpc>
            </a:pPr>
            <a:r>
              <a:rPr lang="en-US" sz="2499">
                <a:solidFill>
                  <a:srgbClr val="000000"/>
                </a:solidFill>
                <a:latin typeface="Stavok Grotesque"/>
                <a:ea typeface="Stavok Grotesque"/>
                <a:cs typeface="Stavok Grotesque"/>
                <a:sym typeface="Stavok Grotesque"/>
              </a:rPr>
              <a:t>4. Key Terms &amp; Concepts</a:t>
            </a:r>
          </a:p>
          <a:p>
            <a:pPr algn="l">
              <a:lnSpc>
                <a:spcPts val="2999"/>
              </a:lnSpc>
            </a:pPr>
            <a:r>
              <a:rPr lang="en-US" sz="2499">
                <a:solidFill>
                  <a:srgbClr val="000000"/>
                </a:solidFill>
                <a:latin typeface="Stavok Grotesque"/>
                <a:ea typeface="Stavok Grotesque"/>
                <a:cs typeface="Stavok Grotesque"/>
                <a:sym typeface="Stavok Grotesque"/>
              </a:rPr>
              <a:t>5. How We Got Here</a:t>
            </a:r>
          </a:p>
          <a:p>
            <a:pPr algn="l">
              <a:lnSpc>
                <a:spcPts val="2999"/>
              </a:lnSpc>
            </a:pPr>
            <a:r>
              <a:rPr lang="en-US" sz="2499">
                <a:solidFill>
                  <a:srgbClr val="000000"/>
                </a:solidFill>
                <a:latin typeface="Stavok Grotesque"/>
                <a:ea typeface="Stavok Grotesque"/>
                <a:cs typeface="Stavok Grotesque"/>
                <a:sym typeface="Stavok Grotesque"/>
              </a:rPr>
              <a:t>6. What Is Bias &amp; Framing?</a:t>
            </a:r>
          </a:p>
          <a:p>
            <a:pPr algn="l">
              <a:lnSpc>
                <a:spcPts val="2999"/>
              </a:lnSpc>
            </a:pPr>
            <a:r>
              <a:rPr lang="en-US" sz="2499">
                <a:solidFill>
                  <a:srgbClr val="000000"/>
                </a:solidFill>
                <a:latin typeface="Stavok Grotesque"/>
                <a:ea typeface="Stavok Grotesque"/>
                <a:cs typeface="Stavok Grotesque"/>
                <a:sym typeface="Stavok Grotesque"/>
              </a:rPr>
              <a:t>7. How Algorithms Influence Information</a:t>
            </a:r>
          </a:p>
          <a:p>
            <a:pPr algn="l">
              <a:lnSpc>
                <a:spcPts val="2999"/>
              </a:lnSpc>
            </a:pPr>
            <a:r>
              <a:rPr lang="en-US" sz="2499">
                <a:solidFill>
                  <a:srgbClr val="000000"/>
                </a:solidFill>
                <a:latin typeface="Stavok Grotesque"/>
                <a:ea typeface="Stavok Grotesque"/>
                <a:cs typeface="Stavok Grotesque"/>
                <a:sym typeface="Stavok Grotesque"/>
              </a:rPr>
              <a:t>8. Emotional Manipulation in Media</a:t>
            </a:r>
          </a:p>
          <a:p>
            <a:pPr algn="l">
              <a:lnSpc>
                <a:spcPts val="2999"/>
              </a:lnSpc>
            </a:pPr>
            <a:r>
              <a:rPr lang="en-US" sz="2499">
                <a:solidFill>
                  <a:srgbClr val="000000"/>
                </a:solidFill>
                <a:latin typeface="Stavok Grotesque"/>
                <a:ea typeface="Stavok Grotesque"/>
                <a:cs typeface="Stavok Grotesque"/>
                <a:sym typeface="Stavok Grotesque"/>
              </a:rPr>
              <a:t>9. Tips and Tricks</a:t>
            </a:r>
          </a:p>
          <a:p>
            <a:pPr algn="l">
              <a:lnSpc>
                <a:spcPts val="2999"/>
              </a:lnSpc>
            </a:pPr>
            <a:r>
              <a:rPr lang="en-US" sz="2499">
                <a:solidFill>
                  <a:srgbClr val="000000"/>
                </a:solidFill>
                <a:latin typeface="Stavok Grotesque"/>
                <a:ea typeface="Stavok Grotesque"/>
                <a:cs typeface="Stavok Grotesque"/>
                <a:sym typeface="Stavok Grotesque"/>
              </a:rPr>
              <a:t>10. Practice and Activities</a:t>
            </a:r>
          </a:p>
          <a:p>
            <a:pPr algn="l">
              <a:lnSpc>
                <a:spcPts val="2999"/>
              </a:lnSpc>
            </a:pPr>
            <a:r>
              <a:rPr lang="en-US" sz="2499">
                <a:solidFill>
                  <a:srgbClr val="000000"/>
                </a:solidFill>
                <a:latin typeface="Stavok Grotesque"/>
                <a:ea typeface="Stavok Grotesque"/>
                <a:cs typeface="Stavok Grotesque"/>
                <a:sym typeface="Stavok Grotesque"/>
              </a:rPr>
              <a:t>11. Additional Resources</a:t>
            </a:r>
          </a:p>
          <a:p>
            <a:pPr algn="l">
              <a:lnSpc>
                <a:spcPts val="2999"/>
              </a:lnSpc>
            </a:pPr>
            <a:r>
              <a:rPr lang="en-US" sz="2499">
                <a:solidFill>
                  <a:srgbClr val="000000"/>
                </a:solidFill>
                <a:latin typeface="Stavok Grotesque"/>
                <a:ea typeface="Stavok Grotesque"/>
                <a:cs typeface="Stavok Grotesque"/>
                <a:sym typeface="Stavok Grotesque"/>
              </a:rPr>
              <a:t>12. Credits and Contact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680" y="502920"/>
            <a:ext cx="8778240" cy="1219200"/>
            <a:chOff x="0" y="0"/>
            <a:chExt cx="11704320" cy="1625600"/>
          </a:xfrm>
        </p:grpSpPr>
        <p:sp>
          <p:nvSpPr>
            <p:cNvPr name="Freeform 3" id="3"/>
            <p:cNvSpPr/>
            <p:nvPr/>
          </p:nvSpPr>
          <p:spPr>
            <a:xfrm flipH="false" flipV="false" rot="0">
              <a:off x="0" y="0"/>
              <a:ext cx="11704320" cy="1625600"/>
            </a:xfrm>
            <a:custGeom>
              <a:avLst/>
              <a:gdLst/>
              <a:ahLst/>
              <a:cxnLst/>
              <a:rect r="r" b="b" t="t" l="l"/>
              <a:pathLst>
                <a:path h="1625600" w="11704320">
                  <a:moveTo>
                    <a:pt x="0" y="0"/>
                  </a:moveTo>
                  <a:lnTo>
                    <a:pt x="11704320" y="0"/>
                  </a:lnTo>
                  <a:lnTo>
                    <a:pt x="11704320" y="1625600"/>
                  </a:lnTo>
                  <a:lnTo>
                    <a:pt x="0" y="1625600"/>
                  </a:lnTo>
                  <a:close/>
                </a:path>
              </a:pathLst>
            </a:custGeom>
            <a:solidFill>
              <a:srgbClr val="000000">
                <a:alpha val="0"/>
              </a:srgbClr>
            </a:solidFill>
          </p:spPr>
        </p:sp>
        <p:sp>
          <p:nvSpPr>
            <p:cNvPr name="TextBox 4" id="4"/>
            <p:cNvSpPr txBox="true"/>
            <p:nvPr/>
          </p:nvSpPr>
          <p:spPr>
            <a:xfrm>
              <a:off x="0" y="-19050"/>
              <a:ext cx="11704320" cy="1644650"/>
            </a:xfrm>
            <a:prstGeom prst="rect">
              <a:avLst/>
            </a:prstGeom>
          </p:spPr>
          <p:txBody>
            <a:bodyPr anchor="ctr" rtlCol="false" tIns="0" lIns="0" bIns="0" rIns="0"/>
            <a:lstStyle/>
            <a:p>
              <a:pPr algn="ctr">
                <a:lnSpc>
                  <a:spcPts val="5631"/>
                </a:lnSpc>
              </a:pPr>
              <a:r>
                <a:rPr lang="en-US" sz="4693">
                  <a:solidFill>
                    <a:srgbClr val="000000"/>
                  </a:solidFill>
                  <a:latin typeface="LEMON MILK Medium"/>
                  <a:ea typeface="LEMON MILK Medium"/>
                  <a:cs typeface="LEMON MILK Medium"/>
                  <a:sym typeface="LEMON MILK Medium"/>
                </a:rPr>
                <a:t>What is Media Literacy?</a:t>
              </a:r>
            </a:p>
          </p:txBody>
        </p:sp>
      </p:grpSp>
      <p:sp>
        <p:nvSpPr>
          <p:cNvPr name="TextBox 5" id="5"/>
          <p:cNvSpPr txBox="true"/>
          <p:nvPr/>
        </p:nvSpPr>
        <p:spPr>
          <a:xfrm rot="0">
            <a:off x="2484120" y="2390775"/>
            <a:ext cx="6537960" cy="3724275"/>
          </a:xfrm>
          <a:prstGeom prst="rect">
            <a:avLst/>
          </a:prstGeom>
        </p:spPr>
        <p:txBody>
          <a:bodyPr anchor="t" rtlCol="false" tIns="0" lIns="0" bIns="0" rIns="0">
            <a:spAutoFit/>
          </a:bodyPr>
          <a:lstStyle/>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Media literacy refers to the ability to access, analyze, evaluate, and create media content across digital platforms.</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It requires understanding the role of media in society, critically assessing information, and engaging with media responsibly.</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 </a:t>
            </a:r>
            <a:r>
              <a:rPr lang="en-US" sz="2499" u="sng">
                <a:solidFill>
                  <a:srgbClr val="0000FF"/>
                </a:solidFill>
                <a:latin typeface="Stavok Grotesque"/>
                <a:ea typeface="Stavok Grotesque"/>
                <a:cs typeface="Stavok Grotesque"/>
                <a:sym typeface="Stavok Grotesque"/>
                <a:hlinkClick r:id="rId2" tooltip="https://medialiteracynow.org/challenge/what-is-media-literacy/"/>
              </a:rPr>
              <a:t>Explanation of media literacy and its principles</a:t>
            </a:r>
          </a:p>
        </p:txBody>
      </p:sp>
      <p:sp>
        <p:nvSpPr>
          <p:cNvPr name="Freeform 6" id="6"/>
          <p:cNvSpPr/>
          <p:nvPr/>
        </p:nvSpPr>
        <p:spPr>
          <a:xfrm flipH="false" flipV="false" rot="-1844767">
            <a:off x="-189319" y="4181775"/>
            <a:ext cx="2828210" cy="2828210"/>
          </a:xfrm>
          <a:custGeom>
            <a:avLst/>
            <a:gdLst/>
            <a:ahLst/>
            <a:cxnLst/>
            <a:rect r="r" b="b" t="t" l="l"/>
            <a:pathLst>
              <a:path h="2828210" w="2828210">
                <a:moveTo>
                  <a:pt x="0" y="0"/>
                </a:moveTo>
                <a:lnTo>
                  <a:pt x="2828210" y="0"/>
                </a:lnTo>
                <a:lnTo>
                  <a:pt x="2828210" y="2828210"/>
                </a:lnTo>
                <a:lnTo>
                  <a:pt x="0" y="2828210"/>
                </a:lnTo>
                <a:lnTo>
                  <a:pt x="0" y="0"/>
                </a:lnTo>
                <a:close/>
              </a:path>
            </a:pathLst>
          </a:custGeom>
          <a:blipFill>
            <a:blip r:embed="rId3"/>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680" y="621771"/>
            <a:ext cx="8778240" cy="1682538"/>
            <a:chOff x="0" y="0"/>
            <a:chExt cx="11704320" cy="2243384"/>
          </a:xfrm>
        </p:grpSpPr>
        <p:sp>
          <p:nvSpPr>
            <p:cNvPr name="Freeform 3" id="3"/>
            <p:cNvSpPr/>
            <p:nvPr/>
          </p:nvSpPr>
          <p:spPr>
            <a:xfrm flipH="false" flipV="false" rot="0">
              <a:off x="0" y="0"/>
              <a:ext cx="11704320" cy="2243384"/>
            </a:xfrm>
            <a:custGeom>
              <a:avLst/>
              <a:gdLst/>
              <a:ahLst/>
              <a:cxnLst/>
              <a:rect r="r" b="b" t="t" l="l"/>
              <a:pathLst>
                <a:path h="2243384" w="11704320">
                  <a:moveTo>
                    <a:pt x="0" y="0"/>
                  </a:moveTo>
                  <a:lnTo>
                    <a:pt x="11704320" y="0"/>
                  </a:lnTo>
                  <a:lnTo>
                    <a:pt x="11704320" y="2243384"/>
                  </a:lnTo>
                  <a:lnTo>
                    <a:pt x="0" y="2243384"/>
                  </a:lnTo>
                  <a:close/>
                </a:path>
              </a:pathLst>
            </a:custGeom>
            <a:solidFill>
              <a:srgbClr val="000000">
                <a:alpha val="0"/>
              </a:srgbClr>
            </a:solidFill>
          </p:spPr>
        </p:sp>
        <p:sp>
          <p:nvSpPr>
            <p:cNvPr name="TextBox 4" id="4"/>
            <p:cNvSpPr txBox="true"/>
            <p:nvPr/>
          </p:nvSpPr>
          <p:spPr>
            <a:xfrm>
              <a:off x="0" y="-19050"/>
              <a:ext cx="11704320" cy="2262434"/>
            </a:xfrm>
            <a:prstGeom prst="rect">
              <a:avLst/>
            </a:prstGeom>
          </p:spPr>
          <p:txBody>
            <a:bodyPr anchor="ctr" rtlCol="false" tIns="0" lIns="0" bIns="0" rIns="0"/>
            <a:lstStyle/>
            <a:p>
              <a:pPr algn="ctr">
                <a:lnSpc>
                  <a:spcPts val="5631"/>
                </a:lnSpc>
              </a:pPr>
              <a:r>
                <a:rPr lang="en-US" sz="4693">
                  <a:solidFill>
                    <a:srgbClr val="000000"/>
                  </a:solidFill>
                  <a:latin typeface="LEMON MILK Medium"/>
                  <a:ea typeface="LEMON MILK Medium"/>
                  <a:cs typeface="LEMON MILK Medium"/>
                  <a:sym typeface="LEMON MILK Medium"/>
                </a:rPr>
                <a:t>Why Is Media Literacy Important?</a:t>
              </a:r>
            </a:p>
          </p:txBody>
        </p:sp>
      </p:grpSp>
      <p:sp>
        <p:nvSpPr>
          <p:cNvPr name="TextBox 5" id="5"/>
          <p:cNvSpPr txBox="true"/>
          <p:nvPr/>
        </p:nvSpPr>
        <p:spPr>
          <a:xfrm rot="0">
            <a:off x="579120" y="2859405"/>
            <a:ext cx="8595360" cy="4095750"/>
          </a:xfrm>
          <a:prstGeom prst="rect">
            <a:avLst/>
          </a:prstGeom>
        </p:spPr>
        <p:txBody>
          <a:bodyPr anchor="t" rtlCol="false" tIns="0" lIns="0" bIns="0" rIns="0">
            <a:spAutoFit/>
          </a:bodyPr>
          <a:lstStyle/>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The information and news we consume saturate our lives, minute by minute, day after day, like never before in history. </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The proliferation of misinformation poses a significant challenge to informed citizenship and democratic participation.</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Consumption of mis- and disinformation has been correlated with the erosion of democracy.</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 Video: </a:t>
            </a:r>
            <a:r>
              <a:rPr lang="en-US" sz="2499" u="sng">
                <a:solidFill>
                  <a:srgbClr val="0000FF"/>
                </a:solidFill>
                <a:latin typeface="Stavok Grotesque"/>
                <a:ea typeface="Stavok Grotesque"/>
                <a:cs typeface="Stavok Grotesque"/>
                <a:sym typeface="Stavok Grotesque"/>
                <a:hlinkClick r:id="rId2" tooltip="https://www.youtube.com/watch?v=g3vbdE9STVk"/>
              </a:rPr>
              <a:t>The importance of teaching media literacy skills with Assiata Ayinla </a:t>
            </a:r>
          </a:p>
          <a:p>
            <a:pPr algn="l">
              <a:lnSpc>
                <a:spcPts val="299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680" y="689800"/>
            <a:ext cx="8778240" cy="1504759"/>
            <a:chOff x="0" y="0"/>
            <a:chExt cx="11704320" cy="2006346"/>
          </a:xfrm>
        </p:grpSpPr>
        <p:sp>
          <p:nvSpPr>
            <p:cNvPr name="Freeform 3" id="3"/>
            <p:cNvSpPr/>
            <p:nvPr/>
          </p:nvSpPr>
          <p:spPr>
            <a:xfrm flipH="false" flipV="false" rot="0">
              <a:off x="0" y="0"/>
              <a:ext cx="11704320" cy="2006346"/>
            </a:xfrm>
            <a:custGeom>
              <a:avLst/>
              <a:gdLst/>
              <a:ahLst/>
              <a:cxnLst/>
              <a:rect r="r" b="b" t="t" l="l"/>
              <a:pathLst>
                <a:path h="2006346" w="11704320">
                  <a:moveTo>
                    <a:pt x="0" y="0"/>
                  </a:moveTo>
                  <a:lnTo>
                    <a:pt x="11704320" y="0"/>
                  </a:lnTo>
                  <a:lnTo>
                    <a:pt x="11704320" y="2006346"/>
                  </a:lnTo>
                  <a:lnTo>
                    <a:pt x="0" y="2006346"/>
                  </a:lnTo>
                  <a:close/>
                </a:path>
              </a:pathLst>
            </a:custGeom>
            <a:solidFill>
              <a:srgbClr val="000000">
                <a:alpha val="0"/>
              </a:srgbClr>
            </a:solidFill>
          </p:spPr>
        </p:sp>
        <p:sp>
          <p:nvSpPr>
            <p:cNvPr name="TextBox 4" id="4"/>
            <p:cNvSpPr txBox="true"/>
            <p:nvPr/>
          </p:nvSpPr>
          <p:spPr>
            <a:xfrm>
              <a:off x="0" y="-9525"/>
              <a:ext cx="11704320" cy="2015871"/>
            </a:xfrm>
            <a:prstGeom prst="rect">
              <a:avLst/>
            </a:prstGeom>
          </p:spPr>
          <p:txBody>
            <a:bodyPr anchor="ctr" rtlCol="false" tIns="0" lIns="0" bIns="0" rIns="0"/>
            <a:lstStyle/>
            <a:p>
              <a:pPr algn="ctr">
                <a:lnSpc>
                  <a:spcPts val="5068"/>
                </a:lnSpc>
              </a:pPr>
              <a:r>
                <a:rPr lang="en-US" sz="4223">
                  <a:solidFill>
                    <a:srgbClr val="000000"/>
                  </a:solidFill>
                  <a:latin typeface="LEMON MILK Medium"/>
                  <a:ea typeface="LEMON MILK Medium"/>
                  <a:cs typeface="LEMON MILK Medium"/>
                  <a:sym typeface="LEMON MILK Medium"/>
                </a:rPr>
                <a:t>What Happens In the Absence of Media Literacy?</a:t>
              </a:r>
            </a:p>
          </p:txBody>
        </p:sp>
      </p:grpSp>
      <p:sp>
        <p:nvSpPr>
          <p:cNvPr name="TextBox 5" id="5"/>
          <p:cNvSpPr txBox="true"/>
          <p:nvPr/>
        </p:nvSpPr>
        <p:spPr>
          <a:xfrm rot="0">
            <a:off x="731520" y="2478982"/>
            <a:ext cx="8595360" cy="2981325"/>
          </a:xfrm>
          <a:prstGeom prst="rect">
            <a:avLst/>
          </a:prstGeom>
        </p:spPr>
        <p:txBody>
          <a:bodyPr anchor="t" rtlCol="false" tIns="0" lIns="0" bIns="0" rIns="0">
            <a:spAutoFit/>
          </a:bodyPr>
          <a:lstStyle/>
          <a:p>
            <a:pPr algn="l" marL="321733" indent="-160867" lvl="1">
              <a:lnSpc>
                <a:spcPts val="2999"/>
              </a:lnSpc>
              <a:buFont typeface="Arial"/>
              <a:buChar char="•"/>
            </a:pPr>
            <a:r>
              <a:rPr lang="en-US" sz="2499">
                <a:solidFill>
                  <a:srgbClr val="000000"/>
                </a:solidFill>
                <a:latin typeface="Stavok Grotesque"/>
                <a:ea typeface="Stavok Grotesque"/>
                <a:cs typeface="Stavok Grotesque"/>
                <a:sym typeface="Stavok Grotesque"/>
              </a:rPr>
              <a:t>📍 Case: Facebook &amp; Myanmar</a:t>
            </a:r>
          </a:p>
          <a:p>
            <a:pPr algn="l" marL="321733" indent="-160867" lvl="1">
              <a:lnSpc>
                <a:spcPts val="2999"/>
              </a:lnSpc>
              <a:buFont typeface="Arial"/>
              <a:buChar char="•"/>
            </a:pPr>
            <a:r>
              <a:rPr lang="en-US" sz="2499">
                <a:solidFill>
                  <a:srgbClr val="000000"/>
                </a:solidFill>
                <a:latin typeface="Stavok Grotesque"/>
                <a:ea typeface="Stavok Grotesque"/>
                <a:cs typeface="Stavok Grotesque"/>
                <a:sym typeface="Stavok Grotesque"/>
              </a:rPr>
              <a:t>📊 What happened: Ethnic cleansing influenced by disinformation and amplified algorithmically by easy access to Facebook</a:t>
            </a:r>
          </a:p>
          <a:p>
            <a:pPr algn="l" marL="321733" indent="-160867" lvl="1">
              <a:lnSpc>
                <a:spcPts val="2999"/>
              </a:lnSpc>
              <a:buFont typeface="Arial"/>
              <a:buChar char="•"/>
            </a:pPr>
            <a:r>
              <a:rPr lang="en-US" sz="2499">
                <a:solidFill>
                  <a:srgbClr val="000000"/>
                </a:solidFill>
                <a:latin typeface="Stavok Grotesque"/>
                <a:ea typeface="Stavok Grotesque"/>
                <a:cs typeface="Stavok Grotesque"/>
                <a:sym typeface="Stavok Grotesque"/>
              </a:rPr>
              <a:t>💡 Takeaway: Misinformation can have deadly real-world consequences</a:t>
            </a:r>
          </a:p>
          <a:p>
            <a:pPr algn="l" marL="321733" indent="-160867" lvl="1">
              <a:lnSpc>
                <a:spcPts val="2999"/>
              </a:lnSpc>
              <a:buFont typeface="Arial"/>
              <a:buChar char="•"/>
            </a:pPr>
            <a:r>
              <a:rPr lang="en-US" sz="2499">
                <a:solidFill>
                  <a:srgbClr val="000000"/>
                </a:solidFill>
                <a:latin typeface="Stavok Grotesque"/>
                <a:ea typeface="Stavok Grotesque"/>
                <a:cs typeface="Stavok Grotesque"/>
                <a:sym typeface="Stavok Grotesque"/>
              </a:rPr>
              <a:t>🔗 </a:t>
            </a:r>
            <a:r>
              <a:rPr lang="en-US" sz="2499" u="sng">
                <a:solidFill>
                  <a:srgbClr val="0000FF"/>
                </a:solidFill>
                <a:latin typeface="Stavok Grotesque"/>
                <a:ea typeface="Stavok Grotesque"/>
                <a:cs typeface="Stavok Grotesque"/>
                <a:sym typeface="Stavok Grotesque"/>
                <a:hlinkClick r:id="rId2" tooltip="https://www.amnesty.org/en/latest/news/2022/09/myanmar-facebooks-systems-promoted-violence-against-rohingya-meta-owes-reparations-new-report/"/>
              </a:rPr>
              <a:t>Amnesty report on Facebook’s role in ethnic cleansing in Myanmar</a:t>
            </a:r>
          </a:p>
        </p:txBody>
      </p:sp>
      <p:sp>
        <p:nvSpPr>
          <p:cNvPr name="Freeform 6" id="6"/>
          <p:cNvSpPr/>
          <p:nvPr/>
        </p:nvSpPr>
        <p:spPr>
          <a:xfrm flipH="false" flipV="false" rot="0">
            <a:off x="2814035" y="6450165"/>
            <a:ext cx="3901440" cy="716890"/>
          </a:xfrm>
          <a:custGeom>
            <a:avLst/>
            <a:gdLst/>
            <a:ahLst/>
            <a:cxnLst/>
            <a:rect r="r" b="b" t="t" l="l"/>
            <a:pathLst>
              <a:path h="716890" w="3901440">
                <a:moveTo>
                  <a:pt x="0" y="0"/>
                </a:moveTo>
                <a:lnTo>
                  <a:pt x="3901440" y="0"/>
                </a:lnTo>
                <a:lnTo>
                  <a:pt x="3901440" y="716890"/>
                </a:lnTo>
                <a:lnTo>
                  <a:pt x="0" y="71689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1396975">
            <a:off x="3117536" y="6030596"/>
            <a:ext cx="1571572" cy="626437"/>
          </a:xfrm>
          <a:prstGeom prst="rect">
            <a:avLst/>
          </a:prstGeom>
        </p:spPr>
        <p:txBody>
          <a:bodyPr anchor="t" rtlCol="false" tIns="0" lIns="0" bIns="0" rIns="0">
            <a:spAutoFit/>
          </a:bodyPr>
          <a:lstStyle/>
          <a:p>
            <a:pPr algn="ctr">
              <a:lnSpc>
                <a:spcPts val="4224"/>
              </a:lnSpc>
              <a:spcBef>
                <a:spcPct val="0"/>
              </a:spcBef>
            </a:pPr>
            <a:r>
              <a:rPr lang="en-US" sz="3520">
                <a:solidFill>
                  <a:srgbClr val="CE3632"/>
                </a:solidFill>
                <a:latin typeface="LEMON MILK Medium"/>
                <a:ea typeface="LEMON MILK Medium"/>
                <a:cs typeface="LEMON MILK Medium"/>
                <a:sym typeface="LEMON MILK Medium"/>
              </a:rPr>
              <a:t>truth</a:t>
            </a:r>
          </a:p>
        </p:txBody>
      </p:sp>
      <p:sp>
        <p:nvSpPr>
          <p:cNvPr name="TextBox 8" id="8"/>
          <p:cNvSpPr txBox="true"/>
          <p:nvPr/>
        </p:nvSpPr>
        <p:spPr>
          <a:xfrm rot="-1299934">
            <a:off x="4805402" y="6257079"/>
            <a:ext cx="1562272" cy="644349"/>
          </a:xfrm>
          <a:prstGeom prst="rect">
            <a:avLst/>
          </a:prstGeom>
        </p:spPr>
        <p:txBody>
          <a:bodyPr anchor="t" rtlCol="false" tIns="0" lIns="0" bIns="0" rIns="0">
            <a:spAutoFit/>
          </a:bodyPr>
          <a:lstStyle/>
          <a:p>
            <a:pPr algn="ctr">
              <a:lnSpc>
                <a:spcPts val="4157"/>
              </a:lnSpc>
              <a:spcBef>
                <a:spcPct val="0"/>
              </a:spcBef>
            </a:pPr>
            <a:r>
              <a:rPr lang="en-US" sz="3464">
                <a:solidFill>
                  <a:srgbClr val="CE3632"/>
                </a:solidFill>
                <a:latin typeface="LEMON MILK Medium"/>
                <a:ea typeface="LEMON MILK Medium"/>
                <a:cs typeface="LEMON MILK Medium"/>
                <a:sym typeface="LEMON MILK Medium"/>
              </a:rPr>
              <a:t>facts</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87680" y="533400"/>
            <a:ext cx="8778240" cy="1219200"/>
            <a:chOff x="0" y="0"/>
            <a:chExt cx="11704320" cy="1625600"/>
          </a:xfrm>
        </p:grpSpPr>
        <p:sp>
          <p:nvSpPr>
            <p:cNvPr name="Freeform 3" id="3"/>
            <p:cNvSpPr/>
            <p:nvPr/>
          </p:nvSpPr>
          <p:spPr>
            <a:xfrm flipH="false" flipV="false" rot="0">
              <a:off x="0" y="0"/>
              <a:ext cx="11704320" cy="1625600"/>
            </a:xfrm>
            <a:custGeom>
              <a:avLst/>
              <a:gdLst/>
              <a:ahLst/>
              <a:cxnLst/>
              <a:rect r="r" b="b" t="t" l="l"/>
              <a:pathLst>
                <a:path h="1625600" w="11704320">
                  <a:moveTo>
                    <a:pt x="0" y="0"/>
                  </a:moveTo>
                  <a:lnTo>
                    <a:pt x="11704320" y="0"/>
                  </a:lnTo>
                  <a:lnTo>
                    <a:pt x="11704320" y="1625600"/>
                  </a:lnTo>
                  <a:lnTo>
                    <a:pt x="0" y="1625600"/>
                  </a:lnTo>
                  <a:close/>
                </a:path>
              </a:pathLst>
            </a:custGeom>
            <a:solidFill>
              <a:srgbClr val="000000">
                <a:alpha val="0"/>
              </a:srgbClr>
            </a:solidFill>
          </p:spPr>
        </p:sp>
        <p:sp>
          <p:nvSpPr>
            <p:cNvPr name="TextBox 4" id="4"/>
            <p:cNvSpPr txBox="true"/>
            <p:nvPr/>
          </p:nvSpPr>
          <p:spPr>
            <a:xfrm>
              <a:off x="0" y="-19050"/>
              <a:ext cx="11704320" cy="1644650"/>
            </a:xfrm>
            <a:prstGeom prst="rect">
              <a:avLst/>
            </a:prstGeom>
          </p:spPr>
          <p:txBody>
            <a:bodyPr anchor="ctr" rtlCol="false" tIns="0" lIns="0" bIns="0" rIns="0"/>
            <a:lstStyle/>
            <a:p>
              <a:pPr algn="ctr">
                <a:lnSpc>
                  <a:spcPts val="5631"/>
                </a:lnSpc>
              </a:pPr>
              <a:r>
                <a:rPr lang="en-US" sz="4693">
                  <a:solidFill>
                    <a:srgbClr val="000000"/>
                  </a:solidFill>
                  <a:latin typeface="LEMON MILK Medium"/>
                  <a:ea typeface="LEMON MILK Medium"/>
                  <a:cs typeface="LEMON MILK Medium"/>
                  <a:sym typeface="LEMON MILK Medium"/>
                </a:rPr>
                <a:t>Key Concepts – Overview</a:t>
              </a:r>
            </a:p>
          </p:txBody>
        </p:sp>
      </p:grpSp>
      <p:sp>
        <p:nvSpPr>
          <p:cNvPr name="TextBox 5" id="5"/>
          <p:cNvSpPr txBox="true"/>
          <p:nvPr/>
        </p:nvSpPr>
        <p:spPr>
          <a:xfrm rot="0">
            <a:off x="579120" y="1979295"/>
            <a:ext cx="8595360" cy="4810125"/>
          </a:xfrm>
          <a:prstGeom prst="rect">
            <a:avLst/>
          </a:prstGeom>
        </p:spPr>
        <p:txBody>
          <a:bodyPr anchor="t" rtlCol="false" tIns="0" lIns="0" bIns="0" rIns="0">
            <a:spAutoFit/>
          </a:bodyPr>
          <a:lstStyle/>
          <a:p>
            <a:pPr algn="l" marL="231650" indent="-115825" lvl="1">
              <a:lnSpc>
                <a:spcPts val="2160"/>
              </a:lnSpc>
              <a:buFont typeface="Arial"/>
              <a:buChar char="•"/>
            </a:pPr>
            <a:r>
              <a:rPr lang="en-US" b="true" sz="1800">
                <a:solidFill>
                  <a:srgbClr val="0D0D0D"/>
                </a:solidFill>
                <a:latin typeface="Stavok Grotesque Bold"/>
                <a:ea typeface="Stavok Grotesque Bold"/>
                <a:cs typeface="Stavok Grotesque Bold"/>
                <a:sym typeface="Stavok Grotesque Bold"/>
              </a:rPr>
              <a:t>Disinformation</a:t>
            </a:r>
            <a:r>
              <a:rPr lang="en-US" sz="1800">
                <a:solidFill>
                  <a:srgbClr val="0D0D0D"/>
                </a:solidFill>
                <a:latin typeface="Stavok Grotesque"/>
                <a:ea typeface="Stavok Grotesque"/>
                <a:cs typeface="Stavok Grotesque"/>
                <a:sym typeface="Stavok Grotesque"/>
              </a:rPr>
              <a:t> - false information which is deliberately intended to mislead—intentionally misstating the facts.</a:t>
            </a:r>
          </a:p>
          <a:p>
            <a:pPr algn="l" marL="231650" indent="-115825" lvl="1">
              <a:lnSpc>
                <a:spcPts val="2160"/>
              </a:lnSpc>
              <a:buFont typeface="Arial"/>
              <a:buChar char="•"/>
            </a:pPr>
            <a:r>
              <a:rPr lang="en-US" b="true" sz="1800">
                <a:solidFill>
                  <a:srgbClr val="0D0D0D"/>
                </a:solidFill>
                <a:latin typeface="Stavok Grotesque Bold"/>
                <a:ea typeface="Stavok Grotesque Bold"/>
                <a:cs typeface="Stavok Grotesque Bold"/>
                <a:sym typeface="Stavok Grotesque Bold"/>
              </a:rPr>
              <a:t>Misinformation</a:t>
            </a:r>
            <a:r>
              <a:rPr lang="en-US" sz="1800">
                <a:solidFill>
                  <a:srgbClr val="0D0D0D"/>
                </a:solidFill>
                <a:latin typeface="Stavok Grotesque"/>
                <a:ea typeface="Stavok Grotesque"/>
                <a:cs typeface="Stavok Grotesque"/>
                <a:sym typeface="Stavok Grotesque"/>
              </a:rPr>
              <a:t> - false or inaccurate information—getting the facts wrong. Disinformation unknowingly spread or disseminated becomes misinformation.</a:t>
            </a:r>
          </a:p>
          <a:p>
            <a:pPr algn="l" marL="231650" indent="-115825" lvl="1">
              <a:lnSpc>
                <a:spcPts val="2160"/>
              </a:lnSpc>
              <a:buFont typeface="Arial"/>
              <a:buChar char="•"/>
            </a:pPr>
            <a:r>
              <a:rPr lang="en-US" b="true" sz="1800">
                <a:solidFill>
                  <a:srgbClr val="0D0D0D"/>
                </a:solidFill>
                <a:latin typeface="Stavok Grotesque Bold"/>
                <a:ea typeface="Stavok Grotesque Bold"/>
                <a:cs typeface="Stavok Grotesque Bold"/>
                <a:sym typeface="Stavok Grotesque Bold"/>
              </a:rPr>
              <a:t>Propaganda</a:t>
            </a:r>
            <a:r>
              <a:rPr lang="en-US" sz="1800">
                <a:solidFill>
                  <a:srgbClr val="0D0D0D"/>
                </a:solidFill>
                <a:latin typeface="Stavok Grotesque"/>
                <a:ea typeface="Stavok Grotesque"/>
                <a:cs typeface="Stavok Grotesque"/>
                <a:sym typeface="Stavok Grotesque"/>
              </a:rPr>
              <a:t> - information, especially of a biased or misleading nature, used to promote a political cause or point of view.</a:t>
            </a:r>
          </a:p>
          <a:p>
            <a:pPr algn="l" marL="231650" indent="-115825" lvl="1">
              <a:lnSpc>
                <a:spcPts val="2160"/>
              </a:lnSpc>
              <a:buFont typeface="Arial"/>
              <a:buChar char="•"/>
            </a:pPr>
            <a:r>
              <a:rPr lang="en-US" b="true" sz="1800">
                <a:solidFill>
                  <a:srgbClr val="0D0D0D"/>
                </a:solidFill>
                <a:latin typeface="Stavok Grotesque Bold"/>
                <a:ea typeface="Stavok Grotesque Bold"/>
                <a:cs typeface="Stavok Grotesque Bold"/>
                <a:sym typeface="Stavok Grotesque Bold"/>
              </a:rPr>
              <a:t>Conspiracy theories </a:t>
            </a:r>
            <a:r>
              <a:rPr lang="en-US" sz="1800">
                <a:solidFill>
                  <a:srgbClr val="0D0D0D"/>
                </a:solidFill>
                <a:latin typeface="Stavok Grotesque"/>
                <a:ea typeface="Stavok Grotesque"/>
                <a:cs typeface="Stavok Grotesque"/>
                <a:sym typeface="Stavok Grotesque"/>
              </a:rPr>
              <a:t>- a belief that some secret but influential organization is responsible for an event or phenomenon. This often manifests as a spectacular or extraordinary explanation for a spectacular or extraordinary event.</a:t>
            </a:r>
          </a:p>
          <a:p>
            <a:pPr algn="l" marL="231650" indent="-115825" lvl="1">
              <a:lnSpc>
                <a:spcPts val="2160"/>
              </a:lnSpc>
              <a:buFont typeface="Arial"/>
              <a:buChar char="•"/>
            </a:pPr>
            <a:r>
              <a:rPr lang="en-US" b="true" sz="1800">
                <a:solidFill>
                  <a:srgbClr val="0D0D0D"/>
                </a:solidFill>
                <a:latin typeface="Stavok Grotesque Bold"/>
                <a:ea typeface="Stavok Grotesque Bold"/>
                <a:cs typeface="Stavok Grotesque Bold"/>
                <a:sym typeface="Stavok Grotesque Bold"/>
              </a:rPr>
              <a:t>Media</a:t>
            </a:r>
            <a:r>
              <a:rPr lang="en-US" sz="1800">
                <a:solidFill>
                  <a:srgbClr val="0D0D0D"/>
                </a:solidFill>
                <a:latin typeface="Stavok Grotesque"/>
                <a:ea typeface="Stavok Grotesque"/>
                <a:cs typeface="Stavok Grotesque"/>
                <a:sym typeface="Stavok Grotesque"/>
              </a:rPr>
              <a:t> – the means of mass communication.</a:t>
            </a:r>
          </a:p>
          <a:p>
            <a:pPr algn="l" marL="231650" indent="-115825" lvl="1">
              <a:lnSpc>
                <a:spcPts val="2160"/>
              </a:lnSpc>
              <a:buFont typeface="Arial"/>
              <a:buChar char="•"/>
            </a:pPr>
            <a:r>
              <a:rPr lang="en-US" b="true" sz="1800">
                <a:solidFill>
                  <a:srgbClr val="0D0D0D"/>
                </a:solidFill>
                <a:latin typeface="Stavok Grotesque Bold"/>
                <a:ea typeface="Stavok Grotesque Bold"/>
                <a:cs typeface="Stavok Grotesque Bold"/>
                <a:sym typeface="Stavok Grotesque Bold"/>
              </a:rPr>
              <a:t>News</a:t>
            </a:r>
            <a:r>
              <a:rPr lang="en-US" sz="1800">
                <a:solidFill>
                  <a:srgbClr val="0D0D0D"/>
                </a:solidFill>
                <a:latin typeface="Stavok Grotesque"/>
                <a:ea typeface="Stavok Grotesque"/>
                <a:cs typeface="Stavok Grotesque"/>
                <a:sym typeface="Stavok Grotesque"/>
              </a:rPr>
              <a:t> – newly received or noteworthy information, especially about recent events.</a:t>
            </a:r>
          </a:p>
          <a:p>
            <a:pPr algn="l" marL="231650" indent="-115825" lvl="1">
              <a:lnSpc>
                <a:spcPts val="2160"/>
              </a:lnSpc>
              <a:buFont typeface="Arial"/>
              <a:buChar char="•"/>
            </a:pPr>
            <a:r>
              <a:rPr lang="en-US" b="true" sz="1800">
                <a:solidFill>
                  <a:srgbClr val="0D0D0D"/>
                </a:solidFill>
                <a:latin typeface="Stavok Grotesque Bold"/>
                <a:ea typeface="Stavok Grotesque Bold"/>
                <a:cs typeface="Stavok Grotesque Bold"/>
                <a:sym typeface="Stavok Grotesque Bold"/>
              </a:rPr>
              <a:t>Fake news </a:t>
            </a:r>
            <a:r>
              <a:rPr lang="en-US" sz="1800">
                <a:solidFill>
                  <a:srgbClr val="0D0D0D"/>
                </a:solidFill>
                <a:latin typeface="Stavok Grotesque"/>
                <a:ea typeface="Stavok Grotesque"/>
                <a:cs typeface="Stavok Grotesque"/>
                <a:sym typeface="Stavok Grotesque"/>
              </a:rPr>
              <a:t>– false or misleading information using the aesthetics of news or journalism to appear legitimate. </a:t>
            </a:r>
          </a:p>
          <a:p>
            <a:pPr algn="l" marL="231650" indent="-115825" lvl="1">
              <a:lnSpc>
                <a:spcPts val="2160"/>
              </a:lnSpc>
              <a:buFont typeface="Arial"/>
              <a:buChar char="•"/>
            </a:pPr>
            <a:r>
              <a:rPr lang="en-US" b="true" sz="1800">
                <a:solidFill>
                  <a:srgbClr val="0D0D0D"/>
                </a:solidFill>
                <a:latin typeface="Stavok Grotesque Bold"/>
                <a:ea typeface="Stavok Grotesque Bold"/>
                <a:cs typeface="Stavok Grotesque Bold"/>
                <a:sym typeface="Stavok Grotesque Bold"/>
              </a:rPr>
              <a:t>AI/LLM </a:t>
            </a:r>
            <a:r>
              <a:rPr lang="en-US" sz="1800">
                <a:solidFill>
                  <a:srgbClr val="0D0D0D"/>
                </a:solidFill>
                <a:latin typeface="Stavok Grotesque"/>
                <a:ea typeface="Stavok Grotesque"/>
                <a:cs typeface="Stavok Grotesque"/>
                <a:sym typeface="Stavok Grotesque"/>
              </a:rPr>
              <a:t>- a type of artificial intelligence model trained on vast amounts of text data to understand, generate, and manipulate human language.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31520" y="-487680"/>
            <a:ext cx="8290560" cy="8290560"/>
          </a:xfrm>
          <a:custGeom>
            <a:avLst/>
            <a:gdLst/>
            <a:ahLst/>
            <a:cxnLst/>
            <a:rect r="r" b="b" t="t" l="l"/>
            <a:pathLst>
              <a:path h="8290560" w="8290560">
                <a:moveTo>
                  <a:pt x="0" y="0"/>
                </a:moveTo>
                <a:lnTo>
                  <a:pt x="8290560" y="0"/>
                </a:lnTo>
                <a:lnTo>
                  <a:pt x="8290560" y="8290560"/>
                </a:lnTo>
                <a:lnTo>
                  <a:pt x="0" y="8290560"/>
                </a:lnTo>
                <a:lnTo>
                  <a:pt x="0" y="0"/>
                </a:lnTo>
                <a:close/>
              </a:path>
            </a:pathLst>
          </a:custGeom>
          <a:blipFill>
            <a:blip r:embed="rId2">
              <a:alphaModFix amt="29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87680" y="533400"/>
            <a:ext cx="8778240" cy="1219200"/>
            <a:chOff x="0" y="0"/>
            <a:chExt cx="11704320" cy="1625600"/>
          </a:xfrm>
        </p:grpSpPr>
        <p:sp>
          <p:nvSpPr>
            <p:cNvPr name="Freeform 4" id="4"/>
            <p:cNvSpPr/>
            <p:nvPr/>
          </p:nvSpPr>
          <p:spPr>
            <a:xfrm flipH="false" flipV="false" rot="0">
              <a:off x="0" y="0"/>
              <a:ext cx="11704320" cy="1625600"/>
            </a:xfrm>
            <a:custGeom>
              <a:avLst/>
              <a:gdLst/>
              <a:ahLst/>
              <a:cxnLst/>
              <a:rect r="r" b="b" t="t" l="l"/>
              <a:pathLst>
                <a:path h="1625600" w="11704320">
                  <a:moveTo>
                    <a:pt x="0" y="0"/>
                  </a:moveTo>
                  <a:lnTo>
                    <a:pt x="11704320" y="0"/>
                  </a:lnTo>
                  <a:lnTo>
                    <a:pt x="11704320" y="1625600"/>
                  </a:lnTo>
                  <a:lnTo>
                    <a:pt x="0" y="1625600"/>
                  </a:lnTo>
                  <a:close/>
                </a:path>
              </a:pathLst>
            </a:custGeom>
            <a:solidFill>
              <a:srgbClr val="000000">
                <a:alpha val="0"/>
              </a:srgbClr>
            </a:solidFill>
          </p:spPr>
        </p:sp>
        <p:sp>
          <p:nvSpPr>
            <p:cNvPr name="TextBox 5" id="5"/>
            <p:cNvSpPr txBox="true"/>
            <p:nvPr/>
          </p:nvSpPr>
          <p:spPr>
            <a:xfrm>
              <a:off x="0" y="-19050"/>
              <a:ext cx="11704320" cy="1644650"/>
            </a:xfrm>
            <a:prstGeom prst="rect">
              <a:avLst/>
            </a:prstGeom>
          </p:spPr>
          <p:txBody>
            <a:bodyPr anchor="ctr" rtlCol="false" tIns="0" lIns="0" bIns="0" rIns="0"/>
            <a:lstStyle/>
            <a:p>
              <a:pPr algn="ctr">
                <a:lnSpc>
                  <a:spcPts val="5631"/>
                </a:lnSpc>
              </a:pPr>
              <a:r>
                <a:rPr lang="en-US" sz="4693">
                  <a:solidFill>
                    <a:srgbClr val="0D0D0D"/>
                  </a:solidFill>
                  <a:latin typeface="LEMON MILK Medium"/>
                  <a:ea typeface="LEMON MILK Medium"/>
                  <a:cs typeface="LEMON MILK Medium"/>
                  <a:sym typeface="LEMON MILK Medium"/>
                </a:rPr>
                <a:t>How We Got Here</a:t>
              </a:r>
            </a:p>
          </p:txBody>
        </p:sp>
      </p:grpSp>
      <p:sp>
        <p:nvSpPr>
          <p:cNvPr name="TextBox 6" id="6"/>
          <p:cNvSpPr txBox="true"/>
          <p:nvPr/>
        </p:nvSpPr>
        <p:spPr>
          <a:xfrm rot="0">
            <a:off x="670560" y="1971675"/>
            <a:ext cx="8595360" cy="5343525"/>
          </a:xfrm>
          <a:prstGeom prst="rect">
            <a:avLst/>
          </a:prstGeom>
        </p:spPr>
        <p:txBody>
          <a:bodyPr anchor="t" rtlCol="false" tIns="0" lIns="0" bIns="0" rIns="0">
            <a:spAutoFit/>
          </a:bodyPr>
          <a:lstStyle/>
          <a:p>
            <a:pPr algn="just" marL="283124" indent="-141562" lvl="1">
              <a:lnSpc>
                <a:spcPts val="2639"/>
              </a:lnSpc>
              <a:buFont typeface="Arial"/>
              <a:buChar char="•"/>
            </a:pPr>
            <a:r>
              <a:rPr lang="en-US" sz="2199">
                <a:solidFill>
                  <a:srgbClr val="000000"/>
                </a:solidFill>
                <a:latin typeface="Stavok Grotesque"/>
                <a:ea typeface="Stavok Grotesque"/>
                <a:cs typeface="Stavok Grotesque"/>
                <a:sym typeface="Stavok Grotesque"/>
              </a:rPr>
              <a:t>Information is published and consumed at exponentially greater rates than ever before in human history. </a:t>
            </a:r>
          </a:p>
          <a:p>
            <a:pPr algn="just" marL="283124" indent="-141562" lvl="1">
              <a:lnSpc>
                <a:spcPts val="2639"/>
              </a:lnSpc>
              <a:buFont typeface="Arial"/>
              <a:buChar char="•"/>
            </a:pPr>
            <a:r>
              <a:rPr lang="en-US" sz="2199">
                <a:solidFill>
                  <a:srgbClr val="000000"/>
                </a:solidFill>
                <a:latin typeface="Stavok Grotesque"/>
                <a:ea typeface="Stavok Grotesque"/>
                <a:cs typeface="Stavok Grotesque"/>
                <a:sym typeface="Stavok Grotesque"/>
              </a:rPr>
              <a:t>The internet has given us access to unprecedented volumes of information, but studies consistently show that we are less knowledgeable about politics, science, economics, and other aspects of society critical to our well-being. </a:t>
            </a:r>
          </a:p>
          <a:p>
            <a:pPr algn="just" marL="283124" indent="-141562" lvl="1">
              <a:lnSpc>
                <a:spcPts val="2639"/>
              </a:lnSpc>
              <a:buFont typeface="Arial"/>
              <a:buChar char="•"/>
            </a:pPr>
            <a:r>
              <a:rPr lang="en-US" sz="2199">
                <a:solidFill>
                  <a:srgbClr val="000000"/>
                </a:solidFill>
                <a:latin typeface="Stavok Grotesque"/>
                <a:ea typeface="Stavok Grotesque"/>
                <a:cs typeface="Stavok Grotesque"/>
                <a:sym typeface="Stavok Grotesque"/>
              </a:rPr>
              <a:t>Misleading online content has evolved in just a few decades from using instant messaging and early social media platforms like MySpace, to sophisticated state-based disinformation campaigns using video and generative AI. </a:t>
            </a:r>
          </a:p>
          <a:p>
            <a:pPr algn="just" marL="283124" indent="-141562" lvl="1">
              <a:lnSpc>
                <a:spcPts val="2639"/>
              </a:lnSpc>
              <a:buFont typeface="Arial"/>
              <a:buChar char="•"/>
            </a:pPr>
            <a:r>
              <a:rPr lang="en-US" sz="2199">
                <a:solidFill>
                  <a:srgbClr val="000000"/>
                </a:solidFill>
                <a:latin typeface="Stavok Grotesque"/>
                <a:ea typeface="Stavok Grotesque"/>
                <a:cs typeface="Stavok Grotesque"/>
                <a:sym typeface="Stavok Grotesque"/>
              </a:rPr>
              <a:t>🔗 </a:t>
            </a:r>
            <a:r>
              <a:rPr lang="en-US" sz="2199" u="sng">
                <a:solidFill>
                  <a:srgbClr val="0000FF"/>
                </a:solidFill>
                <a:latin typeface="Stavok Grotesque"/>
                <a:ea typeface="Stavok Grotesque"/>
                <a:cs typeface="Stavok Grotesque"/>
                <a:sym typeface="Stavok Grotesque"/>
                <a:hlinkClick r:id="rId4" tooltip="https://ec.europa.eu/programmes/erasmus-plus/project-result-content/d8e55367-c854-4fbf-98c1-5323760b2cc0/Module_1_-_Fake_News_and_Disinformation_Workbook.pdf"/>
              </a:rPr>
              <a:t>A brief history of misinformation and disinformation in the digital era by the European Commission</a:t>
            </a:r>
          </a:p>
          <a:p>
            <a:pPr algn="just" marL="283124" indent="-141562" lvl="1">
              <a:lnSpc>
                <a:spcPts val="2639"/>
              </a:lnSpc>
            </a:pPr>
          </a:p>
          <a:p>
            <a:pPr algn="just" marL="283124" indent="-141562" lvl="1">
              <a:lnSpc>
                <a:spcPts val="263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42251" y="-1813851"/>
            <a:ext cx="10942902" cy="10942902"/>
          </a:xfrm>
          <a:custGeom>
            <a:avLst/>
            <a:gdLst/>
            <a:ahLst/>
            <a:cxnLst/>
            <a:rect r="r" b="b" t="t" l="l"/>
            <a:pathLst>
              <a:path h="10942902" w="10942902">
                <a:moveTo>
                  <a:pt x="0" y="0"/>
                </a:moveTo>
                <a:lnTo>
                  <a:pt x="10942902" y="0"/>
                </a:lnTo>
                <a:lnTo>
                  <a:pt x="10942902" y="10942902"/>
                </a:lnTo>
                <a:lnTo>
                  <a:pt x="0" y="10942902"/>
                </a:lnTo>
                <a:lnTo>
                  <a:pt x="0" y="0"/>
                </a:lnTo>
                <a:close/>
              </a:path>
            </a:pathLst>
          </a:custGeom>
          <a:blipFill>
            <a:blip r:embed="rId2"/>
            <a:stretch>
              <a:fillRect l="0" t="0" r="0" b="0"/>
            </a:stretch>
          </a:blipFill>
        </p:spPr>
      </p:sp>
      <p:grpSp>
        <p:nvGrpSpPr>
          <p:cNvPr name="Group 3" id="3"/>
          <p:cNvGrpSpPr/>
          <p:nvPr/>
        </p:nvGrpSpPr>
        <p:grpSpPr>
          <a:xfrm rot="0">
            <a:off x="1249680" y="995378"/>
            <a:ext cx="7559040" cy="1682538"/>
            <a:chOff x="0" y="0"/>
            <a:chExt cx="10078720" cy="2243384"/>
          </a:xfrm>
        </p:grpSpPr>
        <p:sp>
          <p:nvSpPr>
            <p:cNvPr name="Freeform 4" id="4"/>
            <p:cNvSpPr/>
            <p:nvPr/>
          </p:nvSpPr>
          <p:spPr>
            <a:xfrm flipH="false" flipV="false" rot="0">
              <a:off x="0" y="0"/>
              <a:ext cx="10078720" cy="2243384"/>
            </a:xfrm>
            <a:custGeom>
              <a:avLst/>
              <a:gdLst/>
              <a:ahLst/>
              <a:cxnLst/>
              <a:rect r="r" b="b" t="t" l="l"/>
              <a:pathLst>
                <a:path h="2243384" w="10078720">
                  <a:moveTo>
                    <a:pt x="0" y="0"/>
                  </a:moveTo>
                  <a:lnTo>
                    <a:pt x="10078720" y="0"/>
                  </a:lnTo>
                  <a:lnTo>
                    <a:pt x="10078720" y="2243384"/>
                  </a:lnTo>
                  <a:lnTo>
                    <a:pt x="0" y="2243384"/>
                  </a:lnTo>
                  <a:close/>
                </a:path>
              </a:pathLst>
            </a:custGeom>
            <a:solidFill>
              <a:srgbClr val="000000">
                <a:alpha val="0"/>
              </a:srgbClr>
            </a:solidFill>
          </p:spPr>
        </p:sp>
        <p:sp>
          <p:nvSpPr>
            <p:cNvPr name="TextBox 5" id="5"/>
            <p:cNvSpPr txBox="true"/>
            <p:nvPr/>
          </p:nvSpPr>
          <p:spPr>
            <a:xfrm>
              <a:off x="0" y="-19050"/>
              <a:ext cx="10078720" cy="2262434"/>
            </a:xfrm>
            <a:prstGeom prst="rect">
              <a:avLst/>
            </a:prstGeom>
          </p:spPr>
          <p:txBody>
            <a:bodyPr anchor="ctr" rtlCol="false" tIns="0" lIns="0" bIns="0" rIns="0"/>
            <a:lstStyle/>
            <a:p>
              <a:pPr algn="ctr">
                <a:lnSpc>
                  <a:spcPts val="5631"/>
                </a:lnSpc>
              </a:pPr>
              <a:r>
                <a:rPr lang="en-US" sz="4693">
                  <a:solidFill>
                    <a:srgbClr val="000000"/>
                  </a:solidFill>
                  <a:latin typeface="LEMON MILK Medium"/>
                  <a:ea typeface="LEMON MILK Medium"/>
                  <a:cs typeface="LEMON MILK Medium"/>
                  <a:sym typeface="LEMON MILK Medium"/>
                </a:rPr>
                <a:t>What Is Bias &amp; Framing?</a:t>
              </a:r>
            </a:p>
          </p:txBody>
        </p:sp>
      </p:grpSp>
      <p:sp>
        <p:nvSpPr>
          <p:cNvPr name="TextBox 6" id="6"/>
          <p:cNvSpPr txBox="true"/>
          <p:nvPr/>
        </p:nvSpPr>
        <p:spPr>
          <a:xfrm rot="0">
            <a:off x="1864995" y="2801741"/>
            <a:ext cx="6023610" cy="1866900"/>
          </a:xfrm>
          <a:prstGeom prst="rect">
            <a:avLst/>
          </a:prstGeom>
        </p:spPr>
        <p:txBody>
          <a:bodyPr anchor="t" rtlCol="false" tIns="0" lIns="0" bIns="0" rIns="0">
            <a:spAutoFit/>
          </a:bodyPr>
          <a:lstStyle/>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Information is not neutral</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Bias appears in word choice, image selection, or headline framing</a:t>
            </a:r>
          </a:p>
          <a:p>
            <a:pPr algn="l" marL="539749" indent="-269875" lvl="1">
              <a:lnSpc>
                <a:spcPts val="2999"/>
              </a:lnSpc>
              <a:buFont typeface="Arial"/>
              <a:buChar char="•"/>
            </a:pPr>
            <a:r>
              <a:rPr lang="en-US" sz="2499">
                <a:solidFill>
                  <a:srgbClr val="000000"/>
                </a:solidFill>
                <a:latin typeface="Stavok Grotesque"/>
                <a:ea typeface="Stavok Grotesque"/>
                <a:cs typeface="Stavok Grotesque"/>
                <a:sym typeface="Stavok Grotesque"/>
              </a:rPr>
              <a:t>🔗 </a:t>
            </a:r>
            <a:r>
              <a:rPr lang="en-US" sz="2499" u="sng">
                <a:solidFill>
                  <a:srgbClr val="0000FF"/>
                </a:solidFill>
                <a:latin typeface="Stavok Grotesque"/>
                <a:ea typeface="Stavok Grotesque"/>
                <a:cs typeface="Stavok Grotesque"/>
                <a:sym typeface="Stavok Grotesque"/>
                <a:hlinkClick r:id="rId3" tooltip="https://app.adfontesmedia.com/chart/interactive?utm_source=adfontesmedia&amp;utm_medium=website"/>
              </a:rPr>
              <a:t>Ad Fontes Media Bias Chart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DAGvC_vCJ6o</dc:identifier>
  <dcterms:modified xsi:type="dcterms:W3CDTF">2011-08-01T06:04:30Z</dcterms:modified>
  <cp:revision>1</cp:revision>
  <dc:title>Media Literacy Toolkit by Joshua Levine V2 July 2025</dc:title>
</cp:coreProperties>
</file>