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8" r:id="rId3"/>
    <p:sldId id="350" r:id="rId4"/>
    <p:sldId id="262" r:id="rId5"/>
    <p:sldId id="376" r:id="rId6"/>
    <p:sldId id="422" r:id="rId7"/>
    <p:sldId id="402" r:id="rId8"/>
    <p:sldId id="364" r:id="rId9"/>
    <p:sldId id="365" r:id="rId10"/>
    <p:sldId id="363" r:id="rId11"/>
    <p:sldId id="391" r:id="rId12"/>
    <p:sldId id="368" r:id="rId13"/>
    <p:sldId id="390" r:id="rId14"/>
    <p:sldId id="369" r:id="rId15"/>
    <p:sldId id="370" r:id="rId16"/>
    <p:sldId id="371" r:id="rId17"/>
    <p:sldId id="372" r:id="rId18"/>
    <p:sldId id="389" r:id="rId19"/>
    <p:sldId id="374" r:id="rId20"/>
    <p:sldId id="375" r:id="rId21"/>
    <p:sldId id="420" r:id="rId22"/>
    <p:sldId id="421" r:id="rId23"/>
    <p:sldId id="401" r:id="rId24"/>
    <p:sldId id="392" r:id="rId25"/>
    <p:sldId id="379" r:id="rId26"/>
    <p:sldId id="407" r:id="rId27"/>
    <p:sldId id="394" r:id="rId28"/>
    <p:sldId id="417" r:id="rId29"/>
    <p:sldId id="400" r:id="rId30"/>
    <p:sldId id="414" r:id="rId31"/>
    <p:sldId id="418" r:id="rId32"/>
    <p:sldId id="411" r:id="rId33"/>
    <p:sldId id="412" r:id="rId34"/>
    <p:sldId id="406" r:id="rId35"/>
    <p:sldId id="409" r:id="rId36"/>
    <p:sldId id="340" r:id="rId37"/>
    <p:sldId id="424" r:id="rId38"/>
    <p:sldId id="425" r:id="rId39"/>
    <p:sldId id="353" r:id="rId40"/>
    <p:sldId id="292" r:id="rId41"/>
    <p:sldId id="293" r:id="rId42"/>
    <p:sldId id="291" r:id="rId43"/>
    <p:sldId id="300" r:id="rId44"/>
    <p:sldId id="301" r:id="rId45"/>
    <p:sldId id="303" r:id="rId46"/>
    <p:sldId id="310" r:id="rId47"/>
    <p:sldId id="311" r:id="rId48"/>
    <p:sldId id="315" r:id="rId49"/>
    <p:sldId id="308" r:id="rId50"/>
    <p:sldId id="358" r:id="rId51"/>
    <p:sldId id="359" r:id="rId52"/>
    <p:sldId id="356" r:id="rId53"/>
    <p:sldId id="357" r:id="rId54"/>
    <p:sldId id="404" r:id="rId55"/>
    <p:sldId id="410" r:id="rId56"/>
    <p:sldId id="360" r:id="rId57"/>
    <p:sldId id="336" r:id="rId58"/>
    <p:sldId id="338" r:id="rId59"/>
    <p:sldId id="378" r:id="rId60"/>
    <p:sldId id="398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3" autoAdjust="0"/>
  </p:normalViewPr>
  <p:slideViewPr>
    <p:cSldViewPr>
      <p:cViewPr>
        <p:scale>
          <a:sx n="110" d="100"/>
          <a:sy n="110" d="100"/>
        </p:scale>
        <p:origin x="-40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presProps" Target="presProp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91E9C-B20F-4F10-A028-7F74858843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E8BA41-4D52-4C2B-BFE2-34046EADA5BB}">
      <dgm:prSet phldrT="[Metin]"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>
            <a:lnSpc>
              <a:spcPct val="100000"/>
            </a:lnSpc>
          </a:pPr>
          <a:r>
            <a:rPr lang="tr-TR" sz="2000" b="1" dirty="0">
              <a:solidFill>
                <a:schemeClr val="tx1"/>
              </a:solidFill>
              <a:latin typeface="Baskerville Old Face" pitchFamily="18" charset="0"/>
            </a:rPr>
            <a:t>ART, sorunu daha da kötüleştir</a:t>
          </a:r>
        </a:p>
        <a:p>
          <a:pPr algn="just">
            <a:lnSpc>
              <a:spcPct val="100000"/>
            </a:lnSpc>
          </a:pPr>
          <a:r>
            <a:rPr lang="tr-TR" sz="2000" b="1" dirty="0" err="1">
              <a:solidFill>
                <a:schemeClr val="tx1"/>
              </a:solidFill>
              <a:latin typeface="Baskerville Old Face" pitchFamily="18" charset="0"/>
            </a:rPr>
            <a:t>Mitokondrialtoksisite</a:t>
          </a:r>
          <a:endParaRPr lang="tr-TR" sz="2000" b="1" dirty="0">
            <a:solidFill>
              <a:schemeClr val="tx1"/>
            </a:solidFill>
            <a:latin typeface="Baskerville Old Face" pitchFamily="18" charset="0"/>
          </a:endParaRPr>
        </a:p>
        <a:p>
          <a:pPr algn="just">
            <a:lnSpc>
              <a:spcPct val="100000"/>
            </a:lnSpc>
          </a:pPr>
          <a:r>
            <a:rPr lang="tr-TR" sz="2000" b="1" dirty="0" err="1">
              <a:solidFill>
                <a:schemeClr val="tx1"/>
              </a:solidFill>
              <a:latin typeface="Baskerville Old Face" pitchFamily="18" charset="0"/>
            </a:rPr>
            <a:t>Lipodistrofi</a:t>
          </a:r>
          <a:endParaRPr lang="tr-TR" sz="2000" b="1" dirty="0">
            <a:solidFill>
              <a:schemeClr val="tx1"/>
            </a:solidFill>
            <a:latin typeface="Baskerville Old Face" pitchFamily="18" charset="0"/>
          </a:endParaRPr>
        </a:p>
        <a:p>
          <a:pPr algn="just">
            <a:lnSpc>
              <a:spcPct val="100000"/>
            </a:lnSpc>
          </a:pPr>
          <a:r>
            <a:rPr lang="tr-TR" sz="2000" b="1" dirty="0" err="1">
              <a:solidFill>
                <a:schemeClr val="tx1"/>
              </a:solidFill>
              <a:latin typeface="Baskerville Old Face" pitchFamily="18" charset="0"/>
            </a:rPr>
            <a:t>Metabolik</a:t>
          </a:r>
          <a:r>
            <a:rPr lang="tr-TR" sz="2000" b="1" dirty="0">
              <a:solidFill>
                <a:schemeClr val="tx1"/>
              </a:solidFill>
              <a:latin typeface="Baskerville Old Face" pitchFamily="18" charset="0"/>
            </a:rPr>
            <a:t> işlev bozukluğunu şiddetlendirir</a:t>
          </a:r>
        </a:p>
        <a:p>
          <a:pPr algn="just">
            <a:lnSpc>
              <a:spcPct val="100000"/>
            </a:lnSpc>
          </a:pPr>
          <a:r>
            <a:rPr lang="tr-TR" sz="2000" b="1" dirty="0" err="1">
              <a:solidFill>
                <a:schemeClr val="tx1"/>
              </a:solidFill>
              <a:latin typeface="Baskerville Old Face" pitchFamily="18" charset="0"/>
            </a:rPr>
            <a:t>İntegraz</a:t>
          </a:r>
          <a:r>
            <a:rPr lang="tr-TR" sz="2000" b="1" dirty="0">
              <a:solidFill>
                <a:schemeClr val="tx1"/>
              </a:solidFill>
              <a:latin typeface="Baskerville Old Face" pitchFamily="18" charset="0"/>
            </a:rPr>
            <a:t> inhibitörleri gibi yeni ajanlar bile bazı </a:t>
          </a:r>
          <a:r>
            <a:rPr lang="tr-TR" sz="2000" b="1" dirty="0" err="1">
              <a:solidFill>
                <a:schemeClr val="tx1"/>
              </a:solidFill>
              <a:latin typeface="Baskerville Old Face" pitchFamily="18" charset="0"/>
            </a:rPr>
            <a:t>kohortlarda</a:t>
          </a:r>
          <a:r>
            <a:rPr lang="tr-TR" sz="2000" b="1" dirty="0">
              <a:solidFill>
                <a:schemeClr val="tx1"/>
              </a:solidFill>
              <a:latin typeface="Baskerville Old Face" pitchFamily="18" charset="0"/>
            </a:rPr>
            <a:t> kilo alımıyla ilişkilendirilmiştir</a:t>
          </a:r>
        </a:p>
        <a:p>
          <a:pPr algn="l">
            <a:lnSpc>
              <a:spcPct val="90000"/>
            </a:lnSpc>
          </a:pPr>
          <a:endParaRPr lang="tr-TR" sz="1800" dirty="0"/>
        </a:p>
      </dgm:t>
    </dgm:pt>
    <dgm:pt modelId="{8469672C-4438-4F0C-A776-2E9AEEC47CB5}" type="parTrans" cxnId="{360F8919-57C8-4FB0-BB54-9366339978AF}">
      <dgm:prSet/>
      <dgm:spPr/>
      <dgm:t>
        <a:bodyPr/>
        <a:lstStyle/>
        <a:p>
          <a:endParaRPr lang="tr-TR"/>
        </a:p>
      </dgm:t>
    </dgm:pt>
    <dgm:pt modelId="{6EAC921A-F826-4F88-B476-BED5E12BCCC9}" type="sibTrans" cxnId="{360F8919-57C8-4FB0-BB54-9366339978AF}">
      <dgm:prSet/>
      <dgm:spPr/>
      <dgm:t>
        <a:bodyPr/>
        <a:lstStyle/>
        <a:p>
          <a:endParaRPr lang="tr-TR"/>
        </a:p>
      </dgm:t>
    </dgm:pt>
    <dgm:pt modelId="{0303C4BF-9EB1-4A7B-B389-DDB821119783}">
      <dgm:prSet phldrT="[Metin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00000"/>
            </a:lnSpc>
          </a:pPr>
          <a:r>
            <a:rPr lang="tr-TR" sz="2400" dirty="0" err="1">
              <a:solidFill>
                <a:schemeClr val="tx1"/>
              </a:solidFill>
              <a:latin typeface="Baskerville Old Face" pitchFamily="18" charset="0"/>
            </a:rPr>
            <a:t>Dislipidemi</a:t>
          </a:r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, yağ dokusu </a:t>
          </a:r>
          <a:r>
            <a:rPr lang="tr-TR" sz="2400" dirty="0" err="1">
              <a:solidFill>
                <a:schemeClr val="tx1"/>
              </a:solidFill>
              <a:latin typeface="Baskerville Old Face" pitchFamily="18" charset="0"/>
            </a:rPr>
            <a:t>disfonksiyonu</a:t>
          </a:r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 karaciğer yağlanmasına katkıda bulunur</a:t>
          </a:r>
          <a:r>
            <a:rPr lang="tr-TR" sz="4000" dirty="0">
              <a:solidFill>
                <a:schemeClr val="tx1"/>
              </a:solidFill>
              <a:latin typeface="Baskerville Old Face" pitchFamily="18" charset="0"/>
            </a:rPr>
            <a:t> </a:t>
          </a:r>
        </a:p>
      </dgm:t>
    </dgm:pt>
    <dgm:pt modelId="{CE68D8B7-3EE7-4FC2-B681-F2108CD55A54}" type="parTrans" cxnId="{880731DB-2B15-4070-AA04-B6B4A61433A1}">
      <dgm:prSet/>
      <dgm:spPr/>
      <dgm:t>
        <a:bodyPr/>
        <a:lstStyle/>
        <a:p>
          <a:endParaRPr lang="tr-TR"/>
        </a:p>
      </dgm:t>
    </dgm:pt>
    <dgm:pt modelId="{849F6231-3D47-4804-A814-22BEA7D1B3ED}" type="sibTrans" cxnId="{880731DB-2B15-4070-AA04-B6B4A61433A1}">
      <dgm:prSet/>
      <dgm:spPr/>
      <dgm:t>
        <a:bodyPr/>
        <a:lstStyle/>
        <a:p>
          <a:endParaRPr lang="tr-TR"/>
        </a:p>
      </dgm:t>
    </dgm:pt>
    <dgm:pt modelId="{03D3DCB4-1431-46EC-8823-9BC334639332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tr-TR" sz="2800" dirty="0">
              <a:solidFill>
                <a:schemeClr val="tx1"/>
              </a:solidFill>
              <a:latin typeface="Baskerville Old Face" pitchFamily="18" charset="0"/>
            </a:rPr>
            <a:t>Kalıcı </a:t>
          </a:r>
          <a:r>
            <a:rPr lang="tr-TR" sz="2800" dirty="0" err="1">
              <a:solidFill>
                <a:schemeClr val="tx1"/>
              </a:solidFill>
              <a:latin typeface="Baskerville Old Face" pitchFamily="18" charset="0"/>
            </a:rPr>
            <a:t>enflamasyon</a:t>
          </a:r>
          <a:r>
            <a:rPr lang="tr-TR" sz="2800" dirty="0">
              <a:solidFill>
                <a:schemeClr val="tx1"/>
              </a:solidFill>
              <a:latin typeface="Baskerville Old Face" pitchFamily="18" charset="0"/>
            </a:rPr>
            <a:t>, </a:t>
          </a:r>
          <a:r>
            <a:rPr lang="tr-TR" sz="2800" dirty="0" err="1">
              <a:solidFill>
                <a:schemeClr val="tx1"/>
              </a:solidFill>
              <a:latin typeface="Baskerville Old Face" pitchFamily="18" charset="0"/>
            </a:rPr>
            <a:t>insülin</a:t>
          </a:r>
          <a:r>
            <a:rPr lang="tr-TR" sz="2800" dirty="0">
              <a:solidFill>
                <a:schemeClr val="tx1"/>
              </a:solidFill>
              <a:latin typeface="Baskerville Old Face" pitchFamily="18" charset="0"/>
            </a:rPr>
            <a:t> direncini teşvik eder</a:t>
          </a:r>
        </a:p>
      </dgm:t>
    </dgm:pt>
    <dgm:pt modelId="{7B014F65-1C3E-467D-B856-BD5F21475DC4}" type="parTrans" cxnId="{86A9DA53-41CC-4531-B17E-FB0C3465D417}">
      <dgm:prSet/>
      <dgm:spPr/>
      <dgm:t>
        <a:bodyPr/>
        <a:lstStyle/>
        <a:p>
          <a:endParaRPr lang="tr-TR"/>
        </a:p>
      </dgm:t>
    </dgm:pt>
    <dgm:pt modelId="{044E0A5A-9922-458E-B74F-37E9714637C2}" type="sibTrans" cxnId="{86A9DA53-41CC-4531-B17E-FB0C3465D417}">
      <dgm:prSet/>
      <dgm:spPr/>
      <dgm:t>
        <a:bodyPr/>
        <a:lstStyle/>
        <a:p>
          <a:endParaRPr lang="tr-TR"/>
        </a:p>
      </dgm:t>
    </dgm:pt>
    <dgm:pt modelId="{2B8ED641-FF4B-4DD7-8C74-5E9A6809D83F}">
      <dgm:prSet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tr-TR" sz="2400" dirty="0" err="1">
              <a:solidFill>
                <a:schemeClr val="tx1"/>
              </a:solidFill>
              <a:latin typeface="Baskerville Old Face" pitchFamily="18" charset="0"/>
            </a:rPr>
            <a:t>Glikoliz</a:t>
          </a:r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 ,</a:t>
          </a:r>
        </a:p>
        <a:p>
          <a:pPr algn="l"/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 Yağ asidi sentezinin artması</a:t>
          </a:r>
        </a:p>
        <a:p>
          <a:pPr algn="l"/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Artan </a:t>
          </a:r>
          <a:r>
            <a:rPr lang="tr-TR" sz="2400" dirty="0" err="1">
              <a:solidFill>
                <a:schemeClr val="tx1"/>
              </a:solidFill>
              <a:latin typeface="Baskerville Old Face" pitchFamily="18" charset="0"/>
            </a:rPr>
            <a:t>metabolik</a:t>
          </a:r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 aktivite, </a:t>
          </a:r>
        </a:p>
        <a:p>
          <a:pPr algn="l"/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T hücre ve </a:t>
          </a:r>
          <a:r>
            <a:rPr lang="tr-TR" sz="2400" dirty="0" err="1">
              <a:solidFill>
                <a:schemeClr val="tx1"/>
              </a:solidFill>
              <a:latin typeface="Baskerville Old Face" pitchFamily="18" charset="0"/>
            </a:rPr>
            <a:t>monositlerleri</a:t>
          </a:r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 </a:t>
          </a:r>
          <a:r>
            <a:rPr lang="tr-TR" sz="2000" dirty="0">
              <a:solidFill>
                <a:schemeClr val="tx1"/>
              </a:solidFill>
              <a:latin typeface="Baskerville Old Face" pitchFamily="18" charset="0"/>
            </a:rPr>
            <a:t>HIV-1</a:t>
          </a:r>
          <a:r>
            <a:rPr lang="tr-TR" sz="2400" dirty="0">
              <a:solidFill>
                <a:schemeClr val="tx1"/>
              </a:solidFill>
              <a:latin typeface="Baskerville Old Face" pitchFamily="18" charset="0"/>
            </a:rPr>
            <a:t> enfeksiyonuna karşı daha duyarlı hale getirir</a:t>
          </a:r>
        </a:p>
      </dgm:t>
    </dgm:pt>
    <dgm:pt modelId="{08485686-0649-4273-A4D5-E13FCEA1BD66}" type="parTrans" cxnId="{39ECE600-0520-459C-8FF2-99C57B109647}">
      <dgm:prSet/>
      <dgm:spPr/>
      <dgm:t>
        <a:bodyPr/>
        <a:lstStyle/>
        <a:p>
          <a:endParaRPr lang="tr-TR"/>
        </a:p>
      </dgm:t>
    </dgm:pt>
    <dgm:pt modelId="{95E9EEAB-97C6-45A0-B0CA-17194F201468}" type="sibTrans" cxnId="{39ECE600-0520-459C-8FF2-99C57B109647}">
      <dgm:prSet/>
      <dgm:spPr/>
      <dgm:t>
        <a:bodyPr/>
        <a:lstStyle/>
        <a:p>
          <a:endParaRPr lang="tr-TR"/>
        </a:p>
      </dgm:t>
    </dgm:pt>
    <dgm:pt modelId="{2CA2616D-9D9F-409E-8F7D-DB198BA8708D}" type="pres">
      <dgm:prSet presAssocID="{D5791E9C-B20F-4F10-A028-7F7485884312}" presName="diagram" presStyleCnt="0">
        <dgm:presLayoutVars>
          <dgm:dir/>
          <dgm:resizeHandles val="exact"/>
        </dgm:presLayoutVars>
      </dgm:prSet>
      <dgm:spPr/>
    </dgm:pt>
    <dgm:pt modelId="{B321678B-9CBF-4124-A9A9-D6685DD3CAD1}" type="pres">
      <dgm:prSet presAssocID="{2B8ED641-FF4B-4DD7-8C74-5E9A6809D83F}" presName="node" presStyleLbl="node1" presStyleIdx="0" presStyleCnt="4" custScaleX="272642" custScaleY="265589" custLinFactNeighborX="-16544" custLinFactNeighborY="-8221">
        <dgm:presLayoutVars>
          <dgm:bulletEnabled val="1"/>
        </dgm:presLayoutVars>
      </dgm:prSet>
      <dgm:spPr/>
    </dgm:pt>
    <dgm:pt modelId="{B330A7FB-7629-4CA0-98DD-7C910E0F0089}" type="pres">
      <dgm:prSet presAssocID="{95E9EEAB-97C6-45A0-B0CA-17194F201468}" presName="sibTrans" presStyleCnt="0"/>
      <dgm:spPr/>
    </dgm:pt>
    <dgm:pt modelId="{E0DF9CF2-72EE-433F-8B9A-C34367799C66}" type="pres">
      <dgm:prSet presAssocID="{03D3DCB4-1431-46EC-8823-9BC334639332}" presName="node" presStyleLbl="node1" presStyleIdx="1" presStyleCnt="4" custScaleX="216695" custScaleY="204639">
        <dgm:presLayoutVars>
          <dgm:bulletEnabled val="1"/>
        </dgm:presLayoutVars>
      </dgm:prSet>
      <dgm:spPr/>
    </dgm:pt>
    <dgm:pt modelId="{3FA330B3-6B05-4665-967F-05F0BAC2E246}" type="pres">
      <dgm:prSet presAssocID="{044E0A5A-9922-458E-B74F-37E9714637C2}" presName="sibTrans" presStyleCnt="0"/>
      <dgm:spPr/>
    </dgm:pt>
    <dgm:pt modelId="{20FFE381-F23E-44A0-A94D-04FFE4E4BEE8}" type="pres">
      <dgm:prSet presAssocID="{14E8BA41-4D52-4C2B-BFE2-34046EADA5BB}" presName="node" presStyleLbl="node1" presStyleIdx="2" presStyleCnt="4" custScaleX="326758" custScaleY="346500">
        <dgm:presLayoutVars>
          <dgm:bulletEnabled val="1"/>
        </dgm:presLayoutVars>
      </dgm:prSet>
      <dgm:spPr/>
    </dgm:pt>
    <dgm:pt modelId="{4AFF0C4E-8710-476A-9C33-35B7CA553E4A}" type="pres">
      <dgm:prSet presAssocID="{6EAC921A-F826-4F88-B476-BED5E12BCCC9}" presName="sibTrans" presStyleCnt="0"/>
      <dgm:spPr/>
    </dgm:pt>
    <dgm:pt modelId="{3B29E59F-0498-412B-A93A-4DD83A86A62A}" type="pres">
      <dgm:prSet presAssocID="{0303C4BF-9EB1-4A7B-B389-DDB821119783}" presName="node" presStyleLbl="node1" presStyleIdx="3" presStyleCnt="4" custScaleX="199358" custScaleY="332589">
        <dgm:presLayoutVars>
          <dgm:bulletEnabled val="1"/>
        </dgm:presLayoutVars>
      </dgm:prSet>
      <dgm:spPr/>
    </dgm:pt>
  </dgm:ptLst>
  <dgm:cxnLst>
    <dgm:cxn modelId="{39ECE600-0520-459C-8FF2-99C57B109647}" srcId="{D5791E9C-B20F-4F10-A028-7F7485884312}" destId="{2B8ED641-FF4B-4DD7-8C74-5E9A6809D83F}" srcOrd="0" destOrd="0" parTransId="{08485686-0649-4273-A4D5-E13FCEA1BD66}" sibTransId="{95E9EEAB-97C6-45A0-B0CA-17194F201468}"/>
    <dgm:cxn modelId="{360F8919-57C8-4FB0-BB54-9366339978AF}" srcId="{D5791E9C-B20F-4F10-A028-7F7485884312}" destId="{14E8BA41-4D52-4C2B-BFE2-34046EADA5BB}" srcOrd="2" destOrd="0" parTransId="{8469672C-4438-4F0C-A776-2E9AEEC47CB5}" sibTransId="{6EAC921A-F826-4F88-B476-BED5E12BCCC9}"/>
    <dgm:cxn modelId="{18D6F961-ACA8-46FE-80BA-0CF26E4E86D6}" type="presOf" srcId="{2B8ED641-FF4B-4DD7-8C74-5E9A6809D83F}" destId="{B321678B-9CBF-4124-A9A9-D6685DD3CAD1}" srcOrd="0" destOrd="0" presId="urn:microsoft.com/office/officeart/2005/8/layout/default"/>
    <dgm:cxn modelId="{86A9DA53-41CC-4531-B17E-FB0C3465D417}" srcId="{D5791E9C-B20F-4F10-A028-7F7485884312}" destId="{03D3DCB4-1431-46EC-8823-9BC334639332}" srcOrd="1" destOrd="0" parTransId="{7B014F65-1C3E-467D-B856-BD5F21475DC4}" sibTransId="{044E0A5A-9922-458E-B74F-37E9714637C2}"/>
    <dgm:cxn modelId="{EEC2F782-A340-4CE9-BC03-B3D42D925D4D}" type="presOf" srcId="{D5791E9C-B20F-4F10-A028-7F7485884312}" destId="{2CA2616D-9D9F-409E-8F7D-DB198BA8708D}" srcOrd="0" destOrd="0" presId="urn:microsoft.com/office/officeart/2005/8/layout/default"/>
    <dgm:cxn modelId="{910AC187-E7B9-42EF-875F-DA83D210A3E0}" type="presOf" srcId="{03D3DCB4-1431-46EC-8823-9BC334639332}" destId="{E0DF9CF2-72EE-433F-8B9A-C34367799C66}" srcOrd="0" destOrd="0" presId="urn:microsoft.com/office/officeart/2005/8/layout/default"/>
    <dgm:cxn modelId="{2548DD99-C8D0-487D-9F9B-A792F7D3B769}" type="presOf" srcId="{0303C4BF-9EB1-4A7B-B389-DDB821119783}" destId="{3B29E59F-0498-412B-A93A-4DD83A86A62A}" srcOrd="0" destOrd="0" presId="urn:microsoft.com/office/officeart/2005/8/layout/default"/>
    <dgm:cxn modelId="{DC00EF99-6888-464D-908D-05166A92BC78}" type="presOf" srcId="{14E8BA41-4D52-4C2B-BFE2-34046EADA5BB}" destId="{20FFE381-F23E-44A0-A94D-04FFE4E4BEE8}" srcOrd="0" destOrd="0" presId="urn:microsoft.com/office/officeart/2005/8/layout/default"/>
    <dgm:cxn modelId="{880731DB-2B15-4070-AA04-B6B4A61433A1}" srcId="{D5791E9C-B20F-4F10-A028-7F7485884312}" destId="{0303C4BF-9EB1-4A7B-B389-DDB821119783}" srcOrd="3" destOrd="0" parTransId="{CE68D8B7-3EE7-4FC2-B681-F2108CD55A54}" sibTransId="{849F6231-3D47-4804-A814-22BEA7D1B3ED}"/>
    <dgm:cxn modelId="{36B3CE08-22CD-4483-A8C6-2722265E230A}" type="presParOf" srcId="{2CA2616D-9D9F-409E-8F7D-DB198BA8708D}" destId="{B321678B-9CBF-4124-A9A9-D6685DD3CAD1}" srcOrd="0" destOrd="0" presId="urn:microsoft.com/office/officeart/2005/8/layout/default"/>
    <dgm:cxn modelId="{7ACA58C8-4D54-4C16-A694-706098B4AD4E}" type="presParOf" srcId="{2CA2616D-9D9F-409E-8F7D-DB198BA8708D}" destId="{B330A7FB-7629-4CA0-98DD-7C910E0F0089}" srcOrd="1" destOrd="0" presId="urn:microsoft.com/office/officeart/2005/8/layout/default"/>
    <dgm:cxn modelId="{33F7B1F2-1B88-4F45-BC63-8BCF012CE345}" type="presParOf" srcId="{2CA2616D-9D9F-409E-8F7D-DB198BA8708D}" destId="{E0DF9CF2-72EE-433F-8B9A-C34367799C66}" srcOrd="2" destOrd="0" presId="urn:microsoft.com/office/officeart/2005/8/layout/default"/>
    <dgm:cxn modelId="{3085D95D-A8A2-4D12-92A9-577872DF2E04}" type="presParOf" srcId="{2CA2616D-9D9F-409E-8F7D-DB198BA8708D}" destId="{3FA330B3-6B05-4665-967F-05F0BAC2E246}" srcOrd="3" destOrd="0" presId="urn:microsoft.com/office/officeart/2005/8/layout/default"/>
    <dgm:cxn modelId="{4180859C-4890-4674-A425-39A6043A707F}" type="presParOf" srcId="{2CA2616D-9D9F-409E-8F7D-DB198BA8708D}" destId="{20FFE381-F23E-44A0-A94D-04FFE4E4BEE8}" srcOrd="4" destOrd="0" presId="urn:microsoft.com/office/officeart/2005/8/layout/default"/>
    <dgm:cxn modelId="{DDC43607-B74C-45A1-9319-9B86597A8A13}" type="presParOf" srcId="{2CA2616D-9D9F-409E-8F7D-DB198BA8708D}" destId="{4AFF0C4E-8710-476A-9C33-35B7CA553E4A}" srcOrd="5" destOrd="0" presId="urn:microsoft.com/office/officeart/2005/8/layout/default"/>
    <dgm:cxn modelId="{B9086D7A-4DD3-468D-947A-7A090F06D41E}" type="presParOf" srcId="{2CA2616D-9D9F-409E-8F7D-DB198BA8708D}" destId="{3B29E59F-0498-412B-A93A-4DD83A86A6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678B-9CBF-4124-A9A9-D6685DD3CAD1}">
      <dsp:nvSpPr>
        <dsp:cNvPr id="0" name=""/>
        <dsp:cNvSpPr/>
      </dsp:nvSpPr>
      <dsp:spPr>
        <a:xfrm>
          <a:off x="183514" y="0"/>
          <a:ext cx="4026232" cy="235324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  <a:latin typeface="Baskerville Old Face" pitchFamily="18" charset="0"/>
            </a:rPr>
            <a:t>Glikoliz</a:t>
          </a: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 ,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 Yağ asidi sentezinin artması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Artan </a:t>
          </a:r>
          <a:r>
            <a:rPr lang="tr-TR" sz="2400" kern="1200" dirty="0" err="1">
              <a:solidFill>
                <a:schemeClr val="tx1"/>
              </a:solidFill>
              <a:latin typeface="Baskerville Old Face" pitchFamily="18" charset="0"/>
            </a:rPr>
            <a:t>metabolik</a:t>
          </a: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 aktivite,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T hücre ve </a:t>
          </a:r>
          <a:r>
            <a:rPr lang="tr-TR" sz="2400" kern="1200" dirty="0" err="1">
              <a:solidFill>
                <a:schemeClr val="tx1"/>
              </a:solidFill>
              <a:latin typeface="Baskerville Old Face" pitchFamily="18" charset="0"/>
            </a:rPr>
            <a:t>monositlerleri</a:t>
          </a: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 </a:t>
          </a:r>
          <a:r>
            <a:rPr lang="tr-TR" sz="2000" kern="1200" dirty="0">
              <a:solidFill>
                <a:schemeClr val="tx1"/>
              </a:solidFill>
              <a:latin typeface="Baskerville Old Face" pitchFamily="18" charset="0"/>
            </a:rPr>
            <a:t>HIV-1</a:t>
          </a: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 enfeksiyonuna karşı daha duyarlı hale getirir</a:t>
          </a:r>
        </a:p>
      </dsp:txBody>
      <dsp:txXfrm>
        <a:off x="183514" y="0"/>
        <a:ext cx="4026232" cy="2353246"/>
      </dsp:txXfrm>
    </dsp:sp>
    <dsp:sp modelId="{E0DF9CF2-72EE-433F-8B9A-C34367799C66}">
      <dsp:nvSpPr>
        <dsp:cNvPr id="0" name=""/>
        <dsp:cNvSpPr/>
      </dsp:nvSpPr>
      <dsp:spPr>
        <a:xfrm>
          <a:off x="4601735" y="270553"/>
          <a:ext cx="3200037" cy="18132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  <a:latin typeface="Baskerville Old Face" pitchFamily="18" charset="0"/>
            </a:rPr>
            <a:t>Kalıcı </a:t>
          </a:r>
          <a:r>
            <a:rPr lang="tr-TR" sz="2800" kern="1200" dirty="0" err="1">
              <a:solidFill>
                <a:schemeClr val="tx1"/>
              </a:solidFill>
              <a:latin typeface="Baskerville Old Face" pitchFamily="18" charset="0"/>
            </a:rPr>
            <a:t>enflamasyon</a:t>
          </a:r>
          <a:r>
            <a:rPr lang="tr-TR" sz="2800" kern="1200" dirty="0">
              <a:solidFill>
                <a:schemeClr val="tx1"/>
              </a:solidFill>
              <a:latin typeface="Baskerville Old Face" pitchFamily="18" charset="0"/>
            </a:rPr>
            <a:t>, </a:t>
          </a:r>
          <a:r>
            <a:rPr lang="tr-TR" sz="2800" kern="1200" dirty="0" err="1">
              <a:solidFill>
                <a:schemeClr val="tx1"/>
              </a:solidFill>
              <a:latin typeface="Baskerville Old Face" pitchFamily="18" charset="0"/>
            </a:rPr>
            <a:t>insülin</a:t>
          </a:r>
          <a:r>
            <a:rPr lang="tr-TR" sz="2800" kern="1200" dirty="0">
              <a:solidFill>
                <a:schemeClr val="tx1"/>
              </a:solidFill>
              <a:latin typeface="Baskerville Old Face" pitchFamily="18" charset="0"/>
            </a:rPr>
            <a:t> direncini teşvik eder</a:t>
          </a:r>
        </a:p>
      </dsp:txBody>
      <dsp:txXfrm>
        <a:off x="4601735" y="270553"/>
        <a:ext cx="3200037" cy="1813200"/>
      </dsp:txXfrm>
    </dsp:sp>
    <dsp:sp modelId="{20FFE381-F23E-44A0-A94D-04FFE4E4BEE8}">
      <dsp:nvSpPr>
        <dsp:cNvPr id="0" name=""/>
        <dsp:cNvSpPr/>
      </dsp:nvSpPr>
      <dsp:spPr>
        <a:xfrm>
          <a:off x="156261" y="2501452"/>
          <a:ext cx="4825389" cy="30701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Baskerville Old Face" pitchFamily="18" charset="0"/>
            </a:rPr>
            <a:t>ART, sorunu daha da kötüleştir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1"/>
              </a:solidFill>
              <a:latin typeface="Baskerville Old Face" pitchFamily="18" charset="0"/>
            </a:rPr>
            <a:t>Mitokondrialtoksisite</a:t>
          </a:r>
          <a:endParaRPr lang="tr-TR" sz="2000" b="1" kern="1200" dirty="0">
            <a:solidFill>
              <a:schemeClr val="tx1"/>
            </a:solidFill>
            <a:latin typeface="Baskerville Old Face" pitchFamily="18" charset="0"/>
          </a:endParaRP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1"/>
              </a:solidFill>
              <a:latin typeface="Baskerville Old Face" pitchFamily="18" charset="0"/>
            </a:rPr>
            <a:t>Lipodistrofi</a:t>
          </a:r>
          <a:endParaRPr lang="tr-TR" sz="2000" b="1" kern="1200" dirty="0">
            <a:solidFill>
              <a:schemeClr val="tx1"/>
            </a:solidFill>
            <a:latin typeface="Baskerville Old Face" pitchFamily="18" charset="0"/>
          </a:endParaRP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1"/>
              </a:solidFill>
              <a:latin typeface="Baskerville Old Face" pitchFamily="18" charset="0"/>
            </a:rPr>
            <a:t>Metabolik</a:t>
          </a:r>
          <a:r>
            <a:rPr lang="tr-TR" sz="2000" b="1" kern="1200" dirty="0">
              <a:solidFill>
                <a:schemeClr val="tx1"/>
              </a:solidFill>
              <a:latin typeface="Baskerville Old Face" pitchFamily="18" charset="0"/>
            </a:rPr>
            <a:t> işlev bozukluğunu şiddetlendirir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 err="1">
              <a:solidFill>
                <a:schemeClr val="tx1"/>
              </a:solidFill>
              <a:latin typeface="Baskerville Old Face" pitchFamily="18" charset="0"/>
            </a:rPr>
            <a:t>İntegraz</a:t>
          </a:r>
          <a:r>
            <a:rPr lang="tr-TR" sz="2000" b="1" kern="1200" dirty="0">
              <a:solidFill>
                <a:schemeClr val="tx1"/>
              </a:solidFill>
              <a:latin typeface="Baskerville Old Face" pitchFamily="18" charset="0"/>
            </a:rPr>
            <a:t> inhibitörleri gibi yeni ajanlar bile bazı </a:t>
          </a:r>
          <a:r>
            <a:rPr lang="tr-TR" sz="2000" b="1" kern="1200" dirty="0" err="1">
              <a:solidFill>
                <a:schemeClr val="tx1"/>
              </a:solidFill>
              <a:latin typeface="Baskerville Old Face" pitchFamily="18" charset="0"/>
            </a:rPr>
            <a:t>kohortlarda</a:t>
          </a:r>
          <a:r>
            <a:rPr lang="tr-TR" sz="2000" b="1" kern="1200" dirty="0">
              <a:solidFill>
                <a:schemeClr val="tx1"/>
              </a:solidFill>
              <a:latin typeface="Baskerville Old Face" pitchFamily="18" charset="0"/>
            </a:rPr>
            <a:t> kilo alımıyla ilişkilendirilmiştir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 dirty="0"/>
        </a:p>
      </dsp:txBody>
      <dsp:txXfrm>
        <a:off x="156261" y="2501452"/>
        <a:ext cx="4825389" cy="3070157"/>
      </dsp:txXfrm>
    </dsp:sp>
    <dsp:sp modelId="{3B29E59F-0498-412B-A93A-4DD83A86A62A}">
      <dsp:nvSpPr>
        <dsp:cNvPr id="0" name=""/>
        <dsp:cNvSpPr/>
      </dsp:nvSpPr>
      <dsp:spPr>
        <a:xfrm>
          <a:off x="5129325" y="2563081"/>
          <a:ext cx="2944013" cy="294689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  <a:latin typeface="Baskerville Old Face" pitchFamily="18" charset="0"/>
            </a:rPr>
            <a:t>Dislipidemi</a:t>
          </a: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, yağ dokusu </a:t>
          </a:r>
          <a:r>
            <a:rPr lang="tr-TR" sz="2400" kern="1200" dirty="0" err="1">
              <a:solidFill>
                <a:schemeClr val="tx1"/>
              </a:solidFill>
              <a:latin typeface="Baskerville Old Face" pitchFamily="18" charset="0"/>
            </a:rPr>
            <a:t>disfonksiyonu</a:t>
          </a:r>
          <a:r>
            <a:rPr lang="tr-TR" sz="2400" kern="1200" dirty="0">
              <a:solidFill>
                <a:schemeClr val="tx1"/>
              </a:solidFill>
              <a:latin typeface="Baskerville Old Face" pitchFamily="18" charset="0"/>
            </a:rPr>
            <a:t> karaciğer yağlanmasına katkıda bulunur</a:t>
          </a:r>
          <a:r>
            <a:rPr lang="tr-TR" sz="4000" kern="1200" dirty="0">
              <a:solidFill>
                <a:schemeClr val="tx1"/>
              </a:solidFill>
              <a:latin typeface="Baskerville Old Face" pitchFamily="18" charset="0"/>
            </a:rPr>
            <a:t> </a:t>
          </a:r>
        </a:p>
      </dsp:txBody>
      <dsp:txXfrm>
        <a:off x="5129325" y="2563081"/>
        <a:ext cx="2944013" cy="294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714A-BB75-456B-AED8-2161D098FA7C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76E7-9007-4234-9AEB-1AC68FBD3C9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Referans: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Marincowitz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et al.,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HIV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ART. </a:t>
            </a:r>
            <a:r>
              <a:rPr lang="tr-T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FEBS </a:t>
            </a:r>
            <a:r>
              <a:rPr lang="tr-T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2019; </a:t>
            </a:r>
            <a:r>
              <a:rPr lang="tr-T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286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(7): 1256-1270.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A7E0A-0187-C74A-8EB1-815899FBE12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00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Referans: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Karabay O et al. HIV/AIDS hastalarında kalp ve damar hastalıkları. </a:t>
            </a:r>
            <a:r>
              <a:rPr lang="tr-T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Türk Sağlık Bilimleri Dergisi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2017; </a:t>
            </a:r>
            <a:r>
              <a:rPr lang="tr-T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(3): 31-46.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A7E0A-0187-C74A-8EB1-815899FBE127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52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Referans: HIV Tanı ve İzlem El Kitabı. 2018, (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www.ekmud.org.tr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uploads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/HIV-ADIS-el-</a:t>
            </a:r>
            <a:r>
              <a:rPr lang="tr-TR" dirty="0" err="1"/>
              <a:t>kitabi.pdf</a:t>
            </a:r>
            <a:r>
              <a:rPr lang="tr-TR" dirty="0"/>
              <a:t>) (son erişim tarihi: 23.12.2021)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A7E0A-0187-C74A-8EB1-815899FBE127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36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Referans: HIV Tanı ve İzlem El Kitabı. 2018, (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www.ekmud.org.tr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uploads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/HIV-ADIS-el-</a:t>
            </a:r>
            <a:r>
              <a:rPr lang="tr-TR" dirty="0" err="1"/>
              <a:t>kitabi.pdf</a:t>
            </a:r>
            <a:r>
              <a:rPr lang="tr-TR" dirty="0"/>
              <a:t>) (son erişim tarihi: 23.12.2021)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A7E0A-0187-C74A-8EB1-815899FBE127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36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76E7-9007-4234-9AEB-1AC68FBD3C96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D778-090E-B7D1-5AB8-3BD1437A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32CF8-BE95-E37C-0E97-84ACC1C24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52EF0-E9A4-B35B-3288-8AF8B2A9D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Özetlersek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…ART, antiretroviral therapy; HCC, hepatocellular carcinoma;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NASH, nonalcoholic steatohepatitis.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HIV'li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Yaşlanan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Hastalarda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Karaciğer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Hastalığının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Varsayımsal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Multifaktöriyel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Segoe UI Web (East European)"/>
              </a:rPr>
              <a:t> </a:t>
            </a:r>
            <a:r>
              <a:rPr lang="en-US" sz="1050" b="0" i="0" u="none" strike="noStrike" dirty="0" err="1">
                <a:solidFill>
                  <a:srgbClr val="000000"/>
                </a:solidFill>
                <a:effectLst/>
                <a:latin typeface="Segoe UI Web (East European)"/>
              </a:rPr>
              <a:t>İlerlemesi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24425-B5F5-D72D-2437-331621D51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155D1-F9C6-2F4D-BF0D-84DE5E09C0B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0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NON ALKOLİK TERİMİ KULLANILMASI ÖNERİLMİYOR</a:t>
            </a:r>
          </a:p>
          <a:p>
            <a:r>
              <a:rPr lang="tr-TR" dirty="0"/>
              <a:t>NON: HASTALIĞI ÖNEMSİZLEŞTİRİYOR, ALKOLİK: DAMGALAMAYA NEDEN OLUYOR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4A194-4D19-4B7F-A88F-4EAE96516B13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01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>
            <a:extLst>
              <a:ext uri="{FF2B5EF4-FFF2-40B4-BE49-F238E27FC236}">
                <a16:creationId xmlns:a16="http://schemas.microsoft.com/office/drawing/2014/main" id="{B5D5FC2A-3C08-4FD8-B11E-55A26D593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4" name="Rectangle 3">
            <a:extLst>
              <a:ext uri="{FF2B5EF4-FFF2-40B4-BE49-F238E27FC236}">
                <a16:creationId xmlns:a16="http://schemas.microsoft.com/office/drawing/2014/main" id="{A8FF914F-D74B-43F1-B9D0-7B0C4AAD1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CV, cardiovascular; CVD, cardiovascular disease;</a:t>
            </a:r>
            <a:r>
              <a:rPr lang="en-US" altLang="en-US" sz="1200" i="1" dirty="0">
                <a:latin typeface="Arial" panose="020B0604020202020204" pitchFamily="34" charset="0"/>
              </a:rPr>
              <a:t> NAFLD, nonalcoholic fatty liver disease; </a:t>
            </a:r>
            <a:r>
              <a:rPr lang="en-US" sz="1200" i="1" dirty="0"/>
              <a:t>NASH, nonalcoholic steatohepatitis.</a:t>
            </a:r>
            <a:endParaRPr lang="en-US" alt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0" dirty="0">
              <a:solidFill>
                <a:srgbClr val="0070C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  <a:p>
            <a:endParaRPr lang="en-US" sz="1200" b="1" kern="0" dirty="0">
              <a:solidFill>
                <a:srgbClr val="0070C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  <a:p>
            <a:endParaRPr lang="en-US" altLang="en-US" dirty="0">
              <a:latin typeface="Times" panose="02020603050405020304" pitchFamily="18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2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Box_Title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F5AFEB6-C5B4-4AC7-B690-9A2525D29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-480504"/>
            <a:ext cx="1721010" cy="1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0AD1-11B6-4676-9C68-6AAE3D284077}" type="datetimeFigureOut">
              <a:rPr lang="tr-TR" smtClean="0"/>
              <a:pPr/>
              <a:t>23.09.2025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997A-2470-43A5-9764-B2CDFE1E65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29.pn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pn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 /><Relationship Id="rId3" Type="http://schemas.openxmlformats.org/officeDocument/2006/relationships/image" Target="../media/image39.png" /><Relationship Id="rId7" Type="http://schemas.openxmlformats.org/officeDocument/2006/relationships/image" Target="../media/image4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10" Type="http://schemas.openxmlformats.org/officeDocument/2006/relationships/image" Target="../media/image46.svg" /><Relationship Id="rId4" Type="http://schemas.openxmlformats.org/officeDocument/2006/relationships/image" Target="../media/image40.svg" /><Relationship Id="rId9" Type="http://schemas.openxmlformats.org/officeDocument/2006/relationships/image" Target="../media/image45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1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1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1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image" Target="../media/image5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6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bmcpublichealth.biomedcentral.com/" TargetMode="Externa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C00000"/>
                </a:solidFill>
                <a:latin typeface="Bahnschrift SemiCondensed" pitchFamily="34" charset="0"/>
              </a:rPr>
              <a:t>Metabolik</a:t>
            </a:r>
            <a:r>
              <a:rPr lang="tr-TR" dirty="0">
                <a:solidFill>
                  <a:srgbClr val="C00000"/>
                </a:solidFill>
                <a:latin typeface="Bahnschrift SemiCondensed" pitchFamily="34" charset="0"/>
              </a:rPr>
              <a:t> Sağlığın HIV Sürecindeki Yönetimi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solidFill>
                  <a:srgbClr val="0070C0"/>
                </a:solidFill>
                <a:latin typeface="Bahnschrift SemiLight SemiConde" pitchFamily="34" charset="0"/>
              </a:rPr>
              <a:t>Prof. Dr. İlkay Karaoğlan</a:t>
            </a:r>
          </a:p>
          <a:p>
            <a:r>
              <a:rPr lang="tr-TR" sz="2000" dirty="0">
                <a:solidFill>
                  <a:srgbClr val="0070C0"/>
                </a:solidFill>
                <a:latin typeface="Bahnschrift SemiLight SemiConde" pitchFamily="34" charset="0"/>
              </a:rPr>
              <a:t>Gaziantep </a:t>
            </a:r>
            <a:r>
              <a:rPr lang="tr-TR" sz="2000" dirty="0" err="1">
                <a:solidFill>
                  <a:srgbClr val="0070C0"/>
                </a:solidFill>
                <a:latin typeface="Bahnschrift SemiLight SemiConde" pitchFamily="34" charset="0"/>
              </a:rPr>
              <a:t>Ünv</a:t>
            </a:r>
            <a:r>
              <a:rPr lang="tr-TR" sz="2000" dirty="0">
                <a:solidFill>
                  <a:srgbClr val="0070C0"/>
                </a:solidFill>
                <a:latin typeface="Bahnschrift SemiLight SemiConde" pitchFamily="34" charset="0"/>
              </a:rPr>
              <a:t>. Tıp Fak. Enfeksiyon </a:t>
            </a:r>
            <a:r>
              <a:rPr lang="tr-TR" sz="2000" dirty="0" err="1">
                <a:solidFill>
                  <a:srgbClr val="0070C0"/>
                </a:solidFill>
                <a:latin typeface="Bahnschrift SemiLight SemiConde" pitchFamily="34" charset="0"/>
              </a:rPr>
              <a:t>Hast</a:t>
            </a:r>
            <a:r>
              <a:rPr lang="tr-TR" sz="2000" dirty="0">
                <a:solidFill>
                  <a:srgbClr val="0070C0"/>
                </a:solidFill>
                <a:latin typeface="Bahnschrift SemiLight SemiConde" pitchFamily="34" charset="0"/>
              </a:rPr>
              <a:t>. ve </a:t>
            </a:r>
            <a:r>
              <a:rPr lang="tr-TR" sz="2000" dirty="0" err="1">
                <a:solidFill>
                  <a:srgbClr val="0070C0"/>
                </a:solidFill>
                <a:latin typeface="Bahnschrift SemiLight SemiConde" pitchFamily="34" charset="0"/>
              </a:rPr>
              <a:t>Kl</a:t>
            </a:r>
            <a:r>
              <a:rPr lang="tr-TR" sz="2000" dirty="0">
                <a:solidFill>
                  <a:srgbClr val="0070C0"/>
                </a:solidFill>
                <a:latin typeface="Bahnschrift SemiLight SemiConde" pitchFamily="34" charset="0"/>
              </a:rPr>
              <a:t>. </a:t>
            </a:r>
            <a:r>
              <a:rPr lang="tr-TR" sz="2000" dirty="0" err="1">
                <a:solidFill>
                  <a:srgbClr val="0070C0"/>
                </a:solidFill>
                <a:latin typeface="Bahnschrift SemiLight SemiConde" pitchFamily="34" charset="0"/>
              </a:rPr>
              <a:t>Mik</a:t>
            </a:r>
            <a:r>
              <a:rPr lang="tr-TR" sz="2000" dirty="0">
                <a:solidFill>
                  <a:srgbClr val="0070C0"/>
                </a:solidFill>
                <a:latin typeface="Bahnschrift SemiLight SemiConde" pitchFamily="34" charset="0"/>
              </a:rPr>
              <a:t>. AD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357554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solidFill>
                <a:srgbClr val="0070C0"/>
              </a:solidFill>
              <a:latin typeface="Bahnschrift SemiLight SemiConde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142976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1819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7756E10-C1E6-8443-9BF6-24E03EFFA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5" y="1214422"/>
            <a:ext cx="4603914" cy="523881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4E8FF41-0FCA-5C44-8550-2B595EEEE19B}"/>
              </a:ext>
            </a:extLst>
          </p:cNvPr>
          <p:cNvSpPr txBox="1"/>
          <p:nvPr/>
        </p:nvSpPr>
        <p:spPr>
          <a:xfrm>
            <a:off x="5080635" y="2618512"/>
            <a:ext cx="3870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﻿HIV enfeksiyonu, </a:t>
            </a:r>
            <a:r>
              <a:rPr lang="tr-TR" b="1" i="1" dirty="0"/>
              <a:t>ciddi viremi, belirgin immun yetmezlik, ilaçlara bağlı toksisite ve damar endotelinde hasar ve karotid arter intimasında kalınlaşma</a:t>
            </a:r>
            <a:r>
              <a:rPr lang="tr-TR" dirty="0"/>
              <a:t> gibi olumsuzluklara neden olabilmektedir.</a:t>
            </a:r>
          </a:p>
          <a:p>
            <a:endParaRPr lang="tr-TR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FC558DE1-08E9-4B85-9AB8-9FEBE4C87943}"/>
              </a:ext>
            </a:extLst>
          </p:cNvPr>
          <p:cNvSpPr txBox="1">
            <a:spLocks/>
          </p:cNvSpPr>
          <p:nvPr/>
        </p:nvSpPr>
        <p:spPr>
          <a:xfrm>
            <a:off x="100013" y="214290"/>
            <a:ext cx="7886700" cy="895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HIV(+) Bireylerde KVH Riski Artmıştır</a:t>
            </a:r>
          </a:p>
        </p:txBody>
      </p:sp>
    </p:spTree>
    <p:extLst>
      <p:ext uri="{BB962C8B-B14F-4D97-AF65-F5344CB8AC3E}">
        <p14:creationId xmlns:p14="http://schemas.microsoft.com/office/powerpoint/2010/main" val="75934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Türkiye’deki </a:t>
            </a:r>
            <a:r>
              <a:rPr lang="tr-TR" sz="3200" dirty="0" err="1"/>
              <a:t>HİYK’lerde</a:t>
            </a:r>
            <a:r>
              <a:rPr lang="tr-TR" sz="3200" dirty="0"/>
              <a:t> </a:t>
            </a:r>
            <a:r>
              <a:rPr lang="tr-TR" sz="3200" dirty="0" err="1"/>
              <a:t>Kardiyovasküler</a:t>
            </a:r>
            <a:br>
              <a:rPr lang="tr-TR" sz="3200" dirty="0"/>
            </a:br>
            <a:r>
              <a:rPr lang="tr-TR" sz="3200" dirty="0"/>
              <a:t>Hastalık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613" y="1600200"/>
            <a:ext cx="80167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5D49BA5-9D3F-624A-BA17-F05BB78F8F71}"/>
              </a:ext>
            </a:extLst>
          </p:cNvPr>
          <p:cNvSpPr/>
          <p:nvPr/>
        </p:nvSpPr>
        <p:spPr>
          <a:xfrm>
            <a:off x="225385" y="1087755"/>
            <a:ext cx="3093244" cy="34975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95867"/>
                </a:solidFill>
              </a:rPr>
              <a:t>HIV (+) bireylerde </a:t>
            </a:r>
          </a:p>
          <a:p>
            <a:pPr algn="ctr"/>
            <a:r>
              <a:rPr lang="tr-TR" b="1" dirty="0">
                <a:solidFill>
                  <a:srgbClr val="495867"/>
                </a:solidFill>
              </a:rPr>
              <a:t>MI riski 1,5-2 kat</a:t>
            </a:r>
          </a:p>
          <a:p>
            <a:pPr algn="ctr"/>
            <a:r>
              <a:rPr lang="tr-TR" b="1" dirty="0">
                <a:solidFill>
                  <a:srgbClr val="495867"/>
                </a:solidFill>
              </a:rPr>
              <a:t>ani ölüm riski 4,5 kat </a:t>
            </a:r>
          </a:p>
          <a:p>
            <a:pPr algn="ctr"/>
            <a:r>
              <a:rPr lang="tr-TR" b="1" dirty="0">
                <a:solidFill>
                  <a:srgbClr val="495867"/>
                </a:solidFill>
              </a:rPr>
              <a:t>daha fazladır.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FCE51E-B0DD-434C-9575-70BE23CF7B1D}"/>
              </a:ext>
            </a:extLst>
          </p:cNvPr>
          <p:cNvSpPr/>
          <p:nvPr/>
        </p:nvSpPr>
        <p:spPr>
          <a:xfrm>
            <a:off x="2862502" y="1253490"/>
            <a:ext cx="2546033" cy="31661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95867"/>
                </a:solidFill>
              </a:rPr>
              <a:t>İlk koroner kalp hastalığı HIV(+) bireylerde 50 yaş civarında görülürken, bu genel toplumda 64 yaş civarındadır.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16D21-8C99-1E45-8DC7-A7335A88B0D1}"/>
              </a:ext>
            </a:extLst>
          </p:cNvPr>
          <p:cNvSpPr/>
          <p:nvPr/>
        </p:nvSpPr>
        <p:spPr>
          <a:xfrm>
            <a:off x="5153500" y="1253490"/>
            <a:ext cx="2546033" cy="31661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﻿</a:t>
            </a:r>
            <a:r>
              <a:rPr lang="tr-TR" b="1" dirty="0">
                <a:solidFill>
                  <a:srgbClr val="495867"/>
                </a:solidFill>
              </a:rPr>
              <a:t>Genel toplum için kullanılan risk değerlendirme algoritmaları HIV ile </a:t>
            </a:r>
            <a:r>
              <a:rPr lang="tr-TR" b="1" dirty="0" err="1">
                <a:solidFill>
                  <a:srgbClr val="495867"/>
                </a:solidFill>
              </a:rPr>
              <a:t>enfekte</a:t>
            </a:r>
            <a:r>
              <a:rPr lang="tr-TR" b="1" dirty="0">
                <a:solidFill>
                  <a:srgbClr val="495867"/>
                </a:solidFill>
              </a:rPr>
              <a:t> toplumdaki riski, var olandan daha düşük göstermektedir.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2482CAC-AE04-4EA0-BB05-A7A81EE8CF85}"/>
              </a:ext>
            </a:extLst>
          </p:cNvPr>
          <p:cNvSpPr txBox="1">
            <a:spLocks/>
          </p:cNvSpPr>
          <p:nvPr/>
        </p:nvSpPr>
        <p:spPr>
          <a:xfrm>
            <a:off x="100013" y="357166"/>
            <a:ext cx="7886700" cy="75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HIV(+) Bireylerde KVH Riski Artmıştır</a:t>
            </a:r>
          </a:p>
        </p:txBody>
      </p:sp>
      <p:pic>
        <p:nvPicPr>
          <p:cNvPr id="5122" name="Picture 2" descr="3D illüstrasyon tarzı elemanları ile ağrılı bir koroner olay olarak kalp hastalığı olan bir kişi ile anatomi tıbbi hastalık konsepti olarak insan kalp krizi ağrısı.">
            <a:extLst>
              <a:ext uri="{FF2B5EF4-FFF2-40B4-BE49-F238E27FC236}">
                <a16:creationId xmlns:a16="http://schemas.microsoft.com/office/drawing/2014/main" id="{6171F434-832D-4D14-8AD5-FE98C93C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50678"/>
            <a:ext cx="4286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4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5D49BA5-9D3F-624A-BA17-F05BB78F8F71}"/>
              </a:ext>
            </a:extLst>
          </p:cNvPr>
          <p:cNvSpPr/>
          <p:nvPr/>
        </p:nvSpPr>
        <p:spPr>
          <a:xfrm>
            <a:off x="225385" y="1087755"/>
            <a:ext cx="3093244" cy="34975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95867"/>
                </a:solidFill>
              </a:rPr>
              <a:t>HIV (+) bireylerde </a:t>
            </a:r>
          </a:p>
          <a:p>
            <a:pPr algn="ctr"/>
            <a:r>
              <a:rPr lang="tr-TR" b="1" dirty="0">
                <a:solidFill>
                  <a:srgbClr val="495867"/>
                </a:solidFill>
              </a:rPr>
              <a:t>MI riski 1,5-2 kat</a:t>
            </a:r>
          </a:p>
          <a:p>
            <a:pPr algn="ctr"/>
            <a:r>
              <a:rPr lang="tr-TR" b="1" dirty="0">
                <a:solidFill>
                  <a:srgbClr val="495867"/>
                </a:solidFill>
              </a:rPr>
              <a:t>ani ölüm riski 4,5 kat </a:t>
            </a:r>
          </a:p>
          <a:p>
            <a:pPr algn="ctr"/>
            <a:r>
              <a:rPr lang="tr-TR" b="1" dirty="0">
                <a:solidFill>
                  <a:srgbClr val="495867"/>
                </a:solidFill>
              </a:rPr>
              <a:t>daha fazladır.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FCE51E-B0DD-434C-9575-70BE23CF7B1D}"/>
              </a:ext>
            </a:extLst>
          </p:cNvPr>
          <p:cNvSpPr/>
          <p:nvPr/>
        </p:nvSpPr>
        <p:spPr>
          <a:xfrm>
            <a:off x="2862502" y="1253490"/>
            <a:ext cx="2546033" cy="31661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95867"/>
                </a:solidFill>
              </a:rPr>
              <a:t>İlk koroner kalp hastalığı HIV(+) bireylerde 50 yaş civarında görülürken, bu genel toplumda 64 yaş civarındadır.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16D21-8C99-1E45-8DC7-A7335A88B0D1}"/>
              </a:ext>
            </a:extLst>
          </p:cNvPr>
          <p:cNvSpPr/>
          <p:nvPr/>
        </p:nvSpPr>
        <p:spPr>
          <a:xfrm>
            <a:off x="5153500" y="1253490"/>
            <a:ext cx="2546033" cy="31661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﻿</a:t>
            </a:r>
            <a:r>
              <a:rPr lang="tr-TR" b="1" dirty="0">
                <a:solidFill>
                  <a:srgbClr val="495867"/>
                </a:solidFill>
              </a:rPr>
              <a:t>Genel toplum için kullanılan risk değerlendirme algoritmaları HIV ile </a:t>
            </a:r>
            <a:r>
              <a:rPr lang="tr-TR" b="1" dirty="0" err="1">
                <a:solidFill>
                  <a:srgbClr val="495867"/>
                </a:solidFill>
              </a:rPr>
              <a:t>enfekte</a:t>
            </a:r>
            <a:r>
              <a:rPr lang="tr-TR" b="1" dirty="0">
                <a:solidFill>
                  <a:srgbClr val="495867"/>
                </a:solidFill>
              </a:rPr>
              <a:t> toplumdaki riski, var olandan daha düşük göstermektedir.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B2482CAC-AE04-4EA0-BB05-A7A81EE8CF85}"/>
              </a:ext>
            </a:extLst>
          </p:cNvPr>
          <p:cNvSpPr txBox="1">
            <a:spLocks/>
          </p:cNvSpPr>
          <p:nvPr/>
        </p:nvSpPr>
        <p:spPr>
          <a:xfrm>
            <a:off x="100013" y="357166"/>
            <a:ext cx="7886700" cy="75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HIV(+) Bireylerde KVH Riski Artmıştır</a:t>
            </a:r>
          </a:p>
        </p:txBody>
      </p:sp>
      <p:pic>
        <p:nvPicPr>
          <p:cNvPr id="5122" name="Picture 2" descr="3D illüstrasyon tarzı elemanları ile ağrılı bir koroner olay olarak kalp hastalığı olan bir kişi ile anatomi tıbbi hastalık konsepti olarak insan kalp krizi ağrısı.">
            <a:extLst>
              <a:ext uri="{FF2B5EF4-FFF2-40B4-BE49-F238E27FC236}">
                <a16:creationId xmlns:a16="http://schemas.microsoft.com/office/drawing/2014/main" id="{6171F434-832D-4D14-8AD5-FE98C93C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150678"/>
            <a:ext cx="4286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Dikdörtgen"/>
          <p:cNvSpPr/>
          <p:nvPr/>
        </p:nvSpPr>
        <p:spPr>
          <a:xfrm>
            <a:off x="1428728" y="2143116"/>
            <a:ext cx="6643734" cy="3071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*</a:t>
            </a:r>
            <a:r>
              <a:rPr lang="tr-TR" dirty="0"/>
              <a:t>“ACC/AHA </a:t>
            </a:r>
            <a:r>
              <a:rPr lang="tr-TR" dirty="0" err="1"/>
              <a:t>Guidelines</a:t>
            </a:r>
            <a:r>
              <a:rPr lang="tr-TR" dirty="0"/>
              <a:t> </a:t>
            </a:r>
            <a:r>
              <a:rPr lang="tr-TR" dirty="0" err="1"/>
              <a:t>kardiyovasküler</a:t>
            </a:r>
            <a:r>
              <a:rPr lang="tr-TR" dirty="0"/>
              <a:t> riskin HIV </a:t>
            </a:r>
            <a:r>
              <a:rPr lang="tr-TR" dirty="0" err="1"/>
              <a:t>infekte</a:t>
            </a:r>
            <a:r>
              <a:rPr lang="tr-TR" dirty="0"/>
              <a:t> olmayan bireylere göre 1.5-2 kat artması nedeniyle “ACC/ AHA ASCVD </a:t>
            </a:r>
            <a:r>
              <a:rPr lang="tr-TR" dirty="0" err="1"/>
              <a:t>pooled</a:t>
            </a:r>
            <a:r>
              <a:rPr lang="tr-TR" dirty="0"/>
              <a:t> </a:t>
            </a:r>
            <a:r>
              <a:rPr lang="tr-TR" dirty="0" err="1"/>
              <a:t>cohort</a:t>
            </a:r>
            <a:r>
              <a:rPr lang="tr-TR" dirty="0"/>
              <a:t> </a:t>
            </a:r>
            <a:r>
              <a:rPr lang="tr-TR" dirty="0" err="1"/>
              <a:t>equation</a:t>
            </a:r>
            <a:r>
              <a:rPr lang="tr-TR" dirty="0"/>
              <a:t>” ile hesaplanan ASCVD riskinin x2 hesaplanması</a:t>
            </a:r>
          </a:p>
          <a:p>
            <a:pPr algn="ctr"/>
            <a:endParaRPr lang="tr-TR" dirty="0"/>
          </a:p>
          <a:p>
            <a:pPr algn="ctr"/>
            <a:r>
              <a:rPr lang="tr-TR" sz="4400" b="1" dirty="0"/>
              <a:t>* </a:t>
            </a:r>
            <a:r>
              <a:rPr lang="tr-TR" b="1" dirty="0">
                <a:solidFill>
                  <a:srgbClr val="FF0000"/>
                </a:solidFill>
              </a:rPr>
              <a:t>ASKVH riski &gt;%5 </a:t>
            </a:r>
            <a:r>
              <a:rPr lang="tr-TR" dirty="0"/>
              <a:t>veya LDL-K ≥190 veya bilinen KAH veya 40-75 yaş arası DM olan tüm hastalara (bir risk hesaplaması yapmadan) </a:t>
            </a:r>
            <a:r>
              <a:rPr lang="tr-TR" dirty="0" err="1"/>
              <a:t>statin</a:t>
            </a:r>
            <a:r>
              <a:rPr lang="tr-TR" dirty="0"/>
              <a:t> tedavisinin başlanması </a:t>
            </a:r>
          </a:p>
        </p:txBody>
      </p:sp>
    </p:spTree>
    <p:extLst>
      <p:ext uri="{BB962C8B-B14F-4D97-AF65-F5344CB8AC3E}">
        <p14:creationId xmlns:p14="http://schemas.microsoft.com/office/powerpoint/2010/main" val="210144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143994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Metin kutusu 8">
            <a:extLst>
              <a:ext uri="{FF2B5EF4-FFF2-40B4-BE49-F238E27FC236}">
                <a16:creationId xmlns:a16="http://schemas.microsoft.com/office/drawing/2014/main" id="{85551864-5881-4E07-8526-92C64AFEDBFE}"/>
              </a:ext>
            </a:extLst>
          </p:cNvPr>
          <p:cNvSpPr txBox="1"/>
          <p:nvPr/>
        </p:nvSpPr>
        <p:spPr>
          <a:xfrm>
            <a:off x="357158" y="3500439"/>
            <a:ext cx="4357718" cy="2585323"/>
          </a:xfrm>
          <a:prstGeom prst="rect">
            <a:avLst/>
          </a:prstGeom>
          <a:solidFill>
            <a:srgbClr val="AEE4D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altLang="tr-TR" sz="1800" dirty="0">
              <a:solidFill>
                <a:srgbClr val="0C234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Çok merkezli kesitsel çalışma, 2019-2021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20 merkez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1425 hasta</a:t>
            </a: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, %82.7 erkek, &gt;40 yaş, ortanca yaş 51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%10.6</a:t>
            </a:r>
            <a:r>
              <a:rPr kumimoji="0" lang="en-US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tanılı KVH </a:t>
            </a: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Baskerville Old Face" pitchFamily="18" charset="0"/>
              </a:rPr>
              <a:t>Ortanca CD4 : 696 h/µl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tr-TR" altLang="tr-TR" sz="1800" dirty="0">
              <a:solidFill>
                <a:srgbClr val="0C2340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2EA86FD3-A170-496B-B695-7F4320EA2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50" t="40799" r="20050" b="13201"/>
          <a:stretch/>
        </p:blipFill>
        <p:spPr>
          <a:xfrm>
            <a:off x="5214942" y="642918"/>
            <a:ext cx="3929059" cy="5656718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572140"/>
            <a:ext cx="3190875" cy="10668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285720" y="3786190"/>
            <a:ext cx="8858280" cy="207170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Majör </a:t>
            </a:r>
            <a:r>
              <a:rPr lang="tr-TR" sz="1600" dirty="0" err="1"/>
              <a:t>kardiyovasküler</a:t>
            </a:r>
            <a:r>
              <a:rPr lang="tr-TR" sz="1600" dirty="0"/>
              <a:t> olay (</a:t>
            </a:r>
            <a:r>
              <a:rPr lang="tr-TR" sz="1600" dirty="0" err="1"/>
              <a:t>kardiyovasküler</a:t>
            </a:r>
            <a:r>
              <a:rPr lang="tr-TR" sz="1600" dirty="0"/>
              <a:t> nedenli ölüm, </a:t>
            </a:r>
            <a:r>
              <a:rPr lang="tr-TR" sz="1600" dirty="0" err="1"/>
              <a:t>miyokard</a:t>
            </a:r>
            <a:r>
              <a:rPr lang="tr-TR" sz="1600" dirty="0"/>
              <a:t> </a:t>
            </a:r>
            <a:r>
              <a:rPr lang="tr-TR" sz="1600" dirty="0" err="1"/>
              <a:t>infarktüsü</a:t>
            </a:r>
            <a:r>
              <a:rPr lang="tr-TR" sz="1600" dirty="0"/>
              <a:t>, kararsız </a:t>
            </a:r>
            <a:r>
              <a:rPr lang="tr-TR" sz="1600" dirty="0" err="1"/>
              <a:t>anjina</a:t>
            </a:r>
            <a:r>
              <a:rPr lang="tr-TR" sz="1600" dirty="0"/>
              <a:t> nedenli hastane yatışı, inme ve geçici </a:t>
            </a:r>
            <a:r>
              <a:rPr lang="tr-TR" sz="1600" dirty="0" err="1"/>
              <a:t>iskemik</a:t>
            </a:r>
            <a:r>
              <a:rPr lang="tr-TR" sz="1600" dirty="0"/>
              <a:t> atak) </a:t>
            </a:r>
            <a:r>
              <a:rPr lang="tr-TR" sz="1600" dirty="0" err="1"/>
              <a:t>insidansı</a:t>
            </a:r>
            <a:r>
              <a:rPr lang="tr-TR" sz="1600" dirty="0"/>
              <a:t> </a:t>
            </a:r>
            <a:r>
              <a:rPr lang="tr-TR" sz="1600" dirty="0" err="1"/>
              <a:t>pitavastatin</a:t>
            </a:r>
            <a:r>
              <a:rPr lang="tr-TR" sz="1600" dirty="0"/>
              <a:t> grubunda 4.81/1000 hasta-yılı iken </a:t>
            </a:r>
            <a:r>
              <a:rPr lang="tr-TR" sz="1600" dirty="0" err="1"/>
              <a:t>plasebo</a:t>
            </a:r>
            <a:r>
              <a:rPr lang="tr-TR" sz="1600" dirty="0"/>
              <a:t> grubunda 7.32/1000 hasta-yılı olarak görülmüştür.</a:t>
            </a:r>
          </a:p>
          <a:p>
            <a:pPr algn="ctr"/>
            <a:r>
              <a:rPr lang="tr-TR" sz="1600" dirty="0"/>
              <a:t>Ara analiz,</a:t>
            </a:r>
            <a:r>
              <a:rPr lang="tr-TR" sz="1600" dirty="0" err="1"/>
              <a:t>pitavastatinin</a:t>
            </a:r>
            <a:r>
              <a:rPr lang="tr-TR" sz="1600" dirty="0"/>
              <a:t> </a:t>
            </a:r>
            <a:r>
              <a:rPr lang="tr-TR" sz="1600" dirty="0" err="1"/>
              <a:t>plaseboya</a:t>
            </a:r>
            <a:r>
              <a:rPr lang="tr-TR" sz="1600" dirty="0"/>
              <a:t> kıyasla majör </a:t>
            </a:r>
            <a:r>
              <a:rPr lang="tr-TR" sz="1600" dirty="0" err="1"/>
              <a:t>kardiyovasküler</a:t>
            </a:r>
            <a:r>
              <a:rPr lang="tr-TR" sz="1600" dirty="0"/>
              <a:t> olay gelişme riskini %35 azalttığı </a:t>
            </a:r>
          </a:p>
          <a:p>
            <a:pPr algn="ctr"/>
            <a:r>
              <a:rPr lang="tr-TR" sz="1600" dirty="0"/>
              <a:t>Bu çalışma ile HIV ile yaşayan, güncel kılavuzlara göre </a:t>
            </a:r>
            <a:r>
              <a:rPr lang="tr-TR" sz="1600" dirty="0" err="1"/>
              <a:t>statin</a:t>
            </a:r>
            <a:r>
              <a:rPr lang="tr-TR" sz="1600" dirty="0"/>
              <a:t> tedavisi </a:t>
            </a:r>
            <a:r>
              <a:rPr lang="tr-TR" sz="1600" dirty="0" err="1"/>
              <a:t>endikasyonu</a:t>
            </a:r>
            <a:r>
              <a:rPr lang="tr-TR" sz="1600" dirty="0"/>
              <a:t> olmayan bireylerde </a:t>
            </a:r>
            <a:r>
              <a:rPr lang="tr-TR" sz="1600" dirty="0" err="1"/>
              <a:t>pitavastatin</a:t>
            </a:r>
            <a:r>
              <a:rPr lang="tr-TR" sz="1600" dirty="0"/>
              <a:t> tedavisinin, </a:t>
            </a:r>
            <a:r>
              <a:rPr lang="tr-TR" b="1" dirty="0" err="1">
                <a:solidFill>
                  <a:srgbClr val="7030A0"/>
                </a:solidFill>
              </a:rPr>
              <a:t>LDLkolesterol</a:t>
            </a:r>
            <a:r>
              <a:rPr lang="tr-TR" b="1" dirty="0">
                <a:solidFill>
                  <a:srgbClr val="7030A0"/>
                </a:solidFill>
              </a:rPr>
              <a:t> düşürücü etkisinden bağımsız olarak, majör </a:t>
            </a:r>
            <a:r>
              <a:rPr lang="tr-TR" b="1" dirty="0" err="1">
                <a:solidFill>
                  <a:srgbClr val="7030A0"/>
                </a:solidFill>
              </a:rPr>
              <a:t>kardiyovasküler</a:t>
            </a:r>
            <a:r>
              <a:rPr lang="tr-TR" b="1" dirty="0">
                <a:solidFill>
                  <a:srgbClr val="7030A0"/>
                </a:solidFill>
              </a:rPr>
              <a:t> olay riskini azalttığı gösterilmiştir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BHIVA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REPRIEVE çalışmasının sonuçlarına dayanarak</a:t>
            </a:r>
          </a:p>
          <a:p>
            <a:endParaRPr lang="tr-TR" sz="2000" dirty="0"/>
          </a:p>
          <a:p>
            <a:r>
              <a:rPr lang="tr-TR" sz="2000" dirty="0"/>
              <a:t> 40 yaş ve üzerinde HIV ile yaşayan tüm bireylere </a:t>
            </a:r>
            <a:r>
              <a:rPr lang="tr-TR" sz="2000" dirty="0" err="1"/>
              <a:t>lipid</a:t>
            </a:r>
            <a:r>
              <a:rPr lang="tr-TR" sz="2000" dirty="0"/>
              <a:t> seviyelerinden ve KVH risk düzeyinden bağımsız olarak </a:t>
            </a:r>
            <a:r>
              <a:rPr lang="tr-TR" sz="2000" dirty="0" err="1"/>
              <a:t>statin</a:t>
            </a:r>
            <a:r>
              <a:rPr lang="tr-TR" sz="2000" dirty="0"/>
              <a:t> tedavisinin başlanması, 10 yıllık </a:t>
            </a:r>
            <a:r>
              <a:rPr lang="tr-TR" sz="2000" dirty="0" err="1"/>
              <a:t>kardiyovasküler</a:t>
            </a:r>
            <a:r>
              <a:rPr lang="tr-TR" sz="2000" dirty="0"/>
              <a:t> hastalık riski %5 ve üzerinde olan bireylerin </a:t>
            </a:r>
            <a:r>
              <a:rPr lang="tr-TR" sz="2000" dirty="0" err="1"/>
              <a:t>statin</a:t>
            </a:r>
            <a:r>
              <a:rPr lang="tr-TR" sz="2000" dirty="0"/>
              <a:t> tedavisi için </a:t>
            </a:r>
            <a:r>
              <a:rPr lang="tr-TR" sz="2000" dirty="0" err="1"/>
              <a:t>önceliklendirilmesi</a:t>
            </a:r>
            <a:r>
              <a:rPr lang="tr-TR" sz="2000" dirty="0"/>
              <a:t> vurgulanmıştır. </a:t>
            </a:r>
          </a:p>
          <a:p>
            <a:endParaRPr lang="tr-TR" sz="2000" dirty="0"/>
          </a:p>
          <a:p>
            <a:pPr algn="just"/>
            <a:r>
              <a:rPr lang="tr-TR" sz="2000" dirty="0"/>
              <a:t>Tedavi için ilk seçenek </a:t>
            </a:r>
            <a:r>
              <a:rPr lang="tr-TR" sz="2000" dirty="0" err="1"/>
              <a:t>pitavastatin</a:t>
            </a:r>
            <a:r>
              <a:rPr lang="tr-TR" sz="2000" dirty="0"/>
              <a:t> 4 mg/gün alternatif olarak </a:t>
            </a:r>
            <a:r>
              <a:rPr lang="tr-TR" sz="2000" dirty="0" err="1"/>
              <a:t>atorvastatin</a:t>
            </a:r>
            <a:r>
              <a:rPr lang="tr-TR" sz="2000" dirty="0"/>
              <a:t> 20 mg/gün önerilmiştir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EACS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238" y="1600200"/>
            <a:ext cx="80775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4848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4 Grup"/>
          <p:cNvGrpSpPr/>
          <p:nvPr/>
        </p:nvGrpSpPr>
        <p:grpSpPr>
          <a:xfrm>
            <a:off x="1928795" y="3143248"/>
            <a:ext cx="1428760" cy="642942"/>
            <a:chOff x="714386" y="285758"/>
            <a:chExt cx="2508875" cy="1584282"/>
          </a:xfrm>
          <a:scene3d>
            <a:camera prst="orthographicFront"/>
            <a:lightRig rig="threePt" dir="t"/>
          </a:scene3d>
        </p:grpSpPr>
        <p:sp>
          <p:nvSpPr>
            <p:cNvPr id="6" name="5 Yuvarlatılmış Dikdörtgen"/>
            <p:cNvSpPr/>
            <p:nvPr/>
          </p:nvSpPr>
          <p:spPr>
            <a:xfrm>
              <a:off x="714386" y="285758"/>
              <a:ext cx="2508875" cy="1584282"/>
            </a:xfrm>
            <a:prstGeom prst="roundRect">
              <a:avLst/>
            </a:prstGeom>
            <a:ln/>
            <a:sp3d>
              <a:bevelT w="139700" h="139700" prst="divo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791724" y="363096"/>
              <a:ext cx="2354199" cy="14296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/>
                <a:t>HIV</a:t>
              </a:r>
            </a:p>
          </p:txBody>
        </p:sp>
      </p:grpSp>
      <p:grpSp>
        <p:nvGrpSpPr>
          <p:cNvPr id="8" name="7 Grup"/>
          <p:cNvGrpSpPr/>
          <p:nvPr/>
        </p:nvGrpSpPr>
        <p:grpSpPr>
          <a:xfrm>
            <a:off x="6072198" y="2928934"/>
            <a:ext cx="1714512" cy="785818"/>
            <a:chOff x="-539947" y="2643209"/>
            <a:chExt cx="5215102" cy="1609707"/>
          </a:xfrm>
          <a:scene3d>
            <a:camera prst="orthographicFront"/>
            <a:lightRig rig="threePt" dir="t"/>
          </a:scene3d>
        </p:grpSpPr>
        <p:sp>
          <p:nvSpPr>
            <p:cNvPr id="9" name="8 Yuvarlatılmış Dikdörtgen"/>
            <p:cNvSpPr/>
            <p:nvPr/>
          </p:nvSpPr>
          <p:spPr>
            <a:xfrm>
              <a:off x="-539947" y="2643209"/>
              <a:ext cx="4228461" cy="1609707"/>
            </a:xfrm>
            <a:prstGeom prst="roundRect">
              <a:avLst/>
            </a:prstGeom>
            <a:ln/>
            <a:sp3d>
              <a:bevelT w="139700" h="139700" prst="divo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1851363" y="2721787"/>
              <a:ext cx="2823792" cy="14525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kern="1200" dirty="0"/>
            </a:p>
          </p:txBody>
        </p:sp>
      </p:grpSp>
      <p:sp>
        <p:nvSpPr>
          <p:cNvPr id="11" name="10 Metin kutusu"/>
          <p:cNvSpPr txBox="1"/>
          <p:nvPr/>
        </p:nvSpPr>
        <p:spPr>
          <a:xfrm>
            <a:off x="6215074" y="3000373"/>
            <a:ext cx="207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Metabolik</a:t>
            </a:r>
            <a:endParaRPr lang="tr-TR" sz="2000" b="1" dirty="0"/>
          </a:p>
          <a:p>
            <a:r>
              <a:rPr lang="tr-TR" sz="2000" b="1" dirty="0"/>
              <a:t> Sağlık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714644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642910" y="5000636"/>
            <a:ext cx="8143932" cy="105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Bahnschrift SemiCondensed" pitchFamily="34" charset="0"/>
              </a:rPr>
              <a:t>HIV enfeksiyonu olan bireylerde </a:t>
            </a:r>
            <a:r>
              <a:rPr lang="tr-TR" dirty="0" err="1">
                <a:solidFill>
                  <a:schemeClr val="tx1"/>
                </a:solidFill>
                <a:latin typeface="Bahnschrift SemiCondensed" pitchFamily="34" charset="0"/>
              </a:rPr>
              <a:t>metabolik</a:t>
            </a:r>
            <a:r>
              <a:rPr lang="tr-TR" dirty="0">
                <a:solidFill>
                  <a:schemeClr val="tx1"/>
                </a:solidFill>
                <a:latin typeface="Bahnschrift SemiCondensed" pitchFamily="34" charset="0"/>
              </a:rPr>
              <a:t> sağlık sorunları sıktır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  <a:latin typeface="Bahnschrift SemiCondensed" pitchFamily="34" charset="0"/>
              </a:rPr>
              <a:t>Metabolik</a:t>
            </a:r>
            <a:r>
              <a:rPr lang="tr-TR" dirty="0">
                <a:solidFill>
                  <a:schemeClr val="tx1"/>
                </a:solidFill>
                <a:latin typeface="Bahnschrift SemiCondensed" pitchFamily="34" charset="0"/>
              </a:rPr>
              <a:t> sağlık sorunlarının takibi önemlidir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8286776" y="0"/>
            <a:ext cx="857224" cy="71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rgbClr val="FF0000"/>
                </a:solidFill>
              </a:rPr>
              <a:t>HIV ile yaşayan bireylerde yeni öneri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tr-TR" dirty="0"/>
              <a:t>2025 Güncelleme ESC/EAS Kılavuzu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71473" y="2071678"/>
          <a:ext cx="7048527" cy="265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r>
                        <a:rPr lang="tr-TR" dirty="0"/>
                        <a:t>Tavsiye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975">
                <a:tc>
                  <a:txBody>
                    <a:bodyPr/>
                    <a:lstStyle/>
                    <a:p>
                      <a:pPr algn="just"/>
                      <a:r>
                        <a:rPr lang="tr-TR" dirty="0" err="1"/>
                        <a:t>Statin</a:t>
                      </a:r>
                      <a:r>
                        <a:rPr lang="tr-TR" dirty="0"/>
                        <a:t> tedavisi,</a:t>
                      </a:r>
                      <a:r>
                        <a:rPr lang="tr-TR" baseline="0" dirty="0"/>
                        <a:t> tahmini </a:t>
                      </a:r>
                      <a:r>
                        <a:rPr lang="tr-TR" baseline="0" dirty="0" err="1"/>
                        <a:t>kardiyovasküler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riskve</a:t>
                      </a:r>
                      <a:r>
                        <a:rPr lang="tr-TR" baseline="0" dirty="0"/>
                        <a:t> LDL düzeylerine bakılmaksızın, </a:t>
                      </a:r>
                      <a:r>
                        <a:rPr lang="tr-TR" baseline="0" dirty="0" err="1"/>
                        <a:t>kardiyovasküler</a:t>
                      </a:r>
                      <a:r>
                        <a:rPr lang="tr-TR" baseline="0" dirty="0"/>
                        <a:t> olay riskini azaltmak için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 40 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yaş </a:t>
                      </a:r>
                      <a:r>
                        <a:rPr lang="tr-TR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HIYB’de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birincil korunma amacıyla önerilmektedir; </a:t>
                      </a:r>
                      <a:r>
                        <a:rPr lang="tr-TR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statin</a:t>
                      </a:r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seçimi olası ilaç etkileşimlerine göre yapılmalıdır</a:t>
                      </a:r>
                      <a:endParaRPr lang="tr-TR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</a:t>
                      </a:r>
                    </a:p>
                    <a:p>
                      <a:endParaRPr lang="tr-TR" dirty="0"/>
                    </a:p>
                    <a:p>
                      <a:r>
                        <a:rPr lang="tr-TR" sz="3200" dirty="0"/>
                        <a:t>        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</a:t>
                      </a:r>
                    </a:p>
                    <a:p>
                      <a:endParaRPr lang="tr-TR" dirty="0"/>
                    </a:p>
                    <a:p>
                      <a:r>
                        <a:rPr lang="tr-TR" sz="2800" dirty="0"/>
                        <a:t>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2000" dirty="0"/>
              <a:t>     * HIV, ASKVH riskini ciddi artıran bir faktördür</a:t>
            </a:r>
          </a:p>
          <a:p>
            <a:pPr>
              <a:buNone/>
            </a:pPr>
            <a:r>
              <a:rPr lang="tr-TR" sz="2000" dirty="0"/>
              <a:t>      *Geleneksel risk tahmini araçları kullanılarak, </a:t>
            </a:r>
            <a:r>
              <a:rPr lang="tr-TR" sz="2000" dirty="0" err="1"/>
              <a:t>HIV’deki</a:t>
            </a:r>
            <a:r>
              <a:rPr lang="tr-TR" sz="2000" dirty="0"/>
              <a:t> KV riski hafife alınmaktadır-Yüksek risk</a:t>
            </a:r>
          </a:p>
          <a:p>
            <a:pPr>
              <a:buNone/>
            </a:pPr>
            <a:r>
              <a:rPr lang="tr-TR" sz="2000" dirty="0"/>
              <a:t>      *LDL veya tahmini riskten bağımsız olarak </a:t>
            </a:r>
            <a:r>
              <a:rPr lang="tr-TR" sz="2000" b="1" dirty="0"/>
              <a:t>≥40 yaş </a:t>
            </a:r>
            <a:r>
              <a:rPr lang="tr-TR" sz="2000" dirty="0"/>
              <a:t>tüm sağlıklı bireylerde </a:t>
            </a:r>
            <a:r>
              <a:rPr lang="tr-TR" sz="2000" dirty="0" err="1"/>
              <a:t>statin</a:t>
            </a:r>
            <a:r>
              <a:rPr lang="tr-TR" sz="2000" dirty="0"/>
              <a:t> tedavisi başlanmalıdır.</a:t>
            </a:r>
          </a:p>
          <a:p>
            <a:pPr>
              <a:buNone/>
            </a:pPr>
            <a:r>
              <a:rPr lang="tr-TR" sz="2000" b="1" dirty="0"/>
              <a:t>      *</a:t>
            </a:r>
            <a:r>
              <a:rPr lang="tr-TR" sz="2000" dirty="0" err="1"/>
              <a:t>Statin</a:t>
            </a:r>
            <a:r>
              <a:rPr lang="tr-TR" sz="2000" dirty="0"/>
              <a:t> seçimi olası ilaç etkileşimlerine göre yapılmalıdır</a:t>
            </a:r>
          </a:p>
          <a:p>
            <a:pPr>
              <a:buNone/>
            </a:pPr>
            <a:r>
              <a:rPr lang="tr-TR" sz="2000" b="1" dirty="0"/>
              <a:t>      *</a:t>
            </a:r>
            <a:r>
              <a:rPr lang="tr-TR" sz="2000" dirty="0"/>
              <a:t>Bu bir paradigma değişimidir, HIV pozitifliği </a:t>
            </a:r>
            <a:r>
              <a:rPr lang="tr-TR" sz="2000" dirty="0" err="1"/>
              <a:t>statin</a:t>
            </a:r>
            <a:r>
              <a:rPr lang="tr-TR" sz="2000" dirty="0"/>
              <a:t> kararını yönlendirmektedir</a:t>
            </a:r>
          </a:p>
          <a:p>
            <a:pPr>
              <a:buNone/>
            </a:pPr>
            <a:endParaRPr lang="tr-TR" sz="20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643042" y="857232"/>
            <a:ext cx="5286412" cy="121444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2025 </a:t>
            </a:r>
            <a:r>
              <a:rPr lang="tr-TR" dirty="0" err="1">
                <a:solidFill>
                  <a:schemeClr val="tx1"/>
                </a:solidFill>
              </a:rPr>
              <a:t>Focused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Update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Of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2019 ESC/EAS </a:t>
            </a:r>
            <a:r>
              <a:rPr lang="tr-TR" dirty="0" err="1">
                <a:solidFill>
                  <a:schemeClr val="tx1"/>
                </a:solidFill>
              </a:rPr>
              <a:t>Guidelines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managementof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dyslipidaemias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142976" y="2000240"/>
            <a:ext cx="185738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Ana Mesaj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r>
              <a:rPr lang="tr-TR" b="1" dirty="0" err="1">
                <a:solidFill>
                  <a:srgbClr val="FF0000"/>
                </a:solidFill>
              </a:rPr>
              <a:t>Obezite</a:t>
            </a:r>
            <a:endParaRPr lang="tr-TR" b="1" dirty="0">
              <a:solidFill>
                <a:srgbClr val="FF0000"/>
              </a:solidFill>
            </a:endParaRPr>
          </a:p>
          <a:p>
            <a:pPr algn="r"/>
            <a:r>
              <a:rPr lang="tr-TR" b="1" dirty="0" err="1">
                <a:solidFill>
                  <a:srgbClr val="FF0000"/>
                </a:solidFill>
              </a:rPr>
              <a:t>Metabolik</a:t>
            </a:r>
            <a:r>
              <a:rPr lang="tr-TR" b="1" dirty="0">
                <a:solidFill>
                  <a:srgbClr val="FF0000"/>
                </a:solidFill>
              </a:rPr>
              <a:t> Sendrom</a:t>
            </a:r>
          </a:p>
        </p:txBody>
      </p:sp>
      <p:pic>
        <p:nvPicPr>
          <p:cNvPr id="4" name="Picture 6" descr="Tik İşareti (✓) Klavyede Nasıl Yapılır? [Yeni Yöntem] - nası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20002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5721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5572132" y="1500174"/>
            <a:ext cx="3571868" cy="32861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Yüksek CD4 sayısına sahip,</a:t>
            </a:r>
          </a:p>
          <a:p>
            <a:pPr algn="ctr"/>
            <a:r>
              <a:rPr lang="de-DE" b="1" dirty="0" err="1"/>
              <a:t>uzun</a:t>
            </a:r>
            <a:r>
              <a:rPr lang="de-DE" b="1" dirty="0"/>
              <a:t> </a:t>
            </a:r>
            <a:r>
              <a:rPr lang="de-DE" b="1" dirty="0" err="1"/>
              <a:t>süreli</a:t>
            </a:r>
            <a:r>
              <a:rPr lang="de-DE" b="1" dirty="0"/>
              <a:t> ART </a:t>
            </a:r>
            <a:r>
              <a:rPr lang="de-DE" b="1" dirty="0" err="1"/>
              <a:t>alanlar</a:t>
            </a:r>
            <a:r>
              <a:rPr lang="de-DE" b="1" dirty="0"/>
              <a:t> </a:t>
            </a:r>
            <a:r>
              <a:rPr lang="de-DE" b="1" dirty="0" err="1"/>
              <a:t>için</a:t>
            </a:r>
            <a:endParaRPr lang="de-DE" b="1" dirty="0"/>
          </a:p>
          <a:p>
            <a:pPr algn="ctr"/>
            <a:r>
              <a:rPr lang="tr-TR" b="1" dirty="0"/>
              <a:t>tahmini yaşam beklentisi,</a:t>
            </a:r>
          </a:p>
          <a:p>
            <a:pPr algn="ctr"/>
            <a:r>
              <a:rPr lang="tr-TR" b="1" dirty="0" err="1"/>
              <a:t>ART'nin</a:t>
            </a:r>
            <a:r>
              <a:rPr lang="tr-TR" b="1" dirty="0"/>
              <a:t> ne zaman</a:t>
            </a:r>
          </a:p>
          <a:p>
            <a:pPr algn="ctr"/>
            <a:r>
              <a:rPr lang="tr-TR" b="1" dirty="0"/>
              <a:t>başlandığına bakılmaksızın</a:t>
            </a:r>
          </a:p>
          <a:p>
            <a:pPr algn="ctr"/>
            <a:r>
              <a:rPr lang="tr-TR" b="1" dirty="0"/>
              <a:t>genel popülasyondakinden</a:t>
            </a:r>
          </a:p>
          <a:p>
            <a:pPr algn="ctr"/>
            <a:r>
              <a:rPr lang="tr-TR" b="1" dirty="0"/>
              <a:t>yalnızca birkaç yıl daha</a:t>
            </a:r>
          </a:p>
          <a:p>
            <a:pPr algn="ctr"/>
            <a:r>
              <a:rPr lang="tr-TR" b="1" dirty="0"/>
              <a:t>düşük</a:t>
            </a:r>
          </a:p>
        </p:txBody>
      </p:sp>
      <p:sp>
        <p:nvSpPr>
          <p:cNvPr id="6" name="5 Oval"/>
          <p:cNvSpPr/>
          <p:nvPr/>
        </p:nvSpPr>
        <p:spPr>
          <a:xfrm>
            <a:off x="3071802" y="2143116"/>
            <a:ext cx="2571768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Erken tedavi ve</a:t>
            </a:r>
          </a:p>
          <a:p>
            <a:pPr algn="ctr"/>
            <a:r>
              <a:rPr lang="tr-TR" b="1" dirty="0"/>
              <a:t>sürekli ART önemli</a:t>
            </a:r>
            <a:endParaRPr lang="tr-TR" dirty="0"/>
          </a:p>
        </p:txBody>
      </p:sp>
      <p:cxnSp>
        <p:nvCxnSpPr>
          <p:cNvPr id="9" name="8 Düz Ok Bağlayıcısı"/>
          <p:cNvCxnSpPr/>
          <p:nvPr/>
        </p:nvCxnSpPr>
        <p:spPr>
          <a:xfrm rot="10800000">
            <a:off x="5286380" y="2000240"/>
            <a:ext cx="714380" cy="64294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rot="10800000" flipV="1">
            <a:off x="5143504" y="4071942"/>
            <a:ext cx="928694" cy="42862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Oval"/>
          <p:cNvSpPr/>
          <p:nvPr/>
        </p:nvSpPr>
        <p:spPr>
          <a:xfrm>
            <a:off x="150016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450059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340369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tr-TR" dirty="0"/>
              <a:t>   </a:t>
            </a:r>
            <a:r>
              <a:rPr lang="tr-TR" dirty="0" err="1">
                <a:solidFill>
                  <a:srgbClr val="C00000"/>
                </a:solidFill>
                <a:latin typeface="Baskerville Old Face" pitchFamily="18" charset="0"/>
              </a:rPr>
              <a:t>Antiretroviral</a:t>
            </a:r>
            <a:r>
              <a:rPr lang="tr-TR" dirty="0">
                <a:solidFill>
                  <a:srgbClr val="C00000"/>
                </a:solidFill>
                <a:latin typeface="Baskerville Old Face" pitchFamily="18" charset="0"/>
              </a:rPr>
              <a:t> Terapinin (ART) </a:t>
            </a:r>
            <a:r>
              <a:rPr lang="tr-TR" dirty="0" err="1">
                <a:solidFill>
                  <a:srgbClr val="C00000"/>
                </a:solidFill>
                <a:latin typeface="Baskerville Old Face" pitchFamily="18" charset="0"/>
              </a:rPr>
              <a:t>viral</a:t>
            </a:r>
            <a:r>
              <a:rPr lang="tr-TR" dirty="0">
                <a:solidFill>
                  <a:srgbClr val="C00000"/>
                </a:solidFill>
                <a:latin typeface="Baskerville Old Face" pitchFamily="18" charset="0"/>
              </a:rPr>
              <a:t> yük baskılamasındaki etkinliğine rağmen</a:t>
            </a:r>
            <a:r>
              <a:rPr lang="tr-TR" b="1" dirty="0">
                <a:solidFill>
                  <a:srgbClr val="C00000"/>
                </a:solidFill>
                <a:latin typeface="Baskerville Old Face" pitchFamily="18" charset="0"/>
              </a:rPr>
              <a:t>,</a:t>
            </a:r>
            <a:r>
              <a:rPr lang="tr-TR" b="1" u="sng" dirty="0">
                <a:solidFill>
                  <a:srgbClr val="C00000"/>
                </a:solidFill>
                <a:latin typeface="Baskerville Old Face" pitchFamily="18" charset="0"/>
              </a:rPr>
              <a:t> </a:t>
            </a:r>
          </a:p>
          <a:p>
            <a:pPr algn="ctr">
              <a:buNone/>
            </a:pPr>
            <a:r>
              <a:rPr lang="tr-TR" b="1" u="sng" dirty="0">
                <a:solidFill>
                  <a:srgbClr val="C00000"/>
                </a:solidFill>
                <a:latin typeface="Baskerville Old Face" pitchFamily="18" charset="0"/>
              </a:rPr>
              <a:t>HIV-1 enfeksiyonu kronik </a:t>
            </a:r>
            <a:r>
              <a:rPr lang="tr-TR" b="1" u="sng" dirty="0" err="1">
                <a:solidFill>
                  <a:srgbClr val="C00000"/>
                </a:solidFill>
                <a:latin typeface="Baskerville Old Face" pitchFamily="18" charset="0"/>
              </a:rPr>
              <a:t>inflamasyon</a:t>
            </a:r>
            <a:r>
              <a:rPr lang="tr-TR" b="1" u="sng" dirty="0">
                <a:solidFill>
                  <a:srgbClr val="C00000"/>
                </a:solidFill>
                <a:latin typeface="Baskerville Old Face" pitchFamily="18" charset="0"/>
              </a:rPr>
              <a:t> devam eder</a:t>
            </a:r>
          </a:p>
          <a:p>
            <a:pPr algn="ctr">
              <a:buNone/>
            </a:pPr>
            <a:endParaRPr lang="tr-TR" b="1" u="sng" dirty="0">
              <a:solidFill>
                <a:srgbClr val="C00000"/>
              </a:solidFill>
              <a:latin typeface="Baskerville Old Face" pitchFamily="18" charset="0"/>
            </a:endParaRPr>
          </a:p>
          <a:p>
            <a:r>
              <a:rPr lang="tr-TR" sz="2400" dirty="0" err="1"/>
              <a:t>Latent</a:t>
            </a:r>
            <a:r>
              <a:rPr lang="tr-TR" sz="2400" dirty="0"/>
              <a:t> rezervuar- HIV </a:t>
            </a:r>
            <a:r>
              <a:rPr lang="tr-TR" sz="2400" dirty="0" err="1"/>
              <a:t>persistansı</a:t>
            </a:r>
            <a:r>
              <a:rPr lang="tr-TR" sz="2400" dirty="0"/>
              <a:t> ve Kronik </a:t>
            </a:r>
            <a:r>
              <a:rPr lang="tr-TR" sz="2400" dirty="0" err="1"/>
              <a:t>inflamasyon</a:t>
            </a:r>
            <a:endParaRPr lang="tr-TR" sz="2400" dirty="0"/>
          </a:p>
          <a:p>
            <a:r>
              <a:rPr lang="tr-TR" sz="2400" dirty="0"/>
              <a:t> Kronik </a:t>
            </a:r>
            <a:r>
              <a:rPr lang="tr-TR" sz="2400" dirty="0" err="1"/>
              <a:t>inflamasyon</a:t>
            </a:r>
            <a:r>
              <a:rPr lang="tr-TR" sz="2400" dirty="0"/>
              <a:t> artmış </a:t>
            </a:r>
            <a:r>
              <a:rPr lang="tr-TR" sz="2400" dirty="0" err="1"/>
              <a:t>komorbidite</a:t>
            </a:r>
            <a:r>
              <a:rPr lang="tr-TR" sz="2400" dirty="0"/>
              <a:t> riski ile ilişkili</a:t>
            </a:r>
          </a:p>
          <a:p>
            <a:r>
              <a:rPr lang="tr-TR" sz="2400" b="1" dirty="0"/>
              <a:t>HIV ile Yaşayan Kişilerde </a:t>
            </a:r>
            <a:r>
              <a:rPr lang="tr-TR" sz="2400" b="1" dirty="0" err="1"/>
              <a:t>Obezite</a:t>
            </a:r>
            <a:r>
              <a:rPr lang="tr-TR" sz="2400" b="1" dirty="0"/>
              <a:t>, Kalıcı </a:t>
            </a:r>
            <a:r>
              <a:rPr lang="tr-TR" sz="2400" b="1" dirty="0" err="1"/>
              <a:t>İmmün</a:t>
            </a:r>
            <a:r>
              <a:rPr lang="tr-TR" sz="2400" b="1" dirty="0"/>
              <a:t> Aktivasyona ve</a:t>
            </a:r>
          </a:p>
          <a:p>
            <a:r>
              <a:rPr lang="tr-TR" sz="2400" b="1" dirty="0" err="1"/>
              <a:t>Enflamasyona</a:t>
            </a:r>
            <a:r>
              <a:rPr lang="tr-TR" sz="2400" b="1" dirty="0"/>
              <a:t> Katkı Sağlayarak KVH Riskini ve </a:t>
            </a:r>
            <a:r>
              <a:rPr lang="tr-TR" sz="2400" b="1" dirty="0" err="1"/>
              <a:t>Mortalitesini</a:t>
            </a:r>
            <a:r>
              <a:rPr lang="tr-TR" sz="2400" b="1" dirty="0"/>
              <a:t> Artırır</a:t>
            </a:r>
          </a:p>
          <a:p>
            <a:r>
              <a:rPr lang="tr-TR" sz="2400" dirty="0"/>
              <a:t>BMI ile </a:t>
            </a:r>
            <a:r>
              <a:rPr lang="tr-TR" sz="2400" dirty="0" err="1"/>
              <a:t>sirküle</a:t>
            </a:r>
            <a:r>
              <a:rPr lang="tr-TR" sz="2400" dirty="0"/>
              <a:t> </a:t>
            </a:r>
            <a:r>
              <a:rPr lang="tr-TR" sz="2400" dirty="0" err="1"/>
              <a:t>inflamasyon</a:t>
            </a:r>
            <a:r>
              <a:rPr lang="tr-TR" sz="2400" dirty="0"/>
              <a:t> </a:t>
            </a:r>
            <a:r>
              <a:rPr lang="tr-TR" sz="2400" dirty="0" err="1"/>
              <a:t>biyomarker</a:t>
            </a:r>
            <a:r>
              <a:rPr lang="tr-TR" sz="2400" dirty="0"/>
              <a:t> düzeyleri arasındaki ilişkiyi anlamanın, HIV ile yaşayan kişilerde KVH </a:t>
            </a:r>
            <a:r>
              <a:rPr lang="tr-TR" sz="2400" dirty="0" err="1"/>
              <a:t>mortalite</a:t>
            </a:r>
            <a:r>
              <a:rPr lang="tr-TR" sz="2400" dirty="0"/>
              <a:t> riskini öngörmek açısından önemli sonuçları olabilir</a:t>
            </a:r>
            <a:endParaRPr lang="tr-TR" sz="2400" b="1" u="sng" dirty="0">
              <a:solidFill>
                <a:srgbClr val="C00000"/>
              </a:solidFill>
              <a:latin typeface="Bahnschrift SemiLight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6286520"/>
            <a:ext cx="1000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Referanslar: 1. </a:t>
            </a:r>
            <a:r>
              <a:rPr lang="tr-TR" sz="1200" b="1" dirty="0" err="1"/>
              <a:t>Mave</a:t>
            </a:r>
            <a:r>
              <a:rPr lang="tr-TR" sz="1200" b="1" dirty="0"/>
              <a:t> V ve ark. J </a:t>
            </a:r>
            <a:r>
              <a:rPr lang="tr-TR" sz="1200" b="1" dirty="0" err="1"/>
              <a:t>Infect</a:t>
            </a:r>
            <a:r>
              <a:rPr lang="tr-TR" sz="1200" b="1" dirty="0"/>
              <a:t> </a:t>
            </a:r>
            <a:r>
              <a:rPr lang="tr-TR" sz="1200" b="1" dirty="0" err="1"/>
              <a:t>Dis</a:t>
            </a:r>
            <a:r>
              <a:rPr lang="tr-TR" sz="1200" b="1" dirty="0"/>
              <a:t> . 2016;214(1):65-72. 2. Taylor BS ve ark. J </a:t>
            </a:r>
            <a:r>
              <a:rPr lang="tr-TR" sz="1200" b="1" dirty="0" err="1"/>
              <a:t>Acquir</a:t>
            </a:r>
            <a:r>
              <a:rPr lang="tr-TR" sz="1200" b="1" dirty="0"/>
              <a:t> </a:t>
            </a:r>
            <a:r>
              <a:rPr lang="tr-TR" sz="1200" b="1" dirty="0" err="1"/>
              <a:t>Immune</a:t>
            </a:r>
            <a:r>
              <a:rPr lang="tr-TR" sz="1200" b="1" dirty="0"/>
              <a:t> </a:t>
            </a:r>
            <a:r>
              <a:rPr lang="tr-TR" sz="1200" b="1" dirty="0" err="1"/>
              <a:t>Defic</a:t>
            </a:r>
            <a:r>
              <a:rPr lang="tr-TR" sz="1200" b="1" dirty="0"/>
              <a:t> </a:t>
            </a:r>
            <a:r>
              <a:rPr lang="tr-TR" sz="1200" b="1" dirty="0" err="1"/>
              <a:t>Syndr</a:t>
            </a:r>
            <a:r>
              <a:rPr lang="tr-TR" sz="1200" b="1" dirty="0"/>
              <a:t>. 2017;75(5):500-508.</a:t>
            </a:r>
            <a:endParaRPr lang="tr-TR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/>
              <a:t>HIV, Kilo Artışı, </a:t>
            </a:r>
            <a:r>
              <a:rPr lang="tr-TR" sz="3200" b="1" dirty="0" err="1"/>
              <a:t>Obezite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HIV ile yaşayan hastaların %51’i fazla kilolu veya </a:t>
            </a:r>
            <a:r>
              <a:rPr lang="tr-TR" sz="2000" dirty="0" err="1"/>
              <a:t>obez</a:t>
            </a:r>
            <a:endParaRPr lang="tr-TR" sz="2000" dirty="0"/>
          </a:p>
          <a:p>
            <a:r>
              <a:rPr lang="tr-TR" sz="2000" b="1" dirty="0"/>
              <a:t>Risk faktörleri: </a:t>
            </a:r>
            <a:r>
              <a:rPr lang="tr-TR" sz="2000" b="1" dirty="0" err="1"/>
              <a:t>multifaktöriyel</a:t>
            </a:r>
            <a:r>
              <a:rPr lang="tr-TR" sz="2000" b="1" dirty="0"/>
              <a:t> &amp; HIV ilişkili- </a:t>
            </a:r>
            <a:r>
              <a:rPr lang="tr-TR" sz="2000" b="1" dirty="0" err="1"/>
              <a:t>Gleleneksel</a:t>
            </a:r>
            <a:endParaRPr lang="tr-TR" sz="2000" b="1" dirty="0"/>
          </a:p>
          <a:p>
            <a:r>
              <a:rPr lang="tr-TR" sz="2000" dirty="0"/>
              <a:t>İlaçlar (ART, </a:t>
            </a:r>
            <a:r>
              <a:rPr lang="tr-TR" sz="2000" dirty="0" err="1"/>
              <a:t>psikotropik</a:t>
            </a:r>
            <a:r>
              <a:rPr lang="tr-TR" sz="2000" dirty="0"/>
              <a:t>)</a:t>
            </a:r>
          </a:p>
          <a:p>
            <a:r>
              <a:rPr lang="tr-TR" sz="2000" dirty="0" err="1"/>
              <a:t>Lipodistrofi</a:t>
            </a:r>
            <a:endParaRPr lang="tr-TR" sz="2000" dirty="0"/>
          </a:p>
          <a:p>
            <a:r>
              <a:rPr lang="tr-TR" sz="2000" dirty="0"/>
              <a:t> Sağlıksız beslenme</a:t>
            </a:r>
          </a:p>
          <a:p>
            <a:r>
              <a:rPr lang="tr-TR" sz="2000" dirty="0"/>
              <a:t>Uyku düzensizlikleri</a:t>
            </a:r>
          </a:p>
          <a:p>
            <a:r>
              <a:rPr lang="tr-TR" sz="2000" dirty="0"/>
              <a:t>Fiziksel </a:t>
            </a:r>
            <a:r>
              <a:rPr lang="tr-TR" sz="2000" dirty="0" err="1"/>
              <a:t>inaktivite</a:t>
            </a:r>
            <a:endParaRPr lang="tr-TR" sz="2000" dirty="0"/>
          </a:p>
          <a:p>
            <a:r>
              <a:rPr lang="tr-TR" sz="2800" b="1" u="sng" dirty="0"/>
              <a:t>«</a:t>
            </a:r>
            <a:r>
              <a:rPr lang="tr-TR" sz="2800" b="1" u="sng" dirty="0" err="1"/>
              <a:t>return</a:t>
            </a:r>
            <a:r>
              <a:rPr lang="tr-TR" sz="2800" b="1" u="sng" dirty="0"/>
              <a:t> </a:t>
            </a:r>
            <a:r>
              <a:rPr lang="tr-TR" sz="2800" b="1" u="sng" dirty="0" err="1"/>
              <a:t>to</a:t>
            </a:r>
            <a:r>
              <a:rPr lang="tr-TR" sz="2800" b="1" u="sng" dirty="0"/>
              <a:t> </a:t>
            </a:r>
            <a:r>
              <a:rPr lang="tr-TR" sz="2800" b="1" u="sng" dirty="0" err="1"/>
              <a:t>health</a:t>
            </a:r>
            <a:r>
              <a:rPr lang="tr-TR" sz="2800" b="1" u="sng" dirty="0"/>
              <a:t>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71744"/>
            <a:ext cx="392909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9289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392909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5004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428868"/>
            <a:ext cx="39719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Oval"/>
          <p:cNvSpPr/>
          <p:nvPr/>
        </p:nvSpPr>
        <p:spPr>
          <a:xfrm>
            <a:off x="4000496" y="4429132"/>
            <a:ext cx="2286016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4071934" y="2571744"/>
            <a:ext cx="2714644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52475"/>
            <a:ext cx="8429684" cy="474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239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4286248" y="5786454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r-TR" dirty="0"/>
              <a:t>    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        </a:t>
            </a:r>
            <a:r>
              <a:rPr lang="tr-TR" b="1" dirty="0">
                <a:solidFill>
                  <a:schemeClr val="tx1"/>
                </a:solidFill>
                <a:latin typeface="Baskerville Old Face" pitchFamily="18" charset="0"/>
              </a:rPr>
              <a:t>Neden </a:t>
            </a:r>
            <a:r>
              <a:rPr lang="tr-TR" b="1" dirty="0" err="1">
                <a:solidFill>
                  <a:schemeClr val="tx1"/>
                </a:solidFill>
                <a:latin typeface="Baskerville Old Face" pitchFamily="18" charset="0"/>
              </a:rPr>
              <a:t>Metabolik</a:t>
            </a:r>
            <a:r>
              <a:rPr lang="tr-TR" b="1" dirty="0">
                <a:solidFill>
                  <a:schemeClr val="tx1"/>
                </a:solidFill>
                <a:latin typeface="Baskerville Old Face" pitchFamily="18" charset="0"/>
              </a:rPr>
              <a:t> Sağlık?</a:t>
            </a:r>
          </a:p>
        </p:txBody>
      </p:sp>
      <p:sp>
        <p:nvSpPr>
          <p:cNvPr id="5" name="4 Dikdörtgen"/>
          <p:cNvSpPr/>
          <p:nvPr/>
        </p:nvSpPr>
        <p:spPr>
          <a:xfrm>
            <a:off x="7358082" y="29289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3116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648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357158" y="3429000"/>
            <a:ext cx="8286808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 </a:t>
            </a:r>
            <a:r>
              <a:rPr lang="tr-TR" sz="2000" dirty="0">
                <a:latin typeface="Baskerville Old Face" pitchFamily="18" charset="0"/>
              </a:rPr>
              <a:t>2000 - 2023 </a:t>
            </a:r>
            <a:r>
              <a:rPr lang="tr-TR" sz="2000" dirty="0" err="1">
                <a:latin typeface="Baskerville Old Face" pitchFamily="18" charset="0"/>
              </a:rPr>
              <a:t>MetS</a:t>
            </a:r>
            <a:r>
              <a:rPr lang="tr-TR" sz="2000" dirty="0">
                <a:latin typeface="Baskerville Old Face" pitchFamily="18" charset="0"/>
              </a:rPr>
              <a:t> ve HIV ile ilgili </a:t>
            </a:r>
            <a:r>
              <a:rPr lang="tr-TR" sz="2000" dirty="0" err="1">
                <a:latin typeface="Baskerville Old Face" pitchFamily="18" charset="0"/>
              </a:rPr>
              <a:t>metaanaliz</a:t>
            </a:r>
            <a:r>
              <a:rPr lang="tr-TR" sz="2000" dirty="0">
                <a:latin typeface="Baskerville Old Face" pitchFamily="18" charset="0"/>
              </a:rPr>
              <a:t>, 102 çalışma</a:t>
            </a:r>
          </a:p>
          <a:p>
            <a:pPr algn="just"/>
            <a:endParaRPr lang="tr-TR" sz="2000" dirty="0">
              <a:latin typeface="Baskerville Old Face" pitchFamily="18" charset="0"/>
            </a:endParaRPr>
          </a:p>
          <a:p>
            <a:pPr algn="just"/>
            <a:r>
              <a:rPr lang="tr-TR" sz="2000" dirty="0">
                <a:latin typeface="Baskerville Old Face" pitchFamily="18" charset="0"/>
              </a:rPr>
              <a:t>78.700 HYB </a:t>
            </a:r>
            <a:r>
              <a:rPr lang="tr-TR" sz="2000" b="1" u="sng" dirty="0" err="1">
                <a:latin typeface="Baskerville Old Face" pitchFamily="18" charset="0"/>
              </a:rPr>
              <a:t>MetS'nin</a:t>
            </a:r>
            <a:r>
              <a:rPr lang="tr-TR" sz="2000" b="1" u="sng" dirty="0">
                <a:latin typeface="Baskerville Old Face" pitchFamily="18" charset="0"/>
              </a:rPr>
              <a:t> yaygınlığı %25,3,</a:t>
            </a:r>
          </a:p>
          <a:p>
            <a:pPr algn="just"/>
            <a:r>
              <a:rPr lang="tr-TR" sz="2000" dirty="0">
                <a:latin typeface="Baskerville Old Face" pitchFamily="18" charset="0"/>
              </a:rPr>
              <a:t> </a:t>
            </a:r>
          </a:p>
          <a:p>
            <a:pPr algn="just"/>
            <a:r>
              <a:rPr lang="tr-TR" sz="2000" dirty="0">
                <a:latin typeface="Baskerville Old Face" pitchFamily="18" charset="0"/>
              </a:rPr>
              <a:t>ART kullananlarda  %25,6 ve tedavisiz olgularda %18,5 idi. </a:t>
            </a:r>
          </a:p>
          <a:p>
            <a:pPr algn="just"/>
            <a:endParaRPr lang="tr-TR" sz="2000" dirty="0">
              <a:latin typeface="Baskerville Old Face" pitchFamily="18" charset="0"/>
            </a:endParaRPr>
          </a:p>
          <a:p>
            <a:pPr algn="just"/>
            <a:r>
              <a:rPr lang="tr-TR" sz="2000" dirty="0">
                <a:latin typeface="Baskerville Old Face" pitchFamily="18" charset="0"/>
              </a:rPr>
              <a:t>Beş çalışmadan hesaplanan birleştirilmiş </a:t>
            </a:r>
            <a:r>
              <a:rPr lang="tr-TR" sz="2000" b="1" u="sng" dirty="0" err="1">
                <a:latin typeface="Baskerville Old Face" pitchFamily="18" charset="0"/>
              </a:rPr>
              <a:t>MetS</a:t>
            </a:r>
            <a:r>
              <a:rPr lang="tr-TR" sz="2000" b="1" u="sng" dirty="0">
                <a:latin typeface="Baskerville Old Face" pitchFamily="18" charset="0"/>
              </a:rPr>
              <a:t> </a:t>
            </a:r>
            <a:r>
              <a:rPr lang="tr-TR" sz="2000" b="1" u="sng" dirty="0" err="1">
                <a:latin typeface="Baskerville Old Face" pitchFamily="18" charset="0"/>
              </a:rPr>
              <a:t>insidansı</a:t>
            </a:r>
            <a:r>
              <a:rPr lang="tr-TR" sz="2000" b="1" u="sng" dirty="0">
                <a:latin typeface="Baskerville Old Face" pitchFamily="18" charset="0"/>
              </a:rPr>
              <a:t> </a:t>
            </a:r>
            <a:r>
              <a:rPr lang="tr-TR" sz="2000" b="1" dirty="0">
                <a:latin typeface="Baskerville Old Face" pitchFamily="18" charset="0"/>
              </a:rPr>
              <a:t>100 kişi-yıl başına 9,19 idi.</a:t>
            </a:r>
          </a:p>
        </p:txBody>
      </p:sp>
      <p:sp>
        <p:nvSpPr>
          <p:cNvPr id="5" name="4 5-Nokta Yıldız"/>
          <p:cNvSpPr/>
          <p:nvPr/>
        </p:nvSpPr>
        <p:spPr>
          <a:xfrm>
            <a:off x="7429520" y="3357562"/>
            <a:ext cx="1714480" cy="78581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6579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00034" y="4000504"/>
            <a:ext cx="8358246" cy="2500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HYB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prospektif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kohort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çalışması, HIV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maruziyet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yılı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ort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12 yıl, 7018 hasta, ortalama yaş 50, &gt;%50 siyahi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Metabolik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komorbiditelerin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yaygınlığını değerlendirilmiş</a:t>
            </a:r>
          </a:p>
          <a:p>
            <a:pPr algn="just"/>
            <a:r>
              <a:rPr lang="tr-TR" sz="2000" b="1" dirty="0">
                <a:solidFill>
                  <a:srgbClr val="FF0000"/>
                </a:solidFill>
                <a:latin typeface="Baskerville Old Face" pitchFamily="18" charset="0"/>
              </a:rPr>
              <a:t>Hipertansiyon %50, diyabet%13, </a:t>
            </a:r>
            <a:r>
              <a:rPr lang="tr-TR" sz="2000" b="1" dirty="0" err="1">
                <a:solidFill>
                  <a:srgbClr val="FF0000"/>
                </a:solidFill>
                <a:latin typeface="Baskerville Old Face" pitchFamily="18" charset="0"/>
              </a:rPr>
              <a:t>dislipidemi</a:t>
            </a:r>
            <a:r>
              <a:rPr lang="tr-TR" sz="2000" b="1" dirty="0">
                <a:solidFill>
                  <a:srgbClr val="FF0000"/>
                </a:solidFill>
                <a:latin typeface="Baskerville Old Face" pitchFamily="18" charset="0"/>
              </a:rPr>
              <a:t> %48, </a:t>
            </a:r>
            <a:r>
              <a:rPr lang="tr-TR" sz="2000" b="1" dirty="0" err="1">
                <a:solidFill>
                  <a:srgbClr val="FF0000"/>
                </a:solidFill>
                <a:latin typeface="Baskerville Old Face" pitchFamily="18" charset="0"/>
              </a:rPr>
              <a:t>obezite</a:t>
            </a:r>
            <a:r>
              <a:rPr lang="tr-TR" sz="2000" b="1" dirty="0">
                <a:solidFill>
                  <a:srgbClr val="FF0000"/>
                </a:solidFill>
                <a:latin typeface="Baskerville Old Face" pitchFamily="18" charset="0"/>
              </a:rPr>
              <a:t> %35</a:t>
            </a:r>
          </a:p>
          <a:p>
            <a:pPr algn="just"/>
            <a:endParaRPr lang="tr-TR" sz="2000" dirty="0">
              <a:solidFill>
                <a:schemeClr val="tx1"/>
              </a:solidFill>
              <a:latin typeface="Baskerville Old Face" pitchFamily="18" charset="0"/>
            </a:endParaRPr>
          </a:p>
          <a:p>
            <a:pPr algn="just"/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HYB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metabolik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komorbiditeler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yaygın ve </a:t>
            </a:r>
            <a:r>
              <a:rPr lang="tr-TR" sz="2000" dirty="0" err="1">
                <a:solidFill>
                  <a:schemeClr val="tx1"/>
                </a:solidFill>
                <a:latin typeface="Baskerville Old Face" pitchFamily="18" charset="0"/>
              </a:rPr>
              <a:t>kardiyovasküler</a:t>
            </a:r>
            <a:r>
              <a:rPr lang="tr-TR" sz="2000" dirty="0">
                <a:solidFill>
                  <a:schemeClr val="tx1"/>
                </a:solidFill>
                <a:latin typeface="Baskerville Old Face" pitchFamily="18" charset="0"/>
              </a:rPr>
              <a:t> risk çok yüksek</a:t>
            </a:r>
          </a:p>
        </p:txBody>
      </p:sp>
      <p:sp>
        <p:nvSpPr>
          <p:cNvPr id="6" name="5 5-Nokta Yıldız"/>
          <p:cNvSpPr/>
          <p:nvPr/>
        </p:nvSpPr>
        <p:spPr>
          <a:xfrm>
            <a:off x="7072330" y="2857496"/>
            <a:ext cx="1857388" cy="914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2018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en-US" sz="2000" dirty="0"/>
              <a:t>Final Week 192 results from the ADVANCE trial: First-line</a:t>
            </a:r>
            <a:r>
              <a:rPr lang="tr-TR" sz="2000" dirty="0"/>
              <a:t>TAF/FTC+DTG, TDF/FTC+DTG vs TDF/FTC/EFV</a:t>
            </a:r>
          </a:p>
          <a:p>
            <a:r>
              <a:rPr lang="tr-TR" sz="2000" dirty="0"/>
              <a:t>Çalışma, 48, 96 ve 144. haftalarda, virolojik baskılanma açısından, tüm</a:t>
            </a:r>
          </a:p>
          <a:p>
            <a:r>
              <a:rPr lang="tr-TR" sz="2000" dirty="0"/>
              <a:t>kollarda mükemmel güvenlik</a:t>
            </a:r>
          </a:p>
          <a:p>
            <a:r>
              <a:rPr lang="tr-TR" sz="2000" dirty="0"/>
              <a:t> 192. haftaya uzatılmasının ardından, kilo alımının daha uzun süreli takibi</a:t>
            </a:r>
          </a:p>
          <a:p>
            <a:r>
              <a:rPr lang="tr-TR" sz="2000" dirty="0"/>
              <a:t>değerlendirilebildi.</a:t>
            </a:r>
          </a:p>
          <a:p>
            <a:r>
              <a:rPr lang="tr-TR" sz="2000" dirty="0"/>
              <a:t>Güney Afrika'daki 1053 tedavi NAİF, TAF / FTC + DTG, TDF / FTC + DTG veya TDF / FTC / </a:t>
            </a:r>
            <a:r>
              <a:rPr lang="tr-TR" sz="2000" dirty="0" err="1"/>
              <a:t>EFV'ye</a:t>
            </a:r>
            <a:r>
              <a:rPr lang="tr-TR" sz="2000" dirty="0"/>
              <a:t> </a:t>
            </a:r>
            <a:r>
              <a:rPr lang="tr-TR" sz="2000" dirty="0" err="1"/>
              <a:t>randomizyon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14291"/>
            <a:ext cx="628654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6105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23449"/>
            <a:ext cx="8229600" cy="32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628654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28"/>
            <a:ext cx="61055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700" b="1" dirty="0"/>
              <a:t>EACS 2024- Kilo Alımı ve </a:t>
            </a:r>
            <a:r>
              <a:rPr lang="tr-TR" sz="2700" b="1" dirty="0" err="1"/>
              <a:t>Obezite</a:t>
            </a:r>
            <a:r>
              <a:rPr lang="tr-TR" sz="2700" b="1" dirty="0"/>
              <a:t> Sonuçları</a:t>
            </a:r>
            <a:br>
              <a:rPr lang="tr-TR" b="1" dirty="0"/>
            </a:b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5421116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072198" y="2428868"/>
            <a:ext cx="2786082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dirty="0"/>
              <a:t>CAB hariç tüm INSTI</a:t>
            </a:r>
          </a:p>
          <a:p>
            <a:r>
              <a:rPr lang="tr-TR" b="1" dirty="0"/>
              <a:t>için (RAL, DTG, BIC,</a:t>
            </a:r>
          </a:p>
          <a:p>
            <a:r>
              <a:rPr lang="tr-TR" b="1" dirty="0"/>
              <a:t>EVG/c) – gözlenen kilo</a:t>
            </a:r>
          </a:p>
          <a:p>
            <a:r>
              <a:rPr lang="tr-TR" b="1" dirty="0"/>
              <a:t>artışı ve</a:t>
            </a:r>
          </a:p>
          <a:p>
            <a:r>
              <a:rPr lang="tr-TR" dirty="0"/>
              <a:t>• </a:t>
            </a:r>
            <a:r>
              <a:rPr lang="tr-TR" b="1" dirty="0"/>
              <a:t>Tüm </a:t>
            </a:r>
            <a:r>
              <a:rPr lang="tr-TR" b="1" dirty="0" err="1"/>
              <a:t>PI’lar</a:t>
            </a:r>
            <a:r>
              <a:rPr lang="tr-TR" b="1" dirty="0"/>
              <a:t> (ATV, DRV,</a:t>
            </a:r>
          </a:p>
          <a:p>
            <a:r>
              <a:rPr lang="tr-TR" b="1" dirty="0"/>
              <a:t>LPV)için gözlenen</a:t>
            </a:r>
          </a:p>
          <a:p>
            <a:r>
              <a:rPr lang="tr-TR" b="1" dirty="0" err="1"/>
              <a:t>dislipidemi</a:t>
            </a:r>
            <a:r>
              <a:rPr lang="tr-TR" b="1" dirty="0"/>
              <a:t> </a:t>
            </a:r>
            <a:r>
              <a:rPr lang="tr-TR" b="1" dirty="0" err="1"/>
              <a:t>Metabolik</a:t>
            </a:r>
            <a:endParaRPr lang="tr-TR" b="1" dirty="0"/>
          </a:p>
          <a:p>
            <a:r>
              <a:rPr lang="tr-TR" b="1" dirty="0" err="1"/>
              <a:t>advers</a:t>
            </a:r>
            <a:r>
              <a:rPr lang="tr-TR" b="1" dirty="0"/>
              <a:t> olay altında</a:t>
            </a:r>
          </a:p>
          <a:p>
            <a:r>
              <a:rPr lang="tr-TR" b="1" dirty="0"/>
              <a:t>belirtilmiştir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endParaRPr lang="tr-TR" b="1" dirty="0">
              <a:solidFill>
                <a:srgbClr val="FF0000"/>
              </a:solidFill>
            </a:endParaRPr>
          </a:p>
          <a:p>
            <a:pPr algn="r"/>
            <a:r>
              <a:rPr lang="tr-TR" b="1" dirty="0">
                <a:solidFill>
                  <a:srgbClr val="FF0000"/>
                </a:solidFill>
              </a:rPr>
              <a:t>HEPATOSTEATOZ</a:t>
            </a:r>
          </a:p>
        </p:txBody>
      </p:sp>
      <p:pic>
        <p:nvPicPr>
          <p:cNvPr id="4" name="Picture 6" descr="Tik İşareti (✓) Klavyede Nasıl Yapılır? [Yeni Yöntem] - nası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20002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2800" dirty="0">
                <a:latin typeface="Baskerville Old Face" pitchFamily="18" charset="0"/>
              </a:rPr>
              <a:t>HIV </a:t>
            </a:r>
            <a:r>
              <a:rPr lang="tr-TR" sz="2800" dirty="0" err="1">
                <a:latin typeface="Baskerville Old Face" pitchFamily="18" charset="0"/>
              </a:rPr>
              <a:t>ileyaşlanma</a:t>
            </a:r>
            <a:r>
              <a:rPr lang="tr-TR" sz="2800" dirty="0">
                <a:latin typeface="Baskerville Old Face" pitchFamily="18" charset="0"/>
              </a:rPr>
              <a:t>: </a:t>
            </a:r>
            <a:r>
              <a:rPr lang="tr-TR" sz="2800" dirty="0" err="1">
                <a:latin typeface="Baskerville Old Face" pitchFamily="18" charset="0"/>
              </a:rPr>
              <a:t>Mortalitenin</a:t>
            </a:r>
            <a:r>
              <a:rPr lang="tr-TR" sz="2800" dirty="0">
                <a:latin typeface="Baskerville Old Face" pitchFamily="18" charset="0"/>
              </a:rPr>
              <a:t> Değişen Yüzü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5715007" y="2857496"/>
            <a:ext cx="328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Baskerville Old Face" pitchFamily="18" charset="0"/>
              </a:rPr>
              <a:t>Post ART dönemi sonrası KC </a:t>
            </a:r>
          </a:p>
          <a:p>
            <a:r>
              <a:rPr lang="tr-TR" sz="2000" dirty="0">
                <a:latin typeface="Baskerville Old Face" pitchFamily="18" charset="0"/>
              </a:rPr>
              <a:t>hastalıklarına bağlı ölümler </a:t>
            </a:r>
          </a:p>
          <a:p>
            <a:r>
              <a:rPr lang="tr-TR" sz="2000" dirty="0">
                <a:latin typeface="Baskerville Old Face" pitchFamily="18" charset="0"/>
              </a:rPr>
              <a:t>10 kat artmıştır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785786" y="164305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skerville Old Face" pitchFamily="18" charset="0"/>
              </a:rPr>
              <a:t>ABD’de </a:t>
            </a:r>
            <a:r>
              <a:rPr lang="tr-TR" sz="2400" dirty="0" err="1">
                <a:latin typeface="Baskerville Old Face" pitchFamily="18" charset="0"/>
              </a:rPr>
              <a:t>HYB’in</a:t>
            </a:r>
            <a:r>
              <a:rPr lang="tr-TR" sz="2400" dirty="0">
                <a:latin typeface="Baskerville Old Face" pitchFamily="18" charset="0"/>
              </a:rPr>
              <a:t> %50’si &gt;50y üzerindedir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500034" y="6005285"/>
            <a:ext cx="3533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518" y="2286000"/>
            <a:ext cx="5243490" cy="30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500034" y="5857892"/>
            <a:ext cx="8477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  <a:t>1. cdc.gov/</a:t>
            </a:r>
            <a:r>
              <a:rPr lang="en-US" altLang="en-US" sz="1200" spc="-10" dirty="0" err="1">
                <a:solidFill>
                  <a:srgbClr val="455560"/>
                </a:solidFill>
                <a:latin typeface="Calibri" panose="020F0502020204030204" pitchFamily="34" charset="0"/>
              </a:rPr>
              <a:t>hiv</a:t>
            </a:r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  <a:t>/group/age/</a:t>
            </a:r>
            <a:r>
              <a:rPr lang="en-US" altLang="en-US" sz="1200" spc="-10" dirty="0" err="1">
                <a:solidFill>
                  <a:srgbClr val="455560"/>
                </a:solidFill>
                <a:latin typeface="Calibri" panose="020F0502020204030204" pitchFamily="34" charset="0"/>
              </a:rPr>
              <a:t>olderamericans</a:t>
            </a:r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  <a:t>/index.html. 2. </a:t>
            </a:r>
            <a:r>
              <a:rPr lang="en-US" altLang="en-US" sz="1200" spc="-10" dirty="0" err="1">
                <a:solidFill>
                  <a:srgbClr val="455560"/>
                </a:solidFill>
                <a:latin typeface="Calibri" panose="020F0502020204030204" pitchFamily="34" charset="0"/>
              </a:rPr>
              <a:t>Cai</a:t>
            </a:r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  <a:t>. AIDS. 2019;33:1267.  </a:t>
            </a:r>
            <a:b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</a:br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  <a:t>3. </a:t>
            </a:r>
            <a:r>
              <a:rPr lang="en-US" altLang="en-US" sz="1200" spc="-10" dirty="0" err="1">
                <a:solidFill>
                  <a:srgbClr val="455560"/>
                </a:solidFill>
                <a:latin typeface="Calibri" panose="020F0502020204030204" pitchFamily="34" charset="0"/>
              </a:rPr>
              <a:t>Coxford</a:t>
            </a:r>
            <a:r>
              <a:rPr lang="en-US" altLang="en-US" sz="1200" spc="-10" dirty="0">
                <a:solidFill>
                  <a:srgbClr val="455560"/>
                </a:solidFill>
                <a:latin typeface="Calibri" panose="020F0502020204030204" pitchFamily="34" charset="0"/>
              </a:rPr>
              <a:t>. Lancet Public Health 2017;2:e35. 4. Weber. Arch Intern Med 2006;166:1632.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1A8C-035D-0DCB-463A-CC726608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3BCEE-C0F2-C2CF-E37D-FB19BBB5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86" y="216563"/>
            <a:ext cx="7886700" cy="10692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Baskerville Old Face" pitchFamily="18" charset="0"/>
              </a:rPr>
              <a:t>HIV </a:t>
            </a:r>
            <a:r>
              <a:rPr lang="en-US" sz="4000" dirty="0" err="1">
                <a:latin typeface="Baskerville Old Face" pitchFamily="18" charset="0"/>
              </a:rPr>
              <a:t>ile</a:t>
            </a:r>
            <a:r>
              <a:rPr lang="en-US" sz="4000" dirty="0">
                <a:latin typeface="Baskerville Old Face" pitchFamily="18" charset="0"/>
              </a:rPr>
              <a:t> </a:t>
            </a:r>
            <a:r>
              <a:rPr lang="en-US" sz="4000" dirty="0" err="1">
                <a:latin typeface="Baskerville Old Face" pitchFamily="18" charset="0"/>
              </a:rPr>
              <a:t>Yaşlanan</a:t>
            </a:r>
            <a:r>
              <a:rPr lang="en-US" sz="4000" dirty="0">
                <a:latin typeface="Baskerville Old Face" pitchFamily="18" charset="0"/>
              </a:rPr>
              <a:t> </a:t>
            </a:r>
            <a:r>
              <a:rPr lang="en-US" sz="4000" dirty="0" err="1">
                <a:latin typeface="Baskerville Old Face" pitchFamily="18" charset="0"/>
              </a:rPr>
              <a:t>Hastalarda</a:t>
            </a:r>
            <a:r>
              <a:rPr lang="en-US" sz="4000" dirty="0">
                <a:latin typeface="Baskerville Old Face" pitchFamily="18" charset="0"/>
              </a:rPr>
              <a:t>  KC </a:t>
            </a:r>
            <a:r>
              <a:rPr lang="en-US" sz="4000" dirty="0" err="1">
                <a:latin typeface="Baskerville Old Face" pitchFamily="18" charset="0"/>
              </a:rPr>
              <a:t>Hastalığı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30D57CB-5044-4B74-22D2-B0525A77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286520"/>
            <a:ext cx="600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Rockstroh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Curr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Opin HIV/AIDS. 2014;9:365.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Chamroonkul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sv-SE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 Rev Gastroenterol Hepatol. 2019;16:1.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2" name="Group 115">
            <a:extLst>
              <a:ext uri="{FF2B5EF4-FFF2-40B4-BE49-F238E27FC236}">
                <a16:creationId xmlns:a16="http://schemas.microsoft.com/office/drawing/2014/main" id="{F1FD2DA1-CFB9-1977-E4D0-4F9FB05A7552}"/>
              </a:ext>
            </a:extLst>
          </p:cNvPr>
          <p:cNvGrpSpPr/>
          <p:nvPr/>
        </p:nvGrpSpPr>
        <p:grpSpPr>
          <a:xfrm>
            <a:off x="596137" y="1910945"/>
            <a:ext cx="2649698" cy="4464949"/>
            <a:chOff x="522287" y="1616304"/>
            <a:chExt cx="3805494" cy="480941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EE691BB-BFBF-C624-2E93-C66215B2A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49844" y="1616304"/>
              <a:ext cx="1569785" cy="914400"/>
            </a:xfrm>
            <a:prstGeom prst="rect">
              <a:avLst/>
            </a:prstGeom>
          </p:spPr>
        </p:pic>
        <p:sp>
          <p:nvSpPr>
            <p:cNvPr id="80" name="TextBox 163">
              <a:extLst>
                <a:ext uri="{FF2B5EF4-FFF2-40B4-BE49-F238E27FC236}">
                  <a16:creationId xmlns:a16="http://schemas.microsoft.com/office/drawing/2014/main" id="{625C7AC7-F435-0851-54AB-D1CA7841E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561" y="2727506"/>
              <a:ext cx="1432449" cy="69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0" algn="r">
                <a:defRPr/>
              </a:pPr>
              <a:r>
                <a:rPr lang="en-US" altLang="en-US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Steatoz</a:t>
              </a:r>
              <a:r>
                <a:rPr lang="en-US" altLang="en-US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
</a:t>
              </a:r>
              <a:r>
                <a:rPr lang="en-US" altLang="en-US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Fibrozis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1" name="TextBox 163">
              <a:extLst>
                <a:ext uri="{FF2B5EF4-FFF2-40B4-BE49-F238E27FC236}">
                  <a16:creationId xmlns:a16="http://schemas.microsoft.com/office/drawing/2014/main" id="{52C34E88-40E0-9472-7D83-E91AAEF25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999" y="1844481"/>
              <a:ext cx="1292012" cy="39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Normal</a:t>
              </a:r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4C49FD4C-1D7D-CBF9-FCD3-5EADED95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1692" y="4537566"/>
              <a:ext cx="1586089" cy="914400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1A694614-B018-982B-F132-E203C3935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7925" y="5511321"/>
              <a:ext cx="1393623" cy="914400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A6A52E2D-37DD-20DE-8658-927AB3B6D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09008" y="2590058"/>
              <a:ext cx="1451456" cy="914400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95D1594A-AE8B-00BE-DB54-28003C6D6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09008" y="3563812"/>
              <a:ext cx="1451456" cy="914400"/>
            </a:xfrm>
            <a:prstGeom prst="rect">
              <a:avLst/>
            </a:prstGeom>
          </p:spPr>
        </p:pic>
        <p:sp>
          <p:nvSpPr>
            <p:cNvPr id="90" name="TextBox 164">
              <a:extLst>
                <a:ext uri="{FF2B5EF4-FFF2-40B4-BE49-F238E27FC236}">
                  <a16:creationId xmlns:a16="http://schemas.microsoft.com/office/drawing/2014/main" id="{A3FC9C02-F5E1-318E-429E-AF32D5319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87" y="3642179"/>
              <a:ext cx="2066724" cy="99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0" algn="r">
                <a:defRPr/>
              </a:pPr>
              <a:r>
                <a:rPr lang="en-US" altLang="en-US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NASH </a:t>
              </a:r>
              <a:r>
                <a:rPr lang="en-US" altLang="en-US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veya</a:t>
              </a:r>
              <a:r>
                <a:rPr lang="en-US" altLang="en-US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
</a:t>
              </a:r>
              <a:r>
                <a:rPr lang="en-US" altLang="en-US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Önemli</a:t>
              </a:r>
              <a:r>
                <a:rPr lang="en-US" altLang="en-US" b="1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Fibroz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1" name="TextBox 168">
              <a:extLst>
                <a:ext uri="{FF2B5EF4-FFF2-40B4-BE49-F238E27FC236}">
                  <a16:creationId xmlns:a16="http://schemas.microsoft.com/office/drawing/2014/main" id="{F07D4266-2070-B347-BB83-A8FFFB480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751" y="4765568"/>
              <a:ext cx="928260" cy="39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0" algn="r">
                <a:defRPr/>
              </a:pPr>
              <a:r>
                <a:rPr lang="en-US" altLang="en-US" b="1" kern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Siroz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2" name="TextBox 169">
              <a:extLst>
                <a:ext uri="{FF2B5EF4-FFF2-40B4-BE49-F238E27FC236}">
                  <a16:creationId xmlns:a16="http://schemas.microsoft.com/office/drawing/2014/main" id="{023732EB-4958-6BB5-D60D-E1D422E54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351" y="5711921"/>
              <a:ext cx="824660" cy="39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HCC</a:t>
              </a:r>
            </a:p>
          </p:txBody>
        </p: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F257767F-C44C-5191-3118-4662A6581002}"/>
                </a:ext>
              </a:extLst>
            </p:cNvPr>
            <p:cNvSpPr/>
            <p:nvPr/>
          </p:nvSpPr>
          <p:spPr bwMode="auto">
            <a:xfrm>
              <a:off x="3534736" y="2306646"/>
              <a:ext cx="271074" cy="310232"/>
            </a:xfrm>
            <a:prstGeom prst="downArrow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4" name="Arrow: Down 93">
              <a:extLst>
                <a:ext uri="{FF2B5EF4-FFF2-40B4-BE49-F238E27FC236}">
                  <a16:creationId xmlns:a16="http://schemas.microsoft.com/office/drawing/2014/main" id="{05B5C432-1F7B-7B2B-0F18-E47D38C2D8BD}"/>
                </a:ext>
              </a:extLst>
            </p:cNvPr>
            <p:cNvSpPr/>
            <p:nvPr/>
          </p:nvSpPr>
          <p:spPr bwMode="auto">
            <a:xfrm>
              <a:off x="3534736" y="3278844"/>
              <a:ext cx="271074" cy="310232"/>
            </a:xfrm>
            <a:prstGeom prst="downArrow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5" name="Arrow: Down 94">
              <a:extLst>
                <a:ext uri="{FF2B5EF4-FFF2-40B4-BE49-F238E27FC236}">
                  <a16:creationId xmlns:a16="http://schemas.microsoft.com/office/drawing/2014/main" id="{B394D467-EA03-40AB-E665-C7E7F947C6A2}"/>
                </a:ext>
              </a:extLst>
            </p:cNvPr>
            <p:cNvSpPr/>
            <p:nvPr/>
          </p:nvSpPr>
          <p:spPr bwMode="auto">
            <a:xfrm>
              <a:off x="3534736" y="4236908"/>
              <a:ext cx="271074" cy="310232"/>
            </a:xfrm>
            <a:prstGeom prst="downArrow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6" name="Arrow: Down 95">
              <a:extLst>
                <a:ext uri="{FF2B5EF4-FFF2-40B4-BE49-F238E27FC236}">
                  <a16:creationId xmlns:a16="http://schemas.microsoft.com/office/drawing/2014/main" id="{04222539-A15E-9940-F6D0-C72A55D4AAE0}"/>
                </a:ext>
              </a:extLst>
            </p:cNvPr>
            <p:cNvSpPr/>
            <p:nvPr/>
          </p:nvSpPr>
          <p:spPr bwMode="auto">
            <a:xfrm>
              <a:off x="3534736" y="5222516"/>
              <a:ext cx="271074" cy="310232"/>
            </a:xfrm>
            <a:prstGeom prst="downArrow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7" name="TextBox 12">
            <a:extLst>
              <a:ext uri="{FF2B5EF4-FFF2-40B4-BE49-F238E27FC236}">
                <a16:creationId xmlns:a16="http://schemas.microsoft.com/office/drawing/2014/main" id="{C26D8443-FEBA-549B-49F4-1ECFA346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0" y="1474168"/>
            <a:ext cx="2620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 err="1">
                <a:solidFill>
                  <a:srgbClr val="E1471D"/>
                </a:solidFill>
                <a:cs typeface="Calibri" panose="020F0502020204030204" pitchFamily="34" charset="0"/>
              </a:rPr>
              <a:t>HIV'e</a:t>
            </a:r>
            <a:r>
              <a:rPr lang="en-US" altLang="en-US" sz="2000" b="1" dirty="0">
                <a:solidFill>
                  <a:srgbClr val="E1471D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E1471D"/>
                </a:solidFill>
                <a:cs typeface="Calibri" panose="020F0502020204030204" pitchFamily="34" charset="0"/>
              </a:rPr>
              <a:t>Özgü</a:t>
            </a:r>
            <a:r>
              <a:rPr lang="en-US" altLang="en-US" sz="2000" b="1" dirty="0">
                <a:solidFill>
                  <a:srgbClr val="E1471D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E1471D"/>
                </a:solidFill>
                <a:cs typeface="Calibri" panose="020F0502020204030204" pitchFamily="34" charset="0"/>
              </a:rPr>
              <a:t>Faktörler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1471D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" name="Group 117">
            <a:extLst>
              <a:ext uri="{FF2B5EF4-FFF2-40B4-BE49-F238E27FC236}">
                <a16:creationId xmlns:a16="http://schemas.microsoft.com/office/drawing/2014/main" id="{12C0E32D-F274-E278-5F1E-F7E571F3365E}"/>
              </a:ext>
            </a:extLst>
          </p:cNvPr>
          <p:cNvGrpSpPr/>
          <p:nvPr/>
        </p:nvGrpSpPr>
        <p:grpSpPr>
          <a:xfrm>
            <a:off x="3905365" y="1893737"/>
            <a:ext cx="4480671" cy="4190849"/>
            <a:chOff x="5308643" y="1624008"/>
            <a:chExt cx="5492995" cy="3853265"/>
          </a:xfrm>
        </p:grpSpPr>
        <p:grpSp>
          <p:nvGrpSpPr>
            <p:cNvPr id="6" name="Group 97">
              <a:extLst>
                <a:ext uri="{FF2B5EF4-FFF2-40B4-BE49-F238E27FC236}">
                  <a16:creationId xmlns:a16="http://schemas.microsoft.com/office/drawing/2014/main" id="{51ED0AAE-09C0-29B4-ECEE-1456FD7F7A66}"/>
                </a:ext>
              </a:extLst>
            </p:cNvPr>
            <p:cNvGrpSpPr/>
            <p:nvPr/>
          </p:nvGrpSpPr>
          <p:grpSpPr>
            <a:xfrm>
              <a:off x="5308643" y="1624008"/>
              <a:ext cx="2566474" cy="1923150"/>
              <a:chOff x="-1" y="1"/>
              <a:chExt cx="2566474" cy="1923150"/>
            </a:xfrm>
            <a:scene3d>
              <a:camera prst="orthographicFront"/>
              <a:lightRig rig="flat" dir="t"/>
            </a:scene3d>
          </p:grpSpPr>
          <p:sp>
            <p:nvSpPr>
              <p:cNvPr id="99" name="Rectangle: Single Corner Rounded 98">
                <a:extLst>
                  <a:ext uri="{FF2B5EF4-FFF2-40B4-BE49-F238E27FC236}">
                    <a16:creationId xmlns:a16="http://schemas.microsoft.com/office/drawing/2014/main" id="{2DDDA374-8D5E-11B2-93A3-17B8A38F2C41}"/>
                  </a:ext>
                </a:extLst>
              </p:cNvPr>
              <p:cNvSpPr/>
              <p:nvPr/>
            </p:nvSpPr>
            <p:spPr>
              <a:xfrm rot="16200000">
                <a:off x="321661" y="-321661"/>
                <a:ext cx="1923150" cy="2566473"/>
              </a:xfrm>
              <a:prstGeom prst="round1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x-none"/>
              </a:p>
            </p:txBody>
          </p:sp>
          <p:sp>
            <p:nvSpPr>
              <p:cNvPr id="100" name="Rectangle: Single Corner Rounded 4">
                <a:extLst>
                  <a:ext uri="{FF2B5EF4-FFF2-40B4-BE49-F238E27FC236}">
                    <a16:creationId xmlns:a16="http://schemas.microsoft.com/office/drawing/2014/main" id="{CDAB8077-45A5-6138-DECE-7BF6A3CBC8A8}"/>
                  </a:ext>
                </a:extLst>
              </p:cNvPr>
              <p:cNvSpPr txBox="1"/>
              <p:nvPr/>
            </p:nvSpPr>
            <p:spPr>
              <a:xfrm>
                <a:off x="117992" y="70410"/>
                <a:ext cx="2448481" cy="13719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Uzun </a:t>
                </a:r>
                <a:r>
                  <a:rPr lang="en-US" sz="14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Süreli</a:t>
                </a:r>
                <a:r>
                  <a:rPr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ART </a:t>
                </a:r>
                <a:r>
                  <a:rPr lang="en-US" sz="14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Kullanımı</a:t>
                </a:r>
                <a:endPara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itchFamily="2" charset="2"/>
                  <a:buChar char="§"/>
                  <a:defRPr/>
                </a:pP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Lipodistrofi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Hepatotoksisite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100">
              <a:extLst>
                <a:ext uri="{FF2B5EF4-FFF2-40B4-BE49-F238E27FC236}">
                  <a16:creationId xmlns:a16="http://schemas.microsoft.com/office/drawing/2014/main" id="{6DA38F05-432D-2502-3A59-EC0B55815C39}"/>
                </a:ext>
              </a:extLst>
            </p:cNvPr>
            <p:cNvGrpSpPr/>
            <p:nvPr/>
          </p:nvGrpSpPr>
          <p:grpSpPr>
            <a:xfrm>
              <a:off x="5308643" y="3547158"/>
              <a:ext cx="2566473" cy="1923150"/>
              <a:chOff x="0" y="1923150"/>
              <a:chExt cx="2566473" cy="1923150"/>
            </a:xfrm>
            <a:scene3d>
              <a:camera prst="orthographicFront"/>
              <a:lightRig rig="flat" dir="t"/>
            </a:scene3d>
          </p:grpSpPr>
          <p:sp>
            <p:nvSpPr>
              <p:cNvPr id="102" name="Rectangle: Single Corner Rounded 101">
                <a:extLst>
                  <a:ext uri="{FF2B5EF4-FFF2-40B4-BE49-F238E27FC236}">
                    <a16:creationId xmlns:a16="http://schemas.microsoft.com/office/drawing/2014/main" id="{6DAF5312-0972-31CE-E99C-5015C7172387}"/>
                  </a:ext>
                </a:extLst>
              </p:cNvPr>
              <p:cNvSpPr/>
              <p:nvPr/>
            </p:nvSpPr>
            <p:spPr>
              <a:xfrm rot="10800000">
                <a:off x="0" y="1923150"/>
                <a:ext cx="2566473" cy="1923150"/>
              </a:xfrm>
              <a:prstGeom prst="round1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x-none"/>
              </a:p>
            </p:txBody>
          </p:sp>
          <p:sp>
            <p:nvSpPr>
              <p:cNvPr id="103" name="Rectangle: Single Corner Rounded 4">
                <a:extLst>
                  <a:ext uri="{FF2B5EF4-FFF2-40B4-BE49-F238E27FC236}">
                    <a16:creationId xmlns:a16="http://schemas.microsoft.com/office/drawing/2014/main" id="{446EC911-0307-C55D-8106-512526CF77DD}"/>
                  </a:ext>
                </a:extLst>
              </p:cNvPr>
              <p:cNvSpPr txBox="1"/>
              <p:nvPr/>
            </p:nvSpPr>
            <p:spPr>
              <a:xfrm>
                <a:off x="70410" y="2227637"/>
                <a:ext cx="2496063" cy="16186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HIV </a:t>
                </a:r>
                <a:r>
                  <a:rPr lang="en-US" sz="14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Doğrudan</a:t>
                </a:r>
                <a:r>
                  <a:rPr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Etkileri</a:t>
                </a:r>
                <a:endPara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itchFamily="2" charset="2"/>
                  <a:buChar char="§"/>
                  <a:defRPr/>
                </a:pP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Hepatosit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yaralanması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apoptozu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Kupffer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hücre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enfeksiyonu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aktivasyonu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Hepatik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yıldız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hücre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aktivasyonu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(HIV, gp120 </a:t>
                </a: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yoluyla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8" name="Group 103">
              <a:extLst>
                <a:ext uri="{FF2B5EF4-FFF2-40B4-BE49-F238E27FC236}">
                  <a16:creationId xmlns:a16="http://schemas.microsoft.com/office/drawing/2014/main" id="{BE243701-F1DB-7CE8-E51D-FA8967C7CFED}"/>
                </a:ext>
              </a:extLst>
            </p:cNvPr>
            <p:cNvGrpSpPr/>
            <p:nvPr/>
          </p:nvGrpSpPr>
          <p:grpSpPr>
            <a:xfrm>
              <a:off x="7878265" y="1624008"/>
              <a:ext cx="2566473" cy="1923150"/>
              <a:chOff x="2566473" y="0"/>
              <a:chExt cx="2566473" cy="1923150"/>
            </a:xfrm>
            <a:solidFill>
              <a:schemeClr val="accent1"/>
            </a:solidFill>
            <a:scene3d>
              <a:camera prst="orthographicFront"/>
              <a:lightRig rig="flat" dir="t"/>
            </a:scene3d>
          </p:grpSpPr>
          <p:sp>
            <p:nvSpPr>
              <p:cNvPr id="105" name="Rectangle: Single Corner Rounded 104">
                <a:extLst>
                  <a:ext uri="{FF2B5EF4-FFF2-40B4-BE49-F238E27FC236}">
                    <a16:creationId xmlns:a16="http://schemas.microsoft.com/office/drawing/2014/main" id="{348B3449-F80B-7A3E-880A-BF1772B113B0}"/>
                  </a:ext>
                </a:extLst>
              </p:cNvPr>
              <p:cNvSpPr/>
              <p:nvPr/>
            </p:nvSpPr>
            <p:spPr>
              <a:xfrm>
                <a:off x="2566473" y="0"/>
                <a:ext cx="2566473" cy="1923150"/>
              </a:xfrm>
              <a:prstGeom prst="round1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x-none"/>
              </a:p>
            </p:txBody>
          </p:sp>
          <p:sp>
            <p:nvSpPr>
              <p:cNvPr id="106" name="Rectangle: Single Corner Rounded 4">
                <a:extLst>
                  <a:ext uri="{FF2B5EF4-FFF2-40B4-BE49-F238E27FC236}">
                    <a16:creationId xmlns:a16="http://schemas.microsoft.com/office/drawing/2014/main" id="{E4E4A91F-B3ED-8F37-B204-2A736FCEEF75}"/>
                  </a:ext>
                </a:extLst>
              </p:cNvPr>
              <p:cNvSpPr txBox="1"/>
              <p:nvPr/>
            </p:nvSpPr>
            <p:spPr>
              <a:xfrm>
                <a:off x="2787179" y="214859"/>
                <a:ext cx="2275357" cy="1271508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marL="0" marR="0" lvl="0" indent="0" algn="l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Metabolik</a:t>
                </a:r>
                <a:r>
                  <a:rPr 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Risk </a:t>
                </a:r>
                <a:r>
                  <a:rPr lang="en-US" sz="14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Faktörleri</a:t>
                </a:r>
                <a:endPara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itchFamily="2" charset="2"/>
                  <a:buChar char="§"/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Abdominal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obezite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İnsülin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direnci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Diyabet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06">
              <a:extLst>
                <a:ext uri="{FF2B5EF4-FFF2-40B4-BE49-F238E27FC236}">
                  <a16:creationId xmlns:a16="http://schemas.microsoft.com/office/drawing/2014/main" id="{A7966A48-1ECD-3E0B-3394-1FD5C8E41865}"/>
                </a:ext>
              </a:extLst>
            </p:cNvPr>
            <p:cNvGrpSpPr/>
            <p:nvPr/>
          </p:nvGrpSpPr>
          <p:grpSpPr>
            <a:xfrm>
              <a:off x="7878265" y="3554123"/>
              <a:ext cx="2923373" cy="1923150"/>
              <a:chOff x="2554667" y="1923150"/>
              <a:chExt cx="2923373" cy="1923150"/>
            </a:xfrm>
            <a:scene3d>
              <a:camera prst="orthographicFront"/>
              <a:lightRig rig="flat" dir="t"/>
            </a:scene3d>
          </p:grpSpPr>
          <p:sp>
            <p:nvSpPr>
              <p:cNvPr id="108" name="Rectangle: Single Corner Rounded 107">
                <a:extLst>
                  <a:ext uri="{FF2B5EF4-FFF2-40B4-BE49-F238E27FC236}">
                    <a16:creationId xmlns:a16="http://schemas.microsoft.com/office/drawing/2014/main" id="{A40AF35A-88A5-2B46-BC38-0602C5178817}"/>
                  </a:ext>
                </a:extLst>
              </p:cNvPr>
              <p:cNvSpPr/>
              <p:nvPr/>
            </p:nvSpPr>
            <p:spPr>
              <a:xfrm rot="5400000">
                <a:off x="2876329" y="1601488"/>
                <a:ext cx="1923150" cy="2566473"/>
              </a:xfrm>
              <a:prstGeom prst="round1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x-none"/>
              </a:p>
            </p:txBody>
          </p:sp>
          <p:sp>
            <p:nvSpPr>
              <p:cNvPr id="109" name="Rectangle: Single Corner Rounded 4">
                <a:extLst>
                  <a:ext uri="{FF2B5EF4-FFF2-40B4-BE49-F238E27FC236}">
                    <a16:creationId xmlns:a16="http://schemas.microsoft.com/office/drawing/2014/main" id="{384EB1CE-E541-282D-6433-26F280E27689}"/>
                  </a:ext>
                </a:extLst>
              </p:cNvPr>
              <p:cNvSpPr txBox="1"/>
              <p:nvPr/>
            </p:nvSpPr>
            <p:spPr>
              <a:xfrm>
                <a:off x="2741501" y="2282499"/>
                <a:ext cx="2736539" cy="13719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4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Hastaya</a:t>
                </a:r>
                <a:r>
                  <a:rPr 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Bağlı</a:t>
                </a:r>
                <a:r>
                  <a:rPr 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Risk </a:t>
                </a:r>
                <a:r>
                  <a:rPr lang="en-US" sz="14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Faktörleri</a:t>
                </a:r>
                <a:endParaRPr 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itchFamily="2" charset="2"/>
                  <a:buChar char="§"/>
                  <a:defRPr/>
                </a:pP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Yaş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cinsiyet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Alkol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uyuşturucu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Diyet,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fiziksel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egzersiz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eksikliği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
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Bağırsak</a:t>
                </a:r>
                <a:r>
                  <a: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disbiyozu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9D54BFB-BFF4-48E0-FADF-C69A0AE1CA42}"/>
                </a:ext>
              </a:extLst>
            </p:cNvPr>
            <p:cNvSpPr/>
            <p:nvPr/>
          </p:nvSpPr>
          <p:spPr bwMode="auto">
            <a:xfrm>
              <a:off x="7174618" y="3138047"/>
              <a:ext cx="1899462" cy="685756"/>
            </a:xfrm>
            <a:prstGeom prst="roundRect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lvl="0" algn="ctr" defTabSz="609585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 </a:t>
              </a:r>
              <a:r>
                <a:rPr lang="en-US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ile</a:t>
              </a: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Yaşlanma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51C334EC-A207-1976-AEDF-BBC0751F9489}"/>
              </a:ext>
            </a:extLst>
          </p:cNvPr>
          <p:cNvSpPr/>
          <p:nvPr/>
        </p:nvSpPr>
        <p:spPr bwMode="auto">
          <a:xfrm>
            <a:off x="3504465" y="1999055"/>
            <a:ext cx="294239" cy="4007506"/>
          </a:xfrm>
          <a:prstGeom prst="lef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">
            <a:extLst>
              <a:ext uri="{FF2B5EF4-FFF2-40B4-BE49-F238E27FC236}">
                <a16:creationId xmlns:a16="http://schemas.microsoft.com/office/drawing/2014/main" id="{12BAF0A7-7F61-473E-B6D2-69183DE9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78" y="1472667"/>
            <a:ext cx="2091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000" b="1" dirty="0" err="1">
                <a:solidFill>
                  <a:srgbClr val="015873"/>
                </a:solidFill>
                <a:cs typeface="Calibri" panose="020F0502020204030204" pitchFamily="34" charset="0"/>
              </a:rPr>
              <a:t>Evrensel</a:t>
            </a:r>
            <a:r>
              <a:rPr lang="en-US" altLang="en-US" sz="2000" b="1" dirty="0">
                <a:solidFill>
                  <a:srgbClr val="015873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15873"/>
                </a:solidFill>
                <a:cs typeface="Calibri" panose="020F0502020204030204" pitchFamily="34" charset="0"/>
              </a:rPr>
              <a:t>Faktörler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5873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92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3600" dirty="0">
                <a:latin typeface="Baskerville Old Face" pitchFamily="18" charset="0"/>
              </a:rPr>
              <a:t>PREVELANS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28596" y="4357694"/>
            <a:ext cx="76438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/>
              <a:t>Dünya çapında yaygınlık</a:t>
            </a:r>
            <a:r>
              <a:rPr lang="tr-TR" sz="2000" b="1" dirty="0"/>
              <a:t>:      </a:t>
            </a:r>
            <a:r>
              <a:rPr lang="tr-TR" sz="2000" dirty="0"/>
              <a:t>%25                       %3-5                                   %1-2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57158" y="5357826"/>
            <a:ext cx="785818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/>
              <a:t>HIV’de</a:t>
            </a:r>
            <a:r>
              <a:rPr lang="tr-TR" dirty="0"/>
              <a:t> yaygınlık:                    %13-65                   %10                                          %2,3-6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85720" y="6215082"/>
            <a:ext cx="4127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1-</a:t>
            </a:r>
            <a:r>
              <a:rPr lang="tr-TR" sz="1100" dirty="0" err="1"/>
              <a:t>Younossi</a:t>
            </a:r>
            <a:r>
              <a:rPr lang="tr-TR" sz="1100" dirty="0"/>
              <a:t>.J </a:t>
            </a:r>
            <a:r>
              <a:rPr lang="tr-TR" sz="1100" dirty="0" err="1"/>
              <a:t>Hepatol</a:t>
            </a:r>
            <a:r>
              <a:rPr lang="tr-TR" sz="1100" dirty="0"/>
              <a:t> 2019,2-</a:t>
            </a:r>
            <a:r>
              <a:rPr lang="tr-TR" sz="1100" dirty="0" err="1"/>
              <a:t>Cervo</a:t>
            </a:r>
            <a:r>
              <a:rPr lang="tr-TR" sz="1100" dirty="0"/>
              <a:t>. </a:t>
            </a:r>
            <a:r>
              <a:rPr lang="tr-TR" sz="1100" dirty="0" err="1"/>
              <a:t>Curr</a:t>
            </a:r>
            <a:r>
              <a:rPr lang="tr-TR" sz="1100" dirty="0"/>
              <a:t> HIV/AIDS </a:t>
            </a:r>
            <a:r>
              <a:rPr lang="tr-TR" sz="1100" dirty="0" err="1"/>
              <a:t>Rep</a:t>
            </a:r>
            <a:r>
              <a:rPr lang="tr-TR" sz="1100" dirty="0"/>
              <a:t> 2020</a:t>
            </a:r>
          </a:p>
          <a:p>
            <a:r>
              <a:rPr lang="tr-TR" sz="1100" dirty="0"/>
              <a:t>3-</a:t>
            </a:r>
            <a:r>
              <a:rPr lang="tr-TR" sz="1100" dirty="0" err="1"/>
              <a:t>Benmassaud</a:t>
            </a:r>
            <a:r>
              <a:rPr lang="tr-TR" sz="1100" dirty="0"/>
              <a:t>.</a:t>
            </a:r>
            <a:r>
              <a:rPr lang="tr-TR" sz="1100" dirty="0" err="1"/>
              <a:t>PloS</a:t>
            </a:r>
            <a:r>
              <a:rPr lang="tr-TR" sz="1100" dirty="0"/>
              <a:t> ONE 2018 4-</a:t>
            </a:r>
            <a:r>
              <a:rPr lang="tr-TR" sz="1100" dirty="0" err="1"/>
              <a:t>Kabbany</a:t>
            </a:r>
            <a:r>
              <a:rPr lang="tr-TR" sz="1100" dirty="0"/>
              <a:t>.</a:t>
            </a:r>
            <a:r>
              <a:rPr lang="tr-TR" sz="1100" dirty="0" err="1"/>
              <a:t>AmJ</a:t>
            </a:r>
            <a:r>
              <a:rPr lang="tr-TR" sz="1100" dirty="0"/>
              <a:t> </a:t>
            </a:r>
            <a:r>
              <a:rPr lang="tr-TR" sz="1100" dirty="0" err="1"/>
              <a:t>Hepatol</a:t>
            </a:r>
            <a:r>
              <a:rPr lang="tr-TR" sz="1100" dirty="0"/>
              <a:t> 2017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28596" y="3714752"/>
            <a:ext cx="757242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Normal KC                  </a:t>
            </a:r>
            <a:r>
              <a:rPr lang="tr-TR" dirty="0" err="1"/>
              <a:t>Steatoz</a:t>
            </a:r>
            <a:r>
              <a:rPr lang="tr-TR" dirty="0"/>
              <a:t>                    NAFLD/’’NASH’’                 Siroz     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1785950" cy="12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6" name="15 Yuvarlatılmış Dikdörtgen"/>
          <p:cNvSpPr/>
          <p:nvPr/>
        </p:nvSpPr>
        <p:spPr>
          <a:xfrm>
            <a:off x="7072330" y="22859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00240"/>
            <a:ext cx="15763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Sağ Ok"/>
          <p:cNvSpPr/>
          <p:nvPr/>
        </p:nvSpPr>
        <p:spPr>
          <a:xfrm>
            <a:off x="3714744" y="2571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3600" dirty="0" err="1">
                <a:latin typeface="Baskerville Old Face" pitchFamily="18" charset="0"/>
              </a:rPr>
              <a:t>Steatoz</a:t>
            </a:r>
            <a:r>
              <a:rPr lang="tr-TR" sz="3600" dirty="0">
                <a:latin typeface="Baskerville Old Face" pitchFamily="18" charset="0"/>
              </a:rPr>
              <a:t> için risk faktörü tayini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714348" y="1785926"/>
            <a:ext cx="808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Baskerville Old Face" pitchFamily="18" charset="0"/>
              </a:rPr>
              <a:t>HIV </a:t>
            </a:r>
            <a:r>
              <a:rPr lang="tr-TR" sz="2000" dirty="0" err="1">
                <a:latin typeface="Baskerville Old Face" pitchFamily="18" charset="0"/>
              </a:rPr>
              <a:t>monoenfeksiyonu</a:t>
            </a:r>
            <a:r>
              <a:rPr lang="tr-TR" sz="2000" dirty="0">
                <a:latin typeface="Baskerville Old Face" pitchFamily="18" charset="0"/>
              </a:rPr>
              <a:t> olan hastalar (n:301) </a:t>
            </a:r>
            <a:r>
              <a:rPr lang="tr-TR" sz="2000" dirty="0" err="1">
                <a:latin typeface="Baskerville Old Face" pitchFamily="18" charset="0"/>
              </a:rPr>
              <a:t>Fibroscan</a:t>
            </a:r>
            <a:r>
              <a:rPr lang="tr-TR" sz="2000" dirty="0">
                <a:latin typeface="Baskerville Old Face" pitchFamily="18" charset="0"/>
              </a:rPr>
              <a:t> ile CAP değerleri ölçüldü,Ortalama takip süresi 41,8± 14.8 ay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642910" y="5857892"/>
            <a:ext cx="2393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/>
              <a:t>Bischoff</a:t>
            </a:r>
            <a:r>
              <a:rPr lang="tr-TR" sz="1100" dirty="0"/>
              <a:t>.</a:t>
            </a:r>
            <a:r>
              <a:rPr lang="tr-TR" sz="1100" dirty="0" err="1"/>
              <a:t>eClinicalMed</a:t>
            </a:r>
            <a:r>
              <a:rPr lang="tr-TR" sz="1100" dirty="0"/>
              <a:t>.2021;40:101116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8409" y="2786063"/>
            <a:ext cx="6920506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Bağlayıcı"/>
          <p:cNvCxnSpPr/>
          <p:nvPr/>
        </p:nvCxnSpPr>
        <p:spPr>
          <a:xfrm>
            <a:off x="5286380" y="3714752"/>
            <a:ext cx="35719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2400" dirty="0">
              <a:latin typeface="Baskerville Old Face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85720" y="1643050"/>
            <a:ext cx="2714644" cy="1071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Baskerville Old Face" pitchFamily="18" charset="0"/>
              </a:rPr>
              <a:t>HIV-1 enfeksiyonu </a:t>
            </a:r>
            <a:r>
              <a:rPr lang="tr-TR" dirty="0" err="1">
                <a:latin typeface="Baskerville Old Face" pitchFamily="18" charset="0"/>
              </a:rPr>
              <a:t>oksidatif</a:t>
            </a:r>
            <a:r>
              <a:rPr lang="tr-TR" dirty="0">
                <a:latin typeface="Baskerville Old Face" pitchFamily="18" charset="0"/>
              </a:rPr>
              <a:t> </a:t>
            </a:r>
            <a:r>
              <a:rPr lang="tr-TR" dirty="0" err="1">
                <a:latin typeface="Baskerville Old Face" pitchFamily="18" charset="0"/>
              </a:rPr>
              <a:t>fosforilasyonu</a:t>
            </a:r>
            <a:r>
              <a:rPr lang="tr-TR" dirty="0">
                <a:latin typeface="Baskerville Old Face" pitchFamily="18" charset="0"/>
              </a:rPr>
              <a:t> bozar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85720" y="2714620"/>
            <a:ext cx="2714644" cy="1214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Baskerville Old Face" pitchFamily="18" charset="0"/>
              </a:rPr>
              <a:t>Glikolizi</a:t>
            </a:r>
            <a:r>
              <a:rPr lang="tr-TR" sz="2000" dirty="0">
                <a:latin typeface="Baskerville Old Face" pitchFamily="18" charset="0"/>
              </a:rPr>
              <a:t> ve yağ asidi sentezini teşvik ederek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85720" y="4000504"/>
            <a:ext cx="2714644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>
                <a:latin typeface="Baskerville Old Face" pitchFamily="18" charset="0"/>
              </a:rPr>
              <a:t>Viral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replikasyonu</a:t>
            </a:r>
            <a:r>
              <a:rPr lang="tr-TR" sz="2000" dirty="0">
                <a:latin typeface="Baskerville Old Face" pitchFamily="18" charset="0"/>
              </a:rPr>
              <a:t> kolaylaştırır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686300" cy="114300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9 Akış Çizelgesi: Karar"/>
          <p:cNvSpPr/>
          <p:nvPr/>
        </p:nvSpPr>
        <p:spPr>
          <a:xfrm>
            <a:off x="-214346" y="1071546"/>
            <a:ext cx="1785950" cy="755524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2024</a:t>
            </a:r>
          </a:p>
        </p:txBody>
      </p:sp>
      <p:sp>
        <p:nvSpPr>
          <p:cNvPr id="13" name="12 Oval"/>
          <p:cNvSpPr/>
          <p:nvPr/>
        </p:nvSpPr>
        <p:spPr>
          <a:xfrm>
            <a:off x="0" y="4643447"/>
            <a:ext cx="3428992" cy="14287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Baskerville Old Face" pitchFamily="18" charset="0"/>
              </a:rPr>
              <a:t>Hücresel enerji üretimi önemli yolu  HIV-1 arasında karmaşık bir ilişki</a:t>
            </a:r>
            <a:endParaRPr lang="tr-TR" sz="2000" dirty="0"/>
          </a:p>
        </p:txBody>
      </p:sp>
      <p:sp>
        <p:nvSpPr>
          <p:cNvPr id="11" name="10 Dikdörtgen"/>
          <p:cNvSpPr/>
          <p:nvPr/>
        </p:nvSpPr>
        <p:spPr>
          <a:xfrm>
            <a:off x="6000760" y="27146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5929322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5072098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Dikdörtgen"/>
          <p:cNvSpPr/>
          <p:nvPr/>
        </p:nvSpPr>
        <p:spPr>
          <a:xfrm>
            <a:off x="4143372" y="0"/>
            <a:ext cx="4643470" cy="31289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dirty="0">
                <a:solidFill>
                  <a:schemeClr val="tx1"/>
                </a:solidFill>
              </a:rPr>
              <a:t>GIS, hem erken hem de kronik evrelerde kritik bir hedeftir. </a:t>
            </a:r>
          </a:p>
          <a:p>
            <a:pPr algn="just"/>
            <a:r>
              <a:rPr lang="tr-TR" sz="1400" dirty="0">
                <a:solidFill>
                  <a:schemeClr val="tx1"/>
                </a:solidFill>
              </a:rPr>
              <a:t>Bağırsakla ilişkili </a:t>
            </a:r>
            <a:r>
              <a:rPr lang="tr-TR" sz="1400" dirty="0" err="1">
                <a:solidFill>
                  <a:schemeClr val="tx1"/>
                </a:solidFill>
              </a:rPr>
              <a:t>lenfoid</a:t>
            </a:r>
            <a:r>
              <a:rPr lang="tr-TR" sz="1400" dirty="0">
                <a:solidFill>
                  <a:schemeClr val="tx1"/>
                </a:solidFill>
              </a:rPr>
              <a:t> dokunun (GALT) CD4 açısından zengin yapısı onu savunmasız hale getirir. </a:t>
            </a:r>
          </a:p>
          <a:p>
            <a:pPr algn="just"/>
            <a:endParaRPr lang="tr-TR" sz="1400" dirty="0">
              <a:solidFill>
                <a:schemeClr val="tx1"/>
              </a:solidFill>
            </a:endParaRPr>
          </a:p>
          <a:p>
            <a:pPr algn="just"/>
            <a:r>
              <a:rPr lang="tr-TR" sz="1400" dirty="0">
                <a:solidFill>
                  <a:schemeClr val="tx1"/>
                </a:solidFill>
              </a:rPr>
              <a:t>Erken dönemde büyük CD4+ kaybı bariyeri bozar ve </a:t>
            </a:r>
            <a:r>
              <a:rPr lang="tr-TR" sz="1400" dirty="0" err="1">
                <a:solidFill>
                  <a:schemeClr val="tx1"/>
                </a:solidFill>
              </a:rPr>
              <a:t>lipopolisakkarit</a:t>
            </a:r>
            <a:r>
              <a:rPr lang="tr-TR" sz="1400" dirty="0">
                <a:solidFill>
                  <a:schemeClr val="tx1"/>
                </a:solidFill>
              </a:rPr>
              <a:t> (LPS) gibi </a:t>
            </a:r>
            <a:r>
              <a:rPr lang="tr-TR" sz="1400" dirty="0" err="1">
                <a:solidFill>
                  <a:schemeClr val="tx1"/>
                </a:solidFill>
              </a:rPr>
              <a:t>mikrobiyal</a:t>
            </a:r>
            <a:r>
              <a:rPr lang="tr-TR" sz="1400" dirty="0">
                <a:solidFill>
                  <a:schemeClr val="tx1"/>
                </a:solidFill>
              </a:rPr>
              <a:t> ürünlerin dolaşıma taşınmasına izin verir </a:t>
            </a:r>
          </a:p>
          <a:p>
            <a:pPr algn="just"/>
            <a:r>
              <a:rPr lang="tr-TR" sz="1400" dirty="0">
                <a:solidFill>
                  <a:schemeClr val="tx1"/>
                </a:solidFill>
              </a:rPr>
              <a:t>bu "</a:t>
            </a:r>
            <a:r>
              <a:rPr lang="tr-TR" sz="1400" dirty="0" err="1">
                <a:solidFill>
                  <a:schemeClr val="tx1"/>
                </a:solidFill>
              </a:rPr>
              <a:t>mikrobiyal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translokasyon</a:t>
            </a:r>
            <a:r>
              <a:rPr lang="tr-TR" sz="1400" dirty="0">
                <a:solidFill>
                  <a:schemeClr val="tx1"/>
                </a:solidFill>
              </a:rPr>
              <a:t>" kronik bağışıklık aktivasyonunu ve </a:t>
            </a:r>
            <a:r>
              <a:rPr lang="tr-TR" sz="1400" dirty="0" err="1">
                <a:solidFill>
                  <a:schemeClr val="tx1"/>
                </a:solidFill>
              </a:rPr>
              <a:t>inflamasyonu</a:t>
            </a:r>
            <a:r>
              <a:rPr lang="tr-TR" sz="1400" dirty="0">
                <a:solidFill>
                  <a:schemeClr val="tx1"/>
                </a:solidFill>
              </a:rPr>
              <a:t> tetikler</a:t>
            </a:r>
          </a:p>
          <a:p>
            <a:pPr algn="just"/>
            <a:r>
              <a:rPr lang="tr-TR" sz="1400" dirty="0">
                <a:solidFill>
                  <a:schemeClr val="tx1"/>
                </a:solidFill>
              </a:rPr>
              <a:t>ART </a:t>
            </a:r>
            <a:r>
              <a:rPr lang="tr-TR" sz="1400" dirty="0" err="1">
                <a:solidFill>
                  <a:schemeClr val="tx1"/>
                </a:solidFill>
              </a:rPr>
              <a:t>periferik</a:t>
            </a:r>
            <a:r>
              <a:rPr lang="tr-TR" sz="1400" dirty="0">
                <a:solidFill>
                  <a:schemeClr val="tx1"/>
                </a:solidFill>
              </a:rPr>
              <a:t> CD4 sayılarını geri kazandırsa da, GALT hasarı genellikle eksik kalır ve bariyer işlev bozukluğu devam edebilir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5357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428596" y="2857496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Baskerville Old Face" pitchFamily="18" charset="0"/>
              </a:rPr>
              <a:t>Londra'da HYB için bir kardiyoloji </a:t>
            </a:r>
          </a:p>
          <a:p>
            <a:r>
              <a:rPr lang="tr-TR" sz="2000" dirty="0">
                <a:latin typeface="Baskerville Old Face" pitchFamily="18" charset="0"/>
              </a:rPr>
              <a:t>kliniği kuruldu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57158" y="4864537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Baskerville Old Face" pitchFamily="18" charset="0"/>
              </a:rPr>
              <a:t> </a:t>
            </a:r>
          </a:p>
          <a:p>
            <a:r>
              <a:rPr lang="tr-TR" dirty="0" err="1">
                <a:latin typeface="Baskerville Old Face" pitchFamily="18" charset="0"/>
              </a:rPr>
              <a:t>Metabolik</a:t>
            </a:r>
            <a:r>
              <a:rPr lang="tr-TR" dirty="0">
                <a:latin typeface="Baskerville Old Face" pitchFamily="18" charset="0"/>
              </a:rPr>
              <a:t> hastalık kliniğinin aynı HIV bölümünde bulunması, hastaların HIV yönetimlerini sorunsuz bir şekilde yürütülmesi kolaylaştırır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143504" y="1928802"/>
            <a:ext cx="3857652" cy="2862322"/>
          </a:xfrm>
          <a:prstGeom prst="rect">
            <a:avLst/>
          </a:prstGeom>
          <a:solidFill>
            <a:srgbClr val="FF66CC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Kliniğe giriş için 'dahil olma kriterleri'</a:t>
            </a:r>
          </a:p>
          <a:p>
            <a:r>
              <a:rPr lang="tr-TR" dirty="0">
                <a:solidFill>
                  <a:schemeClr val="bg1"/>
                </a:solidFill>
              </a:rPr>
              <a:t>1-aşırı kilo ve </a:t>
            </a:r>
            <a:r>
              <a:rPr lang="tr-TR" dirty="0" err="1">
                <a:solidFill>
                  <a:schemeClr val="bg1"/>
                </a:solidFill>
              </a:rPr>
              <a:t>obezite</a:t>
            </a:r>
            <a:r>
              <a:rPr lang="tr-TR" dirty="0">
                <a:solidFill>
                  <a:schemeClr val="bg1"/>
                </a:solidFill>
              </a:rPr>
              <a:t>,</a:t>
            </a:r>
          </a:p>
          <a:p>
            <a:r>
              <a:rPr lang="tr-TR" dirty="0">
                <a:solidFill>
                  <a:schemeClr val="bg1"/>
                </a:solidFill>
              </a:rPr>
              <a:t>2-zayıf,</a:t>
            </a:r>
          </a:p>
          <a:p>
            <a:r>
              <a:rPr lang="tr-TR" dirty="0">
                <a:solidFill>
                  <a:schemeClr val="bg1"/>
                </a:solidFill>
              </a:rPr>
              <a:t>3-hipertansiyon,</a:t>
            </a:r>
          </a:p>
          <a:p>
            <a:r>
              <a:rPr lang="tr-TR" dirty="0">
                <a:solidFill>
                  <a:schemeClr val="bg1"/>
                </a:solidFill>
              </a:rPr>
              <a:t>4-</a:t>
            </a:r>
            <a:r>
              <a:rPr lang="tr-TR" dirty="0" err="1">
                <a:solidFill>
                  <a:schemeClr val="bg1"/>
                </a:solidFill>
              </a:rPr>
              <a:t>dislipidemi</a:t>
            </a:r>
            <a:r>
              <a:rPr lang="tr-TR" dirty="0">
                <a:solidFill>
                  <a:schemeClr val="bg1"/>
                </a:solidFill>
              </a:rPr>
              <a:t>,</a:t>
            </a:r>
          </a:p>
          <a:p>
            <a:r>
              <a:rPr lang="tr-TR" dirty="0">
                <a:solidFill>
                  <a:schemeClr val="bg1"/>
                </a:solidFill>
              </a:rPr>
              <a:t>5-diyabet,</a:t>
            </a:r>
          </a:p>
          <a:p>
            <a:r>
              <a:rPr lang="tr-TR" dirty="0">
                <a:solidFill>
                  <a:schemeClr val="bg1"/>
                </a:solidFill>
              </a:rPr>
              <a:t>6-alkolsüz yağlı karaciğer hastalığı,</a:t>
            </a:r>
          </a:p>
          <a:p>
            <a:r>
              <a:rPr lang="tr-TR" dirty="0">
                <a:solidFill>
                  <a:schemeClr val="bg1"/>
                </a:solidFill>
              </a:rPr>
              <a:t>7-</a:t>
            </a:r>
            <a:r>
              <a:rPr lang="tr-TR" dirty="0" err="1">
                <a:solidFill>
                  <a:schemeClr val="bg1"/>
                </a:solidFill>
              </a:rPr>
              <a:t>hipogonadizm</a:t>
            </a:r>
            <a:r>
              <a:rPr lang="tr-TR" dirty="0">
                <a:solidFill>
                  <a:schemeClr val="bg1"/>
                </a:solidFill>
              </a:rPr>
              <a:t> ve düşük testosteron,</a:t>
            </a:r>
          </a:p>
          <a:p>
            <a:r>
              <a:rPr lang="tr-TR" dirty="0">
                <a:solidFill>
                  <a:schemeClr val="bg1"/>
                </a:solidFill>
              </a:rPr>
              <a:t>8-yüksek kalsiyum, </a:t>
            </a:r>
            <a:r>
              <a:rPr lang="tr-TR" dirty="0" err="1">
                <a:solidFill>
                  <a:schemeClr val="bg1"/>
                </a:solidFill>
              </a:rPr>
              <a:t>tiroid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disfonksiyonu</a:t>
            </a:r>
            <a:r>
              <a:rPr lang="tr-TR" dirty="0">
                <a:solidFill>
                  <a:schemeClr val="bg1"/>
                </a:solidFill>
              </a:rPr>
              <a:t>  diğer endokrin bozukluklar</a:t>
            </a:r>
          </a:p>
        </p:txBody>
      </p:sp>
      <p:sp>
        <p:nvSpPr>
          <p:cNvPr id="8" name="7 Akış Çizelgesi: Karar"/>
          <p:cNvSpPr/>
          <p:nvPr/>
        </p:nvSpPr>
        <p:spPr>
          <a:xfrm>
            <a:off x="6572264" y="357166"/>
            <a:ext cx="1500198" cy="500066"/>
          </a:xfrm>
          <a:prstGeom prst="flowChartDecision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2017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928926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85720" y="5072074"/>
            <a:ext cx="7929618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85721" y="4714884"/>
            <a:ext cx="8501122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2000" dirty="0" err="1">
                <a:latin typeface="Baskerville Old Face" pitchFamily="18" charset="0"/>
              </a:rPr>
              <a:t>insülin</a:t>
            </a:r>
            <a:r>
              <a:rPr lang="tr-TR" sz="2000" dirty="0">
                <a:latin typeface="Baskerville Old Face" pitchFamily="18" charset="0"/>
              </a:rPr>
              <a:t> direnci, </a:t>
            </a:r>
            <a:r>
              <a:rPr lang="tr-TR" sz="2000" dirty="0" err="1">
                <a:latin typeface="Baskerville Old Face" pitchFamily="18" charset="0"/>
              </a:rPr>
              <a:t>dislipidemi</a:t>
            </a:r>
            <a:r>
              <a:rPr lang="tr-TR" sz="2000" dirty="0">
                <a:latin typeface="Baskerville Old Face" pitchFamily="18" charset="0"/>
              </a:rPr>
              <a:t>, yağ dağılımında anormallikler ve yüksek </a:t>
            </a:r>
          </a:p>
          <a:p>
            <a:pPr algn="just"/>
            <a:r>
              <a:rPr lang="tr-TR" sz="2000" dirty="0" err="1">
                <a:latin typeface="Baskerville Old Face" pitchFamily="18" charset="0"/>
              </a:rPr>
              <a:t>kardiyovasküler</a:t>
            </a:r>
            <a:r>
              <a:rPr lang="tr-TR" sz="2000" dirty="0">
                <a:latin typeface="Baskerville Old Face" pitchFamily="18" charset="0"/>
              </a:rPr>
              <a:t> hastalık yönetimi</a:t>
            </a:r>
          </a:p>
          <a:p>
            <a:pPr algn="just"/>
            <a:endParaRPr lang="tr-TR" sz="2000" dirty="0">
              <a:latin typeface="Baskerville Old Face" pitchFamily="18" charset="0"/>
            </a:endParaRPr>
          </a:p>
          <a:p>
            <a:pPr algn="just"/>
            <a:r>
              <a:rPr lang="tr-TR" sz="2000" dirty="0" err="1">
                <a:latin typeface="Baskerville Old Face" pitchFamily="18" charset="0"/>
              </a:rPr>
              <a:t>Milton</a:t>
            </a:r>
            <a:r>
              <a:rPr lang="tr-TR" sz="2000" dirty="0">
                <a:latin typeface="Baskerville Old Face" pitchFamily="18" charset="0"/>
              </a:rPr>
              <a:t> Keynes Üniversitesi Hastanesi NHS Vakfı Güveninde HIV ile yaşayan bireyler için bir </a:t>
            </a:r>
            <a:r>
              <a:rPr lang="tr-TR" sz="2000" dirty="0" err="1">
                <a:latin typeface="Baskerville Old Face" pitchFamily="18" charset="0"/>
              </a:rPr>
              <a:t>metabolik</a:t>
            </a:r>
            <a:r>
              <a:rPr lang="tr-TR" sz="2000" dirty="0">
                <a:latin typeface="Baskerville Old Face" pitchFamily="18" charset="0"/>
              </a:rPr>
              <a:t> hastalık kliniği kuruldu.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52149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"/>
            <a:ext cx="571504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3429000"/>
            <a:ext cx="8001056" cy="286232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Baskerville Old Face" pitchFamily="18" charset="0"/>
              </a:rPr>
              <a:t>HIV enfeksiyonu ve ART </a:t>
            </a:r>
            <a:r>
              <a:rPr lang="tr-TR" sz="2000" dirty="0" err="1">
                <a:latin typeface="Baskerville Old Face" pitchFamily="18" charset="0"/>
              </a:rPr>
              <a:t>maruziyetinin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MetS'nin</a:t>
            </a:r>
            <a:r>
              <a:rPr lang="tr-TR" sz="2000" dirty="0">
                <a:latin typeface="Baskerville Old Face" pitchFamily="18" charset="0"/>
              </a:rPr>
              <a:t> aşırı yüküne katkıda bulunur</a:t>
            </a:r>
          </a:p>
          <a:p>
            <a:pPr algn="just"/>
            <a:endParaRPr lang="tr-TR" sz="2000" dirty="0">
              <a:latin typeface="Baskerville Old Face" pitchFamily="18" charset="0"/>
            </a:endParaRPr>
          </a:p>
          <a:p>
            <a:pPr algn="just"/>
            <a:r>
              <a:rPr lang="tr-TR" sz="2000" dirty="0">
                <a:latin typeface="Baskerville Old Face" pitchFamily="18" charset="0"/>
              </a:rPr>
              <a:t>HYB arasında </a:t>
            </a:r>
            <a:r>
              <a:rPr lang="tr-TR" sz="2000" dirty="0" err="1">
                <a:latin typeface="Baskerville Old Face" pitchFamily="18" charset="0"/>
              </a:rPr>
              <a:t>MetS</a:t>
            </a:r>
            <a:r>
              <a:rPr lang="tr-TR" sz="2000" dirty="0">
                <a:latin typeface="Baskerville Old Face" pitchFamily="18" charset="0"/>
              </a:rPr>
              <a:t> ve </a:t>
            </a:r>
            <a:r>
              <a:rPr lang="tr-TR" sz="2000" dirty="0" err="1">
                <a:latin typeface="Baskerville Old Face" pitchFamily="18" charset="0"/>
              </a:rPr>
              <a:t>MetS</a:t>
            </a:r>
            <a:r>
              <a:rPr lang="tr-TR" sz="2000" dirty="0">
                <a:latin typeface="Baskerville Old Face" pitchFamily="18" charset="0"/>
              </a:rPr>
              <a:t> alt bileşenlerinin erken taranması, özellikle yaşlanan nüfusun arttığı bir çağda, maliyetleri azaltmak için önemli</a:t>
            </a:r>
          </a:p>
          <a:p>
            <a:pPr algn="just"/>
            <a:endParaRPr lang="tr-TR" sz="2000" dirty="0">
              <a:latin typeface="Baskerville Old Face" pitchFamily="18" charset="0"/>
            </a:endParaRPr>
          </a:p>
          <a:p>
            <a:pPr algn="just"/>
            <a:r>
              <a:rPr lang="tr-TR" sz="2000" b="1" dirty="0">
                <a:solidFill>
                  <a:srgbClr val="FF3399"/>
                </a:solidFill>
                <a:latin typeface="Baskerville Old Face" pitchFamily="18" charset="0"/>
              </a:rPr>
              <a:t>HIV ile ilişkili olmayan hastalıkların 'önlenmesi ve kontrolünün HIV/AIDS stratejilerine, politikalarına ve programlarına entegre edilmesi için küresel ve ülke düzeylerinde kamuoyunun </a:t>
            </a:r>
            <a:r>
              <a:rPr lang="tr-TR" sz="2000" b="1" dirty="0" err="1">
                <a:solidFill>
                  <a:srgbClr val="FF3399"/>
                </a:solidFill>
                <a:latin typeface="Baskerville Old Face" pitchFamily="18" charset="0"/>
              </a:rPr>
              <a:t>farkındalığı</a:t>
            </a:r>
            <a:r>
              <a:rPr lang="tr-TR" sz="2000" b="1" dirty="0">
                <a:solidFill>
                  <a:srgbClr val="FF3399"/>
                </a:solidFill>
                <a:latin typeface="Baskerville Old Face" pitchFamily="18" charset="0"/>
              </a:rPr>
              <a:t> artmalı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57150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6186" y="204105"/>
            <a:ext cx="7886700" cy="1325563"/>
          </a:xfrm>
        </p:spPr>
        <p:txBody>
          <a:bodyPr/>
          <a:lstStyle/>
          <a:p>
            <a:r>
              <a:rPr lang="tr-TR" b="1" dirty="0"/>
              <a:t>NAFLD? MAFLD?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2" y="1191722"/>
            <a:ext cx="5748950" cy="5071836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392636" y="5991869"/>
            <a:ext cx="249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TKAD NAFLD REHBERİ, 2021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072199" y="3808566"/>
            <a:ext cx="307180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000" b="1" dirty="0">
                <a:solidFill>
                  <a:schemeClr val="tx1"/>
                </a:solidFill>
              </a:rPr>
              <a:t>NASH tanısı histolojik bir tanıdır, karaciğer biyopsisi ile doğrulanan olgular dışında kullanılmamalıdır.</a:t>
            </a:r>
          </a:p>
        </p:txBody>
      </p:sp>
      <p:cxnSp>
        <p:nvCxnSpPr>
          <p:cNvPr id="8" name="7 Dirsek Bağlayıcısı"/>
          <p:cNvCxnSpPr/>
          <p:nvPr/>
        </p:nvCxnSpPr>
        <p:spPr>
          <a:xfrm flipV="1">
            <a:off x="5143504" y="4500570"/>
            <a:ext cx="914400" cy="1429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Sağ Ok"/>
          <p:cNvSpPr/>
          <p:nvPr/>
        </p:nvSpPr>
        <p:spPr>
          <a:xfrm>
            <a:off x="5143504" y="4500570"/>
            <a:ext cx="928694" cy="71438"/>
          </a:xfrm>
          <a:prstGeom prst="rightArrow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0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49036" y="440429"/>
            <a:ext cx="7984671" cy="2351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dirty="0"/>
          </a:p>
          <a:p>
            <a:pPr algn="ctr"/>
            <a:r>
              <a:rPr lang="tr-TR" sz="2400" b="1" dirty="0">
                <a:latin typeface="Baskerville Old Face" pitchFamily="18" charset="0"/>
              </a:rPr>
              <a:t>NAFLD ve NASH </a:t>
            </a:r>
            <a:r>
              <a:rPr lang="tr-TR" sz="2400" dirty="0">
                <a:latin typeface="Baskerville Old Face" pitchFamily="18" charset="0"/>
              </a:rPr>
              <a:t>hastalık spektrumlarının </a:t>
            </a:r>
            <a:r>
              <a:rPr lang="tr-TR" sz="2400" dirty="0" err="1">
                <a:latin typeface="Baskerville Old Face" pitchFamily="18" charset="0"/>
              </a:rPr>
              <a:t>metabolik</a:t>
            </a:r>
            <a:r>
              <a:rPr lang="tr-TR" sz="2400" dirty="0">
                <a:latin typeface="Baskerville Old Face" pitchFamily="18" charset="0"/>
              </a:rPr>
              <a:t> bozukluklarla yakın ilişkisinin gösterilmesi ile 2020 yılında, </a:t>
            </a:r>
            <a:r>
              <a:rPr lang="tr-TR" sz="2400" b="1" dirty="0">
                <a:latin typeface="Baskerville Old Face" pitchFamily="18" charset="0"/>
              </a:rPr>
              <a:t>NAFLD</a:t>
            </a:r>
            <a:r>
              <a:rPr lang="tr-TR" sz="2400" dirty="0">
                <a:latin typeface="Baskerville Old Face" pitchFamily="18" charset="0"/>
              </a:rPr>
              <a:t> isminin “</a:t>
            </a:r>
            <a:r>
              <a:rPr lang="tr-TR" sz="2400" dirty="0" err="1">
                <a:latin typeface="Baskerville Old Face" pitchFamily="18" charset="0"/>
              </a:rPr>
              <a:t>Metabolik</a:t>
            </a:r>
            <a:r>
              <a:rPr lang="tr-TR" sz="2400" dirty="0">
                <a:latin typeface="Baskerville Old Face" pitchFamily="18" charset="0"/>
              </a:rPr>
              <a:t> Hastalık İlişkili Yağlı Karaciğer Hastalığı (</a:t>
            </a:r>
            <a:r>
              <a:rPr lang="tr-TR" sz="2400" dirty="0" err="1">
                <a:latin typeface="Baskerville Old Face" pitchFamily="18" charset="0"/>
              </a:rPr>
              <a:t>Metabolic</a:t>
            </a:r>
            <a:r>
              <a:rPr lang="tr-TR" sz="2400" dirty="0">
                <a:latin typeface="Baskerville Old Face" pitchFamily="18" charset="0"/>
              </a:rPr>
              <a:t> </a:t>
            </a:r>
            <a:r>
              <a:rPr lang="tr-TR" sz="2400" dirty="0" err="1">
                <a:latin typeface="Baskerville Old Face" pitchFamily="18" charset="0"/>
              </a:rPr>
              <a:t>Associated</a:t>
            </a:r>
            <a:r>
              <a:rPr lang="tr-TR" sz="2400" dirty="0">
                <a:latin typeface="Baskerville Old Face" pitchFamily="18" charset="0"/>
              </a:rPr>
              <a:t> </a:t>
            </a:r>
            <a:r>
              <a:rPr lang="tr-TR" sz="2400" dirty="0" err="1">
                <a:latin typeface="Baskerville Old Face" pitchFamily="18" charset="0"/>
              </a:rPr>
              <a:t>Fatty</a:t>
            </a:r>
            <a:r>
              <a:rPr lang="tr-TR" sz="2400" dirty="0">
                <a:latin typeface="Baskerville Old Face" pitchFamily="18" charset="0"/>
              </a:rPr>
              <a:t> </a:t>
            </a:r>
            <a:r>
              <a:rPr lang="tr-TR" sz="2400" dirty="0" err="1">
                <a:latin typeface="Baskerville Old Face" pitchFamily="18" charset="0"/>
              </a:rPr>
              <a:t>Liver</a:t>
            </a:r>
            <a:r>
              <a:rPr lang="tr-TR" sz="2400" dirty="0">
                <a:latin typeface="Baskerville Old Face" pitchFamily="18" charset="0"/>
              </a:rPr>
              <a:t> </a:t>
            </a:r>
            <a:r>
              <a:rPr lang="tr-TR" sz="2400" dirty="0" err="1">
                <a:latin typeface="Baskerville Old Face" pitchFamily="18" charset="0"/>
              </a:rPr>
              <a:t>Disease</a:t>
            </a:r>
            <a:r>
              <a:rPr lang="tr-TR" sz="2400" dirty="0">
                <a:latin typeface="Baskerville Old Face" pitchFamily="18" charset="0"/>
              </a:rPr>
              <a:t>, </a:t>
            </a:r>
            <a:r>
              <a:rPr lang="tr-TR" sz="2400" b="1" dirty="0">
                <a:latin typeface="Baskerville Old Face" pitchFamily="18" charset="0"/>
              </a:rPr>
              <a:t>MAFLD</a:t>
            </a:r>
            <a:r>
              <a:rPr lang="tr-TR" sz="2400" dirty="0">
                <a:latin typeface="Baskerville Old Face" pitchFamily="18" charset="0"/>
              </a:rPr>
              <a:t>)” olarak değiştirilmesi önerilmiştir.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388429" y="5357827"/>
            <a:ext cx="346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100" dirty="0"/>
              <a:t>1-</a:t>
            </a:r>
            <a:r>
              <a:rPr lang="tr-TR" sz="1100" dirty="0" err="1"/>
              <a:t>Eslam</a:t>
            </a:r>
            <a:r>
              <a:rPr lang="tr-TR" sz="1100" dirty="0"/>
              <a:t> M, et al. A </a:t>
            </a:r>
            <a:r>
              <a:rPr lang="tr-TR" sz="1100" dirty="0" err="1"/>
              <a:t>new</a:t>
            </a:r>
            <a:r>
              <a:rPr lang="tr-TR" sz="1100" dirty="0"/>
              <a:t> </a:t>
            </a:r>
            <a:r>
              <a:rPr lang="tr-TR" sz="1100" dirty="0" err="1"/>
              <a:t>definition</a:t>
            </a:r>
            <a:r>
              <a:rPr lang="tr-TR" sz="1100" dirty="0"/>
              <a:t> </a:t>
            </a:r>
            <a:r>
              <a:rPr lang="tr-TR" sz="1100" dirty="0" err="1"/>
              <a:t>for</a:t>
            </a:r>
            <a:r>
              <a:rPr lang="tr-TR" sz="1100" dirty="0"/>
              <a:t> </a:t>
            </a:r>
            <a:r>
              <a:rPr lang="tr-TR" sz="1100" dirty="0" err="1"/>
              <a:t>metabolic</a:t>
            </a:r>
            <a:r>
              <a:rPr lang="tr-TR" sz="1100" dirty="0"/>
              <a:t> </a:t>
            </a:r>
            <a:r>
              <a:rPr lang="tr-TR" sz="1100" dirty="0" err="1"/>
              <a:t>dysfunction</a:t>
            </a:r>
            <a:r>
              <a:rPr lang="tr-TR" sz="1100" dirty="0"/>
              <a:t> </a:t>
            </a:r>
            <a:r>
              <a:rPr lang="tr-TR" sz="1100" dirty="0" err="1"/>
              <a:t>associated</a:t>
            </a:r>
            <a:r>
              <a:rPr lang="tr-TR" sz="1100" dirty="0"/>
              <a:t> </a:t>
            </a:r>
            <a:r>
              <a:rPr lang="tr-TR" sz="1100" dirty="0" err="1"/>
              <a:t>fatty</a:t>
            </a:r>
            <a:r>
              <a:rPr lang="tr-TR" sz="1100" dirty="0"/>
              <a:t> </a:t>
            </a:r>
            <a:r>
              <a:rPr lang="tr-TR" sz="1100" dirty="0" err="1"/>
              <a:t>liver</a:t>
            </a:r>
            <a:r>
              <a:rPr lang="tr-TR" sz="1100" dirty="0"/>
              <a:t> </a:t>
            </a:r>
            <a:r>
              <a:rPr lang="tr-TR" sz="1100" dirty="0" err="1"/>
              <a:t>disease</a:t>
            </a:r>
            <a:r>
              <a:rPr lang="tr-TR" sz="1100" dirty="0"/>
              <a:t>: An </a:t>
            </a:r>
            <a:r>
              <a:rPr lang="tr-TR" sz="1100" dirty="0" err="1"/>
              <a:t>international</a:t>
            </a:r>
            <a:r>
              <a:rPr lang="tr-TR" sz="1100" dirty="0"/>
              <a:t> </a:t>
            </a:r>
            <a:r>
              <a:rPr lang="tr-TR" sz="1100" dirty="0" err="1"/>
              <a:t>expert</a:t>
            </a:r>
            <a:r>
              <a:rPr lang="tr-TR" sz="1100" dirty="0"/>
              <a:t> </a:t>
            </a:r>
            <a:r>
              <a:rPr lang="tr-TR" sz="1100" dirty="0" err="1"/>
              <a:t>consensus</a:t>
            </a:r>
            <a:r>
              <a:rPr lang="tr-TR" sz="1100" dirty="0"/>
              <a:t> </a:t>
            </a:r>
            <a:r>
              <a:rPr lang="tr-TR" sz="1100" dirty="0" err="1"/>
              <a:t>statement</a:t>
            </a:r>
            <a:r>
              <a:rPr lang="tr-TR" sz="1100" dirty="0"/>
              <a:t>. J </a:t>
            </a:r>
            <a:r>
              <a:rPr lang="tr-TR" sz="1100" dirty="0" err="1"/>
              <a:t>Hepatol</a:t>
            </a:r>
            <a:r>
              <a:rPr lang="tr-TR" sz="1100" dirty="0"/>
              <a:t> 2020;73:202-209.</a:t>
            </a:r>
            <a:endParaRPr lang="tr-TR" sz="1100" b="1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628650" y="3222976"/>
            <a:ext cx="3984172" cy="2365375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Kronik </a:t>
            </a:r>
            <a:r>
              <a:rPr lang="tr-TR" dirty="0" err="1"/>
              <a:t>viral</a:t>
            </a:r>
            <a:r>
              <a:rPr lang="tr-TR" dirty="0"/>
              <a:t> hepatit</a:t>
            </a:r>
          </a:p>
          <a:p>
            <a:r>
              <a:rPr lang="tr-TR" dirty="0"/>
              <a:t>Aşırı alkol alımı</a:t>
            </a:r>
          </a:p>
          <a:p>
            <a:r>
              <a:rPr lang="tr-TR" dirty="0"/>
              <a:t>İlaçla ilişkili </a:t>
            </a:r>
            <a:r>
              <a:rPr lang="tr-TR" dirty="0" err="1"/>
              <a:t>steatoz</a:t>
            </a:r>
            <a:endParaRPr lang="tr-TR" dirty="0"/>
          </a:p>
          <a:p>
            <a:r>
              <a:rPr lang="tr-TR" dirty="0"/>
              <a:t>Diğer kronik karaciğer hastalıkları</a:t>
            </a:r>
          </a:p>
          <a:p>
            <a:r>
              <a:rPr lang="tr-TR" b="1" dirty="0">
                <a:solidFill>
                  <a:srgbClr val="FF0000"/>
                </a:solidFill>
              </a:rPr>
              <a:t>HIV</a:t>
            </a:r>
          </a:p>
        </p:txBody>
      </p:sp>
      <p:sp>
        <p:nvSpPr>
          <p:cNvPr id="11" name="Sağ Ayraç 10"/>
          <p:cNvSpPr/>
          <p:nvPr/>
        </p:nvSpPr>
        <p:spPr>
          <a:xfrm>
            <a:off x="4171950" y="3113314"/>
            <a:ext cx="1134836" cy="2204812"/>
          </a:xfrm>
          <a:prstGeom prst="rightBrace">
            <a:avLst>
              <a:gd name="adj1" fmla="val 8333"/>
              <a:gd name="adj2" fmla="val 46544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649686" y="3404841"/>
            <a:ext cx="2779966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NAFLD tanısında dışlanırken, MAFLD tanısında dışlanmıyor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428728" y="5429264"/>
            <a:ext cx="3857652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disfonksiyon</a:t>
            </a:r>
            <a:r>
              <a:rPr lang="tr-TR" dirty="0"/>
              <a:t> ilişkili </a:t>
            </a:r>
            <a:r>
              <a:rPr lang="tr-TR" dirty="0" err="1"/>
              <a:t>steatohepatit</a:t>
            </a:r>
            <a:r>
              <a:rPr lang="tr-TR" dirty="0"/>
              <a:t> (MASH); MASLD ve </a:t>
            </a:r>
            <a:r>
              <a:rPr lang="tr-TR" dirty="0" err="1"/>
              <a:t>steatohepatiti</a:t>
            </a:r>
            <a:r>
              <a:rPr lang="tr-TR" dirty="0"/>
              <a:t> olan hastalar, önceki NASH tanısının karşılığı olarak belirlenmiştir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5500694" y="6143644"/>
            <a:ext cx="3546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2-</a:t>
            </a:r>
            <a:r>
              <a:rPr lang="sv-SE" sz="1100" dirty="0"/>
              <a:t>Güncel Gastroenteroloji Dergisi • 2023;25(3): 133-144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471871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endParaRPr lang="tr-TR" dirty="0"/>
          </a:p>
          <a:p>
            <a:pPr>
              <a:buNone/>
            </a:pPr>
            <a:endParaRPr lang="tr-TR" dirty="0"/>
          </a:p>
          <a:p>
            <a:endParaRPr lang="tr-TR" sz="2000" dirty="0">
              <a:latin typeface="Baskerville Old Face" pitchFamily="18" charset="0"/>
            </a:endParaRPr>
          </a:p>
          <a:p>
            <a:r>
              <a:rPr lang="tr-TR" sz="2600" dirty="0" err="1">
                <a:latin typeface="Baskerville Old Face" pitchFamily="18" charset="0"/>
              </a:rPr>
              <a:t>NAFLD'li</a:t>
            </a:r>
            <a:r>
              <a:rPr lang="tr-TR" sz="2600" dirty="0">
                <a:latin typeface="Baskerville Old Face" pitchFamily="18" charset="0"/>
              </a:rPr>
              <a:t> HYB de, karaciğerle ilişkili ölüm oranının artması nedeniyle yakından izlenmelidir</a:t>
            </a:r>
          </a:p>
          <a:p>
            <a:endParaRPr lang="tr-TR" sz="2000" dirty="0">
              <a:latin typeface="Baskerville Old Face" pitchFamily="18" charset="0"/>
            </a:endParaRPr>
          </a:p>
          <a:p>
            <a:r>
              <a:rPr lang="tr-TR" sz="2600" dirty="0">
                <a:latin typeface="Baskerville Old Face" pitchFamily="18" charset="0"/>
              </a:rPr>
              <a:t>HIV ile ilişkili olmayan ölümlerin önde gelen nedeni karaciğer hastalığıdır.</a:t>
            </a:r>
          </a:p>
          <a:p>
            <a:endParaRPr lang="tr-TR" sz="2000" dirty="0">
              <a:latin typeface="Baskerville Old Face" pitchFamily="18" charset="0"/>
            </a:endParaRPr>
          </a:p>
          <a:p>
            <a:r>
              <a:rPr lang="tr-TR" sz="2000" dirty="0">
                <a:latin typeface="Baskerville Old Face" pitchFamily="18" charset="0"/>
              </a:rPr>
              <a:t>HIV enfeksiyonu uzun süreli olması, artmış </a:t>
            </a:r>
            <a:r>
              <a:rPr lang="tr-TR" sz="2000" dirty="0" err="1">
                <a:latin typeface="Baskerville Old Face" pitchFamily="18" charset="0"/>
              </a:rPr>
              <a:t>enflamasyon</a:t>
            </a:r>
            <a:endParaRPr lang="tr-TR" sz="2000" dirty="0">
              <a:latin typeface="Baskerville Old Face" pitchFamily="18" charset="0"/>
            </a:endParaRPr>
          </a:p>
          <a:p>
            <a:r>
              <a:rPr lang="tr-TR" sz="2000" dirty="0">
                <a:latin typeface="Baskerville Old Face" pitchFamily="18" charset="0"/>
              </a:rPr>
              <a:t>Düşük CD4+ hücre sayısı, ART kullanımı </a:t>
            </a:r>
          </a:p>
          <a:p>
            <a:r>
              <a:rPr lang="tr-TR" sz="2000" dirty="0">
                <a:latin typeface="Baskerville Old Face" pitchFamily="18" charset="0"/>
              </a:rPr>
              <a:t> Etkili ART sayesinde daha uzun yaşaması</a:t>
            </a:r>
          </a:p>
          <a:p>
            <a:endParaRPr lang="tr-TR" sz="2000" dirty="0">
              <a:latin typeface="Baskerville Old Face" pitchFamily="18" charset="0"/>
            </a:endParaRPr>
          </a:p>
          <a:p>
            <a:r>
              <a:rPr lang="tr-TR" sz="2400" b="1" dirty="0">
                <a:solidFill>
                  <a:srgbClr val="FF3399"/>
                </a:solidFill>
                <a:latin typeface="Baskerville Old Face" pitchFamily="18" charset="0"/>
              </a:rPr>
              <a:t>NAFLD </a:t>
            </a:r>
            <a:r>
              <a:rPr lang="tr-TR" sz="2400" b="1" dirty="0" err="1">
                <a:solidFill>
                  <a:srgbClr val="FF3399"/>
                </a:solidFill>
                <a:latin typeface="Baskerville Old Face" pitchFamily="18" charset="0"/>
              </a:rPr>
              <a:t>prevalansı</a:t>
            </a:r>
            <a:r>
              <a:rPr lang="tr-TR" sz="2400" b="1" dirty="0">
                <a:solidFill>
                  <a:srgbClr val="FF3399"/>
                </a:solidFill>
                <a:latin typeface="Baskerville Old Face" pitchFamily="18" charset="0"/>
              </a:rPr>
              <a:t>, tanı yöntemine bağlı olarak %30 ila %65 arasında değişmektedir. HIV enfeksiyonu ve NAFLD olan bireylerde </a:t>
            </a:r>
            <a:r>
              <a:rPr lang="tr-TR" sz="2400" b="1" dirty="0" err="1">
                <a:solidFill>
                  <a:srgbClr val="FF3399"/>
                </a:solidFill>
                <a:latin typeface="Baskerville Old Face" pitchFamily="18" charset="0"/>
              </a:rPr>
              <a:t>kardiyovasküler</a:t>
            </a:r>
            <a:r>
              <a:rPr lang="tr-TR" sz="2400" b="1" dirty="0">
                <a:solidFill>
                  <a:srgbClr val="FF3399"/>
                </a:solidFill>
                <a:latin typeface="Baskerville Old Face" pitchFamily="18" charset="0"/>
              </a:rPr>
              <a:t> hastalık riski daha yüksektir; </a:t>
            </a:r>
          </a:p>
          <a:p>
            <a:endParaRPr lang="tr-TR" sz="2400" dirty="0">
              <a:latin typeface="Baskerville Old Face" pitchFamily="18" charset="0"/>
            </a:endParaRPr>
          </a:p>
          <a:p>
            <a:endParaRPr lang="tr-TR" sz="2000" dirty="0"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357166"/>
            <a:ext cx="60007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kış Çizelgesi: Karar"/>
          <p:cNvSpPr/>
          <p:nvPr/>
        </p:nvSpPr>
        <p:spPr>
          <a:xfrm>
            <a:off x="7500958" y="1643050"/>
            <a:ext cx="1428760" cy="612648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2019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00034" y="5143512"/>
            <a:ext cx="8001056" cy="121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2200" dirty="0">
                <a:latin typeface="Baskerville Old Face" pitchFamily="18" charset="0"/>
              </a:rPr>
              <a:t>MAFLD, yaygınlığını-risk fak. tespit etmek amaç</a:t>
            </a:r>
          </a:p>
          <a:p>
            <a:r>
              <a:rPr lang="tr-TR" sz="2200" dirty="0">
                <a:latin typeface="Baskerville Old Face" pitchFamily="18" charset="0"/>
              </a:rPr>
              <a:t>HYB</a:t>
            </a:r>
          </a:p>
          <a:p>
            <a:r>
              <a:rPr lang="tr-TR" sz="2200" dirty="0" err="1">
                <a:latin typeface="Baskerville Old Face" pitchFamily="18" charset="0"/>
              </a:rPr>
              <a:t>Fibroscan</a:t>
            </a:r>
            <a:r>
              <a:rPr lang="tr-TR" sz="2200" dirty="0">
                <a:latin typeface="Baskerville Old Face" pitchFamily="18" charset="0"/>
              </a:rPr>
              <a:t> </a:t>
            </a:r>
            <a:r>
              <a:rPr lang="tr-TR" sz="2200" dirty="0" err="1">
                <a:latin typeface="Baskerville Old Face" pitchFamily="18" charset="0"/>
              </a:rPr>
              <a:t>elestrografi</a:t>
            </a:r>
            <a:r>
              <a:rPr lang="tr-TR" sz="2200" dirty="0">
                <a:latin typeface="Baskerville Old Face" pitchFamily="18" charset="0"/>
              </a:rPr>
              <a:t> ile (CAP) ölçüldü</a:t>
            </a:r>
          </a:p>
          <a:p>
            <a:pPr>
              <a:buNone/>
            </a:pPr>
            <a:r>
              <a:rPr lang="tr-TR" sz="2200" dirty="0">
                <a:latin typeface="Baskerville Old Face" pitchFamily="18" charset="0"/>
              </a:rPr>
              <a:t>       MAFLD, CAP ≥248 </a:t>
            </a:r>
            <a:r>
              <a:rPr lang="tr-TR" sz="2200" dirty="0" err="1">
                <a:latin typeface="Baskerville Old Face" pitchFamily="18" charset="0"/>
              </a:rPr>
              <a:t>dB</a:t>
            </a:r>
            <a:r>
              <a:rPr lang="tr-TR" sz="2200" dirty="0">
                <a:latin typeface="Baskerville Old Face" pitchFamily="18" charset="0"/>
              </a:rPr>
              <a:t>/m olarak tanımlandı. </a:t>
            </a:r>
          </a:p>
          <a:p>
            <a:pPr>
              <a:buNone/>
            </a:pPr>
            <a:r>
              <a:rPr lang="tr-TR" sz="2200" dirty="0">
                <a:latin typeface="Baskerville Old Face" pitchFamily="18" charset="0"/>
              </a:rPr>
              <a:t>      Karaciğer sertliği ölçümü &gt;7,0 </a:t>
            </a:r>
            <a:r>
              <a:rPr lang="tr-TR" sz="2200" dirty="0" err="1">
                <a:latin typeface="Baskerville Old Face" pitchFamily="18" charset="0"/>
              </a:rPr>
              <a:t>kPa</a:t>
            </a:r>
            <a:r>
              <a:rPr lang="tr-TR" sz="2200" dirty="0">
                <a:latin typeface="Baskerville Old Face" pitchFamily="18" charset="0"/>
              </a:rPr>
              <a:t> olduğunda anlamlı </a:t>
            </a:r>
            <a:r>
              <a:rPr lang="tr-TR" sz="2200" dirty="0" err="1">
                <a:latin typeface="Baskerville Old Face" pitchFamily="18" charset="0"/>
              </a:rPr>
              <a:t>fibrozis</a:t>
            </a:r>
            <a:endParaRPr lang="tr-TR" sz="2200" dirty="0"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14356"/>
            <a:ext cx="857256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kış Çizelgesi: Karar"/>
          <p:cNvSpPr/>
          <p:nvPr/>
        </p:nvSpPr>
        <p:spPr>
          <a:xfrm>
            <a:off x="7500958" y="1643050"/>
            <a:ext cx="1357322" cy="61264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2021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Baskerville Old Face" pitchFamily="18" charset="0"/>
              </a:rPr>
              <a:t>150 katılımcıdan 48'inde (%32,0) MAFLD vardı. </a:t>
            </a:r>
          </a:p>
          <a:p>
            <a:r>
              <a:rPr lang="tr-TR" sz="2000" dirty="0">
                <a:latin typeface="Baskerville Old Face" pitchFamily="18" charset="0"/>
              </a:rPr>
              <a:t>MAFLD grubundaki 5 katılımcıda (%10,4) anlamlı </a:t>
            </a:r>
            <a:r>
              <a:rPr lang="tr-TR" sz="2000" dirty="0" err="1">
                <a:latin typeface="Baskerville Old Face" pitchFamily="18" charset="0"/>
              </a:rPr>
              <a:t>fibrozis</a:t>
            </a:r>
            <a:endParaRPr lang="tr-TR" sz="2000" dirty="0">
              <a:latin typeface="Baskerville Old Face" pitchFamily="18" charset="0"/>
            </a:endParaRPr>
          </a:p>
          <a:p>
            <a:r>
              <a:rPr lang="tr-TR" sz="2000" dirty="0">
                <a:latin typeface="Baskerville Old Face" pitchFamily="18" charset="0"/>
              </a:rPr>
              <a:t> Kan basıncı, bel çevresi, vücut kitle indeksi (VKİ), yağ yüzdesi, serum </a:t>
            </a:r>
            <a:r>
              <a:rPr lang="tr-TR" sz="2000" dirty="0" err="1">
                <a:latin typeface="Baskerville Old Face" pitchFamily="18" charset="0"/>
              </a:rPr>
              <a:t>transaminazları</a:t>
            </a:r>
            <a:r>
              <a:rPr lang="tr-TR" sz="2000" dirty="0">
                <a:latin typeface="Baskerville Old Face" pitchFamily="18" charset="0"/>
              </a:rPr>
              <a:t>, HbA1c, LDL ve </a:t>
            </a:r>
            <a:r>
              <a:rPr lang="tr-TR" sz="2000" dirty="0" err="1">
                <a:latin typeface="Baskerville Old Face" pitchFamily="18" charset="0"/>
              </a:rPr>
              <a:t>trigliserit</a:t>
            </a:r>
            <a:r>
              <a:rPr lang="tr-TR" sz="2000" dirty="0">
                <a:latin typeface="Baskerville Old Face" pitchFamily="18" charset="0"/>
              </a:rPr>
              <a:t> düzeyleri MAFLD grubunda anlamlı derecede daha yüksekti ( </a:t>
            </a:r>
            <a:r>
              <a:rPr lang="tr-TR" sz="2000" i="1" dirty="0">
                <a:latin typeface="Baskerville Old Face" pitchFamily="18" charset="0"/>
              </a:rPr>
              <a:t>p</a:t>
            </a:r>
            <a:r>
              <a:rPr lang="tr-TR" sz="2000" dirty="0">
                <a:latin typeface="Baskerville Old Face" pitchFamily="18" charset="0"/>
              </a:rPr>
              <a:t>  &lt; 0,05). </a:t>
            </a:r>
            <a:endParaRPr lang="tr-TR" sz="2000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r>
              <a:rPr lang="tr-TR" sz="2000" dirty="0">
                <a:latin typeface="Baskerville Old Face" pitchFamily="18" charset="0"/>
              </a:rPr>
              <a:t> MAFLD, ART alan hastalarda yaygındı, </a:t>
            </a:r>
          </a:p>
          <a:p>
            <a:r>
              <a:rPr lang="tr-TR" sz="2000" dirty="0">
                <a:latin typeface="Baskerville Old Face" pitchFamily="18" charset="0"/>
              </a:rPr>
              <a:t>Ancak önemli </a:t>
            </a:r>
            <a:r>
              <a:rPr lang="tr-TR" sz="2000" dirty="0" err="1">
                <a:latin typeface="Baskerville Old Face" pitchFamily="18" charset="0"/>
              </a:rPr>
              <a:t>fibrozis</a:t>
            </a:r>
            <a:r>
              <a:rPr lang="tr-TR" sz="2000" dirty="0">
                <a:latin typeface="Baskerville Old Face" pitchFamily="18" charset="0"/>
              </a:rPr>
              <a:t> nispeten nadirdir.</a:t>
            </a:r>
          </a:p>
          <a:p>
            <a:r>
              <a:rPr lang="tr-TR" sz="2000" b="1" dirty="0">
                <a:solidFill>
                  <a:srgbClr val="FF3399"/>
                </a:solidFill>
                <a:latin typeface="Baskerville Old Face" pitchFamily="18" charset="0"/>
              </a:rPr>
              <a:t>Yüksek VKİ, </a:t>
            </a:r>
            <a:r>
              <a:rPr lang="tr-TR" sz="2000" b="1" dirty="0" err="1">
                <a:solidFill>
                  <a:srgbClr val="FF3399"/>
                </a:solidFill>
                <a:latin typeface="Baskerville Old Face" pitchFamily="18" charset="0"/>
              </a:rPr>
              <a:t>trigliserit</a:t>
            </a:r>
            <a:r>
              <a:rPr lang="tr-TR" sz="2000" b="1" dirty="0">
                <a:solidFill>
                  <a:srgbClr val="FF3399"/>
                </a:solidFill>
                <a:latin typeface="Baskerville Old Face" pitchFamily="18" charset="0"/>
              </a:rPr>
              <a:t> düzeyi &gt;150 mg/</a:t>
            </a:r>
            <a:r>
              <a:rPr lang="tr-TR" sz="2000" b="1" dirty="0" err="1">
                <a:solidFill>
                  <a:srgbClr val="FF3399"/>
                </a:solidFill>
                <a:latin typeface="Baskerville Old Face" pitchFamily="18" charset="0"/>
              </a:rPr>
              <a:t>dl</a:t>
            </a:r>
            <a:r>
              <a:rPr lang="tr-TR" sz="2000" b="1" dirty="0">
                <a:solidFill>
                  <a:srgbClr val="FF3399"/>
                </a:solidFill>
                <a:latin typeface="Baskerville Old Face" pitchFamily="18" charset="0"/>
              </a:rPr>
              <a:t> ,ileri yaş çok değişkenli analizde MAFLD ile ilişkiliydi</a:t>
            </a:r>
            <a:endParaRPr lang="tr-TR" sz="2000" dirty="0">
              <a:solidFill>
                <a:srgbClr val="FF3399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tr-TR" sz="2000" dirty="0">
                <a:solidFill>
                  <a:srgbClr val="FF3399"/>
                </a:solidFill>
                <a:latin typeface="Baskerville Old Face" pitchFamily="18" charset="0"/>
              </a:rPr>
              <a:t> </a:t>
            </a:r>
            <a:endParaRPr lang="tr-TR" dirty="0">
              <a:solidFill>
                <a:srgbClr val="FF33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40" y="357166"/>
            <a:ext cx="82868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571472" y="4786322"/>
            <a:ext cx="7858180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6484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42845" y="550070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Baskerville Old Face" pitchFamily="18" charset="0"/>
              </a:rPr>
              <a:t>Vibration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controlled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transient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elastography</a:t>
            </a:r>
            <a:r>
              <a:rPr lang="tr-TR" sz="2000" dirty="0">
                <a:latin typeface="Baskerville Old Face" pitchFamily="18" charset="0"/>
              </a:rPr>
              <a:t> (VCTE), </a:t>
            </a:r>
            <a:r>
              <a:rPr lang="tr-TR" sz="2000" dirty="0" err="1">
                <a:latin typeface="Baskerville Old Face" pitchFamily="18" charset="0"/>
              </a:rPr>
              <a:t>controlled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attenuation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parameter</a:t>
            </a:r>
            <a:r>
              <a:rPr lang="tr-TR" sz="2000" dirty="0">
                <a:latin typeface="Baskerville Old Face" pitchFamily="18" charset="0"/>
              </a:rPr>
              <a:t> (CAP), </a:t>
            </a:r>
            <a:r>
              <a:rPr lang="tr-TR" sz="2000" dirty="0" err="1">
                <a:latin typeface="Baskerville Old Face" pitchFamily="18" charset="0"/>
              </a:rPr>
              <a:t>liver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stiffness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measurement</a:t>
            </a:r>
            <a:r>
              <a:rPr lang="tr-TR" sz="2000" dirty="0">
                <a:latin typeface="Baskerville Old Face" pitchFamily="18" charset="0"/>
              </a:rPr>
              <a:t> (LSM).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3628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Akış Çizelgesi: Karar"/>
          <p:cNvSpPr/>
          <p:nvPr/>
        </p:nvSpPr>
        <p:spPr>
          <a:xfrm>
            <a:off x="6715140" y="1071546"/>
            <a:ext cx="2857520" cy="755524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FİBROSCAN</a:t>
            </a:r>
          </a:p>
        </p:txBody>
      </p:sp>
      <p:sp>
        <p:nvSpPr>
          <p:cNvPr id="8" name="7 Akış Çizelgesi: Karar"/>
          <p:cNvSpPr/>
          <p:nvPr/>
        </p:nvSpPr>
        <p:spPr>
          <a:xfrm>
            <a:off x="7500958" y="1643050"/>
            <a:ext cx="1357322" cy="612648"/>
          </a:xfrm>
          <a:prstGeom prst="flowChartDecision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2023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9144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9215502" cy="427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214282" y="142852"/>
            <a:ext cx="924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latin typeface="Baskerville Old Face" pitchFamily="18" charset="0"/>
              </a:rPr>
              <a:t>Çalışma popülasyonunun temel özellikleri ve HYB ile MAFLD olmayanlar arasındaki karşılaştırma.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706B-083D-4888-78B5-2B3F2597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621D3-AE0B-5AFB-02AF-D6D7502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3938487" cy="6349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tr-TR" b="1" dirty="0">
                <a:latin typeface="Aptos" panose="020B0004020202020204" pitchFamily="34" charset="0"/>
              </a:rPr>
            </a:br>
            <a:r>
              <a:rPr lang="en-US" dirty="0" err="1">
                <a:latin typeface="Baskerville Old Face" pitchFamily="18" charset="0"/>
              </a:rPr>
              <a:t>Patofizyoloji</a:t>
            </a:r>
            <a:r>
              <a:rPr lang="en-US" dirty="0">
                <a:latin typeface="Baskerville Old Face" pitchFamily="18" charset="0"/>
              </a:rPr>
              <a:t> </a:t>
            </a:r>
            <a:br>
              <a:rPr lang="en-US" dirty="0">
                <a:latin typeface="Baskerville Old Face" pitchFamily="18" charset="0"/>
              </a:rPr>
            </a:br>
            <a:endParaRPr lang="x-none" dirty="0">
              <a:latin typeface="Baskerville Old Face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97A2-1407-E5DC-A02A-F4811B6D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61" y="1255595"/>
            <a:ext cx="4900281" cy="523728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n-US" sz="2300" b="1" dirty="0">
                <a:effectLst/>
                <a:latin typeface="Baskerville Old Face" pitchFamily="18" charset="0"/>
              </a:rPr>
              <a:t>HIV </a:t>
            </a:r>
            <a:r>
              <a:rPr lang="en-US" sz="2300" b="1" dirty="0" err="1">
                <a:effectLst/>
                <a:latin typeface="Baskerville Old Face" pitchFamily="18" charset="0"/>
              </a:rPr>
              <a:t>Enfeksiyonunda</a:t>
            </a:r>
            <a:r>
              <a:rPr lang="en-US" sz="2300" b="1" dirty="0">
                <a:effectLst/>
                <a:latin typeface="Baskerville Old Face" pitchFamily="18" charset="0"/>
              </a:rPr>
              <a:t> </a:t>
            </a:r>
            <a:r>
              <a:rPr lang="en-US" sz="2300" b="1" dirty="0" err="1">
                <a:effectLst/>
                <a:latin typeface="Baskerville Old Face" pitchFamily="18" charset="0"/>
              </a:rPr>
              <a:t>Metabolik</a:t>
            </a:r>
            <a:r>
              <a:rPr lang="en-US" sz="2300" b="1" dirty="0">
                <a:effectLst/>
                <a:latin typeface="Baskerville Old Face" pitchFamily="18" charset="0"/>
              </a:rPr>
              <a:t> </a:t>
            </a:r>
            <a:r>
              <a:rPr lang="en-US" sz="2300" b="1" dirty="0" err="1">
                <a:effectLst/>
                <a:latin typeface="Baskerville Old Face" pitchFamily="18" charset="0"/>
              </a:rPr>
              <a:t>Disregülasyon</a:t>
            </a:r>
            <a:r>
              <a:rPr lang="en-US" sz="2300" b="1" dirty="0">
                <a:latin typeface="Baskerville Old Face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tr-TR" sz="2300" dirty="0">
                <a:latin typeface="Baskerville Old Face" pitchFamily="18" charset="0"/>
              </a:rPr>
              <a:t>HIV enfeksiyonu, virolojik olarak baskılanmış bireylerde bile </a:t>
            </a:r>
            <a:r>
              <a:rPr lang="tr-TR" sz="2300" b="1" dirty="0">
                <a:solidFill>
                  <a:srgbClr val="FF0000"/>
                </a:solidFill>
                <a:latin typeface="Baskerville Old Face" pitchFamily="18" charset="0"/>
              </a:rPr>
              <a:t>kronik sistemik inflamasyona </a:t>
            </a:r>
            <a:r>
              <a:rPr lang="tr-TR" sz="2300" dirty="0">
                <a:latin typeface="Baskerville Old Face" pitchFamily="18" charset="0"/>
              </a:rPr>
              <a:t>ve </a:t>
            </a:r>
            <a:r>
              <a:rPr lang="tr-TR" sz="2300" b="1" dirty="0">
                <a:solidFill>
                  <a:srgbClr val="FF0000"/>
                </a:solidFill>
                <a:latin typeface="Baskerville Old Face" pitchFamily="18" charset="0"/>
              </a:rPr>
              <a:t>bağışıklık aktivasyonuna </a:t>
            </a:r>
            <a:r>
              <a:rPr lang="tr-TR" sz="2300" dirty="0">
                <a:latin typeface="Baskerville Old Face" pitchFamily="18" charset="0"/>
              </a:rPr>
              <a:t>neden olur</a:t>
            </a:r>
            <a:endParaRPr lang="en-US" sz="2300" dirty="0">
              <a:effectLst/>
              <a:latin typeface="Baskerville Old Fac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300" dirty="0">
                <a:latin typeface="Baskerville Old Face" pitchFamily="18" charset="0"/>
              </a:rPr>
              <a:t>Bu kalıcı inflamasyon durumu </a:t>
            </a:r>
            <a:r>
              <a:rPr lang="tr-TR" sz="2300" b="1" dirty="0">
                <a:solidFill>
                  <a:srgbClr val="FF0000"/>
                </a:solidFill>
                <a:latin typeface="Baskerville Old Face" pitchFamily="18" charset="0"/>
              </a:rPr>
              <a:t>insülin direncini </a:t>
            </a:r>
            <a:r>
              <a:rPr lang="tr-TR" sz="2300" dirty="0">
                <a:latin typeface="Baskerville Old Face" pitchFamily="18" charset="0"/>
              </a:rPr>
              <a:t>teşvik eder</a:t>
            </a:r>
          </a:p>
          <a:p>
            <a:pPr>
              <a:buFont typeface="Wingdings" pitchFamily="2" charset="2"/>
              <a:buChar char="§"/>
            </a:pPr>
            <a:r>
              <a:rPr lang="tr-TR" sz="2300" b="1" dirty="0">
                <a:solidFill>
                  <a:srgbClr val="FF0000"/>
                </a:solidFill>
                <a:latin typeface="Baskerville Old Face" pitchFamily="18" charset="0"/>
              </a:rPr>
              <a:t>Dislipidemi</a:t>
            </a:r>
            <a:r>
              <a:rPr lang="tr-TR" sz="2300" dirty="0">
                <a:solidFill>
                  <a:srgbClr val="FF0000"/>
                </a:solidFill>
                <a:latin typeface="Baskerville Old Face" pitchFamily="18" charset="0"/>
              </a:rPr>
              <a:t> ve </a:t>
            </a:r>
            <a:r>
              <a:rPr lang="tr-TR" sz="2300" b="1" dirty="0">
                <a:solidFill>
                  <a:srgbClr val="FF0000"/>
                </a:solidFill>
                <a:latin typeface="Baskerville Old Face" pitchFamily="18" charset="0"/>
              </a:rPr>
              <a:t>yağ dokusu disfonksiyonu karaciğer yağlanmasına </a:t>
            </a:r>
            <a:r>
              <a:rPr lang="tr-TR" sz="2300" dirty="0">
                <a:latin typeface="Baskerville Old Face" pitchFamily="18" charset="0"/>
              </a:rPr>
              <a:t>katkıda bulunan faktörlerdir</a:t>
            </a:r>
          </a:p>
          <a:p>
            <a:pPr>
              <a:buFont typeface="Wingdings" pitchFamily="2" charset="2"/>
              <a:buChar char="§"/>
            </a:pPr>
            <a:r>
              <a:rPr lang="tr-TR" sz="2300" dirty="0">
                <a:latin typeface="Baskerville Old Face" pitchFamily="18" charset="0"/>
              </a:rPr>
              <a:t>ART sorunu daha da kötüleştirir</a:t>
            </a:r>
          </a:p>
          <a:p>
            <a:pPr lvl="1">
              <a:buFont typeface="Wingdings" pitchFamily="2" charset="2"/>
              <a:buChar char="§"/>
            </a:pPr>
            <a:r>
              <a:rPr lang="tr-TR" sz="2300" dirty="0">
                <a:latin typeface="Baskerville Old Face" pitchFamily="18" charset="0"/>
              </a:rPr>
              <a:t>Erken nesil ajanlar, özellikle </a:t>
            </a:r>
            <a:r>
              <a:rPr lang="tr-TR" sz="2300" dirty="0" err="1">
                <a:latin typeface="Baskerville Old Face" pitchFamily="18" charset="0"/>
              </a:rPr>
              <a:t>timidin</a:t>
            </a:r>
            <a:r>
              <a:rPr lang="tr-TR" sz="2300" dirty="0">
                <a:latin typeface="Baskerville Old Face" pitchFamily="18" charset="0"/>
              </a:rPr>
              <a:t> analogları (</a:t>
            </a:r>
            <a:r>
              <a:rPr lang="tr-TR" sz="2300" dirty="0" err="1">
                <a:latin typeface="Baskerville Old Face" pitchFamily="18" charset="0"/>
              </a:rPr>
              <a:t>örn</a:t>
            </a:r>
            <a:r>
              <a:rPr lang="tr-TR" sz="2300" dirty="0">
                <a:latin typeface="Baskerville Old Face" pitchFamily="18" charset="0"/>
              </a:rPr>
              <a:t>. </a:t>
            </a:r>
            <a:r>
              <a:rPr lang="tr-TR" sz="2300" dirty="0" err="1">
                <a:latin typeface="Baskerville Old Face" pitchFamily="18" charset="0"/>
              </a:rPr>
              <a:t>stavudin</a:t>
            </a:r>
            <a:r>
              <a:rPr lang="tr-TR" sz="2300" dirty="0">
                <a:latin typeface="Baskerville Old Face" pitchFamily="18" charset="0"/>
              </a:rPr>
              <a:t>), </a:t>
            </a:r>
          </a:p>
          <a:p>
            <a:pPr lvl="2">
              <a:buFont typeface="Wingdings" pitchFamily="2" charset="2"/>
              <a:buChar char="§"/>
            </a:pPr>
            <a:r>
              <a:rPr lang="tr-TR" sz="2300" dirty="0">
                <a:latin typeface="Baskerville Old Face" pitchFamily="18" charset="0"/>
              </a:rPr>
              <a:t>mitokondriyal toksisite ve </a:t>
            </a:r>
          </a:p>
          <a:p>
            <a:pPr lvl="2">
              <a:buFont typeface="Wingdings" pitchFamily="2" charset="2"/>
              <a:buChar char="§"/>
            </a:pPr>
            <a:r>
              <a:rPr lang="tr-TR" sz="2300" dirty="0" err="1">
                <a:latin typeface="Baskerville Old Face" pitchFamily="18" charset="0"/>
              </a:rPr>
              <a:t>lipodistrofi</a:t>
            </a:r>
            <a:r>
              <a:rPr lang="tr-TR" sz="2300" dirty="0">
                <a:latin typeface="Baskerville Old Face" pitchFamily="18" charset="0"/>
              </a:rPr>
              <a:t> ile ilişkilendirilir ve </a:t>
            </a:r>
          </a:p>
          <a:p>
            <a:pPr lvl="2">
              <a:buFont typeface="Wingdings" pitchFamily="2" charset="2"/>
              <a:buChar char="§"/>
            </a:pPr>
            <a:r>
              <a:rPr lang="tr-TR" sz="2300" dirty="0">
                <a:latin typeface="Baskerville Old Face" pitchFamily="18" charset="0"/>
              </a:rPr>
              <a:t>metabolik işlev bozukluğunu şiddetlendirir</a:t>
            </a:r>
          </a:p>
          <a:p>
            <a:pPr lvl="1">
              <a:buFont typeface="Wingdings" pitchFamily="2" charset="2"/>
              <a:buChar char="§"/>
            </a:pPr>
            <a:r>
              <a:rPr lang="tr-TR" sz="2300" dirty="0" err="1">
                <a:latin typeface="Baskerville Old Face" pitchFamily="18" charset="0"/>
              </a:rPr>
              <a:t>İntegraz</a:t>
            </a:r>
            <a:r>
              <a:rPr lang="tr-TR" sz="2300" dirty="0">
                <a:latin typeface="Baskerville Old Face" pitchFamily="18" charset="0"/>
              </a:rPr>
              <a:t> inhibitörleri gibi daha yeni ajanlar bile bazı kohortlarda </a:t>
            </a:r>
            <a:r>
              <a:rPr lang="tr-TR" sz="2300" b="1" dirty="0">
                <a:latin typeface="Baskerville Old Face" pitchFamily="18" charset="0"/>
              </a:rPr>
              <a:t>kilo alımıyla </a:t>
            </a:r>
            <a:r>
              <a:rPr lang="tr-TR" sz="2300" dirty="0">
                <a:latin typeface="Baskerville Old Face" pitchFamily="18" charset="0"/>
              </a:rPr>
              <a:t>ilişkilendirilmiştir</a:t>
            </a:r>
            <a:endParaRPr lang="tr-TR" sz="2300" dirty="0">
              <a:effectLst/>
              <a:latin typeface="Baskerville Old Face" pitchFamily="18" charset="0"/>
            </a:endParaRPr>
          </a:p>
          <a:p>
            <a:pPr>
              <a:buNone/>
            </a:pPr>
            <a:endParaRPr lang="tr-TR" sz="1300" dirty="0"/>
          </a:p>
          <a:p>
            <a:pPr>
              <a:buNone/>
            </a:pPr>
            <a:endParaRPr lang="tr-TR" sz="1300" dirty="0"/>
          </a:p>
          <a:p>
            <a:pPr>
              <a:buNone/>
            </a:pPr>
            <a:r>
              <a:rPr lang="tr-TR" sz="1300" dirty="0"/>
              <a:t>Dr. Adalet </a:t>
            </a:r>
            <a:r>
              <a:rPr lang="tr-TR" sz="1300" dirty="0" err="1"/>
              <a:t>Altunsoy’un</a:t>
            </a:r>
            <a:r>
              <a:rPr lang="tr-TR" sz="1300" dirty="0"/>
              <a:t> </a:t>
            </a:r>
            <a:r>
              <a:rPr lang="tr-TR" sz="1300" dirty="0" err="1"/>
              <a:t>slaytı</a:t>
            </a:r>
            <a:endParaRPr lang="x-none" sz="1300" dirty="0"/>
          </a:p>
        </p:txBody>
      </p:sp>
      <p:pic>
        <p:nvPicPr>
          <p:cNvPr id="8" name="Picture 7" descr="A person with a red ribbon and a red ribbon&#10;&#10;AI-generated content may be incorrect.">
            <a:extLst>
              <a:ext uri="{FF2B5EF4-FFF2-40B4-BE49-F238E27FC236}">
                <a16:creationId xmlns:a16="http://schemas.microsoft.com/office/drawing/2014/main" id="{B4A6F253-DAF9-C82A-EF76-11B495EE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" r="20897" b="2"/>
          <a:stretch/>
        </p:blipFill>
        <p:spPr>
          <a:xfrm>
            <a:off x="4671912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AutoShape 2" descr="Generated image">
            <a:extLst>
              <a:ext uri="{FF2B5EF4-FFF2-40B4-BE49-F238E27FC236}">
                <a16:creationId xmlns:a16="http://schemas.microsoft.com/office/drawing/2014/main" id="{FC35347E-F1BB-9A9B-2454-9810021093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3286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atient's flow&#10;&#10;AI-generated content may be incorrect.">
            <a:extLst>
              <a:ext uri="{FF2B5EF4-FFF2-40B4-BE49-F238E27FC236}">
                <a16:creationId xmlns:a16="http://schemas.microsoft.com/office/drawing/2014/main" id="{BEF65310-EE0D-8359-D891-A10C3B51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" y="967409"/>
            <a:ext cx="7543800" cy="5830265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6D7FCA4A-D1DF-28A8-67AB-2D67C49B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17"/>
            <a:ext cx="7886700" cy="9927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EACS: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Şüpheli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NAFLD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ve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metabolik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risk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faktörleri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ile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HYB'de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değerlendirme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ve</a:t>
            </a:r>
            <a:r>
              <a:rPr lang="en-US" sz="2400" b="1" dirty="0"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Baskerville Old Face" pitchFamily="18" charset="0"/>
                <a:cs typeface="Calibri" panose="020F0502020204030204" pitchFamily="34" charset="0"/>
              </a:rPr>
              <a:t>izleme</a:t>
            </a:r>
            <a:endParaRPr lang="en-US" sz="2400" b="1" dirty="0">
              <a:latin typeface="Baskerville Old Face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24CCC-23D3-C9E4-109F-56D58CE46464}"/>
              </a:ext>
            </a:extLst>
          </p:cNvPr>
          <p:cNvSpPr txBox="1"/>
          <p:nvPr/>
        </p:nvSpPr>
        <p:spPr>
          <a:xfrm>
            <a:off x="3572301" y="3152634"/>
            <a:ext cx="111570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928670"/>
            <a:ext cx="2962275" cy="294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7466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000132"/>
          </a:xfrm>
        </p:spPr>
        <p:txBody>
          <a:bodyPr/>
          <a:lstStyle/>
          <a:p>
            <a:pPr algn="l"/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571472" y="2214554"/>
            <a:ext cx="60007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>
                <a:latin typeface="Baskerville Old Face" pitchFamily="18" charset="0"/>
              </a:rPr>
              <a:t>TEDAVİ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>
            <a:extLst>
              <a:ext uri="{FF2B5EF4-FFF2-40B4-BE49-F238E27FC236}">
                <a16:creationId xmlns:a16="http://schemas.microsoft.com/office/drawing/2014/main" id="{3AF4CD3C-52ED-4516-8116-4E273F99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369115"/>
            <a:ext cx="60078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Chalasani. Hepatology. 2018;67:328.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9A5036-A628-41DA-AE7E-464C8167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428604"/>
            <a:ext cx="7886700" cy="8076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Statinler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: CV </a:t>
            </a:r>
            <a:r>
              <a:rPr lang="en-US" sz="2800" dirty="0" err="1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Riskine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İlişkin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 AASLD </a:t>
            </a:r>
            <a:r>
              <a:rPr lang="en-US" sz="2800" dirty="0" err="1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Kılavuzu</a:t>
            </a: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4AF9361-6F99-4936-A1FE-4820DE77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07" y="1513047"/>
            <a:ext cx="3748004" cy="4650686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Baskerville Old Face" pitchFamily="18" charset="0"/>
              </a:rPr>
              <a:t>M</a:t>
            </a:r>
            <a:r>
              <a:rPr lang="en-US" sz="2000" dirty="0">
                <a:latin typeface="Baskerville Old Face" pitchFamily="18" charset="0"/>
              </a:rPr>
              <a:t>A</a:t>
            </a:r>
            <a:r>
              <a:rPr lang="tr-TR" sz="2000" dirty="0">
                <a:latin typeface="Baskerville Old Face" pitchFamily="18" charset="0"/>
              </a:rPr>
              <a:t>S</a:t>
            </a:r>
            <a:r>
              <a:rPr lang="en-US" sz="2000" dirty="0" err="1">
                <a:latin typeface="Baskerville Old Face" pitchFamily="18" charset="0"/>
              </a:rPr>
              <a:t>LD'li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hastalar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kardiyovasküler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morbidite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ve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mortalite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açısından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yüksek</a:t>
            </a:r>
            <a:r>
              <a:rPr lang="en-US" sz="2000" dirty="0">
                <a:latin typeface="Baskerville Old Face" pitchFamily="18" charset="0"/>
              </a:rPr>
              <a:t> risk </a:t>
            </a:r>
            <a:r>
              <a:rPr lang="en-US" sz="2000" dirty="0" err="1">
                <a:latin typeface="Baskerville Old Face" pitchFamily="18" charset="0"/>
              </a:rPr>
              <a:t>altındadır</a:t>
            </a:r>
            <a:r>
              <a:rPr lang="en-US" sz="2000" dirty="0">
                <a:latin typeface="Baskerville Old Face" pitchFamily="18" charset="0"/>
              </a:rPr>
              <a:t>. Bu </a:t>
            </a:r>
            <a:r>
              <a:rPr lang="en-US" sz="2000" dirty="0" err="1">
                <a:latin typeface="Baskerville Old Face" pitchFamily="18" charset="0"/>
              </a:rPr>
              <a:t>nedenle</a:t>
            </a:r>
            <a:r>
              <a:rPr lang="en-US" sz="2000" dirty="0">
                <a:latin typeface="Baskerville Old Face" pitchFamily="18" charset="0"/>
              </a:rPr>
              <a:t>, </a:t>
            </a:r>
            <a:r>
              <a:rPr lang="tr-TR" sz="2000" dirty="0">
                <a:latin typeface="Baskerville Old Face" pitchFamily="18" charset="0"/>
              </a:rPr>
              <a:t>M</a:t>
            </a:r>
            <a:r>
              <a:rPr lang="en-US" sz="2000" dirty="0">
                <a:latin typeface="Baskerville Old Face" pitchFamily="18" charset="0"/>
              </a:rPr>
              <a:t>A</a:t>
            </a:r>
            <a:r>
              <a:rPr lang="tr-TR" sz="2000" dirty="0">
                <a:latin typeface="Baskerville Old Face" pitchFamily="18" charset="0"/>
              </a:rPr>
              <a:t>S</a:t>
            </a:r>
            <a:r>
              <a:rPr lang="en-US" sz="2000" dirty="0" err="1">
                <a:latin typeface="Baskerville Old Face" pitchFamily="18" charset="0"/>
              </a:rPr>
              <a:t>LD'li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tüm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hastalarda</a:t>
            </a:r>
            <a:r>
              <a:rPr lang="en-US" sz="2000" dirty="0">
                <a:latin typeface="Baskerville Old Face" pitchFamily="18" charset="0"/>
              </a:rPr>
              <a:t> KVH risk </a:t>
            </a:r>
            <a:r>
              <a:rPr lang="en-US" sz="2000" dirty="0" err="1">
                <a:latin typeface="Baskerville Old Face" pitchFamily="18" charset="0"/>
              </a:rPr>
              <a:t>faktörlerinin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agresif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modifikasyonu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1800" dirty="0" err="1">
                <a:latin typeface="Baskerville Old Face" pitchFamily="18" charset="0"/>
              </a:rPr>
              <a:t>düşünülmelidir</a:t>
            </a:r>
            <a:endParaRPr lang="en-US" sz="1800" dirty="0">
              <a:latin typeface="Baskerville Old Face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30BB-FE73-4287-95DA-00542661B96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2489" y="1481486"/>
            <a:ext cx="3921919" cy="4678363"/>
          </a:xfrm>
        </p:spPr>
        <p:txBody>
          <a:bodyPr/>
          <a:lstStyle/>
          <a:p>
            <a:pPr>
              <a:buNone/>
            </a:pPr>
            <a:r>
              <a:rPr lang="tr-TR" sz="2000" dirty="0">
                <a:latin typeface="Baskerville Old Face" pitchFamily="18" charset="0"/>
              </a:rPr>
              <a:t>   M</a:t>
            </a:r>
            <a:r>
              <a:rPr lang="en-US" sz="2000" dirty="0" err="1">
                <a:latin typeface="Baskerville Old Face" pitchFamily="18" charset="0"/>
              </a:rPr>
              <a:t>ASH'li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hastalar</a:t>
            </a:r>
            <a:r>
              <a:rPr lang="en-US" sz="2000" dirty="0">
                <a:latin typeface="Baskerville Old Face" pitchFamily="18" charset="0"/>
              </a:rPr>
              <a:t>, </a:t>
            </a:r>
            <a:r>
              <a:rPr lang="en-US" sz="2000" dirty="0" err="1">
                <a:latin typeface="Baskerville Old Face" pitchFamily="18" charset="0"/>
              </a:rPr>
              <a:t>statinlerden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kaynaklanan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ciddi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karaciğer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hasarı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açısından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daha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yüksek</a:t>
            </a:r>
            <a:r>
              <a:rPr lang="en-US" sz="2000" dirty="0">
                <a:latin typeface="Baskerville Old Face" pitchFamily="18" charset="0"/>
              </a:rPr>
              <a:t> risk </a:t>
            </a:r>
            <a:r>
              <a:rPr lang="en-US" sz="2000" dirty="0" err="1">
                <a:latin typeface="Baskerville Old Face" pitchFamily="18" charset="0"/>
              </a:rPr>
              <a:t>altında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değildir</a:t>
            </a:r>
            <a:endParaRPr lang="en-US" sz="2000" dirty="0">
              <a:latin typeface="Baskerville Old Face" pitchFamily="18" charset="0"/>
            </a:endParaRPr>
          </a:p>
          <a:p>
            <a:r>
              <a:rPr lang="en-US" sz="2000" dirty="0">
                <a:latin typeface="Baskerville Old Face" pitchFamily="18" charset="0"/>
              </a:rPr>
              <a:t>Bu </a:t>
            </a:r>
            <a:r>
              <a:rPr lang="en-US" sz="2000" dirty="0" err="1">
                <a:latin typeface="Baskerville Old Face" pitchFamily="18" charset="0"/>
              </a:rPr>
              <a:t>nedenle</a:t>
            </a:r>
            <a:r>
              <a:rPr lang="en-US" sz="2000" dirty="0">
                <a:latin typeface="Baskerville Old Face" pitchFamily="18" charset="0"/>
              </a:rPr>
              <a:t>, </a:t>
            </a:r>
            <a:r>
              <a:rPr lang="en-US" sz="2000" dirty="0" err="1">
                <a:latin typeface="Baskerville Old Face" pitchFamily="18" charset="0"/>
              </a:rPr>
              <a:t>statinler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tr-TR" sz="2000" dirty="0">
                <a:latin typeface="Baskerville Old Face" pitchFamily="18" charset="0"/>
              </a:rPr>
              <a:t>bu </a:t>
            </a:r>
            <a:r>
              <a:rPr lang="en-US" sz="2000" dirty="0" err="1">
                <a:latin typeface="Baskerville Old Face" pitchFamily="18" charset="0"/>
              </a:rPr>
              <a:t>hastalarda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dislipidemiyi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tedavi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etmek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için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1800" dirty="0" err="1">
                <a:latin typeface="Baskerville Old Face" pitchFamily="18" charset="0"/>
              </a:rPr>
              <a:t>kullanılabilir</a:t>
            </a:r>
            <a:endParaRPr lang="en-US" sz="1800" dirty="0">
              <a:latin typeface="Baskerville Old Face" pitchFamily="18" charset="0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50B9DCB9-74D1-49F3-848C-5B7CDE195CFF}"/>
              </a:ext>
            </a:extLst>
          </p:cNvPr>
          <p:cNvSpPr/>
          <p:nvPr/>
        </p:nvSpPr>
        <p:spPr bwMode="auto">
          <a:xfrm>
            <a:off x="4286248" y="2214555"/>
            <a:ext cx="933886" cy="500066"/>
          </a:xfrm>
          <a:prstGeom prst="rightArrow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8553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57166"/>
            <a:ext cx="382904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 err="1">
                <a:latin typeface="Baskerville Old Face" pitchFamily="18" charset="0"/>
              </a:rPr>
              <a:t>HIV'de</a:t>
            </a:r>
            <a:r>
              <a:rPr lang="tr-TR" sz="2400" dirty="0">
                <a:latin typeface="Baskerville Old Face" pitchFamily="18" charset="0"/>
              </a:rPr>
              <a:t> MASH İçin Yeni İlaçlar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28596" y="5357826"/>
            <a:ext cx="48577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100" spc="-10" dirty="0" err="1">
                <a:solidFill>
                  <a:srgbClr val="455560"/>
                </a:solidFill>
                <a:latin typeface="Calibri" panose="020F0502020204030204" pitchFamily="34" charset="0"/>
              </a:rPr>
              <a:t>Guaraldi</a:t>
            </a:r>
            <a:r>
              <a:rPr lang="en-US" altLang="en-US" sz="1100" spc="-1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100" spc="-10" dirty="0" err="1">
                <a:solidFill>
                  <a:srgbClr val="455560"/>
                </a:solidFill>
                <a:latin typeface="Calibri" panose="020F0502020204030204" pitchFamily="34" charset="0"/>
              </a:rPr>
              <a:t>Hepatology</a:t>
            </a:r>
            <a:r>
              <a:rPr lang="en-US" altLang="en-US" sz="1100" spc="-10" dirty="0">
                <a:solidFill>
                  <a:srgbClr val="455560"/>
                </a:solidFill>
                <a:latin typeface="Calibri" panose="020F0502020204030204" pitchFamily="34" charset="0"/>
              </a:rPr>
              <a:t>. 2020;71:1831. </a:t>
            </a:r>
            <a:r>
              <a:rPr lang="en-US" sz="1100" spc="-10" dirty="0">
                <a:solidFill>
                  <a:srgbClr val="455560"/>
                </a:solidFill>
                <a:latin typeface="Calibri" panose="020F0502020204030204" pitchFamily="34" charset="0"/>
              </a:rPr>
              <a:t>Reproduced with permission from Wiley Periodicals, Inc.</a:t>
            </a:r>
            <a:endParaRPr lang="en-US" altLang="en-US" sz="1100" spc="-10" dirty="0">
              <a:solidFill>
                <a:srgbClr val="455560"/>
              </a:solidFill>
              <a:latin typeface="Calibri" panose="020F0502020204030204" pitchFamily="34" charset="0"/>
            </a:endParaRPr>
          </a:p>
          <a:p>
            <a:endParaRPr lang="tr-TR" sz="1100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714876" y="1500174"/>
            <a:ext cx="4572032" cy="3786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Metabolik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sendromun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kontrolü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kilo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kontrolü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seçimi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Metabolik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etkileri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düşük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rejimlerin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tercih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endParaRPr lang="en-US" dirty="0">
              <a:solidFill>
                <a:srgbClr val="FF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Statinler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diğer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lipid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düşürücü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tedaviler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gerekirse</a:t>
            </a:r>
            <a:r>
              <a:rPr lang="en-US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HCV/HBV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koinfeksiyonunun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tedavisi</a:t>
            </a:r>
            <a:endParaRPr lang="en-US" dirty="0">
              <a:solidFill>
                <a:srgbClr val="FF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Karaciğer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fibrozisi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ilerlemesi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düzenli</a:t>
            </a:r>
            <a:r>
              <a:rPr lang="en-US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izlem</a:t>
            </a:r>
            <a:endParaRPr lang="en-US" dirty="0">
              <a:solidFill>
                <a:srgbClr val="FF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2071670" y="3143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14348" y="2285992"/>
            <a:ext cx="3500462" cy="3000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Lipit Metabolizması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Resmetirom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Tesamorelin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Elafibranor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Obeticholic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acid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Enflamasyon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VİT 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ÖZET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sz="1600" dirty="0"/>
              <a:t>HIV ile yaşayan kişilerin </a:t>
            </a:r>
            <a:r>
              <a:rPr lang="tr-TR" sz="1600" dirty="0" err="1"/>
              <a:t>kardiyovasküler</a:t>
            </a:r>
            <a:r>
              <a:rPr lang="tr-TR" sz="1600" dirty="0"/>
              <a:t> hastalık geliştirme olasılıkları anlamlı ölçüde daha yüksektir</a:t>
            </a:r>
          </a:p>
          <a:p>
            <a:endParaRPr lang="tr-TR" sz="1600" dirty="0"/>
          </a:p>
          <a:p>
            <a:r>
              <a:rPr lang="tr-TR" sz="1600" dirty="0"/>
              <a:t>REPRIEVE çalışması, </a:t>
            </a:r>
            <a:r>
              <a:rPr lang="tr-TR" sz="1600" dirty="0" err="1"/>
              <a:t>pitavastatin</a:t>
            </a:r>
            <a:r>
              <a:rPr lang="tr-TR" sz="1600" dirty="0"/>
              <a:t> ile majör </a:t>
            </a:r>
            <a:r>
              <a:rPr lang="tr-TR" sz="1600" dirty="0" err="1"/>
              <a:t>advers</a:t>
            </a:r>
            <a:r>
              <a:rPr lang="tr-TR" sz="1600" dirty="0"/>
              <a:t> </a:t>
            </a:r>
            <a:r>
              <a:rPr lang="tr-TR" sz="1600" dirty="0" err="1"/>
              <a:t>kardiyovasküler</a:t>
            </a:r>
            <a:r>
              <a:rPr lang="tr-TR" sz="1600" dirty="0"/>
              <a:t> olaylarda anlamlı (p = 0,002) bir azalma olduğunu gösterdi</a:t>
            </a:r>
          </a:p>
          <a:p>
            <a:endParaRPr lang="tr-TR" sz="1600" dirty="0"/>
          </a:p>
          <a:p>
            <a:r>
              <a:rPr lang="tr-TR" sz="1600" dirty="0"/>
              <a:t>Dünyadaki </a:t>
            </a:r>
            <a:r>
              <a:rPr lang="tr-TR" sz="1600" dirty="0" err="1"/>
              <a:t>obezite</a:t>
            </a:r>
            <a:r>
              <a:rPr lang="tr-TR" sz="1600" dirty="0"/>
              <a:t> epidemisi, hem HIV ile yaşayan bireylerde hem de genel popülasyonda büyümekte</a:t>
            </a:r>
          </a:p>
          <a:p>
            <a:endParaRPr lang="tr-TR" sz="1600" dirty="0"/>
          </a:p>
          <a:p>
            <a:r>
              <a:rPr lang="tr-TR" sz="1600" dirty="0" err="1"/>
              <a:t>Metabolik</a:t>
            </a:r>
            <a:r>
              <a:rPr lang="tr-TR" sz="1600" dirty="0"/>
              <a:t> Sendrom </a:t>
            </a:r>
            <a:r>
              <a:rPr lang="tr-TR" sz="1600" dirty="0" err="1"/>
              <a:t>gözardı</a:t>
            </a:r>
            <a:r>
              <a:rPr lang="tr-TR" sz="1600" dirty="0"/>
              <a:t> </a:t>
            </a:r>
            <a:r>
              <a:rPr lang="tr-TR" sz="1600" dirty="0" err="1"/>
              <a:t>edilemiyecek</a:t>
            </a:r>
            <a:r>
              <a:rPr lang="tr-TR" sz="1600" dirty="0"/>
              <a:t> düzeyde yüksek</a:t>
            </a:r>
          </a:p>
          <a:p>
            <a:endParaRPr lang="tr-TR" sz="1600" dirty="0"/>
          </a:p>
          <a:p>
            <a:r>
              <a:rPr lang="tr-TR" sz="1600" dirty="0" err="1"/>
              <a:t>Hepatosteatoza</a:t>
            </a:r>
            <a:r>
              <a:rPr lang="tr-TR" sz="1600" dirty="0"/>
              <a:t> bağlı </a:t>
            </a:r>
            <a:r>
              <a:rPr lang="tr-TR" sz="1600" dirty="0" err="1"/>
              <a:t>mortalite</a:t>
            </a:r>
            <a:r>
              <a:rPr lang="tr-TR" sz="1600" dirty="0"/>
              <a:t> artmakta</a:t>
            </a:r>
          </a:p>
          <a:p>
            <a:r>
              <a:rPr lang="tr-TR" sz="1600" dirty="0"/>
              <a:t>HIV ile yaşayan kişilerde kilo alımı </a:t>
            </a:r>
            <a:r>
              <a:rPr lang="tr-TR" sz="1600" dirty="0" err="1"/>
              <a:t>multifaktöriyel</a:t>
            </a:r>
            <a:endParaRPr lang="tr-TR" sz="1600" dirty="0"/>
          </a:p>
          <a:p>
            <a:pPr>
              <a:buNone/>
            </a:pPr>
            <a:r>
              <a:rPr lang="tr-TR" sz="1600" dirty="0"/>
              <a:t>        – Geleneksel, HIV-ilişkili, ART-ilişkili çeşitli sebeplerle meydana gelir.</a:t>
            </a:r>
          </a:p>
          <a:p>
            <a:pPr>
              <a:buNone/>
            </a:pPr>
            <a:r>
              <a:rPr lang="tr-TR" sz="1600" dirty="0"/>
              <a:t>        – TDF, EFV ile daha az kilo alımı, </a:t>
            </a:r>
            <a:r>
              <a:rPr lang="tr-TR" sz="1600" dirty="0" err="1"/>
              <a:t>INSTI'lerle</a:t>
            </a:r>
            <a:r>
              <a:rPr lang="tr-TR" sz="1600" dirty="0"/>
              <a:t> daha fazla kilo alımı</a:t>
            </a:r>
          </a:p>
          <a:p>
            <a:pPr>
              <a:buNone/>
            </a:pPr>
            <a:endParaRPr lang="tr-TR" sz="1600" dirty="0"/>
          </a:p>
          <a:p>
            <a:r>
              <a:rPr lang="tr-TR" sz="1600" dirty="0"/>
              <a:t>Tüm tedavi kararları bireyselleştirilmeli ve hasta ve </a:t>
            </a:r>
            <a:r>
              <a:rPr lang="tr-TR" sz="1600" dirty="0" err="1"/>
              <a:t>klinisyenin</a:t>
            </a:r>
            <a:r>
              <a:rPr lang="tr-TR" sz="1600" dirty="0"/>
              <a:t> kararları dikkate alınmalıdır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3CFFBBB-C3B3-41EC-B45C-3114460F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14290"/>
            <a:ext cx="2735627" cy="120006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/>
              <a:t>HAREKETE GEÇ …..</a:t>
            </a:r>
            <a:endParaRPr lang="tr-T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u="sng" dirty="0">
                <a:solidFill>
                  <a:srgbClr val="FF0000"/>
                </a:solidFill>
                <a:latin typeface="Baskerville Old Face" pitchFamily="18" charset="0"/>
              </a:rPr>
              <a:t>teşekkürler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tr-TR" dirty="0" err="1">
                <a:latin typeface="Baskerville Old Face" pitchFamily="18" charset="0"/>
              </a:rPr>
              <a:t>Patofizyoloji</a:t>
            </a:r>
            <a:endParaRPr lang="tr-TR" dirty="0">
              <a:latin typeface="Baskerville Old Face" pitchFamily="18" charset="0"/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714348" y="928670"/>
          <a:ext cx="82296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Baskerville Old Face" pitchFamily="18" charset="0"/>
              </a:rPr>
              <a:t>hem HIV-1</a:t>
            </a:r>
          </a:p>
          <a:p>
            <a:r>
              <a:rPr lang="tr-TR" dirty="0">
                <a:latin typeface="Baskerville Old Face" pitchFamily="18" charset="0"/>
              </a:rPr>
              <a:t>hem de </a:t>
            </a:r>
            <a:r>
              <a:rPr lang="tr-TR" dirty="0" err="1">
                <a:latin typeface="Baskerville Old Face" pitchFamily="18" charset="0"/>
              </a:rPr>
              <a:t>antiretroviral</a:t>
            </a:r>
            <a:r>
              <a:rPr lang="tr-TR" dirty="0">
                <a:latin typeface="Baskerville Old Face" pitchFamily="18" charset="0"/>
              </a:rPr>
              <a:t> tedavi (ART)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 algn="ctr">
              <a:buNone/>
            </a:pPr>
            <a:r>
              <a:rPr lang="tr-TR" dirty="0" err="1">
                <a:latin typeface="Baskerville Old Face" pitchFamily="18" charset="0"/>
              </a:rPr>
              <a:t>metabolik</a:t>
            </a:r>
            <a:r>
              <a:rPr lang="tr-TR" dirty="0">
                <a:latin typeface="Baskerville Old Face" pitchFamily="18" charset="0"/>
              </a:rPr>
              <a:t> hastalık risklerini artırır </a:t>
            </a:r>
          </a:p>
        </p:txBody>
      </p:sp>
      <p:sp>
        <p:nvSpPr>
          <p:cNvPr id="4" name="3 Aşağı Ok"/>
          <p:cNvSpPr/>
          <p:nvPr/>
        </p:nvSpPr>
        <p:spPr>
          <a:xfrm>
            <a:off x="4071934" y="2786058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571472" y="3929066"/>
            <a:ext cx="7929618" cy="857256"/>
          </a:xfrm>
          <a:prstGeom prst="roundRect">
            <a:avLst/>
          </a:prstGeom>
          <a:solidFill>
            <a:srgbClr val="92D050">
              <a:alpha val="35000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3 İçerik Yer Tutucusu"/>
          <p:cNvSpPr txBox="1">
            <a:spLocks/>
          </p:cNvSpPr>
          <p:nvPr/>
        </p:nvSpPr>
        <p:spPr>
          <a:xfrm>
            <a:off x="5072066" y="214290"/>
            <a:ext cx="3357586" cy="185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</a:rPr>
              <a:t>HIV-1 enfeksiyonuna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</a:rPr>
              <a:t>yanıt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</a:rPr>
              <a:t>hiperaktif</a:t>
            </a:r>
            <a:r>
              <a:rPr lang="tr-TR" sz="2400" dirty="0">
                <a:latin typeface="Baskerville Old Face" pitchFamily="18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</a:rPr>
              <a:t>mitokondriyal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</a:rPr>
              <a:t> durum mg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Baskerville Old Face" pitchFamily="18" charset="0"/>
              </a:rPr>
              <a:t>ART'nin</a:t>
            </a:r>
            <a:r>
              <a:rPr lang="tr-TR" dirty="0">
                <a:latin typeface="Baskerville Old Face" pitchFamily="18" charset="0"/>
              </a:rPr>
              <a:t> doğrudan etkileriyle birlikte</a:t>
            </a:r>
          </a:p>
          <a:p>
            <a:pPr>
              <a:buNone/>
            </a:pPr>
            <a:r>
              <a:rPr lang="tr-TR" sz="6000" b="1" dirty="0">
                <a:solidFill>
                  <a:srgbClr val="FF0000"/>
                </a:solidFill>
                <a:latin typeface="Baskerville Old Face" pitchFamily="18" charset="0"/>
              </a:rPr>
              <a:t>                   </a:t>
            </a:r>
            <a:r>
              <a:rPr lang="tr-TR" sz="7200" b="1" dirty="0">
                <a:solidFill>
                  <a:srgbClr val="FF0000"/>
                </a:solidFill>
                <a:latin typeface="Baskerville Old Face" pitchFamily="18" charset="0"/>
              </a:rPr>
              <a:t>+ </a:t>
            </a:r>
          </a:p>
          <a:p>
            <a:r>
              <a:rPr lang="tr-TR" dirty="0" err="1">
                <a:latin typeface="Baskerville Old Face" pitchFamily="18" charset="0"/>
              </a:rPr>
              <a:t>Metabolik</a:t>
            </a:r>
            <a:r>
              <a:rPr lang="tr-TR" dirty="0">
                <a:latin typeface="Baskerville Old Face" pitchFamily="18" charset="0"/>
              </a:rPr>
              <a:t> düzensizlik, </a:t>
            </a:r>
          </a:p>
          <a:p>
            <a:r>
              <a:rPr lang="tr-TR" dirty="0">
                <a:latin typeface="Baskerville Old Face" pitchFamily="18" charset="0"/>
              </a:rPr>
              <a:t>Artmış </a:t>
            </a:r>
            <a:r>
              <a:rPr lang="tr-TR" dirty="0" err="1">
                <a:latin typeface="Baskerville Old Face" pitchFamily="18" charset="0"/>
              </a:rPr>
              <a:t>inflamatuar</a:t>
            </a:r>
            <a:r>
              <a:rPr lang="tr-TR" dirty="0">
                <a:latin typeface="Baskerville Old Face" pitchFamily="18" charset="0"/>
              </a:rPr>
              <a:t> yanıt, </a:t>
            </a:r>
          </a:p>
          <a:p>
            <a:r>
              <a:rPr lang="tr-TR" dirty="0">
                <a:latin typeface="Baskerville Old Face" pitchFamily="18" charset="0"/>
              </a:rPr>
              <a:t>Gen ifadesi modülasyonu </a:t>
            </a:r>
          </a:p>
          <a:p>
            <a:r>
              <a:rPr lang="tr-TR" dirty="0">
                <a:latin typeface="Baskerville Old Face" pitchFamily="18" charset="0"/>
              </a:rPr>
              <a:t>Biyokimyasal yolak değişiklikleri</a:t>
            </a:r>
          </a:p>
        </p:txBody>
      </p:sp>
      <p:sp>
        <p:nvSpPr>
          <p:cNvPr id="4" name="3 Sağ Ayraç"/>
          <p:cNvSpPr/>
          <p:nvPr/>
        </p:nvSpPr>
        <p:spPr>
          <a:xfrm>
            <a:off x="6572264" y="1285860"/>
            <a:ext cx="642942" cy="5000660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7286644" y="3000372"/>
            <a:ext cx="1700218" cy="10572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latin typeface="Baskerville Old Face" pitchFamily="18" charset="0"/>
              </a:rPr>
              <a:t>Metabolik</a:t>
            </a:r>
            <a:r>
              <a:rPr lang="tr-TR" b="1" dirty="0">
                <a:latin typeface="Baskerville Old Face" pitchFamily="18" charset="0"/>
              </a:rPr>
              <a:t>  yaşlanma hızlanır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6037" y="1753394"/>
            <a:ext cx="39719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2857488" y="2000240"/>
            <a:ext cx="3071834" cy="2286016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28794" y="1285860"/>
            <a:ext cx="1000132" cy="3214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Bahnschrift SemiLight SemiConde" pitchFamily="34" charset="0"/>
              </a:rPr>
              <a:t>MetS</a:t>
            </a:r>
            <a:endParaRPr lang="tr-TR" sz="2400" dirty="0">
              <a:latin typeface="Bahnschrift SemiLight SemiConde" pitchFamily="34" charset="0"/>
            </a:endParaRPr>
          </a:p>
        </p:txBody>
      </p:sp>
      <p:sp>
        <p:nvSpPr>
          <p:cNvPr id="3" name="2 Sağ Ok"/>
          <p:cNvSpPr/>
          <p:nvPr/>
        </p:nvSpPr>
        <p:spPr>
          <a:xfrm>
            <a:off x="3071802" y="192880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Sağ Ok"/>
          <p:cNvSpPr/>
          <p:nvPr/>
        </p:nvSpPr>
        <p:spPr>
          <a:xfrm>
            <a:off x="3071802" y="2714620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3143240" y="3714752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4143372" y="185736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skerville Old Face" pitchFamily="18" charset="0"/>
              </a:rPr>
              <a:t>TİP 2 Diyabet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000496" y="2714620"/>
            <a:ext cx="237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latin typeface="Baskerville Old Face" pitchFamily="18" charset="0"/>
              </a:rPr>
              <a:t>Kardiyovasküler</a:t>
            </a:r>
            <a:r>
              <a:rPr lang="tr-TR" sz="2400" dirty="0">
                <a:latin typeface="Baskerville Old Face" pitchFamily="18" charset="0"/>
              </a:rPr>
              <a:t> Hastalık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143372" y="37861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skerville Old Face" pitchFamily="18" charset="0"/>
              </a:rPr>
              <a:t>Böbrek Hastalığı</a:t>
            </a:r>
          </a:p>
        </p:txBody>
      </p:sp>
      <p:sp>
        <p:nvSpPr>
          <p:cNvPr id="9" name="8 Sağ Ayraç"/>
          <p:cNvSpPr/>
          <p:nvPr/>
        </p:nvSpPr>
        <p:spPr>
          <a:xfrm>
            <a:off x="6429388" y="1071546"/>
            <a:ext cx="857256" cy="4000528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7215206" y="2643182"/>
            <a:ext cx="1643074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ERKEN ÖLÜM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903515" y="5143512"/>
            <a:ext cx="755468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 </a:t>
            </a:r>
            <a:r>
              <a:rPr lang="tr-TR" sz="2000" dirty="0">
                <a:latin typeface="Baskerville Old Face" pitchFamily="18" charset="0"/>
              </a:rPr>
              <a:t>HIV, </a:t>
            </a:r>
            <a:r>
              <a:rPr lang="tr-TR" sz="2000" dirty="0" err="1">
                <a:latin typeface="Baskerville Old Face" pitchFamily="18" charset="0"/>
              </a:rPr>
              <a:t>metabolik</a:t>
            </a:r>
            <a:r>
              <a:rPr lang="tr-TR" sz="2000" dirty="0">
                <a:latin typeface="Baskerville Old Face" pitchFamily="18" charset="0"/>
              </a:rPr>
              <a:t> komplikasyonlar-organ hasarı riskini artıran bağışıklık </a:t>
            </a:r>
            <a:r>
              <a:rPr lang="tr-TR" sz="2000" dirty="0" err="1">
                <a:latin typeface="Baskerville Old Face" pitchFamily="18" charset="0"/>
              </a:rPr>
              <a:t>hiperaktivasyonu</a:t>
            </a:r>
            <a:r>
              <a:rPr lang="tr-TR" sz="2000" dirty="0">
                <a:latin typeface="Baskerville Old Face" pitchFamily="18" charset="0"/>
              </a:rPr>
              <a:t> ve kronik </a:t>
            </a:r>
            <a:r>
              <a:rPr lang="tr-TR" sz="2000" dirty="0" err="1">
                <a:latin typeface="Baskerville Old Face" pitchFamily="18" charset="0"/>
              </a:rPr>
              <a:t>inflamasyonu</a:t>
            </a:r>
            <a:r>
              <a:rPr lang="tr-TR" sz="2000" dirty="0">
                <a:latin typeface="Baskerville Old Face" pitchFamily="18" charset="0"/>
              </a:rPr>
              <a:t> </a:t>
            </a:r>
            <a:r>
              <a:rPr lang="tr-TR" sz="2000" dirty="0" err="1">
                <a:latin typeface="Baskerville Old Face" pitchFamily="18" charset="0"/>
              </a:rPr>
              <a:t>metabolik</a:t>
            </a:r>
            <a:r>
              <a:rPr lang="tr-TR" sz="2000" dirty="0">
                <a:latin typeface="Baskerville Old Face" pitchFamily="18" charset="0"/>
              </a:rPr>
              <a:t> yaşlanma hızlanıyor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3286116" y="6500834"/>
            <a:ext cx="849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2"/>
              </a:rPr>
              <a:t>BMC Public Health</a:t>
            </a:r>
            <a:r>
              <a:rPr lang="en-US" dirty="0"/>
              <a:t> </a:t>
            </a:r>
            <a:r>
              <a:rPr lang="en-US" b="1" dirty="0"/>
              <a:t>volume 24</a:t>
            </a:r>
            <a:r>
              <a:rPr lang="en-US" dirty="0"/>
              <a:t>, Article number: 2657 (2024) </a:t>
            </a:r>
            <a:endParaRPr lang="tr-TR" dirty="0"/>
          </a:p>
        </p:txBody>
      </p:sp>
      <p:sp>
        <p:nvSpPr>
          <p:cNvPr id="14" name="13 Sağ Ok"/>
          <p:cNvSpPr/>
          <p:nvPr/>
        </p:nvSpPr>
        <p:spPr>
          <a:xfrm>
            <a:off x="3071802" y="1285860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4214810" y="128586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Baskerville Old Face" pitchFamily="18" charset="0"/>
              </a:rPr>
              <a:t>MAFLD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tr-TR" b="1" dirty="0"/>
          </a:p>
          <a:p>
            <a:pPr algn="r"/>
            <a:endParaRPr lang="tr-TR" b="1" dirty="0"/>
          </a:p>
          <a:p>
            <a:pPr algn="r"/>
            <a:endParaRPr lang="tr-TR" b="1" dirty="0"/>
          </a:p>
          <a:p>
            <a:pPr algn="r"/>
            <a:endParaRPr lang="tr-TR" b="1" dirty="0"/>
          </a:p>
          <a:p>
            <a:pPr algn="r"/>
            <a:endParaRPr lang="tr-TR" b="1" dirty="0"/>
          </a:p>
          <a:p>
            <a:pPr algn="r"/>
            <a:endParaRPr lang="tr-TR" b="1" dirty="0"/>
          </a:p>
          <a:p>
            <a:pPr algn="r">
              <a:buNone/>
            </a:pPr>
            <a:r>
              <a:rPr lang="tr-TR" b="1" dirty="0" err="1">
                <a:solidFill>
                  <a:srgbClr val="FF0000"/>
                </a:solidFill>
              </a:rPr>
              <a:t>Kardiyovasküler</a:t>
            </a:r>
            <a:r>
              <a:rPr lang="tr-TR" b="1" dirty="0">
                <a:solidFill>
                  <a:srgbClr val="FF0000"/>
                </a:solidFill>
              </a:rPr>
              <a:t> Hastalık</a:t>
            </a:r>
          </a:p>
        </p:txBody>
      </p:sp>
      <p:sp>
        <p:nvSpPr>
          <p:cNvPr id="4098" name="AutoShape 2" descr="Tik işareti (✓) nedir ve klavyede nasıl yapılır? Ti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3143240" y="52863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/>
          </a:p>
        </p:txBody>
      </p:sp>
      <p:sp>
        <p:nvSpPr>
          <p:cNvPr id="4100" name="AutoShape 4" descr="Tik işareti (✓) nedir ve klavyede nasıl yapılır? Ti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3295640" y="543878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/>
          </a:p>
        </p:txBody>
      </p:sp>
      <p:pic>
        <p:nvPicPr>
          <p:cNvPr id="4102" name="Picture 6" descr="Tik İşareti (✓) Klavyede Nasıl Yapılır? [Yeni Yöntem] - nası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20002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29600" cy="305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3d rendering atherosclerosis with cholesterol blood or plaque in vessel cause of coronary artery disease ">
            <a:extLst>
              <a:ext uri="{FF2B5EF4-FFF2-40B4-BE49-F238E27FC236}">
                <a16:creationId xmlns:a16="http://schemas.microsoft.com/office/drawing/2014/main" id="{58FFE4A3-55BC-D74C-9B9A-D84FBD56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3857628"/>
            <a:ext cx="4198702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428628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4686300" cy="92867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903818-398F-5C4E-AB3F-C41428BD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>
            <a:normAutofit/>
          </a:bodyPr>
          <a:lstStyle/>
          <a:p>
            <a:r>
              <a:rPr lang="tr-TR" sz="3100" dirty="0"/>
              <a:t>HIV(+) Bireylerde Vasküler Endotel Disfonksiyon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1F29FF-C115-D544-B3A9-C27E34A7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" y="914400"/>
            <a:ext cx="4723448" cy="5791200"/>
          </a:xfrm>
        </p:spPr>
        <p:txBody>
          <a:bodyPr>
            <a:normAutofit/>
          </a:bodyPr>
          <a:lstStyle/>
          <a:p>
            <a:pPr algn="just"/>
            <a:r>
              <a:rPr lang="tr-TR" sz="1800" dirty="0" err="1"/>
              <a:t>Endotel</a:t>
            </a:r>
            <a:r>
              <a:rPr lang="tr-TR" sz="1800" dirty="0"/>
              <a:t> </a:t>
            </a:r>
            <a:r>
              <a:rPr lang="tr-TR" sz="1800" dirty="0" err="1"/>
              <a:t>disfonksiyonu</a:t>
            </a:r>
            <a:r>
              <a:rPr lang="tr-TR" sz="1800" dirty="0"/>
              <a:t>, </a:t>
            </a:r>
            <a:r>
              <a:rPr lang="tr-TR" sz="1800" dirty="0" err="1"/>
              <a:t>ateroskleroz</a:t>
            </a:r>
            <a:r>
              <a:rPr lang="tr-TR" sz="1800" dirty="0"/>
              <a:t> gelişimindeki ilk </a:t>
            </a:r>
            <a:r>
              <a:rPr lang="tr-TR" sz="1800" dirty="0" err="1"/>
              <a:t>patofizyolojik</a:t>
            </a:r>
            <a:r>
              <a:rPr lang="tr-TR" sz="1800" dirty="0"/>
              <a:t> olaylardan biri olarak kabul edilmektedir.</a:t>
            </a:r>
          </a:p>
          <a:p>
            <a:pPr algn="just"/>
            <a:endParaRPr lang="tr-TR" sz="1800" b="1" i="1" dirty="0"/>
          </a:p>
          <a:p>
            <a:pPr algn="just"/>
            <a:r>
              <a:rPr lang="tr-TR" sz="1800" b="1" i="1" dirty="0"/>
              <a:t>Artan ROS üretimi ve </a:t>
            </a:r>
            <a:r>
              <a:rPr lang="tr-TR" sz="1800" b="1" i="1" dirty="0" err="1"/>
              <a:t>oksidatif</a:t>
            </a:r>
            <a:r>
              <a:rPr lang="tr-TR" sz="1800" b="1" i="1" dirty="0"/>
              <a:t> stres, azalmış nitrik oksit (NO) </a:t>
            </a:r>
            <a:r>
              <a:rPr lang="tr-TR" sz="1800" b="1" i="1" dirty="0" err="1"/>
              <a:t>biyoyararlanımı</a:t>
            </a:r>
            <a:r>
              <a:rPr lang="tr-TR" sz="1800" b="1" i="1" dirty="0"/>
              <a:t> ve bunu takip eden </a:t>
            </a:r>
            <a:r>
              <a:rPr lang="tr-TR" sz="1800" b="1" i="1" dirty="0" err="1"/>
              <a:t>endotel</a:t>
            </a:r>
            <a:r>
              <a:rPr lang="tr-TR" sz="1800" b="1" i="1" dirty="0"/>
              <a:t> </a:t>
            </a:r>
            <a:r>
              <a:rPr lang="tr-TR" sz="1800" b="1" i="1" dirty="0" err="1"/>
              <a:t>disfonksiyonu</a:t>
            </a:r>
            <a:r>
              <a:rPr lang="tr-TR" sz="1800" b="1" i="1" dirty="0"/>
              <a:t> </a:t>
            </a:r>
            <a:r>
              <a:rPr lang="tr-TR" sz="1800" dirty="0"/>
              <a:t>ile bağlantılı olarak, HIV ve ART sonrasında </a:t>
            </a:r>
            <a:r>
              <a:rPr lang="tr-TR" sz="1800" dirty="0" err="1"/>
              <a:t>vasküler</a:t>
            </a:r>
            <a:r>
              <a:rPr lang="tr-TR" sz="1800" dirty="0"/>
              <a:t> </a:t>
            </a:r>
            <a:r>
              <a:rPr lang="tr-TR" sz="1800" dirty="0" err="1"/>
              <a:t>endotelyumu</a:t>
            </a:r>
            <a:r>
              <a:rPr lang="tr-TR" sz="1800" dirty="0"/>
              <a:t> etkileyen ortak altta yatan mekanizmalar olarak ortaya çıkmıştır.</a:t>
            </a:r>
          </a:p>
        </p:txBody>
      </p:sp>
      <p:pic>
        <p:nvPicPr>
          <p:cNvPr id="6146" name="Picture 2" descr="3d rendering atherosclerosis with cholesterol blood or plaque in vessel cause of coronary artery disease ">
            <a:extLst>
              <a:ext uri="{FF2B5EF4-FFF2-40B4-BE49-F238E27FC236}">
                <a16:creationId xmlns:a16="http://schemas.microsoft.com/office/drawing/2014/main" id="{58FFE4A3-55BC-D74C-9B9A-D84FBD56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99" y="2638425"/>
            <a:ext cx="4198702" cy="43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5500694" y="1928802"/>
            <a:ext cx="3071834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LDL düşük dahi olsa damar duvarı kompaktlığı değişmiş durumda AS riski yüksek</a:t>
            </a:r>
          </a:p>
        </p:txBody>
      </p:sp>
    </p:spTree>
    <p:extLst>
      <p:ext uri="{BB962C8B-B14F-4D97-AF65-F5344CB8AC3E}">
        <p14:creationId xmlns:p14="http://schemas.microsoft.com/office/powerpoint/2010/main" val="179620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2191</Words>
  <Application>Microsoft Office PowerPoint</Application>
  <PresentationFormat>Ekran Gösterisi (4:3)</PresentationFormat>
  <Paragraphs>376</Paragraphs>
  <Slides>60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Ofis Teması</vt:lpstr>
      <vt:lpstr>Metabolik Sağlığın HIV Sürecindeki Yönetimi</vt:lpstr>
      <vt:lpstr>PowerPoint Sunusu</vt:lpstr>
      <vt:lpstr>PowerPoint Sunusu</vt:lpstr>
      <vt:lpstr>PowerPoint Sunusu</vt:lpstr>
      <vt:lpstr> Patofizyoloji  </vt:lpstr>
      <vt:lpstr>PowerPoint Sunusu</vt:lpstr>
      <vt:lpstr>PowerPoint Sunusu</vt:lpstr>
      <vt:lpstr>PowerPoint Sunusu</vt:lpstr>
      <vt:lpstr>HIV(+) Bireylerde Vasküler Endotel Disfonksiyon </vt:lpstr>
      <vt:lpstr>PowerPoint Sunusu</vt:lpstr>
      <vt:lpstr>Türkiye’deki HİYK’lerde Kardiyovasküler Hastalık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BHIVA</vt:lpstr>
      <vt:lpstr>EACS</vt:lpstr>
      <vt:lpstr>PowerPoint Sunusu</vt:lpstr>
      <vt:lpstr>HIV ile yaşayan bireylerde yeni öneri</vt:lpstr>
      <vt:lpstr>PowerPoint Sunusu</vt:lpstr>
      <vt:lpstr>PowerPoint Sunusu</vt:lpstr>
      <vt:lpstr>PowerPoint Sunusu</vt:lpstr>
      <vt:lpstr>PowerPoint Sunusu</vt:lpstr>
      <vt:lpstr>HIV, Kilo Artışı, Obezite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EACS 2024- Kilo Alımı ve Obezite Sonuçları </vt:lpstr>
      <vt:lpstr>PowerPoint Sunusu</vt:lpstr>
      <vt:lpstr>HIV ileyaşlanma: Mortalitenin Değişen Yüzü</vt:lpstr>
      <vt:lpstr>HIV ile Yaşlanan Hastalarda  KC Hastalığı</vt:lpstr>
      <vt:lpstr>PREVELANS</vt:lpstr>
      <vt:lpstr>Steatoz için risk faktörü tayini</vt:lpstr>
      <vt:lpstr>PowerPoint Sunusu</vt:lpstr>
      <vt:lpstr>PowerPoint Sunusu</vt:lpstr>
      <vt:lpstr>PowerPoint Sunusu</vt:lpstr>
      <vt:lpstr>NAFLD? MAFLD?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EACS: Şüpheli NAFLD ve metabolik risk faktörleri ile HYB'de değerlendirme ve izleme</vt:lpstr>
      <vt:lpstr>PowerPoint Sunusu</vt:lpstr>
      <vt:lpstr> Statinler: CV Riskine İlişkin AASLD Kılavuzu </vt:lpstr>
      <vt:lpstr>HIV'de MASH İçin Yeni İlaçlar</vt:lpstr>
      <vt:lpstr>ÖZET</vt:lpstr>
      <vt:lpstr>PowerPoint Sunusu</vt:lpstr>
      <vt:lpstr>PowerPoint Sunusu</vt:lpstr>
      <vt:lpstr>Patofizyoloji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manager</dc:creator>
  <cp:lastModifiedBy>ILKAY K</cp:lastModifiedBy>
  <cp:revision>393</cp:revision>
  <dcterms:created xsi:type="dcterms:W3CDTF">2025-03-08T15:29:11Z</dcterms:created>
  <dcterms:modified xsi:type="dcterms:W3CDTF">2025-09-23T11:36:56Z</dcterms:modified>
</cp:coreProperties>
</file>