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Gilda Display" charset="1" panose="02000000000000000000"/>
      <p:regular r:id="rId21"/>
    </p:embeddedFont>
    <p:embeddedFont>
      <p:font typeface="HK Grotesk Light" charset="1" panose="00000400000000000000"/>
      <p:regular r:id="rId22"/>
    </p:embeddedFont>
    <p:embeddedFont>
      <p:font typeface="HK Grotesk Bold" charset="1" panose="00000800000000000000"/>
      <p:regular r:id="rId23"/>
    </p:embeddedFont>
    <p:embeddedFont>
      <p:font typeface="HK Grotesk" charset="1" panose="000005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22068">
            <a:off x="9550243" y="7718196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6" y="0"/>
                </a:lnTo>
                <a:lnTo>
                  <a:pt x="10936026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7294298">
            <a:off x="-3531360" y="6702720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8"/>
                </a:lnTo>
                <a:lnTo>
                  <a:pt x="0" y="10299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268288">
            <a:off x="13645536" y="-3289554"/>
            <a:ext cx="11670421" cy="10991415"/>
          </a:xfrm>
          <a:custGeom>
            <a:avLst/>
            <a:gdLst/>
            <a:ahLst/>
            <a:cxnLst/>
            <a:rect r="r" b="b" t="t" l="l"/>
            <a:pathLst>
              <a:path h="10991415" w="11670421">
                <a:moveTo>
                  <a:pt x="0" y="0"/>
                </a:moveTo>
                <a:lnTo>
                  <a:pt x="11670421" y="0"/>
                </a:lnTo>
                <a:lnTo>
                  <a:pt x="11670421" y="10991415"/>
                </a:lnTo>
                <a:lnTo>
                  <a:pt x="0" y="10991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329979"/>
            <a:ext cx="11942816" cy="2590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26"/>
              </a:lnSpc>
            </a:pPr>
            <a:r>
              <a:rPr lang="en-US" sz="6726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Crafting an Effective Communication Strategy for Success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064342" y="741209"/>
            <a:ext cx="8519316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Communication Strategy Overview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88834"/>
            <a:ext cx="1706392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JULY 16, 2025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97036" y="5463704"/>
            <a:ext cx="16493928" cy="4154947"/>
            <a:chOff x="0" y="0"/>
            <a:chExt cx="2555341" cy="64371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55341" cy="643710"/>
            </a:xfrm>
            <a:custGeom>
              <a:avLst/>
              <a:gdLst/>
              <a:ahLst/>
              <a:cxnLst/>
              <a:rect r="r" b="b" t="t" l="l"/>
              <a:pathLst>
                <a:path h="643710" w="2555341">
                  <a:moveTo>
                    <a:pt x="21122" y="0"/>
                  </a:moveTo>
                  <a:lnTo>
                    <a:pt x="2534219" y="0"/>
                  </a:lnTo>
                  <a:cubicBezTo>
                    <a:pt x="2539821" y="0"/>
                    <a:pt x="2545193" y="2225"/>
                    <a:pt x="2549154" y="6187"/>
                  </a:cubicBezTo>
                  <a:cubicBezTo>
                    <a:pt x="2553115" y="10148"/>
                    <a:pt x="2555341" y="15520"/>
                    <a:pt x="2555341" y="21122"/>
                  </a:cubicBezTo>
                  <a:lnTo>
                    <a:pt x="2555341" y="622588"/>
                  </a:lnTo>
                  <a:cubicBezTo>
                    <a:pt x="2555341" y="634253"/>
                    <a:pt x="2545884" y="643710"/>
                    <a:pt x="2534219" y="643710"/>
                  </a:cubicBezTo>
                  <a:lnTo>
                    <a:pt x="21122" y="643710"/>
                  </a:lnTo>
                  <a:cubicBezTo>
                    <a:pt x="15520" y="643710"/>
                    <a:pt x="10148" y="641485"/>
                    <a:pt x="6187" y="637523"/>
                  </a:cubicBezTo>
                  <a:cubicBezTo>
                    <a:pt x="2225" y="633562"/>
                    <a:pt x="0" y="628190"/>
                    <a:pt x="0" y="622588"/>
                  </a:cubicBezTo>
                  <a:lnTo>
                    <a:pt x="0" y="21122"/>
                  </a:lnTo>
                  <a:cubicBezTo>
                    <a:pt x="0" y="15520"/>
                    <a:pt x="2225" y="10148"/>
                    <a:pt x="6187" y="6187"/>
                  </a:cubicBezTo>
                  <a:cubicBezTo>
                    <a:pt x="10148" y="2225"/>
                    <a:pt x="15520" y="0"/>
                    <a:pt x="21122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61648" r="0" b="-61648"/>
              </a:stretch>
            </a:blipFill>
            <a:ln w="28575" cap="rnd">
              <a:solidFill>
                <a:srgbClr val="FFFFFF"/>
              </a:solidFill>
              <a:prstDash val="solid"/>
              <a:round/>
            </a:ln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04506" y="2656392"/>
            <a:ext cx="11221428" cy="4974216"/>
            <a:chOff x="0" y="0"/>
            <a:chExt cx="14961904" cy="663228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71450"/>
              <a:ext cx="14961904" cy="3098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Tactical Plan Overview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058633"/>
              <a:ext cx="12407853" cy="2573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This section outlines a </a:t>
              </a:r>
              <a:r>
                <a:rPr lang="en-US" b="true" sz="30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step-by-step tactical approach</a:t>
              </a: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to execution, ensuring clarity and alignment in our strategies for successful communications and marketing efforts.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268288">
            <a:off x="14137286" y="-362736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1268288">
            <a:off x="-5677775" y="-584914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68288">
            <a:off x="14764384" y="61079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591300"/>
            <a:ext cx="13982922" cy="3261486"/>
            <a:chOff x="0" y="0"/>
            <a:chExt cx="18643896" cy="434864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206732" y="133350"/>
              <a:ext cx="15437163" cy="42152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029"/>
                </a:lnSpc>
              </a:pPr>
              <a:r>
                <a:rPr lang="en-US" sz="802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Understanding Feedback Loops in Communication Strategy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06050"/>
              <a:ext cx="2617573" cy="1571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49"/>
                </a:lnSpc>
              </a:pPr>
              <a:r>
                <a:rPr lang="en-US" sz="225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Enhancing Communication Effectiveness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4375576">
            <a:off x="-6751121" y="8180465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97036" y="739818"/>
            <a:ext cx="16493928" cy="5020847"/>
            <a:chOff x="0" y="0"/>
            <a:chExt cx="2555341" cy="7778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55341" cy="777861"/>
            </a:xfrm>
            <a:custGeom>
              <a:avLst/>
              <a:gdLst/>
              <a:ahLst/>
              <a:cxnLst/>
              <a:rect r="r" b="b" t="t" l="l"/>
              <a:pathLst>
                <a:path h="777861" w="2555341">
                  <a:moveTo>
                    <a:pt x="46938" y="0"/>
                  </a:moveTo>
                  <a:lnTo>
                    <a:pt x="2508403" y="0"/>
                  </a:lnTo>
                  <a:cubicBezTo>
                    <a:pt x="2534326" y="0"/>
                    <a:pt x="2555341" y="21015"/>
                    <a:pt x="2555341" y="46938"/>
                  </a:cubicBezTo>
                  <a:lnTo>
                    <a:pt x="2555341" y="730923"/>
                  </a:lnTo>
                  <a:cubicBezTo>
                    <a:pt x="2555341" y="756846"/>
                    <a:pt x="2534326" y="777861"/>
                    <a:pt x="2508403" y="777861"/>
                  </a:cubicBezTo>
                  <a:lnTo>
                    <a:pt x="46938" y="777861"/>
                  </a:lnTo>
                  <a:cubicBezTo>
                    <a:pt x="21015" y="777861"/>
                    <a:pt x="0" y="756846"/>
                    <a:pt x="0" y="730923"/>
                  </a:cubicBezTo>
                  <a:lnTo>
                    <a:pt x="0" y="46938"/>
                  </a:lnTo>
                  <a:cubicBezTo>
                    <a:pt x="0" y="21015"/>
                    <a:pt x="21015" y="0"/>
                    <a:pt x="46938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59434" r="0" b="-59434"/>
              </a:stretch>
            </a:blipFill>
            <a:ln w="28575" cap="rnd">
              <a:solidFill>
                <a:srgbClr val="FFFFFF"/>
              </a:solidFill>
              <a:prstDash val="solid"/>
              <a:round/>
            </a:ln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04506" y="2413505"/>
            <a:ext cx="11221428" cy="5459991"/>
            <a:chOff x="0" y="0"/>
            <a:chExt cx="14961904" cy="727998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71450"/>
              <a:ext cx="14961904" cy="3098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Measurement and KPIs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058633"/>
              <a:ext cx="12407853" cy="32213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Identifying </a:t>
              </a:r>
              <a:r>
                <a:rPr lang="en-US" b="true" sz="30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key performance indicators</a:t>
              </a: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(KPIs) allows organizations to evaluate their success. These metrics provide clear benchmarks for assessing progress and guiding </a:t>
              </a:r>
              <a:r>
                <a:rPr lang="en-US" b="true" sz="30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data-driven decisions</a:t>
              </a: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in communication strategies.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268288">
            <a:off x="14137286" y="-362736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1268288">
            <a:off x="-5677775" y="-584914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38949" y="8934450"/>
            <a:ext cx="323850" cy="32385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944275" y="8924925"/>
            <a:ext cx="323850" cy="323850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294686" y="8915400"/>
            <a:ext cx="323850" cy="323850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sp>
        <p:nvSpPr>
          <p:cNvPr name="AutoShape 8" id="8"/>
          <p:cNvSpPr/>
          <p:nvPr/>
        </p:nvSpPr>
        <p:spPr>
          <a:xfrm flipV="true">
            <a:off x="2162799" y="9086850"/>
            <a:ext cx="2781476" cy="9525"/>
          </a:xfrm>
          <a:prstGeom prst="line">
            <a:avLst/>
          </a:prstGeom>
          <a:ln cap="flat" w="19050">
            <a:solidFill>
              <a:srgbClr val="5D767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flipV="true">
            <a:off x="5268125" y="9077325"/>
            <a:ext cx="3026560" cy="9525"/>
          </a:xfrm>
          <a:prstGeom prst="line">
            <a:avLst/>
          </a:prstGeom>
          <a:ln cap="flat" w="19050">
            <a:solidFill>
              <a:srgbClr val="5D767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8618536" y="9067800"/>
            <a:ext cx="2781476" cy="9525"/>
          </a:xfrm>
          <a:prstGeom prst="line">
            <a:avLst/>
          </a:prstGeom>
          <a:ln cap="flat" w="19050">
            <a:solidFill>
              <a:srgbClr val="5D767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1400012" y="8905875"/>
            <a:ext cx="323850" cy="323850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4505338" y="8905875"/>
            <a:ext cx="323850" cy="323850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sp>
        <p:nvSpPr>
          <p:cNvPr name="AutoShape 15" id="15"/>
          <p:cNvSpPr/>
          <p:nvPr/>
        </p:nvSpPr>
        <p:spPr>
          <a:xfrm flipV="true">
            <a:off x="11723862" y="9067800"/>
            <a:ext cx="7372078" cy="0"/>
          </a:xfrm>
          <a:prstGeom prst="line">
            <a:avLst/>
          </a:prstGeom>
          <a:ln cap="flat" w="19050">
            <a:solidFill>
              <a:srgbClr val="5D767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838949" y="1926077"/>
            <a:ext cx="15420351" cy="2280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799"/>
              </a:lnSpc>
            </a:pPr>
            <a:r>
              <a:rPr lang="en-US" sz="8799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Timeline: Milestones to Success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838949" y="5311837"/>
            <a:ext cx="2753962" cy="2808859"/>
            <a:chOff x="0" y="0"/>
            <a:chExt cx="3671949" cy="3745145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3671949" cy="606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Research Phase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320842"/>
              <a:ext cx="3671949" cy="2424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Conduct initial </a:t>
              </a: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market research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to identify key insights.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944275" y="4870988"/>
            <a:ext cx="2999046" cy="3242883"/>
            <a:chOff x="0" y="0"/>
            <a:chExt cx="3998728" cy="4323844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-9525"/>
              <a:ext cx="3841232" cy="1203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Strategy Development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899541"/>
              <a:ext cx="3998728" cy="2424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Create a comprehensive plan with </a:t>
              </a: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defined objectives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.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400012" y="5311837"/>
            <a:ext cx="2753962" cy="2808859"/>
            <a:chOff x="0" y="0"/>
            <a:chExt cx="3671949" cy="3745145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-9525"/>
              <a:ext cx="3671949" cy="606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Evaluation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1320842"/>
              <a:ext cx="3671949" cy="2424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Gather feedback to assess </a:t>
              </a: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effectiveness and impact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505338" y="5311837"/>
            <a:ext cx="2753962" cy="2808859"/>
            <a:chOff x="0" y="0"/>
            <a:chExt cx="3671949" cy="3745145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9525"/>
              <a:ext cx="3671949" cy="606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Optimization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1320842"/>
              <a:ext cx="3671949" cy="2424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Refine the strategy based on </a:t>
              </a: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collected data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and results.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294686" y="5311837"/>
            <a:ext cx="2753962" cy="2808859"/>
            <a:chOff x="0" y="0"/>
            <a:chExt cx="3671949" cy="3745145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0" y="-9525"/>
              <a:ext cx="3671949" cy="606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Implementation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1320842"/>
              <a:ext cx="3671949" cy="2424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Roll out the communication strategy across </a:t>
              </a: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all platforms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.</a:t>
              </a: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-1268288">
            <a:off x="14521257" y="-6422531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38949" y="8934450"/>
            <a:ext cx="323850" cy="32385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913418" y="8924925"/>
            <a:ext cx="323850" cy="323850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87887" y="8915400"/>
            <a:ext cx="323850" cy="323850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sp>
        <p:nvSpPr>
          <p:cNvPr name="AutoShape 8" id="8"/>
          <p:cNvSpPr/>
          <p:nvPr/>
        </p:nvSpPr>
        <p:spPr>
          <a:xfrm flipV="true">
            <a:off x="2162799" y="9086850"/>
            <a:ext cx="3750619" cy="9525"/>
          </a:xfrm>
          <a:prstGeom prst="line">
            <a:avLst/>
          </a:prstGeom>
          <a:ln cap="flat" w="19050">
            <a:solidFill>
              <a:srgbClr val="5D767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flipV="true">
            <a:off x="6237268" y="9077325"/>
            <a:ext cx="3750619" cy="9525"/>
          </a:xfrm>
          <a:prstGeom prst="line">
            <a:avLst/>
          </a:prstGeom>
          <a:ln cap="flat" w="19050">
            <a:solidFill>
              <a:srgbClr val="5D767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10311737" y="9067800"/>
            <a:ext cx="3750619" cy="9525"/>
          </a:xfrm>
          <a:prstGeom prst="line">
            <a:avLst/>
          </a:prstGeom>
          <a:ln cap="flat" w="19050">
            <a:solidFill>
              <a:srgbClr val="5D767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4062356" y="8905875"/>
            <a:ext cx="323850" cy="323850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7675"/>
            </a:solidFill>
          </p:spPr>
        </p:sp>
      </p:grpSp>
      <p:sp>
        <p:nvSpPr>
          <p:cNvPr name="AutoShape 13" id="13"/>
          <p:cNvSpPr/>
          <p:nvPr/>
        </p:nvSpPr>
        <p:spPr>
          <a:xfrm flipV="true">
            <a:off x="14386206" y="9067800"/>
            <a:ext cx="4709734" cy="0"/>
          </a:xfrm>
          <a:prstGeom prst="line">
            <a:avLst/>
          </a:prstGeom>
          <a:ln cap="flat" w="19050">
            <a:solidFill>
              <a:srgbClr val="5D767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1838949" y="1926077"/>
            <a:ext cx="15420351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799"/>
              </a:lnSpc>
            </a:pPr>
            <a:r>
              <a:rPr lang="en-US" sz="8799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Next Steps: Moving Forward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838949" y="5769037"/>
            <a:ext cx="3196944" cy="2351659"/>
            <a:chOff x="0" y="0"/>
            <a:chExt cx="4262592" cy="3135545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9525"/>
              <a:ext cx="4262592" cy="606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Team Alignment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320842"/>
              <a:ext cx="4262592" cy="1814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Gather all stakeholders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for a kickoff meeting.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913418" y="4864162"/>
            <a:ext cx="3328023" cy="3256534"/>
            <a:chOff x="0" y="0"/>
            <a:chExt cx="4437365" cy="4342045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9525"/>
              <a:ext cx="4262592" cy="1203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Strategy Refinement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917742"/>
              <a:ext cx="4437365" cy="2424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Review feedback and </a:t>
              </a: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adjust plans accordingly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for effectiveness.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4062356" y="4864162"/>
            <a:ext cx="3196944" cy="3256534"/>
            <a:chOff x="0" y="0"/>
            <a:chExt cx="4262592" cy="4342045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9525"/>
              <a:ext cx="4262592" cy="1203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Implementation Timeline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1917742"/>
              <a:ext cx="4262592" cy="2424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Establish a </a:t>
              </a: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clear timeline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for executing each phase.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987887" y="4864162"/>
            <a:ext cx="3196944" cy="3256534"/>
            <a:chOff x="0" y="0"/>
            <a:chExt cx="4262592" cy="4342045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-9525"/>
              <a:ext cx="4262592" cy="1203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b="true" sz="2999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Resource Allocation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1917742"/>
              <a:ext cx="4262592" cy="2424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12"/>
                </a:lnSpc>
              </a:pP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Allocate budgets and assign </a:t>
              </a:r>
              <a:r>
                <a:rPr lang="en-US" b="true" sz="28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key responsibilities</a:t>
              </a:r>
              <a:r>
                <a:rPr lang="en-US" sz="28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for tasks.</a:t>
              </a: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-1268288">
            <a:off x="14521257" y="-6422531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47673"/>
            <a:ext cx="15610953" cy="4839327"/>
            <a:chOff x="0" y="0"/>
            <a:chExt cx="2621973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21973" cy="812800"/>
            </a:xfrm>
            <a:custGeom>
              <a:avLst/>
              <a:gdLst/>
              <a:ahLst/>
              <a:cxnLst/>
              <a:rect r="r" b="b" t="t" l="l"/>
              <a:pathLst>
                <a:path h="812800" w="2621973">
                  <a:moveTo>
                    <a:pt x="49593" y="0"/>
                  </a:moveTo>
                  <a:lnTo>
                    <a:pt x="2572380" y="0"/>
                  </a:lnTo>
                  <a:cubicBezTo>
                    <a:pt x="2599769" y="0"/>
                    <a:pt x="2621973" y="22203"/>
                    <a:pt x="2621973" y="49593"/>
                  </a:cubicBezTo>
                  <a:lnTo>
                    <a:pt x="2621973" y="763207"/>
                  </a:lnTo>
                  <a:cubicBezTo>
                    <a:pt x="2621973" y="790597"/>
                    <a:pt x="2599769" y="812800"/>
                    <a:pt x="2572380" y="812800"/>
                  </a:cubicBezTo>
                  <a:lnTo>
                    <a:pt x="49593" y="812800"/>
                  </a:lnTo>
                  <a:cubicBezTo>
                    <a:pt x="22203" y="812800"/>
                    <a:pt x="0" y="790597"/>
                    <a:pt x="0" y="763207"/>
                  </a:cubicBezTo>
                  <a:lnTo>
                    <a:pt x="0" y="49593"/>
                  </a:lnTo>
                  <a:cubicBezTo>
                    <a:pt x="0" y="22203"/>
                    <a:pt x="22203" y="0"/>
                    <a:pt x="49593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57461" r="0" b="-57461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456375" y="1941900"/>
            <a:ext cx="13154579" cy="2280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8799"/>
              </a:lnSpc>
            </a:pPr>
            <a:r>
              <a:rPr lang="en-US" sz="8799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Thank you! Any questions are welcome.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9474064">
            <a:off x="11269951" y="5838436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474064">
            <a:off x="-6946174" y="-5149874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8"/>
                </a:lnTo>
                <a:lnTo>
                  <a:pt x="0" y="102997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748117">
            <a:off x="7677706" y="-5600715"/>
            <a:ext cx="7289018" cy="7076974"/>
          </a:xfrm>
          <a:custGeom>
            <a:avLst/>
            <a:gdLst/>
            <a:ahLst/>
            <a:cxnLst/>
            <a:rect r="r" b="b" t="t" l="l"/>
            <a:pathLst>
              <a:path h="7076974" w="7289018">
                <a:moveTo>
                  <a:pt x="0" y="0"/>
                </a:moveTo>
                <a:lnTo>
                  <a:pt x="7289018" y="0"/>
                </a:lnTo>
                <a:lnTo>
                  <a:pt x="7289018" y="7076974"/>
                </a:lnTo>
                <a:lnTo>
                  <a:pt x="0" y="7076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2571561">
            <a:off x="-8346493" y="5218859"/>
            <a:ext cx="11559112" cy="10886582"/>
          </a:xfrm>
          <a:custGeom>
            <a:avLst/>
            <a:gdLst/>
            <a:ahLst/>
            <a:cxnLst/>
            <a:rect r="r" b="b" t="t" l="l"/>
            <a:pathLst>
              <a:path h="10886582" w="11559112">
                <a:moveTo>
                  <a:pt x="0" y="0"/>
                </a:moveTo>
                <a:lnTo>
                  <a:pt x="11559113" y="0"/>
                </a:lnTo>
                <a:lnTo>
                  <a:pt x="11559113" y="10886581"/>
                </a:lnTo>
                <a:lnTo>
                  <a:pt x="0" y="1088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3082720">
            <a:off x="10756610" y="7397535"/>
            <a:ext cx="9932537" cy="5778931"/>
          </a:xfrm>
          <a:custGeom>
            <a:avLst/>
            <a:gdLst/>
            <a:ahLst/>
            <a:cxnLst/>
            <a:rect r="r" b="b" t="t" l="l"/>
            <a:pathLst>
              <a:path h="5778931" w="9932537">
                <a:moveTo>
                  <a:pt x="0" y="0"/>
                </a:moveTo>
                <a:lnTo>
                  <a:pt x="9932537" y="0"/>
                </a:lnTo>
                <a:lnTo>
                  <a:pt x="9932537" y="5778930"/>
                </a:lnTo>
                <a:lnTo>
                  <a:pt x="0" y="5778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1377920" y="1028700"/>
            <a:ext cx="6142294" cy="8229600"/>
            <a:chOff x="0" y="0"/>
            <a:chExt cx="1070552" cy="143435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70552" cy="1434353"/>
            </a:xfrm>
            <a:custGeom>
              <a:avLst/>
              <a:gdLst/>
              <a:ahLst/>
              <a:cxnLst/>
              <a:rect r="r" b="b" t="t" l="l"/>
              <a:pathLst>
                <a:path h="1434353" w="1070552">
                  <a:moveTo>
                    <a:pt x="126043" y="0"/>
                  </a:moveTo>
                  <a:lnTo>
                    <a:pt x="944509" y="0"/>
                  </a:lnTo>
                  <a:cubicBezTo>
                    <a:pt x="1014121" y="0"/>
                    <a:pt x="1070552" y="56431"/>
                    <a:pt x="1070552" y="126043"/>
                  </a:cubicBezTo>
                  <a:lnTo>
                    <a:pt x="1070552" y="1308310"/>
                  </a:lnTo>
                  <a:cubicBezTo>
                    <a:pt x="1070552" y="1377922"/>
                    <a:pt x="1014121" y="1434353"/>
                    <a:pt x="944509" y="1434353"/>
                  </a:cubicBezTo>
                  <a:lnTo>
                    <a:pt x="126043" y="1434353"/>
                  </a:lnTo>
                  <a:cubicBezTo>
                    <a:pt x="56431" y="1434353"/>
                    <a:pt x="0" y="1377922"/>
                    <a:pt x="0" y="1308310"/>
                  </a:cubicBezTo>
                  <a:lnTo>
                    <a:pt x="0" y="126043"/>
                  </a:lnTo>
                  <a:cubicBezTo>
                    <a:pt x="0" y="56431"/>
                    <a:pt x="56431" y="0"/>
                    <a:pt x="126043" y="0"/>
                  </a:cubicBezTo>
                  <a:close/>
                </a:path>
              </a:pathLst>
            </a:custGeom>
            <a:blipFill>
              <a:blip r:embed="rId8"/>
              <a:stretch>
                <a:fillRect l="-50361" t="0" r="-50361" b="0"/>
              </a:stretch>
            </a:blipFill>
            <a:ln w="19050" cap="rnd">
              <a:solidFill>
                <a:srgbClr val="432766"/>
              </a:solidFill>
              <a:prstDash val="solid"/>
              <a:round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11386" y="1858062"/>
            <a:ext cx="8805924" cy="5733164"/>
            <a:chOff x="0" y="0"/>
            <a:chExt cx="11741232" cy="7644219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4422864"/>
              <a:ext cx="9992406" cy="32213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This presentation outlines our </a:t>
              </a:r>
              <a:r>
                <a:rPr lang="en-US" b="true" sz="30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communication strategy</a:t>
              </a: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covering goals, audience personas, messaging frameworks, and tactical plans to foster engagement and effectively reach our target audience.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71450"/>
              <a:ext cx="11741232" cy="3098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Today's Key Topics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68288">
            <a:off x="14077385" y="540321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408289" y="3251201"/>
            <a:ext cx="9033087" cy="8770306"/>
          </a:xfrm>
          <a:custGeom>
            <a:avLst/>
            <a:gdLst/>
            <a:ahLst/>
            <a:cxnLst/>
            <a:rect r="r" b="b" t="t" l="l"/>
            <a:pathLst>
              <a:path h="8770306" w="9033087">
                <a:moveTo>
                  <a:pt x="0" y="0"/>
                </a:moveTo>
                <a:lnTo>
                  <a:pt x="9033087" y="0"/>
                </a:lnTo>
                <a:lnTo>
                  <a:pt x="9033087" y="8770306"/>
                </a:lnTo>
                <a:lnTo>
                  <a:pt x="0" y="8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97036" y="4683478"/>
            <a:ext cx="16493928" cy="5020847"/>
            <a:chOff x="0" y="0"/>
            <a:chExt cx="2555341" cy="7778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55341" cy="777861"/>
            </a:xfrm>
            <a:custGeom>
              <a:avLst/>
              <a:gdLst/>
              <a:ahLst/>
              <a:cxnLst/>
              <a:rect r="r" b="b" t="t" l="l"/>
              <a:pathLst>
                <a:path h="777861" w="2555341">
                  <a:moveTo>
                    <a:pt x="46938" y="0"/>
                  </a:moveTo>
                  <a:lnTo>
                    <a:pt x="2508403" y="0"/>
                  </a:lnTo>
                  <a:cubicBezTo>
                    <a:pt x="2534326" y="0"/>
                    <a:pt x="2555341" y="21015"/>
                    <a:pt x="2555341" y="46938"/>
                  </a:cubicBezTo>
                  <a:lnTo>
                    <a:pt x="2555341" y="730923"/>
                  </a:lnTo>
                  <a:cubicBezTo>
                    <a:pt x="2555341" y="756846"/>
                    <a:pt x="2534326" y="777861"/>
                    <a:pt x="2508403" y="777861"/>
                  </a:cubicBezTo>
                  <a:lnTo>
                    <a:pt x="46938" y="777861"/>
                  </a:lnTo>
                  <a:cubicBezTo>
                    <a:pt x="21015" y="777861"/>
                    <a:pt x="0" y="756846"/>
                    <a:pt x="0" y="730923"/>
                  </a:cubicBezTo>
                  <a:lnTo>
                    <a:pt x="0" y="46938"/>
                  </a:lnTo>
                  <a:cubicBezTo>
                    <a:pt x="0" y="21015"/>
                    <a:pt x="21015" y="0"/>
                    <a:pt x="46938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59434" r="0" b="-59434"/>
              </a:stretch>
            </a:blipFill>
            <a:ln w="285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1253441" y="1028700"/>
            <a:ext cx="16005859" cy="2222501"/>
            <a:chOff x="0" y="0"/>
            <a:chExt cx="21341145" cy="2963334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3670657" y="133350"/>
              <a:ext cx="17670489" cy="2829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000"/>
                </a:lnSpc>
              </a:pPr>
              <a:r>
                <a:rPr lang="en-US" sz="8000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Understanding Your Communication Strategy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02169"/>
              <a:ext cx="2996262" cy="1283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Introduction to Strategy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04506" y="3213605"/>
            <a:ext cx="11221428" cy="3859791"/>
            <a:chOff x="0" y="0"/>
            <a:chExt cx="14961904" cy="514638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71450"/>
              <a:ext cx="14961904" cy="16124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Goals and Objectives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572733"/>
              <a:ext cx="12407853" cy="2573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The strategic goals focus on enhancing brand awareness, driving customer engagement, and achieving measurable outcomes that align with overall business objectives. Consistency is key.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268288">
            <a:off x="14137286" y="-362736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1268288">
            <a:off x="-5677775" y="-584914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68288">
            <a:off x="14764384" y="61079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591300"/>
            <a:ext cx="13982922" cy="2452369"/>
            <a:chOff x="0" y="0"/>
            <a:chExt cx="18643896" cy="326982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206732" y="171450"/>
              <a:ext cx="15437163" cy="3098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Developing Effective Audience Personas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06050"/>
              <a:ext cx="2617573" cy="1716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65"/>
                </a:lnSpc>
              </a:pPr>
              <a:r>
                <a:rPr lang="en-US" sz="2475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Understanding Your Audience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4375576">
            <a:off x="-6751121" y="8180465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97036" y="739818"/>
            <a:ext cx="16493928" cy="5020847"/>
            <a:chOff x="0" y="0"/>
            <a:chExt cx="2555341" cy="7778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55341" cy="777861"/>
            </a:xfrm>
            <a:custGeom>
              <a:avLst/>
              <a:gdLst/>
              <a:ahLst/>
              <a:cxnLst/>
              <a:rect r="r" b="b" t="t" l="l"/>
              <a:pathLst>
                <a:path h="777861" w="2555341">
                  <a:moveTo>
                    <a:pt x="46938" y="0"/>
                  </a:moveTo>
                  <a:lnTo>
                    <a:pt x="2508403" y="0"/>
                  </a:lnTo>
                  <a:cubicBezTo>
                    <a:pt x="2534326" y="0"/>
                    <a:pt x="2555341" y="21015"/>
                    <a:pt x="2555341" y="46938"/>
                  </a:cubicBezTo>
                  <a:lnTo>
                    <a:pt x="2555341" y="730923"/>
                  </a:lnTo>
                  <a:cubicBezTo>
                    <a:pt x="2555341" y="756846"/>
                    <a:pt x="2534326" y="777861"/>
                    <a:pt x="2508403" y="777861"/>
                  </a:cubicBezTo>
                  <a:lnTo>
                    <a:pt x="46938" y="777861"/>
                  </a:lnTo>
                  <a:cubicBezTo>
                    <a:pt x="21015" y="777861"/>
                    <a:pt x="0" y="756846"/>
                    <a:pt x="0" y="730923"/>
                  </a:cubicBezTo>
                  <a:lnTo>
                    <a:pt x="0" y="46938"/>
                  </a:lnTo>
                  <a:cubicBezTo>
                    <a:pt x="0" y="21015"/>
                    <a:pt x="21015" y="0"/>
                    <a:pt x="46938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59434" r="0" b="-59434"/>
              </a:stretch>
            </a:blipFill>
            <a:ln w="28575" cap="rnd">
              <a:solidFill>
                <a:srgbClr val="FFFFFF"/>
              </a:solidFill>
              <a:prstDash val="solid"/>
              <a:round/>
            </a:ln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04506" y="2656392"/>
            <a:ext cx="11221428" cy="4974216"/>
            <a:chOff x="0" y="0"/>
            <a:chExt cx="14961904" cy="663228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71450"/>
              <a:ext cx="14961904" cy="3098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Messaging Framework Essentials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058633"/>
              <a:ext cx="12407853" cy="2573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A strong messaging framework includes </a:t>
              </a:r>
              <a:r>
                <a:rPr lang="en-US" b="true" sz="30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key components</a:t>
              </a: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such as value propositions, brand voice, and tailored messaging strategies to effectively engage your target audience.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268288">
            <a:off x="14137286" y="-362736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1268288">
            <a:off x="-5677775" y="-584914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68288">
            <a:off x="14764384" y="61079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591300"/>
            <a:ext cx="13982922" cy="2452369"/>
            <a:chOff x="0" y="0"/>
            <a:chExt cx="18643896" cy="326982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206732" y="171450"/>
              <a:ext cx="15437163" cy="3098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Exploring Our Channel Strategy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06050"/>
              <a:ext cx="2617573" cy="1571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49"/>
                </a:lnSpc>
              </a:pPr>
              <a:r>
                <a:rPr lang="en-US" sz="225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Communication Channels Overview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4375576">
            <a:off x="-6751121" y="8180465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97036" y="739818"/>
            <a:ext cx="16493928" cy="5020847"/>
            <a:chOff x="0" y="0"/>
            <a:chExt cx="2555341" cy="7778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55341" cy="777861"/>
            </a:xfrm>
            <a:custGeom>
              <a:avLst/>
              <a:gdLst/>
              <a:ahLst/>
              <a:cxnLst/>
              <a:rect r="r" b="b" t="t" l="l"/>
              <a:pathLst>
                <a:path h="777861" w="2555341">
                  <a:moveTo>
                    <a:pt x="46938" y="0"/>
                  </a:moveTo>
                  <a:lnTo>
                    <a:pt x="2508403" y="0"/>
                  </a:lnTo>
                  <a:cubicBezTo>
                    <a:pt x="2534326" y="0"/>
                    <a:pt x="2555341" y="21015"/>
                    <a:pt x="2555341" y="46938"/>
                  </a:cubicBezTo>
                  <a:lnTo>
                    <a:pt x="2555341" y="730923"/>
                  </a:lnTo>
                  <a:cubicBezTo>
                    <a:pt x="2555341" y="756846"/>
                    <a:pt x="2534326" y="777861"/>
                    <a:pt x="2508403" y="777861"/>
                  </a:cubicBezTo>
                  <a:lnTo>
                    <a:pt x="46938" y="777861"/>
                  </a:lnTo>
                  <a:cubicBezTo>
                    <a:pt x="21015" y="777861"/>
                    <a:pt x="0" y="756846"/>
                    <a:pt x="0" y="730923"/>
                  </a:cubicBezTo>
                  <a:lnTo>
                    <a:pt x="0" y="46938"/>
                  </a:lnTo>
                  <a:cubicBezTo>
                    <a:pt x="0" y="21015"/>
                    <a:pt x="21015" y="0"/>
                    <a:pt x="46938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54301" r="0" b="-54301"/>
              </a:stretch>
            </a:blipFill>
            <a:ln w="28575" cap="rnd">
              <a:solidFill>
                <a:srgbClr val="FFFFFF"/>
              </a:solidFill>
              <a:prstDash val="solid"/>
              <a:round/>
            </a:ln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04506" y="2656392"/>
            <a:ext cx="11221428" cy="4974216"/>
            <a:chOff x="0" y="0"/>
            <a:chExt cx="14961904" cy="663228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71450"/>
              <a:ext cx="14961904" cy="3098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Content Pillars Defined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058633"/>
              <a:ext cx="12407853" cy="2573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Content pillars serve as the </a:t>
              </a:r>
              <a:r>
                <a:rPr lang="en-US" b="true" sz="300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foundation of communication</a:t>
              </a:r>
              <a:r>
                <a:rPr lang="en-US" sz="3000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, guiding our messaging and ensuring consistency across all channels while resonating with our target audience.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268288">
            <a:off x="14137286" y="-362736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1268288">
            <a:off x="-5677775" y="-584914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5D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68288">
            <a:off x="14764384" y="610792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591300"/>
            <a:ext cx="13982922" cy="2452369"/>
            <a:chOff x="0" y="0"/>
            <a:chExt cx="18643896" cy="326982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206732" y="171450"/>
              <a:ext cx="15437163" cy="3098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99"/>
                </a:lnSpc>
              </a:pPr>
              <a:r>
                <a:rPr lang="en-US" sz="8799">
                  <a:solidFill>
                    <a:srgbClr val="FFFFFF"/>
                  </a:solidFill>
                  <a:latin typeface="Gilda Display"/>
                  <a:ea typeface="Gilda Display"/>
                  <a:cs typeface="Gilda Display"/>
                  <a:sym typeface="Gilda Display"/>
                </a:rPr>
                <a:t>Defining Your Brand's Unique Personality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96525"/>
              <a:ext cx="2617573" cy="1283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Establishing Your Voice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4375576">
            <a:off x="-6751121" y="8180465"/>
            <a:ext cx="10936025" cy="10299747"/>
          </a:xfrm>
          <a:custGeom>
            <a:avLst/>
            <a:gdLst/>
            <a:ahLst/>
            <a:cxnLst/>
            <a:rect r="r" b="b" t="t" l="l"/>
            <a:pathLst>
              <a:path h="10299747" w="10936025">
                <a:moveTo>
                  <a:pt x="0" y="0"/>
                </a:moveTo>
                <a:lnTo>
                  <a:pt x="10936025" y="0"/>
                </a:lnTo>
                <a:lnTo>
                  <a:pt x="10936025" y="10299747"/>
                </a:lnTo>
                <a:lnTo>
                  <a:pt x="0" y="1029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97036" y="739818"/>
            <a:ext cx="16493928" cy="5020847"/>
            <a:chOff x="0" y="0"/>
            <a:chExt cx="2555341" cy="77786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55341" cy="777861"/>
            </a:xfrm>
            <a:custGeom>
              <a:avLst/>
              <a:gdLst/>
              <a:ahLst/>
              <a:cxnLst/>
              <a:rect r="r" b="b" t="t" l="l"/>
              <a:pathLst>
                <a:path h="777861" w="2555341">
                  <a:moveTo>
                    <a:pt x="46938" y="0"/>
                  </a:moveTo>
                  <a:lnTo>
                    <a:pt x="2508403" y="0"/>
                  </a:lnTo>
                  <a:cubicBezTo>
                    <a:pt x="2534326" y="0"/>
                    <a:pt x="2555341" y="21015"/>
                    <a:pt x="2555341" y="46938"/>
                  </a:cubicBezTo>
                  <a:lnTo>
                    <a:pt x="2555341" y="730923"/>
                  </a:lnTo>
                  <a:cubicBezTo>
                    <a:pt x="2555341" y="756846"/>
                    <a:pt x="2534326" y="777861"/>
                    <a:pt x="2508403" y="777861"/>
                  </a:cubicBezTo>
                  <a:lnTo>
                    <a:pt x="46938" y="777861"/>
                  </a:lnTo>
                  <a:cubicBezTo>
                    <a:pt x="21015" y="777861"/>
                    <a:pt x="0" y="756846"/>
                    <a:pt x="0" y="730923"/>
                  </a:cubicBezTo>
                  <a:lnTo>
                    <a:pt x="0" y="46938"/>
                  </a:lnTo>
                  <a:cubicBezTo>
                    <a:pt x="0" y="21015"/>
                    <a:pt x="21015" y="0"/>
                    <a:pt x="46938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59434" r="0" b="-59434"/>
              </a:stretch>
            </a:blipFill>
            <a:ln w="28575" cap="rnd">
              <a:solidFill>
                <a:srgbClr val="FFFFFF"/>
              </a:solidFill>
              <a:prstDash val="solid"/>
              <a:round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description>Presentation - Crafting an Effective Communication Strategy for Success</dc:description>
  <dc:identifier>DAGtUZ-vMXM</dc:identifier>
  <dcterms:modified xsi:type="dcterms:W3CDTF">2011-08-01T06:04:30Z</dcterms:modified>
  <cp:revision>1</cp:revision>
  <dc:title>Presentation - Crafting an Effective Communication Strategy for Success</dc:title>
</cp:coreProperties>
</file>