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8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5"/>
  </p:notesMasterIdLst>
  <p:sldIdLst>
    <p:sldId id="286" r:id="rId2"/>
    <p:sldId id="314" r:id="rId3"/>
    <p:sldId id="422" r:id="rId4"/>
    <p:sldId id="342" r:id="rId5"/>
    <p:sldId id="343" r:id="rId6"/>
    <p:sldId id="344" r:id="rId7"/>
    <p:sldId id="345" r:id="rId8"/>
    <p:sldId id="346" r:id="rId9"/>
    <p:sldId id="282" r:id="rId10"/>
    <p:sldId id="292" r:id="rId11"/>
    <p:sldId id="340" r:id="rId12"/>
    <p:sldId id="339" r:id="rId13"/>
    <p:sldId id="420" r:id="rId14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5983" autoAdjust="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9F1F62-EB08-40CC-A0AC-1A4DA139B98C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3A5D165-88AD-4B76-A0E6-A1BB8000FD91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endParaRPr lang="en-US" sz="1200" dirty="0">
            <a:latin typeface="+mj-lt"/>
          </a:endParaRPr>
        </a:p>
      </dgm:t>
    </dgm:pt>
    <dgm:pt modelId="{993F1A9D-7676-4E9E-BA73-4A576DB1857D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Address		: </a:t>
          </a:r>
          <a:r>
            <a:rPr lang="id-ID" altLang="ko-KR" sz="1200" dirty="0">
              <a:latin typeface="+mj-lt"/>
              <a:ea typeface="휴먼태모음T" pitchFamily="2" charset="-127"/>
            </a:rPr>
            <a:t>Kp. Rawailat RT.03/RW.09</a:t>
          </a:r>
          <a:r>
            <a:rPr lang="en-US" altLang="ko-KR" sz="1200" dirty="0">
              <a:latin typeface="+mj-lt"/>
              <a:ea typeface="휴먼태모음T" pitchFamily="2" charset="-127"/>
            </a:rPr>
            <a:t> </a:t>
          </a:r>
          <a:r>
            <a:rPr lang="id-ID" altLang="ko-KR" sz="1200" dirty="0">
              <a:latin typeface="+mj-lt"/>
              <a:ea typeface="휴먼태모음T" pitchFamily="2" charset="-127"/>
            </a:rPr>
            <a:t>D</a:t>
          </a:r>
          <a:r>
            <a:rPr lang="en-US" altLang="ko-KR" sz="1200" dirty="0">
              <a:latin typeface="+mj-lt"/>
              <a:ea typeface="휴먼태모음T" pitchFamily="2" charset="-127"/>
            </a:rPr>
            <a:t>esa </a:t>
          </a:r>
          <a:r>
            <a:rPr lang="id-ID" altLang="ko-KR" sz="1200" dirty="0">
              <a:latin typeface="+mj-lt"/>
              <a:ea typeface="휴먼태모음T" pitchFamily="2" charset="-127"/>
            </a:rPr>
            <a:t>Dayeuh</a:t>
          </a:r>
          <a:r>
            <a:rPr lang="en-US" altLang="ko-KR" sz="1200" dirty="0">
              <a:latin typeface="+mj-lt"/>
              <a:ea typeface="휴먼태모음T" pitchFamily="2" charset="-127"/>
            </a:rPr>
            <a:t>, kecamatan </a:t>
          </a:r>
          <a:r>
            <a:rPr lang="id-ID" altLang="ko-KR" sz="1200" dirty="0">
              <a:latin typeface="+mj-lt"/>
              <a:ea typeface="휴먼태모음T" pitchFamily="2" charset="-127"/>
            </a:rPr>
            <a:t>Cileungsi, </a:t>
          </a:r>
          <a:r>
            <a:rPr lang="en-US" altLang="ko-KR" sz="1200" dirty="0">
              <a:latin typeface="+mj-lt"/>
              <a:ea typeface="휴먼태모음T" pitchFamily="2" charset="-127"/>
            </a:rPr>
            <a:t>			  </a:t>
          </a:r>
          <a:r>
            <a:rPr lang="id-ID" altLang="ko-KR" sz="1200" dirty="0">
              <a:latin typeface="+mj-lt"/>
              <a:ea typeface="휴먼태모음T" pitchFamily="2" charset="-127"/>
            </a:rPr>
            <a:t>Kab</a:t>
          </a:r>
          <a:r>
            <a:rPr lang="en-US" altLang="ko-KR" sz="1200" dirty="0" err="1">
              <a:latin typeface="+mj-lt"/>
              <a:ea typeface="휴먼태모음T" pitchFamily="2" charset="-127"/>
            </a:rPr>
            <a:t>upaten</a:t>
          </a:r>
          <a:r>
            <a:rPr lang="en-US" altLang="ko-KR" sz="1200" dirty="0">
              <a:latin typeface="+mj-lt"/>
              <a:ea typeface="휴먼태모음T" pitchFamily="2" charset="-127"/>
            </a:rPr>
            <a:t> </a:t>
          </a:r>
          <a:r>
            <a:rPr lang="id-ID" altLang="ko-KR" sz="1200" dirty="0">
              <a:latin typeface="+mj-lt"/>
              <a:ea typeface="휴먼태모음T" pitchFamily="2" charset="-127"/>
            </a:rPr>
            <a:t>Bogor</a:t>
          </a:r>
          <a:r>
            <a:rPr lang="en-US" altLang="ko-KR" sz="1200" dirty="0">
              <a:latin typeface="+mj-lt"/>
              <a:ea typeface="휴먼태모음T" pitchFamily="2" charset="-127"/>
            </a:rPr>
            <a:t>, </a:t>
          </a:r>
          <a:r>
            <a:rPr lang="en-US" altLang="ko-KR" sz="1200" dirty="0" err="1">
              <a:latin typeface="+mj-lt"/>
              <a:ea typeface="휴먼태모음T" pitchFamily="2" charset="-127"/>
            </a:rPr>
            <a:t>Jawa</a:t>
          </a:r>
          <a:r>
            <a:rPr lang="en-US" altLang="ko-KR" sz="1200" dirty="0">
              <a:latin typeface="+mj-lt"/>
              <a:ea typeface="휴먼태모음T" pitchFamily="2" charset="-127"/>
            </a:rPr>
            <a:t> Barat 16820</a:t>
          </a:r>
          <a:endParaRPr lang="en-US" sz="1200" dirty="0">
            <a:latin typeface="+mj-lt"/>
          </a:endParaRPr>
        </a:p>
      </dgm:t>
    </dgm:pt>
    <dgm:pt modelId="{927EFF11-2042-4CE0-BCC6-A4D718E647F5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Phone/Fax		: </a:t>
          </a:r>
          <a:r>
            <a:rPr lang="id-ID" altLang="ko-KR" sz="1200" dirty="0">
              <a:latin typeface="+mj-lt"/>
              <a:ea typeface="휴먼태모음T" pitchFamily="2" charset="-127"/>
            </a:rPr>
            <a:t>(021) 8231440</a:t>
          </a:r>
          <a:r>
            <a:rPr lang="en-US" altLang="ko-KR" sz="1200" dirty="0">
              <a:latin typeface="+mj-lt"/>
              <a:ea typeface="휴먼태모음T" pitchFamily="2" charset="-127"/>
            </a:rPr>
            <a:t> / </a:t>
          </a:r>
          <a:r>
            <a:rPr lang="id-ID" altLang="ko-KR" sz="1200" dirty="0">
              <a:latin typeface="+mj-lt"/>
              <a:ea typeface="휴먼태모음T" pitchFamily="2" charset="-127"/>
            </a:rPr>
            <a:t>(021) 8231456</a:t>
          </a:r>
          <a:endParaRPr lang="en-US" sz="1200" dirty="0">
            <a:latin typeface="+mj-lt"/>
          </a:endParaRPr>
        </a:p>
      </dgm:t>
    </dgm:pt>
    <dgm:pt modelId="{25BF127B-0EAE-4E08-9C4B-FBA85C11C2C2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E-mail		: sungbo@sungbojaya.co.id</a:t>
          </a:r>
        </a:p>
      </dgm:t>
    </dgm:pt>
    <dgm:pt modelId="{47F74F28-DB12-4F64-8EE3-58010E307FE7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Employee		: 1,800</a:t>
          </a:r>
          <a:r>
            <a:rPr lang="en-US" altLang="ko-KR" sz="1200" dirty="0">
              <a:latin typeface="+mj-lt"/>
              <a:ea typeface="휴먼태모음T" pitchFamily="2" charset="-127"/>
            </a:rPr>
            <a:t> Employees </a:t>
          </a:r>
          <a:endParaRPr lang="en-US" sz="1200" dirty="0">
            <a:latin typeface="+mj-lt"/>
          </a:endParaRPr>
        </a:p>
      </dgm:t>
    </dgm:pt>
    <dgm:pt modelId="{584A080D-AC69-4C8D-945F-E69DDDAECB76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Main Product	: Woven </a:t>
          </a:r>
          <a:r>
            <a:rPr lang="en-US" altLang="ko-KR" sz="1200" dirty="0">
              <a:latin typeface="+mj-lt"/>
              <a:ea typeface="휴먼태모음T" pitchFamily="2" charset="-127"/>
            </a:rPr>
            <a:t>Jacket, Light Wear, Knit Wear, Pants, Etc.</a:t>
          </a:r>
          <a:endParaRPr lang="en-US" sz="1200" dirty="0">
            <a:latin typeface="+mj-lt"/>
          </a:endParaRPr>
        </a:p>
      </dgm:t>
    </dgm:pt>
    <dgm:pt modelId="{4D462571-01F3-410B-B491-6AE65D558BDD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Investment		: </a:t>
          </a:r>
          <a:r>
            <a:rPr lang="en-US" altLang="ko-KR" sz="1200" dirty="0">
              <a:latin typeface="+mj-lt"/>
              <a:ea typeface="휴먼태모음T" pitchFamily="2" charset="-127"/>
            </a:rPr>
            <a:t>USD 5,000,000</a:t>
          </a:r>
          <a:endParaRPr lang="en-US" sz="1200" dirty="0">
            <a:latin typeface="+mj-lt"/>
          </a:endParaRPr>
        </a:p>
      </dgm:t>
    </dgm:pt>
    <dgm:pt modelId="{E769F2E2-EE45-4A1C-BB05-267A37AF4491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President		: Mr. Lee </a:t>
          </a:r>
          <a:r>
            <a:rPr lang="en-US" sz="1200" dirty="0" err="1">
              <a:latin typeface="+mj-lt"/>
            </a:rPr>
            <a:t>Kyungjae</a:t>
          </a:r>
          <a:r>
            <a:rPr lang="en-US" sz="1200" dirty="0">
              <a:latin typeface="+mj-lt"/>
            </a:rPr>
            <a:t> (kjlee@sungbojaya.co.id)</a:t>
          </a:r>
        </a:p>
      </dgm:t>
    </dgm:pt>
    <dgm:pt modelId="{D94D82A4-C760-4762-8C10-CF543B0C4BBD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2800" b="1" u="sng" dirty="0">
              <a:latin typeface="+mj-lt"/>
            </a:rPr>
            <a:t>PT. Sung Bo Jaya Factory 1&amp;2</a:t>
          </a:r>
        </a:p>
      </dgm:t>
    </dgm:pt>
    <dgm:pt modelId="{3B8A2DE2-EA2B-4E95-B001-DA343AE6B97C}" type="sibTrans" cxnId="{0C36F27B-8AE2-4B14-9744-3C602D6ACCD6}">
      <dgm:prSet/>
      <dgm:spPr/>
      <dgm:t>
        <a:bodyPr/>
        <a:lstStyle/>
        <a:p>
          <a:endParaRPr lang="en-US"/>
        </a:p>
      </dgm:t>
    </dgm:pt>
    <dgm:pt modelId="{6A690BF2-6E1E-4CD6-8A24-79C375FC6D68}" type="parTrans" cxnId="{0C36F27B-8AE2-4B14-9744-3C602D6ACCD6}">
      <dgm:prSet/>
      <dgm:spPr/>
      <dgm:t>
        <a:bodyPr/>
        <a:lstStyle/>
        <a:p>
          <a:endParaRPr lang="en-US"/>
        </a:p>
      </dgm:t>
    </dgm:pt>
    <dgm:pt modelId="{ADFBE370-5C42-4F8C-BF96-F008BD965FFB}" type="sibTrans" cxnId="{F1BC75A5-736A-4AF8-B3C6-4260B6443389}">
      <dgm:prSet/>
      <dgm:spPr/>
      <dgm:t>
        <a:bodyPr/>
        <a:lstStyle/>
        <a:p>
          <a:endParaRPr lang="en-US"/>
        </a:p>
      </dgm:t>
    </dgm:pt>
    <dgm:pt modelId="{30E88171-7674-4AC6-AE59-E5F1A4F6B945}" type="parTrans" cxnId="{F1BC75A5-736A-4AF8-B3C6-4260B6443389}">
      <dgm:prSet/>
      <dgm:spPr/>
      <dgm:t>
        <a:bodyPr/>
        <a:lstStyle/>
        <a:p>
          <a:endParaRPr lang="en-US"/>
        </a:p>
      </dgm:t>
    </dgm:pt>
    <dgm:pt modelId="{34595425-8D31-42E1-8E80-660CB6E02477}" type="sibTrans" cxnId="{14FF1BE3-8ADD-4961-B770-F22ABAB30154}">
      <dgm:prSet/>
      <dgm:spPr/>
      <dgm:t>
        <a:bodyPr/>
        <a:lstStyle/>
        <a:p>
          <a:endParaRPr lang="en-US"/>
        </a:p>
      </dgm:t>
    </dgm:pt>
    <dgm:pt modelId="{1BEF4DF4-A7A8-4735-A346-886DBC9FFCAE}" type="parTrans" cxnId="{14FF1BE3-8ADD-4961-B770-F22ABAB30154}">
      <dgm:prSet/>
      <dgm:spPr/>
      <dgm:t>
        <a:bodyPr/>
        <a:lstStyle/>
        <a:p>
          <a:endParaRPr lang="en-US"/>
        </a:p>
      </dgm:t>
    </dgm:pt>
    <dgm:pt modelId="{5E2FA2A9-6799-4CF7-911E-BD62F8CAFDE8}" type="sibTrans" cxnId="{EB38094B-8FF1-43D0-AE66-FCEB0634255E}">
      <dgm:prSet/>
      <dgm:spPr/>
      <dgm:t>
        <a:bodyPr/>
        <a:lstStyle/>
        <a:p>
          <a:endParaRPr lang="en-US"/>
        </a:p>
      </dgm:t>
    </dgm:pt>
    <dgm:pt modelId="{C59A4DBE-394E-426C-9E69-AA532455A273}" type="parTrans" cxnId="{EB38094B-8FF1-43D0-AE66-FCEB0634255E}">
      <dgm:prSet/>
      <dgm:spPr/>
      <dgm:t>
        <a:bodyPr/>
        <a:lstStyle/>
        <a:p>
          <a:endParaRPr lang="en-US"/>
        </a:p>
      </dgm:t>
    </dgm:pt>
    <dgm:pt modelId="{ACDDD4AA-2899-48C1-9736-E738231A35BB}" type="sibTrans" cxnId="{17066129-6E44-4A6E-9BFE-7677F8D6F5A5}">
      <dgm:prSet/>
      <dgm:spPr/>
      <dgm:t>
        <a:bodyPr/>
        <a:lstStyle/>
        <a:p>
          <a:endParaRPr lang="en-US"/>
        </a:p>
      </dgm:t>
    </dgm:pt>
    <dgm:pt modelId="{241235EF-FC3F-436D-9C42-B4BF540F5F65}" type="parTrans" cxnId="{17066129-6E44-4A6E-9BFE-7677F8D6F5A5}">
      <dgm:prSet/>
      <dgm:spPr/>
      <dgm:t>
        <a:bodyPr/>
        <a:lstStyle/>
        <a:p>
          <a:endParaRPr lang="en-US"/>
        </a:p>
      </dgm:t>
    </dgm:pt>
    <dgm:pt modelId="{AB69F194-3913-47C6-BB05-02807E1DA850}" type="sibTrans" cxnId="{B3A6D270-53F2-470F-BAB7-4293DD6E2203}">
      <dgm:prSet/>
      <dgm:spPr/>
      <dgm:t>
        <a:bodyPr/>
        <a:lstStyle/>
        <a:p>
          <a:endParaRPr lang="en-US"/>
        </a:p>
      </dgm:t>
    </dgm:pt>
    <dgm:pt modelId="{DD7FFC06-1644-4C87-A700-4D736171D625}" type="parTrans" cxnId="{B3A6D270-53F2-470F-BAB7-4293DD6E2203}">
      <dgm:prSet/>
      <dgm:spPr/>
      <dgm:t>
        <a:bodyPr/>
        <a:lstStyle/>
        <a:p>
          <a:endParaRPr lang="en-US"/>
        </a:p>
      </dgm:t>
    </dgm:pt>
    <dgm:pt modelId="{454E88B4-5BE3-4D56-A302-AB541EFF1CCE}" type="sibTrans" cxnId="{D77B124C-37C9-4722-919C-837DBEC9C1D4}">
      <dgm:prSet/>
      <dgm:spPr/>
      <dgm:t>
        <a:bodyPr/>
        <a:lstStyle/>
        <a:p>
          <a:endParaRPr lang="en-US"/>
        </a:p>
      </dgm:t>
    </dgm:pt>
    <dgm:pt modelId="{8BA39D6A-B711-4F35-A653-5FD40EC78240}" type="parTrans" cxnId="{D77B124C-37C9-4722-919C-837DBEC9C1D4}">
      <dgm:prSet/>
      <dgm:spPr/>
      <dgm:t>
        <a:bodyPr/>
        <a:lstStyle/>
        <a:p>
          <a:endParaRPr lang="en-US"/>
        </a:p>
      </dgm:t>
    </dgm:pt>
    <dgm:pt modelId="{8EC41947-BE77-4180-9D51-29D6843B37EB}" type="sibTrans" cxnId="{D12CEEA6-18F2-4571-8026-871C09BFB5DC}">
      <dgm:prSet/>
      <dgm:spPr/>
      <dgm:t>
        <a:bodyPr/>
        <a:lstStyle/>
        <a:p>
          <a:endParaRPr lang="en-US"/>
        </a:p>
      </dgm:t>
    </dgm:pt>
    <dgm:pt modelId="{00E78249-E36A-41A2-A18A-B6193FBFC026}" type="parTrans" cxnId="{D12CEEA6-18F2-4571-8026-871C09BFB5DC}">
      <dgm:prSet/>
      <dgm:spPr/>
      <dgm:t>
        <a:bodyPr/>
        <a:lstStyle/>
        <a:p>
          <a:endParaRPr lang="en-US"/>
        </a:p>
      </dgm:t>
    </dgm:pt>
    <dgm:pt modelId="{BA6F5FBB-2696-41E3-A936-0EF1BD000E7C}" type="sibTrans" cxnId="{C52529F4-5254-46C6-A6E7-8E3B667EC68A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17F0A66C-0951-49A1-9CD6-29CD1B8A1A1E}" type="parTrans" cxnId="{C52529F4-5254-46C6-A6E7-8E3B667EC68A}">
      <dgm:prSet/>
      <dgm:spPr/>
      <dgm:t>
        <a:bodyPr/>
        <a:lstStyle/>
        <a:p>
          <a:endParaRPr lang="en-US"/>
        </a:p>
      </dgm:t>
    </dgm:pt>
    <dgm:pt modelId="{1DD9DC0D-17D2-4F96-AE8F-9EA72F9B6B05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Established		: 2001, 2005</a:t>
          </a:r>
        </a:p>
      </dgm:t>
    </dgm:pt>
    <dgm:pt modelId="{77839C03-200D-49D3-89E5-89CE29763B54}" type="parTrans" cxnId="{59067D73-35B6-41DD-8CE2-4ED343639E37}">
      <dgm:prSet/>
      <dgm:spPr/>
      <dgm:t>
        <a:bodyPr/>
        <a:lstStyle/>
        <a:p>
          <a:pPr latinLnBrk="1"/>
          <a:endParaRPr lang="ko-KR" altLang="en-US"/>
        </a:p>
      </dgm:t>
    </dgm:pt>
    <dgm:pt modelId="{60FFAA27-1C1B-4069-8EEA-B976D744D21B}" type="sibTrans" cxnId="{59067D73-35B6-41DD-8CE2-4ED343639E37}">
      <dgm:prSet/>
      <dgm:spPr/>
      <dgm:t>
        <a:bodyPr/>
        <a:lstStyle/>
        <a:p>
          <a:pPr latinLnBrk="1"/>
          <a:endParaRPr lang="ko-KR" altLang="en-US"/>
        </a:p>
      </dgm:t>
    </dgm:pt>
    <dgm:pt modelId="{EF9AB10A-CD15-4F7B-94F8-49D16DDBE977}">
      <dgm:prSet phldrT="[Text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sz="1200" dirty="0">
              <a:latin typeface="+mj-lt"/>
            </a:rPr>
            <a:t>Contact person	: Mr. </a:t>
          </a:r>
          <a:r>
            <a:rPr lang="en-US" sz="1200" dirty="0" err="1">
              <a:latin typeface="+mj-lt"/>
            </a:rPr>
            <a:t>Jeong</a:t>
          </a:r>
          <a:r>
            <a:rPr lang="en-US" sz="1200" dirty="0">
              <a:latin typeface="+mj-lt"/>
            </a:rPr>
            <a:t> Jun Tae (jtjeong@sungbojaya.co.id)</a:t>
          </a:r>
        </a:p>
      </dgm:t>
    </dgm:pt>
    <dgm:pt modelId="{6F3A0838-B35E-4BC7-9792-281E2FA62C89}" type="parTrans" cxnId="{9D56DB71-0454-41B8-81A7-3670820DF5C0}">
      <dgm:prSet/>
      <dgm:spPr/>
      <dgm:t>
        <a:bodyPr/>
        <a:lstStyle/>
        <a:p>
          <a:endParaRPr lang="id-ID"/>
        </a:p>
      </dgm:t>
    </dgm:pt>
    <dgm:pt modelId="{F91DC7AA-7251-4396-9F7E-A04A67DB15C4}" type="sibTrans" cxnId="{9D56DB71-0454-41B8-81A7-3670820DF5C0}">
      <dgm:prSet/>
      <dgm:spPr/>
      <dgm:t>
        <a:bodyPr/>
        <a:lstStyle/>
        <a:p>
          <a:endParaRPr lang="id-ID"/>
        </a:p>
      </dgm:t>
    </dgm:pt>
    <dgm:pt modelId="{12285EDF-956E-489F-BEB0-3FFE836C9D35}" type="pres">
      <dgm:prSet presAssocID="{649F1F62-EB08-40CC-A0AC-1A4DA139B98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ED262F8-80B1-4215-B2DD-E2989A9830E0}" type="pres">
      <dgm:prSet presAssocID="{649F1F62-EB08-40CC-A0AC-1A4DA139B98C}" presName="Name1" presStyleCnt="0"/>
      <dgm:spPr/>
    </dgm:pt>
    <dgm:pt modelId="{402B012D-0E3E-4413-A47E-E2095C7154BE}" type="pres">
      <dgm:prSet presAssocID="{649F1F62-EB08-40CC-A0AC-1A4DA139B98C}" presName="cycle" presStyleCnt="0"/>
      <dgm:spPr/>
    </dgm:pt>
    <dgm:pt modelId="{CC270DF0-B36C-4D74-8248-0E998749D1D6}" type="pres">
      <dgm:prSet presAssocID="{649F1F62-EB08-40CC-A0AC-1A4DA139B98C}" presName="srcNode" presStyleLbl="node1" presStyleIdx="0" presStyleCnt="1"/>
      <dgm:spPr/>
    </dgm:pt>
    <dgm:pt modelId="{4CC53560-DBEC-4277-A6C7-AA8F098CD7F2}" type="pres">
      <dgm:prSet presAssocID="{649F1F62-EB08-40CC-A0AC-1A4DA139B98C}" presName="conn" presStyleLbl="parChTrans1D2" presStyleIdx="0" presStyleCnt="1"/>
      <dgm:spPr/>
      <dgm:t>
        <a:bodyPr/>
        <a:lstStyle/>
        <a:p>
          <a:endParaRPr lang="en-US"/>
        </a:p>
      </dgm:t>
    </dgm:pt>
    <dgm:pt modelId="{F307C9DB-D8C8-4AC7-8149-FB535D5E03E9}" type="pres">
      <dgm:prSet presAssocID="{649F1F62-EB08-40CC-A0AC-1A4DA139B98C}" presName="extraNode" presStyleLbl="node1" presStyleIdx="0" presStyleCnt="1"/>
      <dgm:spPr/>
    </dgm:pt>
    <dgm:pt modelId="{BE9F58C5-3F47-4A4C-BB42-9D68BB9ED768}" type="pres">
      <dgm:prSet presAssocID="{649F1F62-EB08-40CC-A0AC-1A4DA139B98C}" presName="dstNode" presStyleLbl="node1" presStyleIdx="0" presStyleCnt="1"/>
      <dgm:spPr/>
    </dgm:pt>
    <dgm:pt modelId="{74C49830-C108-484C-B0E7-E9E9C6221E8D}" type="pres">
      <dgm:prSet presAssocID="{D94D82A4-C760-4762-8C10-CF543B0C4BBD}" presName="text_1" presStyleLbl="node1" presStyleIdx="0" presStyleCnt="1" custScaleX="103447" custScaleY="146383" custLinFactNeighborX="319" custLinFactNeighborY="-16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4C66A-976F-40CD-8368-791B1C471480}" type="pres">
      <dgm:prSet presAssocID="{D94D82A4-C760-4762-8C10-CF543B0C4BBD}" presName="accent_1" presStyleCnt="0"/>
      <dgm:spPr/>
    </dgm:pt>
    <dgm:pt modelId="{413903D3-C1EC-4E62-97E2-ED2DAABEF8BD}" type="pres">
      <dgm:prSet presAssocID="{D94D82A4-C760-4762-8C10-CF543B0C4BBD}" presName="accentRepeatNode" presStyleLbl="solidFgAcc1" presStyleIdx="0" presStyleCnt="1" custScaleX="87467" custScaleY="84706" custLinFactNeighborY="-14940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</dgm:ptLst>
  <dgm:cxnLst>
    <dgm:cxn modelId="{D12CEEA6-18F2-4571-8026-871C09BFB5DC}" srcId="{D94D82A4-C760-4762-8C10-CF543B0C4BBD}" destId="{4D462571-01F3-410B-B491-6AE65D558BDD}" srcOrd="3" destOrd="0" parTransId="{00E78249-E36A-41A2-A18A-B6193FBFC026}" sibTransId="{8EC41947-BE77-4180-9D51-29D6843B37EB}"/>
    <dgm:cxn modelId="{14FF1BE3-8ADD-4961-B770-F22ABAB30154}" srcId="{D94D82A4-C760-4762-8C10-CF543B0C4BBD}" destId="{993F1A9D-7676-4E9E-BA73-4A576DB1857D}" srcOrd="8" destOrd="0" parTransId="{1BEF4DF4-A7A8-4735-A346-886DBC9FFCAE}" sibTransId="{34595425-8D31-42E1-8E80-660CB6E02477}"/>
    <dgm:cxn modelId="{AA9BE450-4C30-4CE0-BA2B-D1211CCD8D97}" type="presOf" srcId="{4D462571-01F3-410B-B491-6AE65D558BDD}" destId="{74C49830-C108-484C-B0E7-E9E9C6221E8D}" srcOrd="0" destOrd="4" presId="urn:microsoft.com/office/officeart/2008/layout/VerticalCurvedList"/>
    <dgm:cxn modelId="{F1BC75A5-736A-4AF8-B3C6-4260B6443389}" srcId="{D94D82A4-C760-4762-8C10-CF543B0C4BBD}" destId="{A3A5D165-88AD-4B76-A0E6-A1BB8000FD91}" srcOrd="9" destOrd="0" parTransId="{30E88171-7674-4AC6-AE59-E5F1A4F6B945}" sibTransId="{ADFBE370-5C42-4F8C-BF96-F008BD965FFB}"/>
    <dgm:cxn modelId="{A87AEE30-2C4E-45DA-A66E-7EBFF28DDF39}" type="presOf" srcId="{1DD9DC0D-17D2-4F96-AE8F-9EA72F9B6B05}" destId="{74C49830-C108-484C-B0E7-E9E9C6221E8D}" srcOrd="0" destOrd="3" presId="urn:microsoft.com/office/officeart/2008/layout/VerticalCurvedList"/>
    <dgm:cxn modelId="{9922439A-692C-4CC7-914B-11F63552F747}" type="presOf" srcId="{EF9AB10A-CD15-4F7B-94F8-49D16DDBE977}" destId="{74C49830-C108-484C-B0E7-E9E9C6221E8D}" srcOrd="0" destOrd="2" presId="urn:microsoft.com/office/officeart/2008/layout/VerticalCurvedList"/>
    <dgm:cxn modelId="{35ACBD79-EC4D-4561-9FF9-4FD3C9A29A7F}" type="presOf" srcId="{47F74F28-DB12-4F64-8EE3-58010E307FE7}" destId="{74C49830-C108-484C-B0E7-E9E9C6221E8D}" srcOrd="0" destOrd="6" presId="urn:microsoft.com/office/officeart/2008/layout/VerticalCurvedList"/>
    <dgm:cxn modelId="{18C961C1-48F4-4367-AD0A-379416C6716D}" type="presOf" srcId="{649F1F62-EB08-40CC-A0AC-1A4DA139B98C}" destId="{12285EDF-956E-489F-BEB0-3FFE836C9D35}" srcOrd="0" destOrd="0" presId="urn:microsoft.com/office/officeart/2008/layout/VerticalCurvedList"/>
    <dgm:cxn modelId="{9D56DB71-0454-41B8-81A7-3670820DF5C0}" srcId="{D94D82A4-C760-4762-8C10-CF543B0C4BBD}" destId="{EF9AB10A-CD15-4F7B-94F8-49D16DDBE977}" srcOrd="1" destOrd="0" parTransId="{6F3A0838-B35E-4BC7-9792-281E2FA62C89}" sibTransId="{F91DC7AA-7251-4396-9F7E-A04A67DB15C4}"/>
    <dgm:cxn modelId="{4D71D88A-8980-4469-BAE2-2ADDE290BF86}" type="presOf" srcId="{927EFF11-2042-4CE0-BCC6-A4D718E647F5}" destId="{74C49830-C108-484C-B0E7-E9E9C6221E8D}" srcOrd="0" destOrd="8" presId="urn:microsoft.com/office/officeart/2008/layout/VerticalCurvedList"/>
    <dgm:cxn modelId="{39B9FAE8-E38E-4620-880D-02CCEB330B96}" type="presOf" srcId="{25BF127B-0EAE-4E08-9C4B-FBA85C11C2C2}" destId="{74C49830-C108-484C-B0E7-E9E9C6221E8D}" srcOrd="0" destOrd="7" presId="urn:microsoft.com/office/officeart/2008/layout/VerticalCurvedList"/>
    <dgm:cxn modelId="{D77B124C-37C9-4722-919C-837DBEC9C1D4}" srcId="{D94D82A4-C760-4762-8C10-CF543B0C4BBD}" destId="{584A080D-AC69-4C8D-945F-E69DDDAECB76}" srcOrd="4" destOrd="0" parTransId="{8BA39D6A-B711-4F35-A653-5FD40EC78240}" sibTransId="{454E88B4-5BE3-4D56-A302-AB541EFF1CCE}"/>
    <dgm:cxn modelId="{0C36F27B-8AE2-4B14-9744-3C602D6ACCD6}" srcId="{649F1F62-EB08-40CC-A0AC-1A4DA139B98C}" destId="{D94D82A4-C760-4762-8C10-CF543B0C4BBD}" srcOrd="0" destOrd="0" parTransId="{6A690BF2-6E1E-4CD6-8A24-79C375FC6D68}" sibTransId="{3B8A2DE2-EA2B-4E95-B001-DA343AE6B97C}"/>
    <dgm:cxn modelId="{F9482097-81A0-454A-B34A-157E0C400A22}" type="presOf" srcId="{A3A5D165-88AD-4B76-A0E6-A1BB8000FD91}" destId="{74C49830-C108-484C-B0E7-E9E9C6221E8D}" srcOrd="0" destOrd="10" presId="urn:microsoft.com/office/officeart/2008/layout/VerticalCurvedList"/>
    <dgm:cxn modelId="{F1B31571-385B-44BB-AFB8-CAC56A53CAE4}" type="presOf" srcId="{D94D82A4-C760-4762-8C10-CF543B0C4BBD}" destId="{74C49830-C108-484C-B0E7-E9E9C6221E8D}" srcOrd="0" destOrd="0" presId="urn:microsoft.com/office/officeart/2008/layout/VerticalCurvedList"/>
    <dgm:cxn modelId="{C52529F4-5254-46C6-A6E7-8E3B667EC68A}" srcId="{D94D82A4-C760-4762-8C10-CF543B0C4BBD}" destId="{E769F2E2-EE45-4A1C-BB05-267A37AF4491}" srcOrd="0" destOrd="0" parTransId="{17F0A66C-0951-49A1-9CD6-29CD1B8A1A1E}" sibTransId="{BA6F5FBB-2696-41E3-A936-0EF1BD000E7C}"/>
    <dgm:cxn modelId="{73E2FB20-8CE8-4737-93C8-93B0A3EDD9BE}" type="presOf" srcId="{E769F2E2-EE45-4A1C-BB05-267A37AF4491}" destId="{74C49830-C108-484C-B0E7-E9E9C6221E8D}" srcOrd="0" destOrd="1" presId="urn:microsoft.com/office/officeart/2008/layout/VerticalCurvedList"/>
    <dgm:cxn modelId="{17066129-6E44-4A6E-9BFE-7677F8D6F5A5}" srcId="{D94D82A4-C760-4762-8C10-CF543B0C4BBD}" destId="{25BF127B-0EAE-4E08-9C4B-FBA85C11C2C2}" srcOrd="6" destOrd="0" parTransId="{241235EF-FC3F-436D-9C42-B4BF540F5F65}" sibTransId="{ACDDD4AA-2899-48C1-9736-E738231A35BB}"/>
    <dgm:cxn modelId="{EB38094B-8FF1-43D0-AE66-FCEB0634255E}" srcId="{D94D82A4-C760-4762-8C10-CF543B0C4BBD}" destId="{927EFF11-2042-4CE0-BCC6-A4D718E647F5}" srcOrd="7" destOrd="0" parTransId="{C59A4DBE-394E-426C-9E69-AA532455A273}" sibTransId="{5E2FA2A9-6799-4CF7-911E-BD62F8CAFDE8}"/>
    <dgm:cxn modelId="{27C32CD7-00B1-468D-85BE-C73DC7569D3A}" type="presOf" srcId="{584A080D-AC69-4C8D-945F-E69DDDAECB76}" destId="{74C49830-C108-484C-B0E7-E9E9C6221E8D}" srcOrd="0" destOrd="5" presId="urn:microsoft.com/office/officeart/2008/layout/VerticalCurvedList"/>
    <dgm:cxn modelId="{5EC850EB-E602-47E6-8253-F4833E8586AD}" type="presOf" srcId="{BA6F5FBB-2696-41E3-A936-0EF1BD000E7C}" destId="{4CC53560-DBEC-4277-A6C7-AA8F098CD7F2}" srcOrd="0" destOrd="0" presId="urn:microsoft.com/office/officeart/2008/layout/VerticalCurvedList"/>
    <dgm:cxn modelId="{59067D73-35B6-41DD-8CE2-4ED343639E37}" srcId="{D94D82A4-C760-4762-8C10-CF543B0C4BBD}" destId="{1DD9DC0D-17D2-4F96-AE8F-9EA72F9B6B05}" srcOrd="2" destOrd="0" parTransId="{77839C03-200D-49D3-89E5-89CE29763B54}" sibTransId="{60FFAA27-1C1B-4069-8EEA-B976D744D21B}"/>
    <dgm:cxn modelId="{7C454146-AE56-4442-9746-0AE1154F464F}" type="presOf" srcId="{993F1A9D-7676-4E9E-BA73-4A576DB1857D}" destId="{74C49830-C108-484C-B0E7-E9E9C6221E8D}" srcOrd="0" destOrd="9" presId="urn:microsoft.com/office/officeart/2008/layout/VerticalCurvedList"/>
    <dgm:cxn modelId="{B3A6D270-53F2-470F-BAB7-4293DD6E2203}" srcId="{D94D82A4-C760-4762-8C10-CF543B0C4BBD}" destId="{47F74F28-DB12-4F64-8EE3-58010E307FE7}" srcOrd="5" destOrd="0" parTransId="{DD7FFC06-1644-4C87-A700-4D736171D625}" sibTransId="{AB69F194-3913-47C6-BB05-02807E1DA850}"/>
    <dgm:cxn modelId="{CE565DF0-A336-47B4-83C2-E46207F39443}" type="presParOf" srcId="{12285EDF-956E-489F-BEB0-3FFE836C9D35}" destId="{7ED262F8-80B1-4215-B2DD-E2989A9830E0}" srcOrd="0" destOrd="0" presId="urn:microsoft.com/office/officeart/2008/layout/VerticalCurvedList"/>
    <dgm:cxn modelId="{BDC2D35D-1030-423B-8DE3-42F68217A744}" type="presParOf" srcId="{7ED262F8-80B1-4215-B2DD-E2989A9830E0}" destId="{402B012D-0E3E-4413-A47E-E2095C7154BE}" srcOrd="0" destOrd="0" presId="urn:microsoft.com/office/officeart/2008/layout/VerticalCurvedList"/>
    <dgm:cxn modelId="{796BE304-F4C4-4F2C-A0F7-76589966C22C}" type="presParOf" srcId="{402B012D-0E3E-4413-A47E-E2095C7154BE}" destId="{CC270DF0-B36C-4D74-8248-0E998749D1D6}" srcOrd="0" destOrd="0" presId="urn:microsoft.com/office/officeart/2008/layout/VerticalCurvedList"/>
    <dgm:cxn modelId="{DE4420F1-BFAF-46F6-B847-5D2B169C62DE}" type="presParOf" srcId="{402B012D-0E3E-4413-A47E-E2095C7154BE}" destId="{4CC53560-DBEC-4277-A6C7-AA8F098CD7F2}" srcOrd="1" destOrd="0" presId="urn:microsoft.com/office/officeart/2008/layout/VerticalCurvedList"/>
    <dgm:cxn modelId="{951D1927-5B2C-45E9-8E6B-3DDC2CB15CA9}" type="presParOf" srcId="{402B012D-0E3E-4413-A47E-E2095C7154BE}" destId="{F307C9DB-D8C8-4AC7-8149-FB535D5E03E9}" srcOrd="2" destOrd="0" presId="urn:microsoft.com/office/officeart/2008/layout/VerticalCurvedList"/>
    <dgm:cxn modelId="{520B7CBF-24AA-4886-B16F-FB9932941244}" type="presParOf" srcId="{402B012D-0E3E-4413-A47E-E2095C7154BE}" destId="{BE9F58C5-3F47-4A4C-BB42-9D68BB9ED768}" srcOrd="3" destOrd="0" presId="urn:microsoft.com/office/officeart/2008/layout/VerticalCurvedList"/>
    <dgm:cxn modelId="{BDF82C10-12DA-483B-AF70-4F152913E645}" type="presParOf" srcId="{7ED262F8-80B1-4215-B2DD-E2989A9830E0}" destId="{74C49830-C108-484C-B0E7-E9E9C6221E8D}" srcOrd="1" destOrd="0" presId="urn:microsoft.com/office/officeart/2008/layout/VerticalCurvedList"/>
    <dgm:cxn modelId="{F9D469BD-9C05-4DBB-A91E-0CD16F5F7AE9}" type="presParOf" srcId="{7ED262F8-80B1-4215-B2DD-E2989A9830E0}" destId="{60C4C66A-976F-40CD-8368-791B1C471480}" srcOrd="2" destOrd="0" presId="urn:microsoft.com/office/officeart/2008/layout/VerticalCurvedList"/>
    <dgm:cxn modelId="{C80FC417-730E-41DC-85B4-5EF513A3ABC2}" type="presParOf" srcId="{60C4C66A-976F-40CD-8368-791B1C471480}" destId="{413903D3-C1EC-4E62-97E2-ED2DAABEF8B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3560-DBEC-4277-A6C7-AA8F098CD7F2}">
      <dsp:nvSpPr>
        <dsp:cNvPr id="0" name=""/>
        <dsp:cNvSpPr/>
      </dsp:nvSpPr>
      <dsp:spPr>
        <a:xfrm>
          <a:off x="-6929756" y="-1119443"/>
          <a:ext cx="8715888" cy="8715888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solidFill>
          <a:schemeClr val="lt1"/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74C49830-C108-484C-B0E7-E9E9C6221E8D}">
      <dsp:nvSpPr>
        <dsp:cNvPr id="0" name=""/>
        <dsp:cNvSpPr/>
      </dsp:nvSpPr>
      <dsp:spPr>
        <a:xfrm>
          <a:off x="1626076" y="502477"/>
          <a:ext cx="7175808" cy="4455897"/>
        </a:xfrm>
        <a:prstGeom prst="rect">
          <a:avLst/>
        </a:prstGeom>
        <a:solidFill>
          <a:srgbClr val="0070C0">
            <a:alpha val="90000"/>
          </a:srgb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70559" tIns="71120" rIns="71120" bIns="7112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>
              <a:latin typeface="+mj-lt"/>
            </a:rPr>
            <a:t>PT. Sung Bo Jaya Factory 1&amp;2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President		: Mr. Lee </a:t>
          </a:r>
          <a:r>
            <a:rPr lang="en-US" sz="1200" kern="1200" dirty="0" err="1">
              <a:latin typeface="+mj-lt"/>
            </a:rPr>
            <a:t>Kyungjae</a:t>
          </a:r>
          <a:r>
            <a:rPr lang="en-US" sz="1200" kern="1200" dirty="0">
              <a:latin typeface="+mj-lt"/>
            </a:rPr>
            <a:t> (kjlee@sungbojaya.co.id)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Contact person	: Mr. </a:t>
          </a:r>
          <a:r>
            <a:rPr lang="en-US" sz="1200" kern="1200" dirty="0" err="1">
              <a:latin typeface="+mj-lt"/>
            </a:rPr>
            <a:t>Jeong</a:t>
          </a:r>
          <a:r>
            <a:rPr lang="en-US" sz="1200" kern="1200" dirty="0">
              <a:latin typeface="+mj-lt"/>
            </a:rPr>
            <a:t> Jun Tae (jtjeong@sungbojaya.co.id)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Established		: 2001, 2005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Investment		: 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USD 5,000,000</a:t>
          </a:r>
          <a:endParaRPr lang="en-US" sz="1200" kern="1200" dirty="0"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Main Product	: Woven 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Jacket, Light Wear, Knit Wear, Pants, Etc.</a:t>
          </a:r>
          <a:endParaRPr lang="en-US" sz="1200" kern="1200" dirty="0"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Employee		: 1,800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 Employees </a:t>
          </a:r>
          <a:endParaRPr lang="en-US" sz="1200" kern="1200" dirty="0"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E-mail		: sungbo@sungbojaya.co.id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Phone/Fax		: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(021) 8231440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 /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(021) 8231456</a:t>
          </a:r>
          <a:endParaRPr lang="en-US" sz="1200" kern="1200" dirty="0"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+mj-lt"/>
            </a:rPr>
            <a:t>Address		: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Kp. Rawailat RT.03/RW.09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D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esa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Dayeuh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, kecamatan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Cileungsi, 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			 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Kab</a:t>
          </a:r>
          <a:r>
            <a:rPr lang="en-US" altLang="ko-KR" sz="1200" kern="1200" dirty="0" err="1">
              <a:latin typeface="+mj-lt"/>
              <a:ea typeface="휴먼태모음T" pitchFamily="2" charset="-127"/>
            </a:rPr>
            <a:t>upaten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 </a:t>
          </a:r>
          <a:r>
            <a:rPr lang="id-ID" altLang="ko-KR" sz="1200" kern="1200" dirty="0">
              <a:latin typeface="+mj-lt"/>
              <a:ea typeface="휴먼태모음T" pitchFamily="2" charset="-127"/>
            </a:rPr>
            <a:t>Bogor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, </a:t>
          </a:r>
          <a:r>
            <a:rPr lang="en-US" altLang="ko-KR" sz="1200" kern="1200" dirty="0" err="1">
              <a:latin typeface="+mj-lt"/>
              <a:ea typeface="휴먼태모음T" pitchFamily="2" charset="-127"/>
            </a:rPr>
            <a:t>Jawa</a:t>
          </a:r>
          <a:r>
            <a:rPr lang="en-US" altLang="ko-KR" sz="1200" kern="1200" dirty="0">
              <a:latin typeface="+mj-lt"/>
              <a:ea typeface="휴먼태모음T" pitchFamily="2" charset="-127"/>
            </a:rPr>
            <a:t> Barat 16820</a:t>
          </a:r>
          <a:endParaRPr lang="en-US" sz="1200" kern="1200" dirty="0"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latin typeface="+mj-lt"/>
          </a:endParaRPr>
        </a:p>
      </dsp:txBody>
      <dsp:txXfrm>
        <a:off x="1626076" y="502477"/>
        <a:ext cx="7175808" cy="4455897"/>
      </dsp:txXfrm>
    </dsp:sp>
    <dsp:sp modelId="{413903D3-C1EC-4E62-97E2-ED2DAABEF8BD}">
      <dsp:nvSpPr>
        <dsp:cNvPr id="0" name=""/>
        <dsp:cNvSpPr/>
      </dsp:nvSpPr>
      <dsp:spPr>
        <a:xfrm>
          <a:off x="59443" y="1058502"/>
          <a:ext cx="3328118" cy="3223062"/>
        </a:xfrm>
        <a:prstGeom prst="ellipse">
          <a:avLst/>
        </a:prstGeom>
        <a:solidFill>
          <a:schemeClr val="lt1"/>
        </a:solidFill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1015"/>
          </a:xfrm>
          <a:prstGeom prst="rect">
            <a:avLst/>
          </a:prstGeom>
        </p:spPr>
        <p:txBody>
          <a:bodyPr vert="horz" lIns="96602" tIns="48301" rIns="96602" bIns="48301" rtlCol="0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02" tIns="48301" rIns="96602" bIns="48301" rtlCol="0"/>
          <a:lstStyle>
            <a:lvl1pPr algn="r">
              <a:defRPr sz="1300"/>
            </a:lvl1pPr>
          </a:lstStyle>
          <a:p>
            <a:fld id="{FAD8FB03-FE47-410A-A963-2FB226EE2B9D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2" tIns="48301" rIns="96602" bIns="48301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6602" tIns="48301" rIns="96602" bIns="4830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1" cy="501015"/>
          </a:xfrm>
          <a:prstGeom prst="rect">
            <a:avLst/>
          </a:prstGeom>
        </p:spPr>
        <p:txBody>
          <a:bodyPr vert="horz" lIns="96602" tIns="48301" rIns="96602" bIns="48301" rtlCol="0" anchor="b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02" tIns="48301" rIns="96602" bIns="48301" rtlCol="0" anchor="b"/>
          <a:lstStyle>
            <a:lvl1pPr algn="r">
              <a:defRPr sz="1300"/>
            </a:lvl1pPr>
          </a:lstStyle>
          <a:p>
            <a:fld id="{C7BA2DAB-6908-4BAE-BB24-B04054956AA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866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A2DAB-6908-4BAE-BB24-B04054956AAD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6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A2DAB-6908-4BAE-BB24-B04054956AAD}" type="slidenum">
              <a:rPr lang="id-ID" smtClean="0"/>
              <a:pPr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818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A2DAB-6908-4BAE-BB24-B04054956AAD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969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A2DAB-6908-4BAE-BB24-B04054956AAD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835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661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79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763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798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25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983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6103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233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471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86651" y="531200"/>
            <a:ext cx="7370699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04926" y="1994467"/>
            <a:ext cx="3560099" cy="457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79180" y="1994467"/>
            <a:ext cx="3560099" cy="457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70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971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693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589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2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583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735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71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24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5AE1F5B-D622-4188-83FF-D83C4C0FE868}" type="datetimeFigureOut">
              <a:rPr lang="id-ID" smtClean="0"/>
              <a:pPr/>
              <a:t>06/11/2025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CA7F9AD-0499-4CE4-8C6E-A25DC5AD5B0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0062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2.jp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8.jp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2.jpe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6068" y="476672"/>
            <a:ext cx="4608512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PT. SUNG BO JAYA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55546" y="1036792"/>
            <a:ext cx="19050" cy="1718018"/>
          </a:xfrm>
          <a:prstGeom prst="line">
            <a:avLst/>
          </a:prstGeom>
          <a:ln w="412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447800" y="2780928"/>
            <a:ext cx="6328624" cy="534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" y="3531424"/>
            <a:ext cx="25908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Bookman Old Style" pitchFamily="18" charset="0"/>
              </a:rPr>
              <a:t>FACTORY 1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1447800" y="2780928"/>
            <a:ext cx="0" cy="7504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7785585" y="2834347"/>
            <a:ext cx="0" cy="6999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88045-E364-4061-8E67-A43FA81C4511}"/>
              </a:ext>
            </a:extLst>
          </p:cNvPr>
          <p:cNvSpPr/>
          <p:nvPr/>
        </p:nvSpPr>
        <p:spPr>
          <a:xfrm>
            <a:off x="6372200" y="3512198"/>
            <a:ext cx="2590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Bookman Old Style" pitchFamily="18" charset="0"/>
              </a:rPr>
              <a:t>FACTORY 2</a:t>
            </a:r>
          </a:p>
        </p:txBody>
      </p:sp>
    </p:spTree>
    <p:extLst>
      <p:ext uri="{BB962C8B-B14F-4D97-AF65-F5344CB8AC3E}">
        <p14:creationId xmlns:p14="http://schemas.microsoft.com/office/powerpoint/2010/main" val="49456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7">
            <a:extLst>
              <a:ext uri="{FF2B5EF4-FFF2-40B4-BE49-F238E27FC236}">
                <a16:creationId xmlns:a16="http://schemas.microsoft.com/office/drawing/2014/main" id="{BD79EB3C-055F-44A4-B1A3-17754B6A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17" y="1878381"/>
            <a:ext cx="3597910" cy="427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>
            <a:extLst>
              <a:ext uri="{FF2B5EF4-FFF2-40B4-BE49-F238E27FC236}">
                <a16:creationId xmlns:a16="http://schemas.microsoft.com/office/drawing/2014/main" id="{CD7484A9-307C-411F-97FF-E6F0E5F60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5"/>
          <a:stretch/>
        </p:blipFill>
        <p:spPr bwMode="auto">
          <a:xfrm>
            <a:off x="3851919" y="-1"/>
            <a:ext cx="52967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2">
            <a:extLst>
              <a:ext uri="{FF2B5EF4-FFF2-40B4-BE49-F238E27FC236}">
                <a16:creationId xmlns:a16="http://schemas.microsoft.com/office/drawing/2014/main" id="{6A8CB908-1CEC-45BA-80C9-6D864FEB0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4"/>
          <a:stretch/>
        </p:blipFill>
        <p:spPr bwMode="auto">
          <a:xfrm>
            <a:off x="1" y="-1"/>
            <a:ext cx="6427824" cy="51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>
            <a:extLst>
              <a:ext uri="{FF2B5EF4-FFF2-40B4-BE49-F238E27FC236}">
                <a16:creationId xmlns:a16="http://schemas.microsoft.com/office/drawing/2014/main" id="{B551FAA1-B7C6-442A-98AB-90DD61F03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5"/>
          <a:stretch/>
        </p:blipFill>
        <p:spPr bwMode="auto">
          <a:xfrm>
            <a:off x="0" y="2825879"/>
            <a:ext cx="3851920" cy="40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Y:\IT SUPPORT\COMPANY\Untitled-1 copy.png">
            <a:extLst>
              <a:ext uri="{FF2B5EF4-FFF2-40B4-BE49-F238E27FC236}">
                <a16:creationId xmlns:a16="http://schemas.microsoft.com/office/drawing/2014/main" id="{E27A681D-0D0C-42EE-9986-46111F6F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79" y="66448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D60A95-B518-4DF8-A591-06DD8382C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3861048"/>
            <a:ext cx="2190336" cy="296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39BF4-BDEA-4D9E-8303-116B8A951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2020063" cy="812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A0BF52-B4DE-44A3-A5E8-4875201CE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17" y="-325455"/>
            <a:ext cx="2200215" cy="2964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D5FAB-2BE2-4433-8EA0-9E75CD382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08" y="450684"/>
            <a:ext cx="2333838" cy="2964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E9CE5B-4B53-4B2F-8376-E40C8CD70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35" y="2558640"/>
            <a:ext cx="3221665" cy="4402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723E8A-12C0-457E-A8E5-489147429A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7101"/>
            <a:ext cx="2286000" cy="3009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F824A2-5797-464A-BC49-E05C84B5E8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38" y="1769533"/>
            <a:ext cx="2686808" cy="3030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A56197-E9FC-46ED-9F63-765CABD28F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31245"/>
            <a:ext cx="2302854" cy="3270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49B0E-01DB-445B-B9A1-90626F6D91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45" y="-325455"/>
            <a:ext cx="2454367" cy="2840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A8B4E3-3196-4976-8F27-3AB8FF439F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06" y="3832786"/>
            <a:ext cx="2396253" cy="3127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52881D-73DA-4F79-BEF1-18C82688EE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940" y="1478148"/>
            <a:ext cx="2477048" cy="33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9D5018-7181-448E-A658-78F4868A8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9"/>
            <a:ext cx="9144000" cy="6871109"/>
          </a:xfrm>
          <a:prstGeom prst="rect">
            <a:avLst/>
          </a:prstGeom>
        </p:spPr>
      </p:pic>
      <p:pic>
        <p:nvPicPr>
          <p:cNvPr id="12" name="Picture 11" descr="Y:\IT SUPPORT\COMPANY\Untitled-1 copy.png">
            <a:extLst>
              <a:ext uri="{FF2B5EF4-FFF2-40B4-BE49-F238E27FC236}">
                <a16:creationId xmlns:a16="http://schemas.microsoft.com/office/drawing/2014/main" id="{8B09CC25-7024-4A7D-BC49-BDBD19E7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18" y="51170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3741-2305-421C-840C-CE570AEC5A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r="24156"/>
          <a:stretch/>
        </p:blipFill>
        <p:spPr>
          <a:xfrm>
            <a:off x="4716016" y="108928"/>
            <a:ext cx="1741377" cy="1307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A868E1-4F4B-4F40-8981-C4B0AC4FFA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6" b="36702"/>
          <a:stretch/>
        </p:blipFill>
        <p:spPr>
          <a:xfrm>
            <a:off x="317209" y="58899"/>
            <a:ext cx="2908749" cy="921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2D8AE7-1B62-4432-8EE2-4C215B3F4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066428"/>
            <a:ext cx="2218556" cy="22185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F73FE6-B195-4A2D-BD24-E3BF9CB21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67" y="1296144"/>
            <a:ext cx="2592288" cy="2592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ACD6DE-9822-44F1-8DF6-745313441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75" y="4339942"/>
            <a:ext cx="2448272" cy="24482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D5EB49-C9CE-4189-B302-67767FB100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10" y="3575416"/>
            <a:ext cx="2376264" cy="2376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BC5BB6-D761-4FBB-8207-A1EE230486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19" y="332656"/>
            <a:ext cx="2506649" cy="37970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B92A29-53FC-4148-93AF-4F80BC8F2D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93510"/>
            <a:ext cx="3180382" cy="31803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D3ABC8-FCDF-4273-86B2-DC65933D10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26" y="3510408"/>
            <a:ext cx="3105303" cy="31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5BABA88-9D21-447D-9360-7DF6CAC2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-1"/>
            <a:ext cx="9134344" cy="6858001"/>
          </a:xfrm>
          <a:prstGeom prst="rect">
            <a:avLst/>
          </a:prstGeom>
        </p:spPr>
      </p:pic>
      <p:pic>
        <p:nvPicPr>
          <p:cNvPr id="12" name="Picture 11" descr="Y:\IT SUPPORT\COMPANY\Untitled-1 copy.png">
            <a:extLst>
              <a:ext uri="{FF2B5EF4-FFF2-40B4-BE49-F238E27FC236}">
                <a16:creationId xmlns:a16="http://schemas.microsoft.com/office/drawing/2014/main" id="{21BA7E80-6DE7-4490-8632-397F22C8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34" y="51170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872FC-9EEE-4959-A7C3-AB472C4628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0920" r="15329" b="9621"/>
          <a:stretch/>
        </p:blipFill>
        <p:spPr>
          <a:xfrm rot="1184968">
            <a:off x="7115036" y="356115"/>
            <a:ext cx="1042755" cy="1972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26FAE-2CDC-42CF-B5FF-116FFD7C79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0487" r="9680"/>
          <a:stretch/>
        </p:blipFill>
        <p:spPr>
          <a:xfrm>
            <a:off x="2783652" y="4662749"/>
            <a:ext cx="1068268" cy="2078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B16F38-F5BA-4E10-A6EA-A5034E1F8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14811" r="11697" b="8000"/>
          <a:stretch/>
        </p:blipFill>
        <p:spPr>
          <a:xfrm>
            <a:off x="122275" y="763476"/>
            <a:ext cx="1058551" cy="1945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D2FA8-11BB-4C9E-A62F-5D248FB56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29567" r="15728" b="12542"/>
          <a:stretch/>
        </p:blipFill>
        <p:spPr>
          <a:xfrm>
            <a:off x="-252536" y="4725144"/>
            <a:ext cx="1434100" cy="2151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B6D7EE-94CE-4615-8A1A-7A1CFC80C2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23607" r="7663" b="11406"/>
          <a:stretch/>
        </p:blipFill>
        <p:spPr>
          <a:xfrm rot="20670783">
            <a:off x="4943918" y="499888"/>
            <a:ext cx="1207347" cy="1818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0003C8-EA88-4CC1-B44C-8B53816334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17081" r="9392" b="12541"/>
          <a:stretch/>
        </p:blipFill>
        <p:spPr>
          <a:xfrm>
            <a:off x="2302788" y="2348880"/>
            <a:ext cx="1105075" cy="1773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635509-D1D1-4B91-80D0-F6994E585A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27297" r="5294" b="10271"/>
          <a:stretch/>
        </p:blipFill>
        <p:spPr>
          <a:xfrm>
            <a:off x="4355976" y="3356992"/>
            <a:ext cx="1687102" cy="23792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4E1AB4-1313-4C06-82AF-3B3ADFC43D9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13676" b="14812"/>
          <a:stretch/>
        </p:blipFill>
        <p:spPr>
          <a:xfrm>
            <a:off x="1308178" y="4996729"/>
            <a:ext cx="1253165" cy="18886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B77749F-9505-433A-80E5-F1E6220D35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11406" r="9392" b="14812"/>
          <a:stretch/>
        </p:blipFill>
        <p:spPr>
          <a:xfrm>
            <a:off x="7525832" y="3140968"/>
            <a:ext cx="1654680" cy="28956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64989D-2EC7-470B-BBC6-0C01AC0C15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8575" r="13015" b="3161"/>
          <a:stretch/>
        </p:blipFill>
        <p:spPr>
          <a:xfrm>
            <a:off x="6012160" y="3654113"/>
            <a:ext cx="1434100" cy="32199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4B62A1-5B09-4779-A792-9873996C57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t="8730" r="15728" b="5057"/>
          <a:stretch/>
        </p:blipFill>
        <p:spPr>
          <a:xfrm>
            <a:off x="1219955" y="1679886"/>
            <a:ext cx="885180" cy="20049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41D99C-029D-4B43-98FB-C0C00C831C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" y="12665"/>
            <a:ext cx="2078386" cy="50335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DE55933-7628-42CB-9AE8-CCB5B013C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t="33355" r="13103" b="36149"/>
          <a:stretch/>
        </p:blipFill>
        <p:spPr>
          <a:xfrm>
            <a:off x="5583272" y="2447161"/>
            <a:ext cx="2535661" cy="1095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8951F2-2B7E-4324-875F-4F5B3F7FB8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27" y="0"/>
            <a:ext cx="1604493" cy="152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F10A4-96EC-415F-85B0-C8572BC5192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9" b="38413"/>
          <a:stretch/>
        </p:blipFill>
        <p:spPr>
          <a:xfrm>
            <a:off x="747894" y="4155292"/>
            <a:ext cx="2303542" cy="569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0F386-FC76-4CEF-9DA6-63754CB7EEE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23996" r="10521" b="22100"/>
          <a:stretch/>
        </p:blipFill>
        <p:spPr>
          <a:xfrm>
            <a:off x="1547664" y="744923"/>
            <a:ext cx="1503772" cy="667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541C62-92F3-441D-A3C0-2ED3CA57435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4" b="24640"/>
          <a:stretch/>
        </p:blipFill>
        <p:spPr>
          <a:xfrm>
            <a:off x="2432620" y="1691325"/>
            <a:ext cx="2554094" cy="7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26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126271" y="0"/>
            <a:ext cx="4022725" cy="6867525"/>
            <a:chOff x="5126271" y="0"/>
            <a:chExt cx="4022725" cy="6867525"/>
          </a:xfrm>
        </p:grpSpPr>
        <p:sp>
          <p:nvSpPr>
            <p:cNvPr id="4" name="object 4"/>
            <p:cNvSpPr/>
            <p:nvPr/>
          </p:nvSpPr>
          <p:spPr>
            <a:xfrm>
              <a:off x="5131033" y="4181942"/>
              <a:ext cx="4013200" cy="2676525"/>
            </a:xfrm>
            <a:custGeom>
              <a:avLst/>
              <a:gdLst/>
              <a:ahLst/>
              <a:cxnLst/>
              <a:rect l="l" t="t" r="r" b="b"/>
              <a:pathLst>
                <a:path w="4013200" h="2676525">
                  <a:moveTo>
                    <a:pt x="0" y="2676057"/>
                  </a:moveTo>
                  <a:lnTo>
                    <a:pt x="4012965" y="0"/>
                  </a:lnTo>
                </a:path>
              </a:pathLst>
            </a:custGeom>
            <a:ln w="9525">
              <a:solidFill>
                <a:srgbClr val="5FCA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2150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525">
              <a:solidFill>
                <a:srgbClr val="5FCA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92415" y="0"/>
              <a:ext cx="2251710" cy="6858000"/>
            </a:xfrm>
            <a:custGeom>
              <a:avLst/>
              <a:gdLst/>
              <a:ahLst/>
              <a:cxnLst/>
              <a:rect l="l" t="t" r="r" b="b"/>
              <a:pathLst>
                <a:path w="2251709" h="6858000">
                  <a:moveTo>
                    <a:pt x="2023492" y="0"/>
                  </a:moveTo>
                  <a:lnTo>
                    <a:pt x="0" y="6857998"/>
                  </a:lnTo>
                  <a:lnTo>
                    <a:pt x="2251583" y="6857998"/>
                  </a:lnTo>
                  <a:lnTo>
                    <a:pt x="2251583" y="8189"/>
                  </a:lnTo>
                  <a:lnTo>
                    <a:pt x="2023492" y="0"/>
                  </a:lnTo>
                  <a:close/>
                </a:path>
              </a:pathLst>
            </a:custGeom>
            <a:solidFill>
              <a:srgbClr val="5FCAEE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06266" y="0"/>
              <a:ext cx="1938020" cy="6858000"/>
            </a:xfrm>
            <a:custGeom>
              <a:avLst/>
              <a:gdLst/>
              <a:ahLst/>
              <a:cxnLst/>
              <a:rect l="l" t="t" r="r" b="b"/>
              <a:pathLst>
                <a:path w="1938020" h="6858000">
                  <a:moveTo>
                    <a:pt x="1937733" y="0"/>
                  </a:moveTo>
                  <a:lnTo>
                    <a:pt x="0" y="0"/>
                  </a:lnTo>
                  <a:lnTo>
                    <a:pt x="1200751" y="6857996"/>
                  </a:lnTo>
                  <a:lnTo>
                    <a:pt x="1937733" y="6857996"/>
                  </a:lnTo>
                  <a:lnTo>
                    <a:pt x="1937733" y="0"/>
                  </a:lnTo>
                  <a:close/>
                </a:path>
              </a:pathLst>
            </a:custGeom>
            <a:solidFill>
              <a:srgbClr val="5FCAEE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38291" y="3921830"/>
              <a:ext cx="2505710" cy="2936240"/>
            </a:xfrm>
            <a:custGeom>
              <a:avLst/>
              <a:gdLst/>
              <a:ahLst/>
              <a:cxnLst/>
              <a:rect l="l" t="t" r="r" b="b"/>
              <a:pathLst>
                <a:path w="2505709" h="2936240">
                  <a:moveTo>
                    <a:pt x="2505707" y="0"/>
                  </a:moveTo>
                  <a:lnTo>
                    <a:pt x="0" y="2936168"/>
                  </a:lnTo>
                  <a:lnTo>
                    <a:pt x="2505707" y="2936168"/>
                  </a:lnTo>
                  <a:lnTo>
                    <a:pt x="2505707" y="0"/>
                  </a:lnTo>
                  <a:close/>
                </a:path>
              </a:pathLst>
            </a:custGeom>
            <a:solidFill>
              <a:srgbClr val="17AFE3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2803" y="0"/>
              <a:ext cx="2131695" cy="6858000"/>
            </a:xfrm>
            <a:custGeom>
              <a:avLst/>
              <a:gdLst/>
              <a:ahLst/>
              <a:cxnLst/>
              <a:rect l="l" t="t" r="r" b="b"/>
              <a:pathLst>
                <a:path w="2131695" h="6858000">
                  <a:moveTo>
                    <a:pt x="2131196" y="0"/>
                  </a:moveTo>
                  <a:lnTo>
                    <a:pt x="0" y="0"/>
                  </a:lnTo>
                  <a:lnTo>
                    <a:pt x="1853954" y="6857996"/>
                  </a:lnTo>
                  <a:lnTo>
                    <a:pt x="2131196" y="6849794"/>
                  </a:lnTo>
                  <a:lnTo>
                    <a:pt x="2131196" y="0"/>
                  </a:lnTo>
                  <a:close/>
                </a:path>
              </a:pathLst>
            </a:custGeom>
            <a:solidFill>
              <a:srgbClr val="17AFE3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95640" y="0"/>
              <a:ext cx="848360" cy="6858000"/>
            </a:xfrm>
            <a:custGeom>
              <a:avLst/>
              <a:gdLst/>
              <a:ahLst/>
              <a:cxnLst/>
              <a:rect l="l" t="t" r="r" b="b"/>
              <a:pathLst>
                <a:path w="848359" h="6858000">
                  <a:moveTo>
                    <a:pt x="848359" y="0"/>
                  </a:moveTo>
                  <a:lnTo>
                    <a:pt x="675906" y="0"/>
                  </a:lnTo>
                  <a:lnTo>
                    <a:pt x="0" y="6857996"/>
                  </a:lnTo>
                  <a:lnTo>
                    <a:pt x="848359" y="6857996"/>
                  </a:lnTo>
                  <a:lnTo>
                    <a:pt x="848359" y="0"/>
                  </a:lnTo>
                  <a:close/>
                </a:path>
              </a:pathLst>
            </a:custGeom>
            <a:solidFill>
              <a:srgbClr val="2D83C3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94925" y="0"/>
              <a:ext cx="1049655" cy="6858000"/>
            </a:xfrm>
            <a:custGeom>
              <a:avLst/>
              <a:gdLst/>
              <a:ahLst/>
              <a:cxnLst/>
              <a:rect l="l" t="t" r="r" b="b"/>
              <a:pathLst>
                <a:path w="1049654" h="6858000">
                  <a:moveTo>
                    <a:pt x="1049074" y="0"/>
                  </a:moveTo>
                  <a:lnTo>
                    <a:pt x="0" y="0"/>
                  </a:lnTo>
                  <a:lnTo>
                    <a:pt x="937441" y="6857996"/>
                  </a:lnTo>
                  <a:lnTo>
                    <a:pt x="1049074" y="6857996"/>
                  </a:lnTo>
                  <a:lnTo>
                    <a:pt x="1049074" y="0"/>
                  </a:lnTo>
                  <a:close/>
                </a:path>
              </a:pathLst>
            </a:custGeom>
            <a:solidFill>
              <a:srgbClr val="226192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68311" y="4918498"/>
              <a:ext cx="1075690" cy="1939925"/>
            </a:xfrm>
            <a:custGeom>
              <a:avLst/>
              <a:gdLst/>
              <a:ahLst/>
              <a:cxnLst/>
              <a:rect l="l" t="t" r="r" b="b"/>
              <a:pathLst>
                <a:path w="1075690" h="1939925">
                  <a:moveTo>
                    <a:pt x="1075689" y="0"/>
                  </a:moveTo>
                  <a:lnTo>
                    <a:pt x="0" y="1939500"/>
                  </a:lnTo>
                  <a:lnTo>
                    <a:pt x="1075689" y="1934499"/>
                  </a:lnTo>
                  <a:lnTo>
                    <a:pt x="1075689" y="0"/>
                  </a:lnTo>
                  <a:close/>
                </a:path>
              </a:pathLst>
            </a:custGeom>
            <a:solidFill>
              <a:srgbClr val="17AFE3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5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9694444"/>
              </p:ext>
            </p:extLst>
          </p:nvPr>
        </p:nvGraphicFramePr>
        <p:xfrm>
          <a:off x="152400" y="609600"/>
          <a:ext cx="88392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07504" y="44625"/>
            <a:ext cx="4464496" cy="432047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Company Overview</a:t>
            </a:r>
          </a:p>
        </p:txBody>
      </p:sp>
      <p:pic>
        <p:nvPicPr>
          <p:cNvPr id="10" name="Picture 9" descr="Y:\IT SUPPORT\COMPANY\Untitled-1 copy.png">
            <a:extLst>
              <a:ext uri="{FF2B5EF4-FFF2-40B4-BE49-F238E27FC236}">
                <a16:creationId xmlns:a16="http://schemas.microsoft.com/office/drawing/2014/main" id="{BC606231-163D-47D9-AB08-6C320719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440" y="44624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Y:\IT SUPPORT\COMPANY\Untitled-1 copy.png">
            <a:extLst>
              <a:ext uri="{FF2B5EF4-FFF2-40B4-BE49-F238E27FC236}">
                <a16:creationId xmlns:a16="http://schemas.microsoft.com/office/drawing/2014/main" id="{DC6F630C-98DA-439C-B6C7-F86E53C9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1944216" cy="21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75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439380" y="1340768"/>
            <a:ext cx="6048375" cy="42481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3B293-245A-4D7F-9447-1FB89DA9C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85" y="2132856"/>
            <a:ext cx="1727200" cy="1201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0" y="3573016"/>
            <a:ext cx="1722875" cy="1241628"/>
          </a:xfrm>
          <a:prstGeom prst="rect">
            <a:avLst/>
          </a:prstGeom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6664771" y="2132856"/>
            <a:ext cx="1727200" cy="2508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SAMPLE : 24 Machines 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with 20 Pcs output per day.</a:t>
            </a:r>
          </a:p>
        </p:txBody>
      </p:sp>
      <p:pic>
        <p:nvPicPr>
          <p:cNvPr id="1026" name="Picture 2" descr="C:\Documents and Settings\Admin\My Documents\My Pictures\untit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05" y="2132856"/>
            <a:ext cx="4140211" cy="2660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6663185" y="3501008"/>
            <a:ext cx="1727200" cy="2755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CUTTING :11 Spreading tables (16x2 m) with output + 3,000 Pcs/day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2339752" y="4941168"/>
            <a:ext cx="1762125" cy="37481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FINISHING : Buttoning, </a:t>
            </a:r>
            <a:r>
              <a:rPr lang="en-US" sz="700" b="1" dirty="0" err="1">
                <a:solidFill>
                  <a:schemeClr val="bg1"/>
                </a:solidFill>
              </a:rPr>
              <a:t>Bartacking</a:t>
            </a:r>
            <a:r>
              <a:rPr lang="en-US" sz="700" b="1" dirty="0">
                <a:solidFill>
                  <a:schemeClr val="bg1"/>
                </a:solidFill>
              </a:rPr>
              <a:t>, Ironing, Final Inspection, hang Tagging &amp; Packing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25400" y="44624"/>
            <a:ext cx="2160770" cy="595412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Factory</a:t>
            </a:r>
            <a:endParaRPr lang="id-ID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1727200" cy="1255334"/>
          </a:xfrm>
          <a:prstGeom prst="rect">
            <a:avLst/>
          </a:prstGeom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67840" y="3501008"/>
            <a:ext cx="1727200" cy="2654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EXPORT : Stuffing to the truck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Finishing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6" y="2132856"/>
            <a:ext cx="1728490" cy="1201021"/>
          </a:xfrm>
          <a:prstGeom prst="rect">
            <a:avLst/>
          </a:prstGeom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67544" y="2132856"/>
            <a:ext cx="1727200" cy="2654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IMPORT : Unload Raw Material from  container to warehouse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6" y="764704"/>
            <a:ext cx="1727200" cy="1211602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385688" y="764704"/>
            <a:ext cx="1727200" cy="2654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eaLnBrk="0" hangingPunct="0"/>
            <a:r>
              <a:rPr lang="en-US" sz="800" b="1" dirty="0">
                <a:solidFill>
                  <a:schemeClr val="bg1"/>
                </a:solidFill>
                <a:latin typeface="Calisto MT (Body)"/>
              </a:rPr>
              <a:t>WAREHOUSE : Rack system, base on Style, Lot, </a:t>
            </a:r>
            <a:r>
              <a:rPr lang="en-US" sz="800" b="1" dirty="0" err="1">
                <a:solidFill>
                  <a:schemeClr val="bg1"/>
                </a:solidFill>
                <a:latin typeface="Calisto MT (Body)"/>
              </a:rPr>
              <a:t>Desc</a:t>
            </a:r>
            <a:r>
              <a:rPr lang="en-US" sz="800" b="1" dirty="0">
                <a:solidFill>
                  <a:schemeClr val="bg1"/>
                </a:solidFill>
                <a:latin typeface="Calisto MT (Body)"/>
              </a:rPr>
              <a:t>., </a:t>
            </a:r>
            <a:r>
              <a:rPr lang="en-US" sz="800" b="1" dirty="0" err="1">
                <a:solidFill>
                  <a:schemeClr val="bg1"/>
                </a:solidFill>
                <a:latin typeface="Calisto MT (Body)"/>
              </a:rPr>
              <a:t>Colour</a:t>
            </a:r>
            <a:r>
              <a:rPr lang="en-US" sz="800" dirty="0">
                <a:solidFill>
                  <a:schemeClr val="bg1"/>
                </a:solidFill>
                <a:latin typeface="Calisto MT (Body)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94" y="764704"/>
            <a:ext cx="1727200" cy="1216594"/>
          </a:xfrm>
          <a:prstGeom prst="rect">
            <a:avLst/>
          </a:prstGeom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4752494" y="764704"/>
            <a:ext cx="1727200" cy="2654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eaLnBrk="0" hangingPunct="0"/>
            <a:r>
              <a:rPr lang="en-US" sz="800" b="1" dirty="0">
                <a:solidFill>
                  <a:schemeClr val="bg1"/>
                </a:solidFill>
              </a:rPr>
              <a:t>PATTERN : </a:t>
            </a:r>
          </a:p>
          <a:p>
            <a:pPr algn="ctr" eaLnBrk="0" hangingPunct="0"/>
            <a:r>
              <a:rPr lang="en-US" sz="800" b="1" dirty="0">
                <a:solidFill>
                  <a:schemeClr val="bg1"/>
                </a:solidFill>
              </a:rPr>
              <a:t>CAD system by </a:t>
            </a:r>
            <a:r>
              <a:rPr lang="en-US" sz="800" b="1" dirty="0" err="1">
                <a:solidFill>
                  <a:schemeClr val="bg1"/>
                </a:solidFill>
              </a:rPr>
              <a:t>Lectra</a:t>
            </a: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26" name="Picture 25" descr="Y:\IT SUPPORT\COMPANY\Untitled-1 copy.png">
            <a:extLst>
              <a:ext uri="{FF2B5EF4-FFF2-40B4-BE49-F238E27FC236}">
                <a16:creationId xmlns:a16="http://schemas.microsoft.com/office/drawing/2014/main" id="{CDD25D85-1F76-45C2-8F7A-7B900430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36" y="38500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D84F3D-84C0-4E0A-A24B-8FEDF0CF7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44" y="5085184"/>
            <a:ext cx="1724855" cy="1130064"/>
          </a:xfrm>
          <a:prstGeom prst="rect">
            <a:avLst/>
          </a:prstGeom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716099" y="4941168"/>
            <a:ext cx="1727200" cy="3748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SEWING :8 Lines sewing (64 machine / line) 1.600 Pcs/day output/year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26AD9-B5FB-401D-B639-2A31905739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301208"/>
            <a:ext cx="1762125" cy="9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38" grpId="0" animBg="1"/>
      <p:bldP spid="44" grpId="0" animBg="1"/>
      <p:bldP spid="49" grpId="0" animBg="1"/>
      <p:bldP spid="30" grpId="0" animBg="1"/>
      <p:bldP spid="28" grpId="0" animBg="1"/>
      <p:bldP spid="15" grpId="0" animBg="1"/>
      <p:bldP spid="27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867400" y="3429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4" name="Rectangle 42"/>
          <p:cNvSpPr>
            <a:spLocks noRot="1" noChangeArrowheads="1"/>
          </p:cNvSpPr>
          <p:nvPr/>
        </p:nvSpPr>
        <p:spPr bwMode="auto">
          <a:xfrm>
            <a:off x="395288" y="3468688"/>
            <a:ext cx="3889375" cy="3603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CUSTOM OFFICE &amp; SECURITY GUARD</a:t>
            </a:r>
          </a:p>
        </p:txBody>
      </p:sp>
      <p:sp>
        <p:nvSpPr>
          <p:cNvPr id="15" name="Rectangle 43"/>
          <p:cNvSpPr>
            <a:spLocks noRot="1" noChangeArrowheads="1"/>
          </p:cNvSpPr>
          <p:nvPr/>
        </p:nvSpPr>
        <p:spPr bwMode="auto">
          <a:xfrm>
            <a:off x="4787900" y="6084889"/>
            <a:ext cx="3889375" cy="4333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WAREHOUSE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400" y="116632"/>
            <a:ext cx="7426920" cy="595412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Office &amp; Security Guard</a:t>
            </a:r>
            <a:endParaRPr lang="id-ID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1268413"/>
            <a:ext cx="3889375" cy="4817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22700"/>
          <a:stretch/>
        </p:blipFill>
        <p:spPr>
          <a:xfrm>
            <a:off x="381000" y="3933055"/>
            <a:ext cx="3890963" cy="2257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8135" b="6458"/>
          <a:stretch/>
        </p:blipFill>
        <p:spPr>
          <a:xfrm>
            <a:off x="395287" y="1268412"/>
            <a:ext cx="3876675" cy="2192387"/>
          </a:xfrm>
          <a:prstGeom prst="rect">
            <a:avLst/>
          </a:prstGeom>
        </p:spPr>
      </p:pic>
      <p:pic>
        <p:nvPicPr>
          <p:cNvPr id="11" name="Picture 10" descr="Y:\IT SUPPORT\COMPANY\Untitled-1 copy.png">
            <a:extLst>
              <a:ext uri="{FF2B5EF4-FFF2-40B4-BE49-F238E27FC236}">
                <a16:creationId xmlns:a16="http://schemas.microsoft.com/office/drawing/2014/main" id="{80BE18CC-D5D0-4BB5-92A1-F8CBB95B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36" y="32090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4"/>
          <p:cNvSpPr>
            <a:spLocks noRot="1" noChangeArrowheads="1"/>
          </p:cNvSpPr>
          <p:nvPr/>
        </p:nvSpPr>
        <p:spPr bwMode="auto">
          <a:xfrm>
            <a:off x="382587" y="6157914"/>
            <a:ext cx="3889375" cy="3603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FABRIC INSPECTION</a:t>
            </a:r>
          </a:p>
        </p:txBody>
      </p:sp>
    </p:spTree>
    <p:extLst>
      <p:ext uri="{BB962C8B-B14F-4D97-AF65-F5344CB8AC3E}">
        <p14:creationId xmlns:p14="http://schemas.microsoft.com/office/powerpoint/2010/main" val="41342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F8E8D5-9BFA-400C-8C60-2A7DA5B83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00108"/>
            <a:ext cx="3883552" cy="2749268"/>
          </a:xfrm>
          <a:prstGeom prst="rect">
            <a:avLst/>
          </a:prstGeom>
        </p:spPr>
      </p:pic>
      <p:sp>
        <p:nvSpPr>
          <p:cNvPr id="5" name="Rectangle 28"/>
          <p:cNvSpPr>
            <a:spLocks noRot="1" noChangeArrowheads="1"/>
          </p:cNvSpPr>
          <p:nvPr/>
        </p:nvSpPr>
        <p:spPr bwMode="auto">
          <a:xfrm>
            <a:off x="468313" y="3431559"/>
            <a:ext cx="3889375" cy="3603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solidFill>
                  <a:srgbClr val="FEEDE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PATTERN (CAD SYSTEM / LECTRA )</a:t>
            </a:r>
          </a:p>
        </p:txBody>
      </p:sp>
      <p:sp>
        <p:nvSpPr>
          <p:cNvPr id="6" name="Rectangle 29"/>
          <p:cNvSpPr>
            <a:spLocks noRot="1" noChangeArrowheads="1"/>
          </p:cNvSpPr>
          <p:nvPr/>
        </p:nvSpPr>
        <p:spPr bwMode="auto">
          <a:xfrm>
            <a:off x="4786314" y="3433616"/>
            <a:ext cx="3889375" cy="3603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ROOM</a:t>
            </a:r>
          </a:p>
        </p:txBody>
      </p:sp>
      <p:sp>
        <p:nvSpPr>
          <p:cNvPr id="7" name="Rectangle 30"/>
          <p:cNvSpPr>
            <a:spLocks noRot="1" noChangeArrowheads="1"/>
          </p:cNvSpPr>
          <p:nvPr/>
        </p:nvSpPr>
        <p:spPr bwMode="auto">
          <a:xfrm>
            <a:off x="2625725" y="6310313"/>
            <a:ext cx="3889375" cy="3603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CUTTING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400" y="44624"/>
            <a:ext cx="6489700" cy="595412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Pattern, Sample &amp; Cutting</a:t>
            </a:r>
            <a:endParaRPr lang="id-ID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5" y="3911404"/>
            <a:ext cx="3858396" cy="2397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1000108"/>
            <a:ext cx="3883552" cy="2431451"/>
          </a:xfrm>
          <a:prstGeom prst="rect">
            <a:avLst/>
          </a:prstGeom>
        </p:spPr>
      </p:pic>
      <p:pic>
        <p:nvPicPr>
          <p:cNvPr id="13" name="Picture 12" descr="Y:\IT SUPPORT\COMPANY\Untitled-1 copy.png">
            <a:extLst>
              <a:ext uri="{FF2B5EF4-FFF2-40B4-BE49-F238E27FC236}">
                <a16:creationId xmlns:a16="http://schemas.microsoft.com/office/drawing/2014/main" id="{8AFC8646-E0B3-43B7-995D-03FB7EE6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36" y="21567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400" y="44624"/>
            <a:ext cx="3322464" cy="595412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Sewing Line</a:t>
            </a:r>
            <a:endParaRPr lang="id-ID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3"/>
          <p:cNvSpPr>
            <a:spLocks noRot="1" noChangeArrowheads="1"/>
          </p:cNvSpPr>
          <p:nvPr/>
        </p:nvSpPr>
        <p:spPr bwMode="auto">
          <a:xfrm>
            <a:off x="282476" y="4796829"/>
            <a:ext cx="4311199" cy="3603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SEWING LINE</a:t>
            </a:r>
          </a:p>
        </p:txBody>
      </p:sp>
      <p:sp>
        <p:nvSpPr>
          <p:cNvPr id="23" name="Rectangle 24"/>
          <p:cNvSpPr>
            <a:spLocks noRot="1" noChangeArrowheads="1"/>
          </p:cNvSpPr>
          <p:nvPr/>
        </p:nvSpPr>
        <p:spPr bwMode="auto">
          <a:xfrm>
            <a:off x="4715881" y="5948957"/>
            <a:ext cx="4311199" cy="3603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SEWING ( IN LINE &amp; END LINE INSPECTION )</a:t>
            </a:r>
          </a:p>
        </p:txBody>
      </p:sp>
      <p:pic>
        <p:nvPicPr>
          <p:cNvPr id="14" name="Picture 13" descr="Y:\IT SUPPORT\COMPANY\Untitled-1 copy.png">
            <a:extLst>
              <a:ext uri="{FF2B5EF4-FFF2-40B4-BE49-F238E27FC236}">
                <a16:creationId xmlns:a16="http://schemas.microsoft.com/office/drawing/2014/main" id="{D90C0F61-A1DE-49F4-976A-D60A8587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36" y="48774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0FAD6-3C4C-4C34-8CA6-E45152CD0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/>
        </p:blipFill>
        <p:spPr>
          <a:xfrm>
            <a:off x="279020" y="1168014"/>
            <a:ext cx="4311383" cy="1828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BA128-9CDD-4833-AB6B-2355C371F5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/>
          <a:stretch/>
        </p:blipFill>
        <p:spPr>
          <a:xfrm>
            <a:off x="4715881" y="1844824"/>
            <a:ext cx="4311383" cy="2088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2AC29D-967F-41F7-9B07-8BFC37B328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4715881" y="3933055"/>
            <a:ext cx="4311199" cy="2015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12608-DA03-46F3-A0D9-9B2694230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1"/>
          <a:stretch/>
        </p:blipFill>
        <p:spPr>
          <a:xfrm>
            <a:off x="282292" y="2982639"/>
            <a:ext cx="4311383" cy="18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0E8F23-E79B-48EF-8E94-6B07036E2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4048"/>
            <a:ext cx="4278543" cy="277544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5400" y="44624"/>
            <a:ext cx="3754512" cy="641526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Finishing &amp; QA</a:t>
            </a:r>
            <a:endParaRPr lang="id-ID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4860031" y="3527246"/>
            <a:ext cx="3887788" cy="3667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NEEDLE DETECTOR</a:t>
            </a: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2484337" y="6452782"/>
            <a:ext cx="4278543" cy="3667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QA (FINAL INSPECTION)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25577" y="3527246"/>
            <a:ext cx="4002407" cy="3667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FINISHING &amp; QC</a:t>
            </a:r>
          </a:p>
        </p:txBody>
      </p:sp>
      <p:pic>
        <p:nvPicPr>
          <p:cNvPr id="16" name="Picture 15" descr="Y:\IT SUPPORT\COMPANY\Untitled-1 copy.png">
            <a:extLst>
              <a:ext uri="{FF2B5EF4-FFF2-40B4-BE49-F238E27FC236}">
                <a16:creationId xmlns:a16="http://schemas.microsoft.com/office/drawing/2014/main" id="{9ADB6CF3-6EEA-4115-9CC5-97F29E68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55" y="44624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46E75-F53B-43E7-B374-EC20D61FD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7" y="1282617"/>
            <a:ext cx="4002407" cy="2251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128CD-C4CA-434E-ADB8-7BF506A086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8"/>
          <a:stretch/>
        </p:blipFill>
        <p:spPr>
          <a:xfrm>
            <a:off x="4860031" y="1282616"/>
            <a:ext cx="3887788" cy="22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399" y="44624"/>
            <a:ext cx="4024375" cy="595412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 &amp; Export</a:t>
            </a:r>
            <a:endParaRPr lang="id-ID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11560" y="4494907"/>
            <a:ext cx="3384550" cy="915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b="1" dirty="0"/>
              <a:t>IMPORT : </a:t>
            </a:r>
          </a:p>
          <a:p>
            <a:pPr algn="ctr"/>
            <a:r>
              <a:rPr lang="en-US" b="1" dirty="0"/>
              <a:t>Unload Raw Material from  container to warehouse</a:t>
            </a: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5219985" y="2348880"/>
            <a:ext cx="3384550" cy="641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b="1" dirty="0"/>
              <a:t>EXPORT :</a:t>
            </a:r>
          </a:p>
          <a:p>
            <a:pPr algn="ctr"/>
            <a:r>
              <a:rPr lang="en-US" b="1" dirty="0"/>
              <a:t> Stuffing to the truck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85841"/>
            <a:ext cx="4392488" cy="2979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" y="1447105"/>
            <a:ext cx="4555998" cy="2883393"/>
          </a:xfrm>
          <a:prstGeom prst="rect">
            <a:avLst/>
          </a:prstGeom>
        </p:spPr>
      </p:pic>
      <p:pic>
        <p:nvPicPr>
          <p:cNvPr id="9" name="Picture 8" descr="Y:\IT SUPPORT\COMPANY\Untitled-1 copy.png">
            <a:extLst>
              <a:ext uri="{FF2B5EF4-FFF2-40B4-BE49-F238E27FC236}">
                <a16:creationId xmlns:a16="http://schemas.microsoft.com/office/drawing/2014/main" id="{95A26C80-DC5C-4FDF-BF29-264B873F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157" y="44624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9D2D50-CE06-413F-A1E9-D158DDE2F316}"/>
              </a:ext>
            </a:extLst>
          </p:cNvPr>
          <p:cNvSpPr/>
          <p:nvPr/>
        </p:nvSpPr>
        <p:spPr>
          <a:xfrm>
            <a:off x="0" y="-27384"/>
            <a:ext cx="9143999" cy="688538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" name="Picture 15" descr="Y:\IT SUPPORT\COMPANY\Untitled-1 copy.png">
            <a:extLst>
              <a:ext uri="{FF2B5EF4-FFF2-40B4-BE49-F238E27FC236}">
                <a16:creationId xmlns:a16="http://schemas.microsoft.com/office/drawing/2014/main" id="{A77A59DA-5057-4A50-A63C-2A0A2366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522" y="34883"/>
            <a:ext cx="588064" cy="6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3F951-27F5-4687-9764-44CFB8A4B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01" y="1338097"/>
            <a:ext cx="1514208" cy="22363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C76ED6-A579-4E09-8098-E297C113A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42317"/>
            <a:ext cx="1479078" cy="2626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C5CB0E-6C9C-4C4A-AF7D-14237D145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04958"/>
            <a:ext cx="1194729" cy="29084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00E665-6C5A-41FF-8053-EF748896B0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41584"/>
            <a:ext cx="1556832" cy="23314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41FAB11-6189-4385-B490-BA756E74BE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50095"/>
            <a:ext cx="1581625" cy="2719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A12979-0707-40AA-A97F-5DEF4DACD2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7552" r="9112" b="22178"/>
          <a:stretch/>
        </p:blipFill>
        <p:spPr>
          <a:xfrm>
            <a:off x="5619030" y="872133"/>
            <a:ext cx="1747229" cy="2236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241D0-D44D-40F9-80FA-D08E91DF5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9236" r="9236" b="24059"/>
          <a:stretch/>
        </p:blipFill>
        <p:spPr>
          <a:xfrm>
            <a:off x="2555776" y="4372408"/>
            <a:ext cx="1963062" cy="2440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7D158-FF17-4326-AAC7-7D7D0FADEF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65"/>
          <a:stretch/>
        </p:blipFill>
        <p:spPr>
          <a:xfrm>
            <a:off x="6634964" y="386738"/>
            <a:ext cx="3096795" cy="313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62954C-21BF-4593-9B4A-735820B4C0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19" y="3441448"/>
            <a:ext cx="2009495" cy="3014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5E7E9-C529-4374-A103-F8C0200950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" y="-171400"/>
            <a:ext cx="2688710" cy="1513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CE543-FB74-4FD8-9BD2-E096247BE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26" y="44624"/>
            <a:ext cx="1812710" cy="2719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A668E-0800-4B08-BD04-3B00FD14FD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23" y="3734256"/>
            <a:ext cx="2165940" cy="32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4885</TotalTime>
  <Words>197</Words>
  <Application>Microsoft Office PowerPoint</Application>
  <PresentationFormat>On-screen Show (4:3)</PresentationFormat>
  <Paragraphs>50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맑은 고딕</vt:lpstr>
      <vt:lpstr>Arial</vt:lpstr>
      <vt:lpstr>Bookman Old Style</vt:lpstr>
      <vt:lpstr>Calibri</vt:lpstr>
      <vt:lpstr>Calisto MT (Body)</vt:lpstr>
      <vt:lpstr>Century Gothic</vt:lpstr>
      <vt:lpstr>휴먼태모음T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224</cp:revision>
  <cp:lastPrinted>2025-03-05T06:25:09Z</cp:lastPrinted>
  <dcterms:created xsi:type="dcterms:W3CDTF">2016-03-21T12:24:11Z</dcterms:created>
  <dcterms:modified xsi:type="dcterms:W3CDTF">2025-11-06T01:40:02Z</dcterms:modified>
</cp:coreProperties>
</file>