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4" r:id="rId7"/>
    <p:sldId id="261" r:id="rId8"/>
    <p:sldId id="262" r:id="rId9"/>
    <p:sldId id="263" r:id="rId10"/>
    <p:sldId id="265" r:id="rId11"/>
    <p:sldId id="281" r:id="rId12"/>
    <p:sldId id="282" r:id="rId13"/>
    <p:sldId id="283" r:id="rId14"/>
    <p:sldId id="284" r:id="rId15"/>
    <p:sldId id="285" r:id="rId16"/>
    <p:sldId id="266" r:id="rId17"/>
    <p:sldId id="273" r:id="rId18"/>
    <p:sldId id="267" r:id="rId19"/>
    <p:sldId id="268" r:id="rId20"/>
    <p:sldId id="269" r:id="rId21"/>
    <p:sldId id="270" r:id="rId22"/>
    <p:sldId id="272" r:id="rId23"/>
    <p:sldId id="271" r:id="rId24"/>
    <p:sldId id="274" r:id="rId25"/>
    <p:sldId id="275" r:id="rId26"/>
    <p:sldId id="276" r:id="rId27"/>
    <p:sldId id="277" r:id="rId28"/>
    <p:sldId id="278" r:id="rId29"/>
    <p:sldId id="279" r:id="rId30"/>
    <p:sldId id="280" r:id="rId3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08FF10-28F6-4795-92D7-34F402BE4CC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AR"/>
          </a:p>
        </p:txBody>
      </p:sp>
      <p:sp>
        <p:nvSpPr>
          <p:cNvPr id="3" name="Subtítulo 2">
            <a:extLst>
              <a:ext uri="{FF2B5EF4-FFF2-40B4-BE49-F238E27FC236}">
                <a16:creationId xmlns:a16="http://schemas.microsoft.com/office/drawing/2014/main" id="{7190F3BE-28DD-4CD1-B45F-FEAAA7D050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AR"/>
          </a:p>
        </p:txBody>
      </p:sp>
      <p:sp>
        <p:nvSpPr>
          <p:cNvPr id="4" name="Marcador de fecha 3">
            <a:extLst>
              <a:ext uri="{FF2B5EF4-FFF2-40B4-BE49-F238E27FC236}">
                <a16:creationId xmlns:a16="http://schemas.microsoft.com/office/drawing/2014/main" id="{7B3A862C-B50D-4328-B72A-264385E8D09F}"/>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5" name="Marcador de pie de página 4">
            <a:extLst>
              <a:ext uri="{FF2B5EF4-FFF2-40B4-BE49-F238E27FC236}">
                <a16:creationId xmlns:a16="http://schemas.microsoft.com/office/drawing/2014/main" id="{B03DC737-E1BB-4D46-8676-9EA4DA43285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886E6DAD-8F72-42F4-A88B-26C3DBC80166}"/>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234151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97853-0232-4570-B2D0-A39475B09654}"/>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574F5A28-219B-4414-8732-9C042E871DE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1A708CC6-8A94-4314-A164-0DC7EA4D9C1A}"/>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5" name="Marcador de pie de página 4">
            <a:extLst>
              <a:ext uri="{FF2B5EF4-FFF2-40B4-BE49-F238E27FC236}">
                <a16:creationId xmlns:a16="http://schemas.microsoft.com/office/drawing/2014/main" id="{D9FAAA86-AFF1-45BC-B5D6-8716938E576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12CE16FA-52CC-442A-9261-58F530313DA1}"/>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118947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F5E7B6-5E34-4FB2-AA04-5B21EC6D83C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7DB1CE20-B265-4ABB-A3F4-AAAA52AD54B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0473286B-D7ED-429B-B545-02399929002E}"/>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5" name="Marcador de pie de página 4">
            <a:extLst>
              <a:ext uri="{FF2B5EF4-FFF2-40B4-BE49-F238E27FC236}">
                <a16:creationId xmlns:a16="http://schemas.microsoft.com/office/drawing/2014/main" id="{E9584005-F996-4FAC-8AF3-F76B86EFF91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2DEE8D8C-B845-454A-83D8-F761C1F9B734}"/>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419822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F7FFD-DF55-4590-A72D-9F488A4A936F}"/>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F5C16343-E5CD-455D-8909-C999AEF6963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C1A5869B-DD45-458D-8AFF-6C8A6D3BEFBC}"/>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5" name="Marcador de pie de página 4">
            <a:extLst>
              <a:ext uri="{FF2B5EF4-FFF2-40B4-BE49-F238E27FC236}">
                <a16:creationId xmlns:a16="http://schemas.microsoft.com/office/drawing/2014/main" id="{D6F9DFF7-CBBD-4C5B-A903-4FE7A39073F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223FEFD-84AB-4EE8-920B-C3FCABD947B8}"/>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137153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31EFB-5E7F-428A-A73B-C6BADD70AC9A}"/>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27597EE3-3E8B-4C36-AEC1-682A5B6542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51E3B9BC-65B3-49C3-804A-0E219571B8B3}"/>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5" name="Marcador de pie de página 4">
            <a:extLst>
              <a:ext uri="{FF2B5EF4-FFF2-40B4-BE49-F238E27FC236}">
                <a16:creationId xmlns:a16="http://schemas.microsoft.com/office/drawing/2014/main" id="{8A4A7DDA-837E-419B-9239-2E0DD5D4AF6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D9ABADDE-4B6E-401D-9D79-580DBDD3C63B}"/>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38281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63A87E-6D89-4C98-97D7-1C1F6FC34BE5}"/>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DF5D767E-043B-4EA0-984B-66BF39E35763}"/>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contenido 3">
            <a:extLst>
              <a:ext uri="{FF2B5EF4-FFF2-40B4-BE49-F238E27FC236}">
                <a16:creationId xmlns:a16="http://schemas.microsoft.com/office/drawing/2014/main" id="{1102A540-DB2D-4F61-BA31-FB257020CC4A}"/>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5" name="Marcador de fecha 4">
            <a:extLst>
              <a:ext uri="{FF2B5EF4-FFF2-40B4-BE49-F238E27FC236}">
                <a16:creationId xmlns:a16="http://schemas.microsoft.com/office/drawing/2014/main" id="{706C5603-69C9-4E9B-82BA-613FD2E9DA89}"/>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6" name="Marcador de pie de página 5">
            <a:extLst>
              <a:ext uri="{FF2B5EF4-FFF2-40B4-BE49-F238E27FC236}">
                <a16:creationId xmlns:a16="http://schemas.microsoft.com/office/drawing/2014/main" id="{D068F194-E463-4F50-9F4D-61C6E1E3413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CA11C0CE-29C1-45A6-8128-4206AB362DD4}"/>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3983437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EA248E-89DC-4F90-B2ED-B1ECFF157D8C}"/>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55F1A376-604F-4BF0-9FC2-F97F8EA7D6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0BF7A7C-32D4-4B7D-B609-98671C1499D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5" name="Marcador de texto 4">
            <a:extLst>
              <a:ext uri="{FF2B5EF4-FFF2-40B4-BE49-F238E27FC236}">
                <a16:creationId xmlns:a16="http://schemas.microsoft.com/office/drawing/2014/main" id="{46BE2E13-37E8-4A02-8E8C-83830F759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E5B7DDB-2058-4732-9100-9860ABA335B9}"/>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7" name="Marcador de fecha 6">
            <a:extLst>
              <a:ext uri="{FF2B5EF4-FFF2-40B4-BE49-F238E27FC236}">
                <a16:creationId xmlns:a16="http://schemas.microsoft.com/office/drawing/2014/main" id="{29D64999-375C-47E3-A1BA-A000E2B949FA}"/>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8" name="Marcador de pie de página 7">
            <a:extLst>
              <a:ext uri="{FF2B5EF4-FFF2-40B4-BE49-F238E27FC236}">
                <a16:creationId xmlns:a16="http://schemas.microsoft.com/office/drawing/2014/main" id="{0D8D0835-41ED-4965-8DEC-DF60C10900CC}"/>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574C67F6-B296-4CB8-BF19-CC9A1D4EE5A9}"/>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205405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4C280-E1E1-4A09-8430-37A82E8CE886}"/>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fecha 2">
            <a:extLst>
              <a:ext uri="{FF2B5EF4-FFF2-40B4-BE49-F238E27FC236}">
                <a16:creationId xmlns:a16="http://schemas.microsoft.com/office/drawing/2014/main" id="{ED62C910-CA70-4F5A-B8B3-E4DCDE104175}"/>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4" name="Marcador de pie de página 3">
            <a:extLst>
              <a:ext uri="{FF2B5EF4-FFF2-40B4-BE49-F238E27FC236}">
                <a16:creationId xmlns:a16="http://schemas.microsoft.com/office/drawing/2014/main" id="{51F45AD5-B7FF-4D85-B639-E81D636ECA38}"/>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96577176-A71E-47C1-841C-3409E35D5753}"/>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418099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AC4953-46A9-4EAD-9935-2458BB8AA668}"/>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3" name="Marcador de pie de página 2">
            <a:extLst>
              <a:ext uri="{FF2B5EF4-FFF2-40B4-BE49-F238E27FC236}">
                <a16:creationId xmlns:a16="http://schemas.microsoft.com/office/drawing/2014/main" id="{0A29B4C9-A5DE-4E11-A44C-4541F0A1D9D4}"/>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F8C55369-456C-46A0-A76C-38FCE889F276}"/>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22104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FF391-133E-454A-9A18-BAC8B60DDCE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34AA7AF4-D549-4CFB-A0F4-EF6E5493D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texto 3">
            <a:extLst>
              <a:ext uri="{FF2B5EF4-FFF2-40B4-BE49-F238E27FC236}">
                <a16:creationId xmlns:a16="http://schemas.microsoft.com/office/drawing/2014/main" id="{264F97BA-593B-4150-8069-0EFDFC85E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B2894CB-36AF-4A00-B6B4-F0BECA810680}"/>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6" name="Marcador de pie de página 5">
            <a:extLst>
              <a:ext uri="{FF2B5EF4-FFF2-40B4-BE49-F238E27FC236}">
                <a16:creationId xmlns:a16="http://schemas.microsoft.com/office/drawing/2014/main" id="{DC7E5FF9-057A-4444-889A-4543AD2BD31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A9EE7858-26F1-4DB9-8259-4610BD4B6C8F}"/>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126090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5C9C2D-C762-42F3-8CCC-86CFF8C29D8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AR"/>
          </a:p>
        </p:txBody>
      </p:sp>
      <p:sp>
        <p:nvSpPr>
          <p:cNvPr id="3" name="Marcador de posición de imagen 2">
            <a:extLst>
              <a:ext uri="{FF2B5EF4-FFF2-40B4-BE49-F238E27FC236}">
                <a16:creationId xmlns:a16="http://schemas.microsoft.com/office/drawing/2014/main" id="{743BEA32-4FAD-45CE-9DD6-A2A6D01CF6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17C934A4-D8D8-4B48-8898-A4D8DD730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4D3A7FB-2E6E-404C-827B-6F46269F4277}"/>
              </a:ext>
            </a:extLst>
          </p:cNvPr>
          <p:cNvSpPr>
            <a:spLocks noGrp="1"/>
          </p:cNvSpPr>
          <p:nvPr>
            <p:ph type="dt" sz="half" idx="10"/>
          </p:nvPr>
        </p:nvSpPr>
        <p:spPr/>
        <p:txBody>
          <a:bodyPr/>
          <a:lstStyle/>
          <a:p>
            <a:fld id="{F3E138F1-9673-4EFE-8324-92FBC76D1D8D}" type="datetimeFigureOut">
              <a:rPr lang="es-AR" smtClean="0"/>
              <a:t>4/3/2025</a:t>
            </a:fld>
            <a:endParaRPr lang="es-AR"/>
          </a:p>
        </p:txBody>
      </p:sp>
      <p:sp>
        <p:nvSpPr>
          <p:cNvPr id="6" name="Marcador de pie de página 5">
            <a:extLst>
              <a:ext uri="{FF2B5EF4-FFF2-40B4-BE49-F238E27FC236}">
                <a16:creationId xmlns:a16="http://schemas.microsoft.com/office/drawing/2014/main" id="{8374D73D-FA1E-4961-A8DD-601C875F1DE3}"/>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BFBD5351-624C-43FE-B8C0-5A0A510C8F9C}"/>
              </a:ext>
            </a:extLst>
          </p:cNvPr>
          <p:cNvSpPr>
            <a:spLocks noGrp="1"/>
          </p:cNvSpPr>
          <p:nvPr>
            <p:ph type="sldNum" sz="quarter" idx="12"/>
          </p:nvPr>
        </p:nvSpPr>
        <p:spPr/>
        <p:txBody>
          <a:bodyPr/>
          <a:lstStyle/>
          <a:p>
            <a:fld id="{18C75732-9B4E-4973-BC0E-982DACA4816A}" type="slidenum">
              <a:rPr lang="es-AR" smtClean="0"/>
              <a:t>‹Nº›</a:t>
            </a:fld>
            <a:endParaRPr lang="es-AR"/>
          </a:p>
        </p:txBody>
      </p:sp>
    </p:spTree>
    <p:extLst>
      <p:ext uri="{BB962C8B-B14F-4D97-AF65-F5344CB8AC3E}">
        <p14:creationId xmlns:p14="http://schemas.microsoft.com/office/powerpoint/2010/main" val="313402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7EBBFA1-333F-4E69-A8CC-D9C570D17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6C335101-C6EF-4AC6-BA5C-85FD6EB23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7F108EF9-27BD-44EC-8AAF-1E06BA482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138F1-9673-4EFE-8324-92FBC76D1D8D}" type="datetimeFigureOut">
              <a:rPr lang="es-AR" smtClean="0"/>
              <a:t>4/3/2025</a:t>
            </a:fld>
            <a:endParaRPr lang="es-AR"/>
          </a:p>
        </p:txBody>
      </p:sp>
      <p:sp>
        <p:nvSpPr>
          <p:cNvPr id="5" name="Marcador de pie de página 4">
            <a:extLst>
              <a:ext uri="{FF2B5EF4-FFF2-40B4-BE49-F238E27FC236}">
                <a16:creationId xmlns:a16="http://schemas.microsoft.com/office/drawing/2014/main" id="{63452972-D89C-4385-8B57-16D9877671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F63EFF58-107D-4747-B609-D83237B88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75732-9B4E-4973-BC0E-982DACA4816A}" type="slidenum">
              <a:rPr lang="es-AR" smtClean="0"/>
              <a:t>‹Nº›</a:t>
            </a:fld>
            <a:endParaRPr lang="es-AR"/>
          </a:p>
        </p:txBody>
      </p:sp>
    </p:spTree>
    <p:extLst>
      <p:ext uri="{BB962C8B-B14F-4D97-AF65-F5344CB8AC3E}">
        <p14:creationId xmlns:p14="http://schemas.microsoft.com/office/powerpoint/2010/main" val="299545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3C8EE1-DB86-4972-9A60-1C65D9BF4011}"/>
              </a:ext>
            </a:extLst>
          </p:cNvPr>
          <p:cNvSpPr>
            <a:spLocks noGrp="1"/>
          </p:cNvSpPr>
          <p:nvPr>
            <p:ph type="ctrTitle"/>
          </p:nvPr>
        </p:nvSpPr>
        <p:spPr>
          <a:xfrm>
            <a:off x="1523998" y="2516162"/>
            <a:ext cx="9144000" cy="2387600"/>
          </a:xfrm>
        </p:spPr>
        <p:txBody>
          <a:bodyPr>
            <a:noAutofit/>
          </a:bodyPr>
          <a:lstStyle/>
          <a:p>
            <a:r>
              <a:rPr lang="es-ES" sz="4400" dirty="0">
                <a:latin typeface="Bitter Medium" pitchFamily="2" charset="0"/>
              </a:rPr>
              <a:t>Nuevo Municipio de Temperley</a:t>
            </a:r>
            <a:br>
              <a:rPr lang="es-ES" sz="1000" dirty="0">
                <a:latin typeface="Bitter Medium" pitchFamily="2" charset="0"/>
              </a:rPr>
            </a:br>
            <a:br>
              <a:rPr lang="es-ES" sz="1000" dirty="0">
                <a:latin typeface="Bitter Medium" pitchFamily="2" charset="0"/>
              </a:rPr>
            </a:br>
            <a:r>
              <a:rPr lang="es-ES" sz="4400" dirty="0">
                <a:latin typeface="Bitter Medium" pitchFamily="2" charset="0"/>
              </a:rPr>
              <a:t>Nuevos Municipios en </a:t>
            </a:r>
            <a:br>
              <a:rPr lang="es-ES" sz="4400" dirty="0">
                <a:latin typeface="Bitter Medium" pitchFamily="2" charset="0"/>
              </a:rPr>
            </a:br>
            <a:r>
              <a:rPr lang="es-ES" sz="4400" dirty="0">
                <a:latin typeface="Bitter Medium" pitchFamily="2" charset="0"/>
              </a:rPr>
              <a:t>Lomas de Zamora</a:t>
            </a:r>
            <a:br>
              <a:rPr lang="es-ES" sz="1000" dirty="0">
                <a:latin typeface="Bitter Medium" pitchFamily="2" charset="0"/>
              </a:rPr>
            </a:br>
            <a:br>
              <a:rPr lang="es-ES" sz="1000" dirty="0">
                <a:latin typeface="Bitter Medium" pitchFamily="2" charset="0"/>
              </a:rPr>
            </a:br>
            <a:r>
              <a:rPr lang="es-ES" sz="4400" dirty="0">
                <a:latin typeface="Bitter Medium" pitchFamily="2" charset="0"/>
              </a:rPr>
              <a:t>Nuevos Municipios en el AMBA</a:t>
            </a:r>
            <a:br>
              <a:rPr lang="es-ES" sz="1000" dirty="0">
                <a:latin typeface="Bitter Medium" pitchFamily="2" charset="0"/>
              </a:rPr>
            </a:br>
            <a:br>
              <a:rPr lang="es-ES" sz="1000" dirty="0">
                <a:latin typeface="Bitter Medium" pitchFamily="2" charset="0"/>
              </a:rPr>
            </a:br>
            <a:r>
              <a:rPr lang="es-ES" sz="4400" dirty="0">
                <a:latin typeface="Bitter Medium" pitchFamily="2" charset="0"/>
              </a:rPr>
              <a:t>Nuevos Municipios en la</a:t>
            </a:r>
            <a:br>
              <a:rPr lang="es-ES" sz="4400" dirty="0">
                <a:latin typeface="Bitter Medium" pitchFamily="2" charset="0"/>
              </a:rPr>
            </a:br>
            <a:r>
              <a:rPr lang="es-ES" sz="4400" dirty="0">
                <a:latin typeface="Bitter Medium" pitchFamily="2" charset="0"/>
              </a:rPr>
              <a:t>Provincia de Buenos Aires</a:t>
            </a:r>
            <a:endParaRPr lang="es-AR" sz="4400" dirty="0">
              <a:latin typeface="Bitter Medium" pitchFamily="2" charset="0"/>
            </a:endParaRPr>
          </a:p>
        </p:txBody>
      </p:sp>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Tree>
    <p:extLst>
      <p:ext uri="{BB962C8B-B14F-4D97-AF65-F5344CB8AC3E}">
        <p14:creationId xmlns:p14="http://schemas.microsoft.com/office/powerpoint/2010/main" val="1955994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4844576" y="234208"/>
            <a:ext cx="3722494" cy="892552"/>
          </a:xfrm>
          <a:prstGeom prst="rect">
            <a:avLst/>
          </a:prstGeom>
          <a:noFill/>
        </p:spPr>
        <p:txBody>
          <a:bodyPr wrap="none" rtlCol="0">
            <a:spAutoFit/>
          </a:bodyPr>
          <a:lstStyle/>
          <a:p>
            <a:r>
              <a:rPr lang="es-ES" sz="2400" dirty="0">
                <a:latin typeface="Bitter Medium" pitchFamily="2" charset="0"/>
              </a:rPr>
              <a:t>Dividir el AMBA</a:t>
            </a:r>
          </a:p>
          <a:p>
            <a:pPr algn="ctr"/>
            <a:r>
              <a:rPr lang="es-ES" sz="2800" dirty="0">
                <a:latin typeface="Bitter Medium" pitchFamily="2" charset="0"/>
              </a:rPr>
              <a:t>PLAN GÉNESIS 2000</a:t>
            </a:r>
            <a:endParaRPr lang="es-AR" sz="2800" dirty="0"/>
          </a:p>
        </p:txBody>
      </p:sp>
      <p:pic>
        <p:nvPicPr>
          <p:cNvPr id="7" name="Imagen 6">
            <a:extLst>
              <a:ext uri="{FF2B5EF4-FFF2-40B4-BE49-F238E27FC236}">
                <a16:creationId xmlns:a16="http://schemas.microsoft.com/office/drawing/2014/main" id="{64EFC32B-C5C5-49D7-9CA5-975DF48F0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 y="234208"/>
            <a:ext cx="4413591" cy="6498781"/>
          </a:xfrm>
          <a:prstGeom prst="rect">
            <a:avLst/>
          </a:prstGeom>
        </p:spPr>
      </p:pic>
      <p:sp>
        <p:nvSpPr>
          <p:cNvPr id="9" name="CuadroTexto 8">
            <a:extLst>
              <a:ext uri="{FF2B5EF4-FFF2-40B4-BE49-F238E27FC236}">
                <a16:creationId xmlns:a16="http://schemas.microsoft.com/office/drawing/2014/main" id="{9696A371-2A1C-4786-8A6D-4F3C1D968123}"/>
              </a:ext>
            </a:extLst>
          </p:cNvPr>
          <p:cNvSpPr txBox="1"/>
          <p:nvPr/>
        </p:nvSpPr>
        <p:spPr>
          <a:xfrm>
            <a:off x="4844576" y="1327563"/>
            <a:ext cx="6690049" cy="4524315"/>
          </a:xfrm>
          <a:prstGeom prst="rect">
            <a:avLst/>
          </a:prstGeom>
          <a:noFill/>
        </p:spPr>
        <p:txBody>
          <a:bodyPr wrap="square" rtlCol="0">
            <a:spAutoFit/>
          </a:bodyPr>
          <a:lstStyle/>
          <a:p>
            <a:r>
              <a:rPr lang="es-ES" dirty="0">
                <a:latin typeface="Bitter Medium" pitchFamily="2" charset="0"/>
              </a:rPr>
              <a:t>El proyecto fue elaborado en cuatro ejes: socioeconómico; infraestructura; jurídico e institucional; y financiero, y del mismo participaron urbanistas, arquitectos, abogados, cientistas políticos, ingenieros, licenciados en economía y educación.</a:t>
            </a:r>
          </a:p>
          <a:p>
            <a:r>
              <a:rPr lang="es-ES" dirty="0">
                <a:latin typeface="Bitter Medium" pitchFamily="2" charset="0"/>
              </a:rPr>
              <a:t>El objetivo era lograr municipios de hasta 300 mil habitantes con el fin de optimizar las gestiones locales.</a:t>
            </a:r>
          </a:p>
          <a:p>
            <a:r>
              <a:rPr lang="es-ES" dirty="0">
                <a:latin typeface="Bitter Medium" pitchFamily="2" charset="0"/>
              </a:rPr>
              <a:t>En 1999 el equipo de investigación de la UNLP-CONICET completó la investigación a los 40 municipios del Área Metropolitana de Buenos Aires totalizando 150.000 manzanas relevadas.</a:t>
            </a:r>
          </a:p>
          <a:p>
            <a:r>
              <a:rPr lang="es-ES" dirty="0">
                <a:latin typeface="Bitter Medium" pitchFamily="2" charset="0"/>
              </a:rPr>
              <a:t>Los técnicos que elaboraron el Proyecto Génesis 2000 original también proponían la división de La Matanza, Lomas de Zamora, Quilmes, Merlo, Almirante Brown y Tigre, todos distritos superpoblados. Sin embargo, los sucesivos gobiernos provinciales desestimaron estos estudios.</a:t>
            </a:r>
            <a:endParaRPr lang="es-AR" dirty="0">
              <a:latin typeface="Bitter Medium" pitchFamily="2" charset="0"/>
            </a:endParaRPr>
          </a:p>
        </p:txBody>
      </p:sp>
    </p:spTree>
    <p:extLst>
      <p:ext uri="{BB962C8B-B14F-4D97-AF65-F5344CB8AC3E}">
        <p14:creationId xmlns:p14="http://schemas.microsoft.com/office/powerpoint/2010/main" val="52498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4023958" y="175899"/>
            <a:ext cx="4144084" cy="892552"/>
          </a:xfrm>
          <a:prstGeom prst="rect">
            <a:avLst/>
          </a:prstGeom>
          <a:noFill/>
        </p:spPr>
        <p:txBody>
          <a:bodyPr wrap="none" rtlCol="0">
            <a:spAutoFit/>
          </a:bodyPr>
          <a:lstStyle/>
          <a:p>
            <a:pPr algn="ctr"/>
            <a:r>
              <a:rPr lang="es-ES" sz="2400" dirty="0">
                <a:latin typeface="Bitter Medium" pitchFamily="2" charset="0"/>
              </a:rPr>
              <a:t>Dividir el AMBA</a:t>
            </a:r>
          </a:p>
          <a:p>
            <a:pPr algn="ctr"/>
            <a:r>
              <a:rPr lang="es-ES" sz="2800" dirty="0">
                <a:latin typeface="Bitter Medium" pitchFamily="2" charset="0"/>
              </a:rPr>
              <a:t>PROYECTOS VIGENTES</a:t>
            </a:r>
            <a:endParaRPr lang="es-AR" sz="2800" dirty="0"/>
          </a:p>
        </p:txBody>
      </p:sp>
      <p:pic>
        <p:nvPicPr>
          <p:cNvPr id="8" name="Imagen 7">
            <a:extLst>
              <a:ext uri="{FF2B5EF4-FFF2-40B4-BE49-F238E27FC236}">
                <a16:creationId xmlns:a16="http://schemas.microsoft.com/office/drawing/2014/main" id="{026CA7D4-A672-4CD7-B3D4-634D56044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462" y="1043290"/>
            <a:ext cx="6138684" cy="5638811"/>
          </a:xfrm>
          <a:prstGeom prst="rect">
            <a:avLst/>
          </a:prstGeom>
        </p:spPr>
      </p:pic>
    </p:spTree>
    <p:extLst>
      <p:ext uri="{BB962C8B-B14F-4D97-AF65-F5344CB8AC3E}">
        <p14:creationId xmlns:p14="http://schemas.microsoft.com/office/powerpoint/2010/main" val="4283578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4023958" y="175899"/>
            <a:ext cx="4144084" cy="892552"/>
          </a:xfrm>
          <a:prstGeom prst="rect">
            <a:avLst/>
          </a:prstGeom>
          <a:noFill/>
        </p:spPr>
        <p:txBody>
          <a:bodyPr wrap="none" rtlCol="0">
            <a:spAutoFit/>
          </a:bodyPr>
          <a:lstStyle/>
          <a:p>
            <a:pPr algn="ctr"/>
            <a:r>
              <a:rPr lang="es-ES" sz="2400" dirty="0">
                <a:latin typeface="Bitter Medium" pitchFamily="2" charset="0"/>
              </a:rPr>
              <a:t>Dividir el AMBA</a:t>
            </a:r>
          </a:p>
          <a:p>
            <a:pPr algn="ctr"/>
            <a:r>
              <a:rPr lang="es-ES" sz="2800" dirty="0">
                <a:latin typeface="Bitter Medium" pitchFamily="2" charset="0"/>
              </a:rPr>
              <a:t>PROYECTOS VIGENTES</a:t>
            </a:r>
            <a:endParaRPr lang="es-AR" sz="2800" dirty="0"/>
          </a:p>
        </p:txBody>
      </p:sp>
      <p:pic>
        <p:nvPicPr>
          <p:cNvPr id="7" name="Imagen 6">
            <a:extLst>
              <a:ext uri="{FF2B5EF4-FFF2-40B4-BE49-F238E27FC236}">
                <a16:creationId xmlns:a16="http://schemas.microsoft.com/office/drawing/2014/main" id="{3BE1C0A9-EF58-426D-94CC-2CBE8A8CF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794" y="1066788"/>
            <a:ext cx="5486411" cy="5791212"/>
          </a:xfrm>
          <a:prstGeom prst="rect">
            <a:avLst/>
          </a:prstGeom>
        </p:spPr>
      </p:pic>
    </p:spTree>
    <p:extLst>
      <p:ext uri="{BB962C8B-B14F-4D97-AF65-F5344CB8AC3E}">
        <p14:creationId xmlns:p14="http://schemas.microsoft.com/office/powerpoint/2010/main" val="268327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4023958" y="175899"/>
            <a:ext cx="4144084" cy="892552"/>
          </a:xfrm>
          <a:prstGeom prst="rect">
            <a:avLst/>
          </a:prstGeom>
          <a:noFill/>
        </p:spPr>
        <p:txBody>
          <a:bodyPr wrap="none" rtlCol="0">
            <a:spAutoFit/>
          </a:bodyPr>
          <a:lstStyle/>
          <a:p>
            <a:pPr algn="ctr"/>
            <a:r>
              <a:rPr lang="es-ES" sz="2400" dirty="0">
                <a:latin typeface="Bitter Medium" pitchFamily="2" charset="0"/>
              </a:rPr>
              <a:t>Dividir el AMBA</a:t>
            </a:r>
          </a:p>
          <a:p>
            <a:pPr algn="ctr"/>
            <a:r>
              <a:rPr lang="es-ES" sz="2800" dirty="0">
                <a:latin typeface="Bitter Medium" pitchFamily="2" charset="0"/>
              </a:rPr>
              <a:t>PROYECTOS VIGENTES</a:t>
            </a:r>
            <a:endParaRPr lang="es-AR" sz="2800" dirty="0"/>
          </a:p>
        </p:txBody>
      </p:sp>
      <p:pic>
        <p:nvPicPr>
          <p:cNvPr id="8" name="Imagen 7">
            <a:extLst>
              <a:ext uri="{FF2B5EF4-FFF2-40B4-BE49-F238E27FC236}">
                <a16:creationId xmlns:a16="http://schemas.microsoft.com/office/drawing/2014/main" id="{4E1149F3-3AC4-4C78-B667-301E1DADF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958" y="1138648"/>
            <a:ext cx="4034726" cy="5719352"/>
          </a:xfrm>
          <a:prstGeom prst="rect">
            <a:avLst/>
          </a:prstGeom>
        </p:spPr>
      </p:pic>
    </p:spTree>
    <p:extLst>
      <p:ext uri="{BB962C8B-B14F-4D97-AF65-F5344CB8AC3E}">
        <p14:creationId xmlns:p14="http://schemas.microsoft.com/office/powerpoint/2010/main" val="1492118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4023958" y="175899"/>
            <a:ext cx="4144084" cy="892552"/>
          </a:xfrm>
          <a:prstGeom prst="rect">
            <a:avLst/>
          </a:prstGeom>
          <a:noFill/>
        </p:spPr>
        <p:txBody>
          <a:bodyPr wrap="none" rtlCol="0">
            <a:spAutoFit/>
          </a:bodyPr>
          <a:lstStyle/>
          <a:p>
            <a:pPr algn="ctr"/>
            <a:r>
              <a:rPr lang="es-ES" sz="2400" dirty="0">
                <a:latin typeface="Bitter Medium" pitchFamily="2" charset="0"/>
              </a:rPr>
              <a:t>Dividir el AMBA</a:t>
            </a:r>
          </a:p>
          <a:p>
            <a:pPr algn="ctr"/>
            <a:r>
              <a:rPr lang="es-ES" sz="2800" dirty="0">
                <a:latin typeface="Bitter Medium" pitchFamily="2" charset="0"/>
              </a:rPr>
              <a:t>PROYECTOS VIGENTES</a:t>
            </a:r>
            <a:endParaRPr lang="es-AR" sz="2800" dirty="0"/>
          </a:p>
        </p:txBody>
      </p:sp>
      <p:pic>
        <p:nvPicPr>
          <p:cNvPr id="7" name="Imagen 6">
            <a:extLst>
              <a:ext uri="{FF2B5EF4-FFF2-40B4-BE49-F238E27FC236}">
                <a16:creationId xmlns:a16="http://schemas.microsoft.com/office/drawing/2014/main" id="{1046558E-5A45-4A84-A3EF-3D84DA992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588" y="1102811"/>
            <a:ext cx="5486411" cy="5638811"/>
          </a:xfrm>
          <a:prstGeom prst="rect">
            <a:avLst/>
          </a:prstGeom>
        </p:spPr>
      </p:pic>
    </p:spTree>
    <p:extLst>
      <p:ext uri="{BB962C8B-B14F-4D97-AF65-F5344CB8AC3E}">
        <p14:creationId xmlns:p14="http://schemas.microsoft.com/office/powerpoint/2010/main" val="14792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4023958" y="175899"/>
            <a:ext cx="4144084" cy="892552"/>
          </a:xfrm>
          <a:prstGeom prst="rect">
            <a:avLst/>
          </a:prstGeom>
          <a:noFill/>
        </p:spPr>
        <p:txBody>
          <a:bodyPr wrap="none" rtlCol="0">
            <a:spAutoFit/>
          </a:bodyPr>
          <a:lstStyle/>
          <a:p>
            <a:pPr algn="ctr"/>
            <a:r>
              <a:rPr lang="es-ES" sz="2400" dirty="0">
                <a:latin typeface="Bitter Medium" pitchFamily="2" charset="0"/>
              </a:rPr>
              <a:t>Dividir el AMBA</a:t>
            </a:r>
          </a:p>
          <a:p>
            <a:pPr algn="ctr"/>
            <a:r>
              <a:rPr lang="es-ES" sz="2800" dirty="0">
                <a:latin typeface="Bitter Medium" pitchFamily="2" charset="0"/>
              </a:rPr>
              <a:t>PROYECTOS VIGENTES</a:t>
            </a:r>
            <a:endParaRPr lang="es-AR" sz="2800" dirty="0"/>
          </a:p>
        </p:txBody>
      </p:sp>
      <p:pic>
        <p:nvPicPr>
          <p:cNvPr id="8" name="Imagen 7">
            <a:extLst>
              <a:ext uri="{FF2B5EF4-FFF2-40B4-BE49-F238E27FC236}">
                <a16:creationId xmlns:a16="http://schemas.microsoft.com/office/drawing/2014/main" id="{3CD431C8-4F88-4828-8E3A-7CBC0935E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51" y="1068451"/>
            <a:ext cx="4980011" cy="5691442"/>
          </a:xfrm>
          <a:prstGeom prst="rect">
            <a:avLst/>
          </a:prstGeom>
        </p:spPr>
      </p:pic>
    </p:spTree>
    <p:extLst>
      <p:ext uri="{BB962C8B-B14F-4D97-AF65-F5344CB8AC3E}">
        <p14:creationId xmlns:p14="http://schemas.microsoft.com/office/powerpoint/2010/main" val="175553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2517962" y="209870"/>
            <a:ext cx="4472699" cy="830997"/>
          </a:xfrm>
          <a:prstGeom prst="rect">
            <a:avLst/>
          </a:prstGeom>
          <a:noFill/>
        </p:spPr>
        <p:txBody>
          <a:bodyPr wrap="none" rtlCol="0">
            <a:spAutoFit/>
          </a:bodyPr>
          <a:lstStyle/>
          <a:p>
            <a:pPr algn="ctr"/>
            <a:r>
              <a:rPr lang="es-ES" sz="2400" dirty="0">
                <a:latin typeface="Bitter Medium" pitchFamily="2" charset="0"/>
              </a:rPr>
              <a:t>AMBA</a:t>
            </a:r>
          </a:p>
          <a:p>
            <a:r>
              <a:rPr lang="es-ES" sz="2400" dirty="0">
                <a:latin typeface="Bitter Medium" pitchFamily="2" charset="0"/>
              </a:rPr>
              <a:t>La división </a:t>
            </a:r>
            <a:r>
              <a:rPr lang="es-ES" sz="2400" strike="sngStrike" dirty="0">
                <a:solidFill>
                  <a:srgbClr val="FF0000"/>
                </a:solidFill>
                <a:latin typeface="Bitter Medium" pitchFamily="2" charset="0"/>
              </a:rPr>
              <a:t>es</a:t>
            </a:r>
            <a:r>
              <a:rPr lang="es-ES" sz="2400" dirty="0">
                <a:latin typeface="Bitter Medium" pitchFamily="2" charset="0"/>
              </a:rPr>
              <a:t> era la constante</a:t>
            </a:r>
            <a:endParaRPr lang="es-AR" sz="2800" dirty="0"/>
          </a:p>
        </p:txBody>
      </p:sp>
      <p:pic>
        <p:nvPicPr>
          <p:cNvPr id="8" name="Imagen 7">
            <a:extLst>
              <a:ext uri="{FF2B5EF4-FFF2-40B4-BE49-F238E27FC236}">
                <a16:creationId xmlns:a16="http://schemas.microsoft.com/office/drawing/2014/main" id="{A47812E1-EFF0-4BA3-8482-8C595212E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14" y="3968196"/>
            <a:ext cx="3454082" cy="2295258"/>
          </a:xfrm>
          <a:prstGeom prst="rect">
            <a:avLst/>
          </a:prstGeom>
        </p:spPr>
      </p:pic>
      <p:pic>
        <p:nvPicPr>
          <p:cNvPr id="15" name="Imagen 14">
            <a:extLst>
              <a:ext uri="{FF2B5EF4-FFF2-40B4-BE49-F238E27FC236}">
                <a16:creationId xmlns:a16="http://schemas.microsoft.com/office/drawing/2014/main" id="{A13EA8DB-16E7-41AC-9E60-7E468858A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47" y="1336593"/>
            <a:ext cx="3351782" cy="2474831"/>
          </a:xfrm>
          <a:prstGeom prst="rect">
            <a:avLst/>
          </a:prstGeom>
        </p:spPr>
      </p:pic>
      <p:pic>
        <p:nvPicPr>
          <p:cNvPr id="19" name="Imagen 18">
            <a:extLst>
              <a:ext uri="{FF2B5EF4-FFF2-40B4-BE49-F238E27FC236}">
                <a16:creationId xmlns:a16="http://schemas.microsoft.com/office/drawing/2014/main" id="{031C6044-B98A-4E9B-9024-610B8234F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497" y="1336593"/>
            <a:ext cx="3664855" cy="2474831"/>
          </a:xfrm>
          <a:prstGeom prst="rect">
            <a:avLst/>
          </a:prstGeom>
        </p:spPr>
      </p:pic>
      <p:pic>
        <p:nvPicPr>
          <p:cNvPr id="21" name="Imagen 20">
            <a:extLst>
              <a:ext uri="{FF2B5EF4-FFF2-40B4-BE49-F238E27FC236}">
                <a16:creationId xmlns:a16="http://schemas.microsoft.com/office/drawing/2014/main" id="{F641A44D-764F-421A-8F48-EA2E973FD7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15" y="3968196"/>
            <a:ext cx="3564818" cy="2679934"/>
          </a:xfrm>
          <a:prstGeom prst="rect">
            <a:avLst/>
          </a:prstGeom>
        </p:spPr>
      </p:pic>
      <p:sp>
        <p:nvSpPr>
          <p:cNvPr id="22" name="CuadroTexto 21">
            <a:extLst>
              <a:ext uri="{FF2B5EF4-FFF2-40B4-BE49-F238E27FC236}">
                <a16:creationId xmlns:a16="http://schemas.microsoft.com/office/drawing/2014/main" id="{DBD57DB3-C984-42BB-B276-B07DD9F3864D}"/>
              </a:ext>
            </a:extLst>
          </p:cNvPr>
          <p:cNvSpPr txBox="1"/>
          <p:nvPr/>
        </p:nvSpPr>
        <p:spPr>
          <a:xfrm>
            <a:off x="8161233" y="209870"/>
            <a:ext cx="3785787" cy="5970865"/>
          </a:xfrm>
          <a:prstGeom prst="rect">
            <a:avLst/>
          </a:prstGeom>
          <a:noFill/>
        </p:spPr>
        <p:txBody>
          <a:bodyPr wrap="square" rtlCol="0">
            <a:spAutoFit/>
          </a:bodyPr>
          <a:lstStyle/>
          <a:p>
            <a:pPr marL="0" lvl="1" indent="15875" defTabSz="312738"/>
            <a:r>
              <a:rPr lang="es-ES" b="1" dirty="0">
                <a:latin typeface="Bitter Medium" pitchFamily="2" charset="0"/>
              </a:rPr>
              <a:t>Creaciones y divisiones por incremento poblacional</a:t>
            </a:r>
            <a:endParaRPr lang="es-ES" sz="1000" b="1" dirty="0">
              <a:latin typeface="Bitter Medium" pitchFamily="2" charset="0"/>
            </a:endParaRPr>
          </a:p>
          <a:p>
            <a:pPr marL="623888" lvl="1" indent="-608013" defTabSz="312738"/>
            <a:endParaRPr lang="es-ES" sz="1000" dirty="0">
              <a:latin typeface="Bitter Medium" pitchFamily="2" charset="0"/>
            </a:endParaRPr>
          </a:p>
          <a:p>
            <a:pPr marL="623888" lvl="1" indent="-608013" defTabSz="312738"/>
            <a:r>
              <a:rPr lang="es-ES" sz="1600" dirty="0">
                <a:latin typeface="Bitter Medium" pitchFamily="2" charset="0"/>
              </a:rPr>
              <a:t>1784	Se crea el partido de Quilmes</a:t>
            </a:r>
          </a:p>
          <a:p>
            <a:pPr marL="623888" indent="-623888" defTabSz="623888"/>
            <a:r>
              <a:rPr lang="es-AR" sz="1600" dirty="0">
                <a:latin typeface="Bitter Medium" pitchFamily="2" charset="0"/>
              </a:rPr>
              <a:t>1852	Se divide Quilmes para crear Barracas al Sur (Avellaneda)</a:t>
            </a:r>
          </a:p>
          <a:p>
            <a:pPr marL="623888" indent="-623888" defTabSz="623888"/>
            <a:r>
              <a:rPr lang="es-AR" sz="1600" dirty="0">
                <a:latin typeface="Bitter Medium" pitchFamily="2" charset="0"/>
              </a:rPr>
              <a:t>1861	Se divide Barracas al Sur para crear Lomas de Zamora</a:t>
            </a:r>
          </a:p>
          <a:p>
            <a:pPr marL="623888" indent="-623888" defTabSz="623888">
              <a:buAutoNum type="arabicPlain" startAt="1873"/>
            </a:pPr>
            <a:r>
              <a:rPr lang="es-AR" sz="1600" dirty="0">
                <a:latin typeface="Bitter Medium" pitchFamily="2" charset="0"/>
              </a:rPr>
              <a:t>Se dividen Lomas de Zamora y Quilmes para crear Almirante Brown</a:t>
            </a:r>
          </a:p>
          <a:p>
            <a:pPr marL="623888" indent="-623888" defTabSz="623888"/>
            <a:r>
              <a:rPr lang="es-AR" sz="1600" dirty="0">
                <a:latin typeface="Bitter Medium" pitchFamily="2" charset="0"/>
              </a:rPr>
              <a:t>1878	Se divide La Matanza para crear Marcos Paz</a:t>
            </a:r>
          </a:p>
          <a:p>
            <a:pPr marL="623888" indent="-623888" defTabSz="623888">
              <a:buAutoNum type="arabicPlain" startAt="1889"/>
            </a:pPr>
            <a:r>
              <a:rPr lang="es-AR" sz="1600" dirty="0">
                <a:latin typeface="Bitter Medium" pitchFamily="2" charset="0"/>
              </a:rPr>
              <a:t>Se divide Lomas de Zamora para crear Esteban Echeverría</a:t>
            </a:r>
          </a:p>
          <a:p>
            <a:pPr marL="623888" indent="-623888" defTabSz="623888"/>
            <a:r>
              <a:rPr lang="es-AR" sz="1600" dirty="0">
                <a:latin typeface="Bitter Medium" pitchFamily="2" charset="0"/>
              </a:rPr>
              <a:t>1891	Se divide Quilmes para crear Florencio Varela</a:t>
            </a:r>
          </a:p>
          <a:p>
            <a:pPr marL="623888" indent="-623888" defTabSz="623888">
              <a:buAutoNum type="arabicPlain" startAt="1945"/>
            </a:pPr>
            <a:r>
              <a:rPr lang="es-AR" sz="1600" dirty="0">
                <a:latin typeface="Bitter Medium" pitchFamily="2" charset="0"/>
              </a:rPr>
              <a:t>Se divide Avellaneda para crear Lanús</a:t>
            </a:r>
          </a:p>
          <a:p>
            <a:pPr marL="623888" indent="-623888" defTabSz="623888">
              <a:buAutoNum type="arabicPlain" startAt="1945"/>
            </a:pPr>
            <a:r>
              <a:rPr lang="es-AR" sz="1600" dirty="0">
                <a:latin typeface="Bitter Medium" pitchFamily="2" charset="0"/>
              </a:rPr>
              <a:t>Se divide Lomas de Zamora para ceder Remedios de Escalada a Lanús</a:t>
            </a:r>
          </a:p>
          <a:p>
            <a:pPr marL="623888" indent="-623888" defTabSz="623888"/>
            <a:r>
              <a:rPr lang="es-AR" sz="1600" dirty="0">
                <a:latin typeface="Bitter Medium" pitchFamily="2" charset="0"/>
              </a:rPr>
              <a:t>1960	Se divide Quilmes para crear Berazategui</a:t>
            </a:r>
          </a:p>
        </p:txBody>
      </p:sp>
    </p:spTree>
    <p:extLst>
      <p:ext uri="{BB962C8B-B14F-4D97-AF65-F5344CB8AC3E}">
        <p14:creationId xmlns:p14="http://schemas.microsoft.com/office/powerpoint/2010/main" val="160916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260130" y="123267"/>
            <a:ext cx="5671745" cy="954107"/>
          </a:xfrm>
          <a:prstGeom prst="rect">
            <a:avLst/>
          </a:prstGeom>
          <a:noFill/>
        </p:spPr>
        <p:txBody>
          <a:bodyPr wrap="none" rtlCol="0">
            <a:spAutoFit/>
          </a:bodyPr>
          <a:lstStyle/>
          <a:p>
            <a:pPr algn="ctr"/>
            <a:r>
              <a:rPr lang="es-ES" sz="2400" dirty="0">
                <a:latin typeface="Bitter Medium" pitchFamily="2" charset="0"/>
              </a:rPr>
              <a:t>AMBA</a:t>
            </a:r>
          </a:p>
          <a:p>
            <a:r>
              <a:rPr lang="es-ES" sz="3200" dirty="0">
                <a:latin typeface="Bitter Medium" pitchFamily="2" charset="0"/>
              </a:rPr>
              <a:t>Población: El Número de Oro</a:t>
            </a:r>
            <a:endParaRPr lang="es-AR" sz="3200" dirty="0"/>
          </a:p>
        </p:txBody>
      </p:sp>
      <p:sp>
        <p:nvSpPr>
          <p:cNvPr id="22" name="CuadroTexto 21">
            <a:extLst>
              <a:ext uri="{FF2B5EF4-FFF2-40B4-BE49-F238E27FC236}">
                <a16:creationId xmlns:a16="http://schemas.microsoft.com/office/drawing/2014/main" id="{DBD57DB3-C984-42BB-B276-B07DD9F3864D}"/>
              </a:ext>
            </a:extLst>
          </p:cNvPr>
          <p:cNvSpPr txBox="1"/>
          <p:nvPr/>
        </p:nvSpPr>
        <p:spPr>
          <a:xfrm>
            <a:off x="648056" y="1257787"/>
            <a:ext cx="10895888" cy="5016758"/>
          </a:xfrm>
          <a:prstGeom prst="rect">
            <a:avLst/>
          </a:prstGeom>
          <a:noFill/>
        </p:spPr>
        <p:txBody>
          <a:bodyPr wrap="square" rtlCol="0">
            <a:spAutoFit/>
          </a:bodyPr>
          <a:lstStyle/>
          <a:p>
            <a:pPr marL="0" lvl="1" indent="15875" defTabSz="312738"/>
            <a:r>
              <a:rPr lang="es-ES" sz="2000" b="1" dirty="0">
                <a:latin typeface="Bitter Medium" pitchFamily="2" charset="0"/>
              </a:rPr>
              <a:t>Horacio Bozzano </a:t>
            </a:r>
            <a:r>
              <a:rPr lang="es-ES" sz="2000" dirty="0">
                <a:latin typeface="Bitter Medium" pitchFamily="2" charset="0"/>
              </a:rPr>
              <a:t>(UNLP-CONICET) (2015), señala que un municipio de hasta 300.000 habitantes sería ideal en términos de manejo administrativo y sostenibilidad urbana. Otros autores también han discutido cifras similares basadas en criterios como la calidad de los servicios públicos, la infraestructura y la gobernanza.</a:t>
            </a:r>
          </a:p>
          <a:p>
            <a:pPr marL="0" lvl="1" indent="15875" defTabSz="312738"/>
            <a:r>
              <a:rPr lang="es-ES" sz="2000" dirty="0">
                <a:latin typeface="Bitter Medium" pitchFamily="2" charset="0"/>
              </a:rPr>
              <a:t>Algunos expertos en planificación urbana, como </a:t>
            </a:r>
            <a:r>
              <a:rPr lang="es-ES" sz="2000" b="1" dirty="0">
                <a:latin typeface="Bitter Medium" pitchFamily="2" charset="0"/>
              </a:rPr>
              <a:t>Jorge Saravia </a:t>
            </a:r>
            <a:r>
              <a:rPr lang="es-ES" sz="2000" dirty="0">
                <a:latin typeface="Bitter Medium" pitchFamily="2" charset="0"/>
              </a:rPr>
              <a:t>(2014), han destacado que los municipios deben tener una población suficientemente grande para ser económicamente viables, pero no tan grande como para dificultar la prestación de servicios y propone una población ideal entre 250.000 y 350.000 habitantes, dependiendo de factores como la infraestructura disponible y los recursos económicos.</a:t>
            </a:r>
          </a:p>
          <a:p>
            <a:pPr marL="0" lvl="1" indent="15875" defTabSz="312738"/>
            <a:r>
              <a:rPr lang="es-ES" sz="2000" dirty="0">
                <a:latin typeface="Bitter Medium" pitchFamily="2" charset="0"/>
              </a:rPr>
              <a:t>Otro autor argentino, </a:t>
            </a:r>
            <a:r>
              <a:rPr lang="es-ES" sz="2000" b="1" dirty="0">
                <a:latin typeface="Bitter Medium" pitchFamily="2" charset="0"/>
              </a:rPr>
              <a:t>Alfredo Garay </a:t>
            </a:r>
            <a:r>
              <a:rPr lang="es-ES" sz="2000" dirty="0">
                <a:latin typeface="Bitter Medium" pitchFamily="2" charset="0"/>
              </a:rPr>
              <a:t>(2012), especializado en planificación territorial, ha sugerido en sus estudios que un tamaño municipal que ronda entre 200,000 y 400,000 habitantes podría ser adecuado, dependiendo de las características particulares de cada municipio en el AMBA.</a:t>
            </a:r>
          </a:p>
          <a:p>
            <a:pPr marL="0" lvl="1" indent="15875" defTabSz="312738"/>
            <a:r>
              <a:rPr lang="es-ES" sz="2000" dirty="0">
                <a:latin typeface="Bitter Medium" pitchFamily="2" charset="0"/>
              </a:rPr>
              <a:t>En general, la cifra de 300.000 habitantes se considera razonable para muchos expertos que abogan por una planificación urbana descentralizada en áreas metropolitanas extensas como Buenos Aires.</a:t>
            </a:r>
            <a:endParaRPr lang="es-AR" sz="2000" dirty="0">
              <a:latin typeface="Bitter Medium" pitchFamily="2" charset="0"/>
            </a:endParaRPr>
          </a:p>
        </p:txBody>
      </p:sp>
    </p:spTree>
    <p:extLst>
      <p:ext uri="{BB962C8B-B14F-4D97-AF65-F5344CB8AC3E}">
        <p14:creationId xmlns:p14="http://schemas.microsoft.com/office/powerpoint/2010/main" val="18427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260130" y="123267"/>
            <a:ext cx="5671745" cy="954107"/>
          </a:xfrm>
          <a:prstGeom prst="rect">
            <a:avLst/>
          </a:prstGeom>
          <a:noFill/>
        </p:spPr>
        <p:txBody>
          <a:bodyPr wrap="none" rtlCol="0">
            <a:spAutoFit/>
          </a:bodyPr>
          <a:lstStyle/>
          <a:p>
            <a:pPr algn="ctr"/>
            <a:r>
              <a:rPr lang="es-ES" sz="2400" dirty="0">
                <a:latin typeface="Bitter Medium" pitchFamily="2" charset="0"/>
              </a:rPr>
              <a:t>AMBA</a:t>
            </a:r>
          </a:p>
          <a:p>
            <a:r>
              <a:rPr lang="es-ES" sz="3200" dirty="0">
                <a:latin typeface="Bitter Medium" pitchFamily="2" charset="0"/>
              </a:rPr>
              <a:t>Población: El Número de Oro</a:t>
            </a:r>
            <a:endParaRPr lang="es-AR" sz="3200" dirty="0"/>
          </a:p>
        </p:txBody>
      </p:sp>
      <p:sp>
        <p:nvSpPr>
          <p:cNvPr id="22" name="CuadroTexto 21">
            <a:extLst>
              <a:ext uri="{FF2B5EF4-FFF2-40B4-BE49-F238E27FC236}">
                <a16:creationId xmlns:a16="http://schemas.microsoft.com/office/drawing/2014/main" id="{DBD57DB3-C984-42BB-B276-B07DD9F3864D}"/>
              </a:ext>
            </a:extLst>
          </p:cNvPr>
          <p:cNvSpPr txBox="1"/>
          <p:nvPr/>
        </p:nvSpPr>
        <p:spPr>
          <a:xfrm>
            <a:off x="648056" y="954264"/>
            <a:ext cx="10895888" cy="5940088"/>
          </a:xfrm>
          <a:prstGeom prst="rect">
            <a:avLst/>
          </a:prstGeom>
          <a:noFill/>
        </p:spPr>
        <p:txBody>
          <a:bodyPr wrap="square" rtlCol="0">
            <a:spAutoFit/>
          </a:bodyPr>
          <a:lstStyle/>
          <a:p>
            <a:pPr marL="0" lvl="1" indent="15875" defTabSz="312738"/>
            <a:r>
              <a:rPr lang="es-ES" sz="2000" dirty="0">
                <a:latin typeface="Bitter Medium" pitchFamily="2" charset="0"/>
              </a:rPr>
              <a:t>Los municipios de La Matanza, Lomas de Zamora, Quilmes, Almirante Brown y otros son casos recurrentes de estudio. Algunos investigadores del Instituto de Investigaciones Gino Germani (UBA) han abordado casos de estudio como Lomas de Zamora, analizando los problemas de </a:t>
            </a:r>
            <a:r>
              <a:rPr lang="es-ES" sz="2000" b="1" dirty="0">
                <a:latin typeface="Bitter Medium" pitchFamily="2" charset="0"/>
              </a:rPr>
              <a:t>segregación urbana</a:t>
            </a:r>
            <a:r>
              <a:rPr lang="es-ES" sz="2000" dirty="0">
                <a:latin typeface="Bitter Medium" pitchFamily="2" charset="0"/>
              </a:rPr>
              <a:t>, el </a:t>
            </a:r>
            <a:r>
              <a:rPr lang="es-ES" sz="2000" b="1" dirty="0">
                <a:latin typeface="Bitter Medium" pitchFamily="2" charset="0"/>
              </a:rPr>
              <a:t>acceso desigual a servicios básicos</a:t>
            </a:r>
            <a:r>
              <a:rPr lang="es-ES" sz="2000" dirty="0">
                <a:latin typeface="Bitter Medium" pitchFamily="2" charset="0"/>
              </a:rPr>
              <a:t>, y la </a:t>
            </a:r>
            <a:r>
              <a:rPr lang="es-ES" sz="2000" b="1" dirty="0">
                <a:latin typeface="Bitter Medium" pitchFamily="2" charset="0"/>
              </a:rPr>
              <a:t>falta de planificación territorial coherente</a:t>
            </a:r>
            <a:r>
              <a:rPr lang="es-ES" sz="2000" dirty="0">
                <a:latin typeface="Bitter Medium" pitchFamily="2" charset="0"/>
              </a:rPr>
              <a:t> (Di Virgilio, 2017). Por su parte, el Observatorio del Conurbano Bonaerense (UNQ) ha publicado informes y estudios que incluyen el análisis de estos partidos en términos de </a:t>
            </a:r>
            <a:r>
              <a:rPr lang="es-ES" sz="2000" b="1" dirty="0">
                <a:latin typeface="Bitter Medium" pitchFamily="2" charset="0"/>
              </a:rPr>
              <a:t>crecimiento demográfico</a:t>
            </a:r>
            <a:r>
              <a:rPr lang="es-ES" sz="2000" dirty="0">
                <a:latin typeface="Bitter Medium" pitchFamily="2" charset="0"/>
              </a:rPr>
              <a:t>, </a:t>
            </a:r>
            <a:r>
              <a:rPr lang="es-ES" sz="2000" b="1" dirty="0">
                <a:latin typeface="Bitter Medium" pitchFamily="2" charset="0"/>
              </a:rPr>
              <a:t>estructura económica </a:t>
            </a:r>
            <a:r>
              <a:rPr lang="es-ES" sz="2000" dirty="0">
                <a:latin typeface="Bitter Medium" pitchFamily="2" charset="0"/>
              </a:rPr>
              <a:t>y desafíos en términos de </a:t>
            </a:r>
            <a:r>
              <a:rPr lang="es-ES" sz="2000" b="1" dirty="0">
                <a:latin typeface="Bitter Medium" pitchFamily="2" charset="0"/>
              </a:rPr>
              <a:t>gobernanza local </a:t>
            </a:r>
            <a:r>
              <a:rPr lang="es-ES" sz="2000" dirty="0">
                <a:latin typeface="Bitter Medium" pitchFamily="2" charset="0"/>
              </a:rPr>
              <a:t>y </a:t>
            </a:r>
            <a:r>
              <a:rPr lang="es-ES" sz="2000" b="1" dirty="0">
                <a:latin typeface="Bitter Medium" pitchFamily="2" charset="0"/>
              </a:rPr>
              <a:t>políticas públicas</a:t>
            </a:r>
            <a:r>
              <a:rPr lang="es-ES" sz="2000" dirty="0">
                <a:latin typeface="Bitter Medium" pitchFamily="2" charset="0"/>
              </a:rPr>
              <a:t>. Estos estudios enfatizan la </a:t>
            </a:r>
            <a:r>
              <a:rPr lang="es-ES" sz="2000" b="1" dirty="0">
                <a:latin typeface="Bitter Medium" pitchFamily="2" charset="0"/>
              </a:rPr>
              <a:t>necesidad de descentralización </a:t>
            </a:r>
            <a:r>
              <a:rPr lang="es-ES" sz="2000" dirty="0">
                <a:latin typeface="Bitter Medium" pitchFamily="2" charset="0"/>
              </a:rPr>
              <a:t>para mejorar la gestión de recursos. Concluyendo esta breve ejemplificación de estudios técnicos, en trabajos más amplios sobre el AMBA como Estudio de vulnerabilidad urbana y socioambiental en el AMBA, La Matanza y Lomas de Zamora aparecen frecuentemente como un ejemplo de territorio donde la falta de planificación y las dificultades en la prestación de servicios esenciales generan un </a:t>
            </a:r>
            <a:r>
              <a:rPr lang="es-ES" sz="2000" b="1" dirty="0">
                <a:latin typeface="Bitter Medium" pitchFamily="2" charset="0"/>
              </a:rPr>
              <a:t>riesgo de insustentabilidad a largo plazo</a:t>
            </a:r>
            <a:r>
              <a:rPr lang="es-ES" sz="2000" dirty="0">
                <a:latin typeface="Bitter Medium" pitchFamily="2" charset="0"/>
              </a:rPr>
              <a:t>. Se analizan cuestiones como la </a:t>
            </a:r>
            <a:r>
              <a:rPr lang="es-ES" sz="2000" b="1" dirty="0">
                <a:latin typeface="Bitter Medium" pitchFamily="2" charset="0"/>
              </a:rPr>
              <a:t>urbanización informal </a:t>
            </a:r>
            <a:r>
              <a:rPr lang="es-ES" sz="2000" dirty="0">
                <a:latin typeface="Bitter Medium" pitchFamily="2" charset="0"/>
              </a:rPr>
              <a:t>y las </a:t>
            </a:r>
            <a:r>
              <a:rPr lang="es-ES" sz="2000" b="1" dirty="0">
                <a:latin typeface="Bitter Medium" pitchFamily="2" charset="0"/>
              </a:rPr>
              <a:t>condiciones habitacionales </a:t>
            </a:r>
            <a:r>
              <a:rPr lang="es-ES" sz="2000" dirty="0">
                <a:latin typeface="Bitter Medium" pitchFamily="2" charset="0"/>
              </a:rPr>
              <a:t>en ciertos barrios.</a:t>
            </a:r>
          </a:p>
          <a:p>
            <a:pPr marL="0" lvl="1" indent="15875" defTabSz="312738"/>
            <a:r>
              <a:rPr lang="es-ES" sz="2000" dirty="0">
                <a:latin typeface="Bitter Medium" pitchFamily="2" charset="0"/>
              </a:rPr>
              <a:t>Si consideramos que la </a:t>
            </a:r>
            <a:r>
              <a:rPr lang="es-ES" sz="2000" b="1" dirty="0">
                <a:latin typeface="Bitter Medium" pitchFamily="2" charset="0"/>
              </a:rPr>
              <a:t>Ley Orgánica de Municipalidades de la Provincia de Buenos Aires </a:t>
            </a:r>
            <a:r>
              <a:rPr lang="es-ES" sz="2000" dirty="0">
                <a:latin typeface="Bitter Medium" pitchFamily="2" charset="0"/>
              </a:rPr>
              <a:t>(1958) menciona como valor final de su escala 200.000 habitantes</a:t>
            </a:r>
          </a:p>
          <a:p>
            <a:pPr marL="0" lvl="1" indent="15875" defTabSz="312738"/>
            <a:r>
              <a:rPr lang="es-ES" sz="2000" dirty="0">
                <a:latin typeface="Bitter Medium" pitchFamily="2" charset="0"/>
              </a:rPr>
              <a:t>para definir cuántos concejales tendrá un municipio, vemos que</a:t>
            </a:r>
          </a:p>
          <a:p>
            <a:pPr marL="0" lvl="1" indent="15875" defTabSz="312738"/>
            <a:r>
              <a:rPr lang="es-ES" sz="2000" b="1" dirty="0">
                <a:latin typeface="Bitter Medium" pitchFamily="2" charset="0"/>
              </a:rPr>
              <a:t>300.000</a:t>
            </a:r>
            <a:r>
              <a:rPr lang="es-ES" sz="2000" dirty="0">
                <a:latin typeface="Bitter Medium" pitchFamily="2" charset="0"/>
              </a:rPr>
              <a:t> habitantes es un número razonable.</a:t>
            </a:r>
            <a:endParaRPr lang="es-AR" sz="2000" dirty="0">
              <a:latin typeface="Bitter Medium" pitchFamily="2" charset="0"/>
            </a:endParaRPr>
          </a:p>
        </p:txBody>
      </p:sp>
    </p:spTree>
    <p:extLst>
      <p:ext uri="{BB962C8B-B14F-4D97-AF65-F5344CB8AC3E}">
        <p14:creationId xmlns:p14="http://schemas.microsoft.com/office/powerpoint/2010/main" val="3232786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466530" y="242908"/>
            <a:ext cx="5258940" cy="1015663"/>
          </a:xfrm>
          <a:prstGeom prst="rect">
            <a:avLst/>
          </a:prstGeom>
          <a:noFill/>
        </p:spPr>
        <p:txBody>
          <a:bodyPr wrap="none" rtlCol="0">
            <a:spAutoFit/>
          </a:bodyPr>
          <a:lstStyle/>
          <a:p>
            <a:pPr algn="ctr"/>
            <a:r>
              <a:rPr lang="es-ES" sz="2400" dirty="0">
                <a:latin typeface="Bitter Medium" pitchFamily="2" charset="0"/>
              </a:rPr>
              <a:t>La calidad democrática en el AMBA</a:t>
            </a:r>
          </a:p>
          <a:p>
            <a:pPr algn="ctr"/>
            <a:r>
              <a:rPr lang="es-ES" sz="3600" dirty="0">
                <a:latin typeface="Bitter Medium" pitchFamily="2" charset="0"/>
              </a:rPr>
              <a:t>La Representatividad</a:t>
            </a:r>
            <a:endParaRPr lang="es-AR" sz="3600" dirty="0"/>
          </a:p>
        </p:txBody>
      </p:sp>
      <p:sp>
        <p:nvSpPr>
          <p:cNvPr id="22" name="CuadroTexto 21">
            <a:extLst>
              <a:ext uri="{FF2B5EF4-FFF2-40B4-BE49-F238E27FC236}">
                <a16:creationId xmlns:a16="http://schemas.microsoft.com/office/drawing/2014/main" id="{DBD57DB3-C984-42BB-B276-B07DD9F3864D}"/>
              </a:ext>
            </a:extLst>
          </p:cNvPr>
          <p:cNvSpPr txBox="1"/>
          <p:nvPr/>
        </p:nvSpPr>
        <p:spPr>
          <a:xfrm>
            <a:off x="648056" y="1432829"/>
            <a:ext cx="10895888" cy="4862870"/>
          </a:xfrm>
          <a:prstGeom prst="rect">
            <a:avLst/>
          </a:prstGeom>
          <a:noFill/>
        </p:spPr>
        <p:txBody>
          <a:bodyPr wrap="square" rtlCol="0">
            <a:spAutoFit/>
          </a:bodyPr>
          <a:lstStyle/>
          <a:p>
            <a:pPr marL="0" lvl="1" indent="15875" defTabSz="312738"/>
            <a:r>
              <a:rPr lang="es-ES" sz="2000" dirty="0">
                <a:latin typeface="Bitter Medium" pitchFamily="2" charset="0"/>
              </a:rPr>
              <a:t>La representatividad en la democracia es un principio fundamental que establece que los ciudadanos, a través de elecciones libres y justas, eligen a </a:t>
            </a:r>
            <a:r>
              <a:rPr lang="es-ES" sz="2000" b="1" dirty="0">
                <a:latin typeface="Bitter Medium" pitchFamily="2" charset="0"/>
              </a:rPr>
              <a:t>representantes para que tomen decisiones en su nombre</a:t>
            </a:r>
            <a:r>
              <a:rPr lang="es-ES" sz="2000" dirty="0">
                <a:latin typeface="Bitter Medium" pitchFamily="2" charset="0"/>
              </a:rPr>
              <a:t>. Estos representantes, que pueden ser legisladores o ejecutivos, ejercerán la </a:t>
            </a:r>
            <a:r>
              <a:rPr lang="es-ES" sz="2000" b="1" dirty="0">
                <a:latin typeface="Bitter Medium" pitchFamily="2" charset="0"/>
              </a:rPr>
              <a:t>toma de decisiones para el bien común de la población representada</a:t>
            </a:r>
            <a:r>
              <a:rPr lang="es-ES" sz="2000" dirty="0">
                <a:latin typeface="Bitter Medium" pitchFamily="2" charset="0"/>
              </a:rPr>
              <a:t>, y </a:t>
            </a:r>
            <a:r>
              <a:rPr lang="es-ES" sz="2000" b="1" dirty="0">
                <a:latin typeface="Bitter Medium" pitchFamily="2" charset="0"/>
              </a:rPr>
              <a:t>rendirán cuentas a la misma </a:t>
            </a:r>
            <a:r>
              <a:rPr lang="es-ES" sz="2000" dirty="0">
                <a:latin typeface="Bitter Medium" pitchFamily="2" charset="0"/>
              </a:rPr>
              <a:t>de una manera transparente de sus actos de gobierno.</a:t>
            </a:r>
            <a:endParaRPr lang="es-ES" sz="1000" dirty="0">
              <a:latin typeface="Bitter Medium" pitchFamily="2" charset="0"/>
            </a:endParaRPr>
          </a:p>
          <a:p>
            <a:pPr marL="0" lvl="1" indent="15875" defTabSz="312738"/>
            <a:endParaRPr lang="es-ES" sz="1000" dirty="0">
              <a:latin typeface="Bitter Medium" pitchFamily="2" charset="0"/>
            </a:endParaRPr>
          </a:p>
          <a:p>
            <a:pPr marL="0" lvl="1" indent="15875" defTabSz="312738"/>
            <a:r>
              <a:rPr lang="es-ES" sz="2000" dirty="0">
                <a:latin typeface="Bitter Medium" pitchFamily="2" charset="0"/>
              </a:rPr>
              <a:t>¿Por qué es importante la representatividad?</a:t>
            </a:r>
          </a:p>
          <a:p>
            <a:pPr marL="0" lvl="1" indent="15875" defTabSz="312738"/>
            <a:r>
              <a:rPr lang="es-ES" sz="2000" dirty="0">
                <a:latin typeface="Bitter Medium" pitchFamily="2" charset="0"/>
              </a:rPr>
              <a:t>La representatividad confiere </a:t>
            </a:r>
            <a:r>
              <a:rPr lang="es-ES" sz="2000" b="1" dirty="0">
                <a:latin typeface="Bitter Medium" pitchFamily="2" charset="0"/>
              </a:rPr>
              <a:t>legitimidad democrática </a:t>
            </a:r>
            <a:r>
              <a:rPr lang="es-ES" sz="2000" dirty="0">
                <a:latin typeface="Bitter Medium" pitchFamily="2" charset="0"/>
              </a:rPr>
              <a:t>al poder político, ya que los gobernantes han sido elegidos por el pueblo.</a:t>
            </a:r>
            <a:endParaRPr lang="es-ES" sz="1000" dirty="0">
              <a:latin typeface="Bitter Medium" pitchFamily="2" charset="0"/>
            </a:endParaRPr>
          </a:p>
          <a:p>
            <a:pPr marL="0" lvl="1" indent="15875" defTabSz="312738"/>
            <a:endParaRPr lang="es-ES" sz="1000" dirty="0">
              <a:latin typeface="Bitter Medium" pitchFamily="2" charset="0"/>
            </a:endParaRPr>
          </a:p>
          <a:p>
            <a:pPr marL="0" lvl="1" indent="15875" defTabSz="312738"/>
            <a:r>
              <a:rPr lang="es-ES" sz="2000" dirty="0">
                <a:latin typeface="Bitter Medium" pitchFamily="2" charset="0"/>
              </a:rPr>
              <a:t>No obstante, en ocasiones, los representantes pueden </a:t>
            </a:r>
            <a:r>
              <a:rPr lang="es-ES" sz="2000" b="1" dirty="0">
                <a:latin typeface="Bitter Medium" pitchFamily="2" charset="0"/>
              </a:rPr>
              <a:t>perder contacto con las necesidades y preocupaciones de los ciudadanos a quienes representan</a:t>
            </a:r>
            <a:r>
              <a:rPr lang="es-ES" sz="2000" dirty="0">
                <a:latin typeface="Bitter Medium" pitchFamily="2" charset="0"/>
              </a:rPr>
              <a:t>.</a:t>
            </a:r>
          </a:p>
          <a:p>
            <a:pPr marL="0" lvl="1" indent="15875" defTabSz="312738"/>
            <a:r>
              <a:rPr lang="es-ES" sz="2000" dirty="0">
                <a:latin typeface="Bitter Medium" pitchFamily="2" charset="0"/>
              </a:rPr>
              <a:t>Esto ocurre principalmente cuando el territorio y la población que contiene no son sustentables desde del punto de vista administrativo, por ejemplo, en los casos de </a:t>
            </a:r>
            <a:r>
              <a:rPr lang="es-ES" sz="2000" b="1" dirty="0">
                <a:latin typeface="Bitter Medium" pitchFamily="2" charset="0"/>
              </a:rPr>
              <a:t>sobrepoblación</a:t>
            </a:r>
            <a:r>
              <a:rPr lang="es-ES" sz="2000" dirty="0">
                <a:latin typeface="Bitter Medium" pitchFamily="2" charset="0"/>
              </a:rPr>
              <a:t>. Cuando esto sucede, por ejemplo, es posible que un miembro electo de un gobierno se escude en el anonimato durante su período de mandato.</a:t>
            </a:r>
            <a:endParaRPr lang="es-AR" sz="2000" dirty="0">
              <a:latin typeface="Bitter Medium" pitchFamily="2" charset="0"/>
            </a:endParaRPr>
          </a:p>
        </p:txBody>
      </p:sp>
    </p:spTree>
    <p:extLst>
      <p:ext uri="{BB962C8B-B14F-4D97-AF65-F5344CB8AC3E}">
        <p14:creationId xmlns:p14="http://schemas.microsoft.com/office/powerpoint/2010/main" val="312936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10" name="Título 9">
            <a:extLst>
              <a:ext uri="{FF2B5EF4-FFF2-40B4-BE49-F238E27FC236}">
                <a16:creationId xmlns:a16="http://schemas.microsoft.com/office/drawing/2014/main" id="{BE29DA4A-D03F-403D-A1B3-49AF5AB1021B}"/>
              </a:ext>
            </a:extLst>
          </p:cNvPr>
          <p:cNvSpPr>
            <a:spLocks noGrp="1"/>
          </p:cNvSpPr>
          <p:nvPr>
            <p:ph type="ctrTitle"/>
          </p:nvPr>
        </p:nvSpPr>
        <p:spPr>
          <a:xfrm>
            <a:off x="1152006" y="5055344"/>
            <a:ext cx="9887988" cy="549846"/>
          </a:xfrm>
        </p:spPr>
        <p:txBody>
          <a:bodyPr>
            <a:normAutofit fontScale="90000"/>
          </a:bodyPr>
          <a:lstStyle/>
          <a:p>
            <a:pPr algn="ctr"/>
            <a:br>
              <a:rPr lang="es-ES" sz="2800" dirty="0">
                <a:latin typeface="Bitter Medium" pitchFamily="2" charset="0"/>
              </a:rPr>
            </a:br>
            <a:br>
              <a:rPr lang="es-ES" sz="2800" dirty="0">
                <a:latin typeface="Bitter Medium" pitchFamily="2" charset="0"/>
              </a:rPr>
            </a:br>
            <a:br>
              <a:rPr lang="es-ES" sz="2800" dirty="0">
                <a:latin typeface="Bitter Medium" pitchFamily="2" charset="0"/>
              </a:rPr>
            </a:br>
            <a:br>
              <a:rPr lang="es-ES" sz="2800" dirty="0">
                <a:latin typeface="Bitter Medium" pitchFamily="2" charset="0"/>
              </a:rPr>
            </a:br>
            <a:r>
              <a:rPr lang="es-ES" sz="4000" dirty="0">
                <a:latin typeface="Bitter Medium" pitchFamily="2" charset="0"/>
              </a:rPr>
              <a:t>Cabildo Abierto del Municipio de Temperley</a:t>
            </a:r>
            <a:br>
              <a:rPr lang="es-ES" sz="2800" dirty="0">
                <a:latin typeface="Bitter Medium" pitchFamily="2" charset="0"/>
              </a:rPr>
            </a:br>
            <a:r>
              <a:rPr lang="es-ES" sz="2200" dirty="0">
                <a:latin typeface="Bitter Medium" pitchFamily="2" charset="0"/>
              </a:rPr>
              <a:t>Fundado en 1992 </a:t>
            </a:r>
            <a:r>
              <a:rPr lang="es-AR" sz="2200" b="0" i="0" dirty="0">
                <a:solidFill>
                  <a:srgbClr val="000000"/>
                </a:solidFill>
                <a:effectLst/>
                <a:latin typeface="Bitter Medium" pitchFamily="2" charset="0"/>
              </a:rPr>
              <a:t>(Expte.DPPJ-2215-59080)</a:t>
            </a:r>
            <a:br>
              <a:rPr lang="es-AR" sz="2200" b="0" i="0" dirty="0">
                <a:solidFill>
                  <a:srgbClr val="000000"/>
                </a:solidFill>
                <a:effectLst/>
                <a:latin typeface="Bitter Medium" pitchFamily="2" charset="0"/>
              </a:rPr>
            </a:br>
            <a:br>
              <a:rPr lang="es-ES" sz="2800" dirty="0">
                <a:latin typeface="Bitter Medium" pitchFamily="2" charset="0"/>
              </a:rPr>
            </a:br>
            <a:r>
              <a:rPr lang="es-ES" sz="2800" dirty="0">
                <a:latin typeface="Bitter Medium" pitchFamily="2" charset="0"/>
              </a:rPr>
              <a:t>Autoridades provisorias</a:t>
            </a:r>
            <a:br>
              <a:rPr lang="es-ES" sz="2800" dirty="0">
                <a:latin typeface="Bitter Medium" pitchFamily="2" charset="0"/>
              </a:rPr>
            </a:br>
            <a:br>
              <a:rPr lang="es-ES" sz="2800" dirty="0">
                <a:latin typeface="Bitter Medium" pitchFamily="2" charset="0"/>
              </a:rPr>
            </a:br>
            <a:r>
              <a:rPr lang="es-AR" sz="2200" i="0" dirty="0">
                <a:solidFill>
                  <a:srgbClr val="1D1E20"/>
                </a:solidFill>
                <a:effectLst/>
                <a:latin typeface="Bitter Medium" pitchFamily="2" charset="0"/>
              </a:rPr>
              <a:t>Presidente</a:t>
            </a:r>
            <a:br>
              <a:rPr lang="es-AR" sz="2200" i="0" dirty="0">
                <a:solidFill>
                  <a:srgbClr val="1D1E20"/>
                </a:solidFill>
                <a:effectLst/>
                <a:latin typeface="Bitter Medium" pitchFamily="2" charset="0"/>
              </a:rPr>
            </a:br>
            <a:r>
              <a:rPr lang="es-AR" sz="2200" i="0" dirty="0">
                <a:solidFill>
                  <a:srgbClr val="1D1E20"/>
                </a:solidFill>
                <a:effectLst/>
                <a:latin typeface="Bitter Medium" pitchFamily="2" charset="0"/>
              </a:rPr>
              <a:t>Rolando Ríos</a:t>
            </a:r>
            <a:br>
              <a:rPr lang="es-AR" sz="2200" i="0" dirty="0">
                <a:solidFill>
                  <a:srgbClr val="1D1E20"/>
                </a:solidFill>
                <a:effectLst/>
                <a:latin typeface="Bitter Medium" pitchFamily="2" charset="0"/>
              </a:rPr>
            </a:br>
            <a:br>
              <a:rPr lang="es-AR" sz="2200" i="0" dirty="0">
                <a:solidFill>
                  <a:srgbClr val="1D1E20"/>
                </a:solidFill>
                <a:effectLst/>
                <a:latin typeface="Bitter Medium" pitchFamily="2" charset="0"/>
              </a:rPr>
            </a:br>
            <a:r>
              <a:rPr lang="es-AR" sz="2200" i="0" dirty="0">
                <a:solidFill>
                  <a:srgbClr val="1D1E20"/>
                </a:solidFill>
                <a:effectLst/>
                <a:latin typeface="Bitter Medium" pitchFamily="2" charset="0"/>
              </a:rPr>
              <a:t>Vicepresidente</a:t>
            </a:r>
            <a:br>
              <a:rPr lang="es-AR" sz="2200" i="0" dirty="0">
                <a:solidFill>
                  <a:srgbClr val="1D1E20"/>
                </a:solidFill>
                <a:effectLst/>
                <a:latin typeface="Bitter Medium" pitchFamily="2" charset="0"/>
              </a:rPr>
            </a:br>
            <a:r>
              <a:rPr lang="es-AR" sz="2200" i="0" dirty="0">
                <a:solidFill>
                  <a:srgbClr val="1D1E20"/>
                </a:solidFill>
                <a:effectLst/>
                <a:latin typeface="Bitter Medium" pitchFamily="2" charset="0"/>
              </a:rPr>
              <a:t>Jorge Lugea</a:t>
            </a:r>
            <a:br>
              <a:rPr lang="es-AR" sz="2200" i="0" dirty="0">
                <a:solidFill>
                  <a:srgbClr val="1D1E20"/>
                </a:solidFill>
                <a:effectLst/>
                <a:latin typeface="Bitter Medium" pitchFamily="2" charset="0"/>
              </a:rPr>
            </a:br>
            <a:br>
              <a:rPr lang="es-AR" sz="2200" i="0" dirty="0">
                <a:solidFill>
                  <a:srgbClr val="1D1E20"/>
                </a:solidFill>
                <a:effectLst/>
                <a:latin typeface="Bitter Medium" pitchFamily="2" charset="0"/>
              </a:rPr>
            </a:br>
            <a:r>
              <a:rPr lang="es-AR" sz="2200" i="0" dirty="0">
                <a:solidFill>
                  <a:srgbClr val="1D1E20"/>
                </a:solidFill>
                <a:effectLst/>
                <a:latin typeface="Bitter Medium" pitchFamily="2" charset="0"/>
              </a:rPr>
              <a:t>Secretario</a:t>
            </a:r>
            <a:br>
              <a:rPr lang="es-AR" sz="2200" i="0" dirty="0">
                <a:solidFill>
                  <a:srgbClr val="1D1E20"/>
                </a:solidFill>
                <a:effectLst/>
                <a:latin typeface="Bitter Medium" pitchFamily="2" charset="0"/>
              </a:rPr>
            </a:br>
            <a:r>
              <a:rPr lang="es-AR" sz="2200" i="0" dirty="0">
                <a:solidFill>
                  <a:srgbClr val="1D1E20"/>
                </a:solidFill>
                <a:effectLst/>
                <a:latin typeface="Bitter Medium" pitchFamily="2" charset="0"/>
              </a:rPr>
              <a:t>Alejandro Arach</a:t>
            </a:r>
            <a:br>
              <a:rPr lang="es-AR" sz="2200" i="0" dirty="0">
                <a:solidFill>
                  <a:srgbClr val="1D1E20"/>
                </a:solidFill>
                <a:effectLst/>
                <a:latin typeface="Bitter Medium" pitchFamily="2" charset="0"/>
              </a:rPr>
            </a:br>
            <a:br>
              <a:rPr lang="es-AR" sz="2200" i="0" dirty="0">
                <a:solidFill>
                  <a:srgbClr val="1D1E20"/>
                </a:solidFill>
                <a:effectLst/>
                <a:latin typeface="Bitter Medium" pitchFamily="2" charset="0"/>
              </a:rPr>
            </a:br>
            <a:r>
              <a:rPr lang="es-AR" sz="2200" i="0" dirty="0">
                <a:solidFill>
                  <a:srgbClr val="1D1E20"/>
                </a:solidFill>
                <a:effectLst/>
                <a:latin typeface="Bitter Medium" pitchFamily="2" charset="0"/>
              </a:rPr>
              <a:t>Prosecretario</a:t>
            </a:r>
            <a:br>
              <a:rPr lang="es-AR" sz="2200" i="0" dirty="0">
                <a:solidFill>
                  <a:srgbClr val="1D1E20"/>
                </a:solidFill>
                <a:effectLst/>
                <a:latin typeface="Bitter Medium" pitchFamily="2" charset="0"/>
              </a:rPr>
            </a:br>
            <a:r>
              <a:rPr lang="es-AR" sz="2200" i="0" dirty="0">
                <a:solidFill>
                  <a:srgbClr val="1D1E20"/>
                </a:solidFill>
                <a:effectLst/>
                <a:latin typeface="Bitter Medium" pitchFamily="2" charset="0"/>
              </a:rPr>
              <a:t>Eduardo Tagliani</a:t>
            </a:r>
            <a:endParaRPr lang="es-AR" sz="2200" dirty="0">
              <a:latin typeface="Bitter Medium" pitchFamily="2" charset="0"/>
            </a:endParaRPr>
          </a:p>
        </p:txBody>
      </p:sp>
    </p:spTree>
    <p:extLst>
      <p:ext uri="{BB962C8B-B14F-4D97-AF65-F5344CB8AC3E}">
        <p14:creationId xmlns:p14="http://schemas.microsoft.com/office/powerpoint/2010/main" val="1565234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466530" y="242908"/>
            <a:ext cx="5258940" cy="1015663"/>
          </a:xfrm>
          <a:prstGeom prst="rect">
            <a:avLst/>
          </a:prstGeom>
          <a:noFill/>
        </p:spPr>
        <p:txBody>
          <a:bodyPr wrap="none" rtlCol="0">
            <a:spAutoFit/>
          </a:bodyPr>
          <a:lstStyle/>
          <a:p>
            <a:pPr algn="ctr"/>
            <a:r>
              <a:rPr lang="es-ES" sz="2400" dirty="0">
                <a:latin typeface="Bitter Medium" pitchFamily="2" charset="0"/>
              </a:rPr>
              <a:t>La calidad democrática en el AMBA</a:t>
            </a:r>
          </a:p>
          <a:p>
            <a:pPr algn="ctr"/>
            <a:r>
              <a:rPr lang="es-ES" sz="3600" dirty="0">
                <a:latin typeface="Bitter Medium" pitchFamily="2" charset="0"/>
              </a:rPr>
              <a:t>La Representatividad</a:t>
            </a:r>
            <a:endParaRPr lang="es-AR" sz="3600" dirty="0"/>
          </a:p>
        </p:txBody>
      </p:sp>
      <p:sp>
        <p:nvSpPr>
          <p:cNvPr id="22" name="CuadroTexto 21">
            <a:extLst>
              <a:ext uri="{FF2B5EF4-FFF2-40B4-BE49-F238E27FC236}">
                <a16:creationId xmlns:a16="http://schemas.microsoft.com/office/drawing/2014/main" id="{DBD57DB3-C984-42BB-B276-B07DD9F3864D}"/>
              </a:ext>
            </a:extLst>
          </p:cNvPr>
          <p:cNvSpPr txBox="1"/>
          <p:nvPr/>
        </p:nvSpPr>
        <p:spPr>
          <a:xfrm>
            <a:off x="648056" y="1282159"/>
            <a:ext cx="10895888" cy="5170646"/>
          </a:xfrm>
          <a:prstGeom prst="rect">
            <a:avLst/>
          </a:prstGeom>
          <a:noFill/>
        </p:spPr>
        <p:txBody>
          <a:bodyPr wrap="square" rtlCol="0">
            <a:spAutoFit/>
          </a:bodyPr>
          <a:lstStyle/>
          <a:p>
            <a:pPr marL="0" lvl="1" indent="15875" defTabSz="312738"/>
            <a:r>
              <a:rPr lang="es-ES" sz="2000" dirty="0">
                <a:latin typeface="Bitter Medium" pitchFamily="2" charset="0"/>
              </a:rPr>
              <a:t>La Ley Orgánica de las Municipalidades de la Provincia de Buenos Aires de 1958 (Decreto-Ley 6769/58), establece que:</a:t>
            </a:r>
            <a:endParaRPr lang="es-ES" sz="1000" dirty="0">
              <a:latin typeface="Bitter Medium" pitchFamily="2" charset="0"/>
            </a:endParaRPr>
          </a:p>
          <a:p>
            <a:pPr marL="0" lvl="1" indent="15875" defTabSz="312738"/>
            <a:endParaRPr lang="es-ES" sz="1000" dirty="0">
              <a:latin typeface="Bitter Medium" pitchFamily="2" charset="0"/>
            </a:endParaRPr>
          </a:p>
          <a:p>
            <a:pPr marL="0" lvl="1" indent="15875" defTabSz="312738"/>
            <a:r>
              <a:rPr lang="es-ES" sz="2000" i="1" dirty="0">
                <a:latin typeface="Bitter Medium" pitchFamily="2" charset="0"/>
              </a:rPr>
              <a:t>ARTÍCULO 1°: La Administración local de los Partidos que forman la Provincia estará a cargo de una Municipalidad compuesta de un Departamento Ejecutivo, desempeñado por un ciudadano con el título de Intendente, y un Departamento Deliberativo, desempeñado por ciudadanos con el título de Concejal.</a:t>
            </a:r>
            <a:endParaRPr lang="es-ES" sz="1000" i="1" dirty="0">
              <a:latin typeface="Bitter Medium" pitchFamily="2" charset="0"/>
            </a:endParaRPr>
          </a:p>
          <a:p>
            <a:pPr marL="0" lvl="1" indent="15875" defTabSz="312738"/>
            <a:endParaRPr lang="es-ES" sz="1000" i="1" dirty="0">
              <a:latin typeface="Bitter Medium" pitchFamily="2" charset="0"/>
            </a:endParaRPr>
          </a:p>
          <a:p>
            <a:pPr marL="0" lvl="1" indent="15875" defTabSz="312738"/>
            <a:r>
              <a:rPr lang="es-ES" sz="2000" i="1" dirty="0">
                <a:latin typeface="Bitter Medium" pitchFamily="2" charset="0"/>
              </a:rPr>
              <a:t>ARTÍCULO 2°: Los Partidos cuya población no exceda de cinco mil (5.000) habitantes elegirán seis (6) Concejales; los de más de cinco mil (5.000) a diez mil (10.000) habitantes elegirán diez (10) Concejales; los de más de diez mil (10.000) a veinte mil (20.000) habitantes elegirán doce (12) Concejales; los de más de veinte mil (20.000) a treinta mil (30.000) habitantes elegirán catorce (14) Concejales; los de más de treinta mil (30.000) a cuarenta mil (40.000) habitantes elegirán dieciséis (16) Concejales; los de más de cuarenta mil (40.000) a ochenta mil (80.000) habitantes elegirán dieciocho (18) Concejales; los de más de ochenta mil (80.000) a doscientos mil (200.000) habitantes elegirán veinte (20) Concejales y los de más de doscientos mil (200.000) habitantes elegirán veinticuatro (24) concejales.</a:t>
            </a:r>
            <a:endParaRPr lang="es-AR" sz="2000" i="1" dirty="0">
              <a:latin typeface="Bitter Medium" pitchFamily="2" charset="0"/>
            </a:endParaRPr>
          </a:p>
        </p:txBody>
      </p:sp>
    </p:spTree>
    <p:extLst>
      <p:ext uri="{BB962C8B-B14F-4D97-AF65-F5344CB8AC3E}">
        <p14:creationId xmlns:p14="http://schemas.microsoft.com/office/powerpoint/2010/main" val="3942779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466530" y="242908"/>
            <a:ext cx="5258940" cy="1015663"/>
          </a:xfrm>
          <a:prstGeom prst="rect">
            <a:avLst/>
          </a:prstGeom>
          <a:noFill/>
        </p:spPr>
        <p:txBody>
          <a:bodyPr wrap="none" rtlCol="0">
            <a:spAutoFit/>
          </a:bodyPr>
          <a:lstStyle/>
          <a:p>
            <a:pPr algn="ctr"/>
            <a:r>
              <a:rPr lang="es-ES" sz="2400" dirty="0">
                <a:latin typeface="Bitter Medium" pitchFamily="2" charset="0"/>
              </a:rPr>
              <a:t>La calidad democrática en el AMBA</a:t>
            </a:r>
          </a:p>
          <a:p>
            <a:pPr algn="ctr"/>
            <a:r>
              <a:rPr lang="es-ES" sz="3600" dirty="0">
                <a:latin typeface="Bitter Medium" pitchFamily="2" charset="0"/>
              </a:rPr>
              <a:t>La Representatividad</a:t>
            </a:r>
            <a:endParaRPr lang="es-AR" sz="3600" dirty="0"/>
          </a:p>
        </p:txBody>
      </p:sp>
      <p:pic>
        <p:nvPicPr>
          <p:cNvPr id="7" name="Imagen 6">
            <a:extLst>
              <a:ext uri="{FF2B5EF4-FFF2-40B4-BE49-F238E27FC236}">
                <a16:creationId xmlns:a16="http://schemas.microsoft.com/office/drawing/2014/main" id="{5F95F4F1-BD2F-4731-BFE7-A92AB9EA2607}"/>
              </a:ext>
            </a:extLst>
          </p:cNvPr>
          <p:cNvPicPr>
            <a:picLocks noChangeAspect="1"/>
          </p:cNvPicPr>
          <p:nvPr/>
        </p:nvPicPr>
        <p:blipFill>
          <a:blip r:embed="rId3"/>
          <a:stretch>
            <a:fillRect/>
          </a:stretch>
        </p:blipFill>
        <p:spPr>
          <a:xfrm>
            <a:off x="383919" y="2100143"/>
            <a:ext cx="5501047" cy="3365272"/>
          </a:xfrm>
          <a:prstGeom prst="rect">
            <a:avLst/>
          </a:prstGeom>
        </p:spPr>
      </p:pic>
      <p:sp>
        <p:nvSpPr>
          <p:cNvPr id="8" name="CuadroTexto 7">
            <a:extLst>
              <a:ext uri="{FF2B5EF4-FFF2-40B4-BE49-F238E27FC236}">
                <a16:creationId xmlns:a16="http://schemas.microsoft.com/office/drawing/2014/main" id="{3D974D95-C2DB-4EEF-B1F7-23E8D230FB61}"/>
              </a:ext>
            </a:extLst>
          </p:cNvPr>
          <p:cNvSpPr txBox="1"/>
          <p:nvPr/>
        </p:nvSpPr>
        <p:spPr>
          <a:xfrm>
            <a:off x="2191715" y="1638478"/>
            <a:ext cx="1885453" cy="461665"/>
          </a:xfrm>
          <a:prstGeom prst="rect">
            <a:avLst/>
          </a:prstGeom>
          <a:noFill/>
        </p:spPr>
        <p:txBody>
          <a:bodyPr wrap="none" rtlCol="0">
            <a:spAutoFit/>
          </a:bodyPr>
          <a:lstStyle/>
          <a:p>
            <a:r>
              <a:rPr lang="es-ES" sz="2400" dirty="0">
                <a:latin typeface="Bitter Medium" pitchFamily="2" charset="0"/>
              </a:rPr>
              <a:t>Expectativa</a:t>
            </a:r>
            <a:endParaRPr lang="es-AR" sz="2400" dirty="0">
              <a:latin typeface="Bitter Medium" pitchFamily="2" charset="0"/>
            </a:endParaRPr>
          </a:p>
        </p:txBody>
      </p:sp>
      <p:pic>
        <p:nvPicPr>
          <p:cNvPr id="10" name="Imagen 9">
            <a:extLst>
              <a:ext uri="{FF2B5EF4-FFF2-40B4-BE49-F238E27FC236}">
                <a16:creationId xmlns:a16="http://schemas.microsoft.com/office/drawing/2014/main" id="{74853FFF-B460-4884-824B-89D62810816B}"/>
              </a:ext>
            </a:extLst>
          </p:cNvPr>
          <p:cNvPicPr>
            <a:picLocks noChangeAspect="1"/>
          </p:cNvPicPr>
          <p:nvPr/>
        </p:nvPicPr>
        <p:blipFill>
          <a:blip r:embed="rId4"/>
          <a:stretch>
            <a:fillRect/>
          </a:stretch>
        </p:blipFill>
        <p:spPr>
          <a:xfrm>
            <a:off x="6076591" y="2106118"/>
            <a:ext cx="5731490" cy="3841317"/>
          </a:xfrm>
          <a:prstGeom prst="rect">
            <a:avLst/>
          </a:prstGeom>
        </p:spPr>
      </p:pic>
      <p:sp>
        <p:nvSpPr>
          <p:cNvPr id="12" name="CuadroTexto 11">
            <a:extLst>
              <a:ext uri="{FF2B5EF4-FFF2-40B4-BE49-F238E27FC236}">
                <a16:creationId xmlns:a16="http://schemas.microsoft.com/office/drawing/2014/main" id="{5EC51C03-6A89-47A2-BE70-03431E207D30}"/>
              </a:ext>
            </a:extLst>
          </p:cNvPr>
          <p:cNvSpPr txBox="1"/>
          <p:nvPr/>
        </p:nvSpPr>
        <p:spPr>
          <a:xfrm>
            <a:off x="8217618" y="1638477"/>
            <a:ext cx="1449436" cy="461665"/>
          </a:xfrm>
          <a:prstGeom prst="rect">
            <a:avLst/>
          </a:prstGeom>
          <a:noFill/>
        </p:spPr>
        <p:txBody>
          <a:bodyPr wrap="none" rtlCol="0">
            <a:spAutoFit/>
          </a:bodyPr>
          <a:lstStyle/>
          <a:p>
            <a:r>
              <a:rPr lang="es-ES" sz="2400" dirty="0">
                <a:latin typeface="Bitter Medium" pitchFamily="2" charset="0"/>
              </a:rPr>
              <a:t>Realidad</a:t>
            </a:r>
            <a:endParaRPr lang="es-AR" sz="2400" dirty="0">
              <a:latin typeface="Bitter Medium" pitchFamily="2" charset="0"/>
            </a:endParaRPr>
          </a:p>
        </p:txBody>
      </p:sp>
    </p:spTree>
    <p:extLst>
      <p:ext uri="{BB962C8B-B14F-4D97-AF65-F5344CB8AC3E}">
        <p14:creationId xmlns:p14="http://schemas.microsoft.com/office/powerpoint/2010/main" val="234589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704159" y="242908"/>
            <a:ext cx="4783682" cy="1015663"/>
          </a:xfrm>
          <a:prstGeom prst="rect">
            <a:avLst/>
          </a:prstGeom>
          <a:noFill/>
        </p:spPr>
        <p:txBody>
          <a:bodyPr wrap="none" rtlCol="0">
            <a:spAutoFit/>
          </a:bodyPr>
          <a:lstStyle/>
          <a:p>
            <a:pPr algn="ctr"/>
            <a:r>
              <a:rPr lang="es-ES" sz="2400" dirty="0">
                <a:latin typeface="Bitter Medium" pitchFamily="2" charset="0"/>
              </a:rPr>
              <a:t>Por si no queda claro</a:t>
            </a:r>
          </a:p>
          <a:p>
            <a:pPr algn="ctr"/>
            <a:r>
              <a:rPr lang="es-ES" sz="3600" dirty="0">
                <a:latin typeface="Bitter Medium" pitchFamily="2" charset="0"/>
              </a:rPr>
              <a:t>La Representatividad</a:t>
            </a:r>
            <a:endParaRPr lang="es-AR" sz="3600" dirty="0"/>
          </a:p>
        </p:txBody>
      </p:sp>
      <p:sp>
        <p:nvSpPr>
          <p:cNvPr id="8" name="CuadroTexto 7">
            <a:extLst>
              <a:ext uri="{FF2B5EF4-FFF2-40B4-BE49-F238E27FC236}">
                <a16:creationId xmlns:a16="http://schemas.microsoft.com/office/drawing/2014/main" id="{3D974D95-C2DB-4EEF-B1F7-23E8D230FB61}"/>
              </a:ext>
            </a:extLst>
          </p:cNvPr>
          <p:cNvSpPr txBox="1"/>
          <p:nvPr/>
        </p:nvSpPr>
        <p:spPr>
          <a:xfrm>
            <a:off x="760577" y="1638478"/>
            <a:ext cx="10571146" cy="4154984"/>
          </a:xfrm>
          <a:prstGeom prst="rect">
            <a:avLst/>
          </a:prstGeom>
          <a:noFill/>
        </p:spPr>
        <p:txBody>
          <a:bodyPr wrap="square" rtlCol="0">
            <a:spAutoFit/>
          </a:bodyPr>
          <a:lstStyle/>
          <a:p>
            <a:r>
              <a:rPr lang="es-ES" sz="2400" dirty="0">
                <a:latin typeface="Bitter Medium" pitchFamily="2" charset="0"/>
              </a:rPr>
              <a:t>La Matanza es un municipio (3er. Nivel de Gobierno) cuya población supera a la de todas las provincias (2do. Nivel de Gobierno) excepto a CABA, Buenos Aires, Córdoba y Santa Fe.</a:t>
            </a:r>
          </a:p>
          <a:p>
            <a:endParaRPr lang="es-ES" sz="2400" dirty="0">
              <a:latin typeface="Bitter Medium" pitchFamily="2" charset="0"/>
            </a:endParaRPr>
          </a:p>
          <a:p>
            <a:r>
              <a:rPr lang="es-ES" sz="2400" dirty="0">
                <a:latin typeface="Bitter Medium" pitchFamily="2" charset="0"/>
              </a:rPr>
              <a:t>Lomas de Zamora tiene más población que 8 provincias (Tierra del Fuego, Antártida e Islas del Atlántico Sur, Santa Cruz, La Pampa, La Rioja, Catamarca, San Luis, Chubut y Formosa).</a:t>
            </a:r>
          </a:p>
          <a:p>
            <a:endParaRPr lang="es-ES" sz="2400" dirty="0">
              <a:latin typeface="Bitter Medium" pitchFamily="2" charset="0"/>
            </a:endParaRPr>
          </a:p>
          <a:p>
            <a:r>
              <a:rPr lang="es-ES" sz="2400" dirty="0">
                <a:latin typeface="Bitter Medium" pitchFamily="2" charset="0"/>
              </a:rPr>
              <a:t>Indican una seria desproporción y desbalance entre administraciones de distinto nivel, además de la escasa injerencia de la ciudadanía en la elección de sus representantes.</a:t>
            </a:r>
          </a:p>
        </p:txBody>
      </p:sp>
    </p:spTree>
    <p:extLst>
      <p:ext uri="{BB962C8B-B14F-4D97-AF65-F5344CB8AC3E}">
        <p14:creationId xmlns:p14="http://schemas.microsoft.com/office/powerpoint/2010/main" val="2179081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704159" y="242908"/>
            <a:ext cx="4783682" cy="1015663"/>
          </a:xfrm>
          <a:prstGeom prst="rect">
            <a:avLst/>
          </a:prstGeom>
          <a:noFill/>
        </p:spPr>
        <p:txBody>
          <a:bodyPr wrap="none" rtlCol="0">
            <a:spAutoFit/>
          </a:bodyPr>
          <a:lstStyle/>
          <a:p>
            <a:pPr algn="ctr"/>
            <a:r>
              <a:rPr lang="es-ES" sz="2400" dirty="0">
                <a:latin typeface="Bitter Medium" pitchFamily="2" charset="0"/>
              </a:rPr>
              <a:t>Por si no queda claro</a:t>
            </a:r>
          </a:p>
          <a:p>
            <a:pPr algn="ctr"/>
            <a:r>
              <a:rPr lang="es-ES" sz="3600" dirty="0">
                <a:latin typeface="Bitter Medium" pitchFamily="2" charset="0"/>
              </a:rPr>
              <a:t>La Representatividad</a:t>
            </a:r>
            <a:endParaRPr lang="es-AR" sz="3600" dirty="0"/>
          </a:p>
        </p:txBody>
      </p:sp>
      <p:sp>
        <p:nvSpPr>
          <p:cNvPr id="8" name="CuadroTexto 7">
            <a:extLst>
              <a:ext uri="{FF2B5EF4-FFF2-40B4-BE49-F238E27FC236}">
                <a16:creationId xmlns:a16="http://schemas.microsoft.com/office/drawing/2014/main" id="{3D974D95-C2DB-4EEF-B1F7-23E8D230FB61}"/>
              </a:ext>
            </a:extLst>
          </p:cNvPr>
          <p:cNvSpPr txBox="1"/>
          <p:nvPr/>
        </p:nvSpPr>
        <p:spPr>
          <a:xfrm>
            <a:off x="767541" y="1333264"/>
            <a:ext cx="10571146" cy="5262979"/>
          </a:xfrm>
          <a:prstGeom prst="rect">
            <a:avLst/>
          </a:prstGeom>
          <a:noFill/>
        </p:spPr>
        <p:txBody>
          <a:bodyPr wrap="square" rtlCol="0">
            <a:spAutoFit/>
          </a:bodyPr>
          <a:lstStyle/>
          <a:p>
            <a:r>
              <a:rPr lang="es-ES" sz="2400" dirty="0">
                <a:latin typeface="Bitter Medium" pitchFamily="2" charset="0"/>
              </a:rPr>
              <a:t>Mas allá de los 200.000 habitantes, la Ley Orgánica condena a sus habitantes a experimentar una </a:t>
            </a:r>
            <a:r>
              <a:rPr lang="es-ES" sz="2400" b="1" dirty="0">
                <a:latin typeface="Bitter Medium" pitchFamily="2" charset="0"/>
              </a:rPr>
              <a:t>deficiencia en la Representatividad</a:t>
            </a:r>
            <a:r>
              <a:rPr lang="es-ES" sz="2400" dirty="0">
                <a:latin typeface="Bitter Medium" pitchFamily="2" charset="0"/>
              </a:rPr>
              <a:t>, pasando en el AMBA de los 3.555 habitantes por Concejal en Ensenada (63.997 hab.), a 8.333 habitantes por Concejal en Ezeiza (201.511 hab.), hasta unos estrafalarios valores de 28.763 en Lomas de Zamora o de 76.719 habitantes por Concejal en La Matanza (1.841.247 hab.), por citar solo algunos ejemplos.</a:t>
            </a:r>
          </a:p>
          <a:p>
            <a:endParaRPr lang="es-ES" sz="2400" dirty="0">
              <a:latin typeface="Bitter Medium" pitchFamily="2" charset="0"/>
            </a:endParaRPr>
          </a:p>
          <a:p>
            <a:r>
              <a:rPr lang="es-ES" sz="2400" dirty="0">
                <a:latin typeface="Bitter Medium" pitchFamily="2" charset="0"/>
              </a:rPr>
              <a:t>Un dato que no es menor: Las provincias cuya población es menor a la de los partidos de La Matanza (19 provincias), Lomas de Zamora (8), Quilmes (8), Almirante Brown (6), Florencio Varela (5), Lanús (5), Avellaneda (3), Berazategui (2) y Esteban Echeverría (2) poseen subdivisiones con cargos electivos, mientras que los partidos mencionados no, aumentando la brecha de representatividad en favor de las provincias.</a:t>
            </a:r>
          </a:p>
        </p:txBody>
      </p:sp>
    </p:spTree>
    <p:extLst>
      <p:ext uri="{BB962C8B-B14F-4D97-AF65-F5344CB8AC3E}">
        <p14:creationId xmlns:p14="http://schemas.microsoft.com/office/powerpoint/2010/main" val="2216792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001244" y="242908"/>
            <a:ext cx="6189516" cy="1015663"/>
          </a:xfrm>
          <a:prstGeom prst="rect">
            <a:avLst/>
          </a:prstGeom>
          <a:noFill/>
        </p:spPr>
        <p:txBody>
          <a:bodyPr wrap="none" rtlCol="0">
            <a:spAutoFit/>
          </a:bodyPr>
          <a:lstStyle/>
          <a:p>
            <a:pPr algn="ctr"/>
            <a:r>
              <a:rPr lang="es-ES" sz="2400" dirty="0">
                <a:latin typeface="Bitter Medium" pitchFamily="2" charset="0"/>
              </a:rPr>
              <a:t>Provincia de Buenos Aires</a:t>
            </a:r>
          </a:p>
          <a:p>
            <a:pPr algn="ctr"/>
            <a:r>
              <a:rPr lang="es-ES" sz="3600" dirty="0">
                <a:latin typeface="Bitter Medium" pitchFamily="2" charset="0"/>
              </a:rPr>
              <a:t>Una Provincia como un País</a:t>
            </a:r>
            <a:endParaRPr lang="es-AR" sz="3600" dirty="0"/>
          </a:p>
        </p:txBody>
      </p:sp>
      <p:sp>
        <p:nvSpPr>
          <p:cNvPr id="8" name="CuadroTexto 7">
            <a:extLst>
              <a:ext uri="{FF2B5EF4-FFF2-40B4-BE49-F238E27FC236}">
                <a16:creationId xmlns:a16="http://schemas.microsoft.com/office/drawing/2014/main" id="{3D974D95-C2DB-4EEF-B1F7-23E8D230FB61}"/>
              </a:ext>
            </a:extLst>
          </p:cNvPr>
          <p:cNvSpPr txBox="1"/>
          <p:nvPr/>
        </p:nvSpPr>
        <p:spPr>
          <a:xfrm>
            <a:off x="767541" y="1333264"/>
            <a:ext cx="10571146" cy="4524315"/>
          </a:xfrm>
          <a:prstGeom prst="rect">
            <a:avLst/>
          </a:prstGeom>
          <a:noFill/>
        </p:spPr>
        <p:txBody>
          <a:bodyPr wrap="square" rtlCol="0">
            <a:spAutoFit/>
          </a:bodyPr>
          <a:lstStyle/>
          <a:p>
            <a:r>
              <a:rPr lang="es-ES" sz="2400" dirty="0">
                <a:latin typeface="Bitter Medium" pitchFamily="2" charset="0"/>
              </a:rPr>
              <a:t>La población de la provincia de Buenos Aires se multiplicó por </a:t>
            </a:r>
            <a:r>
              <a:rPr lang="es-ES" sz="2400" b="1" dirty="0">
                <a:latin typeface="Bitter Medium" pitchFamily="2" charset="0"/>
              </a:rPr>
              <a:t>900</a:t>
            </a:r>
            <a:r>
              <a:rPr lang="es-ES" sz="2400" dirty="0">
                <a:latin typeface="Bitter Medium" pitchFamily="2" charset="0"/>
              </a:rPr>
              <a:t> desde 1820, sin embargo, la cantidad de municipios solo creció 5 veces, desde los 28 de aquellos años hasta los actuales 135.</a:t>
            </a:r>
          </a:p>
          <a:p>
            <a:r>
              <a:rPr lang="es-ES" sz="2400" dirty="0">
                <a:latin typeface="Bitter Medium" pitchFamily="2" charset="0"/>
              </a:rPr>
              <a:t>Por superficie, y si fuera un país, ocuparía el puesto 71° entre los países del mundo. Es levemente más grande que Italia, y decididamente más grande que Gran Bretaña. También es similar a Polonia, y es apenas más chica que Alemania.</a:t>
            </a:r>
          </a:p>
          <a:p>
            <a:r>
              <a:rPr lang="es-ES" sz="2400" dirty="0">
                <a:latin typeface="Bitter Medium" pitchFamily="2" charset="0"/>
              </a:rPr>
              <a:t>A su vez, estaría en el puesto 68° del mundo por población, por delante de Países Bajos (Holanda), Bolivia, Bélgica, Cuba, Rep. Checa, Suecia, Portugal, Austria, Suiza, Paraguay, Dinamarca, Noruega y Nueva Zelanda, entre otros. Toda la población de Uruguay es 1/5 de la población bonaerense.</a:t>
            </a:r>
          </a:p>
        </p:txBody>
      </p:sp>
    </p:spTree>
    <p:extLst>
      <p:ext uri="{BB962C8B-B14F-4D97-AF65-F5344CB8AC3E}">
        <p14:creationId xmlns:p14="http://schemas.microsoft.com/office/powerpoint/2010/main" val="656723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001244" y="242908"/>
            <a:ext cx="6189516" cy="1015663"/>
          </a:xfrm>
          <a:prstGeom prst="rect">
            <a:avLst/>
          </a:prstGeom>
          <a:noFill/>
        </p:spPr>
        <p:txBody>
          <a:bodyPr wrap="none" rtlCol="0">
            <a:spAutoFit/>
          </a:bodyPr>
          <a:lstStyle/>
          <a:p>
            <a:pPr algn="ctr"/>
            <a:r>
              <a:rPr lang="es-ES" sz="2400" dirty="0">
                <a:latin typeface="Bitter Medium" pitchFamily="2" charset="0"/>
              </a:rPr>
              <a:t>Provincia de Buenos Aires</a:t>
            </a:r>
          </a:p>
          <a:p>
            <a:pPr algn="ctr"/>
            <a:r>
              <a:rPr lang="es-ES" sz="3600" dirty="0">
                <a:latin typeface="Bitter Medium" pitchFamily="2" charset="0"/>
              </a:rPr>
              <a:t>Una Provincia como un País</a:t>
            </a:r>
            <a:endParaRPr lang="es-AR" sz="3600" dirty="0"/>
          </a:p>
        </p:txBody>
      </p:sp>
      <p:sp>
        <p:nvSpPr>
          <p:cNvPr id="8" name="CuadroTexto 7">
            <a:extLst>
              <a:ext uri="{FF2B5EF4-FFF2-40B4-BE49-F238E27FC236}">
                <a16:creationId xmlns:a16="http://schemas.microsoft.com/office/drawing/2014/main" id="{3D974D95-C2DB-4EEF-B1F7-23E8D230FB61}"/>
              </a:ext>
            </a:extLst>
          </p:cNvPr>
          <p:cNvSpPr txBox="1"/>
          <p:nvPr/>
        </p:nvSpPr>
        <p:spPr>
          <a:xfrm>
            <a:off x="767541" y="1333264"/>
            <a:ext cx="10571146" cy="4893647"/>
          </a:xfrm>
          <a:prstGeom prst="rect">
            <a:avLst/>
          </a:prstGeom>
          <a:noFill/>
        </p:spPr>
        <p:txBody>
          <a:bodyPr wrap="square" rtlCol="0">
            <a:spAutoFit/>
          </a:bodyPr>
          <a:lstStyle/>
          <a:p>
            <a:r>
              <a:rPr lang="es-ES" sz="2400" dirty="0">
                <a:latin typeface="Bitter Medium" pitchFamily="2" charset="0"/>
              </a:rPr>
              <a:t>En Uruguay se crean automáticamente municipios cuando una localidad llega a los 2.000 habitantes. Así, en 2015, se crearon automáticamente 11 municipios, totalizando los actuales 100 municipios (1 cada 35.000 habitantes en promedio). No está de más decir que Uruguay se ubica en el puesto 13° del Índice de Democracia Global que publica anualmente el semanario The Economist.</a:t>
            </a:r>
          </a:p>
          <a:p>
            <a:r>
              <a:rPr lang="es-ES" sz="2400" dirty="0">
                <a:latin typeface="Bitter Medium" pitchFamily="2" charset="0"/>
              </a:rPr>
              <a:t>Similar criterio tiene Córdoba, donde la población requerida para crear un municipio es de 2.000 habitantes, aunque si no llega a esa cifra se constituye una comuna. Córdoba actualmente cuenta con 429 municipios y comunas (1 cada 9.000 habitantes en promedio). </a:t>
            </a:r>
          </a:p>
          <a:p>
            <a:r>
              <a:rPr lang="es-ES" sz="2400" dirty="0">
                <a:latin typeface="Bitter Medium" pitchFamily="2" charset="0"/>
              </a:rPr>
              <a:t>En Santa Fe, 500 habitantes pueden formar una comuna, y 10.000 un municipio. Santa Fe tiene hoy 373 municipios y comunas (1 cada 9.500 habitantes en promedio). </a:t>
            </a:r>
          </a:p>
        </p:txBody>
      </p:sp>
    </p:spTree>
    <p:extLst>
      <p:ext uri="{BB962C8B-B14F-4D97-AF65-F5344CB8AC3E}">
        <p14:creationId xmlns:p14="http://schemas.microsoft.com/office/powerpoint/2010/main" val="3762742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001244" y="242908"/>
            <a:ext cx="6189516" cy="1015663"/>
          </a:xfrm>
          <a:prstGeom prst="rect">
            <a:avLst/>
          </a:prstGeom>
          <a:noFill/>
        </p:spPr>
        <p:txBody>
          <a:bodyPr wrap="none" rtlCol="0">
            <a:spAutoFit/>
          </a:bodyPr>
          <a:lstStyle/>
          <a:p>
            <a:pPr algn="ctr"/>
            <a:r>
              <a:rPr lang="es-ES" sz="2400" dirty="0">
                <a:latin typeface="Bitter Medium" pitchFamily="2" charset="0"/>
              </a:rPr>
              <a:t>Provincia de Buenos Aires</a:t>
            </a:r>
          </a:p>
          <a:p>
            <a:pPr algn="ctr"/>
            <a:r>
              <a:rPr lang="es-ES" sz="3600" dirty="0">
                <a:latin typeface="Bitter Medium" pitchFamily="2" charset="0"/>
              </a:rPr>
              <a:t>Una Provincia como un País</a:t>
            </a:r>
            <a:endParaRPr lang="es-AR" sz="3600" dirty="0"/>
          </a:p>
        </p:txBody>
      </p:sp>
      <p:sp>
        <p:nvSpPr>
          <p:cNvPr id="8" name="CuadroTexto 7">
            <a:extLst>
              <a:ext uri="{FF2B5EF4-FFF2-40B4-BE49-F238E27FC236}">
                <a16:creationId xmlns:a16="http://schemas.microsoft.com/office/drawing/2014/main" id="{3D974D95-C2DB-4EEF-B1F7-23E8D230FB61}"/>
              </a:ext>
            </a:extLst>
          </p:cNvPr>
          <p:cNvSpPr txBox="1"/>
          <p:nvPr/>
        </p:nvSpPr>
        <p:spPr>
          <a:xfrm>
            <a:off x="733358" y="1663538"/>
            <a:ext cx="10571146" cy="3416320"/>
          </a:xfrm>
          <a:prstGeom prst="rect">
            <a:avLst/>
          </a:prstGeom>
          <a:noFill/>
        </p:spPr>
        <p:txBody>
          <a:bodyPr wrap="square" rtlCol="0">
            <a:spAutoFit/>
          </a:bodyPr>
          <a:lstStyle/>
          <a:p>
            <a:r>
              <a:rPr lang="es-ES" sz="2400" dirty="0">
                <a:latin typeface="Bitter Medium" pitchFamily="2" charset="0"/>
              </a:rPr>
              <a:t>La letra basal de la Ley Orgánica de las Municipalidades de la Provincia de Buenos Aires data de 1958 (Decreto-Ley 6769/58), y está a su vez basada en el Capítulo Municipal de la Constitución provincial, que data de 1873 y aún no ha sido modificado.</a:t>
            </a:r>
          </a:p>
          <a:p>
            <a:r>
              <a:rPr lang="es-ES" sz="2400" dirty="0">
                <a:latin typeface="Bitter Medium" pitchFamily="2" charset="0"/>
              </a:rPr>
              <a:t>En Buenos Aires no hay un requisito de población para crear un municipio. Los municipios no se crean automáticamente, como en los casos anteriores. El resultado: la provincia tiene hoy 135 municipios (1 cada 130.000 habitantes en promedio) y su calidad democrática es ciertamente deficitaria.</a:t>
            </a:r>
          </a:p>
        </p:txBody>
      </p:sp>
    </p:spTree>
    <p:extLst>
      <p:ext uri="{BB962C8B-B14F-4D97-AF65-F5344CB8AC3E}">
        <p14:creationId xmlns:p14="http://schemas.microsoft.com/office/powerpoint/2010/main" val="3427503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pic>
        <p:nvPicPr>
          <p:cNvPr id="7" name="Imagen 6">
            <a:extLst>
              <a:ext uri="{FF2B5EF4-FFF2-40B4-BE49-F238E27FC236}">
                <a16:creationId xmlns:a16="http://schemas.microsoft.com/office/drawing/2014/main" id="{B98E97D0-F476-46BF-8E04-754C5B42C08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3629" y="0"/>
            <a:ext cx="6315075" cy="6915150"/>
          </a:xfrm>
          <a:prstGeom prst="rect">
            <a:avLst/>
          </a:prstGeom>
        </p:spPr>
      </p:pic>
      <p:sp>
        <p:nvSpPr>
          <p:cNvPr id="4" name="CuadroTexto 3">
            <a:extLst>
              <a:ext uri="{FF2B5EF4-FFF2-40B4-BE49-F238E27FC236}">
                <a16:creationId xmlns:a16="http://schemas.microsoft.com/office/drawing/2014/main" id="{84708BBE-524B-4E68-9A46-6667B16954CB}"/>
              </a:ext>
            </a:extLst>
          </p:cNvPr>
          <p:cNvSpPr txBox="1"/>
          <p:nvPr/>
        </p:nvSpPr>
        <p:spPr>
          <a:xfrm>
            <a:off x="6485403" y="758497"/>
            <a:ext cx="5278425" cy="5078313"/>
          </a:xfrm>
          <a:prstGeom prst="rect">
            <a:avLst/>
          </a:prstGeom>
          <a:noFill/>
        </p:spPr>
        <p:txBody>
          <a:bodyPr wrap="square" rtlCol="0">
            <a:spAutoFit/>
          </a:bodyPr>
          <a:lstStyle/>
          <a:p>
            <a:r>
              <a:rPr lang="es-ES" dirty="0">
                <a:latin typeface="Bitter Medium" pitchFamily="2" charset="0"/>
              </a:rPr>
              <a:t>Existen en Argentina 2.395 gobiernos locales de 3er. orden, es decir </a:t>
            </a:r>
            <a:r>
              <a:rPr lang="es-ES" dirty="0" err="1">
                <a:latin typeface="Bitter Medium" pitchFamily="2" charset="0"/>
              </a:rPr>
              <a:t>infra-provinciales</a:t>
            </a:r>
            <a:r>
              <a:rPr lang="es-ES" dirty="0">
                <a:latin typeface="Bitter Medium" pitchFamily="2" charset="0"/>
              </a:rPr>
              <a:t>. Siendo Buenos Aires la provincia más poblada, con el 37,9% del total, solo cuenta con 135 gobiernos locales, es decir con el 5,6% del total de los mismos.</a:t>
            </a:r>
          </a:p>
          <a:p>
            <a:r>
              <a:rPr lang="es-ES" dirty="0">
                <a:latin typeface="Bitter Medium" pitchFamily="2" charset="0"/>
              </a:rPr>
              <a:t>Quitando la provincia de Buenos Aires del conteo, a nivel nacional se necesita un promedio de 12.676 habitantes para conformar un gobierno local, mientras que en la Provincia la cifra asciende hasta los 129.807.</a:t>
            </a:r>
          </a:p>
          <a:p>
            <a:r>
              <a:rPr lang="es-ES" dirty="0">
                <a:latin typeface="Bitter Medium" pitchFamily="2" charset="0"/>
              </a:rPr>
              <a:t>Esto significa que el derecho a la elección de autoridades locales y tener un gobierno mas cercano, es en promedio 10 VECES MENOR que el promedio de las demás provincias. La calidad democrática sufre y el ciudadano tiene menos contacto con sus representantes. ¿Cuánto menos? 10 VECES.</a:t>
            </a:r>
            <a:endParaRPr lang="es-AR" dirty="0">
              <a:latin typeface="Bitter Medium" pitchFamily="2" charset="0"/>
            </a:endParaRPr>
          </a:p>
        </p:txBody>
      </p:sp>
    </p:spTree>
    <p:extLst>
      <p:ext uri="{BB962C8B-B14F-4D97-AF65-F5344CB8AC3E}">
        <p14:creationId xmlns:p14="http://schemas.microsoft.com/office/powerpoint/2010/main" val="2969587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345090" y="242908"/>
            <a:ext cx="5501827" cy="1015663"/>
          </a:xfrm>
          <a:prstGeom prst="rect">
            <a:avLst/>
          </a:prstGeom>
          <a:noFill/>
        </p:spPr>
        <p:txBody>
          <a:bodyPr wrap="none" rtlCol="0">
            <a:spAutoFit/>
          </a:bodyPr>
          <a:lstStyle/>
          <a:p>
            <a:pPr algn="ctr"/>
            <a:r>
              <a:rPr lang="es-ES" sz="2400" dirty="0">
                <a:latin typeface="Bitter Medium" pitchFamily="2" charset="0"/>
              </a:rPr>
              <a:t>Una cuenta pendiente</a:t>
            </a:r>
          </a:p>
          <a:p>
            <a:pPr algn="ctr"/>
            <a:r>
              <a:rPr lang="es-ES" sz="3600" dirty="0">
                <a:latin typeface="Bitter Medium" pitchFamily="2" charset="0"/>
              </a:rPr>
              <a:t>La Autonomía Municipal</a:t>
            </a:r>
            <a:endParaRPr lang="es-AR" sz="3600" dirty="0"/>
          </a:p>
        </p:txBody>
      </p:sp>
      <p:sp>
        <p:nvSpPr>
          <p:cNvPr id="8" name="CuadroTexto 7">
            <a:extLst>
              <a:ext uri="{FF2B5EF4-FFF2-40B4-BE49-F238E27FC236}">
                <a16:creationId xmlns:a16="http://schemas.microsoft.com/office/drawing/2014/main" id="{3D974D95-C2DB-4EEF-B1F7-23E8D230FB61}"/>
              </a:ext>
            </a:extLst>
          </p:cNvPr>
          <p:cNvSpPr txBox="1"/>
          <p:nvPr/>
        </p:nvSpPr>
        <p:spPr>
          <a:xfrm>
            <a:off x="707720" y="1425597"/>
            <a:ext cx="10571146" cy="4708981"/>
          </a:xfrm>
          <a:prstGeom prst="rect">
            <a:avLst/>
          </a:prstGeom>
          <a:noFill/>
        </p:spPr>
        <p:txBody>
          <a:bodyPr wrap="square" rtlCol="0">
            <a:spAutoFit/>
          </a:bodyPr>
          <a:lstStyle/>
          <a:p>
            <a:r>
              <a:rPr lang="es-ES" sz="2400" dirty="0">
                <a:latin typeface="Bitter Medium" pitchFamily="2" charset="0"/>
              </a:rPr>
              <a:t>“Si bien a partir de la reforma de la Constitución Nacional de 1994, los municipios detentan un estatus autonómico (CN, Art.123°), la provincia de Buenos Aires tiene municipios de categoría única. Ninguno de sus 135 municipios es plenamente autónomo, ya que no están facultados para dictar su propia </a:t>
            </a:r>
            <a:r>
              <a:rPr lang="es-ES" sz="2400" b="1" dirty="0">
                <a:latin typeface="Bitter Medium" pitchFamily="2" charset="0"/>
              </a:rPr>
              <a:t>Carta Orgánica</a:t>
            </a:r>
            <a:r>
              <a:rPr lang="es-ES" sz="2400" dirty="0">
                <a:latin typeface="Bitter Medium" pitchFamily="2" charset="0"/>
              </a:rPr>
              <a:t>, y como ya fue mencionado, la Constitución Provincial menciona los municipios como partidos, otorgándoles a todos las mismas potestades y régimen normativo. Sin importar su población ni su superficie, los municipios de la provincia se organizan de acuerdo con lo establecido en la Ley Orgánica Municipal, las demás leyes provinciales y las ordenanzas municipales que ellos sancionen.”</a:t>
            </a:r>
          </a:p>
          <a:p>
            <a:endParaRPr lang="es-ES" dirty="0">
              <a:latin typeface="Bitter Medium" pitchFamily="2" charset="0"/>
            </a:endParaRPr>
          </a:p>
          <a:p>
            <a:r>
              <a:rPr lang="es-ES" dirty="0">
                <a:latin typeface="Bitter Medium" pitchFamily="2" charset="0"/>
              </a:rPr>
              <a:t>Eduardo </a:t>
            </a:r>
            <a:r>
              <a:rPr lang="es-ES" dirty="0" err="1">
                <a:latin typeface="Bitter Medium" pitchFamily="2" charset="0"/>
              </a:rPr>
              <a:t>Arraiza</a:t>
            </a:r>
            <a:r>
              <a:rPr lang="es-ES" dirty="0">
                <a:latin typeface="Bitter Medium" pitchFamily="2" charset="0"/>
              </a:rPr>
              <a:t>, Manual de Gestión Municipal (2016)</a:t>
            </a:r>
          </a:p>
        </p:txBody>
      </p:sp>
    </p:spTree>
    <p:extLst>
      <p:ext uri="{BB962C8B-B14F-4D97-AF65-F5344CB8AC3E}">
        <p14:creationId xmlns:p14="http://schemas.microsoft.com/office/powerpoint/2010/main" val="3230125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345090" y="242908"/>
            <a:ext cx="5501827" cy="1015663"/>
          </a:xfrm>
          <a:prstGeom prst="rect">
            <a:avLst/>
          </a:prstGeom>
          <a:noFill/>
        </p:spPr>
        <p:txBody>
          <a:bodyPr wrap="none" rtlCol="0">
            <a:spAutoFit/>
          </a:bodyPr>
          <a:lstStyle/>
          <a:p>
            <a:pPr algn="ctr"/>
            <a:r>
              <a:rPr lang="es-ES" sz="2400" dirty="0">
                <a:latin typeface="Bitter Medium" pitchFamily="2" charset="0"/>
              </a:rPr>
              <a:t>Una cuenta pendiente</a:t>
            </a:r>
          </a:p>
          <a:p>
            <a:pPr algn="ctr"/>
            <a:r>
              <a:rPr lang="es-ES" sz="3600" dirty="0">
                <a:latin typeface="Bitter Medium" pitchFamily="2" charset="0"/>
              </a:rPr>
              <a:t>La Autonomía Municipal</a:t>
            </a:r>
            <a:endParaRPr lang="es-AR" sz="3600" dirty="0"/>
          </a:p>
        </p:txBody>
      </p:sp>
      <p:sp>
        <p:nvSpPr>
          <p:cNvPr id="8" name="CuadroTexto 7">
            <a:extLst>
              <a:ext uri="{FF2B5EF4-FFF2-40B4-BE49-F238E27FC236}">
                <a16:creationId xmlns:a16="http://schemas.microsoft.com/office/drawing/2014/main" id="{3D974D95-C2DB-4EEF-B1F7-23E8D230FB61}"/>
              </a:ext>
            </a:extLst>
          </p:cNvPr>
          <p:cNvSpPr txBox="1"/>
          <p:nvPr/>
        </p:nvSpPr>
        <p:spPr>
          <a:xfrm>
            <a:off x="673537" y="1201644"/>
            <a:ext cx="10571146" cy="5262979"/>
          </a:xfrm>
          <a:prstGeom prst="rect">
            <a:avLst/>
          </a:prstGeom>
          <a:noFill/>
        </p:spPr>
        <p:txBody>
          <a:bodyPr wrap="square" rtlCol="0">
            <a:spAutoFit/>
          </a:bodyPr>
          <a:lstStyle/>
          <a:p>
            <a:r>
              <a:rPr lang="es-ES" sz="2400" dirty="0">
                <a:latin typeface="Bitter Medium" pitchFamily="2" charset="0"/>
              </a:rPr>
              <a:t>“La autonomía es la capacidad de administrarse por sí mismo, y también la capacidad de dictarse sus propias leyes por las que ha de regirse, como así también la de gobernarse por autoridades elegidas por sus ciudadanos. El municipio autónomo supone la posibilidad del dictado de su propia Carta Orgánica. Ser autónomo implica la facultad de elegir sus propias autoridades y el modo de destitución de las mismas; de escoger entre diferentes formas de gobierno; distintos sistemas electorales; y mayor o menor participación ciudadana. En el orden administrativo se relaciona con la potestad de prestar servicios públicos, encarar obras públicas, ejercer el poder de policía y demás actos de administración local sin interferencia de autoridad de otro gobierno, como por ejemplo el provincial. En el orden económico y financiero principalmente comprende las atribuciones relacionadas con la imposición de tributos y su recaudación a fin de autofinanciarse.” </a:t>
            </a:r>
            <a:r>
              <a:rPr lang="es-ES" dirty="0">
                <a:latin typeface="Bitter Medium" pitchFamily="2" charset="0"/>
              </a:rPr>
              <a:t>Marcelo Díaz (2016)</a:t>
            </a:r>
          </a:p>
        </p:txBody>
      </p:sp>
    </p:spTree>
    <p:extLst>
      <p:ext uri="{BB962C8B-B14F-4D97-AF65-F5344CB8AC3E}">
        <p14:creationId xmlns:p14="http://schemas.microsoft.com/office/powerpoint/2010/main" val="219550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pic>
        <p:nvPicPr>
          <p:cNvPr id="8" name="Imagen 7">
            <a:extLst>
              <a:ext uri="{FF2B5EF4-FFF2-40B4-BE49-F238E27FC236}">
                <a16:creationId xmlns:a16="http://schemas.microsoft.com/office/drawing/2014/main" id="{B86CD2DC-9AB0-4053-8FEB-1B7DFF7F9A9B}"/>
              </a:ext>
            </a:extLst>
          </p:cNvPr>
          <p:cNvPicPr>
            <a:picLocks noChangeAspect="1"/>
          </p:cNvPicPr>
          <p:nvPr/>
        </p:nvPicPr>
        <p:blipFill>
          <a:blip r:embed="rId3"/>
          <a:stretch>
            <a:fillRect/>
          </a:stretch>
        </p:blipFill>
        <p:spPr>
          <a:xfrm>
            <a:off x="1610822" y="875248"/>
            <a:ext cx="8970355" cy="5045825"/>
          </a:xfrm>
          <a:prstGeom prst="rect">
            <a:avLst/>
          </a:prstGeom>
        </p:spPr>
      </p:pic>
      <p:sp>
        <p:nvSpPr>
          <p:cNvPr id="10" name="Título 9">
            <a:extLst>
              <a:ext uri="{FF2B5EF4-FFF2-40B4-BE49-F238E27FC236}">
                <a16:creationId xmlns:a16="http://schemas.microsoft.com/office/drawing/2014/main" id="{BE29DA4A-D03F-403D-A1B3-49AF5AB1021B}"/>
              </a:ext>
            </a:extLst>
          </p:cNvPr>
          <p:cNvSpPr>
            <a:spLocks noGrp="1"/>
          </p:cNvSpPr>
          <p:nvPr>
            <p:ph type="ctrTitle"/>
          </p:nvPr>
        </p:nvSpPr>
        <p:spPr>
          <a:xfrm>
            <a:off x="1524000" y="325402"/>
            <a:ext cx="9144000" cy="549846"/>
          </a:xfrm>
        </p:spPr>
        <p:txBody>
          <a:bodyPr>
            <a:normAutofit/>
          </a:bodyPr>
          <a:lstStyle/>
          <a:p>
            <a:r>
              <a:rPr lang="es-ES" sz="2800" dirty="0">
                <a:latin typeface="Bitter Medium" pitchFamily="2" charset="0"/>
              </a:rPr>
              <a:t>Nuestro Sitio Web</a:t>
            </a:r>
            <a:endParaRPr lang="es-AR" sz="2800" dirty="0"/>
          </a:p>
        </p:txBody>
      </p:sp>
      <p:sp>
        <p:nvSpPr>
          <p:cNvPr id="11" name="Título 9">
            <a:extLst>
              <a:ext uri="{FF2B5EF4-FFF2-40B4-BE49-F238E27FC236}">
                <a16:creationId xmlns:a16="http://schemas.microsoft.com/office/drawing/2014/main" id="{D853DEAB-A5D3-4C2C-B91A-9F1F420AB9C7}"/>
              </a:ext>
            </a:extLst>
          </p:cNvPr>
          <p:cNvSpPr txBox="1">
            <a:spLocks/>
          </p:cNvSpPr>
          <p:nvPr/>
        </p:nvSpPr>
        <p:spPr>
          <a:xfrm>
            <a:off x="1524000" y="5921073"/>
            <a:ext cx="7107383" cy="54984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800" dirty="0">
                <a:latin typeface="Bitter Medium" pitchFamily="2" charset="0"/>
              </a:rPr>
              <a:t>www.temperleyweb.com/cabildotemperley</a:t>
            </a:r>
            <a:endParaRPr lang="es-AR" sz="2800" dirty="0"/>
          </a:p>
        </p:txBody>
      </p:sp>
    </p:spTree>
    <p:extLst>
      <p:ext uri="{BB962C8B-B14F-4D97-AF65-F5344CB8AC3E}">
        <p14:creationId xmlns:p14="http://schemas.microsoft.com/office/powerpoint/2010/main" val="1454412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4162622" y="242908"/>
            <a:ext cx="3866763" cy="646331"/>
          </a:xfrm>
          <a:prstGeom prst="rect">
            <a:avLst/>
          </a:prstGeom>
          <a:noFill/>
        </p:spPr>
        <p:txBody>
          <a:bodyPr wrap="none" rtlCol="0">
            <a:spAutoFit/>
          </a:bodyPr>
          <a:lstStyle/>
          <a:p>
            <a:pPr algn="ctr"/>
            <a:r>
              <a:rPr lang="es-ES" sz="3600" dirty="0">
                <a:latin typeface="Bitter Medium" pitchFamily="2" charset="0"/>
              </a:rPr>
              <a:t>Más información</a:t>
            </a:r>
            <a:endParaRPr lang="es-AR" sz="3600" dirty="0"/>
          </a:p>
        </p:txBody>
      </p:sp>
      <p:pic>
        <p:nvPicPr>
          <p:cNvPr id="7" name="Imagen 6">
            <a:extLst>
              <a:ext uri="{FF2B5EF4-FFF2-40B4-BE49-F238E27FC236}">
                <a16:creationId xmlns:a16="http://schemas.microsoft.com/office/drawing/2014/main" id="{C0D30F7F-DA05-496F-9B68-793A3912CA16}"/>
              </a:ext>
            </a:extLst>
          </p:cNvPr>
          <p:cNvPicPr>
            <a:picLocks noChangeAspect="1"/>
          </p:cNvPicPr>
          <p:nvPr/>
        </p:nvPicPr>
        <p:blipFill>
          <a:blip r:embed="rId3"/>
          <a:stretch>
            <a:fillRect/>
          </a:stretch>
        </p:blipFill>
        <p:spPr>
          <a:xfrm>
            <a:off x="2213152" y="931432"/>
            <a:ext cx="6984516" cy="5810190"/>
          </a:xfrm>
          <a:prstGeom prst="rect">
            <a:avLst/>
          </a:prstGeom>
        </p:spPr>
      </p:pic>
    </p:spTree>
    <p:extLst>
      <p:ext uri="{BB962C8B-B14F-4D97-AF65-F5344CB8AC3E}">
        <p14:creationId xmlns:p14="http://schemas.microsoft.com/office/powerpoint/2010/main" val="4195542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10" name="Título 9">
            <a:extLst>
              <a:ext uri="{FF2B5EF4-FFF2-40B4-BE49-F238E27FC236}">
                <a16:creationId xmlns:a16="http://schemas.microsoft.com/office/drawing/2014/main" id="{BE29DA4A-D03F-403D-A1B3-49AF5AB1021B}"/>
              </a:ext>
            </a:extLst>
          </p:cNvPr>
          <p:cNvSpPr>
            <a:spLocks noGrp="1"/>
          </p:cNvSpPr>
          <p:nvPr>
            <p:ph type="ctrTitle"/>
          </p:nvPr>
        </p:nvSpPr>
        <p:spPr>
          <a:xfrm>
            <a:off x="1152006" y="339410"/>
            <a:ext cx="9887988" cy="549846"/>
          </a:xfrm>
        </p:spPr>
        <p:txBody>
          <a:bodyPr>
            <a:normAutofit fontScale="90000"/>
          </a:bodyPr>
          <a:lstStyle/>
          <a:p>
            <a:pPr algn="ctr"/>
            <a:br>
              <a:rPr lang="es-ES" sz="2800" dirty="0">
                <a:latin typeface="Bitter Medium" pitchFamily="2" charset="0"/>
              </a:rPr>
            </a:br>
            <a:br>
              <a:rPr lang="es-ES" sz="2800" dirty="0">
                <a:latin typeface="Bitter Medium" pitchFamily="2" charset="0"/>
              </a:rPr>
            </a:br>
            <a:br>
              <a:rPr lang="es-ES" sz="2800" dirty="0">
                <a:latin typeface="Bitter Medium" pitchFamily="2" charset="0"/>
              </a:rPr>
            </a:br>
            <a:br>
              <a:rPr lang="es-ES" sz="2800" dirty="0">
                <a:latin typeface="Bitter Medium" pitchFamily="2" charset="0"/>
              </a:rPr>
            </a:br>
            <a:r>
              <a:rPr lang="es-ES" sz="2800" dirty="0">
                <a:latin typeface="Bitter Medium" pitchFamily="2" charset="0"/>
              </a:rPr>
              <a:t>Mapas</a:t>
            </a:r>
            <a:endParaRPr lang="es-AR" sz="2200" dirty="0">
              <a:latin typeface="Bitter Medium" pitchFamily="2" charset="0"/>
            </a:endParaRPr>
          </a:p>
        </p:txBody>
      </p:sp>
      <p:pic>
        <p:nvPicPr>
          <p:cNvPr id="4" name="Imagen 3">
            <a:extLst>
              <a:ext uri="{FF2B5EF4-FFF2-40B4-BE49-F238E27FC236}">
                <a16:creationId xmlns:a16="http://schemas.microsoft.com/office/drawing/2014/main" id="{AF1F3DEB-E76C-48BA-B3B6-E4658ED0E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899181"/>
            <a:ext cx="5848350" cy="3228975"/>
          </a:xfrm>
          <a:prstGeom prst="rect">
            <a:avLst/>
          </a:prstGeom>
        </p:spPr>
      </p:pic>
      <p:pic>
        <p:nvPicPr>
          <p:cNvPr id="8" name="Imagen 7">
            <a:extLst>
              <a:ext uri="{FF2B5EF4-FFF2-40B4-BE49-F238E27FC236}">
                <a16:creationId xmlns:a16="http://schemas.microsoft.com/office/drawing/2014/main" id="{F0864B84-189D-4618-B18D-7B98D55D4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079" y="1268942"/>
            <a:ext cx="5308242" cy="2400593"/>
          </a:xfrm>
          <a:prstGeom prst="rect">
            <a:avLst/>
          </a:prstGeom>
        </p:spPr>
      </p:pic>
      <p:pic>
        <p:nvPicPr>
          <p:cNvPr id="11" name="Imagen 10">
            <a:extLst>
              <a:ext uri="{FF2B5EF4-FFF2-40B4-BE49-F238E27FC236}">
                <a16:creationId xmlns:a16="http://schemas.microsoft.com/office/drawing/2014/main" id="{60A92F01-398A-440C-854D-A807DD90B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325" y="3997284"/>
            <a:ext cx="5503025" cy="2521306"/>
          </a:xfrm>
          <a:prstGeom prst="rect">
            <a:avLst/>
          </a:prstGeom>
        </p:spPr>
      </p:pic>
      <p:pic>
        <p:nvPicPr>
          <p:cNvPr id="13" name="Imagen 12">
            <a:extLst>
              <a:ext uri="{FF2B5EF4-FFF2-40B4-BE49-F238E27FC236}">
                <a16:creationId xmlns:a16="http://schemas.microsoft.com/office/drawing/2014/main" id="{7B149605-785E-442C-8292-24151DBA1E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5120" y="3939651"/>
            <a:ext cx="4879571" cy="2251231"/>
          </a:xfrm>
          <a:prstGeom prst="rect">
            <a:avLst/>
          </a:prstGeom>
        </p:spPr>
      </p:pic>
    </p:spTree>
    <p:extLst>
      <p:ext uri="{BB962C8B-B14F-4D97-AF65-F5344CB8AC3E}">
        <p14:creationId xmlns:p14="http://schemas.microsoft.com/office/powerpoint/2010/main" val="276119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10" name="Título 9">
            <a:extLst>
              <a:ext uri="{FF2B5EF4-FFF2-40B4-BE49-F238E27FC236}">
                <a16:creationId xmlns:a16="http://schemas.microsoft.com/office/drawing/2014/main" id="{BE29DA4A-D03F-403D-A1B3-49AF5AB1021B}"/>
              </a:ext>
            </a:extLst>
          </p:cNvPr>
          <p:cNvSpPr>
            <a:spLocks noGrp="1"/>
          </p:cNvSpPr>
          <p:nvPr>
            <p:ph type="ctrTitle"/>
          </p:nvPr>
        </p:nvSpPr>
        <p:spPr>
          <a:xfrm>
            <a:off x="1065280" y="1305341"/>
            <a:ext cx="10359179" cy="4967902"/>
          </a:xfrm>
        </p:spPr>
        <p:txBody>
          <a:bodyPr numCol="2">
            <a:normAutofit fontScale="90000"/>
          </a:bodyPr>
          <a:lstStyle/>
          <a:p>
            <a:pPr algn="l">
              <a:tabLst>
                <a:tab pos="538163" algn="l"/>
              </a:tabLst>
            </a:pPr>
            <a:r>
              <a:rPr lang="es-ES" sz="1600" dirty="0">
                <a:latin typeface="Bitter Medium" pitchFamily="2" charset="0"/>
              </a:rPr>
              <a:t>D</a:t>
            </a:r>
            <a:r>
              <a:rPr lang="es-ES" sz="1600">
                <a:latin typeface="Bitter Medium" pitchFamily="2" charset="0"/>
              </a:rPr>
              <a:t>.1959El Periodista </a:t>
            </a:r>
            <a:r>
              <a:rPr lang="es-ES" sz="1600" dirty="0">
                <a:latin typeface="Bitter Medium" pitchFamily="2" charset="0"/>
              </a:rPr>
              <a:t>Eliseo </a:t>
            </a:r>
            <a:r>
              <a:rPr lang="es-ES" sz="1600" dirty="0" err="1">
                <a:latin typeface="Bitter Medium" pitchFamily="2" charset="0"/>
              </a:rPr>
              <a:t>Uris</a:t>
            </a:r>
            <a:r>
              <a:rPr lang="es-ES" sz="1600" dirty="0">
                <a:latin typeface="Bitter Medium" pitchFamily="2" charset="0"/>
              </a:rPr>
              <a:t> Carbonell inicia la difusión 	autonomista en los medios locales</a:t>
            </a:r>
            <a:br>
              <a:rPr lang="es-ES" sz="1800" dirty="0">
                <a:latin typeface="Bitter Medium" pitchFamily="2" charset="0"/>
              </a:rPr>
            </a:br>
            <a:r>
              <a:rPr lang="es-ES" sz="1600" dirty="0">
                <a:latin typeface="Bitter Medium" pitchFamily="2" charset="0"/>
              </a:rPr>
              <a:t>1992 	Se funda el Cabildo Abierto</a:t>
            </a:r>
            <a:br>
              <a:rPr lang="es-ES" sz="1600" dirty="0">
                <a:latin typeface="Bitter Medium" pitchFamily="2" charset="0"/>
              </a:rPr>
            </a:br>
            <a:r>
              <a:rPr lang="es-ES" sz="1600" dirty="0">
                <a:latin typeface="Bitter Medium" pitchFamily="2" charset="0"/>
              </a:rPr>
              <a:t>1993 	Marco organizativo, objetivos y estrategia</a:t>
            </a:r>
            <a:br>
              <a:rPr lang="es-ES" sz="1600" dirty="0">
                <a:latin typeface="Bitter Medium" pitchFamily="2" charset="0"/>
              </a:rPr>
            </a:br>
            <a:r>
              <a:rPr lang="es-ES" sz="1600" dirty="0">
                <a:latin typeface="Bitter Medium" pitchFamily="2" charset="0"/>
              </a:rPr>
              <a:t>1996 	Plan Génesis 2000: Estudios técnicos</a:t>
            </a:r>
            <a:br>
              <a:rPr lang="es-ES" sz="1600" dirty="0">
                <a:latin typeface="Bitter Medium" pitchFamily="2" charset="0"/>
              </a:rPr>
            </a:br>
            <a:r>
              <a:rPr lang="es-ES" sz="1600" dirty="0">
                <a:latin typeface="Bitter Medium" pitchFamily="2" charset="0"/>
              </a:rPr>
              <a:t>1995 	Denominación de La Franja	</a:t>
            </a:r>
            <a:br>
              <a:rPr lang="es-ES" sz="1600" dirty="0">
                <a:latin typeface="Bitter Medium" pitchFamily="2" charset="0"/>
              </a:rPr>
            </a:br>
            <a:r>
              <a:rPr lang="es-ES" sz="1600" dirty="0">
                <a:latin typeface="Bitter Medium" pitchFamily="2" charset="0"/>
              </a:rPr>
              <a:t>1995 	Comienza a publicarse el Semanario de La Franja</a:t>
            </a:r>
            <a:br>
              <a:rPr lang="es-ES" sz="1600" dirty="0">
                <a:latin typeface="Bitter Medium" pitchFamily="2" charset="0"/>
              </a:rPr>
            </a:br>
            <a:r>
              <a:rPr lang="es-ES" sz="1600" dirty="0">
                <a:latin typeface="Bitter Medium" pitchFamily="2" charset="0"/>
              </a:rPr>
              <a:t>1995	Plan Génesis 2000: Creación de 6 Partidos</a:t>
            </a:r>
            <a:br>
              <a:rPr lang="es-ES" sz="1600" dirty="0">
                <a:latin typeface="Bitter Medium" pitchFamily="2" charset="0"/>
              </a:rPr>
            </a:br>
            <a:r>
              <a:rPr lang="es-ES" sz="1600" dirty="0">
                <a:latin typeface="Bitter Medium" pitchFamily="2" charset="0"/>
              </a:rPr>
              <a:t>1995	Plan Génesis 2000: A pesar de los estudios técnicos,</a:t>
            </a:r>
            <a:br>
              <a:rPr lang="es-ES" sz="1600" dirty="0">
                <a:latin typeface="Bitter Medium" pitchFamily="2" charset="0"/>
              </a:rPr>
            </a:br>
            <a:r>
              <a:rPr lang="es-ES" sz="1600" dirty="0">
                <a:latin typeface="Bitter Medium" pitchFamily="2" charset="0"/>
              </a:rPr>
              <a:t>	La Matanza, Lomas de Zamora, Quilmes, Almirante 	Brown y otros, no se dividen y quedan pendientes</a:t>
            </a:r>
            <a:br>
              <a:rPr lang="es-ES" sz="1600" dirty="0">
                <a:latin typeface="Bitter Medium" pitchFamily="2" charset="0"/>
              </a:rPr>
            </a:br>
            <a:r>
              <a:rPr lang="es-ES" sz="1600" dirty="0">
                <a:latin typeface="Bitter Medium" pitchFamily="2" charset="0"/>
              </a:rPr>
              <a:t>1995	Se crean subsedes del Cabildo Abierto en Turdera, 	Llavallol y San José. Gran participación social e 	institucional local</a:t>
            </a:r>
            <a:br>
              <a:rPr lang="es-ES" sz="1600" dirty="0">
                <a:latin typeface="Bitter Medium" pitchFamily="2" charset="0"/>
              </a:rPr>
            </a:br>
            <a:r>
              <a:rPr lang="es-ES" sz="1600" dirty="0">
                <a:latin typeface="Bitter Medium" pitchFamily="2" charset="0"/>
              </a:rPr>
              <a:t>1997	El intendente de Lomas de Zamora, Bruno Tavano 	anuncia la creación del Municipio de Temperley</a:t>
            </a:r>
            <a:br>
              <a:rPr lang="es-ES" sz="1600" dirty="0">
                <a:latin typeface="Bitter Medium" pitchFamily="2" charset="0"/>
              </a:rPr>
            </a:br>
            <a:r>
              <a:rPr lang="es-ES" sz="1600" dirty="0">
                <a:latin typeface="Bitter Medium" pitchFamily="2" charset="0"/>
              </a:rPr>
              <a:t>	en reunión multitudinaria en el Colegio Belgrano. </a:t>
            </a:r>
            <a:br>
              <a:rPr lang="es-ES" sz="1600" dirty="0">
                <a:latin typeface="Bitter Medium" pitchFamily="2" charset="0"/>
              </a:rPr>
            </a:br>
            <a:r>
              <a:rPr lang="es-ES" sz="1600" dirty="0">
                <a:latin typeface="Bitter Medium" pitchFamily="2" charset="0"/>
              </a:rPr>
              <a:t>1997	Bruno Tavano crea la Secretaría para la División 	Territorial que realiza los estudios técnicos</a:t>
            </a:r>
            <a:br>
              <a:rPr lang="es-ES" sz="1600" dirty="0">
                <a:latin typeface="Bitter Medium" pitchFamily="2" charset="0"/>
              </a:rPr>
            </a:br>
            <a:r>
              <a:rPr lang="es-ES" sz="1600" dirty="0">
                <a:latin typeface="Bitter Medium" pitchFamily="2" charset="0"/>
              </a:rPr>
              <a:t>	necesarios para elaborar el Proyecto de Ley</a:t>
            </a:r>
            <a:br>
              <a:rPr lang="es-ES" sz="1600" dirty="0">
                <a:latin typeface="Bitter Medium" pitchFamily="2" charset="0"/>
              </a:rPr>
            </a:br>
            <a:r>
              <a:rPr lang="es-ES" sz="1600" dirty="0">
                <a:latin typeface="Bitter Medium" pitchFamily="2" charset="0"/>
              </a:rPr>
              <a:t>1999	Bruno Tavano envía el Proyecto de Ley de Creación</a:t>
            </a:r>
            <a:br>
              <a:rPr lang="es-ES" sz="1600" dirty="0">
                <a:latin typeface="Bitter Medium" pitchFamily="2" charset="0"/>
              </a:rPr>
            </a:br>
            <a:r>
              <a:rPr lang="es-ES" sz="1600" dirty="0">
                <a:latin typeface="Bitter Medium" pitchFamily="2" charset="0"/>
              </a:rPr>
              <a:t>	del Municipio de Temperley a la Cámara de</a:t>
            </a:r>
            <a:br>
              <a:rPr lang="es-ES" sz="1600" dirty="0">
                <a:latin typeface="Bitter Medium" pitchFamily="2" charset="0"/>
              </a:rPr>
            </a:br>
            <a:r>
              <a:rPr lang="es-ES" sz="1600" dirty="0">
                <a:latin typeface="Bitter Medium" pitchFamily="2" charset="0"/>
              </a:rPr>
              <a:t>	Senadores Provincial junto con un mensaje al 	gobernador Eduardo Duhalde</a:t>
            </a:r>
            <a:br>
              <a:rPr lang="es-ES" sz="1600" dirty="0">
                <a:latin typeface="Bitter Medium" pitchFamily="2" charset="0"/>
              </a:rPr>
            </a:br>
            <a:r>
              <a:rPr lang="es-ES" sz="1600" dirty="0">
                <a:latin typeface="Bitter Medium" pitchFamily="2" charset="0"/>
              </a:rPr>
              <a:t>2000	Se lanza el sitio web TemperleyWeb, para difundir</a:t>
            </a:r>
            <a:br>
              <a:rPr lang="es-ES" sz="1600" dirty="0">
                <a:latin typeface="Bitter Medium" pitchFamily="2" charset="0"/>
              </a:rPr>
            </a:br>
            <a:r>
              <a:rPr lang="es-ES" sz="1600" dirty="0">
                <a:latin typeface="Bitter Medium" pitchFamily="2" charset="0"/>
              </a:rPr>
              <a:t>	los aspectos sociales, culturales y de actualidad del 	área del futuro municipio.</a:t>
            </a:r>
            <a:br>
              <a:rPr lang="es-ES" sz="1600" dirty="0">
                <a:latin typeface="Bitter Medium" pitchFamily="2" charset="0"/>
              </a:rPr>
            </a:br>
            <a:r>
              <a:rPr lang="es-ES" sz="1600" dirty="0">
                <a:latin typeface="Bitter Medium" pitchFamily="2" charset="0"/>
              </a:rPr>
              <a:t>2004	El Cabildo Abierto ingresa como miembro a la 	Asociación Provincial para el Reconocimiento de 	Nuevos Municipios</a:t>
            </a:r>
            <a:br>
              <a:rPr lang="es-ES" sz="1600" dirty="0">
                <a:latin typeface="Bitter Medium" pitchFamily="2" charset="0"/>
              </a:rPr>
            </a:br>
            <a:r>
              <a:rPr lang="es-ES" sz="1600" dirty="0">
                <a:latin typeface="Bitter Medium" pitchFamily="2" charset="0"/>
              </a:rPr>
              <a:t>2005	D. Filloy y J. Alfonsín (UCR) presentan Proyecto de Ley</a:t>
            </a:r>
            <a:br>
              <a:rPr lang="es-ES" sz="1600" dirty="0">
                <a:latin typeface="Bitter Medium" pitchFamily="2" charset="0"/>
              </a:rPr>
            </a:br>
            <a:r>
              <a:rPr lang="es-ES" sz="1600" dirty="0">
                <a:latin typeface="Bitter Medium" pitchFamily="2" charset="0"/>
              </a:rPr>
              <a:t>2007	W. Martello (ARI) presenta el Proyecto de Ley</a:t>
            </a:r>
            <a:br>
              <a:rPr lang="es-ES" sz="1600" dirty="0">
                <a:latin typeface="Bitter Medium" pitchFamily="2" charset="0"/>
              </a:rPr>
            </a:br>
            <a:r>
              <a:rPr lang="es-ES" sz="1600" dirty="0">
                <a:latin typeface="Bitter Medium" pitchFamily="2" charset="0"/>
              </a:rPr>
              <a:t>2009	W. Martello (CC) presenta el Proyecto de Ley</a:t>
            </a:r>
            <a:br>
              <a:rPr lang="es-ES" sz="1600" dirty="0">
                <a:latin typeface="Bitter Medium" pitchFamily="2" charset="0"/>
              </a:rPr>
            </a:br>
            <a:r>
              <a:rPr lang="es-ES" sz="1600" dirty="0">
                <a:latin typeface="Bitter Medium" pitchFamily="2" charset="0"/>
              </a:rPr>
              <a:t>2010	El Cabildo Abierto inaugura su sitio web y lanza su 	página en Facebook, que hoy cuenta con 1,200 	seguidores</a:t>
            </a:r>
            <a:br>
              <a:rPr lang="es-ES" sz="1600" dirty="0">
                <a:latin typeface="Bitter Medium" pitchFamily="2" charset="0"/>
              </a:rPr>
            </a:br>
            <a:r>
              <a:rPr lang="es-ES" sz="1600" dirty="0">
                <a:latin typeface="Bitter Medium" pitchFamily="2" charset="0"/>
              </a:rPr>
              <a:t>2010	Vecinos de Temperley crean la página de Facebook “Sí 	a la Creación del Municipio de Temperley”, con 1.500 	seguidores actualmente</a:t>
            </a:r>
            <a:br>
              <a:rPr lang="es-ES" sz="1600" dirty="0">
                <a:latin typeface="Bitter Medium" pitchFamily="2" charset="0"/>
              </a:rPr>
            </a:br>
            <a:r>
              <a:rPr lang="es-ES" sz="1600" dirty="0">
                <a:latin typeface="Bitter Medium" pitchFamily="2" charset="0"/>
              </a:rPr>
              <a:t>2011	W. Martello (CC) presenta el Proyecto de Ley</a:t>
            </a:r>
            <a:br>
              <a:rPr lang="es-ES" sz="1600" dirty="0">
                <a:latin typeface="Bitter Medium" pitchFamily="2" charset="0"/>
              </a:rPr>
            </a:br>
            <a:r>
              <a:rPr lang="es-ES" sz="1600" dirty="0">
                <a:latin typeface="Bitter Medium" pitchFamily="2" charset="0"/>
              </a:rPr>
              <a:t>2012	W. Martello (CC) presenta el Proyecto de Ley</a:t>
            </a:r>
            <a:br>
              <a:rPr lang="es-ES" sz="1600" dirty="0">
                <a:latin typeface="Bitter Medium" pitchFamily="2" charset="0"/>
              </a:rPr>
            </a:br>
            <a:r>
              <a:rPr lang="es-ES" sz="1600" dirty="0">
                <a:latin typeface="Bitter Medium" pitchFamily="2" charset="0"/>
              </a:rPr>
              <a:t>2013	W. Martello (CC) presenta el Proyecto de Ley</a:t>
            </a:r>
            <a:br>
              <a:rPr lang="es-ES" sz="1600" dirty="0">
                <a:latin typeface="Bitter Medium" pitchFamily="2" charset="0"/>
              </a:rPr>
            </a:br>
            <a:r>
              <a:rPr lang="es-ES" sz="1600" dirty="0">
                <a:latin typeface="Bitter Medium" pitchFamily="2" charset="0"/>
              </a:rPr>
              <a:t>2016	M. Díaz (GEN) presenta el Proyecto de Ley</a:t>
            </a:r>
            <a:br>
              <a:rPr lang="es-ES" sz="1600" dirty="0">
                <a:latin typeface="Bitter Medium" pitchFamily="2" charset="0"/>
              </a:rPr>
            </a:br>
            <a:r>
              <a:rPr lang="es-ES" sz="1600" dirty="0">
                <a:latin typeface="Bitter Medium" pitchFamily="2" charset="0"/>
              </a:rPr>
              <a:t>2020	S. París (</a:t>
            </a:r>
            <a:r>
              <a:rPr lang="es-ES" sz="1600" dirty="0" err="1">
                <a:latin typeface="Bitter Medium" pitchFamily="2" charset="0"/>
              </a:rPr>
              <a:t>JxC</a:t>
            </a:r>
            <a:r>
              <a:rPr lang="es-ES" sz="1600" dirty="0">
                <a:latin typeface="Bitter Medium" pitchFamily="2" charset="0"/>
              </a:rPr>
              <a:t>) presenta el Proyecto de Ley</a:t>
            </a:r>
            <a:br>
              <a:rPr lang="es-ES" sz="1600" dirty="0">
                <a:latin typeface="Bitter Medium" pitchFamily="2" charset="0"/>
              </a:rPr>
            </a:br>
            <a:r>
              <a:rPr lang="es-ES" sz="1600" dirty="0">
                <a:latin typeface="Bitter Medium" pitchFamily="2" charset="0"/>
              </a:rPr>
              <a:t>2022	El Cabildo Abierto realiza un encuentro de 	legisladores (MC) y </a:t>
            </a:r>
            <a:r>
              <a:rPr lang="es-ES" sz="1600" dirty="0" err="1">
                <a:latin typeface="Bitter Medium" pitchFamily="2" charset="0"/>
              </a:rPr>
              <a:t>ex-intendentes</a:t>
            </a:r>
            <a:r>
              <a:rPr lang="es-ES" sz="1600" dirty="0">
                <a:latin typeface="Bitter Medium" pitchFamily="2" charset="0"/>
              </a:rPr>
              <a:t>, bajo el lema 	“Necesidad de Creación de Nuevos Municipios, ¿por 	qué? ¿para qué? ¿cómo?” en Llavallol</a:t>
            </a:r>
            <a:br>
              <a:rPr lang="es-ES" sz="1600" dirty="0">
                <a:latin typeface="Bitter Medium" pitchFamily="2" charset="0"/>
              </a:rPr>
            </a:br>
            <a:endParaRPr lang="es-AR" sz="1800" dirty="0">
              <a:latin typeface="Bitter Medium" pitchFamily="2"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674504" y="274319"/>
            <a:ext cx="4842992" cy="954107"/>
          </a:xfrm>
          <a:prstGeom prst="rect">
            <a:avLst/>
          </a:prstGeom>
          <a:noFill/>
        </p:spPr>
        <p:txBody>
          <a:bodyPr wrap="none" rtlCol="0">
            <a:spAutoFit/>
          </a:bodyPr>
          <a:lstStyle/>
          <a:p>
            <a:r>
              <a:rPr lang="es-ES" sz="3200" dirty="0">
                <a:latin typeface="Bitter Medium" pitchFamily="2" charset="0"/>
              </a:rPr>
              <a:t>Municipio de Temperley</a:t>
            </a:r>
          </a:p>
          <a:p>
            <a:pPr algn="ctr"/>
            <a:r>
              <a:rPr lang="es-ES" sz="2400" dirty="0">
                <a:latin typeface="Bitter Medium" pitchFamily="2" charset="0"/>
              </a:rPr>
              <a:t>Antecedentes</a:t>
            </a:r>
            <a:endParaRPr lang="es-AR" sz="2400" dirty="0"/>
          </a:p>
        </p:txBody>
      </p:sp>
    </p:spTree>
    <p:extLst>
      <p:ext uri="{BB962C8B-B14F-4D97-AF65-F5344CB8AC3E}">
        <p14:creationId xmlns:p14="http://schemas.microsoft.com/office/powerpoint/2010/main" val="10782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pic>
        <p:nvPicPr>
          <p:cNvPr id="9" name="Imagen 8">
            <a:extLst>
              <a:ext uri="{FF2B5EF4-FFF2-40B4-BE49-F238E27FC236}">
                <a16:creationId xmlns:a16="http://schemas.microsoft.com/office/drawing/2014/main" id="{03C071F3-EAD8-46F6-B72E-CB77A2C0A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06" y="164784"/>
            <a:ext cx="8647587" cy="6553250"/>
          </a:xfrm>
          <a:prstGeom prst="rect">
            <a:avLst/>
          </a:prstGeom>
        </p:spPr>
      </p:pic>
      <p:sp>
        <p:nvSpPr>
          <p:cNvPr id="11" name="CuadroTexto 10">
            <a:extLst>
              <a:ext uri="{FF2B5EF4-FFF2-40B4-BE49-F238E27FC236}">
                <a16:creationId xmlns:a16="http://schemas.microsoft.com/office/drawing/2014/main" id="{56F44DDC-0FC4-4A09-9208-6D800A6BA74E}"/>
              </a:ext>
            </a:extLst>
          </p:cNvPr>
          <p:cNvSpPr txBox="1"/>
          <p:nvPr/>
        </p:nvSpPr>
        <p:spPr>
          <a:xfrm>
            <a:off x="8934485" y="164784"/>
            <a:ext cx="3001143" cy="4093428"/>
          </a:xfrm>
          <a:prstGeom prst="rect">
            <a:avLst/>
          </a:prstGeom>
          <a:noFill/>
        </p:spPr>
        <p:txBody>
          <a:bodyPr wrap="square" rtlCol="0">
            <a:spAutoFit/>
          </a:bodyPr>
          <a:lstStyle/>
          <a:p>
            <a:r>
              <a:rPr lang="es-ES" sz="2000" dirty="0">
                <a:latin typeface="Bitter Medium" pitchFamily="2" charset="0"/>
              </a:rPr>
              <a:t>El intendente de Lomas Bruno Tavano, junto al Secretario Provincial de la Unidad Ejecutora de Reconstrucción del GBA Raúl Fernández, autoridades locales y miembros del HCD, anuncia la intención de crear el Municipio de Temperley.</a:t>
            </a:r>
          </a:p>
          <a:p>
            <a:endParaRPr lang="es-ES" sz="2000" dirty="0">
              <a:latin typeface="Bitter Medium" pitchFamily="2" charset="0"/>
            </a:endParaRPr>
          </a:p>
          <a:p>
            <a:r>
              <a:rPr lang="es-ES" sz="1600" dirty="0">
                <a:latin typeface="Bitter Medium" pitchFamily="2" charset="0"/>
              </a:rPr>
              <a:t>Colegio Belgrano, 1997</a:t>
            </a:r>
            <a:endParaRPr lang="es-AR" sz="1600" dirty="0">
              <a:latin typeface="Bitter Medium" pitchFamily="2" charset="0"/>
            </a:endParaRPr>
          </a:p>
        </p:txBody>
      </p:sp>
    </p:spTree>
    <p:extLst>
      <p:ext uri="{BB962C8B-B14F-4D97-AF65-F5344CB8AC3E}">
        <p14:creationId xmlns:p14="http://schemas.microsoft.com/office/powerpoint/2010/main" val="223307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674504" y="240136"/>
            <a:ext cx="4842992" cy="954107"/>
          </a:xfrm>
          <a:prstGeom prst="rect">
            <a:avLst/>
          </a:prstGeom>
          <a:noFill/>
        </p:spPr>
        <p:txBody>
          <a:bodyPr wrap="none" rtlCol="0">
            <a:spAutoFit/>
          </a:bodyPr>
          <a:lstStyle/>
          <a:p>
            <a:r>
              <a:rPr lang="es-ES" sz="3200" dirty="0">
                <a:latin typeface="Bitter Medium" pitchFamily="2" charset="0"/>
              </a:rPr>
              <a:t>Municipio de Temperley</a:t>
            </a:r>
          </a:p>
          <a:p>
            <a:pPr algn="ctr"/>
            <a:r>
              <a:rPr lang="es-ES" sz="2400" dirty="0">
                <a:latin typeface="Bitter Medium" pitchFamily="2" charset="0"/>
              </a:rPr>
              <a:t>Proyectos de Ley presentados</a:t>
            </a:r>
            <a:endParaRPr lang="es-AR" sz="2400" dirty="0"/>
          </a:p>
        </p:txBody>
      </p:sp>
      <p:pic>
        <p:nvPicPr>
          <p:cNvPr id="7" name="Imagen 6">
            <a:extLst>
              <a:ext uri="{FF2B5EF4-FFF2-40B4-BE49-F238E27FC236}">
                <a16:creationId xmlns:a16="http://schemas.microsoft.com/office/drawing/2014/main" id="{92B810B6-137E-4D55-B11D-847DDEE9737D}"/>
              </a:ext>
            </a:extLst>
          </p:cNvPr>
          <p:cNvPicPr>
            <a:picLocks noChangeAspect="1"/>
          </p:cNvPicPr>
          <p:nvPr/>
        </p:nvPicPr>
        <p:blipFill>
          <a:blip r:embed="rId3"/>
          <a:stretch>
            <a:fillRect/>
          </a:stretch>
        </p:blipFill>
        <p:spPr>
          <a:xfrm>
            <a:off x="2799857" y="1229859"/>
            <a:ext cx="6450216" cy="4904719"/>
          </a:xfrm>
          <a:prstGeom prst="rect">
            <a:avLst/>
          </a:prstGeom>
        </p:spPr>
      </p:pic>
    </p:spTree>
    <p:extLst>
      <p:ext uri="{BB962C8B-B14F-4D97-AF65-F5344CB8AC3E}">
        <p14:creationId xmlns:p14="http://schemas.microsoft.com/office/powerpoint/2010/main" val="2135530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pic>
        <p:nvPicPr>
          <p:cNvPr id="8" name="Imagen 7">
            <a:extLst>
              <a:ext uri="{FF2B5EF4-FFF2-40B4-BE49-F238E27FC236}">
                <a16:creationId xmlns:a16="http://schemas.microsoft.com/office/drawing/2014/main" id="{D643AEA2-FE81-41AD-87B9-B5ECE6923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866" y="34263"/>
            <a:ext cx="6354340" cy="6707359"/>
          </a:xfrm>
          <a:prstGeom prst="rect">
            <a:avLst/>
          </a:prstGeom>
        </p:spPr>
      </p:pic>
    </p:spTree>
    <p:extLst>
      <p:ext uri="{BB962C8B-B14F-4D97-AF65-F5344CB8AC3E}">
        <p14:creationId xmlns:p14="http://schemas.microsoft.com/office/powerpoint/2010/main" val="1923917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5B1A8C0-9892-448B-8C4F-D9C2461E398B}"/>
              </a:ext>
            </a:extLst>
          </p:cNvPr>
          <p:cNvSpPr>
            <a:spLocks noGrp="1"/>
          </p:cNvSpPr>
          <p:nvPr>
            <p:ph type="subTitle" idx="1"/>
          </p:nvPr>
        </p:nvSpPr>
        <p:spPr>
          <a:xfrm>
            <a:off x="9681557" y="6134578"/>
            <a:ext cx="1742902" cy="443489"/>
          </a:xfrm>
        </p:spPr>
        <p:txBody>
          <a:bodyPr>
            <a:normAutofit fontScale="92500"/>
          </a:bodyPr>
          <a:lstStyle/>
          <a:p>
            <a:pPr algn="l"/>
            <a:r>
              <a:rPr lang="es-ES" sz="1800" dirty="0">
                <a:latin typeface="Arial Narrow" panose="020B0606020202030204" pitchFamily="34" charset="0"/>
              </a:rPr>
              <a:t>Cabildo Abierto del</a:t>
            </a:r>
          </a:p>
        </p:txBody>
      </p:sp>
      <p:pic>
        <p:nvPicPr>
          <p:cNvPr id="5" name="Imagen 4">
            <a:extLst>
              <a:ext uri="{FF2B5EF4-FFF2-40B4-BE49-F238E27FC236}">
                <a16:creationId xmlns:a16="http://schemas.microsoft.com/office/drawing/2014/main" id="{96AFE8EF-A1D5-44D9-9EC9-2161E076E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616" y="6110990"/>
            <a:ext cx="627890" cy="607044"/>
          </a:xfrm>
          <a:prstGeom prst="rect">
            <a:avLst/>
          </a:prstGeom>
        </p:spPr>
      </p:pic>
      <p:sp>
        <p:nvSpPr>
          <p:cNvPr id="6" name="Subtítulo 2">
            <a:extLst>
              <a:ext uri="{FF2B5EF4-FFF2-40B4-BE49-F238E27FC236}">
                <a16:creationId xmlns:a16="http://schemas.microsoft.com/office/drawing/2014/main" id="{31B597DD-15BF-4C7E-B005-DF04FF91DE4A}"/>
              </a:ext>
            </a:extLst>
          </p:cNvPr>
          <p:cNvSpPr txBox="1">
            <a:spLocks/>
          </p:cNvSpPr>
          <p:nvPr/>
        </p:nvSpPr>
        <p:spPr>
          <a:xfrm>
            <a:off x="9681557" y="6414512"/>
            <a:ext cx="2172392" cy="32711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1800" dirty="0">
                <a:latin typeface="Arial Narrow" panose="020B0606020202030204" pitchFamily="34" charset="0"/>
              </a:rPr>
              <a:t>Municipio de Temperley</a:t>
            </a:r>
            <a:endParaRPr lang="es-AR" sz="1800" dirty="0">
              <a:latin typeface="Arial Narrow" panose="020B0606020202030204" pitchFamily="34" charset="0"/>
            </a:endParaRPr>
          </a:p>
        </p:txBody>
      </p:sp>
      <p:sp>
        <p:nvSpPr>
          <p:cNvPr id="2" name="CuadroTexto 1">
            <a:extLst>
              <a:ext uri="{FF2B5EF4-FFF2-40B4-BE49-F238E27FC236}">
                <a16:creationId xmlns:a16="http://schemas.microsoft.com/office/drawing/2014/main" id="{FF443FA1-6AD6-4F7F-84BE-3C0431916399}"/>
              </a:ext>
            </a:extLst>
          </p:cNvPr>
          <p:cNvSpPr txBox="1"/>
          <p:nvPr/>
        </p:nvSpPr>
        <p:spPr>
          <a:xfrm>
            <a:off x="3272150" y="302574"/>
            <a:ext cx="5647700" cy="954107"/>
          </a:xfrm>
          <a:prstGeom prst="rect">
            <a:avLst/>
          </a:prstGeom>
          <a:noFill/>
        </p:spPr>
        <p:txBody>
          <a:bodyPr wrap="none" rtlCol="0">
            <a:spAutoFit/>
          </a:bodyPr>
          <a:lstStyle/>
          <a:p>
            <a:r>
              <a:rPr lang="es-ES" sz="3200" dirty="0">
                <a:latin typeface="Bitter Medium" pitchFamily="2" charset="0"/>
              </a:rPr>
              <a:t>Partido de Lomas de Zamora</a:t>
            </a:r>
          </a:p>
          <a:p>
            <a:pPr algn="ctr"/>
            <a:r>
              <a:rPr lang="es-ES" sz="2400" dirty="0">
                <a:latin typeface="Bitter Medium" pitchFamily="2" charset="0"/>
              </a:rPr>
              <a:t>La división fue la norma hasta 1945</a:t>
            </a:r>
            <a:endParaRPr lang="es-AR" sz="2400" dirty="0"/>
          </a:p>
        </p:txBody>
      </p:sp>
      <p:pic>
        <p:nvPicPr>
          <p:cNvPr id="8" name="Imagen 7">
            <a:extLst>
              <a:ext uri="{FF2B5EF4-FFF2-40B4-BE49-F238E27FC236}">
                <a16:creationId xmlns:a16="http://schemas.microsoft.com/office/drawing/2014/main" id="{12395E91-0A91-42CD-A070-8E8CD276E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677" y="1280269"/>
            <a:ext cx="7118646" cy="4807133"/>
          </a:xfrm>
          <a:prstGeom prst="rect">
            <a:avLst/>
          </a:prstGeom>
        </p:spPr>
      </p:pic>
    </p:spTree>
    <p:extLst>
      <p:ext uri="{BB962C8B-B14F-4D97-AF65-F5344CB8AC3E}">
        <p14:creationId xmlns:p14="http://schemas.microsoft.com/office/powerpoint/2010/main" val="3941687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3165</Words>
  <Application>Microsoft Office PowerPoint</Application>
  <PresentationFormat>Panorámica</PresentationFormat>
  <Paragraphs>175</Paragraphs>
  <Slides>30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Arial Narrow</vt:lpstr>
      <vt:lpstr>Bitter Medium</vt:lpstr>
      <vt:lpstr>Calibri</vt:lpstr>
      <vt:lpstr>Calibri Light</vt:lpstr>
      <vt:lpstr>Tema de Office</vt:lpstr>
      <vt:lpstr>Nuevo Municipio de Temperley  Nuevos Municipios en  Lomas de Zamora  Nuevos Municipios en el AMBA  Nuevos Municipios en la Provincia de Buenos Aires</vt:lpstr>
      <vt:lpstr>    Cabildo Abierto del Municipio de Temperley Fundado en 1992 (Expte.DPPJ-2215-59080)  Autoridades provisorias  Presidente Rolando Ríos  Vicepresidente Jorge Lugea  Secretario Alejandro Arach  Prosecretario Eduardo Tagliani</vt:lpstr>
      <vt:lpstr>Nuestro Sitio Web</vt:lpstr>
      <vt:lpstr>    Mapas</vt:lpstr>
      <vt:lpstr>D.1959El Periodista Eliseo Uris Carbonell inicia la difusión  autonomista en los medios locales 1992  Se funda el Cabildo Abierto 1993  Marco organizativo, objetivos y estrategia 1996  Plan Génesis 2000: Estudios técnicos 1995  Denominación de La Franja  1995  Comienza a publicarse el Semanario de La Franja 1995 Plan Génesis 2000: Creación de 6 Partidos 1995 Plan Génesis 2000: A pesar de los estudios técnicos,  La Matanza, Lomas de Zamora, Quilmes, Almirante  Brown y otros, no se dividen y quedan pendientes 1995 Se crean subsedes del Cabildo Abierto en Turdera,  Llavallol y San José. Gran participación social e  institucional local 1997 El intendente de Lomas de Zamora, Bruno Tavano  anuncia la creación del Municipio de Temperley  en reunión multitudinaria en el Colegio Belgrano.  1997 Bruno Tavano crea la Secretaría para la División  Territorial que realiza los estudios técnicos  necesarios para elaborar el Proyecto de Ley 1999 Bruno Tavano envía el Proyecto de Ley de Creación  del Municipio de Temperley a la Cámara de  Senadores Provincial junto con un mensaje al  gobernador Eduardo Duhalde 2000 Se lanza el sitio web TemperleyWeb, para difundir  los aspectos sociales, culturales y de actualidad del  área del futuro municipio. 2004 El Cabildo Abierto ingresa como miembro a la  Asociación Provincial para el Reconocimiento de  Nuevos Municipios 2005 D. Filloy y J. Alfonsín (UCR) presentan Proyecto de Ley 2007 W. Martello (ARI) presenta el Proyecto de Ley 2009 W. Martello (CC) presenta el Proyecto de Ley 2010 El Cabildo Abierto inaugura su sitio web y lanza su  página en Facebook, que hoy cuenta con 1,200  seguidores 2010 Vecinos de Temperley crean la página de Facebook “Sí  a la Creación del Municipio de Temperley”, con 1.500  seguidores actualmente 2011 W. Martello (CC) presenta el Proyecto de Ley 2012 W. Martello (CC) presenta el Proyecto de Ley 2013 W. Martello (CC) presenta el Proyecto de Ley 2016 M. Díaz (GEN) presenta el Proyecto de Ley 2020 S. París (JxC) presenta el Proyecto de Ley 2022 El Cabildo Abierto realiza un encuentro de  legisladores (MC) y ex-intendentes, bajo el lema  “Necesidad de Creación de Nuevos Municipios, ¿por  qué? ¿para qué? ¿cómo?” en Llavallol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Nuevo Municipio de Temperley Nuevos Municipios en el AMBA Nuevos Municipios en la Provincia de Buenos Aires</dc:title>
  <dc:creator>Rolando Rios</dc:creator>
  <cp:lastModifiedBy>Rolando Rios</cp:lastModifiedBy>
  <cp:revision>60</cp:revision>
  <dcterms:created xsi:type="dcterms:W3CDTF">2025-03-04T12:54:31Z</dcterms:created>
  <dcterms:modified xsi:type="dcterms:W3CDTF">2025-03-04T18:53:58Z</dcterms:modified>
</cp:coreProperties>
</file>