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7" r:id="rId5"/>
    <p:sldId id="397" r:id="rId6"/>
    <p:sldId id="359" r:id="rId7"/>
    <p:sldId id="396" r:id="rId8"/>
    <p:sldId id="363" r:id="rId9"/>
    <p:sldId id="404" r:id="rId10"/>
    <p:sldId id="331" r:id="rId11"/>
    <p:sldId id="585" r:id="rId12"/>
    <p:sldId id="580" r:id="rId13"/>
    <p:sldId id="340" r:id="rId14"/>
    <p:sldId id="356" r:id="rId15"/>
    <p:sldId id="586" r:id="rId16"/>
    <p:sldId id="342" r:id="rId17"/>
    <p:sldId id="584" r:id="rId18"/>
    <p:sldId id="335" r:id="rId19"/>
  </p:sldIdLst>
  <p:sldSz cx="10160000" cy="7620000"/>
  <p:notesSz cx="10160000" cy="7620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9" userDrawn="1">
          <p15:clr>
            <a:srgbClr val="A4A3A4"/>
          </p15:clr>
        </p15:guide>
        <p15:guide id="2" pos="21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liette Kelvin" initials="JK" lastIdx="40" clrIdx="6">
    <p:extLst>
      <p:ext uri="{19B8F6BF-5375-455C-9EA6-DF929625EA0E}">
        <p15:presenceInfo xmlns:p15="http://schemas.microsoft.com/office/powerpoint/2012/main" userId="S::juliette.kelvin@tnlcommunityfund.org.uk::1da189ad-592d-4eb4-819a-c84b5cc5800d" providerId="AD"/>
      </p:ext>
    </p:extLst>
  </p:cmAuthor>
  <p:cmAuthor id="1" name="Furness, Laura" initials="" lastIdx="0" clrIdx="0"/>
  <p:cmAuthor id="8" name="Maeve Marshall" initials="MM" lastIdx="11" clrIdx="7">
    <p:extLst>
      <p:ext uri="{19B8F6BF-5375-455C-9EA6-DF929625EA0E}">
        <p15:presenceInfo xmlns:p15="http://schemas.microsoft.com/office/powerpoint/2012/main" userId="S::maeve.marshall@tnlcommunityfund.org.uk::4f483f85-1f9d-4874-a8f4-7189260b3651" providerId="AD"/>
      </p:ext>
    </p:extLst>
  </p:cmAuthor>
  <p:cmAuthor id="2" name="Laura Furness" initials="LF" lastIdx="1" clrIdx="1">
    <p:extLst>
      <p:ext uri="{19B8F6BF-5375-455C-9EA6-DF929625EA0E}">
        <p15:presenceInfo xmlns:p15="http://schemas.microsoft.com/office/powerpoint/2012/main" userId="S::Laura.Furness@tnlcommunityfund.org.uk::bd6316d1-c7ce-4c78-9006-d22f058a1eb1" providerId="AD"/>
      </p:ext>
    </p:extLst>
  </p:cmAuthor>
  <p:cmAuthor id="3" name="Jayne Hawkins" initials="JH" lastIdx="23" clrIdx="2">
    <p:extLst>
      <p:ext uri="{19B8F6BF-5375-455C-9EA6-DF929625EA0E}">
        <p15:presenceInfo xmlns:p15="http://schemas.microsoft.com/office/powerpoint/2012/main" userId="S::jayne.hawkins@tnlcommunityfund.org.uk::42642666-d3f2-413c-aff8-0ced45015dfb" providerId="AD"/>
      </p:ext>
    </p:extLst>
  </p:cmAuthor>
  <p:cmAuthor id="4" name="Andy Gray" initials="AG" lastIdx="3" clrIdx="3">
    <p:extLst>
      <p:ext uri="{19B8F6BF-5375-455C-9EA6-DF929625EA0E}">
        <p15:presenceInfo xmlns:p15="http://schemas.microsoft.com/office/powerpoint/2012/main" userId="S::andy.gray@tnlcommunityfund.org.uk::048121ac-a51a-4123-bfd1-50a4961ba7db" providerId="AD"/>
      </p:ext>
    </p:extLst>
  </p:cmAuthor>
  <p:cmAuthor id="5" name="Gillian Halliwell" initials="GH" lastIdx="1" clrIdx="4">
    <p:extLst>
      <p:ext uri="{19B8F6BF-5375-455C-9EA6-DF929625EA0E}">
        <p15:presenceInfo xmlns:p15="http://schemas.microsoft.com/office/powerpoint/2012/main" userId="S::gillian.halliwell@tnlcommunityfund.org.uk::8a80a46d-0877-4335-9f97-f0de9aa5d65b" providerId="AD"/>
      </p:ext>
    </p:extLst>
  </p:cmAuthor>
  <p:cmAuthor id="6" name="Rachael Luckin" initials="RL" lastIdx="14" clrIdx="5">
    <p:extLst>
      <p:ext uri="{19B8F6BF-5375-455C-9EA6-DF929625EA0E}">
        <p15:presenceInfo xmlns:p15="http://schemas.microsoft.com/office/powerpoint/2012/main" userId="S::Rachael.Luckin@tnlcommunityfund.org.uk::06cb2786-bcb5-4577-a3fa-c17879d970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7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7AF7A-A86A-464C-B2BF-1D79C8C816C1}" v="7" dt="2023-04-19T08:17:40.70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73308" autoAdjust="0"/>
  </p:normalViewPr>
  <p:slideViewPr>
    <p:cSldViewPr snapToGrid="0">
      <p:cViewPr varScale="1">
        <p:scale>
          <a:sx n="35" d="100"/>
          <a:sy n="35" d="100"/>
        </p:scale>
        <p:origin x="1546" y="43"/>
      </p:cViewPr>
      <p:guideLst>
        <p:guide orient="horz" pos="2899"/>
        <p:guide pos="2157"/>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02138"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54688" y="0"/>
            <a:ext cx="4403725" cy="382588"/>
          </a:xfrm>
          <a:prstGeom prst="rect">
            <a:avLst/>
          </a:prstGeom>
        </p:spPr>
        <p:txBody>
          <a:bodyPr vert="horz" lIns="91440" tIns="45720" rIns="91440" bIns="45720" rtlCol="0"/>
          <a:lstStyle>
            <a:lvl1pPr algn="r">
              <a:defRPr sz="1200"/>
            </a:lvl1pPr>
          </a:lstStyle>
          <a:p>
            <a:fld id="{52F0B41F-B224-DE48-9C5A-B527AC3E2A51}" type="datetimeFigureOut">
              <a:rPr lang="en-US" smtClean="0"/>
              <a:t>4/19/2023</a:t>
            </a:fld>
            <a:endParaRPr lang="en-US"/>
          </a:p>
        </p:txBody>
      </p:sp>
      <p:sp>
        <p:nvSpPr>
          <p:cNvPr id="4" name="Slide Image Placeholder 3"/>
          <p:cNvSpPr>
            <a:spLocks noGrp="1" noRot="1" noChangeAspect="1"/>
          </p:cNvSpPr>
          <p:nvPr>
            <p:ph type="sldImg" idx="2"/>
          </p:nvPr>
        </p:nvSpPr>
        <p:spPr>
          <a:xfrm>
            <a:off x="3365500" y="95250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16000" y="3667125"/>
            <a:ext cx="8128000" cy="30003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237413"/>
            <a:ext cx="4402138" cy="3825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54688" y="7237413"/>
            <a:ext cx="4403725" cy="382587"/>
          </a:xfrm>
          <a:prstGeom prst="rect">
            <a:avLst/>
          </a:prstGeom>
        </p:spPr>
        <p:txBody>
          <a:bodyPr vert="horz" lIns="91440" tIns="45720" rIns="91440" bIns="45720" rtlCol="0" anchor="b"/>
          <a:lstStyle>
            <a:lvl1pPr algn="r">
              <a:defRPr sz="1200"/>
            </a:lvl1pPr>
          </a:lstStyle>
          <a:p>
            <a:fld id="{304EE8F0-8632-F44A-B2EE-0131CA82EE61}" type="slidenum">
              <a:rPr lang="en-US" smtClean="0"/>
              <a:t>‹#›</a:t>
            </a:fld>
            <a:endParaRPr lang="en-US"/>
          </a:p>
        </p:txBody>
      </p:sp>
    </p:spTree>
    <p:extLst>
      <p:ext uri="{BB962C8B-B14F-4D97-AF65-F5344CB8AC3E}">
        <p14:creationId xmlns:p14="http://schemas.microsoft.com/office/powerpoint/2010/main" val="3768751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65500" y="952500"/>
            <a:ext cx="3429000" cy="2571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4EE8F0-8632-F44A-B2EE-0131CA82EE61}" type="slidenum">
              <a:rPr lang="en-US" smtClean="0"/>
              <a:t>1</a:t>
            </a:fld>
            <a:endParaRPr lang="en-US"/>
          </a:p>
        </p:txBody>
      </p:sp>
    </p:spTree>
    <p:extLst>
      <p:ext uri="{BB962C8B-B14F-4D97-AF65-F5344CB8AC3E}">
        <p14:creationId xmlns:p14="http://schemas.microsoft.com/office/powerpoint/2010/main" val="1625341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4EE8F0-8632-F44A-B2EE-0131CA82EE61}" type="slidenum">
              <a:rPr lang="en-US" smtClean="0"/>
              <a:t>10</a:t>
            </a:fld>
            <a:endParaRPr lang="en-US"/>
          </a:p>
        </p:txBody>
      </p:sp>
    </p:spTree>
    <p:extLst>
      <p:ext uri="{BB962C8B-B14F-4D97-AF65-F5344CB8AC3E}">
        <p14:creationId xmlns:p14="http://schemas.microsoft.com/office/powerpoint/2010/main" val="1364478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1249363"/>
            <a:ext cx="4495800" cy="3373437"/>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lvl="0"/>
            <a:fld id="{5B6CDF3B-93C6-42C1-A96A-A3F035A96773}" type="slidenum">
              <a:rPr lang="en-US" smtClean="0"/>
              <a:t>11</a:t>
            </a:fld>
            <a:endParaRPr lang="en-US" dirty="0"/>
          </a:p>
        </p:txBody>
      </p:sp>
    </p:spTree>
    <p:extLst>
      <p:ext uri="{BB962C8B-B14F-4D97-AF65-F5344CB8AC3E}">
        <p14:creationId xmlns:p14="http://schemas.microsoft.com/office/powerpoint/2010/main" val="338972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12</a:t>
            </a:fld>
            <a:endParaRPr lang="en-US"/>
          </a:p>
        </p:txBody>
      </p:sp>
    </p:spTree>
    <p:extLst>
      <p:ext uri="{BB962C8B-B14F-4D97-AF65-F5344CB8AC3E}">
        <p14:creationId xmlns:p14="http://schemas.microsoft.com/office/powerpoint/2010/main" val="584429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1249363"/>
            <a:ext cx="4495800" cy="33734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B6CDF3B-93C6-42C1-A96A-A3F035A96773}" type="slidenum">
              <a:rPr lang="en-US" smtClean="0"/>
              <a:t>15</a:t>
            </a:fld>
            <a:endParaRPr lang="en-US" dirty="0"/>
          </a:p>
        </p:txBody>
      </p:sp>
    </p:spTree>
    <p:extLst>
      <p:ext uri="{BB962C8B-B14F-4D97-AF65-F5344CB8AC3E}">
        <p14:creationId xmlns:p14="http://schemas.microsoft.com/office/powerpoint/2010/main" val="160823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285761" indent="-285761">
              <a:lnSpc>
                <a:spcPts val="2000"/>
              </a:lnSpc>
              <a:buFont typeface="Arial" panose="020B0604020202020204" pitchFamily="34" charset="0"/>
              <a:buChar char="•"/>
              <a:defRPr/>
            </a:pPr>
            <a:endParaRPr lang="en-GB" dirty="0"/>
          </a:p>
          <a:p>
            <a:pPr marL="285761" indent="-285761">
              <a:lnSpc>
                <a:spcPts val="2000"/>
              </a:lnSpc>
              <a:buFont typeface="Arial" panose="020B0604020202020204" pitchFamily="34" charset="0"/>
              <a:buChar char="•"/>
              <a:defRPr/>
            </a:pPr>
            <a:endParaRPr lang="en-GB" dirty="0"/>
          </a:p>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2</a:t>
            </a:fld>
            <a:endParaRPr lang="en-US"/>
          </a:p>
        </p:txBody>
      </p:sp>
    </p:spTree>
    <p:extLst>
      <p:ext uri="{BB962C8B-B14F-4D97-AF65-F5344CB8AC3E}">
        <p14:creationId xmlns:p14="http://schemas.microsoft.com/office/powerpoint/2010/main" val="221429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EE8F0-8632-F44A-B2EE-0131CA82EE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92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4</a:t>
            </a:fld>
            <a:endParaRPr lang="en-US"/>
          </a:p>
        </p:txBody>
      </p:sp>
    </p:spTree>
    <p:extLst>
      <p:ext uri="{BB962C8B-B14F-4D97-AF65-F5344CB8AC3E}">
        <p14:creationId xmlns:p14="http://schemas.microsoft.com/office/powerpoint/2010/main" val="44660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EE8F0-8632-F44A-B2EE-0131CA82EE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87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Trebuchet MS"/>
            </a:endParaRPr>
          </a:p>
        </p:txBody>
      </p:sp>
      <p:sp>
        <p:nvSpPr>
          <p:cNvPr id="4" name="Slide Number Placeholder 3"/>
          <p:cNvSpPr>
            <a:spLocks noGrp="1"/>
          </p:cNvSpPr>
          <p:nvPr>
            <p:ph type="sldNum" sz="quarter" idx="5"/>
          </p:nvPr>
        </p:nvSpPr>
        <p:spPr/>
        <p:txBody>
          <a:bodyPr/>
          <a:lstStyle/>
          <a:p>
            <a:fld id="{304EE8F0-8632-F44A-B2EE-0131CA82EE61}" type="slidenum">
              <a:rPr lang="en-US" smtClean="0"/>
              <a:t>6</a:t>
            </a:fld>
            <a:endParaRPr lang="en-US"/>
          </a:p>
        </p:txBody>
      </p:sp>
    </p:spTree>
    <p:extLst>
      <p:ext uri="{BB962C8B-B14F-4D97-AF65-F5344CB8AC3E}">
        <p14:creationId xmlns:p14="http://schemas.microsoft.com/office/powerpoint/2010/main" val="367679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7</a:t>
            </a:fld>
            <a:endParaRPr lang="en-US"/>
          </a:p>
        </p:txBody>
      </p:sp>
    </p:spTree>
    <p:extLst>
      <p:ext uri="{BB962C8B-B14F-4D97-AF65-F5344CB8AC3E}">
        <p14:creationId xmlns:p14="http://schemas.microsoft.com/office/powerpoint/2010/main" val="263923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8</a:t>
            </a:fld>
            <a:endParaRPr lang="en-US"/>
          </a:p>
        </p:txBody>
      </p:sp>
    </p:spTree>
    <p:extLst>
      <p:ext uri="{BB962C8B-B14F-4D97-AF65-F5344CB8AC3E}">
        <p14:creationId xmlns:p14="http://schemas.microsoft.com/office/powerpoint/2010/main" val="311785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9</a:t>
            </a:fld>
            <a:endParaRPr lang="en-US"/>
          </a:p>
        </p:txBody>
      </p:sp>
    </p:spTree>
    <p:extLst>
      <p:ext uri="{BB962C8B-B14F-4D97-AF65-F5344CB8AC3E}">
        <p14:creationId xmlns:p14="http://schemas.microsoft.com/office/powerpoint/2010/main" val="3220848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with Imag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2F50854F-B6E5-DA4D-BE39-21305DB8D620}"/>
              </a:ext>
            </a:extLst>
          </p:cNvPr>
          <p:cNvSpPr/>
          <p:nvPr userDrawn="1"/>
        </p:nvSpPr>
        <p:spPr>
          <a:xfrm>
            <a:off x="0" y="5080000"/>
            <a:ext cx="10160000" cy="2540000"/>
          </a:xfrm>
          <a:custGeom>
            <a:avLst/>
            <a:gdLst/>
            <a:ahLst/>
            <a:cxnLst/>
            <a:rect l="l" t="t" r="r" b="b"/>
            <a:pathLst>
              <a:path w="10160000" h="2540000">
                <a:moveTo>
                  <a:pt x="0" y="2540000"/>
                </a:moveTo>
                <a:lnTo>
                  <a:pt x="10160000" y="2540000"/>
                </a:lnTo>
                <a:lnTo>
                  <a:pt x="10160000" y="0"/>
                </a:lnTo>
                <a:lnTo>
                  <a:pt x="0" y="0"/>
                </a:lnTo>
                <a:lnTo>
                  <a:pt x="0" y="2540000"/>
                </a:lnTo>
                <a:close/>
              </a:path>
            </a:pathLst>
          </a:custGeom>
          <a:solidFill>
            <a:schemeClr val="bg1"/>
          </a:solidFill>
        </p:spPr>
        <p:txBody>
          <a:bodyPr wrap="square" lIns="0" tIns="0" rIns="0" bIns="0" rtlCol="0"/>
          <a:lstStyle/>
          <a:p>
            <a:endParaRPr sz="1800"/>
          </a:p>
        </p:txBody>
      </p:sp>
      <p:pic>
        <p:nvPicPr>
          <p:cNvPr id="11" name="Picture 10">
            <a:extLst>
              <a:ext uri="{FF2B5EF4-FFF2-40B4-BE49-F238E27FC236}">
                <a16:creationId xmlns:a16="http://schemas.microsoft.com/office/drawing/2014/main" id="{E921CEF1-4591-CA49-B64D-1867ABA5E3D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65800" y="5486403"/>
            <a:ext cx="4394200" cy="2133599"/>
          </a:xfrm>
          <a:prstGeom prst="rect">
            <a:avLst/>
          </a:prstGeom>
        </p:spPr>
      </p:pic>
      <p:sp>
        <p:nvSpPr>
          <p:cNvPr id="18" name="Text Placeholder 3">
            <a:extLst>
              <a:ext uri="{FF2B5EF4-FFF2-40B4-BE49-F238E27FC236}">
                <a16:creationId xmlns:a16="http://schemas.microsoft.com/office/drawing/2014/main" id="{D07068D9-B1D8-764D-8B77-05827C85CFB9}"/>
              </a:ext>
            </a:extLst>
          </p:cNvPr>
          <p:cNvSpPr>
            <a:spLocks noGrp="1"/>
          </p:cNvSpPr>
          <p:nvPr>
            <p:ph type="body" sz="quarter" idx="15" hasCustomPrompt="1"/>
          </p:nvPr>
        </p:nvSpPr>
        <p:spPr>
          <a:xfrm>
            <a:off x="756000" y="4731560"/>
            <a:ext cx="8677628" cy="648460"/>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Document title, Rockwell 40pt </a:t>
            </a:r>
            <a:r>
              <a:rPr lang="en-US" err="1"/>
              <a:t>bd</a:t>
            </a:r>
            <a:endParaRPr lang="en-US"/>
          </a:p>
        </p:txBody>
      </p:sp>
      <p:sp>
        <p:nvSpPr>
          <p:cNvPr id="9" name="Text Placeholder 5">
            <a:extLst>
              <a:ext uri="{FF2B5EF4-FFF2-40B4-BE49-F238E27FC236}">
                <a16:creationId xmlns:a16="http://schemas.microsoft.com/office/drawing/2014/main" id="{CFA34A01-AA5C-7845-9010-1A5D3E98115E}"/>
              </a:ext>
            </a:extLst>
          </p:cNvPr>
          <p:cNvSpPr>
            <a:spLocks noGrp="1"/>
          </p:cNvSpPr>
          <p:nvPr>
            <p:ph type="body" sz="quarter" idx="16" hasCustomPrompt="1"/>
          </p:nvPr>
        </p:nvSpPr>
        <p:spPr>
          <a:xfrm>
            <a:off x="756000" y="5461762"/>
            <a:ext cx="4664076" cy="1396238"/>
          </a:xfrm>
          <a:prstGeom prst="rect">
            <a:avLst/>
          </a:prstGeom>
        </p:spPr>
        <p:txBody>
          <a:bodyPr>
            <a:normAutofit/>
          </a:bodyPr>
          <a:lstStyle>
            <a:lvl1pPr>
              <a:defRPr sz="2600" b="0" i="0">
                <a:solidFill>
                  <a:schemeClr val="bg2"/>
                </a:solidFill>
                <a:latin typeface="Rockwell" panose="02060603020205020403" pitchFamily="18" charset="77"/>
              </a:defRPr>
            </a:lvl1pPr>
          </a:lstStyle>
          <a:p>
            <a:pPr lvl="0"/>
            <a:r>
              <a:rPr lang="en-US"/>
              <a:t>Subtitle, Rockwell 26pt </a:t>
            </a:r>
            <a:r>
              <a:rPr lang="en-US" err="1"/>
              <a:t>reg</a:t>
            </a:r>
            <a:endParaRPr lang="en-US"/>
          </a:p>
        </p:txBody>
      </p:sp>
      <p:pic>
        <p:nvPicPr>
          <p:cNvPr id="6" name="Picture Placeholder 7">
            <a:extLst>
              <a:ext uri="{FF2B5EF4-FFF2-40B4-BE49-F238E27FC236}">
                <a16:creationId xmlns:a16="http://schemas.microsoft.com/office/drawing/2014/main" id="{14FBB086-2DC2-8E44-9111-954845BD5B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
            <a:ext cx="10160000" cy="4463590"/>
          </a:xfrm>
          <a:prstGeom prst="rect">
            <a:avLst/>
          </a:prstGeom>
        </p:spPr>
      </p:pic>
    </p:spTree>
    <p:extLst>
      <p:ext uri="{BB962C8B-B14F-4D97-AF65-F5344CB8AC3E}">
        <p14:creationId xmlns:p14="http://schemas.microsoft.com/office/powerpoint/2010/main" val="168101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Burgundy">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44B0787-D6A0-8E40-B0F5-1A520238AF48}"/>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bg2"/>
          </a:solidFill>
        </p:spPr>
        <p:txBody>
          <a:bodyPr wrap="square" lIns="0" tIns="0" rIns="0" bIns="0" rtlCol="0"/>
          <a:lstStyle/>
          <a:p>
            <a:endParaRPr sz="1800"/>
          </a:p>
        </p:txBody>
      </p:sp>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8" name="object 22">
            <a:extLst>
              <a:ext uri="{FF2B5EF4-FFF2-40B4-BE49-F238E27FC236}">
                <a16:creationId xmlns:a16="http://schemas.microsoft.com/office/drawing/2014/main" id="{D841E546-72F9-574E-92BF-EBDA3DBA35E9}"/>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9" name="Text Placeholder 24">
            <a:extLst>
              <a:ext uri="{FF2B5EF4-FFF2-40B4-BE49-F238E27FC236}">
                <a16:creationId xmlns:a16="http://schemas.microsoft.com/office/drawing/2014/main" id="{721B451E-D0EB-D640-9F8E-FFAD3FC78636}"/>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3" name="Text Placeholder 3">
            <a:extLst>
              <a:ext uri="{FF2B5EF4-FFF2-40B4-BE49-F238E27FC236}">
                <a16:creationId xmlns:a16="http://schemas.microsoft.com/office/drawing/2014/main" id="{A0E87ACA-3A10-7A4F-84E5-7802122E9EBD}"/>
              </a:ext>
            </a:extLst>
          </p:cNvPr>
          <p:cNvSpPr>
            <a:spLocks noGrp="1"/>
          </p:cNvSpPr>
          <p:nvPr>
            <p:ph type="body" sz="quarter" idx="22" hasCustomPrompt="1"/>
          </p:nvPr>
        </p:nvSpPr>
        <p:spPr>
          <a:xfrm>
            <a:off x="756000" y="2600158"/>
            <a:ext cx="775406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Section title, Rockwell 40pt </a:t>
            </a:r>
            <a:r>
              <a:rPr lang="en-US" err="1"/>
              <a:t>bd</a:t>
            </a:r>
            <a:endParaRPr lang="en-US"/>
          </a:p>
        </p:txBody>
      </p:sp>
      <p:sp>
        <p:nvSpPr>
          <p:cNvPr id="14" name="Text Placeholder 5">
            <a:extLst>
              <a:ext uri="{FF2B5EF4-FFF2-40B4-BE49-F238E27FC236}">
                <a16:creationId xmlns:a16="http://schemas.microsoft.com/office/drawing/2014/main" id="{33996AF7-F67E-7746-B25D-48A0A73595A5}"/>
              </a:ext>
            </a:extLst>
          </p:cNvPr>
          <p:cNvSpPr>
            <a:spLocks noGrp="1"/>
          </p:cNvSpPr>
          <p:nvPr>
            <p:ph type="body" sz="quarter" idx="23" hasCustomPrompt="1"/>
          </p:nvPr>
        </p:nvSpPr>
        <p:spPr>
          <a:xfrm>
            <a:off x="756002" y="3276601"/>
            <a:ext cx="7448825" cy="558089"/>
          </a:xfrm>
          <a:prstGeom prst="rect">
            <a:avLst/>
          </a:prstGeom>
        </p:spPr>
        <p:txBody>
          <a:bodyPr>
            <a:noAutofit/>
          </a:bodyPr>
          <a:lstStyle>
            <a:lvl1pPr>
              <a:defRPr sz="2600" b="0" i="0">
                <a:solidFill>
                  <a:schemeClr val="bg1"/>
                </a:solidFill>
                <a:latin typeface="Rockwell" panose="02060603020205020403" pitchFamily="18" charset="77"/>
              </a:defRPr>
            </a:lvl1pPr>
          </a:lstStyle>
          <a:p>
            <a:r>
              <a:rPr lang="en-US"/>
              <a:t>Subtitle, Rockwell 26pt </a:t>
            </a:r>
            <a:r>
              <a:rPr lang="en-US" err="1"/>
              <a:t>reg</a:t>
            </a:r>
            <a:r>
              <a:rPr lang="en-US"/>
              <a:t> white</a:t>
            </a:r>
          </a:p>
        </p:txBody>
      </p:sp>
    </p:spTree>
    <p:extLst>
      <p:ext uri="{BB962C8B-B14F-4D97-AF65-F5344CB8AC3E}">
        <p14:creationId xmlns:p14="http://schemas.microsoft.com/office/powerpoint/2010/main" val="156206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Magenta">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44B0787-D6A0-8E40-B0F5-1A520238AF48}"/>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tx2"/>
          </a:solidFill>
        </p:spPr>
        <p:txBody>
          <a:bodyPr wrap="square" lIns="0" tIns="0" rIns="0" bIns="0" rtlCol="0"/>
          <a:lstStyle/>
          <a:p>
            <a:endParaRPr sz="1800"/>
          </a:p>
        </p:txBody>
      </p:sp>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21" name="object 22">
            <a:extLst>
              <a:ext uri="{FF2B5EF4-FFF2-40B4-BE49-F238E27FC236}">
                <a16:creationId xmlns:a16="http://schemas.microsoft.com/office/drawing/2014/main" id="{E1DF7BAE-23CF-8A4E-BE89-CB14BD98F7AD}"/>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22" name="Text Placeholder 24">
            <a:extLst>
              <a:ext uri="{FF2B5EF4-FFF2-40B4-BE49-F238E27FC236}">
                <a16:creationId xmlns:a16="http://schemas.microsoft.com/office/drawing/2014/main" id="{EF8BEE4D-471E-8341-9389-B3D1BA64A3C9}"/>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9" name="Text Placeholder 9">
            <a:extLst>
              <a:ext uri="{FF2B5EF4-FFF2-40B4-BE49-F238E27FC236}">
                <a16:creationId xmlns:a16="http://schemas.microsoft.com/office/drawing/2014/main" id="{125FB845-ACF2-A24C-B170-D8F3A768D68F}"/>
              </a:ext>
            </a:extLst>
          </p:cNvPr>
          <p:cNvSpPr>
            <a:spLocks noGrp="1"/>
          </p:cNvSpPr>
          <p:nvPr>
            <p:ph type="body" sz="quarter" idx="12" hasCustomPrompt="1"/>
          </p:nvPr>
        </p:nvSpPr>
        <p:spPr>
          <a:xfrm>
            <a:off x="756000" y="3810000"/>
            <a:ext cx="8572472" cy="929871"/>
          </a:xfrm>
          <a:prstGeom prst="rect">
            <a:avLst/>
          </a:prstGeom>
        </p:spPr>
        <p:txBody>
          <a:bodyPr>
            <a:normAutofit/>
          </a:bodyPr>
          <a:lstStyle>
            <a:lvl1pPr>
              <a:defRPr sz="2000" b="1" i="0">
                <a:solidFill>
                  <a:schemeClr val="bg1"/>
                </a:solidFill>
                <a:latin typeface="Trebuchet MS" panose="020B0703020202090204" pitchFamily="34" charset="0"/>
              </a:defRPr>
            </a:lvl1pPr>
            <a:lvl2pPr>
              <a:defRPr sz="1600" b="1" i="0">
                <a:latin typeface="Rockwell Std" panose="02060603030405020103" pitchFamily="18" charset="0"/>
              </a:defRPr>
            </a:lvl2pPr>
            <a:lvl3pPr>
              <a:defRPr sz="1600" b="1" i="0">
                <a:latin typeface="Rockwell Std" panose="02060603030405020103" pitchFamily="18" charset="0"/>
              </a:defRPr>
            </a:lvl3pPr>
            <a:lvl4pPr>
              <a:defRPr sz="1600" b="1" i="0">
                <a:latin typeface="Rockwell Std" panose="02060603030405020103" pitchFamily="18" charset="0"/>
              </a:defRPr>
            </a:lvl4pPr>
            <a:lvl5pPr>
              <a:defRPr sz="1600" b="1" i="0">
                <a:latin typeface="Rockwell Std" panose="02060603030405020103" pitchFamily="18" charset="0"/>
              </a:defRPr>
            </a:lvl5pPr>
          </a:lstStyle>
          <a:p>
            <a:r>
              <a:rPr lang="en-US"/>
              <a:t>Contact details or additional information, Trebuchet 20pt </a:t>
            </a:r>
            <a:r>
              <a:rPr lang="en-US" err="1"/>
              <a:t>bd</a:t>
            </a:r>
            <a:r>
              <a:rPr lang="en-US"/>
              <a:t> white</a:t>
            </a:r>
          </a:p>
        </p:txBody>
      </p:sp>
      <p:sp>
        <p:nvSpPr>
          <p:cNvPr id="10" name="Text Placeholder 3">
            <a:extLst>
              <a:ext uri="{FF2B5EF4-FFF2-40B4-BE49-F238E27FC236}">
                <a16:creationId xmlns:a16="http://schemas.microsoft.com/office/drawing/2014/main" id="{BF42BA85-BE33-6D4A-B15B-B05E0C49FA0F}"/>
              </a:ext>
            </a:extLst>
          </p:cNvPr>
          <p:cNvSpPr>
            <a:spLocks noGrp="1"/>
          </p:cNvSpPr>
          <p:nvPr>
            <p:ph type="body" sz="quarter" idx="22" hasCustomPrompt="1"/>
          </p:nvPr>
        </p:nvSpPr>
        <p:spPr>
          <a:xfrm>
            <a:off x="756000" y="2600158"/>
            <a:ext cx="8572472" cy="685177"/>
          </a:xfrm>
          <a:prstGeom prst="rect">
            <a:avLst/>
          </a:prstGeom>
        </p:spPr>
        <p:txBody>
          <a:bodyPr/>
          <a:lstStyle>
            <a:lvl1pPr>
              <a:defRPr sz="4000" b="1" i="0">
                <a:solidFill>
                  <a:schemeClr val="bg1"/>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Thank you, Rockwell 40pt </a:t>
            </a:r>
            <a:r>
              <a:rPr lang="en-US" err="1"/>
              <a:t>bd</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Agenda Magenta">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5E1F63B-E0B3-5743-91A9-57358921A06F}"/>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tx2"/>
          </a:solidFill>
        </p:spPr>
        <p:txBody>
          <a:bodyPr wrap="square" lIns="0" tIns="0" rIns="0" bIns="0" rtlCol="0"/>
          <a:lstStyle/>
          <a:p>
            <a:endParaRPr sz="1800"/>
          </a:p>
        </p:txBody>
      </p:sp>
      <p:sp>
        <p:nvSpPr>
          <p:cNvPr id="7" name="object 22">
            <a:extLst>
              <a:ext uri="{FF2B5EF4-FFF2-40B4-BE49-F238E27FC236}">
                <a16:creationId xmlns:a16="http://schemas.microsoft.com/office/drawing/2014/main" id="{2B02E010-F189-F44E-A86C-C82490D53119}"/>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25" name="Text Placeholder 24">
            <a:extLst>
              <a:ext uri="{FF2B5EF4-FFF2-40B4-BE49-F238E27FC236}">
                <a16:creationId xmlns:a16="http://schemas.microsoft.com/office/drawing/2014/main" id="{14FE6E20-BF05-5B43-8A56-B422939AEF1A}"/>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6" name="Text Placeholder 3">
            <a:extLst>
              <a:ext uri="{FF2B5EF4-FFF2-40B4-BE49-F238E27FC236}">
                <a16:creationId xmlns:a16="http://schemas.microsoft.com/office/drawing/2014/main" id="{ECD2FF9C-2793-E143-B8AD-CAC3A2A43095}"/>
              </a:ext>
            </a:extLst>
          </p:cNvPr>
          <p:cNvSpPr>
            <a:spLocks noGrp="1"/>
          </p:cNvSpPr>
          <p:nvPr>
            <p:ph type="body" sz="quarter" idx="15" hasCustomPrompt="1"/>
          </p:nvPr>
        </p:nvSpPr>
        <p:spPr>
          <a:xfrm>
            <a:off x="756000" y="454747"/>
            <a:ext cx="7772400" cy="685177"/>
          </a:xfrm>
          <a:prstGeom prst="rect">
            <a:avLst/>
          </a:prstGeom>
        </p:spPr>
        <p:txBody>
          <a:bodyPr/>
          <a:lstStyle>
            <a:lvl1pPr>
              <a:defRPr sz="4000" b="1" i="0">
                <a:solidFill>
                  <a:schemeClr val="bg1"/>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Contents, Rockwell 40pt </a:t>
            </a:r>
            <a:r>
              <a:rPr lang="en-US" err="1"/>
              <a:t>bd</a:t>
            </a:r>
            <a:endParaRPr lang="en-US"/>
          </a:p>
        </p:txBody>
      </p:sp>
      <p:sp>
        <p:nvSpPr>
          <p:cNvPr id="18" name="Text Placeholder 14">
            <a:extLst>
              <a:ext uri="{FF2B5EF4-FFF2-40B4-BE49-F238E27FC236}">
                <a16:creationId xmlns:a16="http://schemas.microsoft.com/office/drawing/2014/main" id="{4537CC7A-867D-DD42-BDBE-BC841DE169FE}"/>
              </a:ext>
            </a:extLst>
          </p:cNvPr>
          <p:cNvSpPr>
            <a:spLocks noGrp="1"/>
          </p:cNvSpPr>
          <p:nvPr>
            <p:ph type="body" sz="quarter" idx="21" hasCustomPrompt="1"/>
          </p:nvPr>
        </p:nvSpPr>
        <p:spPr>
          <a:xfrm>
            <a:off x="756000" y="1752600"/>
            <a:ext cx="7516283" cy="4495800"/>
          </a:xfrm>
          <a:prstGeom prst="rect">
            <a:avLst/>
          </a:prstGeom>
        </p:spPr>
        <p:txBody>
          <a:bodyPr>
            <a:normAutofit/>
          </a:bodyPr>
          <a:lstStyle>
            <a:lvl1pPr marL="285744" marR="0" indent="-285744" defTabSz="914382" eaLnBrk="1" fontAlgn="auto" latinLnBrk="0" hangingPunct="1">
              <a:lnSpc>
                <a:spcPct val="125000"/>
              </a:lnSpc>
              <a:spcBef>
                <a:spcPts val="0"/>
              </a:spcBef>
              <a:spcAft>
                <a:spcPts val="0"/>
              </a:spcAft>
              <a:buClrTx/>
              <a:buSzTx/>
              <a:buFont typeface="Arial" panose="020B0604020202020204" pitchFamily="34" charset="0"/>
              <a:buChar char="•"/>
              <a:tabLst/>
              <a:defRPr sz="2000" b="0" i="0">
                <a:solidFill>
                  <a:schemeClr val="bg1"/>
                </a:solidFill>
                <a:latin typeface="Trebuchet MS" panose="020B0703020202090204" pitchFamily="34" charset="0"/>
              </a:defRPr>
            </a:lvl1pPr>
          </a:lstStyle>
          <a:p>
            <a:pPr lvl="0"/>
            <a:r>
              <a:rPr lang="en-US"/>
              <a:t>Bullet point copy, Trebuchet 20pt regular white</a:t>
            </a:r>
          </a:p>
          <a:p>
            <a:pPr lvl="0"/>
            <a:r>
              <a:rPr lang="en-US"/>
              <a:t>Bullet point copy, Trebuchet 20pt regular white</a:t>
            </a:r>
          </a:p>
          <a:p>
            <a:pPr marL="285744" marR="0" lvl="0" indent="-285744" defTabSz="914382"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t>Bullet point copy, Trebuchet 20pt regular white</a:t>
            </a:r>
          </a:p>
          <a:p>
            <a:pPr marL="285744" marR="0" lvl="0" indent="-285744" defTabSz="914382"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t>Bullet point copy, Trebuchet 20pt regular white</a:t>
            </a:r>
          </a:p>
          <a:p>
            <a:pPr marL="285744" marR="0" lvl="0" indent="-285744" defTabSz="914382"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t>Bullet point copy, Trebuchet 20pt regular white</a:t>
            </a:r>
          </a:p>
          <a:p>
            <a:pPr lvl="0"/>
            <a:endParaRPr lang="en-US"/>
          </a:p>
        </p:txBody>
      </p:sp>
    </p:spTree>
    <p:extLst>
      <p:ext uri="{BB962C8B-B14F-4D97-AF65-F5344CB8AC3E}">
        <p14:creationId xmlns:p14="http://schemas.microsoft.com/office/powerpoint/2010/main" val="198091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Content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7" name="object 22">
            <a:extLst>
              <a:ext uri="{FF2B5EF4-FFF2-40B4-BE49-F238E27FC236}">
                <a16:creationId xmlns:a16="http://schemas.microsoft.com/office/drawing/2014/main" id="{38F128BC-4A74-A64D-ADA6-743AD0531FFE}"/>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8" name="Text Placeholder 24">
            <a:extLst>
              <a:ext uri="{FF2B5EF4-FFF2-40B4-BE49-F238E27FC236}">
                <a16:creationId xmlns:a16="http://schemas.microsoft.com/office/drawing/2014/main" id="{7AED7FA6-3E9A-7B49-88CE-BF6057D3428E}"/>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6" name="Text Placeholder 3">
            <a:extLst>
              <a:ext uri="{FF2B5EF4-FFF2-40B4-BE49-F238E27FC236}">
                <a16:creationId xmlns:a16="http://schemas.microsoft.com/office/drawing/2014/main" id="{B62859A0-99D6-CB45-8B1A-8C9DBADDAEA8}"/>
              </a:ext>
            </a:extLst>
          </p:cNvPr>
          <p:cNvSpPr>
            <a:spLocks noGrp="1"/>
          </p:cNvSpPr>
          <p:nvPr>
            <p:ph type="body" sz="quarter" idx="21" hasCustomPrompt="1"/>
          </p:nvPr>
        </p:nvSpPr>
        <p:spPr>
          <a:xfrm>
            <a:off x="396001" y="288003"/>
            <a:ext cx="9220504"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Rockwell 40pt </a:t>
            </a:r>
            <a:r>
              <a:rPr lang="en-US" err="1"/>
              <a:t>bd</a:t>
            </a:r>
            <a:endParaRPr lang="en-US"/>
          </a:p>
        </p:txBody>
      </p:sp>
      <p:sp>
        <p:nvSpPr>
          <p:cNvPr id="20" name="Text Placeholder 14">
            <a:extLst>
              <a:ext uri="{FF2B5EF4-FFF2-40B4-BE49-F238E27FC236}">
                <a16:creationId xmlns:a16="http://schemas.microsoft.com/office/drawing/2014/main" id="{4AB1EC5F-18CA-D540-A0A6-1C98A3049C2A}"/>
              </a:ext>
            </a:extLst>
          </p:cNvPr>
          <p:cNvSpPr>
            <a:spLocks noGrp="1"/>
          </p:cNvSpPr>
          <p:nvPr>
            <p:ph type="body" sz="quarter" idx="23" hasCustomPrompt="1"/>
          </p:nvPr>
        </p:nvSpPr>
        <p:spPr>
          <a:xfrm>
            <a:off x="396001" y="1584000"/>
            <a:ext cx="9220504"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Body copy, Trebuchet 20pt regular black. </a:t>
            </a:r>
          </a:p>
          <a:p>
            <a:pPr lvl="0"/>
            <a:endParaRPr lang="en-US"/>
          </a:p>
        </p:txBody>
      </p:sp>
    </p:spTree>
    <p:extLst>
      <p:ext uri="{BB962C8B-B14F-4D97-AF65-F5344CB8AC3E}">
        <p14:creationId xmlns:p14="http://schemas.microsoft.com/office/powerpoint/2010/main" val="380566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Single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8" name="object 22">
            <a:extLst>
              <a:ext uri="{FF2B5EF4-FFF2-40B4-BE49-F238E27FC236}">
                <a16:creationId xmlns:a16="http://schemas.microsoft.com/office/drawing/2014/main" id="{C039DC9F-59E2-584D-AF41-48EA1B2A2F42}"/>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9" name="Text Placeholder 24">
            <a:extLst>
              <a:ext uri="{FF2B5EF4-FFF2-40B4-BE49-F238E27FC236}">
                <a16:creationId xmlns:a16="http://schemas.microsoft.com/office/drawing/2014/main" id="{5265EB06-9B59-7248-ABF6-C64B0382D845}"/>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24" name="Text Placeholder 3">
            <a:extLst>
              <a:ext uri="{FF2B5EF4-FFF2-40B4-BE49-F238E27FC236}">
                <a16:creationId xmlns:a16="http://schemas.microsoft.com/office/drawing/2014/main" id="{73A212CF-152A-EF4F-AAD7-71F2EE25F0C6}"/>
              </a:ext>
            </a:extLst>
          </p:cNvPr>
          <p:cNvSpPr>
            <a:spLocks noGrp="1"/>
          </p:cNvSpPr>
          <p:nvPr>
            <p:ph type="body" sz="quarter" idx="22" hasCustomPrompt="1"/>
          </p:nvPr>
        </p:nvSpPr>
        <p:spPr>
          <a:xfrm>
            <a:off x="3852000" y="288003"/>
            <a:ext cx="590852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40pt </a:t>
            </a:r>
            <a:r>
              <a:rPr lang="en-US" err="1"/>
              <a:t>bd</a:t>
            </a:r>
            <a:r>
              <a:rPr lang="en-US"/>
              <a:t> pink</a:t>
            </a:r>
          </a:p>
        </p:txBody>
      </p:sp>
      <p:sp>
        <p:nvSpPr>
          <p:cNvPr id="26" name="Text Placeholder 14">
            <a:extLst>
              <a:ext uri="{FF2B5EF4-FFF2-40B4-BE49-F238E27FC236}">
                <a16:creationId xmlns:a16="http://schemas.microsoft.com/office/drawing/2014/main" id="{ED34DB4C-7135-5A42-A2F0-ACB7EE76FDDB}"/>
              </a:ext>
            </a:extLst>
          </p:cNvPr>
          <p:cNvSpPr>
            <a:spLocks noGrp="1"/>
          </p:cNvSpPr>
          <p:nvPr>
            <p:ph type="body" sz="quarter" idx="24" hasCustomPrompt="1"/>
          </p:nvPr>
        </p:nvSpPr>
        <p:spPr>
          <a:xfrm>
            <a:off x="3868579" y="1583999"/>
            <a:ext cx="5891943"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
        <p:nvSpPr>
          <p:cNvPr id="3" name="Picture Placeholder 2">
            <a:extLst>
              <a:ext uri="{FF2B5EF4-FFF2-40B4-BE49-F238E27FC236}">
                <a16:creationId xmlns:a16="http://schemas.microsoft.com/office/drawing/2014/main" id="{8F02D191-F024-C540-9A06-14B3075831A2}"/>
              </a:ext>
            </a:extLst>
          </p:cNvPr>
          <p:cNvSpPr>
            <a:spLocks noGrp="1"/>
          </p:cNvSpPr>
          <p:nvPr>
            <p:ph type="pic" sz="quarter" idx="26" hasCustomPrompt="1"/>
          </p:nvPr>
        </p:nvSpPr>
        <p:spPr>
          <a:xfrm>
            <a:off x="396000" y="396003"/>
            <a:ext cx="3078163" cy="6083999"/>
          </a:xfrm>
        </p:spPr>
        <p:txBody>
          <a:bodyPr/>
          <a:lstStyle/>
          <a:p>
            <a:r>
              <a:rPr lang="en-US"/>
              <a:t>Add a graphic or photo. Crop to fill the image box.</a:t>
            </a:r>
          </a:p>
        </p:txBody>
      </p:sp>
    </p:spTree>
    <p:extLst>
      <p:ext uri="{BB962C8B-B14F-4D97-AF65-F5344CB8AC3E}">
        <p14:creationId xmlns:p14="http://schemas.microsoft.com/office/powerpoint/2010/main" val="281539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Two Imag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22" name="Content Placeholder 2">
            <a:extLst>
              <a:ext uri="{FF2B5EF4-FFF2-40B4-BE49-F238E27FC236}">
                <a16:creationId xmlns:a16="http://schemas.microsoft.com/office/drawing/2014/main" id="{E32609E1-4EC7-9A4A-83E3-F324C260BBDA}"/>
              </a:ext>
            </a:extLst>
          </p:cNvPr>
          <p:cNvSpPr>
            <a:spLocks noGrp="1"/>
          </p:cNvSpPr>
          <p:nvPr>
            <p:ph sz="quarter" idx="11" hasCustomPrompt="1"/>
          </p:nvPr>
        </p:nvSpPr>
        <p:spPr>
          <a:xfrm>
            <a:off x="6807600" y="396000"/>
            <a:ext cx="2955600" cy="3024000"/>
          </a:xfrm>
          <a:prstGeom prst="rect">
            <a:avLst/>
          </a:prstGeom>
        </p:spPr>
        <p:txBody>
          <a:bodyPr/>
          <a:lstStyle>
            <a:lvl1pPr>
              <a:defRPr/>
            </a:lvl1pPr>
          </a:lstStyle>
          <a:p>
            <a:r>
              <a:rPr lang="en-US"/>
              <a:t>Add a graphic or photo. Crop to fill the image box.</a:t>
            </a:r>
          </a:p>
        </p:txBody>
      </p:sp>
      <p:sp>
        <p:nvSpPr>
          <p:cNvPr id="24" name="Content Placeholder 2">
            <a:extLst>
              <a:ext uri="{FF2B5EF4-FFF2-40B4-BE49-F238E27FC236}">
                <a16:creationId xmlns:a16="http://schemas.microsoft.com/office/drawing/2014/main" id="{B611CC9B-BB10-E647-900A-3921BDAEC890}"/>
              </a:ext>
            </a:extLst>
          </p:cNvPr>
          <p:cNvSpPr>
            <a:spLocks noGrp="1"/>
          </p:cNvSpPr>
          <p:nvPr>
            <p:ph sz="quarter" idx="18" hasCustomPrompt="1"/>
          </p:nvPr>
        </p:nvSpPr>
        <p:spPr>
          <a:xfrm>
            <a:off x="6808192" y="3456000"/>
            <a:ext cx="2955600" cy="3024000"/>
          </a:xfrm>
          <a:prstGeom prst="rect">
            <a:avLst/>
          </a:prstGeom>
        </p:spPr>
        <p:txBody>
          <a:bodyPr/>
          <a:lstStyle>
            <a:lvl1pPr>
              <a:defRPr/>
            </a:lvl1pPr>
          </a:lstStyle>
          <a:p>
            <a:r>
              <a:rPr lang="en-US"/>
              <a:t>Add a graphic or photo. Crop to fill the image box.</a:t>
            </a:r>
          </a:p>
        </p:txBody>
      </p:sp>
      <p:sp>
        <p:nvSpPr>
          <p:cNvPr id="17" name="object 22">
            <a:extLst>
              <a:ext uri="{FF2B5EF4-FFF2-40B4-BE49-F238E27FC236}">
                <a16:creationId xmlns:a16="http://schemas.microsoft.com/office/drawing/2014/main" id="{6317ACF9-66BC-3442-8B2E-AE9174EB92D1}"/>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8" name="Text Placeholder 24">
            <a:extLst>
              <a:ext uri="{FF2B5EF4-FFF2-40B4-BE49-F238E27FC236}">
                <a16:creationId xmlns:a16="http://schemas.microsoft.com/office/drawing/2014/main" id="{CC21389F-5EC8-D244-8FCA-955ADAC97035}"/>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25" name="Text Placeholder 3">
            <a:extLst>
              <a:ext uri="{FF2B5EF4-FFF2-40B4-BE49-F238E27FC236}">
                <a16:creationId xmlns:a16="http://schemas.microsoft.com/office/drawing/2014/main" id="{509DCAC3-D0E9-324F-B823-BC2D84082FDC}"/>
              </a:ext>
            </a:extLst>
          </p:cNvPr>
          <p:cNvSpPr>
            <a:spLocks noGrp="1"/>
          </p:cNvSpPr>
          <p:nvPr>
            <p:ph type="body" sz="quarter" idx="22" hasCustomPrompt="1"/>
          </p:nvPr>
        </p:nvSpPr>
        <p:spPr>
          <a:xfrm>
            <a:off x="396000" y="288003"/>
            <a:ext cx="612000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40pt </a:t>
            </a:r>
            <a:r>
              <a:rPr lang="en-US" err="1"/>
              <a:t>bd</a:t>
            </a:r>
            <a:r>
              <a:rPr lang="en-US"/>
              <a:t> pink</a:t>
            </a:r>
          </a:p>
        </p:txBody>
      </p:sp>
      <p:sp>
        <p:nvSpPr>
          <p:cNvPr id="27" name="Text Placeholder 14">
            <a:extLst>
              <a:ext uri="{FF2B5EF4-FFF2-40B4-BE49-F238E27FC236}">
                <a16:creationId xmlns:a16="http://schemas.microsoft.com/office/drawing/2014/main" id="{FC068B2B-4E14-4349-B19A-EAC962CB58C9}"/>
              </a:ext>
            </a:extLst>
          </p:cNvPr>
          <p:cNvSpPr>
            <a:spLocks noGrp="1"/>
          </p:cNvSpPr>
          <p:nvPr>
            <p:ph type="body" sz="quarter" idx="24" hasCustomPrompt="1"/>
          </p:nvPr>
        </p:nvSpPr>
        <p:spPr>
          <a:xfrm>
            <a:off x="396000" y="1584000"/>
            <a:ext cx="6120000"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extLst>
      <p:ext uri="{BB962C8B-B14F-4D97-AF65-F5344CB8AC3E}">
        <p14:creationId xmlns:p14="http://schemas.microsoft.com/office/powerpoint/2010/main" val="268515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Three Imag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22" name="Content Placeholder 2">
            <a:extLst>
              <a:ext uri="{FF2B5EF4-FFF2-40B4-BE49-F238E27FC236}">
                <a16:creationId xmlns:a16="http://schemas.microsoft.com/office/drawing/2014/main" id="{E32609E1-4EC7-9A4A-83E3-F324C260BBDA}"/>
              </a:ext>
            </a:extLst>
          </p:cNvPr>
          <p:cNvSpPr>
            <a:spLocks noGrp="1"/>
          </p:cNvSpPr>
          <p:nvPr>
            <p:ph sz="quarter" idx="11" hasCustomPrompt="1"/>
          </p:nvPr>
        </p:nvSpPr>
        <p:spPr>
          <a:xfrm>
            <a:off x="6808208" y="396000"/>
            <a:ext cx="2944192" cy="2026800"/>
          </a:xfrm>
          <a:prstGeom prst="rect">
            <a:avLst/>
          </a:prstGeom>
        </p:spPr>
        <p:txBody>
          <a:bodyPr/>
          <a:lstStyle>
            <a:lvl1pPr marL="0" marR="0" indent="0" defTabSz="914382" eaLnBrk="1" fontAlgn="auto" latinLnBrk="0" hangingPunct="1">
              <a:lnSpc>
                <a:spcPct val="100000"/>
              </a:lnSpc>
              <a:spcBef>
                <a:spcPts val="0"/>
              </a:spcBef>
              <a:spcAft>
                <a:spcPts val="0"/>
              </a:spcAft>
              <a:buClrTx/>
              <a:buSzTx/>
              <a:buFontTx/>
              <a:buNone/>
              <a:tabLst/>
              <a:defRPr/>
            </a:lvl1pPr>
          </a:lstStyle>
          <a:p>
            <a:r>
              <a:rPr lang="en-US"/>
              <a:t>Add a graphic or photo. Crop to fill the image box.</a:t>
            </a:r>
          </a:p>
        </p:txBody>
      </p:sp>
      <p:sp>
        <p:nvSpPr>
          <p:cNvPr id="23" name="Content Placeholder 2">
            <a:extLst>
              <a:ext uri="{FF2B5EF4-FFF2-40B4-BE49-F238E27FC236}">
                <a16:creationId xmlns:a16="http://schemas.microsoft.com/office/drawing/2014/main" id="{88F096BE-5225-3B4D-8F3C-3EB428A495C5}"/>
              </a:ext>
            </a:extLst>
          </p:cNvPr>
          <p:cNvSpPr>
            <a:spLocks noGrp="1"/>
          </p:cNvSpPr>
          <p:nvPr>
            <p:ph sz="quarter" idx="17" hasCustomPrompt="1"/>
          </p:nvPr>
        </p:nvSpPr>
        <p:spPr>
          <a:xfrm>
            <a:off x="6808192" y="2443168"/>
            <a:ext cx="2943838" cy="2026800"/>
          </a:xfrm>
          <a:prstGeom prst="rect">
            <a:avLst/>
          </a:prstGeom>
        </p:spPr>
        <p:txBody>
          <a:bodyPr/>
          <a:lstStyle>
            <a:lvl1pPr>
              <a:defRPr/>
            </a:lvl1pPr>
          </a:lstStyle>
          <a:p>
            <a:r>
              <a:rPr lang="en-US"/>
              <a:t>Add a graphic or photo. Crop to fill the image box.</a:t>
            </a:r>
          </a:p>
        </p:txBody>
      </p:sp>
      <p:sp>
        <p:nvSpPr>
          <p:cNvPr id="24" name="Content Placeholder 2">
            <a:extLst>
              <a:ext uri="{FF2B5EF4-FFF2-40B4-BE49-F238E27FC236}">
                <a16:creationId xmlns:a16="http://schemas.microsoft.com/office/drawing/2014/main" id="{B611CC9B-BB10-E647-900A-3921BDAEC890}"/>
              </a:ext>
            </a:extLst>
          </p:cNvPr>
          <p:cNvSpPr>
            <a:spLocks noGrp="1"/>
          </p:cNvSpPr>
          <p:nvPr>
            <p:ph sz="quarter" idx="18" hasCustomPrompt="1"/>
          </p:nvPr>
        </p:nvSpPr>
        <p:spPr>
          <a:xfrm>
            <a:off x="6808192" y="4490336"/>
            <a:ext cx="2943838" cy="2026800"/>
          </a:xfrm>
          <a:prstGeom prst="rect">
            <a:avLst/>
          </a:prstGeom>
        </p:spPr>
        <p:txBody>
          <a:bodyPr/>
          <a:lstStyle>
            <a:lvl1pPr>
              <a:defRPr/>
            </a:lvl1pPr>
          </a:lstStyle>
          <a:p>
            <a:r>
              <a:rPr lang="en-US"/>
              <a:t>Add a graphic or photo. Crop to fill the image box.</a:t>
            </a:r>
          </a:p>
        </p:txBody>
      </p:sp>
      <p:sp>
        <p:nvSpPr>
          <p:cNvPr id="26" name="object 22">
            <a:extLst>
              <a:ext uri="{FF2B5EF4-FFF2-40B4-BE49-F238E27FC236}">
                <a16:creationId xmlns:a16="http://schemas.microsoft.com/office/drawing/2014/main" id="{AEE40EEC-464A-1D48-94F7-96160044E36D}"/>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27" name="Text Placeholder 24">
            <a:extLst>
              <a:ext uri="{FF2B5EF4-FFF2-40B4-BE49-F238E27FC236}">
                <a16:creationId xmlns:a16="http://schemas.microsoft.com/office/drawing/2014/main" id="{8505BC8D-6B54-F44B-9F60-E0EC67BEBFF3}"/>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3" name="Text Placeholder 3">
            <a:extLst>
              <a:ext uri="{FF2B5EF4-FFF2-40B4-BE49-F238E27FC236}">
                <a16:creationId xmlns:a16="http://schemas.microsoft.com/office/drawing/2014/main" id="{CE070C79-6312-E641-8003-0FA300814957}"/>
              </a:ext>
            </a:extLst>
          </p:cNvPr>
          <p:cNvSpPr>
            <a:spLocks noGrp="1"/>
          </p:cNvSpPr>
          <p:nvPr>
            <p:ph type="body" sz="quarter" idx="22" hasCustomPrompt="1"/>
          </p:nvPr>
        </p:nvSpPr>
        <p:spPr>
          <a:xfrm>
            <a:off x="396001" y="288003"/>
            <a:ext cx="6106564"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40pt </a:t>
            </a:r>
            <a:r>
              <a:rPr lang="en-US" err="1"/>
              <a:t>bd</a:t>
            </a:r>
            <a:r>
              <a:rPr lang="en-US"/>
              <a:t> pink</a:t>
            </a:r>
          </a:p>
        </p:txBody>
      </p:sp>
      <p:sp>
        <p:nvSpPr>
          <p:cNvPr id="14" name="Text Placeholder 14">
            <a:extLst>
              <a:ext uri="{FF2B5EF4-FFF2-40B4-BE49-F238E27FC236}">
                <a16:creationId xmlns:a16="http://schemas.microsoft.com/office/drawing/2014/main" id="{280A5AF9-72A2-2748-A24D-EF2C3FC3FBFD}"/>
              </a:ext>
            </a:extLst>
          </p:cNvPr>
          <p:cNvSpPr>
            <a:spLocks noGrp="1"/>
          </p:cNvSpPr>
          <p:nvPr>
            <p:ph type="body" sz="quarter" idx="24" hasCustomPrompt="1"/>
          </p:nvPr>
        </p:nvSpPr>
        <p:spPr>
          <a:xfrm>
            <a:off x="396002" y="1584000"/>
            <a:ext cx="6106211"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py Chart Right">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7" name="Content Placeholder 2">
            <a:extLst>
              <a:ext uri="{FF2B5EF4-FFF2-40B4-BE49-F238E27FC236}">
                <a16:creationId xmlns:a16="http://schemas.microsoft.com/office/drawing/2014/main" id="{DF78654C-A1E8-3945-93E2-C1B06DB9B0F9}"/>
              </a:ext>
            </a:extLst>
          </p:cNvPr>
          <p:cNvSpPr>
            <a:spLocks noGrp="1"/>
          </p:cNvSpPr>
          <p:nvPr>
            <p:ph sz="quarter" idx="11" hasCustomPrompt="1"/>
          </p:nvPr>
        </p:nvSpPr>
        <p:spPr>
          <a:xfrm>
            <a:off x="5749202" y="1584000"/>
            <a:ext cx="3998827" cy="4932000"/>
          </a:xfrm>
          <a:prstGeom prst="rect">
            <a:avLst/>
          </a:prstGeom>
        </p:spPr>
        <p:txBody>
          <a:bodyPr/>
          <a:lstStyle>
            <a:lvl1pPr>
              <a:defRPr/>
            </a:lvl1pPr>
          </a:lstStyle>
          <a:p>
            <a:r>
              <a:rPr lang="en-US"/>
              <a:t>Add a graphic or photo. Crop to fill the image box.</a:t>
            </a:r>
          </a:p>
        </p:txBody>
      </p:sp>
      <p:sp>
        <p:nvSpPr>
          <p:cNvPr id="10" name="object 22">
            <a:extLst>
              <a:ext uri="{FF2B5EF4-FFF2-40B4-BE49-F238E27FC236}">
                <a16:creationId xmlns:a16="http://schemas.microsoft.com/office/drawing/2014/main" id="{688A4F7F-2BFA-134F-8533-E30789EC97B8}"/>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1" name="Text Placeholder 24">
            <a:extLst>
              <a:ext uri="{FF2B5EF4-FFF2-40B4-BE49-F238E27FC236}">
                <a16:creationId xmlns:a16="http://schemas.microsoft.com/office/drawing/2014/main" id="{7306FB44-BC58-C749-B9CC-B73507D17478}"/>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3" name="Text Placeholder 3">
            <a:extLst>
              <a:ext uri="{FF2B5EF4-FFF2-40B4-BE49-F238E27FC236}">
                <a16:creationId xmlns:a16="http://schemas.microsoft.com/office/drawing/2014/main" id="{9278E976-DF1C-7C47-9749-EB87D505A9F9}"/>
              </a:ext>
            </a:extLst>
          </p:cNvPr>
          <p:cNvSpPr>
            <a:spLocks noGrp="1"/>
          </p:cNvSpPr>
          <p:nvPr>
            <p:ph type="body" sz="quarter" idx="22" hasCustomPrompt="1"/>
          </p:nvPr>
        </p:nvSpPr>
        <p:spPr>
          <a:xfrm>
            <a:off x="396000" y="288003"/>
            <a:ext cx="936452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Headline, Rockwell 40pt </a:t>
            </a:r>
            <a:r>
              <a:rPr lang="en-US" err="1"/>
              <a:t>bd</a:t>
            </a:r>
            <a:r>
              <a:rPr lang="en-US"/>
              <a:t> pink</a:t>
            </a:r>
          </a:p>
        </p:txBody>
      </p:sp>
      <p:sp>
        <p:nvSpPr>
          <p:cNvPr id="21" name="Text Placeholder 14">
            <a:extLst>
              <a:ext uri="{FF2B5EF4-FFF2-40B4-BE49-F238E27FC236}">
                <a16:creationId xmlns:a16="http://schemas.microsoft.com/office/drawing/2014/main" id="{70B7A23F-A429-2746-BA5B-68C29438E1E6}"/>
              </a:ext>
            </a:extLst>
          </p:cNvPr>
          <p:cNvSpPr>
            <a:spLocks noGrp="1"/>
          </p:cNvSpPr>
          <p:nvPr>
            <p:ph type="body" sz="quarter" idx="27" hasCustomPrompt="1"/>
          </p:nvPr>
        </p:nvSpPr>
        <p:spPr>
          <a:xfrm>
            <a:off x="396001" y="1584000"/>
            <a:ext cx="5044040"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extLst>
      <p:ext uri="{BB962C8B-B14F-4D97-AF65-F5344CB8AC3E}">
        <p14:creationId xmlns:p14="http://schemas.microsoft.com/office/powerpoint/2010/main" val="84159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py Chart Left">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7" name="Content Placeholder 2">
            <a:extLst>
              <a:ext uri="{FF2B5EF4-FFF2-40B4-BE49-F238E27FC236}">
                <a16:creationId xmlns:a16="http://schemas.microsoft.com/office/drawing/2014/main" id="{DF78654C-A1E8-3945-93E2-C1B06DB9B0F9}"/>
              </a:ext>
            </a:extLst>
          </p:cNvPr>
          <p:cNvSpPr>
            <a:spLocks noGrp="1"/>
          </p:cNvSpPr>
          <p:nvPr>
            <p:ph sz="quarter" idx="11" hasCustomPrompt="1"/>
          </p:nvPr>
        </p:nvSpPr>
        <p:spPr>
          <a:xfrm>
            <a:off x="396000" y="1584000"/>
            <a:ext cx="4025900" cy="4932000"/>
          </a:xfrm>
          <a:prstGeom prst="rect">
            <a:avLst/>
          </a:prstGeom>
        </p:spPr>
        <p:txBody>
          <a:bodyPr/>
          <a:lstStyle>
            <a:lvl1pPr>
              <a:defRPr/>
            </a:lvl1pPr>
          </a:lstStyle>
          <a:p>
            <a:r>
              <a:rPr lang="en-US"/>
              <a:t>Add a graphic or photo. Crop to fill the image box.</a:t>
            </a:r>
          </a:p>
        </p:txBody>
      </p:sp>
      <p:sp>
        <p:nvSpPr>
          <p:cNvPr id="29" name="object 22">
            <a:extLst>
              <a:ext uri="{FF2B5EF4-FFF2-40B4-BE49-F238E27FC236}">
                <a16:creationId xmlns:a16="http://schemas.microsoft.com/office/drawing/2014/main" id="{7A6FEF7E-CDE6-3742-B535-64C24A853BBB}"/>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31" name="Text Placeholder 24">
            <a:extLst>
              <a:ext uri="{FF2B5EF4-FFF2-40B4-BE49-F238E27FC236}">
                <a16:creationId xmlns:a16="http://schemas.microsoft.com/office/drawing/2014/main" id="{EC2AADB0-8D69-494A-B316-3CF8F8B23C4E}"/>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2" name="Text Placeholder 3">
            <a:extLst>
              <a:ext uri="{FF2B5EF4-FFF2-40B4-BE49-F238E27FC236}">
                <a16:creationId xmlns:a16="http://schemas.microsoft.com/office/drawing/2014/main" id="{61B3EC50-8B69-FC44-B088-3C6C26D9FAD3}"/>
              </a:ext>
            </a:extLst>
          </p:cNvPr>
          <p:cNvSpPr>
            <a:spLocks noGrp="1"/>
          </p:cNvSpPr>
          <p:nvPr>
            <p:ph type="body" sz="quarter" idx="22" hasCustomPrompt="1"/>
          </p:nvPr>
        </p:nvSpPr>
        <p:spPr>
          <a:xfrm>
            <a:off x="396002" y="288003"/>
            <a:ext cx="9368835"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Headline, Rockwell 40pt </a:t>
            </a:r>
            <a:r>
              <a:rPr lang="en-US" err="1"/>
              <a:t>bd</a:t>
            </a:r>
            <a:r>
              <a:rPr lang="en-US"/>
              <a:t> pink</a:t>
            </a:r>
          </a:p>
        </p:txBody>
      </p:sp>
      <p:sp>
        <p:nvSpPr>
          <p:cNvPr id="14" name="Text Placeholder 14">
            <a:extLst>
              <a:ext uri="{FF2B5EF4-FFF2-40B4-BE49-F238E27FC236}">
                <a16:creationId xmlns:a16="http://schemas.microsoft.com/office/drawing/2014/main" id="{EBD31999-FD2A-B445-B98D-7E4C2D89D1B7}"/>
              </a:ext>
            </a:extLst>
          </p:cNvPr>
          <p:cNvSpPr>
            <a:spLocks noGrp="1"/>
          </p:cNvSpPr>
          <p:nvPr>
            <p:ph type="body" sz="quarter" idx="24" hasCustomPrompt="1"/>
          </p:nvPr>
        </p:nvSpPr>
        <p:spPr>
          <a:xfrm>
            <a:off x="4719962" y="1584000"/>
            <a:ext cx="5044875"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extLst>
      <p:ext uri="{BB962C8B-B14F-4D97-AF65-F5344CB8AC3E}">
        <p14:creationId xmlns:p14="http://schemas.microsoft.com/office/powerpoint/2010/main" val="139698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Magenta">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44B0787-D6A0-8E40-B0F5-1A520238AF48}"/>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tx2"/>
          </a:solidFill>
        </p:spPr>
        <p:txBody>
          <a:bodyPr wrap="square" lIns="0" tIns="0" rIns="0" bIns="0" rtlCol="0"/>
          <a:lstStyle/>
          <a:p>
            <a:endParaRPr sz="1800"/>
          </a:p>
        </p:txBody>
      </p:sp>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1" name="object 22">
            <a:extLst>
              <a:ext uri="{FF2B5EF4-FFF2-40B4-BE49-F238E27FC236}">
                <a16:creationId xmlns:a16="http://schemas.microsoft.com/office/drawing/2014/main" id="{8EDD51B8-5C0F-CD44-8074-CB00DD652ECE}"/>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3" name="Text Placeholder 24">
            <a:extLst>
              <a:ext uri="{FF2B5EF4-FFF2-40B4-BE49-F238E27FC236}">
                <a16:creationId xmlns:a16="http://schemas.microsoft.com/office/drawing/2014/main" id="{2ACFA1BA-2375-D747-BFDF-33957C1155C1}"/>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2" name="Text Placeholder 3">
            <a:extLst>
              <a:ext uri="{FF2B5EF4-FFF2-40B4-BE49-F238E27FC236}">
                <a16:creationId xmlns:a16="http://schemas.microsoft.com/office/drawing/2014/main" id="{EA768D3B-AADC-6642-A4FB-2E840EF77F2C}"/>
              </a:ext>
            </a:extLst>
          </p:cNvPr>
          <p:cNvSpPr>
            <a:spLocks noGrp="1"/>
          </p:cNvSpPr>
          <p:nvPr>
            <p:ph type="body" sz="quarter" idx="22" hasCustomPrompt="1"/>
          </p:nvPr>
        </p:nvSpPr>
        <p:spPr>
          <a:xfrm>
            <a:off x="756000" y="2600158"/>
            <a:ext cx="7830260" cy="685177"/>
          </a:xfrm>
          <a:prstGeom prst="rect">
            <a:avLst/>
          </a:prstGeom>
        </p:spPr>
        <p:txBody>
          <a:bodyPr/>
          <a:lstStyle>
            <a:lvl1pPr>
              <a:defRPr sz="4000" b="1" i="0">
                <a:solidFill>
                  <a:schemeClr val="bg1"/>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Section title, Rockwell 40pt </a:t>
            </a:r>
            <a:r>
              <a:rPr lang="en-US" err="1"/>
              <a:t>bd</a:t>
            </a:r>
            <a:endParaRPr lang="en-US"/>
          </a:p>
        </p:txBody>
      </p:sp>
      <p:sp>
        <p:nvSpPr>
          <p:cNvPr id="14" name="Text Placeholder 5">
            <a:extLst>
              <a:ext uri="{FF2B5EF4-FFF2-40B4-BE49-F238E27FC236}">
                <a16:creationId xmlns:a16="http://schemas.microsoft.com/office/drawing/2014/main" id="{20BAA51B-51F1-0949-9626-320616C6C3D9}"/>
              </a:ext>
            </a:extLst>
          </p:cNvPr>
          <p:cNvSpPr>
            <a:spLocks noGrp="1"/>
          </p:cNvSpPr>
          <p:nvPr>
            <p:ph type="body" sz="quarter" idx="23" hasCustomPrompt="1"/>
          </p:nvPr>
        </p:nvSpPr>
        <p:spPr>
          <a:xfrm>
            <a:off x="756002" y="3276601"/>
            <a:ext cx="7448825" cy="558089"/>
          </a:xfrm>
          <a:prstGeom prst="rect">
            <a:avLst/>
          </a:prstGeom>
        </p:spPr>
        <p:txBody>
          <a:bodyPr>
            <a:noAutofit/>
          </a:bodyPr>
          <a:lstStyle>
            <a:lvl1pPr>
              <a:defRPr sz="2600" b="0" i="0">
                <a:solidFill>
                  <a:schemeClr val="bg2"/>
                </a:solidFill>
                <a:latin typeface="Rockwell" panose="02060603020205020403" pitchFamily="18" charset="77"/>
              </a:defRPr>
            </a:lvl1pPr>
          </a:lstStyle>
          <a:p>
            <a:r>
              <a:rPr lang="en-US"/>
              <a:t>Subtitle, Rockwell 26pt </a:t>
            </a:r>
            <a:r>
              <a:rPr lang="en-US" err="1"/>
              <a:t>reg</a:t>
            </a:r>
            <a:r>
              <a:rPr lang="en-US"/>
              <a:t> burgundy</a:t>
            </a:r>
          </a:p>
        </p:txBody>
      </p:sp>
    </p:spTree>
    <p:extLst>
      <p:ext uri="{BB962C8B-B14F-4D97-AF65-F5344CB8AC3E}">
        <p14:creationId xmlns:p14="http://schemas.microsoft.com/office/powerpoint/2010/main" val="242435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8E77C-028E-C042-9F2E-BFEAA8931ECC}"/>
              </a:ext>
            </a:extLst>
          </p:cNvPr>
          <p:cNvSpPr>
            <a:spLocks noGrp="1"/>
          </p:cNvSpPr>
          <p:nvPr>
            <p:ph type="title"/>
          </p:nvPr>
        </p:nvSpPr>
        <p:spPr>
          <a:xfrm>
            <a:off x="698500" y="406400"/>
            <a:ext cx="8763000" cy="14716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20CC88-69F6-1647-918E-3762BED5CF6E}"/>
              </a:ext>
            </a:extLst>
          </p:cNvPr>
          <p:cNvSpPr>
            <a:spLocks noGrp="1"/>
          </p:cNvSpPr>
          <p:nvPr>
            <p:ph type="body" idx="1"/>
          </p:nvPr>
        </p:nvSpPr>
        <p:spPr>
          <a:xfrm>
            <a:off x="698500" y="2028825"/>
            <a:ext cx="8763000" cy="4833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E26C6-DB3C-8140-A494-B7ECC46E8D8E}"/>
              </a:ext>
            </a:extLst>
          </p:cNvPr>
          <p:cNvSpPr>
            <a:spLocks noGrp="1"/>
          </p:cNvSpPr>
          <p:nvPr>
            <p:ph type="dt" sz="half" idx="2"/>
          </p:nvPr>
        </p:nvSpPr>
        <p:spPr>
          <a:xfrm>
            <a:off x="698500" y="7062788"/>
            <a:ext cx="2286000" cy="4048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80D2911-8193-0641-8082-49C303A4049C}"/>
              </a:ext>
            </a:extLst>
          </p:cNvPr>
          <p:cNvSpPr>
            <a:spLocks noGrp="1"/>
          </p:cNvSpPr>
          <p:nvPr>
            <p:ph type="ftr" sz="quarter" idx="3"/>
          </p:nvPr>
        </p:nvSpPr>
        <p:spPr>
          <a:xfrm>
            <a:off x="3365500" y="7062788"/>
            <a:ext cx="3429000" cy="4048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F71749-A7CE-FD4D-A6C8-CEA0D15FEC83}"/>
              </a:ext>
            </a:extLst>
          </p:cNvPr>
          <p:cNvSpPr>
            <a:spLocks noGrp="1"/>
          </p:cNvSpPr>
          <p:nvPr>
            <p:ph type="sldNum" sz="quarter" idx="4"/>
          </p:nvPr>
        </p:nvSpPr>
        <p:spPr>
          <a:xfrm>
            <a:off x="7175500" y="7062788"/>
            <a:ext cx="2286000" cy="404812"/>
          </a:xfrm>
          <a:prstGeom prst="rect">
            <a:avLst/>
          </a:prstGeom>
        </p:spPr>
        <p:txBody>
          <a:bodyPr vert="horz" lIns="91440" tIns="45720" rIns="91440" bIns="45720" rtlCol="0" anchor="ctr"/>
          <a:lstStyle>
            <a:lvl1pPr algn="r">
              <a:defRPr sz="1200">
                <a:solidFill>
                  <a:schemeClr val="tx1">
                    <a:tint val="75000"/>
                  </a:schemeClr>
                </a:solidFill>
              </a:defRPr>
            </a:lvl1pPr>
          </a:lstStyle>
          <a:p>
            <a:fld id="{7E3D2F9A-E874-774C-8ED7-C93871FE4A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8" r:id="rId2"/>
    <p:sldLayoutId id="2147483677" r:id="rId3"/>
    <p:sldLayoutId id="2147483676" r:id="rId4"/>
    <p:sldLayoutId id="2147483675" r:id="rId5"/>
    <p:sldLayoutId id="2147483662" r:id="rId6"/>
    <p:sldLayoutId id="2147483674" r:id="rId7"/>
    <p:sldLayoutId id="2147483673" r:id="rId8"/>
    <p:sldLayoutId id="2147483669" r:id="rId9"/>
    <p:sldLayoutId id="2147483670" r:id="rId10"/>
    <p:sldLayoutId id="2147483665" r:id="rId11"/>
  </p:sldLayoutIdLst>
  <p:hf sldNum="0" hdr="0" ftr="0" dt="0"/>
  <p:txStyles>
    <p:titleStyle>
      <a:lvl1pPr eaLnBrk="1" hangingPunct="1">
        <a:defRPr>
          <a:latin typeface="+mj-lt"/>
          <a:ea typeface="+mj-ea"/>
          <a:cs typeface="+mj-cs"/>
        </a:defRPr>
      </a:lvl1pPr>
    </p:titleStyle>
    <p:bodyStyle>
      <a:lvl1pPr marL="0" eaLnBrk="1" hangingPunct="1">
        <a:defRPr sz="2000">
          <a:latin typeface="+mn-lt"/>
          <a:ea typeface="+mn-ea"/>
          <a:cs typeface="+mn-cs"/>
        </a:defRPr>
      </a:lvl1pPr>
      <a:lvl2pPr marL="457191" eaLnBrk="1" hangingPunct="1">
        <a:defRPr sz="2000">
          <a:latin typeface="+mn-lt"/>
          <a:ea typeface="+mn-ea"/>
          <a:cs typeface="+mn-cs"/>
        </a:defRPr>
      </a:lvl2pPr>
      <a:lvl3pPr marL="914382" eaLnBrk="1" hangingPunct="1">
        <a:defRPr sz="2000">
          <a:latin typeface="+mn-lt"/>
          <a:ea typeface="+mn-ea"/>
          <a:cs typeface="+mn-cs"/>
        </a:defRPr>
      </a:lvl3pPr>
      <a:lvl4pPr marL="1371572" eaLnBrk="1" hangingPunct="1">
        <a:defRPr sz="2000">
          <a:latin typeface="+mn-lt"/>
          <a:ea typeface="+mn-ea"/>
          <a:cs typeface="+mn-cs"/>
        </a:defRPr>
      </a:lvl4pPr>
      <a:lvl5pPr marL="1828764" eaLnBrk="1" hangingPunct="1">
        <a:defRPr sz="2000">
          <a:latin typeface="+mn-lt"/>
          <a:ea typeface="+mn-ea"/>
          <a:cs typeface="+mn-cs"/>
        </a:defRPr>
      </a:lvl5pPr>
      <a:lvl6pPr marL="2285954" eaLnBrk="1" hangingPunct="1">
        <a:defRPr>
          <a:latin typeface="+mn-lt"/>
          <a:ea typeface="+mn-ea"/>
          <a:cs typeface="+mn-cs"/>
        </a:defRPr>
      </a:lvl6pPr>
      <a:lvl7pPr marL="2743146" eaLnBrk="1" hangingPunct="1">
        <a:defRPr>
          <a:latin typeface="+mn-lt"/>
          <a:ea typeface="+mn-ea"/>
          <a:cs typeface="+mn-cs"/>
        </a:defRPr>
      </a:lvl7pPr>
      <a:lvl8pPr marL="3200336" eaLnBrk="1" hangingPunct="1">
        <a:defRPr>
          <a:latin typeface="+mn-lt"/>
          <a:ea typeface="+mn-ea"/>
          <a:cs typeface="+mn-cs"/>
        </a:defRPr>
      </a:lvl8pPr>
      <a:lvl9pPr marL="3657527" eaLnBrk="1" hangingPunct="1">
        <a:defRPr>
          <a:latin typeface="+mn-lt"/>
          <a:ea typeface="+mn-ea"/>
          <a:cs typeface="+mn-cs"/>
        </a:defRPr>
      </a:lvl9pPr>
    </p:bodyStyle>
    <p:otherStyle>
      <a:lvl1pPr marL="0" eaLnBrk="1" hangingPunct="1">
        <a:defRPr>
          <a:latin typeface="+mn-lt"/>
          <a:ea typeface="+mn-ea"/>
          <a:cs typeface="+mn-cs"/>
        </a:defRPr>
      </a:lvl1pPr>
      <a:lvl2pPr marL="457191" eaLnBrk="1" hangingPunct="1">
        <a:defRPr>
          <a:latin typeface="+mn-lt"/>
          <a:ea typeface="+mn-ea"/>
          <a:cs typeface="+mn-cs"/>
        </a:defRPr>
      </a:lvl2pPr>
      <a:lvl3pPr marL="914382" eaLnBrk="1" hangingPunct="1">
        <a:defRPr>
          <a:latin typeface="+mn-lt"/>
          <a:ea typeface="+mn-ea"/>
          <a:cs typeface="+mn-cs"/>
        </a:defRPr>
      </a:lvl3pPr>
      <a:lvl4pPr marL="1371572" eaLnBrk="1" hangingPunct="1">
        <a:defRPr>
          <a:latin typeface="+mn-lt"/>
          <a:ea typeface="+mn-ea"/>
          <a:cs typeface="+mn-cs"/>
        </a:defRPr>
      </a:lvl4pPr>
      <a:lvl5pPr marL="1828764" eaLnBrk="1" hangingPunct="1">
        <a:defRPr>
          <a:latin typeface="+mn-lt"/>
          <a:ea typeface="+mn-ea"/>
          <a:cs typeface="+mn-cs"/>
        </a:defRPr>
      </a:lvl5pPr>
      <a:lvl6pPr marL="2285954" eaLnBrk="1" hangingPunct="1">
        <a:defRPr>
          <a:latin typeface="+mn-lt"/>
          <a:ea typeface="+mn-ea"/>
          <a:cs typeface="+mn-cs"/>
        </a:defRPr>
      </a:lvl6pPr>
      <a:lvl7pPr marL="2743146" eaLnBrk="1" hangingPunct="1">
        <a:defRPr>
          <a:latin typeface="+mn-lt"/>
          <a:ea typeface="+mn-ea"/>
          <a:cs typeface="+mn-cs"/>
        </a:defRPr>
      </a:lvl7pPr>
      <a:lvl8pPr marL="3200336" eaLnBrk="1" hangingPunct="1">
        <a:defRPr>
          <a:latin typeface="+mn-lt"/>
          <a:ea typeface="+mn-ea"/>
          <a:cs typeface="+mn-cs"/>
        </a:defRPr>
      </a:lvl8pPr>
      <a:lvl9pPr marL="3657527"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D95941-8172-7342-8C14-F9B1D5E2369D}"/>
              </a:ext>
            </a:extLst>
          </p:cNvPr>
          <p:cNvSpPr>
            <a:spLocks noGrp="1"/>
          </p:cNvSpPr>
          <p:nvPr>
            <p:ph type="body" sz="quarter" idx="15"/>
          </p:nvPr>
        </p:nvSpPr>
        <p:spPr>
          <a:xfrm>
            <a:off x="255464" y="4731560"/>
            <a:ext cx="9721080" cy="648460"/>
          </a:xfrm>
        </p:spPr>
        <p:txBody>
          <a:bodyPr vert="horz" lIns="91440" tIns="45720" rIns="91440" bIns="45720" rtlCol="0" anchor="t">
            <a:noAutofit/>
          </a:bodyPr>
          <a:lstStyle/>
          <a:p>
            <a:r>
              <a:rPr lang="en-GB" sz="3200" dirty="0">
                <a:latin typeface="Rockwell"/>
              </a:rPr>
              <a:t>The National Lottery Community Fund </a:t>
            </a:r>
          </a:p>
        </p:txBody>
      </p:sp>
      <p:sp>
        <p:nvSpPr>
          <p:cNvPr id="4" name="Text Placeholder 2">
            <a:extLst>
              <a:ext uri="{FF2B5EF4-FFF2-40B4-BE49-F238E27FC236}">
                <a16:creationId xmlns:a16="http://schemas.microsoft.com/office/drawing/2014/main" id="{DE66E291-69C4-4DFD-90C7-8B795E34FBB3}"/>
              </a:ext>
            </a:extLst>
          </p:cNvPr>
          <p:cNvSpPr>
            <a:spLocks noGrp="1"/>
          </p:cNvSpPr>
          <p:nvPr>
            <p:ph type="body" sz="quarter" idx="16"/>
          </p:nvPr>
        </p:nvSpPr>
        <p:spPr>
          <a:xfrm>
            <a:off x="255464" y="5380020"/>
            <a:ext cx="6125016" cy="2097740"/>
          </a:xfrm>
        </p:spPr>
        <p:txBody>
          <a:bodyPr vert="horz" lIns="91440" tIns="45720" rIns="91440" bIns="45720" rtlCol="0" anchor="t">
            <a:normAutofit/>
          </a:bodyPr>
          <a:lstStyle/>
          <a:p>
            <a:r>
              <a:rPr lang="en-US" dirty="0">
                <a:latin typeface="Rockwell"/>
              </a:rPr>
              <a:t>Jenny Fish – Funding Officer</a:t>
            </a:r>
          </a:p>
          <a:p>
            <a:endParaRPr lang="en-US" dirty="0">
              <a:latin typeface="Rockwell"/>
            </a:endParaRPr>
          </a:p>
          <a:p>
            <a:r>
              <a:rPr lang="en-US" dirty="0">
                <a:latin typeface="Rockwell"/>
              </a:rPr>
              <a:t>27/04/2023</a:t>
            </a:r>
          </a:p>
        </p:txBody>
      </p:sp>
    </p:spTree>
    <p:extLst>
      <p:ext uri="{BB962C8B-B14F-4D97-AF65-F5344CB8AC3E}">
        <p14:creationId xmlns:p14="http://schemas.microsoft.com/office/powerpoint/2010/main" val="105383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710933-4EFD-024C-BCCE-F6F59F6BE8F1}"/>
              </a:ext>
            </a:extLst>
          </p:cNvPr>
          <p:cNvSpPr>
            <a:spLocks noGrp="1"/>
          </p:cNvSpPr>
          <p:nvPr>
            <p:ph type="body" sz="quarter" idx="21"/>
          </p:nvPr>
        </p:nvSpPr>
        <p:spPr>
          <a:xfrm>
            <a:off x="469748" y="537674"/>
            <a:ext cx="9220504" cy="745667"/>
          </a:xfrm>
        </p:spPr>
        <p:txBody>
          <a:bodyPr>
            <a:noAutofit/>
          </a:bodyPr>
          <a:lstStyle/>
          <a:p>
            <a:r>
              <a:rPr lang="en-US" sz="3000"/>
              <a:t>Reaching Communities &amp; Partnerships </a:t>
            </a:r>
          </a:p>
          <a:p>
            <a:r>
              <a:rPr lang="en-US" sz="3000"/>
              <a:t>How to apply</a:t>
            </a:r>
            <a:endParaRPr lang="en-US" sz="3000" dirty="0"/>
          </a:p>
        </p:txBody>
      </p:sp>
      <p:sp>
        <p:nvSpPr>
          <p:cNvPr id="4" name="Text Placeholder 3">
            <a:extLst>
              <a:ext uri="{FF2B5EF4-FFF2-40B4-BE49-F238E27FC236}">
                <a16:creationId xmlns:a16="http://schemas.microsoft.com/office/drawing/2014/main" id="{8B423EDB-D0BF-8840-ADF8-A68F4882858E}"/>
              </a:ext>
            </a:extLst>
          </p:cNvPr>
          <p:cNvSpPr>
            <a:spLocks noGrp="1"/>
          </p:cNvSpPr>
          <p:nvPr>
            <p:ph type="body" sz="quarter" idx="23"/>
          </p:nvPr>
        </p:nvSpPr>
        <p:spPr>
          <a:xfrm>
            <a:off x="469748" y="1892941"/>
            <a:ext cx="9690252" cy="5831022"/>
          </a:xfrm>
        </p:spPr>
        <p:txBody>
          <a:bodyPr>
            <a:noAutofit/>
          </a:bodyPr>
          <a:lstStyle/>
          <a:p>
            <a:r>
              <a:rPr lang="en-US" sz="2200" b="1"/>
              <a:t>Your Proposal for Funding Form</a:t>
            </a:r>
          </a:p>
          <a:p>
            <a:endParaRPr lang="en-US" sz="1000" b="1"/>
          </a:p>
          <a:p>
            <a:r>
              <a:rPr lang="en-GB"/>
              <a:t>We’ll ask you: </a:t>
            </a:r>
          </a:p>
          <a:p>
            <a:pPr marL="457200" indent="-457200">
              <a:buFont typeface="+mj-lt"/>
              <a:buAutoNum type="arabicPeriod"/>
            </a:pPr>
            <a:r>
              <a:rPr lang="en-GB"/>
              <a:t>What your organisation does</a:t>
            </a:r>
          </a:p>
          <a:p>
            <a:pPr marL="457200" indent="-457200">
              <a:buFont typeface="+mj-lt"/>
              <a:buAutoNum type="arabicPeriod"/>
            </a:pPr>
            <a:r>
              <a:rPr lang="en-GB"/>
              <a:t>What you'd like to do</a:t>
            </a:r>
          </a:p>
          <a:p>
            <a:pPr marL="457200" indent="-457200">
              <a:buFont typeface="+mj-lt"/>
              <a:buAutoNum type="arabicPeriod"/>
            </a:pPr>
            <a:r>
              <a:rPr lang="en-GB"/>
              <a:t>Where your work will take place</a:t>
            </a:r>
          </a:p>
          <a:p>
            <a:pPr marL="457200" indent="-457200">
              <a:buFont typeface="+mj-lt"/>
              <a:buAutoNum type="arabicPeriod"/>
            </a:pPr>
            <a:r>
              <a:rPr lang="en-GB"/>
              <a:t>How you’ll involve your community</a:t>
            </a:r>
          </a:p>
          <a:p>
            <a:pPr marL="457200" indent="-457200">
              <a:buFont typeface="+mj-lt"/>
              <a:buAutoNum type="arabicPeriod"/>
            </a:pPr>
            <a:r>
              <a:rPr lang="en-GB"/>
              <a:t>How your work fits with local activities</a:t>
            </a:r>
          </a:p>
          <a:p>
            <a:pPr marL="457200" indent="-457200">
              <a:buFont typeface="+mj-lt"/>
              <a:buAutoNum type="arabicPeriod"/>
            </a:pPr>
            <a:r>
              <a:rPr lang="en-GB"/>
              <a:t>Who will benefit &amp; what difference you’ll make</a:t>
            </a:r>
          </a:p>
          <a:p>
            <a:pPr marL="457200" indent="-457200">
              <a:buFont typeface="+mj-lt"/>
              <a:buAutoNum type="arabicPeriod"/>
            </a:pPr>
            <a:r>
              <a:rPr lang="en-GB"/>
              <a:t>How much money you need &amp; what you’ll spend it on </a:t>
            </a:r>
          </a:p>
          <a:p>
            <a:pPr marL="457200" indent="-457200">
              <a:buFont typeface="+mj-lt"/>
              <a:buAutoNum type="arabicPeriod"/>
            </a:pPr>
            <a:r>
              <a:rPr lang="en-GB"/>
              <a:t>How long you need the money for</a:t>
            </a:r>
            <a:endParaRPr lang="en-GB" dirty="0"/>
          </a:p>
        </p:txBody>
      </p:sp>
      <p:pic>
        <p:nvPicPr>
          <p:cNvPr id="8" name="Content Placeholder 5">
            <a:extLst>
              <a:ext uri="{FF2B5EF4-FFF2-40B4-BE49-F238E27FC236}">
                <a16:creationId xmlns:a16="http://schemas.microsoft.com/office/drawing/2014/main" id="{88CBAD45-B518-42CD-BC0D-86A0FAD6A5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87" y="1475318"/>
            <a:ext cx="3219997" cy="2122648"/>
          </a:xfrm>
          <a:prstGeom prst="rect">
            <a:avLst/>
          </a:prstGeom>
          <a:ln w="38100">
            <a:solidFill>
              <a:srgbClr val="E6007E"/>
            </a:solidFill>
          </a:ln>
        </p:spPr>
      </p:pic>
    </p:spTree>
    <p:extLst>
      <p:ext uri="{BB962C8B-B14F-4D97-AF65-F5344CB8AC3E}">
        <p14:creationId xmlns:p14="http://schemas.microsoft.com/office/powerpoint/2010/main" val="166300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4FBE0C-6CD9-4F15-B2F6-D1741527EDE9}"/>
              </a:ext>
            </a:extLst>
          </p:cNvPr>
          <p:cNvSpPr txBox="1">
            <a:spLocks noGrp="1"/>
          </p:cNvSpPr>
          <p:nvPr>
            <p:ph type="body" idx="4294967295"/>
          </p:nvPr>
        </p:nvSpPr>
        <p:spPr>
          <a:xfrm>
            <a:off x="395999" y="448106"/>
            <a:ext cx="9220507" cy="1073725"/>
          </a:xfrm>
        </p:spPr>
        <p:txBody>
          <a:bodyPr>
            <a:normAutofit/>
          </a:bodyPr>
          <a:lstStyle/>
          <a:p>
            <a:r>
              <a:rPr lang="en-US" sz="3200" b="1" dirty="0">
                <a:solidFill>
                  <a:srgbClr val="E6007E"/>
                </a:solidFill>
                <a:latin typeface="Rockwell" pitchFamily="18"/>
              </a:rPr>
              <a:t>Reaching Communities &amp; Partnerships </a:t>
            </a:r>
          </a:p>
          <a:p>
            <a:pPr lvl="0"/>
            <a:r>
              <a:rPr lang="en-GB" sz="3200" b="1" dirty="0">
                <a:solidFill>
                  <a:srgbClr val="E6007E"/>
                </a:solidFill>
                <a:latin typeface="Rockwell" pitchFamily="18"/>
              </a:rPr>
              <a:t>How to apply continued</a:t>
            </a:r>
          </a:p>
        </p:txBody>
      </p:sp>
      <p:sp>
        <p:nvSpPr>
          <p:cNvPr id="4" name="Text Placeholder 3">
            <a:extLst>
              <a:ext uri="{FF2B5EF4-FFF2-40B4-BE49-F238E27FC236}">
                <a16:creationId xmlns:a16="http://schemas.microsoft.com/office/drawing/2014/main" id="{26440024-0C88-43BF-BF82-D51BFA6EB0B6}"/>
              </a:ext>
            </a:extLst>
          </p:cNvPr>
          <p:cNvSpPr txBox="1">
            <a:spLocks noGrp="1"/>
          </p:cNvSpPr>
          <p:nvPr>
            <p:ph type="body" idx="4294967295"/>
          </p:nvPr>
        </p:nvSpPr>
        <p:spPr>
          <a:xfrm>
            <a:off x="469746" y="1946604"/>
            <a:ext cx="9220507" cy="5226280"/>
          </a:xfrm>
        </p:spPr>
        <p:txBody>
          <a:bodyPr>
            <a:normAutofit/>
          </a:bodyPr>
          <a:lstStyle/>
          <a:p>
            <a:pPr lvl="0">
              <a:lnSpc>
                <a:spcPct val="105000"/>
              </a:lnSpc>
            </a:pPr>
            <a:r>
              <a:rPr lang="en-GB" dirty="0">
                <a:latin typeface="Trebuchet MS" pitchFamily="34"/>
              </a:rPr>
              <a:t>If your application is eligible and fits well with our priorities, we’ll ask </a:t>
            </a:r>
          </a:p>
          <a:p>
            <a:pPr lvl="0">
              <a:lnSpc>
                <a:spcPct val="105000"/>
              </a:lnSpc>
            </a:pPr>
            <a:r>
              <a:rPr lang="en-GB" dirty="0">
                <a:latin typeface="Trebuchet MS" pitchFamily="34"/>
              </a:rPr>
              <a:t>for more information:</a:t>
            </a:r>
          </a:p>
          <a:p>
            <a:pPr lvl="0">
              <a:lnSpc>
                <a:spcPct val="105000"/>
              </a:lnSpc>
            </a:pPr>
            <a:endParaRPr lang="en-GB" dirty="0">
              <a:latin typeface="Trebuchet MS" pitchFamily="34"/>
            </a:endParaRPr>
          </a:p>
          <a:p>
            <a:pPr marL="342900" lvl="0" indent="-342900">
              <a:lnSpc>
                <a:spcPct val="105000"/>
              </a:lnSpc>
              <a:buFont typeface="+mj-lt"/>
              <a:buAutoNum type="arabicPeriod"/>
            </a:pPr>
            <a:r>
              <a:rPr lang="en-GB" dirty="0">
                <a:latin typeface="Trebuchet MS" pitchFamily="34"/>
              </a:rPr>
              <a:t>More detail about your proposal</a:t>
            </a:r>
          </a:p>
          <a:p>
            <a:pPr marL="342900" lvl="0" indent="-342900">
              <a:lnSpc>
                <a:spcPct val="105000"/>
              </a:lnSpc>
              <a:buFont typeface="+mj-lt"/>
              <a:buAutoNum type="arabicPeriod"/>
            </a:pPr>
            <a:r>
              <a:rPr lang="en-GB" dirty="0">
                <a:latin typeface="Trebuchet MS" pitchFamily="34"/>
              </a:rPr>
              <a:t>Proposed budget </a:t>
            </a:r>
          </a:p>
          <a:p>
            <a:pPr marL="342900" indent="-342900">
              <a:lnSpc>
                <a:spcPct val="105000"/>
              </a:lnSpc>
              <a:buFont typeface="+mj-lt"/>
              <a:buAutoNum type="arabicPeriod"/>
            </a:pPr>
            <a:r>
              <a:rPr lang="en-GB" dirty="0">
                <a:latin typeface="Trebuchet MS" pitchFamily="34"/>
              </a:rPr>
              <a:t>Overview of your financial position </a:t>
            </a:r>
          </a:p>
          <a:p>
            <a:pPr marL="342900" lvl="0" indent="-342900">
              <a:lnSpc>
                <a:spcPct val="105000"/>
              </a:lnSpc>
              <a:buFont typeface="+mj-lt"/>
              <a:buAutoNum type="arabicPeriod"/>
            </a:pPr>
            <a:r>
              <a:rPr lang="en-GB" dirty="0">
                <a:latin typeface="Trebuchet MS" pitchFamily="34"/>
              </a:rPr>
              <a:t>Recent bank statement </a:t>
            </a:r>
          </a:p>
          <a:p>
            <a:pPr lvl="0">
              <a:lnSpc>
                <a:spcPct val="105000"/>
              </a:lnSpc>
            </a:pPr>
            <a:endParaRPr lang="en-GB" sz="1800" dirty="0">
              <a:latin typeface="Trebuchet MS" pitchFamily="34"/>
            </a:endParaRPr>
          </a:p>
          <a:p>
            <a:pPr lvl="0">
              <a:lnSpc>
                <a:spcPct val="105000"/>
              </a:lnSpc>
            </a:pPr>
            <a:endParaRPr lang="en-GB" sz="1800" dirty="0">
              <a:latin typeface="Trebuchet MS" pitchFamily="34"/>
            </a:endParaRPr>
          </a:p>
          <a:p>
            <a:pPr lvl="0">
              <a:lnSpc>
                <a:spcPct val="105000"/>
              </a:lnSpc>
            </a:pPr>
            <a:endParaRPr lang="en-GB" sz="1400" b="1" dirty="0">
              <a:latin typeface="Trebuchet MS" pitchFamily="34"/>
            </a:endParaRPr>
          </a:p>
          <a:p>
            <a:pPr lvl="0">
              <a:lnSpc>
                <a:spcPct val="105000"/>
              </a:lnSpc>
            </a:pPr>
            <a:endParaRPr lang="en-GB" sz="1400" b="1" dirty="0">
              <a:latin typeface="Trebuchet MS" pitchFamily="34"/>
            </a:endParaRPr>
          </a:p>
          <a:p>
            <a:pPr lvl="0">
              <a:lnSpc>
                <a:spcPct val="105000"/>
              </a:lnSpc>
            </a:pPr>
            <a:endParaRPr lang="en-GB" sz="1400" b="1" dirty="0">
              <a:latin typeface="Trebuchet MS" pitchFamily="34"/>
            </a:endParaRPr>
          </a:p>
          <a:p>
            <a:pPr lvl="0">
              <a:lnSpc>
                <a:spcPct val="105000"/>
              </a:lnSpc>
            </a:pPr>
            <a:endParaRPr lang="en-GB" sz="1400" b="1" dirty="0">
              <a:latin typeface="Trebuchet MS" pitchFamily="34"/>
            </a:endParaRPr>
          </a:p>
          <a:p>
            <a:pPr lvl="0">
              <a:lnSpc>
                <a:spcPct val="105000"/>
              </a:lnSpc>
            </a:pPr>
            <a:endParaRPr lang="en-GB" sz="1400" b="1" dirty="0">
              <a:latin typeface="Trebuchet MS" pitchFamily="34"/>
            </a:endParaRPr>
          </a:p>
          <a:p>
            <a:pPr lvl="0">
              <a:lnSpc>
                <a:spcPct val="105000"/>
              </a:lnSpc>
            </a:pPr>
            <a:endParaRPr lang="en-US" sz="1400" dirty="0">
              <a:latin typeface="Trebuchet MS" pitchFamily="34"/>
            </a:endParaRPr>
          </a:p>
        </p:txBody>
      </p:sp>
      <p:pic>
        <p:nvPicPr>
          <p:cNvPr id="8" name="Picture 7">
            <a:extLst>
              <a:ext uri="{FF2B5EF4-FFF2-40B4-BE49-F238E27FC236}">
                <a16:creationId xmlns:a16="http://schemas.microsoft.com/office/drawing/2014/main" id="{290C718E-0042-4832-B050-576845CF79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949" y="4559744"/>
            <a:ext cx="3258929" cy="2172401"/>
          </a:xfrm>
          <a:prstGeom prst="rect">
            <a:avLst/>
          </a:prstGeom>
          <a:ln w="38100">
            <a:solidFill>
              <a:srgbClr val="E6007E"/>
            </a:solidFill>
          </a:ln>
        </p:spPr>
      </p:pic>
      <p:pic>
        <p:nvPicPr>
          <p:cNvPr id="5" name="Picture 4">
            <a:extLst>
              <a:ext uri="{FF2B5EF4-FFF2-40B4-BE49-F238E27FC236}">
                <a16:creationId xmlns:a16="http://schemas.microsoft.com/office/drawing/2014/main" id="{2475642C-1588-441A-8A49-B5BDA914E1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7343" y="4539867"/>
            <a:ext cx="2988587" cy="2188494"/>
          </a:xfrm>
          <a:prstGeom prst="rect">
            <a:avLst/>
          </a:prstGeom>
          <a:ln w="38100">
            <a:solidFill>
              <a:srgbClr val="E6007E"/>
            </a:solidFill>
          </a:ln>
        </p:spPr>
      </p:pic>
    </p:spTree>
    <p:extLst>
      <p:ext uri="{BB962C8B-B14F-4D97-AF65-F5344CB8AC3E}">
        <p14:creationId xmlns:p14="http://schemas.microsoft.com/office/powerpoint/2010/main" val="255677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168BD6-2DB1-E543-BD05-2220CB77067E}"/>
              </a:ext>
            </a:extLst>
          </p:cNvPr>
          <p:cNvSpPr>
            <a:spLocks noGrp="1"/>
          </p:cNvSpPr>
          <p:nvPr>
            <p:ph type="body" sz="quarter" idx="22"/>
          </p:nvPr>
        </p:nvSpPr>
        <p:spPr>
          <a:xfrm>
            <a:off x="396293" y="761410"/>
            <a:ext cx="6865898" cy="685177"/>
          </a:xfrm>
        </p:spPr>
        <p:txBody>
          <a:bodyPr>
            <a:noAutofit/>
          </a:bodyPr>
          <a:lstStyle/>
          <a:p>
            <a:pPr>
              <a:lnSpc>
                <a:spcPct val="90000"/>
              </a:lnSpc>
              <a:spcAft>
                <a:spcPts val="600"/>
              </a:spcAft>
            </a:pPr>
            <a:r>
              <a:rPr lang="en-US" sz="3200" dirty="0"/>
              <a:t>Reaching Communities</a:t>
            </a:r>
          </a:p>
        </p:txBody>
      </p:sp>
      <p:sp>
        <p:nvSpPr>
          <p:cNvPr id="4" name="Text Placeholder 3">
            <a:extLst>
              <a:ext uri="{FF2B5EF4-FFF2-40B4-BE49-F238E27FC236}">
                <a16:creationId xmlns:a16="http://schemas.microsoft.com/office/drawing/2014/main" id="{96DB19C7-B295-1746-9F5D-6B15C3798B49}"/>
              </a:ext>
            </a:extLst>
          </p:cNvPr>
          <p:cNvSpPr>
            <a:spLocks noGrp="1"/>
          </p:cNvSpPr>
          <p:nvPr>
            <p:ph type="body" sz="quarter" idx="24"/>
          </p:nvPr>
        </p:nvSpPr>
        <p:spPr>
          <a:xfrm>
            <a:off x="396002" y="1584000"/>
            <a:ext cx="8138398" cy="4999680"/>
          </a:xfrm>
        </p:spPr>
        <p:txBody>
          <a:bodyPr>
            <a:normAutofit fontScale="85000" lnSpcReduction="20000"/>
          </a:bodyPr>
          <a:lstStyle/>
          <a:p>
            <a:pPr>
              <a:spcAft>
                <a:spcPts val="600"/>
              </a:spcAft>
            </a:pPr>
            <a:r>
              <a:rPr lang="en-GB" sz="2800" b="1" dirty="0">
                <a:solidFill>
                  <a:srgbClr val="E6007E"/>
                </a:solidFill>
              </a:rPr>
              <a:t>PCC of the Ecclesiastical Parish of </a:t>
            </a:r>
          </a:p>
          <a:p>
            <a:pPr>
              <a:spcAft>
                <a:spcPts val="600"/>
              </a:spcAft>
            </a:pPr>
            <a:r>
              <a:rPr lang="en-GB" sz="2800" b="1" dirty="0">
                <a:solidFill>
                  <a:srgbClr val="E6007E"/>
                </a:solidFill>
              </a:rPr>
              <a:t>Highertown and </a:t>
            </a:r>
            <a:r>
              <a:rPr lang="en-GB" sz="2800" b="1" dirty="0" err="1">
                <a:solidFill>
                  <a:srgbClr val="E6007E"/>
                </a:solidFill>
              </a:rPr>
              <a:t>Baldhu</a:t>
            </a:r>
            <a:endParaRPr lang="en-GB" sz="2800" b="1" dirty="0">
              <a:solidFill>
                <a:srgbClr val="E6007E"/>
              </a:solidFill>
            </a:endParaRPr>
          </a:p>
          <a:p>
            <a:pPr>
              <a:spcAft>
                <a:spcPts val="600"/>
              </a:spcAft>
            </a:pPr>
            <a:r>
              <a:rPr lang="en-GB" sz="2800" b="1" dirty="0">
                <a:solidFill>
                  <a:srgbClr val="E6007E"/>
                </a:solidFill>
              </a:rPr>
              <a:t>Truro </a:t>
            </a:r>
            <a:r>
              <a:rPr lang="en-GB" sz="2800" b="1" dirty="0" err="1">
                <a:solidFill>
                  <a:srgbClr val="E6007E"/>
                </a:solidFill>
              </a:rPr>
              <a:t>Lifehouse</a:t>
            </a:r>
            <a:r>
              <a:rPr lang="en-GB" sz="2800" b="1" dirty="0">
                <a:solidFill>
                  <a:srgbClr val="E6007E"/>
                </a:solidFill>
              </a:rPr>
              <a:t> Capital Project - £26,400</a:t>
            </a:r>
          </a:p>
          <a:p>
            <a:pPr>
              <a:spcAft>
                <a:spcPts val="600"/>
              </a:spcAft>
            </a:pPr>
            <a:endParaRPr lang="en-GB" sz="2800" b="1" dirty="0">
              <a:solidFill>
                <a:srgbClr val="E6007E"/>
              </a:solidFill>
            </a:endParaRPr>
          </a:p>
          <a:p>
            <a:pPr>
              <a:spcAft>
                <a:spcPts val="600"/>
              </a:spcAft>
            </a:pPr>
            <a:r>
              <a:rPr lang="en-GB" sz="2400" dirty="0"/>
              <a:t>The funding will be used for staff costs over 2 years to support the project management of the early stages of a large capital re-development of an existing church hall on the Western outskirts of Truro.</a:t>
            </a:r>
          </a:p>
          <a:p>
            <a:pPr>
              <a:spcAft>
                <a:spcPts val="600"/>
              </a:spcAft>
            </a:pPr>
            <a:endParaRPr lang="en-GB" sz="2400" dirty="0"/>
          </a:p>
          <a:p>
            <a:pPr>
              <a:spcAft>
                <a:spcPts val="600"/>
              </a:spcAft>
            </a:pPr>
            <a:r>
              <a:rPr lang="en-GB" sz="2400" dirty="0"/>
              <a:t>This will enable the facility to continue to offer a range of services that support the most vulnerable adults, young people and children in the surrounding area.</a:t>
            </a:r>
          </a:p>
          <a:p>
            <a:pPr>
              <a:spcAft>
                <a:spcPts val="600"/>
              </a:spcAft>
            </a:pPr>
            <a:endParaRPr lang="en-GB" sz="2400" dirty="0"/>
          </a:p>
        </p:txBody>
      </p:sp>
      <p:pic>
        <p:nvPicPr>
          <p:cNvPr id="6" name="Picture 5">
            <a:extLst>
              <a:ext uri="{FF2B5EF4-FFF2-40B4-BE49-F238E27FC236}">
                <a16:creationId xmlns:a16="http://schemas.microsoft.com/office/drawing/2014/main" id="{6091C848-34FC-2DE3-2769-2F6978914651}"/>
              </a:ext>
            </a:extLst>
          </p:cNvPr>
          <p:cNvPicPr>
            <a:picLocks noChangeAspect="1"/>
          </p:cNvPicPr>
          <p:nvPr/>
        </p:nvPicPr>
        <p:blipFill>
          <a:blip r:embed="rId3"/>
          <a:stretch>
            <a:fillRect/>
          </a:stretch>
        </p:blipFill>
        <p:spPr>
          <a:xfrm>
            <a:off x="6631305" y="268194"/>
            <a:ext cx="2932430" cy="1981372"/>
          </a:xfrm>
          <a:prstGeom prst="rect">
            <a:avLst/>
          </a:prstGeom>
        </p:spPr>
      </p:pic>
    </p:spTree>
    <p:extLst>
      <p:ext uri="{BB962C8B-B14F-4D97-AF65-F5344CB8AC3E}">
        <p14:creationId xmlns:p14="http://schemas.microsoft.com/office/powerpoint/2010/main" val="114257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E33240-88C0-5042-B0BF-8884FEED8F16}"/>
              </a:ext>
            </a:extLst>
          </p:cNvPr>
          <p:cNvSpPr>
            <a:spLocks noGrp="1"/>
          </p:cNvSpPr>
          <p:nvPr>
            <p:ph type="body" sz="quarter" idx="19"/>
          </p:nvPr>
        </p:nvSpPr>
        <p:spPr/>
        <p:txBody>
          <a:bodyPr>
            <a:normAutofit lnSpcReduction="10000"/>
          </a:bodyPr>
          <a:lstStyle/>
          <a:p>
            <a:r>
              <a:rPr lang="en-US" dirty="0"/>
              <a:t>Help and further information</a:t>
            </a:r>
          </a:p>
        </p:txBody>
      </p:sp>
      <p:sp>
        <p:nvSpPr>
          <p:cNvPr id="3" name="Text Placeholder 2">
            <a:extLst>
              <a:ext uri="{FF2B5EF4-FFF2-40B4-BE49-F238E27FC236}">
                <a16:creationId xmlns:a16="http://schemas.microsoft.com/office/drawing/2014/main" id="{29710933-4EFD-024C-BCCE-F6F59F6BE8F1}"/>
              </a:ext>
            </a:extLst>
          </p:cNvPr>
          <p:cNvSpPr>
            <a:spLocks noGrp="1"/>
          </p:cNvSpPr>
          <p:nvPr>
            <p:ph type="body" sz="quarter" idx="21"/>
          </p:nvPr>
        </p:nvSpPr>
        <p:spPr/>
        <p:txBody>
          <a:bodyPr>
            <a:normAutofit lnSpcReduction="10000"/>
          </a:bodyPr>
          <a:lstStyle/>
          <a:p>
            <a:pPr algn="ctr"/>
            <a:r>
              <a:rPr lang="en-US" dirty="0"/>
              <a:t>The Open Door Exercise</a:t>
            </a:r>
          </a:p>
        </p:txBody>
      </p:sp>
      <p:pic>
        <p:nvPicPr>
          <p:cNvPr id="6" name="Picture 5">
            <a:extLst>
              <a:ext uri="{FF2B5EF4-FFF2-40B4-BE49-F238E27FC236}">
                <a16:creationId xmlns:a16="http://schemas.microsoft.com/office/drawing/2014/main" id="{DD6D06A1-78A3-4597-BC9D-CC5065875E23}"/>
              </a:ext>
            </a:extLst>
          </p:cNvPr>
          <p:cNvPicPr>
            <a:picLocks noChangeAspect="1"/>
          </p:cNvPicPr>
          <p:nvPr/>
        </p:nvPicPr>
        <p:blipFill>
          <a:blip r:embed="rId2"/>
          <a:stretch>
            <a:fillRect/>
          </a:stretch>
        </p:blipFill>
        <p:spPr>
          <a:xfrm>
            <a:off x="2339610" y="1700601"/>
            <a:ext cx="5480779" cy="4218798"/>
          </a:xfrm>
          <a:prstGeom prst="rect">
            <a:avLst/>
          </a:prstGeom>
        </p:spPr>
      </p:pic>
      <p:pic>
        <p:nvPicPr>
          <p:cNvPr id="5" name="Picture 4">
            <a:extLst>
              <a:ext uri="{FF2B5EF4-FFF2-40B4-BE49-F238E27FC236}">
                <a16:creationId xmlns:a16="http://schemas.microsoft.com/office/drawing/2014/main" id="{15B3EE5D-F411-470E-8A77-9F45FCB536CA}"/>
              </a:ext>
            </a:extLst>
          </p:cNvPr>
          <p:cNvPicPr>
            <a:picLocks noChangeAspect="1"/>
          </p:cNvPicPr>
          <p:nvPr/>
        </p:nvPicPr>
        <p:blipFill>
          <a:blip r:embed="rId3"/>
          <a:stretch>
            <a:fillRect/>
          </a:stretch>
        </p:blipFill>
        <p:spPr>
          <a:xfrm>
            <a:off x="1355021" y="3532608"/>
            <a:ext cx="7449958" cy="554784"/>
          </a:xfrm>
          <a:prstGeom prst="rect">
            <a:avLst/>
          </a:prstGeom>
        </p:spPr>
      </p:pic>
    </p:spTree>
    <p:extLst>
      <p:ext uri="{BB962C8B-B14F-4D97-AF65-F5344CB8AC3E}">
        <p14:creationId xmlns:p14="http://schemas.microsoft.com/office/powerpoint/2010/main" val="40784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E33240-88C0-5042-B0BF-8884FEED8F16}"/>
              </a:ext>
            </a:extLst>
          </p:cNvPr>
          <p:cNvSpPr>
            <a:spLocks noGrp="1"/>
          </p:cNvSpPr>
          <p:nvPr>
            <p:ph type="body" sz="quarter" idx="19"/>
          </p:nvPr>
        </p:nvSpPr>
        <p:spPr/>
        <p:txBody>
          <a:bodyPr>
            <a:normAutofit lnSpcReduction="10000"/>
          </a:bodyPr>
          <a:lstStyle/>
          <a:p>
            <a:r>
              <a:rPr lang="en-US" dirty="0"/>
              <a:t>Help and further information</a:t>
            </a:r>
          </a:p>
        </p:txBody>
      </p:sp>
      <p:sp>
        <p:nvSpPr>
          <p:cNvPr id="3" name="Text Placeholder 2">
            <a:extLst>
              <a:ext uri="{FF2B5EF4-FFF2-40B4-BE49-F238E27FC236}">
                <a16:creationId xmlns:a16="http://schemas.microsoft.com/office/drawing/2014/main" id="{29710933-4EFD-024C-BCCE-F6F59F6BE8F1}"/>
              </a:ext>
            </a:extLst>
          </p:cNvPr>
          <p:cNvSpPr>
            <a:spLocks noGrp="1"/>
          </p:cNvSpPr>
          <p:nvPr>
            <p:ph type="body" sz="quarter" idx="21"/>
          </p:nvPr>
        </p:nvSpPr>
        <p:spPr/>
        <p:txBody>
          <a:bodyPr>
            <a:normAutofit lnSpcReduction="10000"/>
          </a:bodyPr>
          <a:lstStyle/>
          <a:p>
            <a:pPr algn="ctr"/>
            <a:r>
              <a:rPr lang="en-US" dirty="0"/>
              <a:t>The Open Door Exercise</a:t>
            </a:r>
          </a:p>
        </p:txBody>
      </p:sp>
      <p:pic>
        <p:nvPicPr>
          <p:cNvPr id="5" name="Picture 4">
            <a:extLst>
              <a:ext uri="{FF2B5EF4-FFF2-40B4-BE49-F238E27FC236}">
                <a16:creationId xmlns:a16="http://schemas.microsoft.com/office/drawing/2014/main" id="{15B3EE5D-F411-470E-8A77-9F45FCB536CA}"/>
              </a:ext>
            </a:extLst>
          </p:cNvPr>
          <p:cNvPicPr>
            <a:picLocks noChangeAspect="1"/>
          </p:cNvPicPr>
          <p:nvPr/>
        </p:nvPicPr>
        <p:blipFill>
          <a:blip r:embed="rId2"/>
          <a:stretch>
            <a:fillRect/>
          </a:stretch>
        </p:blipFill>
        <p:spPr>
          <a:xfrm>
            <a:off x="1355021" y="3532608"/>
            <a:ext cx="7449958" cy="554784"/>
          </a:xfrm>
          <a:prstGeom prst="rect">
            <a:avLst/>
          </a:prstGeom>
        </p:spPr>
      </p:pic>
      <p:pic>
        <p:nvPicPr>
          <p:cNvPr id="4" name="Picture 3">
            <a:extLst>
              <a:ext uri="{FF2B5EF4-FFF2-40B4-BE49-F238E27FC236}">
                <a16:creationId xmlns:a16="http://schemas.microsoft.com/office/drawing/2014/main" id="{0C0B3D19-9DF6-42CD-A548-81108AFEFA10}"/>
              </a:ext>
            </a:extLst>
          </p:cNvPr>
          <p:cNvPicPr>
            <a:picLocks noChangeAspect="1"/>
          </p:cNvPicPr>
          <p:nvPr/>
        </p:nvPicPr>
        <p:blipFill>
          <a:blip r:embed="rId3"/>
          <a:stretch>
            <a:fillRect/>
          </a:stretch>
        </p:blipFill>
        <p:spPr>
          <a:xfrm>
            <a:off x="250636" y="1274564"/>
            <a:ext cx="2066723" cy="2286198"/>
          </a:xfrm>
          <a:prstGeom prst="rect">
            <a:avLst/>
          </a:prstGeom>
        </p:spPr>
      </p:pic>
      <p:pic>
        <p:nvPicPr>
          <p:cNvPr id="7" name="Picture 6">
            <a:extLst>
              <a:ext uri="{FF2B5EF4-FFF2-40B4-BE49-F238E27FC236}">
                <a16:creationId xmlns:a16="http://schemas.microsoft.com/office/drawing/2014/main" id="{8D36B38E-460F-4E9A-8BDF-AA0E82716B4B}"/>
              </a:ext>
            </a:extLst>
          </p:cNvPr>
          <p:cNvPicPr>
            <a:picLocks noChangeAspect="1"/>
          </p:cNvPicPr>
          <p:nvPr/>
        </p:nvPicPr>
        <p:blipFill>
          <a:blip r:embed="rId4"/>
          <a:stretch>
            <a:fillRect/>
          </a:stretch>
        </p:blipFill>
        <p:spPr>
          <a:xfrm>
            <a:off x="2317359" y="1506167"/>
            <a:ext cx="865707" cy="371888"/>
          </a:xfrm>
          <a:prstGeom prst="rect">
            <a:avLst/>
          </a:prstGeom>
        </p:spPr>
      </p:pic>
      <p:sp>
        <p:nvSpPr>
          <p:cNvPr id="9" name="TextBox 16">
            <a:extLst>
              <a:ext uri="{FF2B5EF4-FFF2-40B4-BE49-F238E27FC236}">
                <a16:creationId xmlns:a16="http://schemas.microsoft.com/office/drawing/2014/main" id="{A2DFE99C-67B7-4535-8F55-DA8EFF3B3954}"/>
              </a:ext>
            </a:extLst>
          </p:cNvPr>
          <p:cNvSpPr txBox="1">
            <a:spLocks noChangeArrowheads="1"/>
          </p:cNvSpPr>
          <p:nvPr/>
        </p:nvSpPr>
        <p:spPr bwMode="auto">
          <a:xfrm>
            <a:off x="3410731" y="1414080"/>
            <a:ext cx="367811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400"/>
              </a:lnSpc>
              <a:spcAft>
                <a:spcPct val="60000"/>
              </a:spcAft>
              <a:defRPr sz="2100" b="1">
                <a:solidFill>
                  <a:schemeClr val="tx1"/>
                </a:solidFill>
                <a:latin typeface="Trebuchet MS" panose="020B0603020202020204" pitchFamily="34" charset="0"/>
                <a:cs typeface="Arial" panose="020B0604020202020204" pitchFamily="34" charset="0"/>
              </a:defRPr>
            </a:lvl1pPr>
            <a:lvl2pPr marL="742950" indent="-285750">
              <a:lnSpc>
                <a:spcPts val="2400"/>
              </a:lnSpc>
              <a:spcAft>
                <a:spcPct val="60000"/>
              </a:spcAft>
              <a:defRPr sz="2100">
                <a:solidFill>
                  <a:schemeClr val="tx1"/>
                </a:solidFill>
                <a:latin typeface="Trebuchet MS" panose="020B0603020202020204" pitchFamily="34" charset="0"/>
                <a:cs typeface="Arial" panose="020B0604020202020204" pitchFamily="34" charset="0"/>
              </a:defRPr>
            </a:lvl2pPr>
            <a:lvl3pPr marL="1143000" indent="-228600">
              <a:lnSpc>
                <a:spcPts val="2400"/>
              </a:lnSpc>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3pPr>
            <a:lvl4pPr marL="1600200" indent="-228600">
              <a:lnSpc>
                <a:spcPts val="2400"/>
              </a:lnSpc>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4pPr>
            <a:lvl5pPr marL="2057400" indent="-228600">
              <a:lnSpc>
                <a:spcPts val="2400"/>
              </a:lnSpc>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5pPr>
            <a:lvl6pPr marL="25146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6pPr>
            <a:lvl7pPr marL="29718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7pPr>
            <a:lvl8pPr marL="34290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8pPr>
            <a:lvl9pPr marL="38862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WHAT?</a:t>
            </a:r>
          </a:p>
          <a:p>
            <a:pPr marL="0" marR="0" lvl="0" indent="0" algn="l" defTabSz="914400" rtl="0" eaLnBrk="1" fontAlgn="auto" latinLnBrk="0" hangingPunct="1">
              <a:lnSpc>
                <a:spcPct val="100000"/>
              </a:lnSpc>
              <a:spcBef>
                <a:spcPts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 </a:t>
            </a:r>
            <a:r>
              <a:rPr lang="en-GB" altLang="en-US" sz="1600" b="0" dirty="0">
                <a:solidFill>
                  <a:srgbClr val="000000"/>
                </a:solidFill>
              </a:rPr>
              <a:t>Drop Ins for food and conversations</a:t>
            </a:r>
            <a:endPar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ct val="0"/>
              </a:spcAft>
              <a:buClrTx/>
              <a:buSzTx/>
              <a:buFontTx/>
              <a:buChar char="•"/>
              <a:tabLst/>
              <a:defRPr/>
            </a:pPr>
            <a:r>
              <a:rPr lang="en-GB" altLang="en-US" sz="1600" b="0" dirty="0">
                <a:solidFill>
                  <a:srgbClr val="000000"/>
                </a:solidFill>
              </a:rPr>
              <a:t>Social, cultural and celebration events</a:t>
            </a:r>
          </a:p>
          <a:p>
            <a:pPr marL="0" marR="0" lvl="0" indent="0" algn="l" defTabSz="914400" rtl="0" eaLnBrk="1" fontAlgn="auto" latinLnBrk="0" hangingPunct="1">
              <a:lnSpc>
                <a:spcPct val="100000"/>
              </a:lnSpc>
              <a:spcBef>
                <a:spcPts val="0"/>
              </a:spcBef>
              <a:spcAft>
                <a:spcPct val="0"/>
              </a:spcAft>
              <a:buClrTx/>
              <a:buSzTx/>
              <a:buFontTx/>
              <a:buChar char="•"/>
              <a:tabLst/>
              <a:defRPr/>
            </a:pPr>
            <a:r>
              <a:rPr lang="en-GB" altLang="en-US" sz="1600" b="0" dirty="0">
                <a:solidFill>
                  <a:srgbClr val="000000"/>
                </a:solidFill>
              </a:rPr>
              <a:t>Access to new skills</a:t>
            </a:r>
            <a:endPar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ct val="0"/>
              </a:spcAft>
              <a:buClrTx/>
              <a:buSzTx/>
              <a:buFontTx/>
              <a:buChar char="•"/>
              <a:tabLst/>
              <a:defRPr/>
            </a:pPr>
            <a:r>
              <a:rPr lang="en-GB" altLang="en-US" sz="1600" b="0" dirty="0">
                <a:solidFill>
                  <a:srgbClr val="000000"/>
                </a:solidFill>
              </a:rPr>
              <a:t>Community wellbeing  activities</a:t>
            </a:r>
          </a:p>
          <a:p>
            <a:pPr marL="0" marR="0" lvl="0" indent="0" algn="l" defTabSz="914400" rtl="0" eaLnBrk="1" fontAlgn="auto" latinLnBrk="0" hangingPunct="1">
              <a:lnSpc>
                <a:spcPct val="100000"/>
              </a:lnSpc>
              <a:spcBef>
                <a:spcPts val="0"/>
              </a:spcBef>
              <a:spcAft>
                <a:spcPct val="0"/>
              </a:spcAft>
              <a:buClrTx/>
              <a:buSzTx/>
              <a:buFontTx/>
              <a:buChar char="•"/>
              <a:tabLst/>
              <a:defRPr/>
            </a:pPr>
            <a:r>
              <a:rPr lang="en-GB" altLang="en-US" sz="1600" b="0" dirty="0">
                <a:solidFill>
                  <a:srgbClr val="000000"/>
                </a:solidFill>
              </a:rPr>
              <a:t>Space for individuals to hire (other community groups and local businesses)</a:t>
            </a:r>
            <a:endPar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0" name="TextBox 15">
            <a:extLst>
              <a:ext uri="{FF2B5EF4-FFF2-40B4-BE49-F238E27FC236}">
                <a16:creationId xmlns:a16="http://schemas.microsoft.com/office/drawing/2014/main" id="{7CFE82DA-FFFA-4AC6-9616-5571E96DF269}"/>
              </a:ext>
            </a:extLst>
          </p:cNvPr>
          <p:cNvSpPr txBox="1">
            <a:spLocks noChangeArrowheads="1"/>
          </p:cNvSpPr>
          <p:nvPr/>
        </p:nvSpPr>
        <p:spPr bwMode="auto">
          <a:xfrm>
            <a:off x="778467" y="4090997"/>
            <a:ext cx="2286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spcAft>
                <a:spcPct val="60000"/>
              </a:spcAft>
              <a:defRPr sz="2100" b="1">
                <a:solidFill>
                  <a:schemeClr val="tx1"/>
                </a:solidFill>
                <a:latin typeface="Trebuchet MS" panose="020B0603020202020204" pitchFamily="34" charset="0"/>
                <a:cs typeface="Arial" panose="020B0604020202020204" pitchFamily="34" charset="0"/>
              </a:defRPr>
            </a:lvl1pPr>
            <a:lvl2pPr marL="742950" indent="-285750">
              <a:lnSpc>
                <a:spcPts val="2400"/>
              </a:lnSpc>
              <a:spcAft>
                <a:spcPct val="60000"/>
              </a:spcAft>
              <a:defRPr sz="2100">
                <a:solidFill>
                  <a:schemeClr val="tx1"/>
                </a:solidFill>
                <a:latin typeface="Trebuchet MS" panose="020B0603020202020204" pitchFamily="34" charset="0"/>
                <a:cs typeface="Arial" panose="020B0604020202020204" pitchFamily="34" charset="0"/>
              </a:defRPr>
            </a:lvl2pPr>
            <a:lvl3pPr marL="1143000" indent="-228600">
              <a:lnSpc>
                <a:spcPts val="2400"/>
              </a:lnSpc>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3pPr>
            <a:lvl4pPr marL="1600200" indent="-228600">
              <a:lnSpc>
                <a:spcPts val="2400"/>
              </a:lnSpc>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4pPr>
            <a:lvl5pPr marL="2057400" indent="-228600">
              <a:lnSpc>
                <a:spcPts val="2400"/>
              </a:lnSpc>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5pPr>
            <a:lvl6pPr marL="25146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6pPr>
            <a:lvl7pPr marL="29718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7pPr>
            <a:lvl8pPr marL="34290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8pPr>
            <a:lvl9pPr marL="38862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WHO?</a:t>
            </a:r>
          </a:p>
          <a:p>
            <a:pPr marL="0" marR="0" lvl="0" indent="0" algn="l" defTabSz="914400" rtl="0" eaLnBrk="1" fontAlgn="auto" latinLnBrk="0" hangingPunct="1">
              <a:lnSpc>
                <a:spcPct val="100000"/>
              </a:lnSpc>
              <a:spcBef>
                <a:spcPts val="0"/>
              </a:spcBef>
              <a:spcAft>
                <a:spcPct val="0"/>
              </a:spcAft>
              <a:buClrTx/>
              <a:buSzTx/>
              <a:buFontTx/>
              <a:buNone/>
              <a:tabLst/>
              <a:defRPr/>
            </a:pPr>
            <a:r>
              <a:rPr lang="en-GB" altLang="en-US" sz="1600" b="0" dirty="0">
                <a:solidFill>
                  <a:srgbClr val="000000"/>
                </a:solidFill>
              </a:rPr>
              <a:t>Local residents, particularly older people and children and young people. Often </a:t>
            </a: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lacking social connections, sitting at home isolated from peers. Lacks confidence, low self esteem, health and wellbeing often poor.</a:t>
            </a:r>
          </a:p>
        </p:txBody>
      </p:sp>
      <p:pic>
        <p:nvPicPr>
          <p:cNvPr id="11" name="Picture 10">
            <a:extLst>
              <a:ext uri="{FF2B5EF4-FFF2-40B4-BE49-F238E27FC236}">
                <a16:creationId xmlns:a16="http://schemas.microsoft.com/office/drawing/2014/main" id="{D9189D07-D6D3-48AE-AA16-A85C76D11AA0}"/>
              </a:ext>
            </a:extLst>
          </p:cNvPr>
          <p:cNvPicPr>
            <a:picLocks noChangeAspect="1"/>
          </p:cNvPicPr>
          <p:nvPr/>
        </p:nvPicPr>
        <p:blipFill>
          <a:blip r:embed="rId5"/>
          <a:stretch>
            <a:fillRect/>
          </a:stretch>
        </p:blipFill>
        <p:spPr>
          <a:xfrm>
            <a:off x="6661518" y="2737963"/>
            <a:ext cx="938865" cy="890093"/>
          </a:xfrm>
          <a:prstGeom prst="rect">
            <a:avLst/>
          </a:prstGeom>
        </p:spPr>
      </p:pic>
      <p:sp>
        <p:nvSpPr>
          <p:cNvPr id="13" name="TextBox 18">
            <a:extLst>
              <a:ext uri="{FF2B5EF4-FFF2-40B4-BE49-F238E27FC236}">
                <a16:creationId xmlns:a16="http://schemas.microsoft.com/office/drawing/2014/main" id="{E355BF14-E277-4AD5-9B13-80528E575437}"/>
              </a:ext>
            </a:extLst>
          </p:cNvPr>
          <p:cNvSpPr txBox="1">
            <a:spLocks noChangeArrowheads="1"/>
          </p:cNvSpPr>
          <p:nvPr/>
        </p:nvSpPr>
        <p:spPr bwMode="auto">
          <a:xfrm>
            <a:off x="7085040" y="3869000"/>
            <a:ext cx="26431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400"/>
              </a:lnSpc>
              <a:spcAft>
                <a:spcPct val="60000"/>
              </a:spcAft>
              <a:defRPr sz="2100" b="1">
                <a:solidFill>
                  <a:schemeClr val="tx1"/>
                </a:solidFill>
                <a:latin typeface="Trebuchet MS" panose="020B0603020202020204" pitchFamily="34" charset="0"/>
                <a:cs typeface="Arial" panose="020B0604020202020204" pitchFamily="34" charset="0"/>
              </a:defRPr>
            </a:lvl1pPr>
            <a:lvl2pPr marL="742950" indent="-285750">
              <a:lnSpc>
                <a:spcPts val="2400"/>
              </a:lnSpc>
              <a:spcAft>
                <a:spcPct val="60000"/>
              </a:spcAft>
              <a:defRPr sz="2100">
                <a:solidFill>
                  <a:schemeClr val="tx1"/>
                </a:solidFill>
                <a:latin typeface="Trebuchet MS" panose="020B0603020202020204" pitchFamily="34" charset="0"/>
                <a:cs typeface="Arial" panose="020B0604020202020204" pitchFamily="34" charset="0"/>
              </a:defRPr>
            </a:lvl2pPr>
            <a:lvl3pPr marL="1143000" indent="-228600">
              <a:lnSpc>
                <a:spcPts val="2400"/>
              </a:lnSpc>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3pPr>
            <a:lvl4pPr marL="1600200" indent="-228600">
              <a:lnSpc>
                <a:spcPts val="2400"/>
              </a:lnSpc>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4pPr>
            <a:lvl5pPr marL="2057400" indent="-228600">
              <a:lnSpc>
                <a:spcPts val="2400"/>
              </a:lnSpc>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5pPr>
            <a:lvl6pPr marL="25146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6pPr>
            <a:lvl7pPr marL="29718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7pPr>
            <a:lvl8pPr marL="34290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8pPr>
            <a:lvl9pPr marL="38862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The Difference You Make?</a:t>
            </a:r>
            <a:endPar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Feels less isolated</a:t>
            </a:r>
          </a:p>
          <a:p>
            <a:pPr marL="0" marR="0" lvl="0" indent="0" algn="l" defTabSz="914400" rtl="0" eaLnBrk="1" fontAlgn="auto" latinLnBrk="0" hangingPunct="1">
              <a:lnSpc>
                <a:spcPct val="100000"/>
              </a:lnSpc>
              <a:spcBef>
                <a:spcPts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Increase in confidence</a:t>
            </a:r>
          </a:p>
          <a:p>
            <a:pPr marL="0" marR="0" lvl="0" indent="0" algn="l" defTabSz="914400" rtl="0" eaLnBrk="1" fontAlgn="auto" latinLnBrk="0" hangingPunct="1">
              <a:lnSpc>
                <a:spcPct val="100000"/>
              </a:lnSpc>
              <a:spcBef>
                <a:spcPts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Increased health and wellbeing</a:t>
            </a:r>
          </a:p>
          <a:p>
            <a:pPr marL="0" marR="0" lvl="0" indent="0" algn="l" defTabSz="914400" rtl="0" eaLnBrk="1" fontAlgn="auto" latinLnBrk="0" hangingPunct="1">
              <a:lnSpc>
                <a:spcPct val="100000"/>
              </a:lnSpc>
              <a:spcBef>
                <a:spcPts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Increased skills</a:t>
            </a:r>
          </a:p>
          <a:p>
            <a:pPr marL="0" marR="0" lvl="0" indent="0" algn="l" defTabSz="914400" rtl="0" eaLnBrk="1" fontAlgn="auto" latinLnBrk="0" hangingPunct="1">
              <a:lnSpc>
                <a:spcPct val="100000"/>
              </a:lnSpc>
              <a:spcBef>
                <a:spcPts val="0"/>
              </a:spcBef>
              <a:spcAft>
                <a:spcPct val="0"/>
              </a:spcAft>
              <a:buClrTx/>
              <a:buSzTx/>
              <a:buFontTx/>
              <a:buChar char="•"/>
              <a:tabLst/>
              <a:defRPr/>
            </a:pPr>
            <a:r>
              <a:rPr lang="en-GB" altLang="en-US" sz="1600" b="0" dirty="0">
                <a:solidFill>
                  <a:srgbClr val="000000"/>
                </a:solidFill>
              </a:rPr>
              <a:t>Better connected with new friendships made.</a:t>
            </a:r>
            <a:endPar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00131CD6-0E2D-49F4-ABB3-0FBC7C9392BF}"/>
              </a:ext>
            </a:extLst>
          </p:cNvPr>
          <p:cNvPicPr>
            <a:picLocks noChangeAspect="1"/>
          </p:cNvPicPr>
          <p:nvPr/>
        </p:nvPicPr>
        <p:blipFill>
          <a:blip r:embed="rId6"/>
          <a:stretch>
            <a:fillRect/>
          </a:stretch>
        </p:blipFill>
        <p:spPr>
          <a:xfrm>
            <a:off x="4843508" y="5545078"/>
            <a:ext cx="2359356" cy="1926503"/>
          </a:xfrm>
          <a:prstGeom prst="rect">
            <a:avLst/>
          </a:prstGeom>
        </p:spPr>
      </p:pic>
      <p:pic>
        <p:nvPicPr>
          <p:cNvPr id="15" name="Picture 14">
            <a:extLst>
              <a:ext uri="{FF2B5EF4-FFF2-40B4-BE49-F238E27FC236}">
                <a16:creationId xmlns:a16="http://schemas.microsoft.com/office/drawing/2014/main" id="{A57755FA-D6E5-4EF0-B528-38EFA7257990}"/>
              </a:ext>
            </a:extLst>
          </p:cNvPr>
          <p:cNvPicPr>
            <a:picLocks noChangeAspect="1"/>
          </p:cNvPicPr>
          <p:nvPr/>
        </p:nvPicPr>
        <p:blipFill>
          <a:blip r:embed="rId5"/>
          <a:stretch>
            <a:fillRect/>
          </a:stretch>
        </p:blipFill>
        <p:spPr>
          <a:xfrm rot="10543367">
            <a:off x="935920" y="3477179"/>
            <a:ext cx="555362" cy="595731"/>
          </a:xfrm>
          <a:prstGeom prst="rect">
            <a:avLst/>
          </a:prstGeom>
        </p:spPr>
      </p:pic>
      <p:sp>
        <p:nvSpPr>
          <p:cNvPr id="16" name="TextBox 20">
            <a:extLst>
              <a:ext uri="{FF2B5EF4-FFF2-40B4-BE49-F238E27FC236}">
                <a16:creationId xmlns:a16="http://schemas.microsoft.com/office/drawing/2014/main" id="{97468116-DEA4-4EC6-8013-4CC2A1CFB90C}"/>
              </a:ext>
            </a:extLst>
          </p:cNvPr>
          <p:cNvSpPr txBox="1">
            <a:spLocks noChangeArrowheads="1"/>
          </p:cNvSpPr>
          <p:nvPr/>
        </p:nvSpPr>
        <p:spPr bwMode="auto">
          <a:xfrm>
            <a:off x="3575531" y="3882297"/>
            <a:ext cx="2586260" cy="156966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ts val="2400"/>
              </a:lnSpc>
              <a:spcAft>
                <a:spcPct val="60000"/>
              </a:spcAft>
              <a:defRPr sz="2100" b="1">
                <a:solidFill>
                  <a:schemeClr val="tx1"/>
                </a:solidFill>
                <a:latin typeface="Trebuchet MS" panose="020B0603020202020204" pitchFamily="34" charset="0"/>
                <a:cs typeface="Arial" panose="020B0604020202020204" pitchFamily="34" charset="0"/>
              </a:defRPr>
            </a:lvl1pPr>
            <a:lvl2pPr marL="742950" indent="-285750">
              <a:lnSpc>
                <a:spcPts val="2400"/>
              </a:lnSpc>
              <a:spcAft>
                <a:spcPct val="60000"/>
              </a:spcAft>
              <a:defRPr sz="2100">
                <a:solidFill>
                  <a:schemeClr val="tx1"/>
                </a:solidFill>
                <a:latin typeface="Trebuchet MS" panose="020B0603020202020204" pitchFamily="34" charset="0"/>
                <a:cs typeface="Arial" panose="020B0604020202020204" pitchFamily="34" charset="0"/>
              </a:defRPr>
            </a:lvl2pPr>
            <a:lvl3pPr marL="1143000" indent="-228600">
              <a:lnSpc>
                <a:spcPts val="2400"/>
              </a:lnSpc>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3pPr>
            <a:lvl4pPr marL="1600200" indent="-228600">
              <a:lnSpc>
                <a:spcPts val="2400"/>
              </a:lnSpc>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4pPr>
            <a:lvl5pPr marL="2057400" indent="-228600">
              <a:lnSpc>
                <a:spcPts val="2400"/>
              </a:lnSpc>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5pPr>
            <a:lvl6pPr marL="25146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6pPr>
            <a:lvl7pPr marL="29718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7pPr>
            <a:lvl8pPr marL="34290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8pPr>
            <a:lvl9pPr marL="3886200" indent="-228600" eaLnBrk="0" fontAlgn="base" hangingPunct="0">
              <a:lnSpc>
                <a:spcPts val="2400"/>
              </a:lnSpc>
              <a:spcBef>
                <a:spcPct val="0"/>
              </a:spcBef>
              <a:spcAft>
                <a:spcPct val="60000"/>
              </a:spcAft>
              <a:buClr>
                <a:srgbClr val="EC008C"/>
              </a:buClr>
              <a:buFont typeface="Arial" panose="020B0604020202020204" pitchFamily="34" charset="0"/>
              <a:buChar char="─"/>
              <a:defRPr sz="2100">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lang="en-GB" altLang="en-US" sz="1600" dirty="0">
                <a:solidFill>
                  <a:srgbClr val="F0027F"/>
                </a:solidFill>
              </a:rPr>
              <a:t>Funder</a:t>
            </a:r>
            <a:r>
              <a:rPr kumimoji="0" lang="en-GB" altLang="en-US" sz="1600" b="1" i="0" u="none" strike="noStrike" kern="1200" cap="none" spc="0" normalizeH="0" baseline="0" noProof="0" dirty="0">
                <a:ln>
                  <a:noFill/>
                </a:ln>
                <a:solidFill>
                  <a:srgbClr val="F0027F"/>
                </a:solidFill>
                <a:effectLst/>
                <a:uLnTx/>
                <a:uFillTx/>
                <a:latin typeface="Trebuchet MS" panose="020B0603020202020204" pitchFamily="34" charset="0"/>
                <a:ea typeface="+mn-ea"/>
                <a:cs typeface="Arial" panose="020B0604020202020204" pitchFamily="34" charset="0"/>
              </a:rPr>
              <a:t> Priorities</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GB" altLang="en-US" sz="1600" b="0" i="0" u="none" strike="noStrike" kern="1200" cap="none" spc="0" normalizeH="0" baseline="0" noProof="0" dirty="0">
                <a:ln>
                  <a:noFill/>
                </a:ln>
                <a:solidFill>
                  <a:srgbClr val="F0027F"/>
                </a:solidFill>
                <a:effectLst/>
                <a:uLnTx/>
                <a:uFillTx/>
                <a:latin typeface="Trebuchet MS" panose="020B0603020202020204" pitchFamily="34" charset="0"/>
                <a:ea typeface="+mn-ea"/>
                <a:cs typeface="Arial" panose="020B0604020202020204" pitchFamily="34" charset="0"/>
              </a:rPr>
              <a:t>1.  Stronger relationships?</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GB" altLang="en-US" sz="1600" b="0" i="0" u="none" strike="noStrike" kern="1200" cap="none" spc="0" normalizeH="0" baseline="0" noProof="0" dirty="0">
                <a:ln>
                  <a:noFill/>
                </a:ln>
                <a:solidFill>
                  <a:srgbClr val="F0027F"/>
                </a:solidFill>
                <a:effectLst/>
                <a:uLnTx/>
                <a:uFillTx/>
                <a:latin typeface="Trebuchet MS" panose="020B0603020202020204" pitchFamily="34" charset="0"/>
                <a:ea typeface="+mn-ea"/>
                <a:cs typeface="Arial" panose="020B0604020202020204" pitchFamily="34" charset="0"/>
              </a:rPr>
              <a:t>2.  </a:t>
            </a:r>
            <a:r>
              <a:rPr lang="en-GB" altLang="en-US" sz="1600" b="0" dirty="0">
                <a:solidFill>
                  <a:srgbClr val="F0027F"/>
                </a:solidFill>
              </a:rPr>
              <a:t>Tackling Disadvantage?</a:t>
            </a:r>
            <a:endParaRPr kumimoji="0" lang="en-GB" altLang="en-US" sz="1600" b="0" i="0" u="none" strike="noStrike" kern="1200" cap="none" spc="0" normalizeH="0" baseline="0" noProof="0" dirty="0">
              <a:ln>
                <a:noFill/>
              </a:ln>
              <a:solidFill>
                <a:srgbClr val="F0027F"/>
              </a:solidFill>
              <a:effectLst/>
              <a:uLnTx/>
              <a:uFillTx/>
              <a:latin typeface="Trebuchet MS" panose="020B0603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GB" altLang="en-US" sz="1600" b="0" i="0" u="none" strike="noStrike" kern="1200" cap="none" spc="0" normalizeH="0" baseline="0" noProof="0" dirty="0">
                <a:ln>
                  <a:noFill/>
                </a:ln>
                <a:solidFill>
                  <a:srgbClr val="F0027F"/>
                </a:solidFill>
                <a:effectLst/>
                <a:uLnTx/>
                <a:uFillTx/>
                <a:latin typeface="Trebuchet MS" panose="020B0603020202020204" pitchFamily="34" charset="0"/>
                <a:ea typeface="+mn-ea"/>
                <a:cs typeface="Arial" panose="020B0604020202020204" pitchFamily="34" charset="0"/>
              </a:rPr>
              <a:t>3.  Shared and sustainable places and spaces?</a:t>
            </a:r>
          </a:p>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GB" altLang="en-US" sz="1600" b="0" i="0" u="none" strike="noStrike" kern="1200" cap="none" spc="0" normalizeH="0" baseline="0" noProof="0" dirty="0">
              <a:ln>
                <a:noFill/>
              </a:ln>
              <a:solidFill>
                <a:srgbClr val="F0027F"/>
              </a:solidFill>
              <a:effectLst/>
              <a:uLnTx/>
              <a:uFillTx/>
              <a:latin typeface="Times New Roman" panose="02020603050405020304" pitchFamily="18"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E3212E7-B0FB-998B-75D7-87D6FF3D5A62}"/>
              </a:ext>
            </a:extLst>
          </p:cNvPr>
          <p:cNvPicPr>
            <a:picLocks noChangeAspect="1"/>
          </p:cNvPicPr>
          <p:nvPr/>
        </p:nvPicPr>
        <p:blipFill>
          <a:blip r:embed="rId7"/>
          <a:stretch>
            <a:fillRect/>
          </a:stretch>
        </p:blipFill>
        <p:spPr>
          <a:xfrm rot="-1860000">
            <a:off x="6359740" y="5038624"/>
            <a:ext cx="603556" cy="640135"/>
          </a:xfrm>
          <a:prstGeom prst="rect">
            <a:avLst/>
          </a:prstGeom>
        </p:spPr>
      </p:pic>
    </p:spTree>
    <p:extLst>
      <p:ext uri="{BB962C8B-B14F-4D97-AF65-F5344CB8AC3E}">
        <p14:creationId xmlns:p14="http://schemas.microsoft.com/office/powerpoint/2010/main" val="28591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56985F-103A-4C1D-A321-EC7413D8E994}"/>
              </a:ext>
            </a:extLst>
          </p:cNvPr>
          <p:cNvSpPr txBox="1">
            <a:spLocks noGrp="1"/>
          </p:cNvSpPr>
          <p:nvPr>
            <p:ph type="body" idx="4294967295"/>
          </p:nvPr>
        </p:nvSpPr>
        <p:spPr>
          <a:xfrm>
            <a:off x="755998" y="978695"/>
            <a:ext cx="7754057" cy="1296143"/>
          </a:xfrm>
        </p:spPr>
        <p:txBody>
          <a:bodyPr>
            <a:normAutofit/>
          </a:bodyPr>
          <a:lstStyle/>
          <a:p>
            <a:pPr lvl="0"/>
            <a:r>
              <a:rPr lang="en-US" sz="3200" b="1" dirty="0">
                <a:solidFill>
                  <a:srgbClr val="E6007E"/>
                </a:solidFill>
                <a:latin typeface="Rockwell" pitchFamily="18"/>
              </a:rPr>
              <a:t>Find out More</a:t>
            </a:r>
          </a:p>
        </p:txBody>
      </p:sp>
      <p:sp>
        <p:nvSpPr>
          <p:cNvPr id="4" name="Text Placeholder 3">
            <a:extLst>
              <a:ext uri="{FF2B5EF4-FFF2-40B4-BE49-F238E27FC236}">
                <a16:creationId xmlns:a16="http://schemas.microsoft.com/office/drawing/2014/main" id="{3A4284C6-BB9B-4CC5-84EC-FDE43D46392A}"/>
              </a:ext>
            </a:extLst>
          </p:cNvPr>
          <p:cNvSpPr txBox="1">
            <a:spLocks noGrp="1"/>
          </p:cNvSpPr>
          <p:nvPr>
            <p:ph type="body" idx="4294967295"/>
          </p:nvPr>
        </p:nvSpPr>
        <p:spPr>
          <a:xfrm>
            <a:off x="755998" y="2009805"/>
            <a:ext cx="7448821" cy="1824886"/>
          </a:xfrm>
        </p:spPr>
        <p:txBody>
          <a:bodyPr>
            <a:noAutofit/>
          </a:bodyPr>
          <a:lstStyle/>
          <a:p>
            <a:pPr lvl="0"/>
            <a:r>
              <a:rPr lang="en-GB" sz="2400" dirty="0">
                <a:solidFill>
                  <a:srgbClr val="FFFFFF"/>
                </a:solidFill>
                <a:latin typeface="Rockwell" pitchFamily="18"/>
              </a:rPr>
              <a:t>Visit our website - www.tnlcommunityfund.org.uk</a:t>
            </a:r>
          </a:p>
          <a:p>
            <a:pPr lvl="0"/>
            <a:endParaRPr lang="en-GB" sz="2400" dirty="0">
              <a:solidFill>
                <a:srgbClr val="FFFFFF"/>
              </a:solidFill>
              <a:latin typeface="Rockwell" pitchFamily="18"/>
            </a:endParaRPr>
          </a:p>
          <a:p>
            <a:pPr lvl="0"/>
            <a:r>
              <a:rPr lang="en-GB" sz="2400" dirty="0">
                <a:solidFill>
                  <a:srgbClr val="FFFFFF"/>
                </a:solidFill>
                <a:latin typeface="Rockwell" pitchFamily="18"/>
              </a:rPr>
              <a:t>Call our Advice Line: 0345 4102030</a:t>
            </a:r>
          </a:p>
          <a:p>
            <a:pPr lvl="0"/>
            <a:endParaRPr lang="en-GB" sz="2400" dirty="0">
              <a:solidFill>
                <a:srgbClr val="FFFFFF"/>
              </a:solidFill>
              <a:latin typeface="Rockwell" pitchFamily="18"/>
            </a:endParaRPr>
          </a:p>
          <a:p>
            <a:pPr lvl="0"/>
            <a:r>
              <a:rPr lang="en-GB" sz="2400" dirty="0">
                <a:solidFill>
                  <a:srgbClr val="FFFFFF"/>
                </a:solidFill>
                <a:latin typeface="Rockwell" pitchFamily="18"/>
              </a:rPr>
              <a:t>Email us at: general.enquiries@tnlcommunityfund.org.uk </a:t>
            </a:r>
          </a:p>
          <a:p>
            <a:pPr lvl="0"/>
            <a:endParaRPr lang="en-US" sz="2600" dirty="0">
              <a:solidFill>
                <a:srgbClr val="FFFFFF"/>
              </a:solidFill>
              <a:latin typeface="Rockwell" pitchFamily="1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2B7294-F453-4E9E-A0F9-F768C594441A}"/>
              </a:ext>
            </a:extLst>
          </p:cNvPr>
          <p:cNvSpPr>
            <a:spLocks noGrp="1"/>
          </p:cNvSpPr>
          <p:nvPr>
            <p:ph type="body" sz="quarter" idx="22"/>
          </p:nvPr>
        </p:nvSpPr>
        <p:spPr>
          <a:xfrm>
            <a:off x="343176" y="488225"/>
            <a:ext cx="9575800" cy="948384"/>
          </a:xfrm>
        </p:spPr>
        <p:txBody>
          <a:bodyPr>
            <a:noAutofit/>
          </a:bodyPr>
          <a:lstStyle/>
          <a:p>
            <a:r>
              <a:rPr lang="en-GB" sz="3200" dirty="0"/>
              <a:t>About The National Lottery Community Fund</a:t>
            </a:r>
          </a:p>
        </p:txBody>
      </p:sp>
      <p:sp>
        <p:nvSpPr>
          <p:cNvPr id="4" name="Text Placeholder 3">
            <a:extLst>
              <a:ext uri="{FF2B5EF4-FFF2-40B4-BE49-F238E27FC236}">
                <a16:creationId xmlns:a16="http://schemas.microsoft.com/office/drawing/2014/main" id="{E34E4612-4496-461A-851B-5253ED54EE57}"/>
              </a:ext>
            </a:extLst>
          </p:cNvPr>
          <p:cNvSpPr>
            <a:spLocks noGrp="1"/>
          </p:cNvSpPr>
          <p:nvPr>
            <p:ph type="body" sz="quarter" idx="24"/>
          </p:nvPr>
        </p:nvSpPr>
        <p:spPr>
          <a:xfrm>
            <a:off x="343176" y="1328968"/>
            <a:ext cx="9065867" cy="5283317"/>
          </a:xfrm>
        </p:spPr>
        <p:txBody>
          <a:bodyPr>
            <a:normAutofit fontScale="92500" lnSpcReduction="20000"/>
          </a:bodyPr>
          <a:lstStyle/>
          <a:p>
            <a:r>
              <a:rPr lang="en-GB" dirty="0"/>
              <a:t>National Lottery players contribute around £30 million to good causes every week.</a:t>
            </a:r>
          </a:p>
          <a:p>
            <a:endParaRPr lang="en-GB" dirty="0"/>
          </a:p>
          <a:p>
            <a:r>
              <a:rPr lang="en-GB" dirty="0"/>
              <a:t>The National Lottery Community Fund distributes around £600m a year to communities across the UK.</a:t>
            </a:r>
          </a:p>
          <a:p>
            <a:endParaRPr lang="en-GB" dirty="0"/>
          </a:p>
          <a:p>
            <a:pPr marL="0" indent="0">
              <a:lnSpc>
                <a:spcPct val="115000"/>
              </a:lnSpc>
              <a:spcAft>
                <a:spcPts val="600"/>
              </a:spcAft>
              <a:buNone/>
            </a:pPr>
            <a:endParaRPr lang="en-GB" b="1" dirty="0"/>
          </a:p>
          <a:p>
            <a:pPr marL="0" indent="0">
              <a:lnSpc>
                <a:spcPct val="115000"/>
              </a:lnSpc>
              <a:spcAft>
                <a:spcPts val="600"/>
              </a:spcAft>
              <a:buNone/>
            </a:pPr>
            <a:r>
              <a:rPr lang="en-GB" b="1" dirty="0"/>
              <a:t>Our goals:</a:t>
            </a:r>
          </a:p>
          <a:p>
            <a:pPr marL="0" indent="0">
              <a:lnSpc>
                <a:spcPct val="115000"/>
              </a:lnSpc>
              <a:spcAft>
                <a:spcPts val="600"/>
              </a:spcAft>
              <a:buNone/>
            </a:pPr>
            <a:r>
              <a:rPr lang="en-GB" dirty="0"/>
              <a:t>• We support ideas and activities that matter to people and communities.</a:t>
            </a:r>
          </a:p>
          <a:p>
            <a:pPr marL="0" indent="0">
              <a:lnSpc>
                <a:spcPct val="115000"/>
              </a:lnSpc>
              <a:spcAft>
                <a:spcPts val="600"/>
              </a:spcAft>
              <a:buNone/>
            </a:pPr>
            <a:endParaRPr lang="en-GB" dirty="0"/>
          </a:p>
          <a:p>
            <a:pPr marL="0" indent="0">
              <a:lnSpc>
                <a:spcPct val="115000"/>
              </a:lnSpc>
              <a:spcAft>
                <a:spcPts val="600"/>
              </a:spcAft>
              <a:buNone/>
            </a:pPr>
            <a:r>
              <a:rPr lang="en-GB" dirty="0"/>
              <a:t>• We use our funding and relationships to help create stronger, more connected communities.</a:t>
            </a:r>
          </a:p>
          <a:p>
            <a:pPr marL="0" indent="0">
              <a:lnSpc>
                <a:spcPct val="115000"/>
              </a:lnSpc>
              <a:spcAft>
                <a:spcPts val="600"/>
              </a:spcAft>
              <a:buNone/>
            </a:pPr>
            <a:endParaRPr lang="en-GB" dirty="0"/>
          </a:p>
          <a:p>
            <a:pPr marL="0" indent="0">
              <a:lnSpc>
                <a:spcPct val="115000"/>
              </a:lnSpc>
              <a:spcAft>
                <a:spcPts val="600"/>
              </a:spcAft>
              <a:buNone/>
            </a:pPr>
            <a:r>
              <a:rPr lang="en-GB" dirty="0"/>
              <a:t>• We support charities and community organisations across the UK to be vibrant, diverse and active.</a:t>
            </a:r>
          </a:p>
          <a:p>
            <a:endParaRPr lang="en-GB" dirty="0"/>
          </a:p>
          <a:p>
            <a:endParaRPr lang="en-GB" dirty="0"/>
          </a:p>
          <a:p>
            <a:pPr algn="ctr"/>
            <a:endParaRPr lang="en-GB" sz="2800" b="1" dirty="0">
              <a:solidFill>
                <a:schemeClr val="bg2">
                  <a:lumMod val="50000"/>
                  <a:lumOff val="50000"/>
                </a:schemeClr>
              </a:solidFill>
            </a:endParaRPr>
          </a:p>
          <a:p>
            <a:endParaRPr lang="en-GB" sz="2800" dirty="0"/>
          </a:p>
          <a:p>
            <a:endParaRPr lang="en-GB" sz="2800" b="1" dirty="0"/>
          </a:p>
        </p:txBody>
      </p:sp>
      <p:pic>
        <p:nvPicPr>
          <p:cNvPr id="6" name="Picture 5">
            <a:extLst>
              <a:ext uri="{FF2B5EF4-FFF2-40B4-BE49-F238E27FC236}">
                <a16:creationId xmlns:a16="http://schemas.microsoft.com/office/drawing/2014/main" id="{44A634C8-42B1-45F0-967D-74CE5CF4A8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86973" y="6337589"/>
            <a:ext cx="1667578" cy="1115440"/>
          </a:xfrm>
          <a:prstGeom prst="rect">
            <a:avLst/>
          </a:prstGeom>
          <a:ln w="38100">
            <a:solidFill>
              <a:srgbClr val="E6007E"/>
            </a:solidFill>
          </a:ln>
        </p:spPr>
      </p:pic>
      <p:pic>
        <p:nvPicPr>
          <p:cNvPr id="8" name="Picture 7">
            <a:extLst>
              <a:ext uri="{FF2B5EF4-FFF2-40B4-BE49-F238E27FC236}">
                <a16:creationId xmlns:a16="http://schemas.microsoft.com/office/drawing/2014/main" id="{EB4EFC90-B02E-46D0-BB30-F9704A1C1A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495" y="6337589"/>
            <a:ext cx="1673159" cy="1115439"/>
          </a:xfrm>
          <a:prstGeom prst="rect">
            <a:avLst/>
          </a:prstGeom>
          <a:ln w="38100">
            <a:solidFill>
              <a:srgbClr val="E6007E"/>
            </a:solidFill>
          </a:ln>
        </p:spPr>
      </p:pic>
    </p:spTree>
    <p:extLst>
      <p:ext uri="{BB962C8B-B14F-4D97-AF65-F5344CB8AC3E}">
        <p14:creationId xmlns:p14="http://schemas.microsoft.com/office/powerpoint/2010/main" val="385995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2"/>
          </p:nvPr>
        </p:nvSpPr>
        <p:spPr>
          <a:xfrm>
            <a:off x="687512" y="405162"/>
            <a:ext cx="6106564" cy="685177"/>
          </a:xfrm>
        </p:spPr>
        <p:txBody>
          <a:bodyPr>
            <a:normAutofit/>
          </a:bodyPr>
          <a:lstStyle/>
          <a:p>
            <a:r>
              <a:rPr lang="en-GB" sz="3200" dirty="0"/>
              <a:t>Funding priorities in England</a:t>
            </a:r>
          </a:p>
        </p:txBody>
      </p:sp>
      <p:sp>
        <p:nvSpPr>
          <p:cNvPr id="7" name="Text Placeholder 6"/>
          <p:cNvSpPr>
            <a:spLocks noGrp="1"/>
          </p:cNvSpPr>
          <p:nvPr>
            <p:ph type="body" sz="quarter" idx="24"/>
          </p:nvPr>
        </p:nvSpPr>
        <p:spPr>
          <a:xfrm>
            <a:off x="2671062" y="1361728"/>
            <a:ext cx="6801426" cy="5616624"/>
          </a:xfrm>
        </p:spPr>
        <p:txBody>
          <a:bodyPr>
            <a:normAutofit fontScale="85000" lnSpcReduction="10000"/>
          </a:bodyPr>
          <a:lstStyle/>
          <a:p>
            <a:pPr>
              <a:buClr>
                <a:schemeClr val="tx2"/>
              </a:buClr>
            </a:pPr>
            <a:r>
              <a:rPr lang="en-US" sz="2400" dirty="0">
                <a:solidFill>
                  <a:schemeClr val="tx2"/>
                </a:solidFill>
              </a:rPr>
              <a:t>Stronger relationships</a:t>
            </a:r>
            <a:r>
              <a:rPr lang="en-US" sz="2400" dirty="0"/>
              <a:t> </a:t>
            </a:r>
          </a:p>
          <a:p>
            <a:pPr>
              <a:buClr>
                <a:schemeClr val="tx2"/>
              </a:buClr>
            </a:pPr>
            <a:r>
              <a:rPr lang="en-US" sz="2400" dirty="0"/>
              <a:t>We support ideas that bring people together, strengthening relationships in and across communities</a:t>
            </a:r>
          </a:p>
          <a:p>
            <a:pPr>
              <a:buClr>
                <a:schemeClr val="tx2"/>
              </a:buClr>
            </a:pPr>
            <a:endParaRPr lang="en-US" sz="2400" dirty="0"/>
          </a:p>
          <a:p>
            <a:pPr>
              <a:buClr>
                <a:schemeClr val="tx2"/>
              </a:buClr>
            </a:pPr>
            <a:endParaRPr lang="en-US" sz="2400" dirty="0"/>
          </a:p>
          <a:p>
            <a:pPr>
              <a:lnSpc>
                <a:spcPct val="120000"/>
              </a:lnSpc>
            </a:pPr>
            <a:r>
              <a:rPr lang="en-US" altLang="en-US" sz="2400" dirty="0">
                <a:solidFill>
                  <a:schemeClr val="tx2"/>
                </a:solidFill>
                <a:latin typeface="Trebuchet MS" panose="020B0603020202020204" pitchFamily="34" charset="0"/>
              </a:rPr>
              <a:t>Shared and sustainable places and spaces</a:t>
            </a:r>
          </a:p>
          <a:p>
            <a:pPr>
              <a:lnSpc>
                <a:spcPct val="120000"/>
              </a:lnSpc>
            </a:pPr>
            <a:r>
              <a:rPr lang="en-US" altLang="en-US" sz="2400" dirty="0">
                <a:solidFill>
                  <a:srgbClr val="000000"/>
                </a:solidFill>
                <a:latin typeface="Trebuchet MS" panose="020B0603020202020204" pitchFamily="34" charset="0"/>
              </a:rPr>
              <a:t>We support people to shape and sustain the places that matter to them, like a park, community </a:t>
            </a:r>
            <a:r>
              <a:rPr lang="en-US" altLang="en-US" sz="2400" dirty="0" err="1">
                <a:solidFill>
                  <a:srgbClr val="000000"/>
                </a:solidFill>
                <a:latin typeface="Trebuchet MS" panose="020B0603020202020204" pitchFamily="34" charset="0"/>
              </a:rPr>
              <a:t>centre</a:t>
            </a:r>
            <a:r>
              <a:rPr lang="en-US" altLang="en-US" sz="2400" dirty="0">
                <a:solidFill>
                  <a:srgbClr val="000000"/>
                </a:solidFill>
                <a:latin typeface="Trebuchet MS" panose="020B0603020202020204" pitchFamily="34" charset="0"/>
              </a:rPr>
              <a:t> or online network </a:t>
            </a:r>
          </a:p>
          <a:p>
            <a:pPr>
              <a:lnSpc>
                <a:spcPct val="120000"/>
              </a:lnSpc>
            </a:pPr>
            <a:endParaRPr lang="en-US" altLang="en-US" sz="2400" dirty="0">
              <a:solidFill>
                <a:srgbClr val="000000"/>
              </a:solidFill>
              <a:latin typeface="Trebuchet MS" panose="020B0603020202020204" pitchFamily="34" charset="0"/>
            </a:endParaRPr>
          </a:p>
          <a:p>
            <a:pPr>
              <a:lnSpc>
                <a:spcPct val="120000"/>
              </a:lnSpc>
            </a:pPr>
            <a:endParaRPr lang="en-US" altLang="en-US" sz="2400" dirty="0">
              <a:solidFill>
                <a:srgbClr val="000000"/>
              </a:solidFill>
              <a:latin typeface="Trebuchet MS" panose="020B0603020202020204" pitchFamily="34" charset="0"/>
            </a:endParaRPr>
          </a:p>
          <a:p>
            <a:pPr>
              <a:lnSpc>
                <a:spcPct val="120000"/>
              </a:lnSpc>
            </a:pPr>
            <a:r>
              <a:rPr lang="en-US" altLang="en-US" sz="2400" dirty="0">
                <a:solidFill>
                  <a:schemeClr val="tx2"/>
                </a:solidFill>
                <a:latin typeface="Trebuchet MS" panose="020B0603020202020204" pitchFamily="34" charset="0"/>
              </a:rPr>
              <a:t>Early action to prevent problems and tackle disadvantage</a:t>
            </a:r>
          </a:p>
          <a:p>
            <a:pPr>
              <a:lnSpc>
                <a:spcPct val="120000"/>
              </a:lnSpc>
            </a:pPr>
            <a:r>
              <a:rPr lang="en-US" altLang="en-US" sz="2400" dirty="0">
                <a:solidFill>
                  <a:srgbClr val="000000"/>
                </a:solidFill>
                <a:latin typeface="Trebuchet MS" panose="020B0603020202020204" pitchFamily="34" charset="0"/>
              </a:rPr>
              <a:t>We support activity that empowers people to fulfil their potential, working to address problems at the earliest possible stage</a:t>
            </a:r>
          </a:p>
          <a:p>
            <a:pPr>
              <a:lnSpc>
                <a:spcPct val="120000"/>
              </a:lnSpc>
            </a:pPr>
            <a:endParaRPr lang="en-US" altLang="en-US" sz="2400" dirty="0">
              <a:solidFill>
                <a:srgbClr val="000000"/>
              </a:solidFill>
              <a:latin typeface="Trebuchet MS" panose="020B0603020202020204" pitchFamily="34" charset="0"/>
            </a:endParaRPr>
          </a:p>
          <a:p>
            <a:pPr marL="457200" indent="-457200">
              <a:lnSpc>
                <a:spcPct val="120000"/>
              </a:lnSpc>
              <a:buFont typeface="+mj-lt"/>
              <a:buAutoNum type="arabicPeriod"/>
            </a:pPr>
            <a:endParaRPr lang="en-US" altLang="en-US" sz="2400" dirty="0">
              <a:solidFill>
                <a:srgbClr val="000000"/>
              </a:solidFill>
              <a:latin typeface="Trebuchet MS" panose="020B0603020202020204" pitchFamily="34" charset="0"/>
            </a:endParaRPr>
          </a:p>
          <a:p>
            <a:endParaRPr lang="en-GB" dirty="0"/>
          </a:p>
        </p:txBody>
      </p:sp>
      <p:grpSp>
        <p:nvGrpSpPr>
          <p:cNvPr id="10" name="Group 9">
            <a:extLst>
              <a:ext uri="{FF2B5EF4-FFF2-40B4-BE49-F238E27FC236}">
                <a16:creationId xmlns:a16="http://schemas.microsoft.com/office/drawing/2014/main" id="{9F91262D-2DC3-AD4D-AC97-9A54F736FA77}"/>
              </a:ext>
            </a:extLst>
          </p:cNvPr>
          <p:cNvGrpSpPr/>
          <p:nvPr/>
        </p:nvGrpSpPr>
        <p:grpSpPr>
          <a:xfrm>
            <a:off x="687512" y="1259727"/>
            <a:ext cx="1696604" cy="5430593"/>
            <a:chOff x="809933" y="971695"/>
            <a:chExt cx="1696604" cy="5430593"/>
          </a:xfrm>
        </p:grpSpPr>
        <p:pic>
          <p:nvPicPr>
            <p:cNvPr id="11" name="Picture 2">
              <a:extLst>
                <a:ext uri="{FF2B5EF4-FFF2-40B4-BE49-F238E27FC236}">
                  <a16:creationId xmlns:a16="http://schemas.microsoft.com/office/drawing/2014/main" id="{8876E2A6-61F7-D74C-98CE-549A9C9BF90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9933" y="971695"/>
              <a:ext cx="1663220" cy="15634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9665754C-C82A-B840-B8D2-A0047D3FF5B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4669" y="2873897"/>
              <a:ext cx="1584176" cy="15948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068ABBA4-3BD9-3E4D-B885-72ED9BD25FC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6734" y="4807479"/>
              <a:ext cx="1649803" cy="15948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392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8FC8882-6D87-4BAC-8F56-8A07F9673A90}"/>
              </a:ext>
            </a:extLst>
          </p:cNvPr>
          <p:cNvSpPr>
            <a:spLocks noGrp="1"/>
          </p:cNvSpPr>
          <p:nvPr>
            <p:ph type="body" sz="quarter" idx="22"/>
          </p:nvPr>
        </p:nvSpPr>
        <p:spPr>
          <a:xfrm>
            <a:off x="584200" y="543066"/>
            <a:ext cx="9223513" cy="836179"/>
          </a:xfrm>
        </p:spPr>
        <p:txBody>
          <a:bodyPr vert="horz" lIns="91440" tIns="45720" rIns="91440" bIns="45720" rtlCol="0" anchor="t">
            <a:noAutofit/>
          </a:bodyPr>
          <a:lstStyle/>
          <a:p>
            <a:r>
              <a:rPr lang="en-GB" sz="3200" dirty="0">
                <a:latin typeface="Rockwell"/>
              </a:rPr>
              <a:t>Our priorities in response to the cost of living crisis and ongoing impact of Covid 19</a:t>
            </a:r>
            <a:endParaRPr lang="en-GB" sz="3200" dirty="0"/>
          </a:p>
        </p:txBody>
      </p:sp>
      <p:sp>
        <p:nvSpPr>
          <p:cNvPr id="8" name="Rectangle 7">
            <a:extLst>
              <a:ext uri="{FF2B5EF4-FFF2-40B4-BE49-F238E27FC236}">
                <a16:creationId xmlns:a16="http://schemas.microsoft.com/office/drawing/2014/main" id="{805138EE-1C90-4E0F-B23A-451B2B173AA0}"/>
              </a:ext>
            </a:extLst>
          </p:cNvPr>
          <p:cNvSpPr/>
          <p:nvPr/>
        </p:nvSpPr>
        <p:spPr>
          <a:xfrm>
            <a:off x="584200" y="1686249"/>
            <a:ext cx="9010374" cy="2917722"/>
          </a:xfrm>
          <a:prstGeom prst="rect">
            <a:avLst/>
          </a:prstGeom>
        </p:spPr>
        <p:txBody>
          <a:bodyPr wrap="square">
            <a:spAutoFit/>
          </a:bodyPr>
          <a:lstStyle/>
          <a:p>
            <a:pPr defTabSz="1097280"/>
            <a:r>
              <a:rPr lang="en-GB" sz="2000" dirty="0">
                <a:latin typeface="Trebuchet MS" panose="020B0603020202020204" pitchFamily="34" charset="0"/>
                <a:ea typeface="Calibri" panose="020F0502020204030204" pitchFamily="34" charset="0"/>
                <a:cs typeface="Times New Roman" panose="02020603050405020304" pitchFamily="18" charset="0"/>
              </a:rPr>
              <a:t>We'll continue to support people and </a:t>
            </a:r>
            <a:r>
              <a:rPr lang="en-GB" sz="2000" dirty="0">
                <a:latin typeface="Trebuchet MS" panose="020B0603020202020204" pitchFamily="34" charset="0"/>
              </a:rPr>
              <a:t>communities most adversely impacted by COVID-19</a:t>
            </a:r>
            <a:r>
              <a:rPr lang="en-GB" sz="2000" dirty="0">
                <a:latin typeface="Trebuchet MS" panose="020B0603020202020204" pitchFamily="34" charset="0"/>
                <a:ea typeface="Calibri" panose="020F0502020204030204" pitchFamily="34" charset="0"/>
                <a:cs typeface="Times New Roman" panose="02020603050405020304" pitchFamily="18" charset="0"/>
              </a:rPr>
              <a:t>. </a:t>
            </a:r>
          </a:p>
          <a:p>
            <a:pPr lvl="2" defTabSz="1097280"/>
            <a:endParaRPr lang="en-GB" sz="2000" dirty="0">
              <a:latin typeface="Trebuchet MS" panose="020B0603020202020204" pitchFamily="34" charset="0"/>
              <a:ea typeface="Calibri" panose="020F0502020204030204" pitchFamily="34" charset="0"/>
              <a:cs typeface="Times New Roman" panose="02020603050405020304" pitchFamily="18" charset="0"/>
            </a:endParaRPr>
          </a:p>
          <a:p>
            <a:pPr defTabSz="1097280"/>
            <a:r>
              <a:rPr lang="en-GB" sz="2000" dirty="0">
                <a:latin typeface="Trebuchet MS" panose="020B0603020202020204" pitchFamily="34" charset="0"/>
                <a:ea typeface="Calibri" panose="020F0502020204030204" pitchFamily="34" charset="0"/>
                <a:cs typeface="Times New Roman" panose="02020603050405020304" pitchFamily="18" charset="0"/>
              </a:rPr>
              <a:t>We want to d</a:t>
            </a:r>
            <a:r>
              <a:rPr lang="en-GB" sz="2000" dirty="0">
                <a:latin typeface="Trebuchet MS" panose="020B0603020202020204" pitchFamily="34" charset="0"/>
              </a:rPr>
              <a:t>o more than support organisations to survive; we want to support communities to thrive and grow including helping them with cost of living increases and investing in ideas that overcome the challenges the cost of living crisis might have on communities.</a:t>
            </a:r>
          </a:p>
          <a:p>
            <a:pPr defTabSz="1097280"/>
            <a:endParaRPr lang="en-GB" sz="2200" dirty="0">
              <a:solidFill>
                <a:srgbClr val="000000"/>
              </a:solidFill>
              <a:latin typeface="Trebuchet MS" panose="020B0603020202020204" pitchFamily="34" charset="0"/>
            </a:endParaRPr>
          </a:p>
          <a:p>
            <a:pPr defTabSz="1097280"/>
            <a:endParaRPr lang="en-GB" sz="2160" dirty="0">
              <a:solidFill>
                <a:srgbClr val="000000"/>
              </a:solidFill>
              <a:latin typeface="Calibri"/>
            </a:endParaRPr>
          </a:p>
        </p:txBody>
      </p:sp>
      <p:pic>
        <p:nvPicPr>
          <p:cNvPr id="2050" name="Picture 2">
            <a:extLst>
              <a:ext uri="{FF2B5EF4-FFF2-40B4-BE49-F238E27FC236}">
                <a16:creationId xmlns:a16="http://schemas.microsoft.com/office/drawing/2014/main" id="{B39A5A5E-2E38-4925-A760-4ED5D5EEB0D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5427" y="4329684"/>
            <a:ext cx="3838710" cy="2559340"/>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8F7F3E7-3157-40A4-ACD8-BD76EDD463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49854" y="4055473"/>
            <a:ext cx="3838710" cy="2559340"/>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6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760238" y="680423"/>
            <a:ext cx="9220504" cy="685177"/>
          </a:xfrm>
        </p:spPr>
        <p:txBody>
          <a:bodyPr>
            <a:normAutofit/>
          </a:bodyPr>
          <a:lstStyle/>
          <a:p>
            <a:r>
              <a:rPr lang="en-GB" sz="3200" dirty="0"/>
              <a:t>Our approach</a:t>
            </a:r>
          </a:p>
        </p:txBody>
      </p:sp>
      <p:sp>
        <p:nvSpPr>
          <p:cNvPr id="2" name="TextBox 1">
            <a:extLst>
              <a:ext uri="{FF2B5EF4-FFF2-40B4-BE49-F238E27FC236}">
                <a16:creationId xmlns:a16="http://schemas.microsoft.com/office/drawing/2014/main" id="{2E240289-F070-4227-9165-BE04B8A9EF8B}"/>
              </a:ext>
            </a:extLst>
          </p:cNvPr>
          <p:cNvSpPr txBox="1"/>
          <p:nvPr/>
        </p:nvSpPr>
        <p:spPr>
          <a:xfrm>
            <a:off x="760238" y="1675822"/>
            <a:ext cx="8846530" cy="409342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800" dirty="0">
                <a:latin typeface="Trebuchet MS" panose="020B0603020202020204" pitchFamily="34" charset="0"/>
              </a:rPr>
              <a:t>Open to all </a:t>
            </a:r>
          </a:p>
          <a:p>
            <a:pPr marL="285750" indent="-285750">
              <a:lnSpc>
                <a:spcPct val="200000"/>
              </a:lnSpc>
              <a:buFont typeface="Arial" panose="020B0604020202020204" pitchFamily="34" charset="0"/>
              <a:buChar char="•"/>
            </a:pPr>
            <a:r>
              <a:rPr lang="en-GB" sz="2800" dirty="0">
                <a:latin typeface="Trebuchet MS" panose="020B0603020202020204" pitchFamily="34" charset="0"/>
              </a:rPr>
              <a:t>Flexible </a:t>
            </a:r>
          </a:p>
          <a:p>
            <a:pPr marL="285750" indent="-285750">
              <a:lnSpc>
                <a:spcPct val="200000"/>
              </a:lnSpc>
              <a:buFont typeface="Arial" panose="020B0604020202020204" pitchFamily="34" charset="0"/>
              <a:buChar char="•"/>
            </a:pPr>
            <a:r>
              <a:rPr lang="en-GB" sz="2800" dirty="0">
                <a:latin typeface="Trebuchet MS" panose="020B0603020202020204" pitchFamily="34" charset="0"/>
              </a:rPr>
              <a:t>Proportionate</a:t>
            </a:r>
          </a:p>
          <a:p>
            <a:pPr marL="285750" indent="-285750">
              <a:lnSpc>
                <a:spcPct val="200000"/>
              </a:lnSpc>
              <a:buFont typeface="Arial" panose="020B0604020202020204" pitchFamily="34" charset="0"/>
              <a:buChar char="•"/>
            </a:pPr>
            <a:r>
              <a:rPr lang="en-GB" sz="2800" dirty="0">
                <a:latin typeface="Trebuchet MS" panose="020B0603020202020204" pitchFamily="34" charset="0"/>
              </a:rPr>
              <a:t>Conversational </a:t>
            </a:r>
          </a:p>
          <a:p>
            <a:r>
              <a:rPr lang="en-GB" dirty="0"/>
              <a:t> </a:t>
            </a:r>
          </a:p>
          <a:p>
            <a:endParaRPr lang="en-GB" dirty="0"/>
          </a:p>
        </p:txBody>
      </p:sp>
      <p:pic>
        <p:nvPicPr>
          <p:cNvPr id="6" name="Picture 2">
            <a:extLst>
              <a:ext uri="{FF2B5EF4-FFF2-40B4-BE49-F238E27FC236}">
                <a16:creationId xmlns:a16="http://schemas.microsoft.com/office/drawing/2014/main" id="{CAC51991-0532-46D6-8533-DE162DBE1F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34073" y="847481"/>
            <a:ext cx="3952474" cy="2635189"/>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4B3573D-9191-402B-96CE-DFFD36A7180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34072" y="3482670"/>
            <a:ext cx="3952475" cy="2634572"/>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49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5D19BF-85A3-4F1C-869A-8D55A5F2BF19}"/>
              </a:ext>
            </a:extLst>
          </p:cNvPr>
          <p:cNvSpPr>
            <a:spLocks noGrp="1"/>
          </p:cNvSpPr>
          <p:nvPr>
            <p:ph type="body" sz="quarter" idx="21"/>
          </p:nvPr>
        </p:nvSpPr>
        <p:spPr>
          <a:xfrm>
            <a:off x="369496" y="454481"/>
            <a:ext cx="9220504" cy="685177"/>
          </a:xfrm>
        </p:spPr>
        <p:txBody>
          <a:bodyPr>
            <a:normAutofit/>
          </a:bodyPr>
          <a:lstStyle/>
          <a:p>
            <a:r>
              <a:rPr lang="en-GB" sz="3200"/>
              <a:t>Who can apply?</a:t>
            </a:r>
            <a:endParaRPr lang="en-GB" sz="3200" dirty="0"/>
          </a:p>
        </p:txBody>
      </p:sp>
      <p:sp>
        <p:nvSpPr>
          <p:cNvPr id="4" name="Text Placeholder 3">
            <a:extLst>
              <a:ext uri="{FF2B5EF4-FFF2-40B4-BE49-F238E27FC236}">
                <a16:creationId xmlns:a16="http://schemas.microsoft.com/office/drawing/2014/main" id="{4A0B2CA7-C9B4-4E10-BE3C-F31DDCBBD5B5}"/>
              </a:ext>
            </a:extLst>
          </p:cNvPr>
          <p:cNvSpPr>
            <a:spLocks noGrp="1"/>
          </p:cNvSpPr>
          <p:nvPr>
            <p:ph type="body" sz="quarter" idx="23"/>
          </p:nvPr>
        </p:nvSpPr>
        <p:spPr>
          <a:xfrm>
            <a:off x="469748" y="1306138"/>
            <a:ext cx="9220504" cy="5486399"/>
          </a:xfrm>
        </p:spPr>
        <p:txBody>
          <a:bodyPr>
            <a:noAutofit/>
          </a:bodyPr>
          <a:lstStyle/>
          <a:p>
            <a:pPr lvl="0">
              <a:lnSpc>
                <a:spcPct val="115000"/>
              </a:lnSpc>
            </a:pPr>
            <a:r>
              <a:rPr lang="en-GB" b="1">
                <a:latin typeface="Trebuchet MS" pitchFamily="34"/>
              </a:rPr>
              <a:t>You can apply if your organisation is a:</a:t>
            </a:r>
          </a:p>
          <a:p>
            <a:pPr marL="342900" lvl="0" indent="-342900">
              <a:lnSpc>
                <a:spcPct val="115000"/>
              </a:lnSpc>
              <a:buFont typeface="Arial" panose="020B0604020202020204" pitchFamily="34" charset="0"/>
              <a:buChar char="•"/>
            </a:pPr>
            <a:r>
              <a:rPr lang="en-GB">
                <a:latin typeface="Trebuchet MS" pitchFamily="34"/>
              </a:rPr>
              <a:t>voluntary or community organisation</a:t>
            </a:r>
          </a:p>
          <a:p>
            <a:pPr marL="342900" lvl="0" indent="-342900">
              <a:lnSpc>
                <a:spcPct val="115000"/>
              </a:lnSpc>
              <a:buFont typeface="Arial" panose="020B0604020202020204" pitchFamily="34" charset="0"/>
              <a:buChar char="•"/>
            </a:pPr>
            <a:r>
              <a:rPr lang="en-GB">
                <a:latin typeface="Trebuchet MS" pitchFamily="34"/>
              </a:rPr>
              <a:t>registered charity</a:t>
            </a:r>
          </a:p>
          <a:p>
            <a:pPr marL="342900" lvl="0" indent="-342900">
              <a:lnSpc>
                <a:spcPct val="115000"/>
              </a:lnSpc>
              <a:buFont typeface="Arial" panose="020B0604020202020204" pitchFamily="34" charset="0"/>
              <a:buChar char="•"/>
            </a:pPr>
            <a:r>
              <a:rPr lang="en-GB">
                <a:latin typeface="Trebuchet MS" pitchFamily="34"/>
              </a:rPr>
              <a:t>constituted group or club</a:t>
            </a:r>
          </a:p>
          <a:p>
            <a:pPr marL="342900" lvl="0" indent="-342900">
              <a:lnSpc>
                <a:spcPct val="115000"/>
              </a:lnSpc>
              <a:buFont typeface="Arial" panose="020B0604020202020204" pitchFamily="34" charset="0"/>
              <a:buChar char="•"/>
            </a:pPr>
            <a:r>
              <a:rPr lang="en-GB">
                <a:latin typeface="Trebuchet MS" pitchFamily="34"/>
              </a:rPr>
              <a:t>not-for-profit company or Community Interest Company</a:t>
            </a:r>
          </a:p>
          <a:p>
            <a:pPr lvl="0">
              <a:lnSpc>
                <a:spcPct val="115000"/>
              </a:lnSpc>
              <a:buSzPct val="100000"/>
            </a:pPr>
            <a:endParaRPr lang="en-GB">
              <a:latin typeface="Trebuchet MS" pitchFamily="34"/>
            </a:endParaRPr>
          </a:p>
          <a:p>
            <a:pPr lvl="0">
              <a:lnSpc>
                <a:spcPct val="115000"/>
              </a:lnSpc>
              <a:buSzPct val="100000"/>
            </a:pPr>
            <a:r>
              <a:rPr lang="en-GB" b="1">
                <a:latin typeface="Trebuchet MS"/>
              </a:rPr>
              <a:t>Who we can’t accept applications from:</a:t>
            </a:r>
          </a:p>
          <a:p>
            <a:pPr marL="342900" lvl="0" indent="-342900">
              <a:lnSpc>
                <a:spcPct val="115000"/>
              </a:lnSpc>
              <a:buSzPct val="100000"/>
              <a:buFont typeface="Arial" pitchFamily="34"/>
              <a:buChar char="•"/>
            </a:pPr>
            <a:r>
              <a:rPr lang="en-GB">
                <a:latin typeface="Trebuchet MS"/>
              </a:rPr>
              <a:t>Individuals or sole traders</a:t>
            </a:r>
          </a:p>
          <a:p>
            <a:pPr marL="342900" lvl="0" indent="-342900">
              <a:lnSpc>
                <a:spcPct val="115000"/>
              </a:lnSpc>
              <a:buSzPct val="100000"/>
              <a:buFont typeface="Arial" pitchFamily="34"/>
              <a:buChar char="•"/>
            </a:pPr>
            <a:r>
              <a:rPr lang="en-GB">
                <a:latin typeface="Trebuchet MS"/>
              </a:rPr>
              <a:t>Companies that can pay profits to directors, shareholders or members</a:t>
            </a:r>
          </a:p>
          <a:p>
            <a:pPr marL="342900" lvl="0" indent="-342900">
              <a:lnSpc>
                <a:spcPct val="115000"/>
              </a:lnSpc>
              <a:buSzPct val="100000"/>
              <a:buFont typeface="Arial" pitchFamily="34"/>
              <a:buChar char="•"/>
            </a:pPr>
            <a:r>
              <a:rPr lang="en-GB">
                <a:latin typeface="Trebuchet MS"/>
              </a:rPr>
              <a:t>Organisations based outside the UK</a:t>
            </a:r>
          </a:p>
          <a:p>
            <a:pPr marL="342900" lvl="0" indent="-342900">
              <a:lnSpc>
                <a:spcPct val="115000"/>
              </a:lnSpc>
              <a:buSzPct val="100000"/>
              <a:buFont typeface="Arial" pitchFamily="34"/>
              <a:buChar char="•"/>
            </a:pPr>
            <a:r>
              <a:rPr lang="en-GB">
                <a:latin typeface="Trebuchet MS"/>
              </a:rPr>
              <a:t>Organisations that don't have at least two trustees who aren't married / in a civil partnership / long-term relationship, living at the same address, or related by blood</a:t>
            </a:r>
          </a:p>
          <a:p>
            <a:pPr marL="342900" lvl="0" indent="-342900">
              <a:lnSpc>
                <a:spcPct val="115000"/>
              </a:lnSpc>
              <a:buSzPct val="100000"/>
              <a:buFont typeface="Arial" pitchFamily="34"/>
              <a:buChar char="•"/>
            </a:pPr>
            <a:r>
              <a:rPr lang="en-GB">
                <a:latin typeface="Trebuchet MS"/>
              </a:rPr>
              <a:t>one organisation applying on behalf of another</a:t>
            </a:r>
            <a:endParaRPr lang="en-GB" dirty="0">
              <a:latin typeface="Trebuchet MS"/>
            </a:endParaRPr>
          </a:p>
        </p:txBody>
      </p:sp>
      <p:pic>
        <p:nvPicPr>
          <p:cNvPr id="5" name="Picture 4">
            <a:extLst>
              <a:ext uri="{FF2B5EF4-FFF2-40B4-BE49-F238E27FC236}">
                <a16:creationId xmlns:a16="http://schemas.microsoft.com/office/drawing/2014/main" id="{F383D2D1-BB79-4357-B8DE-5CD8E558EC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9670" y="454481"/>
            <a:ext cx="2560582" cy="2033260"/>
          </a:xfrm>
          <a:prstGeom prst="rect">
            <a:avLst/>
          </a:prstGeom>
          <a:ln w="38100">
            <a:solidFill>
              <a:srgbClr val="E6007E"/>
            </a:solidFill>
          </a:ln>
        </p:spPr>
      </p:pic>
    </p:spTree>
    <p:extLst>
      <p:ext uri="{BB962C8B-B14F-4D97-AF65-F5344CB8AC3E}">
        <p14:creationId xmlns:p14="http://schemas.microsoft.com/office/powerpoint/2010/main" val="380250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A0478C-E230-4CDD-A62A-0571468235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1098" y="4030475"/>
            <a:ext cx="4108206" cy="2828115"/>
          </a:xfrm>
          <a:prstGeom prst="rect">
            <a:avLst/>
          </a:prstGeom>
          <a:noFill/>
          <a:ln w="38100">
            <a:solidFill>
              <a:srgbClr val="E6007E"/>
            </a:solidFill>
          </a:ln>
        </p:spPr>
      </p:pic>
      <p:sp>
        <p:nvSpPr>
          <p:cNvPr id="3" name="Text Placeholder 2">
            <a:extLst>
              <a:ext uri="{FF2B5EF4-FFF2-40B4-BE49-F238E27FC236}">
                <a16:creationId xmlns:a16="http://schemas.microsoft.com/office/drawing/2014/main" id="{46168BD6-2DB1-E543-BD05-2220CB77067E}"/>
              </a:ext>
            </a:extLst>
          </p:cNvPr>
          <p:cNvSpPr>
            <a:spLocks noGrp="1"/>
          </p:cNvSpPr>
          <p:nvPr>
            <p:ph type="body" sz="quarter" idx="22"/>
          </p:nvPr>
        </p:nvSpPr>
        <p:spPr>
          <a:xfrm>
            <a:off x="396293" y="761410"/>
            <a:ext cx="6865898" cy="685177"/>
          </a:xfrm>
        </p:spPr>
        <p:txBody>
          <a:bodyPr>
            <a:noAutofit/>
          </a:bodyPr>
          <a:lstStyle/>
          <a:p>
            <a:pPr>
              <a:lnSpc>
                <a:spcPct val="90000"/>
              </a:lnSpc>
              <a:spcAft>
                <a:spcPts val="600"/>
              </a:spcAft>
            </a:pPr>
            <a:r>
              <a:rPr lang="en-US" sz="3200" dirty="0"/>
              <a:t>National Lottery Awards for All</a:t>
            </a:r>
          </a:p>
        </p:txBody>
      </p:sp>
      <p:sp>
        <p:nvSpPr>
          <p:cNvPr id="4" name="Text Placeholder 3">
            <a:extLst>
              <a:ext uri="{FF2B5EF4-FFF2-40B4-BE49-F238E27FC236}">
                <a16:creationId xmlns:a16="http://schemas.microsoft.com/office/drawing/2014/main" id="{96DB19C7-B295-1746-9F5D-6B15C3798B49}"/>
              </a:ext>
            </a:extLst>
          </p:cNvPr>
          <p:cNvSpPr>
            <a:spLocks noGrp="1"/>
          </p:cNvSpPr>
          <p:nvPr>
            <p:ph type="body" sz="quarter" idx="24"/>
          </p:nvPr>
        </p:nvSpPr>
        <p:spPr>
          <a:xfrm>
            <a:off x="396002" y="1584000"/>
            <a:ext cx="8138398" cy="4932000"/>
          </a:xfrm>
        </p:spPr>
        <p:txBody>
          <a:bodyPr>
            <a:normAutofit/>
          </a:bodyPr>
          <a:lstStyle/>
          <a:p>
            <a:pPr marL="342900" indent="-342900">
              <a:spcAft>
                <a:spcPts val="600"/>
              </a:spcAft>
              <a:buFont typeface="Arial" panose="020B0604020202020204" pitchFamily="34" charset="0"/>
              <a:buChar char="•"/>
            </a:pPr>
            <a:r>
              <a:rPr lang="en-GB" dirty="0"/>
              <a:t>Grants from £300 up to £10,000 for one year</a:t>
            </a:r>
          </a:p>
          <a:p>
            <a:pPr marL="342900" indent="-342900">
              <a:spcAft>
                <a:spcPts val="600"/>
              </a:spcAft>
              <a:buFont typeface="Arial" panose="020B0604020202020204" pitchFamily="34" charset="0"/>
              <a:buChar char="•"/>
            </a:pPr>
            <a:r>
              <a:rPr lang="en-GB" dirty="0"/>
              <a:t>Can apply at any time (Only one award in any 12 months) </a:t>
            </a:r>
          </a:p>
          <a:p>
            <a:pPr marL="342900" indent="-342900">
              <a:spcAft>
                <a:spcPts val="600"/>
              </a:spcAft>
              <a:buFont typeface="Arial" panose="020B0604020202020204" pitchFamily="34" charset="0"/>
              <a:buChar char="•"/>
            </a:pPr>
            <a:r>
              <a:rPr lang="en-GB" dirty="0"/>
              <a:t>Applications are on-line using a response to 1 question</a:t>
            </a:r>
          </a:p>
          <a:p>
            <a:pPr marL="342900" indent="-342900">
              <a:spcAft>
                <a:spcPts val="600"/>
              </a:spcAft>
              <a:buFont typeface="Arial" panose="020B0604020202020204" pitchFamily="34" charset="0"/>
              <a:buChar char="•"/>
            </a:pPr>
            <a:r>
              <a:rPr lang="en-GB" dirty="0"/>
              <a:t>Decisions typically within 12 weeks</a:t>
            </a:r>
          </a:p>
          <a:p>
            <a:pPr>
              <a:spcAft>
                <a:spcPts val="600"/>
              </a:spcAft>
            </a:pPr>
            <a:endParaRPr lang="en-GB" dirty="0"/>
          </a:p>
        </p:txBody>
      </p:sp>
    </p:spTree>
    <p:extLst>
      <p:ext uri="{BB962C8B-B14F-4D97-AF65-F5344CB8AC3E}">
        <p14:creationId xmlns:p14="http://schemas.microsoft.com/office/powerpoint/2010/main" val="51272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8D0D0130-C960-49BF-87D5-00AB1B0FC9FC}"/>
              </a:ext>
            </a:extLst>
          </p:cNvPr>
          <p:cNvPicPr>
            <a:picLocks noGrp="1" noChangeAspect="1"/>
          </p:cNvPicPr>
          <p:nvPr>
            <p:ph sz="quarter" idx="18"/>
          </p:nvPr>
        </p:nvPicPr>
        <p:blipFill>
          <a:blip r:embed="rId3" cstate="screen">
            <a:extLst>
              <a:ext uri="{28A0092B-C50C-407E-A947-70E740481C1C}">
                <a14:useLocalDpi xmlns:a14="http://schemas.microsoft.com/office/drawing/2010/main"/>
              </a:ext>
            </a:extLst>
          </a:blip>
          <a:stretch>
            <a:fillRect/>
          </a:stretch>
        </p:blipFill>
        <p:spPr>
          <a:xfrm>
            <a:off x="7065488" y="761410"/>
            <a:ext cx="2591805" cy="1897144"/>
          </a:xfrm>
          <a:ln w="38100">
            <a:solidFill>
              <a:srgbClr val="E6007E"/>
            </a:solidFill>
          </a:ln>
        </p:spPr>
      </p:pic>
      <p:sp>
        <p:nvSpPr>
          <p:cNvPr id="3" name="Text Placeholder 2">
            <a:extLst>
              <a:ext uri="{FF2B5EF4-FFF2-40B4-BE49-F238E27FC236}">
                <a16:creationId xmlns:a16="http://schemas.microsoft.com/office/drawing/2014/main" id="{46168BD6-2DB1-E543-BD05-2220CB77067E}"/>
              </a:ext>
            </a:extLst>
          </p:cNvPr>
          <p:cNvSpPr>
            <a:spLocks noGrp="1"/>
          </p:cNvSpPr>
          <p:nvPr>
            <p:ph type="body" sz="quarter" idx="22"/>
          </p:nvPr>
        </p:nvSpPr>
        <p:spPr>
          <a:xfrm>
            <a:off x="396293" y="761410"/>
            <a:ext cx="6865898" cy="685177"/>
          </a:xfrm>
        </p:spPr>
        <p:txBody>
          <a:bodyPr>
            <a:noAutofit/>
          </a:bodyPr>
          <a:lstStyle/>
          <a:p>
            <a:pPr>
              <a:lnSpc>
                <a:spcPct val="90000"/>
              </a:lnSpc>
              <a:spcAft>
                <a:spcPts val="600"/>
              </a:spcAft>
            </a:pPr>
            <a:r>
              <a:rPr lang="en-US" sz="3200" dirty="0"/>
              <a:t>National Lottery Awards for All</a:t>
            </a:r>
          </a:p>
        </p:txBody>
      </p:sp>
      <p:sp>
        <p:nvSpPr>
          <p:cNvPr id="4" name="Text Placeholder 3">
            <a:extLst>
              <a:ext uri="{FF2B5EF4-FFF2-40B4-BE49-F238E27FC236}">
                <a16:creationId xmlns:a16="http://schemas.microsoft.com/office/drawing/2014/main" id="{96DB19C7-B295-1746-9F5D-6B15C3798B49}"/>
              </a:ext>
            </a:extLst>
          </p:cNvPr>
          <p:cNvSpPr>
            <a:spLocks noGrp="1"/>
          </p:cNvSpPr>
          <p:nvPr>
            <p:ph type="body" sz="quarter" idx="24"/>
          </p:nvPr>
        </p:nvSpPr>
        <p:spPr>
          <a:xfrm>
            <a:off x="396002" y="1584000"/>
            <a:ext cx="8138398" cy="4999680"/>
          </a:xfrm>
        </p:spPr>
        <p:txBody>
          <a:bodyPr>
            <a:normAutofit fontScale="92500"/>
          </a:bodyPr>
          <a:lstStyle/>
          <a:p>
            <a:pPr>
              <a:spcAft>
                <a:spcPts val="600"/>
              </a:spcAft>
            </a:pPr>
            <a:r>
              <a:rPr lang="en-GB" sz="2800" b="1" dirty="0">
                <a:solidFill>
                  <a:srgbClr val="E6007E"/>
                </a:solidFill>
              </a:rPr>
              <a:t>Launceston Area Methodist Circuit</a:t>
            </a:r>
          </a:p>
          <a:p>
            <a:pPr>
              <a:spcAft>
                <a:spcPts val="600"/>
              </a:spcAft>
            </a:pPr>
            <a:r>
              <a:rPr lang="en-GB" sz="2800" b="1" dirty="0">
                <a:solidFill>
                  <a:srgbClr val="E6007E"/>
                </a:solidFill>
              </a:rPr>
              <a:t>Seed Café - £9,730</a:t>
            </a:r>
          </a:p>
          <a:p>
            <a:pPr>
              <a:spcAft>
                <a:spcPts val="600"/>
              </a:spcAft>
            </a:pPr>
            <a:r>
              <a:rPr lang="en-GB" sz="2400" dirty="0"/>
              <a:t>Funding for staff, equipment and licensing costs enabling  the group to run new activities from their community café.  </a:t>
            </a:r>
          </a:p>
          <a:p>
            <a:pPr>
              <a:spcAft>
                <a:spcPts val="600"/>
              </a:spcAft>
            </a:pPr>
            <a:r>
              <a:rPr lang="en-GB" sz="2400" dirty="0"/>
              <a:t>These include craft activities to improve mental health.  </a:t>
            </a:r>
          </a:p>
          <a:p>
            <a:pPr>
              <a:spcAft>
                <a:spcPts val="600"/>
              </a:spcAft>
            </a:pPr>
            <a:r>
              <a:rPr lang="en-GB" sz="2400" dirty="0"/>
              <a:t>The funds will also enable the group to increase the number of days their toddler group operates.  </a:t>
            </a:r>
          </a:p>
          <a:p>
            <a:pPr>
              <a:spcAft>
                <a:spcPts val="600"/>
              </a:spcAft>
            </a:pPr>
            <a:r>
              <a:rPr lang="en-GB" sz="2400" dirty="0"/>
              <a:t>The project aims to provide their community with a safe space to bring people together to socialise and improve their well-being.</a:t>
            </a:r>
          </a:p>
        </p:txBody>
      </p:sp>
    </p:spTree>
    <p:extLst>
      <p:ext uri="{BB962C8B-B14F-4D97-AF65-F5344CB8AC3E}">
        <p14:creationId xmlns:p14="http://schemas.microsoft.com/office/powerpoint/2010/main" val="171924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4D9D0F6-2F27-4FC3-B62B-286848BA0C39}"/>
              </a:ext>
            </a:extLst>
          </p:cNvPr>
          <p:cNvPicPr>
            <a:picLocks noGrp="1" noChangeAspect="1"/>
          </p:cNvPicPr>
          <p:nvPr>
            <p:ph sz="quarter" idx="11"/>
          </p:nvPr>
        </p:nvPicPr>
        <p:blipFill rotWithShape="1">
          <a:blip r:embed="rId3" cstate="screen">
            <a:extLst>
              <a:ext uri="{28A0092B-C50C-407E-A947-70E740481C1C}">
                <a14:useLocalDpi xmlns:a14="http://schemas.microsoft.com/office/drawing/2010/main"/>
              </a:ext>
            </a:extLst>
          </a:blip>
          <a:srcRect r="-2"/>
          <a:stretch/>
        </p:blipFill>
        <p:spPr>
          <a:xfrm>
            <a:off x="396000" y="1584000"/>
            <a:ext cx="4025900" cy="4932000"/>
          </a:xfrm>
          <a:noFill/>
          <a:ln w="38100">
            <a:solidFill>
              <a:srgbClr val="E6007E"/>
            </a:solidFill>
          </a:ln>
        </p:spPr>
      </p:pic>
      <p:sp>
        <p:nvSpPr>
          <p:cNvPr id="3" name="Text Placeholder 2">
            <a:extLst>
              <a:ext uri="{FF2B5EF4-FFF2-40B4-BE49-F238E27FC236}">
                <a16:creationId xmlns:a16="http://schemas.microsoft.com/office/drawing/2014/main" id="{46168BD6-2DB1-E543-BD05-2220CB77067E}"/>
              </a:ext>
            </a:extLst>
          </p:cNvPr>
          <p:cNvSpPr>
            <a:spLocks noGrp="1"/>
          </p:cNvSpPr>
          <p:nvPr>
            <p:ph type="body" sz="quarter" idx="22"/>
          </p:nvPr>
        </p:nvSpPr>
        <p:spPr>
          <a:xfrm>
            <a:off x="395166" y="505654"/>
            <a:ext cx="9368835" cy="685177"/>
          </a:xfrm>
        </p:spPr>
        <p:txBody>
          <a:bodyPr>
            <a:normAutofit/>
          </a:bodyPr>
          <a:lstStyle/>
          <a:p>
            <a:pPr>
              <a:lnSpc>
                <a:spcPct val="90000"/>
              </a:lnSpc>
              <a:spcAft>
                <a:spcPts val="600"/>
              </a:spcAft>
            </a:pPr>
            <a:r>
              <a:rPr lang="en-US" sz="3700" dirty="0"/>
              <a:t>Reaching Communities &amp; Partnerships</a:t>
            </a:r>
          </a:p>
          <a:p>
            <a:pPr>
              <a:lnSpc>
                <a:spcPct val="90000"/>
              </a:lnSpc>
              <a:spcAft>
                <a:spcPts val="600"/>
              </a:spcAft>
            </a:pPr>
            <a:endParaRPr lang="en-US" sz="3700" dirty="0"/>
          </a:p>
        </p:txBody>
      </p:sp>
      <p:sp>
        <p:nvSpPr>
          <p:cNvPr id="4" name="Text Placeholder 3">
            <a:extLst>
              <a:ext uri="{FF2B5EF4-FFF2-40B4-BE49-F238E27FC236}">
                <a16:creationId xmlns:a16="http://schemas.microsoft.com/office/drawing/2014/main" id="{96DB19C7-B295-1746-9F5D-6B15C3798B49}"/>
              </a:ext>
            </a:extLst>
          </p:cNvPr>
          <p:cNvSpPr>
            <a:spLocks noGrp="1"/>
          </p:cNvSpPr>
          <p:nvPr>
            <p:ph type="body" sz="quarter" idx="24"/>
          </p:nvPr>
        </p:nvSpPr>
        <p:spPr>
          <a:xfrm>
            <a:off x="4719963" y="1457739"/>
            <a:ext cx="5044038" cy="5058261"/>
          </a:xfrm>
        </p:spPr>
        <p:txBody>
          <a:bodyPr>
            <a:normAutofit fontScale="92500" lnSpcReduction="10000"/>
          </a:bodyPr>
          <a:lstStyle/>
          <a:p>
            <a:pPr marL="342900" indent="-342900">
              <a:lnSpc>
                <a:spcPct val="115000"/>
              </a:lnSpc>
              <a:spcAft>
                <a:spcPts val="600"/>
              </a:spcAft>
              <a:buClr>
                <a:schemeClr val="accent1"/>
              </a:buClr>
              <a:buFont typeface="Arial" panose="020B0604020202020204" pitchFamily="34" charset="0"/>
              <a:buChar char="•"/>
            </a:pPr>
            <a:r>
              <a:rPr lang="en-GB" dirty="0"/>
              <a:t>We can fund individual organisations or partnerships</a:t>
            </a:r>
          </a:p>
          <a:p>
            <a:pPr marL="342900" indent="-342900">
              <a:lnSpc>
                <a:spcPct val="115000"/>
              </a:lnSpc>
              <a:spcAft>
                <a:spcPts val="600"/>
              </a:spcAft>
              <a:buClr>
                <a:schemeClr val="accent1"/>
              </a:buClr>
              <a:buFont typeface="Arial" panose="020B0604020202020204" pitchFamily="34" charset="0"/>
              <a:buChar char="•"/>
            </a:pPr>
            <a:r>
              <a:rPr lang="en-GB" dirty="0"/>
              <a:t>Grants from £10,001 or more, running for up to 5 years</a:t>
            </a:r>
          </a:p>
          <a:p>
            <a:pPr marL="342900" indent="-342900">
              <a:lnSpc>
                <a:spcPct val="115000"/>
              </a:lnSpc>
              <a:spcAft>
                <a:spcPts val="600"/>
              </a:spcAft>
              <a:buFont typeface="Arial" panose="020B0604020202020204" pitchFamily="34" charset="0"/>
              <a:buChar char="•"/>
            </a:pPr>
            <a:r>
              <a:rPr lang="en-GB" dirty="0"/>
              <a:t>Can apply at any time </a:t>
            </a:r>
          </a:p>
          <a:p>
            <a:pPr marL="342900" indent="-342900">
              <a:lnSpc>
                <a:spcPct val="115000"/>
              </a:lnSpc>
              <a:spcAft>
                <a:spcPts val="600"/>
              </a:spcAft>
              <a:buFont typeface="Arial" panose="020B0604020202020204" pitchFamily="34" charset="0"/>
              <a:buChar char="•"/>
            </a:pPr>
            <a:r>
              <a:rPr lang="en-GB" dirty="0"/>
              <a:t>Applications are on-line with other formats available  </a:t>
            </a:r>
          </a:p>
          <a:p>
            <a:pPr marL="342900" indent="-342900">
              <a:lnSpc>
                <a:spcPct val="115000"/>
              </a:lnSpc>
              <a:spcAft>
                <a:spcPts val="600"/>
              </a:spcAft>
              <a:buFont typeface="Arial" panose="020B0604020202020204" pitchFamily="34" charset="0"/>
              <a:buChar char="•"/>
            </a:pPr>
            <a:endParaRPr lang="en-GB" dirty="0"/>
          </a:p>
          <a:p>
            <a:pPr>
              <a:lnSpc>
                <a:spcPct val="115000"/>
              </a:lnSpc>
              <a:spcAft>
                <a:spcPts val="600"/>
              </a:spcAft>
              <a:buClr>
                <a:schemeClr val="accent1"/>
              </a:buClr>
            </a:pPr>
            <a:r>
              <a:rPr lang="en-GB" dirty="0"/>
              <a:t>Will fund:</a:t>
            </a:r>
          </a:p>
          <a:p>
            <a:pPr marL="457200" indent="-457200" rtl="0" fontAlgn="base">
              <a:lnSpc>
                <a:spcPct val="115000"/>
              </a:lnSpc>
              <a:spcAft>
                <a:spcPts val="600"/>
              </a:spcAft>
              <a:buFont typeface="+mj-lt"/>
              <a:buAutoNum type="arabicPeriod"/>
            </a:pPr>
            <a:r>
              <a:rPr lang="en-GB" dirty="0"/>
              <a:t>Direct costs / project related costs </a:t>
            </a:r>
          </a:p>
          <a:p>
            <a:pPr marL="457200" indent="-457200" rtl="0" fontAlgn="base">
              <a:lnSpc>
                <a:spcPct val="115000"/>
              </a:lnSpc>
              <a:spcAft>
                <a:spcPts val="600"/>
              </a:spcAft>
              <a:buFont typeface="+mj-lt"/>
              <a:buAutoNum type="arabicPeriod"/>
            </a:pPr>
            <a:r>
              <a:rPr lang="en-GB" dirty="0"/>
              <a:t>Organisational development</a:t>
            </a:r>
          </a:p>
          <a:p>
            <a:pPr marL="457200" indent="-457200" rtl="0" fontAlgn="base">
              <a:lnSpc>
                <a:spcPct val="115000"/>
              </a:lnSpc>
              <a:spcAft>
                <a:spcPts val="600"/>
              </a:spcAft>
              <a:buFont typeface="+mj-lt"/>
              <a:buAutoNum type="arabicPeriod"/>
            </a:pPr>
            <a:r>
              <a:rPr lang="en-GB" dirty="0"/>
              <a:t>Core / fixed costs</a:t>
            </a:r>
          </a:p>
          <a:p>
            <a:pPr marL="457200" indent="-457200" rtl="0" fontAlgn="base">
              <a:lnSpc>
                <a:spcPct val="115000"/>
              </a:lnSpc>
              <a:spcAft>
                <a:spcPts val="600"/>
              </a:spcAft>
              <a:buFont typeface="+mj-lt"/>
              <a:buAutoNum type="arabicPeriod"/>
            </a:pPr>
            <a:r>
              <a:rPr lang="en-GB" dirty="0"/>
              <a:t>Capital costs</a:t>
            </a:r>
          </a:p>
          <a:p>
            <a:pPr>
              <a:lnSpc>
                <a:spcPct val="115000"/>
              </a:lnSpc>
              <a:spcAft>
                <a:spcPts val="600"/>
              </a:spcAft>
              <a:buClr>
                <a:schemeClr val="accent1"/>
              </a:buClr>
            </a:pPr>
            <a:endParaRPr lang="en-GB" sz="1700" dirty="0"/>
          </a:p>
        </p:txBody>
      </p:sp>
    </p:spTree>
    <p:extLst>
      <p:ext uri="{BB962C8B-B14F-4D97-AF65-F5344CB8AC3E}">
        <p14:creationId xmlns:p14="http://schemas.microsoft.com/office/powerpoint/2010/main" val="2297702899"/>
      </p:ext>
    </p:extLst>
  </p:cSld>
  <p:clrMapOvr>
    <a:masterClrMapping/>
  </p:clrMapOvr>
</p:sld>
</file>

<file path=ppt/theme/theme1.xml><?xml version="1.0" encoding="utf-8"?>
<a:theme xmlns:a="http://schemas.openxmlformats.org/drawingml/2006/main" name="Office Theme">
  <a:themeElements>
    <a:clrScheme name="TNLCF Colour Palette">
      <a:dk1>
        <a:srgbClr val="000000"/>
      </a:dk1>
      <a:lt1>
        <a:srgbClr val="FFFFFF"/>
      </a:lt1>
      <a:dk2>
        <a:srgbClr val="E6007E"/>
      </a:dk2>
      <a:lt2>
        <a:srgbClr val="5C003A"/>
      </a:lt2>
      <a:accent1>
        <a:srgbClr val="002B57"/>
      </a:accent1>
      <a:accent2>
        <a:srgbClr val="51AE32"/>
      </a:accent2>
      <a:accent3>
        <a:srgbClr val="009098"/>
      </a:accent3>
      <a:accent4>
        <a:srgbClr val="0075B0"/>
      </a:accent4>
      <a:accent5>
        <a:srgbClr val="FDC300"/>
      </a:accent5>
      <a:accent6>
        <a:srgbClr val="EA590C"/>
      </a:accent6>
      <a:hlink>
        <a:srgbClr val="E6007E"/>
      </a:hlink>
      <a:folHlink>
        <a:srgbClr val="5C00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lfilling Lives. Supporting People with Multiple Disadvantage New" id="{7121994C-C909-4E90-A32D-29331E255589}" vid="{3180BABA-3B94-4226-B1DD-0D5E45B42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aab9eda-6b25-49ee-b422-dc22b6a781a6">
      <Terms xmlns="http://schemas.microsoft.com/office/infopath/2007/PartnerControls"/>
    </lcf76f155ced4ddcb4097134ff3c332f>
    <TaxCatchAll xmlns="15d9d9c1-8b80-4333-816d-97f6e685a4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F09311D2572A47B440AA3F36A6E3F5" ma:contentTypeVersion="10" ma:contentTypeDescription="Create a new document." ma:contentTypeScope="" ma:versionID="89e9a14076fdf48a1d315f4c653b7b8e">
  <xsd:schema xmlns:xsd="http://www.w3.org/2001/XMLSchema" xmlns:xs="http://www.w3.org/2001/XMLSchema" xmlns:p="http://schemas.microsoft.com/office/2006/metadata/properties" xmlns:ns2="daab9eda-6b25-49ee-b422-dc22b6a781a6" xmlns:ns3="15d9d9c1-8b80-4333-816d-97f6e685a4f5" targetNamespace="http://schemas.microsoft.com/office/2006/metadata/properties" ma:root="true" ma:fieldsID="de74ce7d509ab4999f7aae48349d6fd3" ns2:_="" ns3:_="">
    <xsd:import namespace="daab9eda-6b25-49ee-b422-dc22b6a781a6"/>
    <xsd:import namespace="15d9d9c1-8b80-4333-816d-97f6e685a4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ab9eda-6b25-49ee-b422-dc22b6a781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df1368-43de-43ee-af93-40a0d98ae56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d9d9c1-8b80-4333-816d-97f6e685a4f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7f6b3fa-cb9a-4f02-9610-e5588b7ad70e}" ma:internalName="TaxCatchAll" ma:showField="CatchAllData" ma:web="15d9d9c1-8b80-4333-816d-97f6e685a4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B44822-CECB-42EA-BB35-AA9E44ADDF03}">
  <ds:schemaRefs>
    <ds:schemaRef ds:uri="http://schemas.microsoft.com/sharepoint/v3/contenttype/forms"/>
  </ds:schemaRefs>
</ds:datastoreItem>
</file>

<file path=customXml/itemProps2.xml><?xml version="1.0" encoding="utf-8"?>
<ds:datastoreItem xmlns:ds="http://schemas.openxmlformats.org/officeDocument/2006/customXml" ds:itemID="{6006E231-52A1-433F-9372-286F989164A4}">
  <ds:schemaRefs>
    <ds:schemaRef ds:uri="15d9d9c1-8b80-4333-816d-97f6e685a4f5"/>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daab9eda-6b25-49ee-b422-dc22b6a781a6"/>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5C79A0A-C757-4D62-B415-E3EFC8927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ab9eda-6b25-49ee-b422-dc22b6a781a6"/>
    <ds:schemaRef ds:uri="15d9d9c1-8b80-4333-816d-97f6e685a4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469</TotalTime>
  <Words>895</Words>
  <Application>Microsoft Office PowerPoint</Application>
  <PresentationFormat>Custom</PresentationFormat>
  <Paragraphs>157</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Rockwell</vt:lpstr>
      <vt:lpstr>Rockwell Std</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Halliwell</dc:creator>
  <cp:lastModifiedBy>Rosey Sanders</cp:lastModifiedBy>
  <cp:revision>29</cp:revision>
  <dcterms:created xsi:type="dcterms:W3CDTF">2021-01-06T10:41:19Z</dcterms:created>
  <dcterms:modified xsi:type="dcterms:W3CDTF">2023-04-19T15:08:02Z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0x010100C1F09311D2572A47B440AA3F36A6E3F5</vt:lpwstr>
  </property>
  <property fmtid="{D5CDD505-2E9C-101B-9397-08002B2CF9AE}" pid="3" name="MediaServiceImageTags">
    <vt:lpwstr/>
  </property>
</Properties>
</file>