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5" r:id="rId5"/>
  </p:sldMasterIdLst>
  <p:notesMasterIdLst>
    <p:notesMasterId r:id="rId34"/>
  </p:notesMasterIdLst>
  <p:sldIdLst>
    <p:sldId id="256" r:id="rId6"/>
    <p:sldId id="263" r:id="rId7"/>
    <p:sldId id="290" r:id="rId8"/>
    <p:sldId id="259" r:id="rId9"/>
    <p:sldId id="264" r:id="rId10"/>
    <p:sldId id="286" r:id="rId11"/>
    <p:sldId id="281" r:id="rId12"/>
    <p:sldId id="287" r:id="rId13"/>
    <p:sldId id="268" r:id="rId14"/>
    <p:sldId id="284" r:id="rId15"/>
    <p:sldId id="285" r:id="rId16"/>
    <p:sldId id="270" r:id="rId17"/>
    <p:sldId id="288" r:id="rId18"/>
    <p:sldId id="265" r:id="rId19"/>
    <p:sldId id="289" r:id="rId20"/>
    <p:sldId id="279" r:id="rId21"/>
    <p:sldId id="278" r:id="rId22"/>
    <p:sldId id="274" r:id="rId23"/>
    <p:sldId id="273" r:id="rId24"/>
    <p:sldId id="266" r:id="rId25"/>
    <p:sldId id="276" r:id="rId26"/>
    <p:sldId id="275" r:id="rId27"/>
    <p:sldId id="277" r:id="rId28"/>
    <p:sldId id="280" r:id="rId29"/>
    <p:sldId id="291" r:id="rId30"/>
    <p:sldId id="269" r:id="rId31"/>
    <p:sldId id="272" r:id="rId32"/>
    <p:sldId id="26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773" y="3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F15A9F-A2A1-4D04-ACC1-17139891C38D}" type="datetimeFigureOut">
              <a:rPr lang="en-GB" smtClean="0"/>
              <a:t>24/04/2023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1FF96-6BC1-4194-915C-B09D82841597}" type="slidenum">
              <a:rPr lang="en-GB" smtClean="0"/>
              <a:t>‹#›</a:t>
            </a:fld>
            <a:endParaRPr lang="en-GB"/>
          </a:p>
        </p:txBody>
      </p:sp>
    </p:spTree>
    <p:extLst>
      <p:ext uri="{BB962C8B-B14F-4D97-AF65-F5344CB8AC3E}">
        <p14:creationId xmlns:p14="http://schemas.microsoft.com/office/powerpoint/2010/main" val="1291313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0DB3-B233-4C29-9BF8-748DB4ECE5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D42468-7F62-4D8F-ABBE-BBC809BD4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C2792C-2C2A-4F9E-96E4-52537682DF9F}"/>
              </a:ext>
            </a:extLst>
          </p:cNvPr>
          <p:cNvSpPr>
            <a:spLocks noGrp="1"/>
          </p:cNvSpPr>
          <p:nvPr>
            <p:ph type="dt" sz="half" idx="10"/>
          </p:nvPr>
        </p:nvSpPr>
        <p:spPr/>
        <p:txBody>
          <a:bodyPr/>
          <a:lstStyle/>
          <a:p>
            <a:fld id="{54AE3A95-549E-44E0-B940-D35AC9C368F4}" type="datetimeFigureOut">
              <a:rPr lang="en-GB" smtClean="0"/>
              <a:t>24/04/2023</a:t>
            </a:fld>
            <a:endParaRPr lang="en-GB"/>
          </a:p>
        </p:txBody>
      </p:sp>
      <p:sp>
        <p:nvSpPr>
          <p:cNvPr id="5" name="Footer Placeholder 4">
            <a:extLst>
              <a:ext uri="{FF2B5EF4-FFF2-40B4-BE49-F238E27FC236}">
                <a16:creationId xmlns:a16="http://schemas.microsoft.com/office/drawing/2014/main" id="{2F8D2940-6CF5-4BA4-9B18-C25902C852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22B316-B1B8-4BF0-AB2A-D016E7DAD238}"/>
              </a:ext>
            </a:extLst>
          </p:cNvPr>
          <p:cNvSpPr>
            <a:spLocks noGrp="1"/>
          </p:cNvSpPr>
          <p:nvPr>
            <p:ph type="sldNum" sz="quarter" idx="12"/>
          </p:nvPr>
        </p:nvSpPr>
        <p:spPr/>
        <p:txBody>
          <a:bodyPr/>
          <a:lstStyle/>
          <a:p>
            <a:fld id="{8DAFAC0A-DAA1-4827-990B-2E3AC44362D7}" type="slidenum">
              <a:rPr lang="en-GB" smtClean="0"/>
              <a:t>‹#›</a:t>
            </a:fld>
            <a:endParaRPr lang="en-GB"/>
          </a:p>
        </p:txBody>
      </p:sp>
    </p:spTree>
    <p:extLst>
      <p:ext uri="{BB962C8B-B14F-4D97-AF65-F5344CB8AC3E}">
        <p14:creationId xmlns:p14="http://schemas.microsoft.com/office/powerpoint/2010/main" val="247549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F11E-C06E-4396-942B-299E057CD3B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C9E2B8-8949-445F-9ACF-0418A5A813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82C5ED-7B20-4328-AE69-E8F2F17CCE0B}"/>
              </a:ext>
            </a:extLst>
          </p:cNvPr>
          <p:cNvSpPr>
            <a:spLocks noGrp="1"/>
          </p:cNvSpPr>
          <p:nvPr>
            <p:ph type="dt" sz="half" idx="10"/>
          </p:nvPr>
        </p:nvSpPr>
        <p:spPr/>
        <p:txBody>
          <a:bodyPr/>
          <a:lstStyle/>
          <a:p>
            <a:fld id="{54AE3A95-549E-44E0-B940-D35AC9C368F4}" type="datetimeFigureOut">
              <a:rPr lang="en-GB" smtClean="0"/>
              <a:t>24/04/2023</a:t>
            </a:fld>
            <a:endParaRPr lang="en-GB"/>
          </a:p>
        </p:txBody>
      </p:sp>
      <p:sp>
        <p:nvSpPr>
          <p:cNvPr id="5" name="Footer Placeholder 4">
            <a:extLst>
              <a:ext uri="{FF2B5EF4-FFF2-40B4-BE49-F238E27FC236}">
                <a16:creationId xmlns:a16="http://schemas.microsoft.com/office/drawing/2014/main" id="{5F1F7B3B-8F54-49A5-B410-C5A1B8430E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53411E-EE96-476C-8946-EB047718010A}"/>
              </a:ext>
            </a:extLst>
          </p:cNvPr>
          <p:cNvSpPr>
            <a:spLocks noGrp="1"/>
          </p:cNvSpPr>
          <p:nvPr>
            <p:ph type="sldNum" sz="quarter" idx="12"/>
          </p:nvPr>
        </p:nvSpPr>
        <p:spPr/>
        <p:txBody>
          <a:bodyPr/>
          <a:lstStyle/>
          <a:p>
            <a:fld id="{8DAFAC0A-DAA1-4827-990B-2E3AC44362D7}" type="slidenum">
              <a:rPr lang="en-GB" smtClean="0"/>
              <a:t>‹#›</a:t>
            </a:fld>
            <a:endParaRPr lang="en-GB"/>
          </a:p>
        </p:txBody>
      </p:sp>
    </p:spTree>
    <p:extLst>
      <p:ext uri="{BB962C8B-B14F-4D97-AF65-F5344CB8AC3E}">
        <p14:creationId xmlns:p14="http://schemas.microsoft.com/office/powerpoint/2010/main" val="1223250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C21DB7-2F7D-48AE-812F-D277313B87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D3547B-B037-46F6-BB6F-AAA03B9B4A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7DE2A2-F3FA-46C0-86B0-68EFDA01C085}"/>
              </a:ext>
            </a:extLst>
          </p:cNvPr>
          <p:cNvSpPr>
            <a:spLocks noGrp="1"/>
          </p:cNvSpPr>
          <p:nvPr>
            <p:ph type="dt" sz="half" idx="10"/>
          </p:nvPr>
        </p:nvSpPr>
        <p:spPr/>
        <p:txBody>
          <a:bodyPr/>
          <a:lstStyle/>
          <a:p>
            <a:fld id="{54AE3A95-549E-44E0-B940-D35AC9C368F4}" type="datetimeFigureOut">
              <a:rPr lang="en-GB" smtClean="0"/>
              <a:t>24/04/2023</a:t>
            </a:fld>
            <a:endParaRPr lang="en-GB"/>
          </a:p>
        </p:txBody>
      </p:sp>
      <p:sp>
        <p:nvSpPr>
          <p:cNvPr id="5" name="Footer Placeholder 4">
            <a:extLst>
              <a:ext uri="{FF2B5EF4-FFF2-40B4-BE49-F238E27FC236}">
                <a16:creationId xmlns:a16="http://schemas.microsoft.com/office/drawing/2014/main" id="{D404DB9C-F66A-417E-AFB2-6553B204EE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B43C11-3C41-47E4-8960-AF967E466711}"/>
              </a:ext>
            </a:extLst>
          </p:cNvPr>
          <p:cNvSpPr>
            <a:spLocks noGrp="1"/>
          </p:cNvSpPr>
          <p:nvPr>
            <p:ph type="sldNum" sz="quarter" idx="12"/>
          </p:nvPr>
        </p:nvSpPr>
        <p:spPr/>
        <p:txBody>
          <a:bodyPr/>
          <a:lstStyle/>
          <a:p>
            <a:fld id="{8DAFAC0A-DAA1-4827-990B-2E3AC44362D7}" type="slidenum">
              <a:rPr lang="en-GB" smtClean="0"/>
              <a:t>‹#›</a:t>
            </a:fld>
            <a:endParaRPr lang="en-GB"/>
          </a:p>
        </p:txBody>
      </p:sp>
    </p:spTree>
    <p:extLst>
      <p:ext uri="{BB962C8B-B14F-4D97-AF65-F5344CB8AC3E}">
        <p14:creationId xmlns:p14="http://schemas.microsoft.com/office/powerpoint/2010/main" val="2120213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D8DD-53FD-4E05-BF40-632843280C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25BFB9D-C8E6-4426-8A64-7402D2844F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69513F-1E06-4B10-BD9C-332558CFF4AC}"/>
              </a:ext>
            </a:extLst>
          </p:cNvPr>
          <p:cNvSpPr>
            <a:spLocks noGrp="1"/>
          </p:cNvSpPr>
          <p:nvPr>
            <p:ph type="dt" sz="half" idx="10"/>
          </p:nvPr>
        </p:nvSpPr>
        <p:spPr/>
        <p:txBody>
          <a:bodyPr/>
          <a:lstStyle/>
          <a:p>
            <a:fld id="{5A17F51E-78A8-413E-BD80-4ED30A6178B8}" type="datetimeFigureOut">
              <a:rPr lang="en-GB" smtClean="0"/>
              <a:t>24/04/2023</a:t>
            </a:fld>
            <a:endParaRPr lang="en-GB"/>
          </a:p>
        </p:txBody>
      </p:sp>
      <p:sp>
        <p:nvSpPr>
          <p:cNvPr id="5" name="Footer Placeholder 4">
            <a:extLst>
              <a:ext uri="{FF2B5EF4-FFF2-40B4-BE49-F238E27FC236}">
                <a16:creationId xmlns:a16="http://schemas.microsoft.com/office/drawing/2014/main" id="{10DFCE9C-45A1-40E7-85B5-74AB6B479B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8DB1D1-709F-4838-8D5B-F0AC8DC910AC}"/>
              </a:ext>
            </a:extLst>
          </p:cNvPr>
          <p:cNvSpPr>
            <a:spLocks noGrp="1"/>
          </p:cNvSpPr>
          <p:nvPr>
            <p:ph type="sldNum" sz="quarter" idx="12"/>
          </p:nvPr>
        </p:nvSpPr>
        <p:spPr/>
        <p:txBody>
          <a:bodyPr/>
          <a:lstStyle/>
          <a:p>
            <a:fld id="{BE2495CF-8181-4C4D-9A3A-5BA9B2DFE337}" type="slidenum">
              <a:rPr lang="en-GB" smtClean="0"/>
              <a:t>‹#›</a:t>
            </a:fld>
            <a:endParaRPr lang="en-GB"/>
          </a:p>
        </p:txBody>
      </p:sp>
    </p:spTree>
    <p:extLst>
      <p:ext uri="{BB962C8B-B14F-4D97-AF65-F5344CB8AC3E}">
        <p14:creationId xmlns:p14="http://schemas.microsoft.com/office/powerpoint/2010/main" val="230269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F2CB0-2970-482B-A37D-BC146533C6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1AE01B-2136-43D8-BBDF-C1E6942EF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9B67F4-5C5A-453D-8FF6-12DED2343FA2}"/>
              </a:ext>
            </a:extLst>
          </p:cNvPr>
          <p:cNvSpPr>
            <a:spLocks noGrp="1"/>
          </p:cNvSpPr>
          <p:nvPr>
            <p:ph type="dt" sz="half" idx="10"/>
          </p:nvPr>
        </p:nvSpPr>
        <p:spPr/>
        <p:txBody>
          <a:bodyPr/>
          <a:lstStyle/>
          <a:p>
            <a:fld id="{5A17F51E-78A8-413E-BD80-4ED30A6178B8}" type="datetimeFigureOut">
              <a:rPr lang="en-GB" smtClean="0"/>
              <a:t>24/04/2023</a:t>
            </a:fld>
            <a:endParaRPr lang="en-GB"/>
          </a:p>
        </p:txBody>
      </p:sp>
      <p:sp>
        <p:nvSpPr>
          <p:cNvPr id="5" name="Footer Placeholder 4">
            <a:extLst>
              <a:ext uri="{FF2B5EF4-FFF2-40B4-BE49-F238E27FC236}">
                <a16:creationId xmlns:a16="http://schemas.microsoft.com/office/drawing/2014/main" id="{4F13E7B7-D326-44CC-94AA-7EB84F4E1F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2233BF-1F0A-4C44-8944-0F0FBC82E5B9}"/>
              </a:ext>
            </a:extLst>
          </p:cNvPr>
          <p:cNvSpPr>
            <a:spLocks noGrp="1"/>
          </p:cNvSpPr>
          <p:nvPr>
            <p:ph type="sldNum" sz="quarter" idx="12"/>
          </p:nvPr>
        </p:nvSpPr>
        <p:spPr/>
        <p:txBody>
          <a:bodyPr/>
          <a:lstStyle/>
          <a:p>
            <a:fld id="{BE2495CF-8181-4C4D-9A3A-5BA9B2DFE337}" type="slidenum">
              <a:rPr lang="en-GB" smtClean="0"/>
              <a:t>‹#›</a:t>
            </a:fld>
            <a:endParaRPr lang="en-GB"/>
          </a:p>
        </p:txBody>
      </p:sp>
    </p:spTree>
    <p:extLst>
      <p:ext uri="{BB962C8B-B14F-4D97-AF65-F5344CB8AC3E}">
        <p14:creationId xmlns:p14="http://schemas.microsoft.com/office/powerpoint/2010/main" val="388927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2F3F6-730B-44B6-AA20-C07EDF0ED0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B8B86B2-1ABD-4714-BB56-F125C5BD3F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7868E9-662B-4687-9131-E54591DA2011}"/>
              </a:ext>
            </a:extLst>
          </p:cNvPr>
          <p:cNvSpPr>
            <a:spLocks noGrp="1"/>
          </p:cNvSpPr>
          <p:nvPr>
            <p:ph type="dt" sz="half" idx="10"/>
          </p:nvPr>
        </p:nvSpPr>
        <p:spPr/>
        <p:txBody>
          <a:bodyPr/>
          <a:lstStyle/>
          <a:p>
            <a:fld id="{5A17F51E-78A8-413E-BD80-4ED30A6178B8}" type="datetimeFigureOut">
              <a:rPr lang="en-GB" smtClean="0"/>
              <a:t>24/04/2023</a:t>
            </a:fld>
            <a:endParaRPr lang="en-GB"/>
          </a:p>
        </p:txBody>
      </p:sp>
      <p:sp>
        <p:nvSpPr>
          <p:cNvPr id="5" name="Footer Placeholder 4">
            <a:extLst>
              <a:ext uri="{FF2B5EF4-FFF2-40B4-BE49-F238E27FC236}">
                <a16:creationId xmlns:a16="http://schemas.microsoft.com/office/drawing/2014/main" id="{70969F72-63C3-41BF-97DD-35B788D4BA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1BC90C-1639-420A-ACC0-3C305BC08590}"/>
              </a:ext>
            </a:extLst>
          </p:cNvPr>
          <p:cNvSpPr>
            <a:spLocks noGrp="1"/>
          </p:cNvSpPr>
          <p:nvPr>
            <p:ph type="sldNum" sz="quarter" idx="12"/>
          </p:nvPr>
        </p:nvSpPr>
        <p:spPr/>
        <p:txBody>
          <a:bodyPr/>
          <a:lstStyle/>
          <a:p>
            <a:fld id="{BE2495CF-8181-4C4D-9A3A-5BA9B2DFE337}" type="slidenum">
              <a:rPr lang="en-GB" smtClean="0"/>
              <a:t>‹#›</a:t>
            </a:fld>
            <a:endParaRPr lang="en-GB"/>
          </a:p>
        </p:txBody>
      </p:sp>
    </p:spTree>
    <p:extLst>
      <p:ext uri="{BB962C8B-B14F-4D97-AF65-F5344CB8AC3E}">
        <p14:creationId xmlns:p14="http://schemas.microsoft.com/office/powerpoint/2010/main" val="758728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92B3-A2BA-4A18-BDAB-C041F40414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1A439E-463B-4214-8382-1B8253EBB5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63B91E-D687-42DE-8A91-FF6991C8BB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F8B3A2-3FFC-4428-91D4-C4CED83D3BC0}"/>
              </a:ext>
            </a:extLst>
          </p:cNvPr>
          <p:cNvSpPr>
            <a:spLocks noGrp="1"/>
          </p:cNvSpPr>
          <p:nvPr>
            <p:ph type="dt" sz="half" idx="10"/>
          </p:nvPr>
        </p:nvSpPr>
        <p:spPr/>
        <p:txBody>
          <a:bodyPr/>
          <a:lstStyle/>
          <a:p>
            <a:fld id="{5A17F51E-78A8-413E-BD80-4ED30A6178B8}" type="datetimeFigureOut">
              <a:rPr lang="en-GB" smtClean="0"/>
              <a:t>24/04/2023</a:t>
            </a:fld>
            <a:endParaRPr lang="en-GB"/>
          </a:p>
        </p:txBody>
      </p:sp>
      <p:sp>
        <p:nvSpPr>
          <p:cNvPr id="6" name="Footer Placeholder 5">
            <a:extLst>
              <a:ext uri="{FF2B5EF4-FFF2-40B4-BE49-F238E27FC236}">
                <a16:creationId xmlns:a16="http://schemas.microsoft.com/office/drawing/2014/main" id="{89825709-9AF3-4ACF-94A4-4F703248F6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9C9D3B-64AA-4B00-86FA-49C10BFEA7A4}"/>
              </a:ext>
            </a:extLst>
          </p:cNvPr>
          <p:cNvSpPr>
            <a:spLocks noGrp="1"/>
          </p:cNvSpPr>
          <p:nvPr>
            <p:ph type="sldNum" sz="quarter" idx="12"/>
          </p:nvPr>
        </p:nvSpPr>
        <p:spPr/>
        <p:txBody>
          <a:bodyPr/>
          <a:lstStyle/>
          <a:p>
            <a:fld id="{BE2495CF-8181-4C4D-9A3A-5BA9B2DFE337}" type="slidenum">
              <a:rPr lang="en-GB" smtClean="0"/>
              <a:t>‹#›</a:t>
            </a:fld>
            <a:endParaRPr lang="en-GB"/>
          </a:p>
        </p:txBody>
      </p:sp>
    </p:spTree>
    <p:extLst>
      <p:ext uri="{BB962C8B-B14F-4D97-AF65-F5344CB8AC3E}">
        <p14:creationId xmlns:p14="http://schemas.microsoft.com/office/powerpoint/2010/main" val="1298373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4035-1A8E-4EC0-8513-6E4A1228E6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9D1B9B-F3E8-4E0E-AD67-BA03FABC4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7BA8D3-1BBB-48E6-8004-791D077E1C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3B438D-9A3E-48BA-8A6B-A1B6EA9D26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B6BFA8-0321-4229-A300-BC434260A3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DC28E6-6078-4701-87E2-381E293AD0EE}"/>
              </a:ext>
            </a:extLst>
          </p:cNvPr>
          <p:cNvSpPr>
            <a:spLocks noGrp="1"/>
          </p:cNvSpPr>
          <p:nvPr>
            <p:ph type="dt" sz="half" idx="10"/>
          </p:nvPr>
        </p:nvSpPr>
        <p:spPr/>
        <p:txBody>
          <a:bodyPr/>
          <a:lstStyle/>
          <a:p>
            <a:fld id="{5A17F51E-78A8-413E-BD80-4ED30A6178B8}" type="datetimeFigureOut">
              <a:rPr lang="en-GB" smtClean="0"/>
              <a:t>24/04/2023</a:t>
            </a:fld>
            <a:endParaRPr lang="en-GB"/>
          </a:p>
        </p:txBody>
      </p:sp>
      <p:sp>
        <p:nvSpPr>
          <p:cNvPr id="8" name="Footer Placeholder 7">
            <a:extLst>
              <a:ext uri="{FF2B5EF4-FFF2-40B4-BE49-F238E27FC236}">
                <a16:creationId xmlns:a16="http://schemas.microsoft.com/office/drawing/2014/main" id="{243F750A-820F-441D-AD69-96DD9F445E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5CBAE0-2946-442F-A913-67D82C25699B}"/>
              </a:ext>
            </a:extLst>
          </p:cNvPr>
          <p:cNvSpPr>
            <a:spLocks noGrp="1"/>
          </p:cNvSpPr>
          <p:nvPr>
            <p:ph type="sldNum" sz="quarter" idx="12"/>
          </p:nvPr>
        </p:nvSpPr>
        <p:spPr/>
        <p:txBody>
          <a:bodyPr/>
          <a:lstStyle/>
          <a:p>
            <a:fld id="{BE2495CF-8181-4C4D-9A3A-5BA9B2DFE337}" type="slidenum">
              <a:rPr lang="en-GB" smtClean="0"/>
              <a:t>‹#›</a:t>
            </a:fld>
            <a:endParaRPr lang="en-GB"/>
          </a:p>
        </p:txBody>
      </p:sp>
    </p:spTree>
    <p:extLst>
      <p:ext uri="{BB962C8B-B14F-4D97-AF65-F5344CB8AC3E}">
        <p14:creationId xmlns:p14="http://schemas.microsoft.com/office/powerpoint/2010/main" val="2076764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C2B87-79F0-4E0A-8A1F-F6DAD5DB0EC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ECEAEF-3EA1-47E9-9275-05CA91052F3F}"/>
              </a:ext>
            </a:extLst>
          </p:cNvPr>
          <p:cNvSpPr>
            <a:spLocks noGrp="1"/>
          </p:cNvSpPr>
          <p:nvPr>
            <p:ph type="dt" sz="half" idx="10"/>
          </p:nvPr>
        </p:nvSpPr>
        <p:spPr/>
        <p:txBody>
          <a:bodyPr/>
          <a:lstStyle/>
          <a:p>
            <a:fld id="{5A17F51E-78A8-413E-BD80-4ED30A6178B8}" type="datetimeFigureOut">
              <a:rPr lang="en-GB" smtClean="0"/>
              <a:t>24/04/2023</a:t>
            </a:fld>
            <a:endParaRPr lang="en-GB"/>
          </a:p>
        </p:txBody>
      </p:sp>
      <p:sp>
        <p:nvSpPr>
          <p:cNvPr id="4" name="Footer Placeholder 3">
            <a:extLst>
              <a:ext uri="{FF2B5EF4-FFF2-40B4-BE49-F238E27FC236}">
                <a16:creationId xmlns:a16="http://schemas.microsoft.com/office/drawing/2014/main" id="{B4827F6C-D1D0-460C-9E1B-BBD1F8C33C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634915-C773-4646-9FCD-52E0D5FB1CF3}"/>
              </a:ext>
            </a:extLst>
          </p:cNvPr>
          <p:cNvSpPr>
            <a:spLocks noGrp="1"/>
          </p:cNvSpPr>
          <p:nvPr>
            <p:ph type="sldNum" sz="quarter" idx="12"/>
          </p:nvPr>
        </p:nvSpPr>
        <p:spPr/>
        <p:txBody>
          <a:bodyPr/>
          <a:lstStyle/>
          <a:p>
            <a:fld id="{BE2495CF-8181-4C4D-9A3A-5BA9B2DFE337}" type="slidenum">
              <a:rPr lang="en-GB" smtClean="0"/>
              <a:t>‹#›</a:t>
            </a:fld>
            <a:endParaRPr lang="en-GB"/>
          </a:p>
        </p:txBody>
      </p:sp>
    </p:spTree>
    <p:extLst>
      <p:ext uri="{BB962C8B-B14F-4D97-AF65-F5344CB8AC3E}">
        <p14:creationId xmlns:p14="http://schemas.microsoft.com/office/powerpoint/2010/main" val="3616282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76A453-0E87-422A-9843-3A6B892CE911}"/>
              </a:ext>
            </a:extLst>
          </p:cNvPr>
          <p:cNvSpPr>
            <a:spLocks noGrp="1"/>
          </p:cNvSpPr>
          <p:nvPr>
            <p:ph type="dt" sz="half" idx="10"/>
          </p:nvPr>
        </p:nvSpPr>
        <p:spPr/>
        <p:txBody>
          <a:bodyPr/>
          <a:lstStyle/>
          <a:p>
            <a:fld id="{5A17F51E-78A8-413E-BD80-4ED30A6178B8}" type="datetimeFigureOut">
              <a:rPr lang="en-GB" smtClean="0"/>
              <a:t>24/04/2023</a:t>
            </a:fld>
            <a:endParaRPr lang="en-GB"/>
          </a:p>
        </p:txBody>
      </p:sp>
      <p:sp>
        <p:nvSpPr>
          <p:cNvPr id="3" name="Footer Placeholder 2">
            <a:extLst>
              <a:ext uri="{FF2B5EF4-FFF2-40B4-BE49-F238E27FC236}">
                <a16:creationId xmlns:a16="http://schemas.microsoft.com/office/drawing/2014/main" id="{560CAC9A-FA62-4787-8616-851D4741C5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63D933-AF01-44D3-93B3-A5657F9A9DB3}"/>
              </a:ext>
            </a:extLst>
          </p:cNvPr>
          <p:cNvSpPr>
            <a:spLocks noGrp="1"/>
          </p:cNvSpPr>
          <p:nvPr>
            <p:ph type="sldNum" sz="quarter" idx="12"/>
          </p:nvPr>
        </p:nvSpPr>
        <p:spPr/>
        <p:txBody>
          <a:bodyPr/>
          <a:lstStyle/>
          <a:p>
            <a:fld id="{BE2495CF-8181-4C4D-9A3A-5BA9B2DFE337}" type="slidenum">
              <a:rPr lang="en-GB" smtClean="0"/>
              <a:t>‹#›</a:t>
            </a:fld>
            <a:endParaRPr lang="en-GB"/>
          </a:p>
        </p:txBody>
      </p:sp>
    </p:spTree>
    <p:extLst>
      <p:ext uri="{BB962C8B-B14F-4D97-AF65-F5344CB8AC3E}">
        <p14:creationId xmlns:p14="http://schemas.microsoft.com/office/powerpoint/2010/main" val="1642544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73FF4-4ADA-4BDB-B542-C8EA72B4E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B405AC-7E83-477E-A86B-AF21DC9BCE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F77ECA3-BA11-461D-8A75-A9A572877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6F2436-75D3-4BF6-BC3A-644AF18432D3}"/>
              </a:ext>
            </a:extLst>
          </p:cNvPr>
          <p:cNvSpPr>
            <a:spLocks noGrp="1"/>
          </p:cNvSpPr>
          <p:nvPr>
            <p:ph type="dt" sz="half" idx="10"/>
          </p:nvPr>
        </p:nvSpPr>
        <p:spPr/>
        <p:txBody>
          <a:bodyPr/>
          <a:lstStyle/>
          <a:p>
            <a:fld id="{5A17F51E-78A8-413E-BD80-4ED30A6178B8}" type="datetimeFigureOut">
              <a:rPr lang="en-GB" smtClean="0"/>
              <a:t>24/04/2023</a:t>
            </a:fld>
            <a:endParaRPr lang="en-GB"/>
          </a:p>
        </p:txBody>
      </p:sp>
      <p:sp>
        <p:nvSpPr>
          <p:cNvPr id="6" name="Footer Placeholder 5">
            <a:extLst>
              <a:ext uri="{FF2B5EF4-FFF2-40B4-BE49-F238E27FC236}">
                <a16:creationId xmlns:a16="http://schemas.microsoft.com/office/drawing/2014/main" id="{EFD070B3-218F-4D42-9256-1B035A447D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553D83-1050-4671-99F7-FC2A1E98EB11}"/>
              </a:ext>
            </a:extLst>
          </p:cNvPr>
          <p:cNvSpPr>
            <a:spLocks noGrp="1"/>
          </p:cNvSpPr>
          <p:nvPr>
            <p:ph type="sldNum" sz="quarter" idx="12"/>
          </p:nvPr>
        </p:nvSpPr>
        <p:spPr/>
        <p:txBody>
          <a:bodyPr/>
          <a:lstStyle/>
          <a:p>
            <a:fld id="{BE2495CF-8181-4C4D-9A3A-5BA9B2DFE337}" type="slidenum">
              <a:rPr lang="en-GB" smtClean="0"/>
              <a:t>‹#›</a:t>
            </a:fld>
            <a:endParaRPr lang="en-GB"/>
          </a:p>
        </p:txBody>
      </p:sp>
    </p:spTree>
    <p:extLst>
      <p:ext uri="{BB962C8B-B14F-4D97-AF65-F5344CB8AC3E}">
        <p14:creationId xmlns:p14="http://schemas.microsoft.com/office/powerpoint/2010/main" val="1796948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688F-AF08-47D1-997B-B959FFE565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F01ED6-C915-40EE-A90E-F628CCFF23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766635-FE3A-403A-B109-804FA89312F9}"/>
              </a:ext>
            </a:extLst>
          </p:cNvPr>
          <p:cNvSpPr>
            <a:spLocks noGrp="1"/>
          </p:cNvSpPr>
          <p:nvPr>
            <p:ph type="dt" sz="half" idx="10"/>
          </p:nvPr>
        </p:nvSpPr>
        <p:spPr/>
        <p:txBody>
          <a:bodyPr/>
          <a:lstStyle/>
          <a:p>
            <a:fld id="{54AE3A95-549E-44E0-B940-D35AC9C368F4}" type="datetimeFigureOut">
              <a:rPr lang="en-GB" smtClean="0"/>
              <a:t>24/04/2023</a:t>
            </a:fld>
            <a:endParaRPr lang="en-GB"/>
          </a:p>
        </p:txBody>
      </p:sp>
      <p:sp>
        <p:nvSpPr>
          <p:cNvPr id="5" name="Footer Placeholder 4">
            <a:extLst>
              <a:ext uri="{FF2B5EF4-FFF2-40B4-BE49-F238E27FC236}">
                <a16:creationId xmlns:a16="http://schemas.microsoft.com/office/drawing/2014/main" id="{F972DF25-A578-4E1B-BE92-9A6834F52E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920DF7-431B-4536-88E2-71011203739A}"/>
              </a:ext>
            </a:extLst>
          </p:cNvPr>
          <p:cNvSpPr>
            <a:spLocks noGrp="1"/>
          </p:cNvSpPr>
          <p:nvPr>
            <p:ph type="sldNum" sz="quarter" idx="12"/>
          </p:nvPr>
        </p:nvSpPr>
        <p:spPr/>
        <p:txBody>
          <a:bodyPr/>
          <a:lstStyle/>
          <a:p>
            <a:fld id="{8DAFAC0A-DAA1-4827-990B-2E3AC44362D7}" type="slidenum">
              <a:rPr lang="en-GB" smtClean="0"/>
              <a:t>‹#›</a:t>
            </a:fld>
            <a:endParaRPr lang="en-GB"/>
          </a:p>
        </p:txBody>
      </p:sp>
    </p:spTree>
    <p:extLst>
      <p:ext uri="{BB962C8B-B14F-4D97-AF65-F5344CB8AC3E}">
        <p14:creationId xmlns:p14="http://schemas.microsoft.com/office/powerpoint/2010/main" val="2198112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9467-E756-4C16-8C23-AF586CD0FA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74C4D9-2CC1-47A2-8D89-29A44F1FAD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87B58D-6854-4B4A-BD23-721C204EA9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FF92C-E6FF-4DFD-BFAA-65E9419A71A1}"/>
              </a:ext>
            </a:extLst>
          </p:cNvPr>
          <p:cNvSpPr>
            <a:spLocks noGrp="1"/>
          </p:cNvSpPr>
          <p:nvPr>
            <p:ph type="dt" sz="half" idx="10"/>
          </p:nvPr>
        </p:nvSpPr>
        <p:spPr/>
        <p:txBody>
          <a:bodyPr/>
          <a:lstStyle/>
          <a:p>
            <a:fld id="{5A17F51E-78A8-413E-BD80-4ED30A6178B8}" type="datetimeFigureOut">
              <a:rPr lang="en-GB" smtClean="0"/>
              <a:t>24/04/2023</a:t>
            </a:fld>
            <a:endParaRPr lang="en-GB"/>
          </a:p>
        </p:txBody>
      </p:sp>
      <p:sp>
        <p:nvSpPr>
          <p:cNvPr id="6" name="Footer Placeholder 5">
            <a:extLst>
              <a:ext uri="{FF2B5EF4-FFF2-40B4-BE49-F238E27FC236}">
                <a16:creationId xmlns:a16="http://schemas.microsoft.com/office/drawing/2014/main" id="{582C9540-6F2F-4EA8-9338-CC51AD323B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1CD3BB-0020-470A-BA9D-459937921401}"/>
              </a:ext>
            </a:extLst>
          </p:cNvPr>
          <p:cNvSpPr>
            <a:spLocks noGrp="1"/>
          </p:cNvSpPr>
          <p:nvPr>
            <p:ph type="sldNum" sz="quarter" idx="12"/>
          </p:nvPr>
        </p:nvSpPr>
        <p:spPr/>
        <p:txBody>
          <a:bodyPr/>
          <a:lstStyle/>
          <a:p>
            <a:fld id="{BE2495CF-8181-4C4D-9A3A-5BA9B2DFE337}" type="slidenum">
              <a:rPr lang="en-GB" smtClean="0"/>
              <a:t>‹#›</a:t>
            </a:fld>
            <a:endParaRPr lang="en-GB"/>
          </a:p>
        </p:txBody>
      </p:sp>
    </p:spTree>
    <p:extLst>
      <p:ext uri="{BB962C8B-B14F-4D97-AF65-F5344CB8AC3E}">
        <p14:creationId xmlns:p14="http://schemas.microsoft.com/office/powerpoint/2010/main" val="2507206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E6D38-4F1F-4CE3-B734-6979717625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B5ABCA-9653-463A-8C15-6166BAAB82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20B668-5541-45DE-A490-9C787CBC0C11}"/>
              </a:ext>
            </a:extLst>
          </p:cNvPr>
          <p:cNvSpPr>
            <a:spLocks noGrp="1"/>
          </p:cNvSpPr>
          <p:nvPr>
            <p:ph type="dt" sz="half" idx="10"/>
          </p:nvPr>
        </p:nvSpPr>
        <p:spPr/>
        <p:txBody>
          <a:bodyPr/>
          <a:lstStyle/>
          <a:p>
            <a:fld id="{5A17F51E-78A8-413E-BD80-4ED30A6178B8}" type="datetimeFigureOut">
              <a:rPr lang="en-GB" smtClean="0"/>
              <a:t>24/04/2023</a:t>
            </a:fld>
            <a:endParaRPr lang="en-GB"/>
          </a:p>
        </p:txBody>
      </p:sp>
      <p:sp>
        <p:nvSpPr>
          <p:cNvPr id="5" name="Footer Placeholder 4">
            <a:extLst>
              <a:ext uri="{FF2B5EF4-FFF2-40B4-BE49-F238E27FC236}">
                <a16:creationId xmlns:a16="http://schemas.microsoft.com/office/drawing/2014/main" id="{B139A006-D66F-45D0-8FC9-0F5A80DB7A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FAC674-1781-4AEE-A88D-765F10394DE2}"/>
              </a:ext>
            </a:extLst>
          </p:cNvPr>
          <p:cNvSpPr>
            <a:spLocks noGrp="1"/>
          </p:cNvSpPr>
          <p:nvPr>
            <p:ph type="sldNum" sz="quarter" idx="12"/>
          </p:nvPr>
        </p:nvSpPr>
        <p:spPr/>
        <p:txBody>
          <a:bodyPr/>
          <a:lstStyle/>
          <a:p>
            <a:fld id="{BE2495CF-8181-4C4D-9A3A-5BA9B2DFE337}" type="slidenum">
              <a:rPr lang="en-GB" smtClean="0"/>
              <a:t>‹#›</a:t>
            </a:fld>
            <a:endParaRPr lang="en-GB"/>
          </a:p>
        </p:txBody>
      </p:sp>
    </p:spTree>
    <p:extLst>
      <p:ext uri="{BB962C8B-B14F-4D97-AF65-F5344CB8AC3E}">
        <p14:creationId xmlns:p14="http://schemas.microsoft.com/office/powerpoint/2010/main" val="3131302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3B27EB-0136-4E2D-B153-89C8C2D02B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3B6487-1C34-49A0-993D-C12F377C69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87AC33-F8BE-4C22-BE37-7E0CAAD98DCD}"/>
              </a:ext>
            </a:extLst>
          </p:cNvPr>
          <p:cNvSpPr>
            <a:spLocks noGrp="1"/>
          </p:cNvSpPr>
          <p:nvPr>
            <p:ph type="dt" sz="half" idx="10"/>
          </p:nvPr>
        </p:nvSpPr>
        <p:spPr/>
        <p:txBody>
          <a:bodyPr/>
          <a:lstStyle/>
          <a:p>
            <a:fld id="{5A17F51E-78A8-413E-BD80-4ED30A6178B8}" type="datetimeFigureOut">
              <a:rPr lang="en-GB" smtClean="0"/>
              <a:t>24/04/2023</a:t>
            </a:fld>
            <a:endParaRPr lang="en-GB"/>
          </a:p>
        </p:txBody>
      </p:sp>
      <p:sp>
        <p:nvSpPr>
          <p:cNvPr id="5" name="Footer Placeholder 4">
            <a:extLst>
              <a:ext uri="{FF2B5EF4-FFF2-40B4-BE49-F238E27FC236}">
                <a16:creationId xmlns:a16="http://schemas.microsoft.com/office/drawing/2014/main" id="{0D4E6D0D-3AE5-41E0-B6F3-EE1C1F38E8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CC9B95-DD1D-4D75-A514-007B5978F10A}"/>
              </a:ext>
            </a:extLst>
          </p:cNvPr>
          <p:cNvSpPr>
            <a:spLocks noGrp="1"/>
          </p:cNvSpPr>
          <p:nvPr>
            <p:ph type="sldNum" sz="quarter" idx="12"/>
          </p:nvPr>
        </p:nvSpPr>
        <p:spPr/>
        <p:txBody>
          <a:bodyPr/>
          <a:lstStyle/>
          <a:p>
            <a:fld id="{BE2495CF-8181-4C4D-9A3A-5BA9B2DFE337}" type="slidenum">
              <a:rPr lang="en-GB" smtClean="0"/>
              <a:t>‹#›</a:t>
            </a:fld>
            <a:endParaRPr lang="en-GB"/>
          </a:p>
        </p:txBody>
      </p:sp>
    </p:spTree>
    <p:extLst>
      <p:ext uri="{BB962C8B-B14F-4D97-AF65-F5344CB8AC3E}">
        <p14:creationId xmlns:p14="http://schemas.microsoft.com/office/powerpoint/2010/main" val="76604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0428-54DD-4F3F-9693-F0A15A4AB3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8D2344-5B45-4495-B4AD-5E7CF9A8F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18DF41-9046-4818-9D76-BA964A2013DB}"/>
              </a:ext>
            </a:extLst>
          </p:cNvPr>
          <p:cNvSpPr>
            <a:spLocks noGrp="1"/>
          </p:cNvSpPr>
          <p:nvPr>
            <p:ph type="dt" sz="half" idx="10"/>
          </p:nvPr>
        </p:nvSpPr>
        <p:spPr/>
        <p:txBody>
          <a:bodyPr/>
          <a:lstStyle/>
          <a:p>
            <a:fld id="{54AE3A95-549E-44E0-B940-D35AC9C368F4}" type="datetimeFigureOut">
              <a:rPr lang="en-GB" smtClean="0"/>
              <a:t>24/04/2023</a:t>
            </a:fld>
            <a:endParaRPr lang="en-GB"/>
          </a:p>
        </p:txBody>
      </p:sp>
      <p:sp>
        <p:nvSpPr>
          <p:cNvPr id="5" name="Footer Placeholder 4">
            <a:extLst>
              <a:ext uri="{FF2B5EF4-FFF2-40B4-BE49-F238E27FC236}">
                <a16:creationId xmlns:a16="http://schemas.microsoft.com/office/drawing/2014/main" id="{4FF674DB-5D86-43BA-9BF7-FA428AA50E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095BF2-A911-43B9-89A8-BB78E36E26DE}"/>
              </a:ext>
            </a:extLst>
          </p:cNvPr>
          <p:cNvSpPr>
            <a:spLocks noGrp="1"/>
          </p:cNvSpPr>
          <p:nvPr>
            <p:ph type="sldNum" sz="quarter" idx="12"/>
          </p:nvPr>
        </p:nvSpPr>
        <p:spPr/>
        <p:txBody>
          <a:bodyPr/>
          <a:lstStyle/>
          <a:p>
            <a:fld id="{8DAFAC0A-DAA1-4827-990B-2E3AC44362D7}" type="slidenum">
              <a:rPr lang="en-GB" smtClean="0"/>
              <a:t>‹#›</a:t>
            </a:fld>
            <a:endParaRPr lang="en-GB"/>
          </a:p>
        </p:txBody>
      </p:sp>
    </p:spTree>
    <p:extLst>
      <p:ext uri="{BB962C8B-B14F-4D97-AF65-F5344CB8AC3E}">
        <p14:creationId xmlns:p14="http://schemas.microsoft.com/office/powerpoint/2010/main" val="1795287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31308-F574-4236-9C3A-948D2EF123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698AC0-1ED9-4E58-B24D-180F6CD047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F020CA-EBAF-4BAD-87E4-C4F4C1357A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5F52EE7-39A5-4DBC-96D3-3F9CF6B8D86C}"/>
              </a:ext>
            </a:extLst>
          </p:cNvPr>
          <p:cNvSpPr>
            <a:spLocks noGrp="1"/>
          </p:cNvSpPr>
          <p:nvPr>
            <p:ph type="dt" sz="half" idx="10"/>
          </p:nvPr>
        </p:nvSpPr>
        <p:spPr/>
        <p:txBody>
          <a:bodyPr/>
          <a:lstStyle/>
          <a:p>
            <a:fld id="{54AE3A95-549E-44E0-B940-D35AC9C368F4}" type="datetimeFigureOut">
              <a:rPr lang="en-GB" smtClean="0"/>
              <a:t>24/04/2023</a:t>
            </a:fld>
            <a:endParaRPr lang="en-GB"/>
          </a:p>
        </p:txBody>
      </p:sp>
      <p:sp>
        <p:nvSpPr>
          <p:cNvPr id="6" name="Footer Placeholder 5">
            <a:extLst>
              <a:ext uri="{FF2B5EF4-FFF2-40B4-BE49-F238E27FC236}">
                <a16:creationId xmlns:a16="http://schemas.microsoft.com/office/drawing/2014/main" id="{DD981A55-7570-4356-BABB-2B356568C7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6D3B80-1C55-4C80-80DF-A23C45FE215E}"/>
              </a:ext>
            </a:extLst>
          </p:cNvPr>
          <p:cNvSpPr>
            <a:spLocks noGrp="1"/>
          </p:cNvSpPr>
          <p:nvPr>
            <p:ph type="sldNum" sz="quarter" idx="12"/>
          </p:nvPr>
        </p:nvSpPr>
        <p:spPr/>
        <p:txBody>
          <a:bodyPr/>
          <a:lstStyle/>
          <a:p>
            <a:fld id="{8DAFAC0A-DAA1-4827-990B-2E3AC44362D7}" type="slidenum">
              <a:rPr lang="en-GB" smtClean="0"/>
              <a:t>‹#›</a:t>
            </a:fld>
            <a:endParaRPr lang="en-GB"/>
          </a:p>
        </p:txBody>
      </p:sp>
    </p:spTree>
    <p:extLst>
      <p:ext uri="{BB962C8B-B14F-4D97-AF65-F5344CB8AC3E}">
        <p14:creationId xmlns:p14="http://schemas.microsoft.com/office/powerpoint/2010/main" val="50692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0438D-11F5-4EB8-9B45-EF19AF181E2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C31C8E-761C-475D-8D1E-72851A5497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628BBB-4C77-4DC9-8F94-60CD2E18C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9A6C3FB-124A-470E-B321-33E4659E8B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000D06-2CEA-4312-8152-473826A085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A4DFCA-57F3-43C6-81C5-22A789A3AF47}"/>
              </a:ext>
            </a:extLst>
          </p:cNvPr>
          <p:cNvSpPr>
            <a:spLocks noGrp="1"/>
          </p:cNvSpPr>
          <p:nvPr>
            <p:ph type="dt" sz="half" idx="10"/>
          </p:nvPr>
        </p:nvSpPr>
        <p:spPr/>
        <p:txBody>
          <a:bodyPr/>
          <a:lstStyle/>
          <a:p>
            <a:fld id="{54AE3A95-549E-44E0-B940-D35AC9C368F4}" type="datetimeFigureOut">
              <a:rPr lang="en-GB" smtClean="0"/>
              <a:t>24/04/2023</a:t>
            </a:fld>
            <a:endParaRPr lang="en-GB"/>
          </a:p>
        </p:txBody>
      </p:sp>
      <p:sp>
        <p:nvSpPr>
          <p:cNvPr id="8" name="Footer Placeholder 7">
            <a:extLst>
              <a:ext uri="{FF2B5EF4-FFF2-40B4-BE49-F238E27FC236}">
                <a16:creationId xmlns:a16="http://schemas.microsoft.com/office/drawing/2014/main" id="{F73BEDE8-888D-4F10-886C-BF105E478C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7EF2D3-3662-4517-8E90-6A7819C37FC0}"/>
              </a:ext>
            </a:extLst>
          </p:cNvPr>
          <p:cNvSpPr>
            <a:spLocks noGrp="1"/>
          </p:cNvSpPr>
          <p:nvPr>
            <p:ph type="sldNum" sz="quarter" idx="12"/>
          </p:nvPr>
        </p:nvSpPr>
        <p:spPr/>
        <p:txBody>
          <a:bodyPr/>
          <a:lstStyle/>
          <a:p>
            <a:fld id="{8DAFAC0A-DAA1-4827-990B-2E3AC44362D7}" type="slidenum">
              <a:rPr lang="en-GB" smtClean="0"/>
              <a:t>‹#›</a:t>
            </a:fld>
            <a:endParaRPr lang="en-GB"/>
          </a:p>
        </p:txBody>
      </p:sp>
    </p:spTree>
    <p:extLst>
      <p:ext uri="{BB962C8B-B14F-4D97-AF65-F5344CB8AC3E}">
        <p14:creationId xmlns:p14="http://schemas.microsoft.com/office/powerpoint/2010/main" val="2570355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488D8-CD73-4ACF-A687-6E6BBBC329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40547C-376D-487E-95C5-34D2EAE6F8D7}"/>
              </a:ext>
            </a:extLst>
          </p:cNvPr>
          <p:cNvSpPr>
            <a:spLocks noGrp="1"/>
          </p:cNvSpPr>
          <p:nvPr>
            <p:ph type="dt" sz="half" idx="10"/>
          </p:nvPr>
        </p:nvSpPr>
        <p:spPr/>
        <p:txBody>
          <a:bodyPr/>
          <a:lstStyle/>
          <a:p>
            <a:fld id="{54AE3A95-549E-44E0-B940-D35AC9C368F4}" type="datetimeFigureOut">
              <a:rPr lang="en-GB" smtClean="0"/>
              <a:t>24/04/2023</a:t>
            </a:fld>
            <a:endParaRPr lang="en-GB"/>
          </a:p>
        </p:txBody>
      </p:sp>
      <p:sp>
        <p:nvSpPr>
          <p:cNvPr id="4" name="Footer Placeholder 3">
            <a:extLst>
              <a:ext uri="{FF2B5EF4-FFF2-40B4-BE49-F238E27FC236}">
                <a16:creationId xmlns:a16="http://schemas.microsoft.com/office/drawing/2014/main" id="{FD943CFE-9EE4-4279-ADCB-974B9C87A4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7701B1-CDF8-4C92-9A24-3A9173A68CC0}"/>
              </a:ext>
            </a:extLst>
          </p:cNvPr>
          <p:cNvSpPr>
            <a:spLocks noGrp="1"/>
          </p:cNvSpPr>
          <p:nvPr>
            <p:ph type="sldNum" sz="quarter" idx="12"/>
          </p:nvPr>
        </p:nvSpPr>
        <p:spPr/>
        <p:txBody>
          <a:bodyPr/>
          <a:lstStyle/>
          <a:p>
            <a:fld id="{8DAFAC0A-DAA1-4827-990B-2E3AC44362D7}" type="slidenum">
              <a:rPr lang="en-GB" smtClean="0"/>
              <a:t>‹#›</a:t>
            </a:fld>
            <a:endParaRPr lang="en-GB"/>
          </a:p>
        </p:txBody>
      </p:sp>
    </p:spTree>
    <p:extLst>
      <p:ext uri="{BB962C8B-B14F-4D97-AF65-F5344CB8AC3E}">
        <p14:creationId xmlns:p14="http://schemas.microsoft.com/office/powerpoint/2010/main" val="149515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EE0A11-E841-4683-81C2-B55702D41279}"/>
              </a:ext>
            </a:extLst>
          </p:cNvPr>
          <p:cNvSpPr>
            <a:spLocks noGrp="1"/>
          </p:cNvSpPr>
          <p:nvPr>
            <p:ph type="dt" sz="half" idx="10"/>
          </p:nvPr>
        </p:nvSpPr>
        <p:spPr/>
        <p:txBody>
          <a:bodyPr/>
          <a:lstStyle/>
          <a:p>
            <a:fld id="{54AE3A95-549E-44E0-B940-D35AC9C368F4}" type="datetimeFigureOut">
              <a:rPr lang="en-GB" smtClean="0"/>
              <a:t>24/04/2023</a:t>
            </a:fld>
            <a:endParaRPr lang="en-GB"/>
          </a:p>
        </p:txBody>
      </p:sp>
      <p:sp>
        <p:nvSpPr>
          <p:cNvPr id="3" name="Footer Placeholder 2">
            <a:extLst>
              <a:ext uri="{FF2B5EF4-FFF2-40B4-BE49-F238E27FC236}">
                <a16:creationId xmlns:a16="http://schemas.microsoft.com/office/drawing/2014/main" id="{DE639192-76A2-43D1-8455-52C8E24AC9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021499-C1B0-4BFF-9B87-5D8EDDEBF3BE}"/>
              </a:ext>
            </a:extLst>
          </p:cNvPr>
          <p:cNvSpPr>
            <a:spLocks noGrp="1"/>
          </p:cNvSpPr>
          <p:nvPr>
            <p:ph type="sldNum" sz="quarter" idx="12"/>
          </p:nvPr>
        </p:nvSpPr>
        <p:spPr/>
        <p:txBody>
          <a:bodyPr/>
          <a:lstStyle/>
          <a:p>
            <a:fld id="{8DAFAC0A-DAA1-4827-990B-2E3AC44362D7}" type="slidenum">
              <a:rPr lang="en-GB" smtClean="0"/>
              <a:t>‹#›</a:t>
            </a:fld>
            <a:endParaRPr lang="en-GB"/>
          </a:p>
        </p:txBody>
      </p:sp>
    </p:spTree>
    <p:extLst>
      <p:ext uri="{BB962C8B-B14F-4D97-AF65-F5344CB8AC3E}">
        <p14:creationId xmlns:p14="http://schemas.microsoft.com/office/powerpoint/2010/main" val="83804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406CA-4560-422D-813E-58555E5F8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BFD91D-21F1-4CE1-936F-EAC6A9AB5C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67B593-68BA-490F-AB24-F3A5DA767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8B7D3B-A3E5-4DD7-A8AD-6A878FA8438E}"/>
              </a:ext>
            </a:extLst>
          </p:cNvPr>
          <p:cNvSpPr>
            <a:spLocks noGrp="1"/>
          </p:cNvSpPr>
          <p:nvPr>
            <p:ph type="dt" sz="half" idx="10"/>
          </p:nvPr>
        </p:nvSpPr>
        <p:spPr/>
        <p:txBody>
          <a:bodyPr/>
          <a:lstStyle/>
          <a:p>
            <a:fld id="{54AE3A95-549E-44E0-B940-D35AC9C368F4}" type="datetimeFigureOut">
              <a:rPr lang="en-GB" smtClean="0"/>
              <a:t>24/04/2023</a:t>
            </a:fld>
            <a:endParaRPr lang="en-GB"/>
          </a:p>
        </p:txBody>
      </p:sp>
      <p:sp>
        <p:nvSpPr>
          <p:cNvPr id="6" name="Footer Placeholder 5">
            <a:extLst>
              <a:ext uri="{FF2B5EF4-FFF2-40B4-BE49-F238E27FC236}">
                <a16:creationId xmlns:a16="http://schemas.microsoft.com/office/drawing/2014/main" id="{C99A0E62-5E95-4A78-98C9-140424FEB5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7C5853-B480-4696-9EC7-D0235EFB5360}"/>
              </a:ext>
            </a:extLst>
          </p:cNvPr>
          <p:cNvSpPr>
            <a:spLocks noGrp="1"/>
          </p:cNvSpPr>
          <p:nvPr>
            <p:ph type="sldNum" sz="quarter" idx="12"/>
          </p:nvPr>
        </p:nvSpPr>
        <p:spPr/>
        <p:txBody>
          <a:bodyPr/>
          <a:lstStyle/>
          <a:p>
            <a:fld id="{8DAFAC0A-DAA1-4827-990B-2E3AC44362D7}" type="slidenum">
              <a:rPr lang="en-GB" smtClean="0"/>
              <a:t>‹#›</a:t>
            </a:fld>
            <a:endParaRPr lang="en-GB"/>
          </a:p>
        </p:txBody>
      </p:sp>
    </p:spTree>
    <p:extLst>
      <p:ext uri="{BB962C8B-B14F-4D97-AF65-F5344CB8AC3E}">
        <p14:creationId xmlns:p14="http://schemas.microsoft.com/office/powerpoint/2010/main" val="340600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08F-6E99-4609-8493-5F9F2F74E7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3AA7F4-CD30-4482-902F-8ED8DFF175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6876AB-DA6A-4002-BFFB-D6EBEF00F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4D0905-E416-4568-A42F-17345B8B43E6}"/>
              </a:ext>
            </a:extLst>
          </p:cNvPr>
          <p:cNvSpPr>
            <a:spLocks noGrp="1"/>
          </p:cNvSpPr>
          <p:nvPr>
            <p:ph type="dt" sz="half" idx="10"/>
          </p:nvPr>
        </p:nvSpPr>
        <p:spPr/>
        <p:txBody>
          <a:bodyPr/>
          <a:lstStyle/>
          <a:p>
            <a:fld id="{54AE3A95-549E-44E0-B940-D35AC9C368F4}" type="datetimeFigureOut">
              <a:rPr lang="en-GB" smtClean="0"/>
              <a:t>24/04/2023</a:t>
            </a:fld>
            <a:endParaRPr lang="en-GB"/>
          </a:p>
        </p:txBody>
      </p:sp>
      <p:sp>
        <p:nvSpPr>
          <p:cNvPr id="6" name="Footer Placeholder 5">
            <a:extLst>
              <a:ext uri="{FF2B5EF4-FFF2-40B4-BE49-F238E27FC236}">
                <a16:creationId xmlns:a16="http://schemas.microsoft.com/office/drawing/2014/main" id="{2A4FEBF4-67B1-430A-8C37-02241BF6D7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8ABE59-A879-4C72-BBD7-A45E48A3AB0B}"/>
              </a:ext>
            </a:extLst>
          </p:cNvPr>
          <p:cNvSpPr>
            <a:spLocks noGrp="1"/>
          </p:cNvSpPr>
          <p:nvPr>
            <p:ph type="sldNum" sz="quarter" idx="12"/>
          </p:nvPr>
        </p:nvSpPr>
        <p:spPr/>
        <p:txBody>
          <a:bodyPr/>
          <a:lstStyle/>
          <a:p>
            <a:fld id="{8DAFAC0A-DAA1-4827-990B-2E3AC44362D7}" type="slidenum">
              <a:rPr lang="en-GB" smtClean="0"/>
              <a:t>‹#›</a:t>
            </a:fld>
            <a:endParaRPr lang="en-GB"/>
          </a:p>
        </p:txBody>
      </p:sp>
    </p:spTree>
    <p:extLst>
      <p:ext uri="{BB962C8B-B14F-4D97-AF65-F5344CB8AC3E}">
        <p14:creationId xmlns:p14="http://schemas.microsoft.com/office/powerpoint/2010/main" val="3255991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8F72A-0CDF-4123-BE22-2C0C87B82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987313-6531-4C7F-AD00-BF67CF3295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39270A-FD92-45CE-B216-BBFE2EA3F1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E3A95-549E-44E0-B940-D35AC9C368F4}" type="datetimeFigureOut">
              <a:rPr lang="en-GB" smtClean="0"/>
              <a:t>24/04/2023</a:t>
            </a:fld>
            <a:endParaRPr lang="en-GB"/>
          </a:p>
        </p:txBody>
      </p:sp>
      <p:sp>
        <p:nvSpPr>
          <p:cNvPr id="5" name="Footer Placeholder 4">
            <a:extLst>
              <a:ext uri="{FF2B5EF4-FFF2-40B4-BE49-F238E27FC236}">
                <a16:creationId xmlns:a16="http://schemas.microsoft.com/office/drawing/2014/main" id="{A668D1AF-31FD-4A66-ABB7-9F55E3CF1D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20995CF-E7CE-4548-84C4-2194D25555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FAC0A-DAA1-4827-990B-2E3AC44362D7}" type="slidenum">
              <a:rPr lang="en-GB" smtClean="0"/>
              <a:t>‹#›</a:t>
            </a:fld>
            <a:endParaRPr lang="en-GB"/>
          </a:p>
        </p:txBody>
      </p:sp>
      <p:pic>
        <p:nvPicPr>
          <p:cNvPr id="8" name="Picture 7">
            <a:extLst>
              <a:ext uri="{FF2B5EF4-FFF2-40B4-BE49-F238E27FC236}">
                <a16:creationId xmlns:a16="http://schemas.microsoft.com/office/drawing/2014/main" id="{85BAD9EE-6E23-4A28-8B76-FB63DBCE411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899624"/>
            <a:ext cx="12192000" cy="958376"/>
          </a:xfrm>
          <a:prstGeom prst="rect">
            <a:avLst/>
          </a:prstGeom>
        </p:spPr>
      </p:pic>
    </p:spTree>
    <p:extLst>
      <p:ext uri="{BB962C8B-B14F-4D97-AF65-F5344CB8AC3E}">
        <p14:creationId xmlns:p14="http://schemas.microsoft.com/office/powerpoint/2010/main" val="13300727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17C42D-CB2C-4485-9AA9-686FDA0201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D1F63E-657A-471E-AEAD-440F983CB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F294DE-63DC-4868-AD01-1D2A2FAD19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7F51E-78A8-413E-BD80-4ED30A6178B8}" type="datetimeFigureOut">
              <a:rPr lang="en-GB" smtClean="0"/>
              <a:t>24/04/2023</a:t>
            </a:fld>
            <a:endParaRPr lang="en-GB"/>
          </a:p>
        </p:txBody>
      </p:sp>
      <p:sp>
        <p:nvSpPr>
          <p:cNvPr id="5" name="Footer Placeholder 4">
            <a:extLst>
              <a:ext uri="{FF2B5EF4-FFF2-40B4-BE49-F238E27FC236}">
                <a16:creationId xmlns:a16="http://schemas.microsoft.com/office/drawing/2014/main" id="{BADF515C-444A-47D8-97E6-90BB738B17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C1FC82-67BE-4111-A34B-661A67E969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495CF-8181-4C4D-9A3A-5BA9B2DFE337}" type="slidenum">
              <a:rPr lang="en-GB" smtClean="0"/>
              <a:t>‹#›</a:t>
            </a:fld>
            <a:endParaRPr lang="en-GB"/>
          </a:p>
        </p:txBody>
      </p:sp>
    </p:spTree>
    <p:extLst>
      <p:ext uri="{BB962C8B-B14F-4D97-AF65-F5344CB8AC3E}">
        <p14:creationId xmlns:p14="http://schemas.microsoft.com/office/powerpoint/2010/main" val="385754345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rnwallcommunityfoundation.com/eligibility-checker/"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cornwallcommunityfoundation.com/introduction-to-grants/available-gran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rnwallcommunityfoundation.com/grants/the-emily-bolitho-trust-2/" TargetMode="External"/><Relationship Id="rId2" Type="http://schemas.openxmlformats.org/officeDocument/2006/relationships/hyperlink" Target="https://www.cornwallcommunityfoundation.com/grants/young-and-talented-cornwall/" TargetMode="External"/><Relationship Id="rId1" Type="http://schemas.openxmlformats.org/officeDocument/2006/relationships/slideLayout" Target="../slideLayouts/slideLayout2.xml"/><Relationship Id="rId4" Type="http://schemas.openxmlformats.org/officeDocument/2006/relationships/hyperlink" Target="https://www.cornwallcommunityfoundation.com/grants/south-west-enterprise-fun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cornwallcommunityfoundation.com/grants/iwill-fund/" TargetMode="External"/><Relationship Id="rId2" Type="http://schemas.openxmlformats.org/officeDocument/2006/relationships/hyperlink" Target="https://www.cornwallcommunityfoundation.com/grants/cornwall-womens-fun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A00"/>
        </a:solidFill>
        <a:effectLst/>
      </p:bgPr>
    </p:bg>
    <p:spTree>
      <p:nvGrpSpPr>
        <p:cNvPr id="1" name=""/>
        <p:cNvGrpSpPr/>
        <p:nvPr/>
      </p:nvGrpSpPr>
      <p:grpSpPr>
        <a:xfrm>
          <a:off x="0" y="0"/>
          <a:ext cx="0" cy="0"/>
          <a:chOff x="0" y="0"/>
          <a:chExt cx="0" cy="0"/>
        </a:xfrm>
      </p:grpSpPr>
      <p:pic>
        <p:nvPicPr>
          <p:cNvPr id="90" name="Picture 89" descr="A picture containing shape&#10;&#10;Description automatically generated">
            <a:extLst>
              <a:ext uri="{FF2B5EF4-FFF2-40B4-BE49-F238E27FC236}">
                <a16:creationId xmlns:a16="http://schemas.microsoft.com/office/drawing/2014/main" id="{58ECA9DD-1992-4819-9E89-44F263E35FB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48256" y="1683950"/>
            <a:ext cx="6495485" cy="2352179"/>
          </a:xfrm>
          <a:prstGeom prst="rect">
            <a:avLst/>
          </a:prstGeom>
        </p:spPr>
      </p:pic>
      <p:sp>
        <p:nvSpPr>
          <p:cNvPr id="92" name="TextBox 91">
            <a:extLst>
              <a:ext uri="{FF2B5EF4-FFF2-40B4-BE49-F238E27FC236}">
                <a16:creationId xmlns:a16="http://schemas.microsoft.com/office/drawing/2014/main" id="{53E7631A-5F05-40B6-8173-95D0887A07AE}"/>
              </a:ext>
            </a:extLst>
          </p:cNvPr>
          <p:cNvSpPr txBox="1"/>
          <p:nvPr/>
        </p:nvSpPr>
        <p:spPr>
          <a:xfrm>
            <a:off x="3241038" y="4650830"/>
            <a:ext cx="5709920" cy="523220"/>
          </a:xfrm>
          <a:prstGeom prst="rect">
            <a:avLst/>
          </a:prstGeom>
          <a:noFill/>
        </p:spPr>
        <p:txBody>
          <a:bodyPr wrap="square" rtlCol="0">
            <a:spAutoFit/>
          </a:bodyPr>
          <a:lstStyle/>
          <a:p>
            <a:pPr algn="ctr"/>
            <a:r>
              <a:rPr lang="en-GB" sz="2800">
                <a:latin typeface="Poppins Light" panose="00000400000000000000" pitchFamily="2" charset="0"/>
                <a:cs typeface="Poppins Light" panose="00000400000000000000" pitchFamily="2" charset="0"/>
              </a:rPr>
              <a:t>Positive change for one and all </a:t>
            </a:r>
          </a:p>
        </p:txBody>
      </p:sp>
    </p:spTree>
    <p:extLst>
      <p:ext uri="{BB962C8B-B14F-4D97-AF65-F5344CB8AC3E}">
        <p14:creationId xmlns:p14="http://schemas.microsoft.com/office/powerpoint/2010/main" val="2103258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F5996BA-A829-9FE9-E896-92E0D5E3DBD7}"/>
              </a:ext>
            </a:extLst>
          </p:cNvPr>
          <p:cNvPicPr>
            <a:picLocks noGrp="1" noChangeAspect="1"/>
          </p:cNvPicPr>
          <p:nvPr>
            <p:ph sz="half" idx="1"/>
          </p:nvPr>
        </p:nvPicPr>
        <p:blipFill rotWithShape="1">
          <a:blip r:embed="rId2"/>
          <a:srcRect l="49890" t="9075" r="1775" b="-4757"/>
          <a:stretch/>
        </p:blipFill>
        <p:spPr>
          <a:xfrm>
            <a:off x="204281" y="410547"/>
            <a:ext cx="11561621" cy="6544730"/>
          </a:xfrm>
        </p:spPr>
      </p:pic>
    </p:spTree>
    <p:extLst>
      <p:ext uri="{BB962C8B-B14F-4D97-AF65-F5344CB8AC3E}">
        <p14:creationId xmlns:p14="http://schemas.microsoft.com/office/powerpoint/2010/main" val="4285444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C6991A-52BD-BBB4-552A-83ADB23142AD}"/>
              </a:ext>
            </a:extLst>
          </p:cNvPr>
          <p:cNvPicPr>
            <a:picLocks noChangeAspect="1"/>
          </p:cNvPicPr>
          <p:nvPr/>
        </p:nvPicPr>
        <p:blipFill rotWithShape="1">
          <a:blip r:embed="rId2"/>
          <a:srcRect l="50740"/>
          <a:stretch/>
        </p:blipFill>
        <p:spPr>
          <a:xfrm>
            <a:off x="863164" y="165371"/>
            <a:ext cx="10712783" cy="5885233"/>
          </a:xfrm>
          <a:prstGeom prst="rect">
            <a:avLst/>
          </a:prstGeom>
        </p:spPr>
      </p:pic>
    </p:spTree>
    <p:extLst>
      <p:ext uri="{BB962C8B-B14F-4D97-AF65-F5344CB8AC3E}">
        <p14:creationId xmlns:p14="http://schemas.microsoft.com/office/powerpoint/2010/main" val="2814312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06D1-2194-4659-9A96-0FCD7F4AFF09}"/>
              </a:ext>
            </a:extLst>
          </p:cNvPr>
          <p:cNvSpPr>
            <a:spLocks noGrp="1"/>
          </p:cNvSpPr>
          <p:nvPr>
            <p:ph type="title"/>
          </p:nvPr>
        </p:nvSpPr>
        <p:spPr/>
        <p:txBody>
          <a:bodyPr>
            <a:noAutofit/>
          </a:bodyPr>
          <a:lstStyle/>
          <a:p>
            <a:pPr algn="ctr"/>
            <a:r>
              <a:rPr lang="en-US" sz="3200" b="1" i="0" dirty="0">
                <a:solidFill>
                  <a:srgbClr val="000000"/>
                </a:solidFill>
                <a:effectLst/>
                <a:latin typeface="Poppins"/>
              </a:rPr>
              <a:t>All grant applicants will need to have the following supporting information before a grant will be awarded:</a:t>
            </a:r>
            <a:endParaRPr lang="en-GB" sz="3200" dirty="0"/>
          </a:p>
        </p:txBody>
      </p:sp>
      <p:sp>
        <p:nvSpPr>
          <p:cNvPr id="3" name="Content Placeholder 2">
            <a:extLst>
              <a:ext uri="{FF2B5EF4-FFF2-40B4-BE49-F238E27FC236}">
                <a16:creationId xmlns:a16="http://schemas.microsoft.com/office/drawing/2014/main" id="{ACF61F04-9531-4599-9DE5-629AF60B5152}"/>
              </a:ext>
            </a:extLst>
          </p:cNvPr>
          <p:cNvSpPr>
            <a:spLocks noGrp="1"/>
          </p:cNvSpPr>
          <p:nvPr>
            <p:ph idx="1"/>
          </p:nvPr>
        </p:nvSpPr>
        <p:spPr>
          <a:xfrm>
            <a:off x="838200" y="1825625"/>
            <a:ext cx="10515600" cy="3962433"/>
          </a:xfrm>
        </p:spPr>
        <p:txBody>
          <a:bodyPr>
            <a:normAutofit fontScale="70000" lnSpcReduction="20000"/>
          </a:bodyPr>
          <a:lstStyle/>
          <a:p>
            <a:pPr algn="l">
              <a:lnSpc>
                <a:spcPct val="160000"/>
              </a:lnSpc>
              <a:buFont typeface="Arial" panose="020B0604020202020204" pitchFamily="34" charset="0"/>
              <a:buChar char="•"/>
            </a:pPr>
            <a:r>
              <a:rPr lang="en-US" sz="1600" b="0" i="0" dirty="0">
                <a:solidFill>
                  <a:srgbClr val="000000"/>
                </a:solidFill>
                <a:effectLst/>
                <a:latin typeface="Poppins"/>
              </a:rPr>
              <a:t>a </a:t>
            </a:r>
            <a:r>
              <a:rPr lang="en-US" sz="1600" b="0" i="0" dirty="0" err="1">
                <a:solidFill>
                  <a:srgbClr val="000000"/>
                </a:solidFill>
                <a:effectLst/>
                <a:latin typeface="Poppins"/>
              </a:rPr>
              <a:t>recognised</a:t>
            </a:r>
            <a:r>
              <a:rPr lang="en-US" sz="1600" b="0" i="0" dirty="0">
                <a:solidFill>
                  <a:srgbClr val="000000"/>
                </a:solidFill>
                <a:effectLst/>
                <a:latin typeface="Poppins"/>
              </a:rPr>
              <a:t> governing document e.g. Constitution, Articles which outlines the </a:t>
            </a:r>
            <a:r>
              <a:rPr lang="en-US" sz="1600" b="0" i="0" dirty="0" err="1">
                <a:solidFill>
                  <a:srgbClr val="000000"/>
                </a:solidFill>
                <a:effectLst/>
                <a:latin typeface="Poppins"/>
              </a:rPr>
              <a:t>organisation’s</a:t>
            </a:r>
            <a:r>
              <a:rPr lang="en-US" sz="1600" b="0" i="0" dirty="0">
                <a:solidFill>
                  <a:srgbClr val="000000"/>
                </a:solidFill>
                <a:effectLst/>
                <a:latin typeface="Poppins"/>
              </a:rPr>
              <a:t>  objectives, and it must have a Dissolution Clause</a:t>
            </a:r>
          </a:p>
          <a:p>
            <a:pPr algn="l">
              <a:lnSpc>
                <a:spcPct val="160000"/>
              </a:lnSpc>
              <a:buFont typeface="Arial" panose="020B0604020202020204" pitchFamily="34" charset="0"/>
              <a:buChar char="•"/>
            </a:pPr>
            <a:r>
              <a:rPr lang="en-US" sz="1600" b="0" i="0" dirty="0">
                <a:solidFill>
                  <a:srgbClr val="000000"/>
                </a:solidFill>
                <a:effectLst/>
                <a:latin typeface="Poppins"/>
              </a:rPr>
              <a:t>confirmation you have a minimum of three unrelated members on your Management Committee or if you are a Registered Charity, we ask there are three unrelated Trustees registered with the Charity Commission</a:t>
            </a:r>
          </a:p>
          <a:p>
            <a:pPr algn="l">
              <a:lnSpc>
                <a:spcPct val="160000"/>
              </a:lnSpc>
              <a:buFont typeface="Arial" panose="020B0604020202020204" pitchFamily="34" charset="0"/>
              <a:buChar char="•"/>
            </a:pPr>
            <a:r>
              <a:rPr lang="en-US" sz="1600" b="0" i="0" dirty="0">
                <a:solidFill>
                  <a:srgbClr val="000000"/>
                </a:solidFill>
                <a:effectLst/>
                <a:latin typeface="Poppins"/>
              </a:rPr>
              <a:t>please ensure your details registered with the Charity Commission are up to date if you are a Registered Charity or a Charitable Incorporated </a:t>
            </a:r>
            <a:r>
              <a:rPr lang="en-US" sz="1600" b="0" i="0" dirty="0" err="1">
                <a:solidFill>
                  <a:srgbClr val="000000"/>
                </a:solidFill>
                <a:effectLst/>
                <a:latin typeface="Poppins"/>
              </a:rPr>
              <a:t>Organisation</a:t>
            </a:r>
            <a:endParaRPr lang="en-US" sz="1600" b="0" i="0" dirty="0">
              <a:solidFill>
                <a:srgbClr val="000000"/>
              </a:solidFill>
              <a:effectLst/>
              <a:latin typeface="Poppins"/>
            </a:endParaRPr>
          </a:p>
          <a:p>
            <a:pPr algn="l">
              <a:lnSpc>
                <a:spcPct val="160000"/>
              </a:lnSpc>
              <a:buFont typeface="Arial" panose="020B0604020202020204" pitchFamily="34" charset="0"/>
              <a:buChar char="•"/>
            </a:pPr>
            <a:r>
              <a:rPr lang="en-US" sz="1600" b="0" i="0" dirty="0">
                <a:solidFill>
                  <a:srgbClr val="000000"/>
                </a:solidFill>
                <a:effectLst/>
                <a:latin typeface="Poppins"/>
              </a:rPr>
              <a:t>if you are working with children and/or people at risk, please submit your Safeguarding Policy with your Safeguarding Officer’s named and contact details within this policy</a:t>
            </a:r>
          </a:p>
          <a:p>
            <a:pPr algn="l">
              <a:lnSpc>
                <a:spcPct val="160000"/>
              </a:lnSpc>
              <a:buFont typeface="Arial" panose="020B0604020202020204" pitchFamily="34" charset="0"/>
              <a:buChar char="•"/>
            </a:pPr>
            <a:r>
              <a:rPr lang="en-US" sz="1600" b="0" i="0" dirty="0">
                <a:solidFill>
                  <a:srgbClr val="000000"/>
                </a:solidFill>
                <a:effectLst/>
                <a:latin typeface="Poppins"/>
              </a:rPr>
              <a:t>up to date annual accounts for your </a:t>
            </a:r>
            <a:r>
              <a:rPr lang="en-US" sz="1600" b="0" i="0" dirty="0" err="1">
                <a:solidFill>
                  <a:srgbClr val="000000"/>
                </a:solidFill>
                <a:effectLst/>
                <a:latin typeface="Poppins"/>
              </a:rPr>
              <a:t>organisation</a:t>
            </a:r>
            <a:endParaRPr lang="en-US" sz="1600" b="0" i="0" dirty="0">
              <a:solidFill>
                <a:srgbClr val="000000"/>
              </a:solidFill>
              <a:effectLst/>
              <a:latin typeface="Poppins"/>
            </a:endParaRPr>
          </a:p>
          <a:p>
            <a:pPr algn="l">
              <a:lnSpc>
                <a:spcPct val="160000"/>
              </a:lnSpc>
              <a:buFont typeface="Arial" panose="020B0604020202020204" pitchFamily="34" charset="0"/>
              <a:buChar char="•"/>
            </a:pPr>
            <a:r>
              <a:rPr lang="en-US" sz="1600" b="0" i="0" dirty="0">
                <a:solidFill>
                  <a:srgbClr val="000000"/>
                </a:solidFill>
                <a:effectLst/>
                <a:latin typeface="Poppins"/>
              </a:rPr>
              <a:t>a bank account in the </a:t>
            </a:r>
            <a:r>
              <a:rPr lang="en-US" sz="1600" b="0" i="0" dirty="0" err="1">
                <a:solidFill>
                  <a:srgbClr val="000000"/>
                </a:solidFill>
                <a:effectLst/>
                <a:latin typeface="Poppins"/>
              </a:rPr>
              <a:t>organisation’s</a:t>
            </a:r>
            <a:r>
              <a:rPr lang="en-US" sz="1600" b="0" i="0" dirty="0">
                <a:solidFill>
                  <a:srgbClr val="000000"/>
                </a:solidFill>
                <a:effectLst/>
                <a:latin typeface="Poppins"/>
              </a:rPr>
              <a:t> name which requires two unrelated signatories for all withdrawals</a:t>
            </a:r>
          </a:p>
          <a:p>
            <a:pPr algn="l">
              <a:lnSpc>
                <a:spcPct val="160000"/>
              </a:lnSpc>
              <a:buFont typeface="Arial" panose="020B0604020202020204" pitchFamily="34" charset="0"/>
              <a:buChar char="•"/>
            </a:pPr>
            <a:r>
              <a:rPr lang="en-US" sz="1600" b="0" i="0" dirty="0">
                <a:solidFill>
                  <a:srgbClr val="000000"/>
                </a:solidFill>
                <a:effectLst/>
                <a:latin typeface="Poppins"/>
              </a:rPr>
              <a:t>in date, relevant Insurance Policies</a:t>
            </a:r>
          </a:p>
          <a:p>
            <a:pPr algn="l">
              <a:lnSpc>
                <a:spcPct val="160000"/>
              </a:lnSpc>
              <a:buFont typeface="Arial" panose="020B0604020202020204" pitchFamily="34" charset="0"/>
              <a:buChar char="•"/>
            </a:pPr>
            <a:r>
              <a:rPr lang="en-US" sz="1600" b="0" i="0" dirty="0">
                <a:solidFill>
                  <a:srgbClr val="000000"/>
                </a:solidFill>
                <a:effectLst/>
                <a:latin typeface="Poppins"/>
              </a:rPr>
              <a:t>an Equal Opportunities Policy</a:t>
            </a:r>
          </a:p>
          <a:p>
            <a:pPr algn="l">
              <a:lnSpc>
                <a:spcPct val="160000"/>
              </a:lnSpc>
              <a:buFont typeface="Arial" panose="020B0604020202020204" pitchFamily="34" charset="0"/>
              <a:buChar char="•"/>
            </a:pPr>
            <a:r>
              <a:rPr lang="en-US" sz="1600" b="0" i="0" dirty="0">
                <a:solidFill>
                  <a:srgbClr val="000000"/>
                </a:solidFill>
                <a:effectLst/>
                <a:latin typeface="Poppins"/>
              </a:rPr>
              <a:t>occasionally, we may require a written reference from an independent referee</a:t>
            </a:r>
          </a:p>
          <a:p>
            <a:endParaRPr lang="en-GB" dirty="0"/>
          </a:p>
        </p:txBody>
      </p:sp>
    </p:spTree>
    <p:extLst>
      <p:ext uri="{BB962C8B-B14F-4D97-AF65-F5344CB8AC3E}">
        <p14:creationId xmlns:p14="http://schemas.microsoft.com/office/powerpoint/2010/main" val="769163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182A60-F09C-8501-8D7F-C4D2A4E3319F}"/>
              </a:ext>
            </a:extLst>
          </p:cNvPr>
          <p:cNvPicPr>
            <a:picLocks noChangeAspect="1"/>
          </p:cNvPicPr>
          <p:nvPr/>
        </p:nvPicPr>
        <p:blipFill rotWithShape="1">
          <a:blip r:embed="rId2"/>
          <a:srcRect l="50000"/>
          <a:stretch/>
        </p:blipFill>
        <p:spPr>
          <a:xfrm>
            <a:off x="1251626" y="206712"/>
            <a:ext cx="10406433" cy="5853619"/>
          </a:xfrm>
          <a:prstGeom prst="rect">
            <a:avLst/>
          </a:prstGeom>
        </p:spPr>
      </p:pic>
      <p:sp>
        <p:nvSpPr>
          <p:cNvPr id="5" name="TextBox 4">
            <a:extLst>
              <a:ext uri="{FF2B5EF4-FFF2-40B4-BE49-F238E27FC236}">
                <a16:creationId xmlns:a16="http://schemas.microsoft.com/office/drawing/2014/main" id="{D6DF5F56-ABFD-8892-4B73-20E39C1BAF5D}"/>
              </a:ext>
            </a:extLst>
          </p:cNvPr>
          <p:cNvSpPr txBox="1"/>
          <p:nvPr/>
        </p:nvSpPr>
        <p:spPr>
          <a:xfrm>
            <a:off x="447869" y="2659224"/>
            <a:ext cx="2668555" cy="1200329"/>
          </a:xfrm>
          <a:prstGeom prst="rect">
            <a:avLst/>
          </a:prstGeom>
          <a:noFill/>
        </p:spPr>
        <p:txBody>
          <a:bodyPr wrap="square" rtlCol="0">
            <a:spAutoFit/>
          </a:bodyPr>
          <a:lstStyle/>
          <a:p>
            <a:r>
              <a:rPr lang="en-US">
                <a:hlinkClick r:id="rId3"/>
              </a:rPr>
              <a:t>Check your eligibility for grant funding - Cornwall Community Foundation</a:t>
            </a:r>
            <a:endParaRPr lang="en-GB" dirty="0"/>
          </a:p>
        </p:txBody>
      </p:sp>
    </p:spTree>
    <p:extLst>
      <p:ext uri="{BB962C8B-B14F-4D97-AF65-F5344CB8AC3E}">
        <p14:creationId xmlns:p14="http://schemas.microsoft.com/office/powerpoint/2010/main" val="723865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47A5A-6B85-42EE-AD7A-5343D88049DD}"/>
              </a:ext>
            </a:extLst>
          </p:cNvPr>
          <p:cNvSpPr>
            <a:spLocks noGrp="1"/>
          </p:cNvSpPr>
          <p:nvPr>
            <p:ph type="ctrTitle"/>
          </p:nvPr>
        </p:nvSpPr>
        <p:spPr>
          <a:xfrm>
            <a:off x="1524000" y="1966424"/>
            <a:ext cx="9144000" cy="2387600"/>
          </a:xfrm>
        </p:spPr>
        <p:txBody>
          <a:bodyPr>
            <a:normAutofit fontScale="90000"/>
          </a:bodyPr>
          <a:lstStyle/>
          <a:p>
            <a:r>
              <a:rPr lang="en-US" dirty="0"/>
              <a:t>What does Cornwall Community Foundation have funding for?</a:t>
            </a:r>
            <a:endParaRPr lang="en-GB" dirty="0"/>
          </a:p>
        </p:txBody>
      </p:sp>
    </p:spTree>
    <p:extLst>
      <p:ext uri="{BB962C8B-B14F-4D97-AF65-F5344CB8AC3E}">
        <p14:creationId xmlns:p14="http://schemas.microsoft.com/office/powerpoint/2010/main" val="410794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28CF8-2A10-9FBD-42DA-182106AD322D}"/>
              </a:ext>
            </a:extLst>
          </p:cNvPr>
          <p:cNvSpPr>
            <a:spLocks noGrp="1"/>
          </p:cNvSpPr>
          <p:nvPr>
            <p:ph type="title"/>
          </p:nvPr>
        </p:nvSpPr>
        <p:spPr/>
        <p:txBody>
          <a:bodyPr>
            <a:normAutofit/>
          </a:bodyPr>
          <a:lstStyle/>
          <a:p>
            <a:r>
              <a:rPr lang="en-GB" b="1" i="0" cap="all" dirty="0">
                <a:effectLst/>
                <a:latin typeface="Poppins" panose="00000500000000000000" pitchFamily="2" charset="0"/>
              </a:rPr>
              <a:t>GRANTS AVAILABLE</a:t>
            </a:r>
            <a:br>
              <a:rPr lang="en-GB" b="1" i="0" cap="all" dirty="0">
                <a:effectLst/>
                <a:latin typeface="Poppins" panose="00000500000000000000" pitchFamily="2" charset="0"/>
              </a:rPr>
            </a:br>
            <a:endParaRPr lang="en-GB" sz="2700" dirty="0">
              <a:latin typeface="+mn-lt"/>
            </a:endParaRPr>
          </a:p>
        </p:txBody>
      </p:sp>
      <p:sp>
        <p:nvSpPr>
          <p:cNvPr id="3" name="Content Placeholder 2">
            <a:extLst>
              <a:ext uri="{FF2B5EF4-FFF2-40B4-BE49-F238E27FC236}">
                <a16:creationId xmlns:a16="http://schemas.microsoft.com/office/drawing/2014/main" id="{9B24E794-D7CF-4523-2E07-308CF25D34F4}"/>
              </a:ext>
            </a:extLst>
          </p:cNvPr>
          <p:cNvSpPr>
            <a:spLocks noGrp="1"/>
          </p:cNvSpPr>
          <p:nvPr>
            <p:ph idx="1"/>
          </p:nvPr>
        </p:nvSpPr>
        <p:spPr/>
        <p:txBody>
          <a:bodyPr>
            <a:normAutofit/>
          </a:bodyPr>
          <a:lstStyle/>
          <a:p>
            <a:r>
              <a:rPr lang="en-US" sz="2800" dirty="0">
                <a:latin typeface="+mn-lt"/>
                <a:hlinkClick r:id="rId2"/>
              </a:rPr>
              <a:t>Grants available - Cornwall Community Foundation</a:t>
            </a:r>
            <a:endParaRPr lang="en-GB" dirty="0"/>
          </a:p>
        </p:txBody>
      </p:sp>
    </p:spTree>
    <p:extLst>
      <p:ext uri="{BB962C8B-B14F-4D97-AF65-F5344CB8AC3E}">
        <p14:creationId xmlns:p14="http://schemas.microsoft.com/office/powerpoint/2010/main" val="1356323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E743E-EAB9-C203-4927-E15B191FBDE5}"/>
              </a:ext>
            </a:extLst>
          </p:cNvPr>
          <p:cNvSpPr>
            <a:spLocks noGrp="1"/>
          </p:cNvSpPr>
          <p:nvPr>
            <p:ph type="title"/>
          </p:nvPr>
        </p:nvSpPr>
        <p:spPr/>
        <p:txBody>
          <a:bodyPr/>
          <a:lstStyle/>
          <a:p>
            <a:r>
              <a:rPr lang="en-US" dirty="0"/>
              <a:t>Types of grants for Individuals</a:t>
            </a:r>
            <a:endParaRPr lang="en-GB" dirty="0"/>
          </a:p>
        </p:txBody>
      </p:sp>
      <p:sp>
        <p:nvSpPr>
          <p:cNvPr id="4" name="Content Placeholder 3">
            <a:extLst>
              <a:ext uri="{FF2B5EF4-FFF2-40B4-BE49-F238E27FC236}">
                <a16:creationId xmlns:a16="http://schemas.microsoft.com/office/drawing/2014/main" id="{24CCA477-4CE7-8AA9-B3E5-2F033D9447E3}"/>
              </a:ext>
            </a:extLst>
          </p:cNvPr>
          <p:cNvSpPr>
            <a:spLocks noGrp="1"/>
          </p:cNvSpPr>
          <p:nvPr>
            <p:ph idx="1"/>
          </p:nvPr>
        </p:nvSpPr>
        <p:spPr>
          <a:xfrm>
            <a:off x="838200" y="1459523"/>
            <a:ext cx="10515600" cy="4717440"/>
          </a:xfrm>
        </p:spPr>
        <p:txBody>
          <a:bodyPr>
            <a:normAutofit fontScale="25000" lnSpcReduction="20000"/>
          </a:bodyPr>
          <a:lstStyle/>
          <a:p>
            <a:pPr marL="0" indent="0" algn="l">
              <a:lnSpc>
                <a:spcPct val="170000"/>
              </a:lnSpc>
              <a:buNone/>
            </a:pPr>
            <a:r>
              <a:rPr lang="en-US" sz="4400" b="0" i="0" u="none" strike="noStrike" cap="all" dirty="0">
                <a:solidFill>
                  <a:srgbClr val="00B0B4"/>
                </a:solidFill>
                <a:effectLst/>
                <a:latin typeface="Poppins" panose="00000500000000000000" pitchFamily="2" charset="0"/>
                <a:hlinkClick r:id="rId2"/>
              </a:rPr>
              <a:t>YOUNG AND TALENTED CORNWALL</a:t>
            </a:r>
          </a:p>
          <a:p>
            <a:pPr marL="0" indent="0" algn="l">
              <a:lnSpc>
                <a:spcPct val="170000"/>
              </a:lnSpc>
              <a:buNone/>
            </a:pPr>
            <a:r>
              <a:rPr lang="en-US" sz="4400" b="0" i="0" dirty="0">
                <a:solidFill>
                  <a:srgbClr val="000000"/>
                </a:solidFill>
                <a:effectLst/>
                <a:latin typeface="Poppins" panose="00000500000000000000" pitchFamily="2" charset="0"/>
              </a:rPr>
              <a:t>The Young and Talented Fund, now headed by Lord Lieutenant of Cornwall Colonel Edward Bolitho OBE, strives to help those young individuals who have demonstrated an outstanding talent in a particular field – such as sport, the arts, science, voluntary service and enterprise – but are struggling to achieve their ambition or progress in their chosen career because of hardship or disability.</a:t>
            </a:r>
          </a:p>
          <a:p>
            <a:pPr marL="0" indent="0" algn="l">
              <a:lnSpc>
                <a:spcPct val="170000"/>
              </a:lnSpc>
              <a:buNone/>
            </a:pPr>
            <a:r>
              <a:rPr lang="en-US" sz="4400" b="0" i="0" u="none" strike="noStrike" cap="all" dirty="0">
                <a:solidFill>
                  <a:srgbClr val="00B0B4"/>
                </a:solidFill>
                <a:effectLst/>
                <a:latin typeface="Poppins" panose="00000500000000000000" pitchFamily="2" charset="0"/>
                <a:hlinkClick r:id="rId3"/>
              </a:rPr>
              <a:t>EMILY BOLITHO TRUST</a:t>
            </a:r>
          </a:p>
          <a:p>
            <a:pPr marL="0" indent="0" algn="l">
              <a:lnSpc>
                <a:spcPct val="170000"/>
              </a:lnSpc>
              <a:buNone/>
            </a:pPr>
            <a:r>
              <a:rPr lang="en-US" sz="4400" b="0" i="0" dirty="0">
                <a:solidFill>
                  <a:srgbClr val="000000"/>
                </a:solidFill>
                <a:effectLst/>
                <a:latin typeface="Poppins" panose="00000500000000000000" pitchFamily="2" charset="0"/>
              </a:rPr>
              <a:t>To support the wellbeing of individuals, especially those faced with hardship through poor health or low income living within the old borough of </a:t>
            </a:r>
            <a:r>
              <a:rPr lang="en-US" sz="4400" b="0" i="0" dirty="0" err="1">
                <a:solidFill>
                  <a:srgbClr val="000000"/>
                </a:solidFill>
                <a:effectLst/>
                <a:latin typeface="Poppins" panose="00000500000000000000" pitchFamily="2" charset="0"/>
              </a:rPr>
              <a:t>Penzance</a:t>
            </a:r>
            <a:r>
              <a:rPr lang="en-US" sz="4400" b="0" i="0" dirty="0">
                <a:solidFill>
                  <a:srgbClr val="000000"/>
                </a:solidFill>
                <a:effectLst/>
                <a:latin typeface="Poppins" panose="00000500000000000000" pitchFamily="2" charset="0"/>
              </a:rPr>
              <a:t> including </a:t>
            </a:r>
            <a:r>
              <a:rPr lang="en-US" sz="4400" b="0" i="0" dirty="0" err="1">
                <a:solidFill>
                  <a:srgbClr val="000000"/>
                </a:solidFill>
                <a:effectLst/>
                <a:latin typeface="Poppins" panose="00000500000000000000" pitchFamily="2" charset="0"/>
              </a:rPr>
              <a:t>Gulval</a:t>
            </a:r>
            <a:r>
              <a:rPr lang="en-US" sz="4400" b="0" i="0" dirty="0">
                <a:solidFill>
                  <a:srgbClr val="000000"/>
                </a:solidFill>
                <a:effectLst/>
                <a:latin typeface="Poppins" panose="00000500000000000000" pitchFamily="2" charset="0"/>
              </a:rPr>
              <a:t>, Mousehole, Paul, Newlyn, </a:t>
            </a:r>
            <a:r>
              <a:rPr lang="en-US" sz="4400" b="0" i="0" dirty="0" err="1">
                <a:solidFill>
                  <a:srgbClr val="000000"/>
                </a:solidFill>
                <a:effectLst/>
                <a:latin typeface="Poppins" panose="00000500000000000000" pitchFamily="2" charset="0"/>
              </a:rPr>
              <a:t>Ludgvan</a:t>
            </a:r>
            <a:r>
              <a:rPr lang="en-US" sz="4400" b="0" i="0" dirty="0">
                <a:solidFill>
                  <a:srgbClr val="000000"/>
                </a:solidFill>
                <a:effectLst/>
                <a:latin typeface="Poppins" panose="00000500000000000000" pitchFamily="2" charset="0"/>
              </a:rPr>
              <a:t>, </a:t>
            </a:r>
            <a:r>
              <a:rPr lang="en-US" sz="4400" b="0" i="0" dirty="0" err="1">
                <a:solidFill>
                  <a:srgbClr val="000000"/>
                </a:solidFill>
                <a:effectLst/>
                <a:latin typeface="Poppins" panose="00000500000000000000" pitchFamily="2" charset="0"/>
              </a:rPr>
              <a:t>Marazion</a:t>
            </a:r>
            <a:r>
              <a:rPr lang="en-US" sz="4400" b="0" i="0" dirty="0">
                <a:solidFill>
                  <a:srgbClr val="000000"/>
                </a:solidFill>
                <a:effectLst/>
                <a:latin typeface="Poppins" panose="00000500000000000000" pitchFamily="2" charset="0"/>
              </a:rPr>
              <a:t> and </a:t>
            </a:r>
            <a:r>
              <a:rPr lang="en-US" sz="4400" b="0" i="0" dirty="0" err="1">
                <a:solidFill>
                  <a:srgbClr val="000000"/>
                </a:solidFill>
                <a:effectLst/>
                <a:latin typeface="Poppins" panose="00000500000000000000" pitchFamily="2" charset="0"/>
              </a:rPr>
              <a:t>Madron</a:t>
            </a:r>
            <a:r>
              <a:rPr lang="en-US" sz="4400" b="0" i="0" dirty="0">
                <a:solidFill>
                  <a:srgbClr val="000000"/>
                </a:solidFill>
                <a:effectLst/>
                <a:latin typeface="Poppins" panose="00000500000000000000" pitchFamily="2" charset="0"/>
              </a:rPr>
              <a:t>.</a:t>
            </a:r>
          </a:p>
          <a:p>
            <a:pPr marL="0" indent="0">
              <a:lnSpc>
                <a:spcPct val="170000"/>
              </a:lnSpc>
              <a:buNone/>
            </a:pPr>
            <a:r>
              <a:rPr lang="en-US" sz="4400" u="sng" cap="all" dirty="0">
                <a:solidFill>
                  <a:schemeClr val="accent1">
                    <a:lumMod val="75000"/>
                  </a:schemeClr>
                </a:solidFill>
                <a:latin typeface="Poppins" panose="00000500000000000000" pitchFamily="2" charset="0"/>
              </a:rPr>
              <a:t>Crisis Fund </a:t>
            </a:r>
          </a:p>
          <a:p>
            <a:pPr marL="0" indent="0">
              <a:lnSpc>
                <a:spcPct val="170000"/>
              </a:lnSpc>
              <a:buNone/>
            </a:pPr>
            <a:r>
              <a:rPr lang="en-US" sz="4400" dirty="0">
                <a:solidFill>
                  <a:srgbClr val="000000"/>
                </a:solidFill>
                <a:latin typeface="Poppins" panose="00000500000000000000" pitchFamily="2" charset="0"/>
              </a:rPr>
              <a:t>Enables c</a:t>
            </a:r>
            <a:r>
              <a:rPr lang="en-US" sz="4400" b="0" i="0" dirty="0">
                <a:solidFill>
                  <a:srgbClr val="000000"/>
                </a:solidFill>
                <a:effectLst/>
                <a:latin typeface="Poppins" panose="00000500000000000000" pitchFamily="2" charset="0"/>
              </a:rPr>
              <a:t>haritable </a:t>
            </a:r>
            <a:r>
              <a:rPr lang="en-US" sz="4400" b="0" i="0" dirty="0" err="1">
                <a:solidFill>
                  <a:srgbClr val="000000"/>
                </a:solidFill>
                <a:effectLst/>
                <a:latin typeface="Poppins" panose="00000500000000000000" pitchFamily="2" charset="0"/>
              </a:rPr>
              <a:t>organisations</a:t>
            </a:r>
            <a:r>
              <a:rPr lang="en-US" sz="4400" b="0" i="0" dirty="0">
                <a:solidFill>
                  <a:srgbClr val="000000"/>
                </a:solidFill>
                <a:effectLst/>
                <a:latin typeface="Poppins" panose="00000500000000000000" pitchFamily="2" charset="0"/>
              </a:rPr>
              <a:t> to hold a pot of funds to distribute small grants to individuals in crisis</a:t>
            </a:r>
            <a:endParaRPr lang="en-US" sz="4400" dirty="0"/>
          </a:p>
          <a:p>
            <a:pPr marL="0" indent="0" algn="l">
              <a:lnSpc>
                <a:spcPct val="170000"/>
              </a:lnSpc>
              <a:buNone/>
            </a:pPr>
            <a:r>
              <a:rPr lang="en-US" sz="4400" b="0" i="0" u="none" strike="noStrike" cap="all" dirty="0">
                <a:solidFill>
                  <a:srgbClr val="00B0B4"/>
                </a:solidFill>
                <a:effectLst/>
                <a:latin typeface="Poppins" panose="00000500000000000000" pitchFamily="2" charset="0"/>
                <a:hlinkClick r:id="rId4"/>
              </a:rPr>
              <a:t>SOUTH WEST ENTERPRISE FUND</a:t>
            </a:r>
          </a:p>
          <a:p>
            <a:pPr marL="0" indent="0" algn="l">
              <a:lnSpc>
                <a:spcPct val="170000"/>
              </a:lnSpc>
              <a:buNone/>
            </a:pPr>
            <a:r>
              <a:rPr lang="en-US" sz="4400" b="0" i="0" dirty="0">
                <a:solidFill>
                  <a:srgbClr val="000000"/>
                </a:solidFill>
                <a:effectLst/>
                <a:latin typeface="Poppins" panose="00000500000000000000" pitchFamily="2" charset="0"/>
              </a:rPr>
              <a:t>The South West Enterprise Fund is a new fund aiming to support a variety of young Cornish people aged between 18 - 30 years old who do not have the initial starter funds to get their business ideas off the ground. The fund is for 2 sets of young people:</a:t>
            </a:r>
            <a:br>
              <a:rPr lang="en-US" sz="4400" b="0" i="0" dirty="0">
                <a:solidFill>
                  <a:srgbClr val="000000"/>
                </a:solidFill>
                <a:effectLst/>
                <a:latin typeface="Poppins" panose="00000500000000000000" pitchFamily="2" charset="0"/>
              </a:rPr>
            </a:br>
            <a:r>
              <a:rPr lang="en-US" sz="4400" b="0" i="0" dirty="0">
                <a:solidFill>
                  <a:srgbClr val="000000"/>
                </a:solidFill>
                <a:effectLst/>
                <a:latin typeface="Poppins" panose="00000500000000000000" pitchFamily="2" charset="0"/>
              </a:rPr>
              <a:t>1. Those who have already shown some initiative in getting their new business off the ground</a:t>
            </a:r>
            <a:br>
              <a:rPr lang="en-US" sz="4400" b="0" i="0" dirty="0">
                <a:solidFill>
                  <a:srgbClr val="000000"/>
                </a:solidFill>
                <a:effectLst/>
                <a:latin typeface="Poppins" panose="00000500000000000000" pitchFamily="2" charset="0"/>
              </a:rPr>
            </a:br>
            <a:r>
              <a:rPr lang="en-US" sz="4400" b="0" i="0" dirty="0">
                <a:solidFill>
                  <a:srgbClr val="000000"/>
                </a:solidFill>
                <a:effectLst/>
                <a:latin typeface="Poppins" panose="00000500000000000000" pitchFamily="2" charset="0"/>
              </a:rPr>
              <a:t>2. Those who have an idea and need some funding to get their idea off the ground.</a:t>
            </a:r>
          </a:p>
          <a:p>
            <a:endParaRPr lang="en-GB" dirty="0"/>
          </a:p>
        </p:txBody>
      </p:sp>
    </p:spTree>
    <p:extLst>
      <p:ext uri="{BB962C8B-B14F-4D97-AF65-F5344CB8AC3E}">
        <p14:creationId xmlns:p14="http://schemas.microsoft.com/office/powerpoint/2010/main" val="2897915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CC73-02AE-CA0B-19C4-CB553EDE1E04}"/>
              </a:ext>
            </a:extLst>
          </p:cNvPr>
          <p:cNvSpPr>
            <a:spLocks noGrp="1"/>
          </p:cNvSpPr>
          <p:nvPr>
            <p:ph type="title"/>
          </p:nvPr>
        </p:nvSpPr>
        <p:spPr/>
        <p:txBody>
          <a:bodyPr>
            <a:normAutofit/>
          </a:bodyPr>
          <a:lstStyle/>
          <a:p>
            <a:r>
              <a:rPr lang="en-US" sz="2700" b="1" i="0" cap="all" dirty="0">
                <a:effectLst/>
                <a:latin typeface="Poppins" panose="00000500000000000000" pitchFamily="2" charset="0"/>
              </a:rPr>
              <a:t>A GRANT FROM YOUNG &amp; TALENTED CORNWALL HELPS JAMIE CONSTANCE LAND A TWO YEAR </a:t>
            </a:r>
            <a:r>
              <a:rPr lang="en-US" sz="2400" b="1" i="0" cap="all" dirty="0">
                <a:effectLst/>
                <a:latin typeface="Poppins" panose="00000500000000000000" pitchFamily="2" charset="0"/>
              </a:rPr>
              <a:t>POST IN MUNICH</a:t>
            </a:r>
            <a:endParaRPr lang="en-GB" sz="2400" dirty="0"/>
          </a:p>
        </p:txBody>
      </p:sp>
      <p:pic>
        <p:nvPicPr>
          <p:cNvPr id="6146" name="Picture 2">
            <a:extLst>
              <a:ext uri="{FF2B5EF4-FFF2-40B4-BE49-F238E27FC236}">
                <a16:creationId xmlns:a16="http://schemas.microsoft.com/office/drawing/2014/main" id="{0AB70DFF-27C0-54ED-232A-61E13945801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17459" y="1440485"/>
            <a:ext cx="7394491" cy="478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968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B9DA0-BE37-64CE-A325-6B8E9D6BE857}"/>
              </a:ext>
            </a:extLst>
          </p:cNvPr>
          <p:cNvSpPr>
            <a:spLocks noGrp="1"/>
          </p:cNvSpPr>
          <p:nvPr>
            <p:ph type="title"/>
          </p:nvPr>
        </p:nvSpPr>
        <p:spPr/>
        <p:txBody>
          <a:bodyPr>
            <a:normAutofit/>
          </a:bodyPr>
          <a:lstStyle/>
          <a:p>
            <a:r>
              <a:rPr lang="en-US" sz="2400" b="1" i="0" cap="all" dirty="0">
                <a:effectLst/>
                <a:latin typeface="Poppins" panose="00000500000000000000" pitchFamily="2" charset="0"/>
              </a:rPr>
              <a:t>THE SOUTH WEST ENTERPRISE FUND SUPPORTS ENTREPRENEUR TO PURSUE HANDMADE JEWELLERY BUSINESS</a:t>
            </a:r>
            <a:br>
              <a:rPr lang="en-US" sz="2400" b="1" i="0" cap="all" dirty="0">
                <a:effectLst/>
                <a:latin typeface="Poppins" panose="00000500000000000000" pitchFamily="2" charset="0"/>
              </a:rPr>
            </a:br>
            <a:endParaRPr lang="en-GB" sz="2400" dirty="0"/>
          </a:p>
        </p:txBody>
      </p:sp>
      <p:pic>
        <p:nvPicPr>
          <p:cNvPr id="2050" name="Picture 2">
            <a:extLst>
              <a:ext uri="{FF2B5EF4-FFF2-40B4-BE49-F238E27FC236}">
                <a16:creationId xmlns:a16="http://schemas.microsoft.com/office/drawing/2014/main" id="{91D8487A-20A8-080A-98E0-1EE40A74582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026228" y="1352955"/>
            <a:ext cx="4842669" cy="4842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390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95D51B-A4D1-5ADF-DC73-5758E3F25189}"/>
              </a:ext>
            </a:extLst>
          </p:cNvPr>
          <p:cNvSpPr>
            <a:spLocks noGrp="1"/>
          </p:cNvSpPr>
          <p:nvPr>
            <p:ph type="title"/>
          </p:nvPr>
        </p:nvSpPr>
        <p:spPr/>
        <p:txBody>
          <a:bodyPr>
            <a:normAutofit/>
          </a:bodyPr>
          <a:lstStyle/>
          <a:p>
            <a:r>
              <a:rPr lang="en-US" sz="2400" b="1" i="0" cap="all" dirty="0">
                <a:effectLst/>
                <a:latin typeface="Poppins" panose="00000500000000000000" pitchFamily="2" charset="0"/>
              </a:rPr>
              <a:t>CCF WELCOME FUND </a:t>
            </a:r>
            <a:br>
              <a:rPr lang="en-US" sz="2400" b="1" i="0" cap="all" dirty="0">
                <a:effectLst/>
                <a:latin typeface="Poppins" panose="00000500000000000000" pitchFamily="2" charset="0"/>
              </a:rPr>
            </a:br>
            <a:r>
              <a:rPr lang="en-US" sz="2400" b="1" i="0" cap="all" dirty="0">
                <a:effectLst/>
                <a:latin typeface="Poppins" panose="00000500000000000000" pitchFamily="2" charset="0"/>
              </a:rPr>
              <a:t>SUPPORTS GORRAN SCHOOL WITH THE PURCHASE OF IPADS</a:t>
            </a:r>
            <a:br>
              <a:rPr lang="en-US" sz="2400" b="1" i="0" cap="all" dirty="0">
                <a:effectLst/>
                <a:latin typeface="Poppins" panose="00000500000000000000" pitchFamily="2" charset="0"/>
              </a:rPr>
            </a:br>
            <a:endParaRPr lang="en-GB" sz="2400" dirty="0"/>
          </a:p>
        </p:txBody>
      </p:sp>
      <p:pic>
        <p:nvPicPr>
          <p:cNvPr id="1026" name="Picture 2">
            <a:extLst>
              <a:ext uri="{FF2B5EF4-FFF2-40B4-BE49-F238E27FC236}">
                <a16:creationId xmlns:a16="http://schemas.microsoft.com/office/drawing/2014/main" id="{029779B2-7040-A336-65A3-CD2F2C02314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799461" y="1592359"/>
            <a:ext cx="6344538" cy="4062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70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583B-5DBA-47F5-B5C2-6C68D7E1B34D}"/>
              </a:ext>
            </a:extLst>
          </p:cNvPr>
          <p:cNvSpPr>
            <a:spLocks noGrp="1"/>
          </p:cNvSpPr>
          <p:nvPr>
            <p:ph type="ctrTitle"/>
          </p:nvPr>
        </p:nvSpPr>
        <p:spPr/>
        <p:txBody>
          <a:bodyPr>
            <a:normAutofit/>
          </a:bodyPr>
          <a:lstStyle/>
          <a:p>
            <a:r>
              <a:rPr lang="en-US" dirty="0"/>
              <a:t>Who are Cornwall Community Foundation?</a:t>
            </a:r>
            <a:endParaRPr lang="en-GB" dirty="0"/>
          </a:p>
        </p:txBody>
      </p:sp>
    </p:spTree>
    <p:extLst>
      <p:ext uri="{BB962C8B-B14F-4D97-AF65-F5344CB8AC3E}">
        <p14:creationId xmlns:p14="http://schemas.microsoft.com/office/powerpoint/2010/main" val="595434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6358-8EB0-4D3A-95A6-9D2176009B39}"/>
              </a:ext>
            </a:extLst>
          </p:cNvPr>
          <p:cNvSpPr>
            <a:spLocks noGrp="1"/>
          </p:cNvSpPr>
          <p:nvPr>
            <p:ph type="title"/>
          </p:nvPr>
        </p:nvSpPr>
        <p:spPr/>
        <p:txBody>
          <a:bodyPr/>
          <a:lstStyle/>
          <a:p>
            <a:r>
              <a:rPr lang="en-US" dirty="0"/>
              <a:t>Types of grants for Groups</a:t>
            </a:r>
            <a:endParaRPr lang="en-GB" dirty="0"/>
          </a:p>
        </p:txBody>
      </p:sp>
      <p:sp>
        <p:nvSpPr>
          <p:cNvPr id="4" name="Content Placeholder 3">
            <a:extLst>
              <a:ext uri="{FF2B5EF4-FFF2-40B4-BE49-F238E27FC236}">
                <a16:creationId xmlns:a16="http://schemas.microsoft.com/office/drawing/2014/main" id="{8479B810-842B-4B4C-9FD0-F9978B43C4FF}"/>
              </a:ext>
            </a:extLst>
          </p:cNvPr>
          <p:cNvSpPr>
            <a:spLocks noGrp="1"/>
          </p:cNvSpPr>
          <p:nvPr>
            <p:ph idx="1"/>
          </p:nvPr>
        </p:nvSpPr>
        <p:spPr/>
        <p:txBody>
          <a:bodyPr>
            <a:normAutofit fontScale="47500" lnSpcReduction="20000"/>
          </a:bodyPr>
          <a:lstStyle/>
          <a:p>
            <a:pPr marL="0" indent="0">
              <a:buNone/>
            </a:pPr>
            <a:r>
              <a:rPr lang="en-US" dirty="0"/>
              <a:t>Several Regional funds</a:t>
            </a:r>
          </a:p>
          <a:p>
            <a:pPr marL="0" indent="0">
              <a:buNone/>
            </a:pPr>
            <a:endParaRPr lang="en-US" dirty="0"/>
          </a:p>
          <a:p>
            <a:pPr marL="0" indent="0">
              <a:lnSpc>
                <a:spcPct val="170000"/>
              </a:lnSpc>
              <a:buNone/>
            </a:pPr>
            <a:r>
              <a:rPr lang="en-US" b="0" i="0" u="none" strike="noStrike" cap="all" dirty="0">
                <a:solidFill>
                  <a:srgbClr val="00B0B4"/>
                </a:solidFill>
                <a:effectLst/>
                <a:latin typeface="Poppins" panose="00000500000000000000" pitchFamily="2" charset="0"/>
                <a:hlinkClick r:id="rId2"/>
              </a:rPr>
              <a:t>CORNWALL WOMEN’S FUND</a:t>
            </a:r>
          </a:p>
          <a:p>
            <a:pPr marL="0" indent="0">
              <a:lnSpc>
                <a:spcPct val="170000"/>
              </a:lnSpc>
              <a:buNone/>
            </a:pPr>
            <a:r>
              <a:rPr lang="en-US" b="0" i="0" dirty="0">
                <a:solidFill>
                  <a:srgbClr val="000000"/>
                </a:solidFill>
                <a:effectLst/>
                <a:latin typeface="Poppins" panose="00000500000000000000" pitchFamily="2" charset="0"/>
              </a:rPr>
              <a:t>The Cornwall Women's Fund aims to support community projects in Cornwall and the Isles of </a:t>
            </a:r>
            <a:r>
              <a:rPr lang="en-US" b="0" i="0" dirty="0" err="1">
                <a:solidFill>
                  <a:srgbClr val="000000"/>
                </a:solidFill>
                <a:effectLst/>
                <a:latin typeface="Poppins" panose="00000500000000000000" pitchFamily="2" charset="0"/>
              </a:rPr>
              <a:t>Scilly</a:t>
            </a:r>
            <a:r>
              <a:rPr lang="en-US" b="0" i="0" dirty="0">
                <a:solidFill>
                  <a:srgbClr val="000000"/>
                </a:solidFill>
                <a:effectLst/>
                <a:latin typeface="Poppins" panose="00000500000000000000" pitchFamily="2" charset="0"/>
              </a:rPr>
              <a:t> where women and girls will be the main beneficiaries, and to inspire ambition and enable achievement.</a:t>
            </a:r>
          </a:p>
          <a:p>
            <a:pPr marL="0" indent="0" algn="l">
              <a:lnSpc>
                <a:spcPct val="170000"/>
              </a:lnSpc>
              <a:buNone/>
            </a:pPr>
            <a:r>
              <a:rPr lang="en-US" b="0" i="0" u="none" strike="noStrike" cap="all" dirty="0">
                <a:solidFill>
                  <a:srgbClr val="00B0B4"/>
                </a:solidFill>
                <a:effectLst/>
                <a:latin typeface="Poppins" panose="00000500000000000000" pitchFamily="2" charset="0"/>
                <a:hlinkClick r:id="rId3"/>
              </a:rPr>
              <a:t>#IWILL FUND</a:t>
            </a:r>
          </a:p>
          <a:p>
            <a:pPr marL="0" indent="0" algn="l">
              <a:lnSpc>
                <a:spcPct val="170000"/>
              </a:lnSpc>
              <a:buNone/>
            </a:pPr>
            <a:r>
              <a:rPr lang="en-US" b="0" i="0" dirty="0">
                <a:solidFill>
                  <a:srgbClr val="000000"/>
                </a:solidFill>
                <a:effectLst/>
                <a:latin typeface="Poppins" panose="00000500000000000000" pitchFamily="2" charset="0"/>
              </a:rPr>
              <a:t>The #iwill Fund looks to support social action activities that create opportunities for young people aged 10-20 (or 25 for disabled people) to develop their potential and their capacity to significantly contribute to their community. Social action involves activities such as campaigning, fundraising and volunteering and has huge potential to create enjoyable opportunities and skills development for young people, and in turn benefit the local people and places.</a:t>
            </a:r>
          </a:p>
          <a:p>
            <a:pPr algn="l"/>
            <a:endParaRPr lang="en-US" b="0" i="0" dirty="0">
              <a:solidFill>
                <a:srgbClr val="000000"/>
              </a:solidFill>
              <a:effectLst/>
              <a:latin typeface="Poppins" panose="00000500000000000000" pitchFamily="2" charset="0"/>
            </a:endParaRPr>
          </a:p>
          <a:p>
            <a:pPr marL="0" indent="0" algn="l">
              <a:buNone/>
            </a:pPr>
            <a:endParaRPr lang="en-US" b="0" i="0" dirty="0">
              <a:solidFill>
                <a:srgbClr val="000000"/>
              </a:solidFill>
              <a:effectLst/>
              <a:latin typeface="Poppins" panose="00000500000000000000" pitchFamily="2" charset="0"/>
            </a:endParaRPr>
          </a:p>
          <a:p>
            <a:pPr marL="0" indent="0" algn="l">
              <a:buNone/>
            </a:pPr>
            <a:endParaRPr lang="en-US" b="0" i="0" dirty="0">
              <a:solidFill>
                <a:srgbClr val="000000"/>
              </a:solidFill>
              <a:effectLst/>
              <a:latin typeface="Poppins" panose="00000500000000000000" pitchFamily="2" charset="0"/>
            </a:endParaRPr>
          </a:p>
          <a:p>
            <a:endParaRPr lang="en-GB" dirty="0"/>
          </a:p>
          <a:p>
            <a:endParaRPr lang="en-GB" dirty="0"/>
          </a:p>
        </p:txBody>
      </p:sp>
    </p:spTree>
    <p:extLst>
      <p:ext uri="{BB962C8B-B14F-4D97-AF65-F5344CB8AC3E}">
        <p14:creationId xmlns:p14="http://schemas.microsoft.com/office/powerpoint/2010/main" val="3912612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ECF3-E782-EE95-0D4C-E27CF6544F12}"/>
              </a:ext>
            </a:extLst>
          </p:cNvPr>
          <p:cNvSpPr>
            <a:spLocks noGrp="1"/>
          </p:cNvSpPr>
          <p:nvPr>
            <p:ph type="title"/>
          </p:nvPr>
        </p:nvSpPr>
        <p:spPr>
          <a:xfrm>
            <a:off x="791547" y="1298186"/>
            <a:ext cx="4508241" cy="1325563"/>
          </a:xfrm>
        </p:spPr>
        <p:txBody>
          <a:bodyPr>
            <a:normAutofit fontScale="90000"/>
          </a:bodyPr>
          <a:lstStyle/>
          <a:p>
            <a:r>
              <a:rPr lang="en-US" b="1" i="0" cap="all" dirty="0">
                <a:solidFill>
                  <a:srgbClr val="FFFFFF"/>
                </a:solidFill>
                <a:effectLst/>
                <a:latin typeface="Poppins" panose="00000500000000000000" pitchFamily="2" charset="0"/>
              </a:rPr>
              <a:t>GERRANS PARISH MARTIN BAKER HARRIS </a:t>
            </a:r>
            <a:r>
              <a:rPr lang="en-US" sz="2700" b="1" i="0" cap="all" dirty="0">
                <a:effectLst/>
                <a:latin typeface="Poppins" panose="00000500000000000000" pitchFamily="2" charset="0"/>
              </a:rPr>
              <a:t>CHARITY SUPPORTS LOCAL COMMUNITY WITH MEALS ON WHEELS SERVICE</a:t>
            </a:r>
            <a:br>
              <a:rPr lang="en-US" sz="2700" b="1" i="0" cap="all" dirty="0">
                <a:effectLst/>
                <a:latin typeface="Poppins" panose="00000500000000000000" pitchFamily="2" charset="0"/>
              </a:rPr>
            </a:br>
            <a:endParaRPr lang="en-GB" sz="2700" dirty="0"/>
          </a:p>
        </p:txBody>
      </p:sp>
      <p:pic>
        <p:nvPicPr>
          <p:cNvPr id="4100" name="Picture 4">
            <a:extLst>
              <a:ext uri="{FF2B5EF4-FFF2-40B4-BE49-F238E27FC236}">
                <a16:creationId xmlns:a16="http://schemas.microsoft.com/office/drawing/2014/main" id="{91F4845D-B5A1-3DE3-EDD6-E2635A4163B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30416" y="276289"/>
            <a:ext cx="5290457" cy="591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859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972C-F4FA-B6A7-9EBE-ADA3F13F997B}"/>
              </a:ext>
            </a:extLst>
          </p:cNvPr>
          <p:cNvSpPr>
            <a:spLocks noGrp="1"/>
          </p:cNvSpPr>
          <p:nvPr>
            <p:ph type="title"/>
          </p:nvPr>
        </p:nvSpPr>
        <p:spPr>
          <a:xfrm>
            <a:off x="670249" y="1979321"/>
            <a:ext cx="3883090" cy="1325563"/>
          </a:xfrm>
        </p:spPr>
        <p:txBody>
          <a:bodyPr>
            <a:normAutofit fontScale="90000"/>
          </a:bodyPr>
          <a:lstStyle/>
          <a:p>
            <a:r>
              <a:rPr lang="en-US" sz="2400" b="1" i="0" cap="all" dirty="0">
                <a:effectLst/>
                <a:latin typeface="Poppins" panose="00000500000000000000" pitchFamily="2" charset="0"/>
              </a:rPr>
              <a:t>CCF GRANTS HELP TRURO FOODBANK FEEDS THOUSANDS DURING PANDEMIC</a:t>
            </a:r>
            <a:br>
              <a:rPr lang="en-US" sz="2400" b="1" i="0" cap="all" dirty="0">
                <a:effectLst/>
                <a:latin typeface="Poppins" panose="00000500000000000000" pitchFamily="2" charset="0"/>
              </a:rPr>
            </a:br>
            <a:endParaRPr lang="en-GB" sz="2400" dirty="0"/>
          </a:p>
        </p:txBody>
      </p:sp>
      <p:pic>
        <p:nvPicPr>
          <p:cNvPr id="3074" name="Picture 2">
            <a:extLst>
              <a:ext uri="{FF2B5EF4-FFF2-40B4-BE49-F238E27FC236}">
                <a16:creationId xmlns:a16="http://schemas.microsoft.com/office/drawing/2014/main" id="{66877C0D-AAB3-374D-A121-14E00E43560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76993" y="917985"/>
            <a:ext cx="7042255" cy="502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364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04E9-7A5C-F095-3F5F-8931D0AE015E}"/>
              </a:ext>
            </a:extLst>
          </p:cNvPr>
          <p:cNvSpPr>
            <a:spLocks noGrp="1"/>
          </p:cNvSpPr>
          <p:nvPr>
            <p:ph type="title"/>
          </p:nvPr>
        </p:nvSpPr>
        <p:spPr>
          <a:xfrm>
            <a:off x="838200" y="365125"/>
            <a:ext cx="3603171" cy="3936287"/>
          </a:xfrm>
        </p:spPr>
        <p:txBody>
          <a:bodyPr>
            <a:normAutofit fontScale="90000"/>
          </a:bodyPr>
          <a:lstStyle/>
          <a:p>
            <a:r>
              <a:rPr lang="en-US" b="1" i="0" cap="all" dirty="0">
                <a:solidFill>
                  <a:srgbClr val="FFFFFF"/>
                </a:solidFill>
                <a:effectLst/>
                <a:latin typeface="Poppins" panose="00000500000000000000" pitchFamily="2" charset="0"/>
              </a:rPr>
              <a:t>CORNWALL GLASS FUND SUPPORTS </a:t>
            </a:r>
            <a:br>
              <a:rPr lang="en-US" b="1" i="0" cap="all" dirty="0">
                <a:solidFill>
                  <a:srgbClr val="FFFFFF"/>
                </a:solidFill>
                <a:effectLst/>
                <a:latin typeface="Poppins" panose="00000500000000000000" pitchFamily="2" charset="0"/>
              </a:rPr>
            </a:br>
            <a:r>
              <a:rPr lang="en-US" sz="2700" b="1" i="0" cap="all" dirty="0">
                <a:effectLst/>
                <a:latin typeface="Poppins" panose="00000500000000000000" pitchFamily="2" charset="0"/>
              </a:rPr>
              <a:t>LUSTY SURF LIFE SAVING CLUB, </a:t>
            </a:r>
            <a:br>
              <a:rPr lang="en-US" sz="2700" b="1" i="0" cap="all" dirty="0">
                <a:effectLst/>
                <a:latin typeface="Poppins" panose="00000500000000000000" pitchFamily="2" charset="0"/>
              </a:rPr>
            </a:br>
            <a:r>
              <a:rPr lang="en-US" sz="2700" b="1" i="0" cap="all" dirty="0">
                <a:effectLst/>
                <a:latin typeface="Poppins" panose="00000500000000000000" pitchFamily="2" charset="0"/>
              </a:rPr>
              <a:t>A VITAL SERVICE TO THE COMMUNITY OF NEWQUAY</a:t>
            </a:r>
            <a:br>
              <a:rPr lang="en-US" sz="2700" b="1" i="0" cap="all" dirty="0">
                <a:effectLst/>
                <a:latin typeface="Poppins" panose="00000500000000000000" pitchFamily="2" charset="0"/>
              </a:rPr>
            </a:br>
            <a:endParaRPr lang="en-GB" sz="2700" dirty="0"/>
          </a:p>
        </p:txBody>
      </p:sp>
      <p:pic>
        <p:nvPicPr>
          <p:cNvPr id="5122" name="Picture 2">
            <a:extLst>
              <a:ext uri="{FF2B5EF4-FFF2-40B4-BE49-F238E27FC236}">
                <a16:creationId xmlns:a16="http://schemas.microsoft.com/office/drawing/2014/main" id="{D11D77E9-9E9B-4F93-3947-824A082089B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32910" y="244991"/>
            <a:ext cx="7084244" cy="531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494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AA4CD-8373-D1AC-2479-7AC76C0ACCEB}"/>
              </a:ext>
            </a:extLst>
          </p:cNvPr>
          <p:cNvSpPr>
            <a:spLocks noGrp="1"/>
          </p:cNvSpPr>
          <p:nvPr>
            <p:ph type="title"/>
          </p:nvPr>
        </p:nvSpPr>
        <p:spPr>
          <a:xfrm>
            <a:off x="7287208" y="365125"/>
            <a:ext cx="4066592" cy="4290851"/>
          </a:xfrm>
        </p:spPr>
        <p:txBody>
          <a:bodyPr>
            <a:normAutofit fontScale="90000"/>
          </a:bodyPr>
          <a:lstStyle/>
          <a:p>
            <a:r>
              <a:rPr lang="en-US" b="1" i="0" cap="all" dirty="0">
                <a:solidFill>
                  <a:srgbClr val="FFFFFF"/>
                </a:solidFill>
                <a:effectLst/>
                <a:latin typeface="Poppins" panose="00000500000000000000" pitchFamily="2" charset="0"/>
              </a:rPr>
              <a:t>OFFICE OF THE POLICE AND CRIME </a:t>
            </a:r>
            <a:r>
              <a:rPr lang="en-US" sz="2700" b="1" i="0" cap="all" dirty="0">
                <a:effectLst/>
                <a:latin typeface="Poppins" panose="00000500000000000000" pitchFamily="2" charset="0"/>
              </a:rPr>
              <a:t>COMMISSIONER GRANTS NEARLY £50,000 TO GROUPS TACKLING ANTISOCIAL BEHAVIOUR ACROSS CORNWALL</a:t>
            </a:r>
            <a:r>
              <a:rPr lang="en-US" b="1" i="0" cap="all" dirty="0">
                <a:effectLst/>
                <a:latin typeface="Poppins" panose="00000500000000000000" pitchFamily="2" charset="0"/>
              </a:rPr>
              <a:t/>
            </a:r>
            <a:br>
              <a:rPr lang="en-US" b="1" i="0" cap="all" dirty="0">
                <a:effectLst/>
                <a:latin typeface="Poppins" panose="00000500000000000000" pitchFamily="2" charset="0"/>
              </a:rPr>
            </a:br>
            <a:endParaRPr lang="en-GB" dirty="0"/>
          </a:p>
        </p:txBody>
      </p:sp>
      <p:pic>
        <p:nvPicPr>
          <p:cNvPr id="7170" name="Picture 2">
            <a:extLst>
              <a:ext uri="{FF2B5EF4-FFF2-40B4-BE49-F238E27FC236}">
                <a16:creationId xmlns:a16="http://schemas.microsoft.com/office/drawing/2014/main" id="{CF8B6B0E-E1B3-F1A8-5281-8AA1D27FE8E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4266" y="867747"/>
            <a:ext cx="6287965" cy="471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14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834B-27E7-F636-30F8-60FB8F33ED43}"/>
              </a:ext>
            </a:extLst>
          </p:cNvPr>
          <p:cNvSpPr>
            <a:spLocks noGrp="1"/>
          </p:cNvSpPr>
          <p:nvPr>
            <p:ph type="title"/>
          </p:nvPr>
        </p:nvSpPr>
        <p:spPr>
          <a:xfrm>
            <a:off x="755780" y="867748"/>
            <a:ext cx="3965510" cy="4469362"/>
          </a:xfrm>
        </p:spPr>
        <p:txBody>
          <a:bodyPr>
            <a:noAutofit/>
          </a:bodyPr>
          <a:lstStyle/>
          <a:p>
            <a:pPr>
              <a:lnSpc>
                <a:spcPct val="150000"/>
              </a:lnSpc>
            </a:pPr>
            <a:r>
              <a:rPr lang="en-US" sz="1800" b="0" i="0" dirty="0">
                <a:solidFill>
                  <a:srgbClr val="000000"/>
                </a:solidFill>
                <a:effectLst/>
                <a:latin typeface="Poppins" panose="00000500000000000000" pitchFamily="2" charset="0"/>
              </a:rPr>
              <a:t>NHS Cornwall and Isles of </a:t>
            </a:r>
            <a:r>
              <a:rPr lang="en-US" sz="1800" b="0" i="0" dirty="0" err="1">
                <a:solidFill>
                  <a:srgbClr val="000000"/>
                </a:solidFill>
                <a:effectLst/>
                <a:latin typeface="Poppins" panose="00000500000000000000" pitchFamily="2" charset="0"/>
              </a:rPr>
              <a:t>Scilly</a:t>
            </a:r>
            <a:r>
              <a:rPr lang="en-US" sz="1800" b="0" i="0" dirty="0">
                <a:solidFill>
                  <a:srgbClr val="000000"/>
                </a:solidFill>
                <a:effectLst/>
                <a:latin typeface="Poppins" panose="00000500000000000000" pitchFamily="2" charset="0"/>
              </a:rPr>
              <a:t> Integrated Care Board (ICB), provided £3000,000 to support community groups and organisations providing and promoting new initiatives to develop the emotional health and mental well-being of children and young people up to 25 years old across Cornwall and the Isles of </a:t>
            </a:r>
            <a:r>
              <a:rPr lang="en-US" sz="1800" b="0" i="0" dirty="0" err="1">
                <a:solidFill>
                  <a:srgbClr val="000000"/>
                </a:solidFill>
                <a:effectLst/>
                <a:latin typeface="Poppins" panose="00000500000000000000" pitchFamily="2" charset="0"/>
              </a:rPr>
              <a:t>Scilly</a:t>
            </a:r>
            <a:r>
              <a:rPr lang="en-US" sz="1800" b="0" i="0" dirty="0">
                <a:solidFill>
                  <a:srgbClr val="000000"/>
                </a:solidFill>
                <a:effectLst/>
                <a:latin typeface="Poppins" panose="00000500000000000000" pitchFamily="2" charset="0"/>
              </a:rPr>
              <a:t>.</a:t>
            </a:r>
            <a:endParaRPr lang="en-GB" dirty="0"/>
          </a:p>
        </p:txBody>
      </p:sp>
      <p:pic>
        <p:nvPicPr>
          <p:cNvPr id="4098" name="Picture 2">
            <a:extLst>
              <a:ext uri="{FF2B5EF4-FFF2-40B4-BE49-F238E27FC236}">
                <a16:creationId xmlns:a16="http://schemas.microsoft.com/office/drawing/2014/main" id="{284918FD-A138-2344-3E20-4D4695BFC36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42493" y="671804"/>
            <a:ext cx="6490921" cy="505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987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75FC-2C1D-484F-9ECB-E6B4DA844361}"/>
              </a:ext>
            </a:extLst>
          </p:cNvPr>
          <p:cNvSpPr>
            <a:spLocks noGrp="1"/>
          </p:cNvSpPr>
          <p:nvPr>
            <p:ph type="title"/>
          </p:nvPr>
        </p:nvSpPr>
        <p:spPr/>
        <p:txBody>
          <a:bodyPr/>
          <a:lstStyle/>
          <a:p>
            <a:r>
              <a:rPr lang="en-US" dirty="0"/>
              <a:t>One Cornwall </a:t>
            </a:r>
            <a:r>
              <a:rPr lang="en-US" dirty="0" err="1"/>
              <a:t>Programme</a:t>
            </a:r>
            <a:endParaRPr lang="en-US" dirty="0"/>
          </a:p>
        </p:txBody>
      </p:sp>
      <p:sp>
        <p:nvSpPr>
          <p:cNvPr id="3" name="Content Placeholder 2">
            <a:extLst>
              <a:ext uri="{FF2B5EF4-FFF2-40B4-BE49-F238E27FC236}">
                <a16:creationId xmlns:a16="http://schemas.microsoft.com/office/drawing/2014/main" id="{D528AECA-0403-4B81-A273-95FD6E946501}"/>
              </a:ext>
            </a:extLst>
          </p:cNvPr>
          <p:cNvSpPr>
            <a:spLocks noGrp="1"/>
          </p:cNvSpPr>
          <p:nvPr>
            <p:ph idx="1"/>
          </p:nvPr>
        </p:nvSpPr>
        <p:spPr/>
        <p:txBody>
          <a:bodyPr/>
          <a:lstStyle/>
          <a:p>
            <a:r>
              <a:rPr lang="en-US" dirty="0"/>
              <a:t>Tell us about yourself and what you need funding for</a:t>
            </a:r>
          </a:p>
          <a:p>
            <a:endParaRPr lang="en-US" dirty="0"/>
          </a:p>
          <a:p>
            <a:r>
              <a:rPr lang="en-US" dirty="0"/>
              <a:t>We find a fund that is suitable to you and send you an application form</a:t>
            </a:r>
          </a:p>
          <a:p>
            <a:endParaRPr lang="en-US" dirty="0"/>
          </a:p>
          <a:p>
            <a:r>
              <a:rPr lang="en-US" dirty="0"/>
              <a:t>You fill in that application form (By the deadline!) and it gets assessed and sent to the panel for review.</a:t>
            </a:r>
          </a:p>
          <a:p>
            <a:endParaRPr lang="en-US" dirty="0"/>
          </a:p>
          <a:p>
            <a:endParaRPr lang="en-US" dirty="0"/>
          </a:p>
        </p:txBody>
      </p:sp>
    </p:spTree>
    <p:extLst>
      <p:ext uri="{BB962C8B-B14F-4D97-AF65-F5344CB8AC3E}">
        <p14:creationId xmlns:p14="http://schemas.microsoft.com/office/powerpoint/2010/main" val="2635124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58D2-AD1C-4D53-937A-441B6E596DB7}"/>
              </a:ext>
            </a:extLst>
          </p:cNvPr>
          <p:cNvSpPr>
            <a:spLocks noGrp="1"/>
          </p:cNvSpPr>
          <p:nvPr>
            <p:ph type="title"/>
          </p:nvPr>
        </p:nvSpPr>
        <p:spPr/>
        <p:txBody>
          <a:bodyPr/>
          <a:lstStyle/>
          <a:p>
            <a:r>
              <a:rPr lang="en-US" dirty="0"/>
              <a:t>What makes for a good grant application?</a:t>
            </a:r>
            <a:endParaRPr lang="en-GB" dirty="0"/>
          </a:p>
        </p:txBody>
      </p:sp>
      <p:sp>
        <p:nvSpPr>
          <p:cNvPr id="3" name="Content Placeholder 2">
            <a:extLst>
              <a:ext uri="{FF2B5EF4-FFF2-40B4-BE49-F238E27FC236}">
                <a16:creationId xmlns:a16="http://schemas.microsoft.com/office/drawing/2014/main" id="{34327DF4-C946-4832-A6F3-9534E1103953}"/>
              </a:ext>
            </a:extLst>
          </p:cNvPr>
          <p:cNvSpPr>
            <a:spLocks noGrp="1"/>
          </p:cNvSpPr>
          <p:nvPr>
            <p:ph idx="1"/>
          </p:nvPr>
        </p:nvSpPr>
        <p:spPr/>
        <p:txBody>
          <a:bodyPr>
            <a:normAutofit fontScale="70000" lnSpcReduction="20000"/>
          </a:bodyPr>
          <a:lstStyle/>
          <a:p>
            <a:pPr>
              <a:lnSpc>
                <a:spcPct val="160000"/>
              </a:lnSpc>
            </a:pPr>
            <a:r>
              <a:rPr lang="en-US" sz="4000" dirty="0"/>
              <a:t>Demonstrate you understand need</a:t>
            </a:r>
          </a:p>
          <a:p>
            <a:pPr>
              <a:lnSpc>
                <a:spcPct val="160000"/>
              </a:lnSpc>
            </a:pPr>
            <a:r>
              <a:rPr lang="en-US" sz="4000" dirty="0"/>
              <a:t>Your project represents value for money</a:t>
            </a:r>
            <a:endParaRPr lang="en-GB" sz="4000" dirty="0"/>
          </a:p>
          <a:p>
            <a:pPr>
              <a:lnSpc>
                <a:spcPct val="160000"/>
              </a:lnSpc>
            </a:pPr>
            <a:r>
              <a:rPr lang="en-GB" sz="4000" dirty="0"/>
              <a:t>Impact is measurable</a:t>
            </a:r>
          </a:p>
          <a:p>
            <a:pPr>
              <a:lnSpc>
                <a:spcPct val="160000"/>
              </a:lnSpc>
            </a:pPr>
            <a:r>
              <a:rPr lang="en-GB" sz="4000" dirty="0"/>
              <a:t>Sustainable</a:t>
            </a:r>
          </a:p>
          <a:p>
            <a:pPr>
              <a:lnSpc>
                <a:spcPct val="160000"/>
              </a:lnSpc>
            </a:pPr>
            <a:r>
              <a:rPr lang="en-GB" sz="4000" dirty="0"/>
              <a:t>Show you have thought about the environmental impact</a:t>
            </a:r>
          </a:p>
        </p:txBody>
      </p:sp>
    </p:spTree>
    <p:extLst>
      <p:ext uri="{BB962C8B-B14F-4D97-AF65-F5344CB8AC3E}">
        <p14:creationId xmlns:p14="http://schemas.microsoft.com/office/powerpoint/2010/main" val="1199069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1CBDD6-92F0-4433-AD9B-D138E3B9E362}"/>
              </a:ext>
            </a:extLst>
          </p:cNvPr>
          <p:cNvSpPr txBox="1"/>
          <p:nvPr/>
        </p:nvSpPr>
        <p:spPr>
          <a:xfrm>
            <a:off x="4128368" y="4921823"/>
            <a:ext cx="4937937" cy="1147150"/>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000" kern="1200">
                <a:solidFill>
                  <a:schemeClr val="tx1"/>
                </a:solidFill>
                <a:highlight>
                  <a:srgbClr val="FBBA00"/>
                </a:highlight>
                <a:latin typeface="Poppins ExtraBold" panose="00000900000000000000" pitchFamily="2" charset="0"/>
                <a:ea typeface="+mj-ea"/>
                <a:cs typeface="Poppins ExtraBold" panose="00000900000000000000" pitchFamily="2" charset="0"/>
              </a:rPr>
              <a:t>Our sponsors</a:t>
            </a:r>
          </a:p>
        </p:txBody>
      </p:sp>
      <p:sp>
        <p:nvSpPr>
          <p:cNvPr id="76" name="Oval 75">
            <a:extLst>
              <a:ext uri="{FF2B5EF4-FFF2-40B4-BE49-F238E27FC236}">
                <a16:creationId xmlns:a16="http://schemas.microsoft.com/office/drawing/2014/main" id="{C20267F5-D4E6-477A-A590-81F2ABD1B8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109" y="2382976"/>
            <a:ext cx="1920240" cy="19202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F6E384F5-137A-40B1-97F0-694CC6ECD5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9DBC4630-03DA-474F-BBCB-BA3AE6B317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B6FE6A8-3E05-4C40-9190-B19BFD5244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38315451-BA4E-4F56-BA8A-9CCCA5A0DC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288331"/>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5665E03E-3504-4366-BFC7-0CDEDC6370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9701" y="2547568"/>
            <a:ext cx="1591056" cy="1591056"/>
          </a:xfrm>
          <a:custGeom>
            <a:avLst/>
            <a:gdLst>
              <a:gd name="connsiteX0" fmla="*/ 795528 w 1591056"/>
              <a:gd name="connsiteY0" fmla="*/ 0 h 1591056"/>
              <a:gd name="connsiteX1" fmla="*/ 1591056 w 1591056"/>
              <a:gd name="connsiteY1" fmla="*/ 795528 h 1591056"/>
              <a:gd name="connsiteX2" fmla="*/ 795528 w 1591056"/>
              <a:gd name="connsiteY2" fmla="*/ 1591056 h 1591056"/>
              <a:gd name="connsiteX3" fmla="*/ 0 w 1591056"/>
              <a:gd name="connsiteY3" fmla="*/ 795528 h 1591056"/>
              <a:gd name="connsiteX4" fmla="*/ 795528 w 1591056"/>
              <a:gd name="connsiteY4" fmla="*/ 0 h 159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Oval 87">
            <a:extLst>
              <a:ext uri="{FF2B5EF4-FFF2-40B4-BE49-F238E27FC236}">
                <a16:creationId xmlns:a16="http://schemas.microsoft.com/office/drawing/2014/main" id="{78418A25-6EAC-4140-BFE6-284E1925B5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07" y="303879"/>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A9A95DA0-8F7C-4AB7-B890-22075705D2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799" y="468471"/>
            <a:ext cx="2852928" cy="2852928"/>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1" name="Picture 7">
            <a:extLst>
              <a:ext uri="{FF2B5EF4-FFF2-40B4-BE49-F238E27FC236}">
                <a16:creationId xmlns:a16="http://schemas.microsoft.com/office/drawing/2014/main" id="{6939D8F4-8B51-4DBF-BCA5-410088A844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37952" y="1322196"/>
            <a:ext cx="2522220" cy="1050286"/>
          </a:xfrm>
          <a:prstGeom prst="rect">
            <a:avLst/>
          </a:prstGeom>
          <a:noFill/>
          <a:extLst>
            <a:ext uri="{909E8E84-426E-40DD-AFC4-6F175D3DCCD1}">
              <a14:hiddenFill xmlns:a14="http://schemas.microsoft.com/office/drawing/2010/main">
                <a:solidFill>
                  <a:srgbClr val="FFFFFF"/>
                </a:solidFill>
              </a14:hiddenFill>
            </a:ext>
          </a:extLst>
        </p:spPr>
      </p:pic>
      <p:sp>
        <p:nvSpPr>
          <p:cNvPr id="92" name="Freeform: Shape 91">
            <a:extLst>
              <a:ext uri="{FF2B5EF4-FFF2-40B4-BE49-F238E27FC236}">
                <a16:creationId xmlns:a16="http://schemas.microsoft.com/office/drawing/2014/main" id="{6B9D64DB-4D5C-4A91-B45F-F301E3174F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E2193FF3-0731-4CB1-A0ED-1F3321A42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1"/>
            <a:ext cx="3273238" cy="338389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Freeform: Shape 95">
            <a:extLst>
              <a:ext uri="{FF2B5EF4-FFF2-40B4-BE49-F238E27FC236}">
                <a16:creationId xmlns:a16="http://schemas.microsoft.com/office/drawing/2014/main" id="{CB14CE1B-4BC5-4EF2-BE3D-05E4F580B3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A1CCC4E2-0E38-41AA-A1C5-DBB034387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63238" y="4071322"/>
            <a:ext cx="2828765" cy="2786678"/>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C623D3D7-75BB-E873-E663-5D67489203AF}"/>
              </a:ext>
            </a:extLst>
          </p:cNvPr>
          <p:cNvSpPr txBox="1"/>
          <p:nvPr/>
        </p:nvSpPr>
        <p:spPr>
          <a:xfrm>
            <a:off x="1807116" y="412612"/>
            <a:ext cx="2469058" cy="646331"/>
          </a:xfrm>
          <a:prstGeom prst="rect">
            <a:avLst/>
          </a:prstGeom>
          <a:noFill/>
        </p:spPr>
        <p:txBody>
          <a:bodyPr wrap="square">
            <a:spAutoFit/>
          </a:bodyPr>
          <a:lstStyle/>
          <a:p>
            <a:r>
              <a:rPr lang="en-GB" dirty="0"/>
              <a:t/>
            </a:r>
            <a:br>
              <a:rPr lang="en-GB" dirty="0"/>
            </a:br>
            <a:endParaRPr lang="en-GB" dirty="0"/>
          </a:p>
        </p:txBody>
      </p:sp>
      <p:pic>
        <p:nvPicPr>
          <p:cNvPr id="5" name="Picture 2">
            <a:extLst>
              <a:ext uri="{FF2B5EF4-FFF2-40B4-BE49-F238E27FC236}">
                <a16:creationId xmlns:a16="http://schemas.microsoft.com/office/drawing/2014/main" id="{BB2ED7AB-F120-0BBF-F659-71579301F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629" y="436203"/>
            <a:ext cx="2190750" cy="676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C5CF43ED-3974-D153-3499-D6B0BE72E5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 y="4303216"/>
            <a:ext cx="3381375" cy="809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8A507A5-6192-C3E3-C36B-D5E08F049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6507" y="812164"/>
            <a:ext cx="2562225"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38695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81B5-0B82-418F-DC6E-59613BACB08D}"/>
              </a:ext>
            </a:extLst>
          </p:cNvPr>
          <p:cNvSpPr>
            <a:spLocks noGrp="1"/>
          </p:cNvSpPr>
          <p:nvPr>
            <p:ph type="ctrTitle"/>
          </p:nvPr>
        </p:nvSpPr>
        <p:spPr>
          <a:xfrm>
            <a:off x="726398" y="3932852"/>
            <a:ext cx="10908875" cy="1786381"/>
          </a:xfrm>
          <a:solidFill>
            <a:srgbClr val="FBBA00"/>
          </a:solidFill>
        </p:spPr>
        <p:txBody>
          <a:bodyPr vert="horz" lIns="91440" tIns="45720" rIns="91440" bIns="45720" rtlCol="0" anchor="t">
            <a:normAutofit fontScale="90000"/>
          </a:bodyPr>
          <a:lstStyle/>
          <a:p>
            <a:pPr algn="l"/>
            <a:r>
              <a:rPr lang="en-US" sz="2600" b="1" i="0" kern="1200" dirty="0">
                <a:solidFill>
                  <a:schemeClr val="tx1"/>
                </a:solidFill>
                <a:effectLst/>
                <a:latin typeface="+mj-lt"/>
                <a:ea typeface="+mj-ea"/>
                <a:cs typeface="+mj-cs"/>
              </a:rPr>
              <a:t>Our Mission</a:t>
            </a:r>
            <a:r>
              <a:rPr lang="en-US" sz="2600" kern="1200" dirty="0">
                <a:solidFill>
                  <a:schemeClr val="tx1"/>
                </a:solidFill>
                <a:latin typeface="+mj-lt"/>
                <a:ea typeface="+mj-ea"/>
                <a:cs typeface="+mj-cs"/>
              </a:rPr>
              <a:t/>
            </a:r>
            <a:br>
              <a:rPr lang="en-US" sz="2600" kern="1200" dirty="0">
                <a:solidFill>
                  <a:schemeClr val="tx1"/>
                </a:solidFill>
                <a:latin typeface="+mj-lt"/>
                <a:ea typeface="+mj-ea"/>
                <a:cs typeface="+mj-cs"/>
              </a:rPr>
            </a:br>
            <a:r>
              <a:rPr lang="en-US" sz="2600" b="0" i="0" kern="1200" dirty="0">
                <a:solidFill>
                  <a:schemeClr val="tx1"/>
                </a:solidFill>
                <a:effectLst/>
                <a:latin typeface="+mn-lt"/>
                <a:ea typeface="+mj-ea"/>
                <a:cs typeface="+mj-cs"/>
              </a:rPr>
              <a:t>Our mission is to raise sustainable funds from individuals and businesses and distribute them to community and grassroots non-profit organisations who are changing people’s lives across the county.</a:t>
            </a:r>
            <a:endParaRPr lang="en-US" sz="2600" kern="1200" dirty="0">
              <a:solidFill>
                <a:schemeClr val="tx1"/>
              </a:solidFill>
              <a:latin typeface="+mn-lt"/>
              <a:ea typeface="+mj-ea"/>
              <a:cs typeface="+mj-cs"/>
            </a:endParaRPr>
          </a:p>
        </p:txBody>
      </p:sp>
      <p:sp>
        <p:nvSpPr>
          <p:cNvPr id="3" name="Content Placeholder 2">
            <a:extLst>
              <a:ext uri="{FF2B5EF4-FFF2-40B4-BE49-F238E27FC236}">
                <a16:creationId xmlns:a16="http://schemas.microsoft.com/office/drawing/2014/main" id="{49FFBA8C-6836-5E81-8DD0-87EE38A17B05}"/>
              </a:ext>
            </a:extLst>
          </p:cNvPr>
          <p:cNvSpPr>
            <a:spLocks noGrp="1"/>
          </p:cNvSpPr>
          <p:nvPr>
            <p:ph type="subTitle" idx="1"/>
          </p:nvPr>
        </p:nvSpPr>
        <p:spPr>
          <a:xfrm>
            <a:off x="726398" y="793103"/>
            <a:ext cx="10908875" cy="2999792"/>
          </a:xfrm>
          <a:solidFill>
            <a:schemeClr val="tx1"/>
          </a:solidFill>
        </p:spPr>
        <p:txBody>
          <a:bodyPr vert="horz" lIns="91440" tIns="45720" rIns="91440" bIns="45720" rtlCol="0" anchor="b">
            <a:normAutofit fontScale="92500" lnSpcReduction="20000"/>
          </a:bodyPr>
          <a:lstStyle/>
          <a:p>
            <a:pPr algn="l"/>
            <a:endParaRPr lang="en-US" b="0" i="0" kern="1200" dirty="0">
              <a:solidFill>
                <a:schemeClr val="bg1"/>
              </a:solidFill>
              <a:effectLst/>
              <a:latin typeface="+mn-lt"/>
              <a:ea typeface="+mn-ea"/>
              <a:cs typeface="+mn-cs"/>
            </a:endParaRPr>
          </a:p>
          <a:p>
            <a:pPr algn="l"/>
            <a:endParaRPr lang="en-US" dirty="0">
              <a:solidFill>
                <a:schemeClr val="bg1"/>
              </a:solidFill>
            </a:endParaRPr>
          </a:p>
          <a:p>
            <a:pPr algn="l"/>
            <a:r>
              <a:rPr lang="en-US" b="0" i="0" kern="1200" dirty="0">
                <a:solidFill>
                  <a:schemeClr val="bg1"/>
                </a:solidFill>
                <a:effectLst/>
                <a:latin typeface="+mn-lt"/>
                <a:ea typeface="+mn-ea"/>
                <a:cs typeface="+mn-cs"/>
              </a:rPr>
              <a:t>In 1999 a group of supporters set up the Cornwall Independent Trust, after identifying the need to give those struggling in the community a voice and to establish an independent source of funding of self-help within Cornwall and the Isles of </a:t>
            </a:r>
            <a:r>
              <a:rPr lang="en-US" b="0" i="0" kern="1200" dirty="0" err="1">
                <a:solidFill>
                  <a:schemeClr val="bg1"/>
                </a:solidFill>
                <a:effectLst/>
                <a:latin typeface="+mn-lt"/>
                <a:ea typeface="+mn-ea"/>
                <a:cs typeface="+mn-cs"/>
              </a:rPr>
              <a:t>Scilly</a:t>
            </a:r>
            <a:r>
              <a:rPr lang="en-US" b="0" i="0" kern="1200" dirty="0">
                <a:solidFill>
                  <a:schemeClr val="bg1"/>
                </a:solidFill>
                <a:effectLst/>
                <a:latin typeface="+mn-lt"/>
                <a:ea typeface="+mn-ea"/>
                <a:cs typeface="+mn-cs"/>
              </a:rPr>
              <a:t>. </a:t>
            </a:r>
          </a:p>
          <a:p>
            <a:pPr algn="l"/>
            <a:r>
              <a:rPr lang="en-US" b="0" i="0" kern="1200" dirty="0">
                <a:solidFill>
                  <a:schemeClr val="bg1"/>
                </a:solidFill>
                <a:effectLst/>
                <a:latin typeface="+mn-lt"/>
                <a:ea typeface="+mn-ea"/>
                <a:cs typeface="+mn-cs"/>
              </a:rPr>
              <a:t>In 2003 the Fund became the Cornwall Community Foundation continuing this work and supporting work to improve education, health – both physical and mental; and the relief of poverty and sickness.</a:t>
            </a:r>
          </a:p>
          <a:p>
            <a:pPr algn="l"/>
            <a:endParaRPr lang="en-US" kern="1200" dirty="0">
              <a:solidFill>
                <a:schemeClr val="bg1"/>
              </a:solidFill>
              <a:latin typeface="+mn-lt"/>
              <a:ea typeface="+mn-ea"/>
              <a:cs typeface="+mn-cs"/>
            </a:endParaRPr>
          </a:p>
        </p:txBody>
      </p:sp>
    </p:spTree>
    <p:extLst>
      <p:ext uri="{BB962C8B-B14F-4D97-AF65-F5344CB8AC3E}">
        <p14:creationId xmlns:p14="http://schemas.microsoft.com/office/powerpoint/2010/main" val="14194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8B1666D-3695-4023-A180-E4C9AC6FD7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66" r="16381" b="-4"/>
          <a:stretch/>
        </p:blipFill>
        <p:spPr bwMode="auto">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picture containing outdoor, person, standing, table&#10;&#10;Description automatically generated">
            <a:extLst>
              <a:ext uri="{FF2B5EF4-FFF2-40B4-BE49-F238E27FC236}">
                <a16:creationId xmlns:a16="http://schemas.microsoft.com/office/drawing/2014/main" id="{BE640519-3C1D-455E-B5A6-D14CC1FE8F1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2038" r="4" b="4"/>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2052" name="Picture 4">
            <a:extLst>
              <a:ext uri="{FF2B5EF4-FFF2-40B4-BE49-F238E27FC236}">
                <a16:creationId xmlns:a16="http://schemas.microsoft.com/office/drawing/2014/main" id="{7207FE4F-CA2B-44FF-815C-EFCD171AB3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938" r="9463" b="-1"/>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D97A713-00AD-4F7C-993D-EDD54F022297}"/>
              </a:ext>
            </a:extLst>
          </p:cNvPr>
          <p:cNvSpPr>
            <a:spLocks noGrp="1"/>
          </p:cNvSpPr>
          <p:nvPr>
            <p:ph idx="1"/>
          </p:nvPr>
        </p:nvSpPr>
        <p:spPr>
          <a:xfrm>
            <a:off x="7082536" y="1385378"/>
            <a:ext cx="4668256" cy="4064802"/>
          </a:xfrm>
        </p:spPr>
        <p:txBody>
          <a:bodyPr anchor="t">
            <a:normAutofit fontScale="77500" lnSpcReduction="20000"/>
          </a:bodyPr>
          <a:lstStyle/>
          <a:p>
            <a:pPr marL="0" indent="0" algn="ctr">
              <a:lnSpc>
                <a:spcPct val="150000"/>
              </a:lnSpc>
              <a:buNone/>
            </a:pPr>
            <a:r>
              <a:rPr lang="en-GB" sz="3600" b="1" dirty="0">
                <a:effectLst/>
                <a:latin typeface="Poppins ExtraBold" panose="00000900000000000000" pitchFamily="2" charset="0"/>
                <a:ea typeface="Calibri" panose="020F0502020204030204" pitchFamily="34" charset="0"/>
                <a:cs typeface="Poppins ExtraBold" panose="00000900000000000000" pitchFamily="2" charset="0"/>
              </a:rPr>
              <a:t>£13 million </a:t>
            </a:r>
            <a:r>
              <a:rPr lang="en-GB" sz="3600" b="1" dirty="0">
                <a:effectLst/>
                <a:latin typeface="Poppins Light" panose="00000400000000000000" pitchFamily="2" charset="0"/>
                <a:ea typeface="Calibri" panose="020F0502020204030204" pitchFamily="34" charset="0"/>
              </a:rPr>
              <a:t>has been invested since 2003 in more than </a:t>
            </a:r>
            <a:r>
              <a:rPr lang="en-GB" sz="3600" dirty="0">
                <a:effectLst/>
                <a:latin typeface="Poppins ExtraBold" panose="00000900000000000000" pitchFamily="2" charset="0"/>
                <a:ea typeface="Calibri" panose="020F0502020204030204" pitchFamily="34" charset="0"/>
                <a:cs typeface="Poppins ExtraBold" panose="00000900000000000000" pitchFamily="2" charset="0"/>
              </a:rPr>
              <a:t>6,000</a:t>
            </a:r>
            <a:r>
              <a:rPr lang="en-GB" sz="3600" b="1" dirty="0">
                <a:effectLst/>
                <a:latin typeface="Poppins Light" panose="00000400000000000000" pitchFamily="2" charset="0"/>
                <a:ea typeface="Calibri" panose="020F0502020204030204" pitchFamily="34" charset="0"/>
              </a:rPr>
              <a:t> projects in Cornwall and the Isles of Scilly.</a:t>
            </a:r>
            <a:endParaRPr lang="en-GB" sz="3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7646947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8B1666D-3695-4023-A180-E4C9AC6FD7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66" r="16381" b="-4"/>
          <a:stretch/>
        </p:blipFill>
        <p:spPr bwMode="auto">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picture containing outdoor, person, standing, table&#10;&#10;Description automatically generated">
            <a:extLst>
              <a:ext uri="{FF2B5EF4-FFF2-40B4-BE49-F238E27FC236}">
                <a16:creationId xmlns:a16="http://schemas.microsoft.com/office/drawing/2014/main" id="{BE640519-3C1D-455E-B5A6-D14CC1FE8F1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2038" r="4" b="4"/>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2052" name="Picture 4">
            <a:extLst>
              <a:ext uri="{FF2B5EF4-FFF2-40B4-BE49-F238E27FC236}">
                <a16:creationId xmlns:a16="http://schemas.microsoft.com/office/drawing/2014/main" id="{7207FE4F-CA2B-44FF-815C-EFCD171AB3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938" r="9463" b="-1"/>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D97A713-00AD-4F7C-993D-EDD54F022297}"/>
              </a:ext>
            </a:extLst>
          </p:cNvPr>
          <p:cNvSpPr>
            <a:spLocks noGrp="1"/>
          </p:cNvSpPr>
          <p:nvPr>
            <p:ph idx="1"/>
          </p:nvPr>
        </p:nvSpPr>
        <p:spPr>
          <a:xfrm>
            <a:off x="6348042" y="461645"/>
            <a:ext cx="5402750" cy="5677897"/>
          </a:xfrm>
        </p:spPr>
        <p:txBody>
          <a:bodyPr anchor="t">
            <a:normAutofit/>
          </a:bodyPr>
          <a:lstStyle/>
          <a:p>
            <a:pPr marL="0" indent="0" algn="ctr">
              <a:lnSpc>
                <a:spcPct val="150000"/>
              </a:lnSpc>
              <a:buNone/>
            </a:pPr>
            <a:r>
              <a:rPr lang="en-GB" sz="4800" b="1" i="0" dirty="0">
                <a:solidFill>
                  <a:srgbClr val="FBBA00"/>
                </a:solidFill>
                <a:effectLst/>
                <a:latin typeface="Poppins" panose="00000500000000000000" pitchFamily="2" charset="0"/>
              </a:rPr>
              <a:t>Our grant-making in 2022</a:t>
            </a:r>
          </a:p>
          <a:p>
            <a:pPr marL="0" indent="0" algn="ctr">
              <a:buNone/>
            </a:pPr>
            <a:endParaRPr lang="en-GB" sz="3200" b="1" i="0" dirty="0">
              <a:solidFill>
                <a:srgbClr val="FBBA00"/>
              </a:solidFill>
              <a:effectLst/>
              <a:latin typeface="Poppins" panose="00000500000000000000" pitchFamily="2" charset="0"/>
            </a:endParaRPr>
          </a:p>
          <a:p>
            <a:pPr marL="0" indent="0" algn="ctr">
              <a:buNone/>
            </a:pPr>
            <a:r>
              <a:rPr lang="en-GB" sz="3200" b="1" i="0" dirty="0">
                <a:solidFill>
                  <a:srgbClr val="FBBA00"/>
                </a:solidFill>
                <a:effectLst/>
                <a:latin typeface="Poppins" panose="00000500000000000000" pitchFamily="2" charset="0"/>
              </a:rPr>
              <a:t>£2,363,926</a:t>
            </a:r>
          </a:p>
          <a:p>
            <a:pPr marL="0" indent="0" algn="ctr">
              <a:buNone/>
            </a:pPr>
            <a:r>
              <a:rPr lang="en-GB" sz="3200" b="0" i="0" dirty="0">
                <a:solidFill>
                  <a:srgbClr val="FBBA00"/>
                </a:solidFill>
                <a:effectLst/>
                <a:latin typeface="Poppins" panose="00000500000000000000" pitchFamily="2" charset="0"/>
              </a:rPr>
              <a:t>awarded in grants</a:t>
            </a:r>
          </a:p>
          <a:p>
            <a:pPr marL="0" indent="0" algn="ctr">
              <a:buNone/>
            </a:pPr>
            <a:endParaRPr lang="en-GB" sz="3200" b="1" i="0" dirty="0">
              <a:solidFill>
                <a:srgbClr val="FBBA00"/>
              </a:solidFill>
              <a:effectLst/>
              <a:latin typeface="Poppins" panose="00000500000000000000" pitchFamily="2" charset="0"/>
            </a:endParaRPr>
          </a:p>
          <a:p>
            <a:pPr marL="0" indent="0" algn="ctr">
              <a:buNone/>
            </a:pPr>
            <a:r>
              <a:rPr lang="en-GB" sz="3200" b="1" i="0" dirty="0">
                <a:solidFill>
                  <a:srgbClr val="FBBA00"/>
                </a:solidFill>
                <a:effectLst/>
                <a:latin typeface="Poppins" panose="00000500000000000000" pitchFamily="2" charset="0"/>
              </a:rPr>
              <a:t>663 </a:t>
            </a:r>
            <a:r>
              <a:rPr lang="en-GB" sz="3200" b="0" i="0" dirty="0">
                <a:solidFill>
                  <a:srgbClr val="FBBA00"/>
                </a:solidFill>
                <a:effectLst/>
                <a:latin typeface="Poppins" panose="00000500000000000000" pitchFamily="2" charset="0"/>
              </a:rPr>
              <a:t>grants awarded</a:t>
            </a:r>
          </a:p>
          <a:p>
            <a:pPr marL="0" indent="0" algn="ctr">
              <a:lnSpc>
                <a:spcPct val="150000"/>
              </a:lnSpc>
              <a:buNone/>
            </a:pPr>
            <a:endParaRPr lang="en-GB" sz="3200" dirty="0">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49318228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450A89-94DF-D3E7-3F22-6FC6694F8AA0}"/>
              </a:ext>
            </a:extLst>
          </p:cNvPr>
          <p:cNvSpPr>
            <a:spLocks noGrp="1"/>
          </p:cNvSpPr>
          <p:nvPr>
            <p:ph type="title"/>
          </p:nvPr>
        </p:nvSpPr>
        <p:spPr/>
        <p:txBody>
          <a:bodyPr>
            <a:normAutofit/>
          </a:bodyPr>
          <a:lstStyle/>
          <a:p>
            <a:r>
              <a:rPr lang="en-US" b="1" i="0" dirty="0">
                <a:solidFill>
                  <a:srgbClr val="000000"/>
                </a:solidFill>
                <a:effectLst/>
                <a:latin typeface="Poppins" panose="00000500000000000000" pitchFamily="2" charset="0"/>
              </a:rPr>
              <a:t>Who we support</a:t>
            </a:r>
            <a:endParaRPr lang="en-GB" dirty="0"/>
          </a:p>
        </p:txBody>
      </p:sp>
      <p:sp>
        <p:nvSpPr>
          <p:cNvPr id="7" name="Content Placeholder 6">
            <a:extLst>
              <a:ext uri="{FF2B5EF4-FFF2-40B4-BE49-F238E27FC236}">
                <a16:creationId xmlns:a16="http://schemas.microsoft.com/office/drawing/2014/main" id="{CC14F713-E263-6DEF-1F29-63565DA025B3}"/>
              </a:ext>
            </a:extLst>
          </p:cNvPr>
          <p:cNvSpPr>
            <a:spLocks noGrp="1"/>
          </p:cNvSpPr>
          <p:nvPr>
            <p:ph idx="1"/>
          </p:nvPr>
        </p:nvSpPr>
        <p:spPr/>
        <p:txBody>
          <a:bodyPr>
            <a:normAutofit/>
          </a:bodyPr>
          <a:lstStyle/>
          <a:p>
            <a:pPr algn="l">
              <a:lnSpc>
                <a:spcPct val="150000"/>
              </a:lnSpc>
            </a:pPr>
            <a:r>
              <a:rPr lang="en-US" sz="1700" b="0" i="0" dirty="0">
                <a:solidFill>
                  <a:srgbClr val="000000"/>
                </a:solidFill>
                <a:effectLst/>
                <a:latin typeface="Poppins" panose="00000500000000000000" pitchFamily="2" charset="0"/>
              </a:rPr>
              <a:t>We support local charities, community and voluntary groups and social enterprises in Cornwall and the Isles of </a:t>
            </a:r>
            <a:r>
              <a:rPr lang="en-US" sz="1700" b="0" i="0" dirty="0" err="1">
                <a:solidFill>
                  <a:srgbClr val="000000"/>
                </a:solidFill>
                <a:effectLst/>
                <a:latin typeface="Poppins" panose="00000500000000000000" pitchFamily="2" charset="0"/>
              </a:rPr>
              <a:t>Scilly</a:t>
            </a:r>
            <a:r>
              <a:rPr lang="en-US" sz="1700" b="0" i="0" dirty="0">
                <a:solidFill>
                  <a:srgbClr val="000000"/>
                </a:solidFill>
                <a:effectLst/>
                <a:latin typeface="Poppins" panose="00000500000000000000" pitchFamily="2" charset="0"/>
              </a:rPr>
              <a:t>. </a:t>
            </a:r>
          </a:p>
          <a:p>
            <a:pPr algn="l">
              <a:lnSpc>
                <a:spcPct val="150000"/>
              </a:lnSpc>
            </a:pPr>
            <a:r>
              <a:rPr lang="en-US" sz="1700" b="0" i="0" dirty="0">
                <a:solidFill>
                  <a:srgbClr val="000000"/>
                </a:solidFill>
                <a:effectLst/>
                <a:latin typeface="Poppins" panose="00000500000000000000" pitchFamily="2" charset="0"/>
              </a:rPr>
              <a:t>We award not for profit community groups and social enterprises who are making a positive impact to the local people in their area. </a:t>
            </a:r>
          </a:p>
          <a:p>
            <a:pPr algn="l">
              <a:lnSpc>
                <a:spcPct val="150000"/>
              </a:lnSpc>
            </a:pPr>
            <a:r>
              <a:rPr lang="en-US" sz="1700" b="0" i="0" dirty="0">
                <a:solidFill>
                  <a:srgbClr val="000000"/>
                </a:solidFill>
                <a:effectLst/>
                <a:latin typeface="Poppins" panose="00000500000000000000" pitchFamily="2" charset="0"/>
              </a:rPr>
              <a:t>Our aim is to overcome challenges of disadvantage, exclusion and poverty for all ages. </a:t>
            </a:r>
          </a:p>
          <a:p>
            <a:pPr algn="l">
              <a:lnSpc>
                <a:spcPct val="150000"/>
              </a:lnSpc>
            </a:pPr>
            <a:r>
              <a:rPr lang="en-US" sz="1700" b="0" i="0" dirty="0">
                <a:solidFill>
                  <a:srgbClr val="000000"/>
                </a:solidFill>
                <a:effectLst/>
                <a:latin typeface="Poppins" panose="00000500000000000000" pitchFamily="2" charset="0"/>
              </a:rPr>
              <a:t>We welcome applications from both new and established groups </a:t>
            </a:r>
          </a:p>
          <a:p>
            <a:pPr algn="l">
              <a:lnSpc>
                <a:spcPct val="150000"/>
              </a:lnSpc>
            </a:pPr>
            <a:endParaRPr lang="en-US" sz="1700" dirty="0">
              <a:solidFill>
                <a:srgbClr val="000000"/>
              </a:solidFill>
              <a:latin typeface="Poppins" panose="00000500000000000000" pitchFamily="2" charset="0"/>
            </a:endParaRPr>
          </a:p>
          <a:p>
            <a:endParaRPr lang="en-GB" dirty="0"/>
          </a:p>
        </p:txBody>
      </p:sp>
    </p:spTree>
    <p:extLst>
      <p:ext uri="{BB962C8B-B14F-4D97-AF65-F5344CB8AC3E}">
        <p14:creationId xmlns:p14="http://schemas.microsoft.com/office/powerpoint/2010/main" val="2262745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2411E-6C77-A48D-17B8-A6582AE1C278}"/>
              </a:ext>
            </a:extLst>
          </p:cNvPr>
          <p:cNvSpPr>
            <a:spLocks noGrp="1"/>
          </p:cNvSpPr>
          <p:nvPr>
            <p:ph type="title"/>
          </p:nvPr>
        </p:nvSpPr>
        <p:spPr/>
        <p:txBody>
          <a:bodyPr>
            <a:normAutofit/>
          </a:bodyPr>
          <a:lstStyle/>
          <a:p>
            <a:r>
              <a:rPr lang="en-GB" sz="3200" b="1" i="0" dirty="0">
                <a:effectLst/>
                <a:latin typeface="Poppins" panose="00000500000000000000" pitchFamily="2" charset="0"/>
              </a:rPr>
              <a:t>Community Interest Companies (CICs)</a:t>
            </a:r>
            <a:endParaRPr lang="en-GB" sz="3200" dirty="0"/>
          </a:p>
        </p:txBody>
      </p:sp>
      <p:sp>
        <p:nvSpPr>
          <p:cNvPr id="3" name="Content Placeholder 2">
            <a:extLst>
              <a:ext uri="{FF2B5EF4-FFF2-40B4-BE49-F238E27FC236}">
                <a16:creationId xmlns:a16="http://schemas.microsoft.com/office/drawing/2014/main" id="{B32DE33E-2107-88EE-7F54-68CF7A6110C5}"/>
              </a:ext>
            </a:extLst>
          </p:cNvPr>
          <p:cNvSpPr>
            <a:spLocks noGrp="1"/>
          </p:cNvSpPr>
          <p:nvPr>
            <p:ph idx="1"/>
          </p:nvPr>
        </p:nvSpPr>
        <p:spPr>
          <a:xfrm>
            <a:off x="317241" y="1306285"/>
            <a:ext cx="11420669" cy="4768041"/>
          </a:xfrm>
        </p:spPr>
        <p:txBody>
          <a:bodyPr>
            <a:noAutofit/>
          </a:bodyPr>
          <a:lstStyle/>
          <a:p>
            <a:pPr marL="0" indent="0" algn="l">
              <a:lnSpc>
                <a:spcPct val="170000"/>
              </a:lnSpc>
              <a:buNone/>
            </a:pPr>
            <a:r>
              <a:rPr lang="en-US" sz="1200" b="0" i="0" dirty="0">
                <a:solidFill>
                  <a:srgbClr val="000000"/>
                </a:solidFill>
                <a:effectLst/>
                <a:latin typeface="Poppins" panose="00000500000000000000" pitchFamily="2" charset="0"/>
              </a:rPr>
              <a:t>We welcome applications from CICs. We </a:t>
            </a:r>
            <a:r>
              <a:rPr lang="en-US" sz="1200" b="0" i="0" dirty="0" err="1">
                <a:solidFill>
                  <a:srgbClr val="000000"/>
                </a:solidFill>
                <a:effectLst/>
                <a:latin typeface="Poppins" panose="00000500000000000000" pitchFamily="2" charset="0"/>
              </a:rPr>
              <a:t>recognise</a:t>
            </a:r>
            <a:r>
              <a:rPr lang="en-US" sz="1200" b="0" i="0" dirty="0">
                <a:solidFill>
                  <a:srgbClr val="000000"/>
                </a:solidFill>
                <a:effectLst/>
                <a:latin typeface="Poppins" panose="00000500000000000000" pitchFamily="2" charset="0"/>
              </a:rPr>
              <a:t> that they differ from Registered Charities and other voluntary </a:t>
            </a:r>
            <a:r>
              <a:rPr lang="en-US" sz="1200" b="0" i="0" dirty="0" err="1">
                <a:solidFill>
                  <a:srgbClr val="000000"/>
                </a:solidFill>
                <a:effectLst/>
                <a:latin typeface="Poppins" panose="00000500000000000000" pitchFamily="2" charset="0"/>
              </a:rPr>
              <a:t>organisations</a:t>
            </a:r>
            <a:r>
              <a:rPr lang="en-US" sz="1200" b="0" i="0" dirty="0">
                <a:solidFill>
                  <a:srgbClr val="000000"/>
                </a:solidFill>
                <a:effectLst/>
                <a:latin typeface="Poppins" panose="00000500000000000000" pitchFamily="2" charset="0"/>
              </a:rPr>
              <a:t>, particularly as they do not have a voluntary governance structure, equivalent to Trustees. As such, our decisions will be based on our regular grant criteria, as well as the following:</a:t>
            </a:r>
          </a:p>
          <a:p>
            <a:pPr algn="l">
              <a:lnSpc>
                <a:spcPct val="170000"/>
              </a:lnSpc>
              <a:buFont typeface="Arial" panose="020B0604020202020204" pitchFamily="34" charset="0"/>
              <a:buChar char="•"/>
            </a:pPr>
            <a:r>
              <a:rPr lang="en-US" sz="1200" b="0" i="0" dirty="0">
                <a:solidFill>
                  <a:srgbClr val="000000"/>
                </a:solidFill>
                <a:effectLst/>
                <a:latin typeface="Poppins" panose="00000500000000000000" pitchFamily="2" charset="0"/>
              </a:rPr>
              <a:t>Have a social purpose outlined in the Articles.</a:t>
            </a:r>
          </a:p>
          <a:p>
            <a:pPr algn="l">
              <a:lnSpc>
                <a:spcPct val="170000"/>
              </a:lnSpc>
              <a:buFont typeface="Arial" panose="020B0604020202020204" pitchFamily="34" charset="0"/>
              <a:buChar char="•"/>
            </a:pPr>
            <a:r>
              <a:rPr lang="en-US" sz="1200" b="0" i="0" dirty="0">
                <a:solidFill>
                  <a:srgbClr val="000000"/>
                </a:solidFill>
                <a:effectLst/>
                <a:latin typeface="Poppins" panose="00000500000000000000" pitchFamily="2" charset="0"/>
              </a:rPr>
              <a:t>Have at least three unconnected Directors, the majority of whom are not paid.</a:t>
            </a:r>
          </a:p>
          <a:p>
            <a:pPr algn="l">
              <a:lnSpc>
                <a:spcPct val="170000"/>
              </a:lnSpc>
              <a:buFont typeface="Arial" panose="020B0604020202020204" pitchFamily="34" charset="0"/>
              <a:buChar char="•"/>
            </a:pPr>
            <a:r>
              <a:rPr lang="en-US" sz="1200" b="0" i="0" dirty="0">
                <a:solidFill>
                  <a:srgbClr val="000000"/>
                </a:solidFill>
                <a:effectLst/>
                <a:latin typeface="Poppins" panose="00000500000000000000" pitchFamily="2" charset="0"/>
              </a:rPr>
              <a:t>Have an asset lock clause that ensures funds and assets are transferred to a body with charitable objects in Cornwall on closure of the CIC.</a:t>
            </a:r>
          </a:p>
          <a:p>
            <a:pPr algn="l">
              <a:lnSpc>
                <a:spcPct val="170000"/>
              </a:lnSpc>
              <a:buFont typeface="Arial" panose="020B0604020202020204" pitchFamily="34" charset="0"/>
              <a:buChar char="•"/>
            </a:pPr>
            <a:r>
              <a:rPr lang="en-US" sz="1200" b="0" i="0" dirty="0">
                <a:solidFill>
                  <a:srgbClr val="000000"/>
                </a:solidFill>
                <a:effectLst/>
                <a:latin typeface="Poppins" panose="00000500000000000000" pitchFamily="2" charset="0"/>
              </a:rPr>
              <a:t>All documents registered with Companies House must be up to date and be the same documents submitted to CCF (including the asset lock).</a:t>
            </a:r>
          </a:p>
          <a:p>
            <a:pPr algn="l">
              <a:lnSpc>
                <a:spcPct val="170000"/>
              </a:lnSpc>
              <a:buFont typeface="Arial" panose="020B0604020202020204" pitchFamily="34" charset="0"/>
              <a:buChar char="•"/>
            </a:pPr>
            <a:r>
              <a:rPr lang="en-US" sz="1200" b="0" i="0" dirty="0">
                <a:solidFill>
                  <a:srgbClr val="000000"/>
                </a:solidFill>
                <a:effectLst/>
                <a:latin typeface="Poppins" panose="00000500000000000000" pitchFamily="2" charset="0"/>
              </a:rPr>
              <a:t>Have a system to ensure decisions on Directors’ remuneration are not taken by those Directors receiving remuneration.</a:t>
            </a:r>
          </a:p>
          <a:p>
            <a:pPr algn="l">
              <a:lnSpc>
                <a:spcPct val="170000"/>
              </a:lnSpc>
              <a:buFont typeface="Arial" panose="020B0604020202020204" pitchFamily="34" charset="0"/>
              <a:buChar char="•"/>
            </a:pPr>
            <a:r>
              <a:rPr lang="en-US" sz="1200" b="0" i="0" dirty="0">
                <a:solidFill>
                  <a:srgbClr val="000000"/>
                </a:solidFill>
                <a:effectLst/>
                <a:latin typeface="Poppins" panose="00000500000000000000" pitchFamily="2" charset="0"/>
              </a:rPr>
              <a:t>Have a realistic business plan submitted alongside the application</a:t>
            </a:r>
          </a:p>
          <a:p>
            <a:pPr algn="l">
              <a:lnSpc>
                <a:spcPct val="170000"/>
              </a:lnSpc>
            </a:pPr>
            <a:r>
              <a:rPr lang="en-US" sz="1200" b="0" i="0" dirty="0">
                <a:solidFill>
                  <a:srgbClr val="000000"/>
                </a:solidFill>
                <a:effectLst/>
                <a:latin typeface="Poppins" panose="00000500000000000000" pitchFamily="2" charset="0"/>
              </a:rPr>
              <a:t>Applications will be welcomed for start-up costs or for delivering a new or innovative project that will benefit the community as part of the </a:t>
            </a:r>
            <a:r>
              <a:rPr lang="en-US" sz="1200" b="0" i="0" dirty="0" err="1">
                <a:solidFill>
                  <a:srgbClr val="000000"/>
                </a:solidFill>
                <a:effectLst/>
                <a:latin typeface="Poppins" panose="00000500000000000000" pitchFamily="2" charset="0"/>
              </a:rPr>
              <a:t>organisation’s</a:t>
            </a:r>
            <a:r>
              <a:rPr lang="en-US" sz="1200" b="0" i="0" dirty="0">
                <a:solidFill>
                  <a:srgbClr val="000000"/>
                </a:solidFill>
                <a:effectLst/>
                <a:latin typeface="Poppins" panose="00000500000000000000" pitchFamily="2" charset="0"/>
              </a:rPr>
              <a:t> development and must include two independent written references. We will only normally offer a grant towards running costs within an ongoing project for the first three years of operation</a:t>
            </a:r>
          </a:p>
        </p:txBody>
      </p:sp>
    </p:spTree>
    <p:extLst>
      <p:ext uri="{BB962C8B-B14F-4D97-AF65-F5344CB8AC3E}">
        <p14:creationId xmlns:p14="http://schemas.microsoft.com/office/powerpoint/2010/main" val="56461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FF35-8861-2AEE-F2BE-C4870D1A2AAF}"/>
              </a:ext>
            </a:extLst>
          </p:cNvPr>
          <p:cNvSpPr>
            <a:spLocks noGrp="1"/>
          </p:cNvSpPr>
          <p:nvPr>
            <p:ph type="title"/>
          </p:nvPr>
        </p:nvSpPr>
        <p:spPr/>
        <p:txBody>
          <a:bodyPr/>
          <a:lstStyle/>
          <a:p>
            <a:r>
              <a:rPr lang="en-US" b="1" i="0" dirty="0">
                <a:solidFill>
                  <a:srgbClr val="000000"/>
                </a:solidFill>
                <a:effectLst/>
                <a:latin typeface="Poppins" panose="00000500000000000000" pitchFamily="2" charset="0"/>
              </a:rPr>
              <a:t>Sorry, we do not fund:</a:t>
            </a:r>
            <a:endParaRPr lang="en-GB" dirty="0"/>
          </a:p>
        </p:txBody>
      </p:sp>
      <p:sp>
        <p:nvSpPr>
          <p:cNvPr id="3" name="Content Placeholder 2">
            <a:extLst>
              <a:ext uri="{FF2B5EF4-FFF2-40B4-BE49-F238E27FC236}">
                <a16:creationId xmlns:a16="http://schemas.microsoft.com/office/drawing/2014/main" id="{C14B3358-5F8B-B046-9938-6A26E929143D}"/>
              </a:ext>
            </a:extLst>
          </p:cNvPr>
          <p:cNvSpPr>
            <a:spLocks noGrp="1"/>
          </p:cNvSpPr>
          <p:nvPr>
            <p:ph idx="1"/>
          </p:nvPr>
        </p:nvSpPr>
        <p:spPr/>
        <p:txBody>
          <a:bodyPr>
            <a:normAutofit fontScale="62500" lnSpcReduction="20000"/>
          </a:bodyPr>
          <a:lstStyle/>
          <a:p>
            <a:pPr algn="l">
              <a:buFont typeface="Arial" panose="020B0604020202020204" pitchFamily="34" charset="0"/>
              <a:buChar char="•"/>
            </a:pPr>
            <a:r>
              <a:rPr lang="en-US" b="0" i="0" dirty="0">
                <a:solidFill>
                  <a:srgbClr val="000000"/>
                </a:solidFill>
                <a:effectLst/>
                <a:latin typeface="Poppins" panose="00000500000000000000" pitchFamily="2" charset="0"/>
              </a:rPr>
              <a:t>Commercial profit making organisations</a:t>
            </a:r>
          </a:p>
          <a:p>
            <a:pPr algn="l">
              <a:buFont typeface="Arial" panose="020B0604020202020204" pitchFamily="34" charset="0"/>
              <a:buChar char="•"/>
            </a:pPr>
            <a:r>
              <a:rPr lang="en-US" b="0" i="0" dirty="0">
                <a:solidFill>
                  <a:srgbClr val="000000"/>
                </a:solidFill>
                <a:effectLst/>
                <a:latin typeface="Poppins" panose="00000500000000000000" pitchFamily="2" charset="0"/>
              </a:rPr>
              <a:t>Organisations with significant free reserves</a:t>
            </a:r>
          </a:p>
          <a:p>
            <a:pPr algn="l">
              <a:buFont typeface="Arial" panose="020B0604020202020204" pitchFamily="34" charset="0"/>
              <a:buChar char="•"/>
            </a:pPr>
            <a:r>
              <a:rPr lang="en-US" b="0" i="0" dirty="0">
                <a:solidFill>
                  <a:srgbClr val="000000"/>
                </a:solidFill>
                <a:effectLst/>
                <a:latin typeface="Poppins" panose="00000500000000000000" pitchFamily="2" charset="0"/>
              </a:rPr>
              <a:t>Statutory/public sector organisations such as health authorities, schools, hospitals, parish and town councils</a:t>
            </a:r>
          </a:p>
          <a:p>
            <a:pPr algn="l">
              <a:buFont typeface="Arial" panose="020B0604020202020204" pitchFamily="34" charset="0"/>
              <a:buChar char="•"/>
            </a:pPr>
            <a:r>
              <a:rPr lang="en-US" b="0" i="0" dirty="0">
                <a:solidFill>
                  <a:srgbClr val="000000"/>
                </a:solidFill>
                <a:effectLst/>
                <a:latin typeface="Poppins" panose="00000500000000000000" pitchFamily="2" charset="0"/>
              </a:rPr>
              <a:t>Contributions to an endowment, payment of deficit funding or repayment of loans</a:t>
            </a:r>
          </a:p>
          <a:p>
            <a:pPr algn="l">
              <a:buFont typeface="Arial" panose="020B0604020202020204" pitchFamily="34" charset="0"/>
              <a:buChar char="•"/>
            </a:pPr>
            <a:r>
              <a:rPr lang="en-US" b="0" i="0" dirty="0">
                <a:solidFill>
                  <a:srgbClr val="000000"/>
                </a:solidFill>
                <a:effectLst/>
                <a:latin typeface="Poppins" panose="00000500000000000000" pitchFamily="2" charset="0"/>
              </a:rPr>
              <a:t>Grant making organisations or bodies who fundraise or distribute grants on behalf of other organisations</a:t>
            </a:r>
          </a:p>
          <a:p>
            <a:pPr algn="l">
              <a:buFont typeface="Arial" panose="020B0604020202020204" pitchFamily="34" charset="0"/>
              <a:buChar char="•"/>
            </a:pPr>
            <a:r>
              <a:rPr lang="en-US" b="0" i="0" dirty="0">
                <a:solidFill>
                  <a:srgbClr val="000000"/>
                </a:solidFill>
                <a:effectLst/>
                <a:latin typeface="Poppins" panose="00000500000000000000" pitchFamily="2" charset="0"/>
              </a:rPr>
              <a:t>Retrospective grants</a:t>
            </a:r>
          </a:p>
          <a:p>
            <a:pPr algn="l">
              <a:buFont typeface="Arial" panose="020B0604020202020204" pitchFamily="34" charset="0"/>
              <a:buChar char="•"/>
            </a:pPr>
            <a:r>
              <a:rPr lang="en-US" b="0" i="0" dirty="0">
                <a:solidFill>
                  <a:srgbClr val="000000"/>
                </a:solidFill>
                <a:effectLst/>
                <a:latin typeface="Poppins" panose="00000500000000000000" pitchFamily="2" charset="0"/>
              </a:rPr>
              <a:t>Regional offices of national bodies that do not benefit local people</a:t>
            </a:r>
          </a:p>
          <a:p>
            <a:pPr algn="l">
              <a:buFont typeface="Arial" panose="020B0604020202020204" pitchFamily="34" charset="0"/>
              <a:buChar char="•"/>
            </a:pPr>
            <a:r>
              <a:rPr lang="en-US" b="0" i="0" dirty="0">
                <a:solidFill>
                  <a:srgbClr val="000000"/>
                </a:solidFill>
                <a:effectLst/>
                <a:latin typeface="Poppins" panose="00000500000000000000" pitchFamily="2" charset="0"/>
              </a:rPr>
              <a:t>Organisations whose beneficiaries are not people</a:t>
            </a:r>
          </a:p>
          <a:p>
            <a:pPr algn="l">
              <a:buFont typeface="Arial" panose="020B0604020202020204" pitchFamily="34" charset="0"/>
              <a:buChar char="•"/>
            </a:pPr>
            <a:r>
              <a:rPr lang="en-US" b="0" i="0" dirty="0">
                <a:solidFill>
                  <a:srgbClr val="000000"/>
                </a:solidFill>
                <a:effectLst/>
                <a:latin typeface="Poppins" panose="00000500000000000000" pitchFamily="2" charset="0"/>
              </a:rPr>
              <a:t>Projects intended to influence people’s religious choices or to promote a particular belief system</a:t>
            </a:r>
          </a:p>
          <a:p>
            <a:pPr algn="l">
              <a:buFont typeface="Arial" panose="020B0604020202020204" pitchFamily="34" charset="0"/>
              <a:buChar char="•"/>
            </a:pPr>
            <a:r>
              <a:rPr lang="en-US" b="0" i="0" dirty="0">
                <a:solidFill>
                  <a:srgbClr val="000000"/>
                </a:solidFill>
                <a:effectLst/>
                <a:latin typeface="Poppins" panose="00000500000000000000" pitchFamily="2" charset="0"/>
              </a:rPr>
              <a:t>The promotion of political causes</a:t>
            </a:r>
          </a:p>
          <a:p>
            <a:endParaRPr lang="en-GB" dirty="0"/>
          </a:p>
        </p:txBody>
      </p:sp>
    </p:spTree>
    <p:extLst>
      <p:ext uri="{BB962C8B-B14F-4D97-AF65-F5344CB8AC3E}">
        <p14:creationId xmlns:p14="http://schemas.microsoft.com/office/powerpoint/2010/main" val="4054662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109B7-42D5-44B1-9BE9-0596C60FEA26}"/>
              </a:ext>
            </a:extLst>
          </p:cNvPr>
          <p:cNvSpPr>
            <a:spLocks noGrp="1"/>
          </p:cNvSpPr>
          <p:nvPr>
            <p:ph type="ctrTitle"/>
          </p:nvPr>
        </p:nvSpPr>
        <p:spPr>
          <a:xfrm>
            <a:off x="1524000" y="1940048"/>
            <a:ext cx="9144000" cy="2387600"/>
          </a:xfrm>
        </p:spPr>
        <p:txBody>
          <a:bodyPr/>
          <a:lstStyle/>
          <a:p>
            <a:r>
              <a:rPr lang="en-US" dirty="0"/>
              <a:t>How to apply for grants</a:t>
            </a:r>
            <a:endParaRPr lang="en-GB" dirty="0"/>
          </a:p>
        </p:txBody>
      </p:sp>
    </p:spTree>
    <p:extLst>
      <p:ext uri="{BB962C8B-B14F-4D97-AF65-F5344CB8AC3E}">
        <p14:creationId xmlns:p14="http://schemas.microsoft.com/office/powerpoint/2010/main" val="395312733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Poppins ExtraBold"/>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5d9d9c1-8b80-4333-816d-97f6e685a4f5" xsi:nil="true"/>
    <lcf76f155ced4ddcb4097134ff3c332f xmlns="daab9eda-6b25-49ee-b422-dc22b6a781a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F09311D2572A47B440AA3F36A6E3F5" ma:contentTypeVersion="10" ma:contentTypeDescription="Create a new document." ma:contentTypeScope="" ma:versionID="89e9a14076fdf48a1d315f4c653b7b8e">
  <xsd:schema xmlns:xsd="http://www.w3.org/2001/XMLSchema" xmlns:xs="http://www.w3.org/2001/XMLSchema" xmlns:p="http://schemas.microsoft.com/office/2006/metadata/properties" xmlns:ns2="daab9eda-6b25-49ee-b422-dc22b6a781a6" xmlns:ns3="15d9d9c1-8b80-4333-816d-97f6e685a4f5" targetNamespace="http://schemas.microsoft.com/office/2006/metadata/properties" ma:root="true" ma:fieldsID="de74ce7d509ab4999f7aae48349d6fd3" ns2:_="" ns3:_="">
    <xsd:import namespace="daab9eda-6b25-49ee-b422-dc22b6a781a6"/>
    <xsd:import namespace="15d9d9c1-8b80-4333-816d-97f6e685a4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ab9eda-6b25-49ee-b422-dc22b6a781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1df1368-43de-43ee-af93-40a0d98ae56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d9d9c1-8b80-4333-816d-97f6e685a4f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7f6b3fa-cb9a-4f02-9610-e5588b7ad70e}" ma:internalName="TaxCatchAll" ma:showField="CatchAllData" ma:web="15d9d9c1-8b80-4333-816d-97f6e685a4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923698-5B95-4BAE-BC5F-1B29608D165A}">
  <ds:schemaRefs>
    <ds:schemaRef ds:uri="http://schemas.microsoft.com/office/infopath/2007/PartnerControls"/>
    <ds:schemaRef ds:uri="http://purl.org/dc/terms/"/>
    <ds:schemaRef ds:uri="http://schemas.microsoft.com/office/2006/documentManagement/types"/>
    <ds:schemaRef ds:uri="daab9eda-6b25-49ee-b422-dc22b6a781a6"/>
    <ds:schemaRef ds:uri="15d9d9c1-8b80-4333-816d-97f6e685a4f5"/>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66FF538-A036-4C2C-8C1F-0A4CB908D7CC}">
  <ds:schemaRefs>
    <ds:schemaRef ds:uri="http://schemas.microsoft.com/sharepoint/v3/contenttype/forms"/>
  </ds:schemaRefs>
</ds:datastoreItem>
</file>

<file path=customXml/itemProps3.xml><?xml version="1.0" encoding="utf-8"?>
<ds:datastoreItem xmlns:ds="http://schemas.openxmlformats.org/officeDocument/2006/customXml" ds:itemID="{96D071C2-485D-44BC-8EA2-DEC35F1009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ab9eda-6b25-49ee-b422-dc22b6a781a6"/>
    <ds:schemaRef ds:uri="15d9d9c1-8b80-4333-816d-97f6e685a4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328</TotalTime>
  <Words>1345</Words>
  <Application>Microsoft Office PowerPoint</Application>
  <PresentationFormat>Widescreen</PresentationFormat>
  <Paragraphs>95</Paragraphs>
  <Slides>28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Calibri Light</vt:lpstr>
      <vt:lpstr>Poppins</vt:lpstr>
      <vt:lpstr>Poppins ExtraBold</vt:lpstr>
      <vt:lpstr>Poppins Light</vt:lpstr>
      <vt:lpstr>Custom Design</vt:lpstr>
      <vt:lpstr>1_Custom Design</vt:lpstr>
      <vt:lpstr>PowerPoint Presentation</vt:lpstr>
      <vt:lpstr>Who are Cornwall Community Foundation?</vt:lpstr>
      <vt:lpstr>Our Mission Our mission is to raise sustainable funds from individuals and businesses and distribute them to community and grassroots non-profit organisations who are changing people’s lives across the county.</vt:lpstr>
      <vt:lpstr>PowerPoint Presentation</vt:lpstr>
      <vt:lpstr>PowerPoint Presentation</vt:lpstr>
      <vt:lpstr>Who we support</vt:lpstr>
      <vt:lpstr>Community Interest Companies (CICs)</vt:lpstr>
      <vt:lpstr>Sorry, we do not fund:</vt:lpstr>
      <vt:lpstr>How to apply for grants</vt:lpstr>
      <vt:lpstr>PowerPoint Presentation</vt:lpstr>
      <vt:lpstr>PowerPoint Presentation</vt:lpstr>
      <vt:lpstr>All grant applicants will need to have the following supporting information before a grant will be awarded:</vt:lpstr>
      <vt:lpstr>PowerPoint Presentation</vt:lpstr>
      <vt:lpstr>What does Cornwall Community Foundation have funding for?</vt:lpstr>
      <vt:lpstr>GRANTS AVAILABLE </vt:lpstr>
      <vt:lpstr>Types of grants for Individuals</vt:lpstr>
      <vt:lpstr>A GRANT FROM YOUNG &amp; TALENTED CORNWALL HELPS JAMIE CONSTANCE LAND A TWO YEAR POST IN MUNICH</vt:lpstr>
      <vt:lpstr>THE SOUTH WEST ENTERPRISE FUND SUPPORTS ENTREPRENEUR TO PURSUE HANDMADE JEWELLERY BUSINESS </vt:lpstr>
      <vt:lpstr>CCF WELCOME FUND  SUPPORTS GORRAN SCHOOL WITH THE PURCHASE OF IPADS </vt:lpstr>
      <vt:lpstr>Types of grants for Groups</vt:lpstr>
      <vt:lpstr>GERRANS PARISH MARTIN BAKER HARRIS CHARITY SUPPORTS LOCAL COMMUNITY WITH MEALS ON WHEELS SERVICE </vt:lpstr>
      <vt:lpstr>CCF GRANTS HELP TRURO FOODBANK FEEDS THOUSANDS DURING PANDEMIC </vt:lpstr>
      <vt:lpstr>CORNWALL GLASS FUND SUPPORTS  LUSTY SURF LIFE SAVING CLUB,  A VITAL SERVICE TO THE COMMUNITY OF NEWQUAY </vt:lpstr>
      <vt:lpstr>OFFICE OF THE POLICE AND CRIME COMMISSIONER GRANTS NEARLY £50,000 TO GROUPS TACKLING ANTISOCIAL BEHAVIOUR ACROSS CORNWALL </vt:lpstr>
      <vt:lpstr>NHS Cornwall and Isles of Scilly Integrated Care Board (ICB), provided £3000,000 to support community groups and organisations providing and promoting new initiatives to develop the emotional health and mental well-being of children and young people up to 25 years old across Cornwall and the Isles of Scilly.</vt:lpstr>
      <vt:lpstr>One Cornwall Programme</vt:lpstr>
      <vt:lpstr>What makes for a good grant application?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Heard</dc:creator>
  <cp:lastModifiedBy>Rosey Sanders</cp:lastModifiedBy>
  <cp:revision>13</cp:revision>
  <dcterms:created xsi:type="dcterms:W3CDTF">2020-11-24T15:58:23Z</dcterms:created>
  <dcterms:modified xsi:type="dcterms:W3CDTF">2023-04-24T09:16:45Z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0x010100C1F09311D2572A47B440AA3F36A6E3F5</vt:lpwstr>
  </property>
  <property fmtid="{D5CDD505-2E9C-101B-9397-08002B2CF9AE}" pid="3" name="MediaServiceImageTags">
    <vt:lpwstr/>
  </property>
</Properties>
</file>