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99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0" r:id="rId23"/>
    <p:sldId id="301" r:id="rId24"/>
    <p:sldId id="304" r:id="rId25"/>
    <p:sldId id="302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  <p:sldId id="356" r:id="rId79"/>
    <p:sldId id="357" r:id="rId80"/>
    <p:sldId id="358" r:id="rId8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CC"/>
    <a:srgbClr val="99FFCC"/>
    <a:srgbClr val="99FF99"/>
    <a:srgbClr val="000000"/>
    <a:srgbClr val="FF66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737" autoAdjust="0"/>
  </p:normalViewPr>
  <p:slideViewPr>
    <p:cSldViewPr>
      <p:cViewPr varScale="1">
        <p:scale>
          <a:sx n="72" d="100"/>
          <a:sy n="72" d="100"/>
        </p:scale>
        <p:origin x="16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867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867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8678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867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68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68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grpSp>
                <p:nvGrpSpPr>
                  <p:cNvPr id="2868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868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8684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868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28686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868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8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8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69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0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1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2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2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2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28723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872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2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2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2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2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2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3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3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3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3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3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873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2873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3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3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3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4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5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6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7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877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8772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877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77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8775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877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7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7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7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8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8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8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8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878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2878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878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78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879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879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879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79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79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79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</p:grpSp>
      <p:sp>
        <p:nvSpPr>
          <p:cNvPr id="2879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879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8800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8801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8802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3C9C6ABF-530A-426C-AAFD-25388AB304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803" name="WordArt 131"/>
          <p:cNvSpPr>
            <a:spLocks noChangeArrowheads="1" noChangeShapeType="1" noTextEdit="1"/>
          </p:cNvSpPr>
          <p:nvPr userDrawn="1"/>
        </p:nvSpPr>
        <p:spPr bwMode="auto">
          <a:xfrm>
            <a:off x="0" y="6505575"/>
            <a:ext cx="13716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Equipment 3P</a:t>
            </a:r>
          </a:p>
        </p:txBody>
      </p:sp>
      <p:pic>
        <p:nvPicPr>
          <p:cNvPr id="28804" name="Picture 1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9525"/>
            <a:ext cx="82073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0BD6F-9F8D-4BF3-84F4-DD8E93657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5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6B14B-8830-433A-A886-3E0BF22EE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74E19-9119-414C-B606-85A997B33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94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E47C6-779E-4C9B-8218-80C614BC2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74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F8FDB-D0AB-4404-A496-6759A400B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90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3062C-AEFE-483E-BBCB-1E5AF7822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87C41-73C6-4450-B4A7-81486C6B7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5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03913-4669-4F65-BB6B-82873F0BD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71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9037-205F-4503-8C09-66400E706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4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E3066-ADDA-41FC-A2B8-313D28D05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765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765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765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765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65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65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grpSp>
                <p:nvGrpSpPr>
                  <p:cNvPr id="276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765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IN"/>
                    </a:p>
                  </p:txBody>
                </p:sp>
                <p:grpSp>
                  <p:nvGrpSpPr>
                    <p:cNvPr id="2766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766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IN"/>
                      </a:p>
                    </p:txBody>
                  </p:sp>
                  <p:grpSp>
                    <p:nvGrpSpPr>
                      <p:cNvPr id="2766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766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6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6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6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6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6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6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7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8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69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grpSp>
                      <p:nvGrpSpPr>
                        <p:cNvPr id="2769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770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0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1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  <p:sp>
                        <p:nvSpPr>
                          <p:cNvPr id="2771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IN"/>
                          </a:p>
                        </p:txBody>
                      </p:sp>
                    </p:grpSp>
                    <p:sp>
                      <p:nvSpPr>
                        <p:cNvPr id="2771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1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2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3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  <p:sp>
                      <p:nvSpPr>
                        <p:cNvPr id="2774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IN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7748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774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75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grpSp>
              <p:nvGrpSpPr>
                <p:cNvPr id="2775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775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5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  <p:sp>
                <p:nvSpPr>
                  <p:cNvPr id="2776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2776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776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76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776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776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777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77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77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77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IN"/>
                </a:p>
              </p:txBody>
            </p:sp>
          </p:grpSp>
        </p:grpSp>
      </p:grpSp>
      <p:sp>
        <p:nvSpPr>
          <p:cNvPr id="2777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777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777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72AA5EB-70AA-4F7B-AB7E-C635F93BE3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77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77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779" name="WordArt 131"/>
          <p:cNvSpPr>
            <a:spLocks noChangeArrowheads="1" noChangeShapeType="1" noTextEdit="1"/>
          </p:cNvSpPr>
          <p:nvPr userDrawn="1"/>
        </p:nvSpPr>
        <p:spPr bwMode="auto">
          <a:xfrm>
            <a:off x="0" y="6505575"/>
            <a:ext cx="13716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Equipment 3P</a:t>
            </a:r>
          </a:p>
        </p:txBody>
      </p:sp>
      <p:pic>
        <p:nvPicPr>
          <p:cNvPr id="27780" name="Picture 13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9525"/>
            <a:ext cx="82073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82" name="Text Box 134"/>
          <p:cNvSpPr txBox="1">
            <a:spLocks noChangeArrowheads="1"/>
          </p:cNvSpPr>
          <p:nvPr userDrawn="1"/>
        </p:nvSpPr>
        <p:spPr bwMode="auto">
          <a:xfrm>
            <a:off x="8170863" y="6597650"/>
            <a:ext cx="973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/>
              <a:t>Revision 3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77813" y="228600"/>
            <a:ext cx="65801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1. All electrical panels should be transparent</a:t>
            </a:r>
          </a:p>
          <a:p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708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358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10.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Arrow mark indication on all pneumatic and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hydraulic hoses to indicate the direction of flow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90600"/>
            <a:ext cx="708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069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11.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Panel cooler should have working status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indicator ( fan arrangement )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096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8124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12.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Chiller unit or Dryer unit outlet should be insulated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to prevent condensate formation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096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67770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13.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lubrication level indicator should be at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visible level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858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862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14.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coolant line should have coolant flow indicator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572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664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15.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panel cooler should be properly routed to the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near by trench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096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327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16.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No loose wires or cables – should be properly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routed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334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1850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17.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pneumatic and hydraulic hoses should be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properly routed no entangling of hoses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096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8077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18.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valves should have open / close indication with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direction of rotation indication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668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6937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19.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solenoid coil should be transparent with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indication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0965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7813" y="152400"/>
            <a:ext cx="73453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motor should have working status  indicator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(fan arrangement)</a:t>
            </a:r>
            <a:endParaRPr lang="en-US" altLang="en-US">
              <a:latin typeface="Verdana" panose="020B0604030504040204" pitchFamily="34" charset="0"/>
            </a:endParaRP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920750"/>
            <a:ext cx="7391400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924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20.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pneumatic hoses should have protection cover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 with proper connector at the ends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6200" y="136525"/>
            <a:ext cx="75898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21.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guard should have a transparent opening for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 easy inspection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90600"/>
            <a:ext cx="708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" y="136525"/>
            <a:ext cx="800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22.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coupling guard should be transparent for easy inspection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1440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6200" y="136525"/>
            <a:ext cx="800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23. All inaccessible area for lubrication should be provided with double sealed bearing. 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931863"/>
            <a:ext cx="7329487" cy="54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9390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24.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Peripherals (hydraulic unit, coolant tank,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Electric panels, etc should be 8 inch from ground level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146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1440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" y="136525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25. All Motor should have direction of rotation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identification.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9535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6200" y="136525"/>
            <a:ext cx="800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26. All motors to be provided with cover for dust protection. 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9963"/>
            <a:ext cx="739140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76200" y="136525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27. All belt guards to have window for inspection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9535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6200" y="136525"/>
            <a:ext cx="800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28. All hoses to be straight and slightly slack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47725"/>
            <a:ext cx="71056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6200" y="136525"/>
            <a:ext cx="800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29. All Electrical Junction box should be transparent with lock type door.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71550"/>
            <a:ext cx="70866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77813" y="152400"/>
            <a:ext cx="7132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lubrication should have high and low level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marking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90600"/>
            <a:ext cx="708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76200" y="136525"/>
            <a:ext cx="800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30. All machines should be provided with a localized guard for coolant splashing and chip arrest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6200" y="136525"/>
            <a:ext cx="800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31.No gap/holes should be present in electric panels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715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76200" y="136525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32. No open holes on coolant and hydraulic tanks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828675"/>
            <a:ext cx="73342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635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33. Indication for effective working of conveyor system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57250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635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34. Pipe lines / cables should be 8 inch above the  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ground level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635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35. Localized coolant guard to eliminate forced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deterioration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6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635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36. Bolt should have only 3 thread extended over the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nut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57250"/>
            <a:ext cx="7481887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37. Single lubrication point – Easy to lubricate and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less time to lubricate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6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38. V – belt guard with specification and quantity of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belt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579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15200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085850"/>
            <a:ext cx="7086600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63500"/>
            <a:ext cx="822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39. Pneumatic hoses routed with rigid pipes and flexible hoses only at the point of usage or movable portion.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77813" y="152400"/>
            <a:ext cx="7947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pressure gauges (fixed operating range) should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have OK / Not ok zone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66800"/>
            <a:ext cx="708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23913"/>
            <a:ext cx="74818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40. Machining centre guard for tail stock to prevent coolant and burr entry.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1688"/>
            <a:ext cx="7405687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1750" y="111125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41. Pressure gauges at one location – Easy to inspect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1688"/>
            <a:ext cx="7405687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42. Hydraulic power pack – Floor mounted.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8838"/>
            <a:ext cx="739140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43. Coolant blockage in the machining centre – Cutout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or transparent sheet for easy to inspect.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87388"/>
            <a:ext cx="7558087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44. Float type coolant level indicator – Easy to inspect.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1688"/>
            <a:ext cx="7405687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45. Elimination of sliding door – Reduction of Cycle time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46. Hydraulic line routed with rigid pipe with flexible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hose at the point of usage or moving portion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47. FRL unit with maximum and minimum level marking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for Pressure and Lubricant level.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4863"/>
            <a:ext cx="7467600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48. Pneumatic and Hydraulic circuit fixed permanently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on the panel to avoid loss of diagram in the line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575"/>
            <a:ext cx="74866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49. Arrow mark with color coding – Reduced MTTR.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77813" y="66675"/>
            <a:ext cx="756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pressure gauge should be of size visible from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3 feet and same pressure gauge should be used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through out the machine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23950"/>
            <a:ext cx="68961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43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50. Tool changer / Tool holder transparent guard –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easy to inspect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51. Localized guard for machine – Easy to CLIT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52. Quick change over – Reduced Setup time.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53. T bolt for locking – Reduced Setup time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76342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54. Hole in the seating surface – Reduced cleaning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time.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1688"/>
            <a:ext cx="7481887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55. Coolant tank – Floor mounted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0575"/>
            <a:ext cx="74866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56. Transparent guard for Gear box – Easy to inspect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5338"/>
            <a:ext cx="7391400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57. Guard for machining centre alone – Elimination of forced deterioration and energy saving.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6925"/>
            <a:ext cx="756285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58. Dry machining process – Elimination of coolant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circuit  and forced deterioration of machine parts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9788"/>
            <a:ext cx="739140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59. Hydraulic power pack with temperature indicator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80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pressure gauges should be placed 5 feet above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the ground level for better operator visibility.</a:t>
            </a:r>
            <a:endParaRPr lang="en-US" altLang="ja-JP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057275"/>
            <a:ext cx="71056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8675"/>
            <a:ext cx="7467600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60. Electrical panel with temperature indicator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4863"/>
            <a:ext cx="7467600" cy="55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61. Proper routing of coolant return line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62. Quick fix coupling – Easy to remove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58838"/>
            <a:ext cx="7329487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63. Black and Yellow stripes for moving parts –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operator safety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64. Press – Top Dead Centre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7625" y="1270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65. 100 – 150 mm height pads under machines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92163"/>
            <a:ext cx="74818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66. Transparent guard for limit and Proximity switches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67. Hydraulic hose – Suitable bending radius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44538"/>
            <a:ext cx="74818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68. Hydraulic hose routing without twisting of hoses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79475"/>
            <a:ext cx="77152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69. Proper length selection of Hydraulic hose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531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bolts should have match mark</a:t>
            </a: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838200"/>
            <a:ext cx="71056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879475"/>
            <a:ext cx="746760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0" y="47625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70. Standard Torque level to prevent leakage in bolted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joints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47725"/>
            <a:ext cx="74104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71. Proper routing of rigid hoses – Elimination of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 leakages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57250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72. Guard for paper band filter – Better quality of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coolant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575"/>
            <a:ext cx="74866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73. Hydraulic / coolant tank with oil specification, capacity, due date of change etc.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3600"/>
            <a:ext cx="7286625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74. Mist Collector – Working status indication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58838"/>
            <a:ext cx="7329487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75. Panel cooler fan on the side and not on the top of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panel – Eliminate dust entry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1688"/>
            <a:ext cx="7405687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76. Color coding of air and water lines.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77. Clamping of hydraulic hoses – Prevent leakage due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to surge pressure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4866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0" y="63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78. Reciprocating application packing selection – </a:t>
            </a:r>
          </a:p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      Leakage prevention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44538"/>
            <a:ext cx="74818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0" y="635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79. Ply and socket connectors – Easy machine shifting.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136525"/>
            <a:ext cx="7262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8.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All Pneumatic and hydraulic hoses should have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tags on both the ends</a:t>
            </a:r>
            <a:r>
              <a:rPr lang="en-US" altLang="ja-JP"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90600"/>
            <a:ext cx="7086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01688"/>
            <a:ext cx="7405687" cy="5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0" y="6350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80. Control on Critical Oil levels.</a:t>
            </a:r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28600" y="136525"/>
            <a:ext cx="7621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FF00"/>
                </a:solidFill>
                <a:latin typeface="Verdana" panose="020B0604030504040204" pitchFamily="34" charset="0"/>
              </a:rPr>
              <a:t>9. </a:t>
            </a:r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Use Proximity switches instead of Limit switches </a:t>
            </a:r>
          </a:p>
          <a:p>
            <a:r>
              <a:rPr lang="en-US" altLang="ja-JP" sz="2000">
                <a:solidFill>
                  <a:srgbClr val="FFFF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  for better reliability</a:t>
            </a:r>
            <a:r>
              <a:rPr lang="en-US" altLang="ja-JP"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</a:p>
          <a:p>
            <a:endParaRPr lang="en-US" altLang="ja-JP" sz="2000">
              <a:solidFill>
                <a:srgbClr val="FFFF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69950"/>
            <a:ext cx="7405688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1019</TotalTime>
  <Words>1029</Words>
  <Application>Microsoft Office PowerPoint</Application>
  <PresentationFormat>On-screen Show (4:3)</PresentationFormat>
  <Paragraphs>154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Verdana</vt:lpstr>
      <vt:lpstr>Wingdings</vt:lpstr>
      <vt:lpstr>ＭＳ Ｐゴシック</vt:lpstr>
      <vt:lpstr>Satellite Dish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Tata Technologies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svv282623</dc:creator>
  <cp:lastModifiedBy>Virender Singh</cp:lastModifiedBy>
  <cp:revision>55</cp:revision>
  <dcterms:created xsi:type="dcterms:W3CDTF">2007-07-30T12:44:02Z</dcterms:created>
  <dcterms:modified xsi:type="dcterms:W3CDTF">2019-04-01T17:00:52Z</dcterms:modified>
</cp:coreProperties>
</file>