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0" r:id="rId16"/>
    <p:sldId id="274" r:id="rId17"/>
    <p:sldId id="275" r:id="rId18"/>
    <p:sldId id="276" r:id="rId19"/>
    <p:sldId id="281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9D70-C268-5521-2A87-148C60121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FA742-CBEA-CDE8-6583-15D57D448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DDEAB-BBA7-28A5-B27C-24262ED9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9CA4C-1CD0-2EE2-821E-26C148B5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C77BA-CB2A-A31F-FC97-D0195B27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85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5C6C-EAFA-1208-5792-328CE816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02C16-7E7E-E582-24BC-101C7F58D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FC9C3-9AAF-DCD0-D87F-C298FB7B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06EAE-23A8-2AF3-308C-996B57D2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9955-5C03-1225-C739-BE0D6B87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53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8EAB1-FBE4-B89C-D306-FAC21BA12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3F9D6-E7B5-52A9-F18F-5AF168A6B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B35A-F59D-A6D7-485F-93F45DFA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00AE9-5685-60B1-F354-EE3CBED0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DDFF-F95C-4160-F46C-8004AC7C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0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AEC9-D2DD-95C3-1381-F998401C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C1BF-2630-7CD5-36CD-A152E85A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4DAA-7780-1BDE-0552-8CBDF8F2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4BEC2-B64A-36E1-88A1-1C50CD50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7D06-B4C9-442E-F9A9-DB86E277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43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D47C-2CBC-6279-9687-9206C18A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98F16-0A43-0B88-DF07-061F7FD4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8BD6-C25F-C24B-57D3-55A2B322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DA8C-B767-7274-E150-2EEA75EB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4BE67-B7CA-DDD6-0A7C-1AA3947C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44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2B45-F4B0-DB91-4C9A-17091BB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AB0B-CC94-A3C7-1AE2-6A0CC978B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7304D-17A9-6FC9-659C-532C81EDF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F8DA4-9204-72E7-0477-A3645598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0C50-CD0D-311A-0E80-108802D4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24B3B-C60A-E652-1485-99A103AC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56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8F57-6277-C05A-587F-1D84A16B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F807-CD67-7A98-C48E-845E5DB0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540F0-C47C-CA94-5675-17A7CCFF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CC216-8AF1-7696-63C8-4104F8047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D6E8E-C77E-B658-ED5A-3C2FEBE23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028B5-68F4-561A-F09E-C5665573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FFC4F-4832-2BE8-B852-3C05C23B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694F4-A37B-9D3C-C0F7-37948DBE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77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A1F3-C382-527C-AD18-E1DDABA4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4422A-231D-D5E6-4A32-31F51D79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0E6ED-3490-4190-B1B8-E36678A7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9E03C-6608-8C12-A3C5-10EC304B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44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8720E-6A45-F7C1-2F41-0095CF0B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1D5DE-5FE9-1F24-615C-8407BA53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11E2A-46AD-1A75-084F-C9DE9EEE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408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6BF6-6824-C937-581D-94497EFF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3048A-6CE4-C6A6-9156-1EF75F8B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47B7C-B0BB-1AF7-9900-7A4FCA3B9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4CD7C-DD10-8A9D-E0E0-3F2D0810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65B8B-F2E9-C78F-E0EE-AFF26E0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28CEC-BE28-BD33-7F39-C7D257CE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25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B3EB-6F53-35C0-5FC8-6D4FF7D9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D5B88-4440-BB3D-88AE-C2E539EC1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0B2AA-53BC-FF09-9DA6-2AA4373A7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8E76E-1495-93C4-E6A0-990983E7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B46C6-435F-3909-B101-EC080B7D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405CF-76F9-912A-3B0A-A4FE47C1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38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D8EFC-6C1F-0834-D9E2-E3610A0A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22085-FD36-A8BD-68F6-95F5A1F95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A122-56C1-6FFA-96A8-8E03CEB23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B4A9F-13A0-45AB-8419-615C3D067E51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CC86E-1001-9DEB-AC2F-6BAF395B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F3923-F513-A808-178C-5360C38DA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FE8D8-7C89-490D-A683-6D3ACAEF05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2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84382-20D9-9113-7A38-464A4764B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862" y="738881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Andhra Wedding </a:t>
            </a:r>
            <a:br>
              <a:rPr lang="en-US" sz="5400" dirty="0"/>
            </a:br>
            <a:r>
              <a:rPr lang="en-US" sz="5400" dirty="0"/>
              <a:t>Marriage Rituals</a:t>
            </a:r>
            <a:endParaRPr lang="en-IN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2C31-FA46-6D75-2BD4-E857D4B7D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IN" sz="3600" dirty="0"/>
              <a:t>Important Events</a:t>
            </a:r>
          </a:p>
        </p:txBody>
      </p:sp>
      <p:pic>
        <p:nvPicPr>
          <p:cNvPr id="5" name="Picture 4" descr="An oil lamp carried by a woman in her hands">
            <a:extLst>
              <a:ext uri="{FF2B5EF4-FFF2-40B4-BE49-F238E27FC236}">
                <a16:creationId xmlns:a16="http://schemas.microsoft.com/office/drawing/2014/main" id="{AEF551A9-1A42-30AF-E043-93057707C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1" r="26635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D8291-041B-B813-CB08-F180FF5AB864}"/>
              </a:ext>
            </a:extLst>
          </p:cNvPr>
          <p:cNvSpPr txBox="1"/>
          <p:nvPr/>
        </p:nvSpPr>
        <p:spPr>
          <a:xfrm>
            <a:off x="5297760" y="5981296"/>
            <a:ext cx="676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(AI generated images may not be perfect.)</a:t>
            </a:r>
          </a:p>
        </p:txBody>
      </p:sp>
    </p:spTree>
    <p:extLst>
      <p:ext uri="{BB962C8B-B14F-4D97-AF65-F5344CB8AC3E}">
        <p14:creationId xmlns:p14="http://schemas.microsoft.com/office/powerpoint/2010/main" val="31382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411480" y="987552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9. </a:t>
            </a:r>
            <a:r>
              <a:rPr lang="en-US" sz="5400" dirty="0" err="1">
                <a:latin typeface="+mj-lt"/>
                <a:ea typeface="+mj-ea"/>
                <a:cs typeface="+mj-cs"/>
              </a:rPr>
              <a:t>Jeelakarra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Bellam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The bride and groom apply a paste of cumin seeds (</a:t>
            </a:r>
            <a:r>
              <a:rPr lang="en-US" sz="2400" dirty="0" err="1">
                <a:effectLst/>
              </a:rPr>
              <a:t>Jeelakarra</a:t>
            </a:r>
            <a:r>
              <a:rPr lang="en-US" sz="2400" dirty="0">
                <a:effectLst/>
              </a:rPr>
              <a:t>) and jaggery (</a:t>
            </a:r>
            <a:r>
              <a:rPr lang="en-US" sz="2400" dirty="0" err="1">
                <a:effectLst/>
              </a:rPr>
              <a:t>Bellam</a:t>
            </a:r>
            <a:r>
              <a:rPr lang="en-US" sz="2400" dirty="0">
                <a:effectLst/>
              </a:rPr>
              <a:t>) on each other's heads. This is done at the precise auspicious moment (</a:t>
            </a:r>
            <a:r>
              <a:rPr lang="en-US" sz="2400" dirty="0" err="1">
                <a:effectLst/>
              </a:rPr>
              <a:t>Muhurtam</a:t>
            </a:r>
            <a:r>
              <a:rPr lang="en-US" sz="2400" dirty="0">
                <a:effectLst/>
              </a:rPr>
              <a:t>).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Significance</a:t>
            </a:r>
            <a:r>
              <a:rPr lang="en-US" sz="2400" dirty="0">
                <a:effectLst/>
              </a:rPr>
              <a:t>: The mixture of cumin and jaggery signifies the inseparable and eternal bond of the couple, as these ingredients cannot be separated once mixed.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pic>
        <p:nvPicPr>
          <p:cNvPr id="3" name="Picture 2" descr="A person and person touching each other's arm&#10;&#10;Description automatically generated">
            <a:extLst>
              <a:ext uri="{FF2B5EF4-FFF2-40B4-BE49-F238E27FC236}">
                <a16:creationId xmlns:a16="http://schemas.microsoft.com/office/drawing/2014/main" id="{1F20701A-6EC5-ECB2-ED25-653A5EC92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2275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2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411480" y="987552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10. </a:t>
            </a:r>
            <a:r>
              <a:rPr lang="en-US" sz="5400" dirty="0" err="1">
                <a:latin typeface="+mj-lt"/>
                <a:ea typeface="+mj-ea"/>
                <a:cs typeface="+mj-cs"/>
              </a:rPr>
              <a:t>Madhuparkaalu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The groom is offered a mixture of honey and yogurt, which he consumes. This is considered a gesture of welcoming and respect from the bride’s family.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Significance</a:t>
            </a:r>
            <a:r>
              <a:rPr lang="en-US" sz="2400" dirty="0">
                <a:effectLst/>
              </a:rPr>
              <a:t>: Honey and yogurt symbolize the sweet and sour moments of life, indicating the couple's acceptance of all experiences together.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pic>
        <p:nvPicPr>
          <p:cNvPr id="3" name="Picture 2" descr="A person and person sitting on the floor&#10;&#10;Description automatically generated">
            <a:extLst>
              <a:ext uri="{FF2B5EF4-FFF2-40B4-BE49-F238E27FC236}">
                <a16:creationId xmlns:a16="http://schemas.microsoft.com/office/drawing/2014/main" id="{C7BAA32A-4DCE-AB92-C3FD-E5003CD10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73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11. </a:t>
            </a:r>
            <a:r>
              <a:rPr lang="en-US" sz="5000" dirty="0" err="1">
                <a:latin typeface="+mj-lt"/>
                <a:ea typeface="+mj-ea"/>
                <a:cs typeface="+mj-cs"/>
              </a:rPr>
              <a:t>Mangalsutra</a:t>
            </a:r>
            <a:r>
              <a:rPr lang="en-US" sz="5000" dirty="0">
                <a:latin typeface="+mj-lt"/>
                <a:ea typeface="+mj-ea"/>
                <a:cs typeface="+mj-cs"/>
              </a:rPr>
              <a:t> Dharana</a:t>
            </a:r>
          </a:p>
        </p:txBody>
      </p:sp>
      <p:sp>
        <p:nvSpPr>
          <p:cNvPr id="8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The groom ties the Mangalasutra, a sacred thread with gold pendants, around the bride’s neck. The Mangalasutra is tied in three knots, symbolizing physical, mental, and spiritual union.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Significance</a:t>
            </a:r>
            <a:r>
              <a:rPr lang="en-US" sz="2400" dirty="0">
                <a:effectLst/>
              </a:rPr>
              <a:t>: The Mangalasutra represents the marital status of the bride and her commitment to her husband.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pic>
        <p:nvPicPr>
          <p:cNvPr id="4" name="Picture 3" descr="A person and person in traditional attire&#10;&#10;Description automatically generated">
            <a:extLst>
              <a:ext uri="{FF2B5EF4-FFF2-40B4-BE49-F238E27FC236}">
                <a16:creationId xmlns:a16="http://schemas.microsoft.com/office/drawing/2014/main" id="{63501B5A-875D-4F7D-AF2D-44A310122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410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411480" y="987552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12. </a:t>
            </a:r>
            <a:r>
              <a:rPr lang="en-US" sz="5000" dirty="0" err="1">
                <a:latin typeface="+mj-lt"/>
                <a:ea typeface="+mj-ea"/>
                <a:cs typeface="+mj-cs"/>
              </a:rPr>
              <a:t>Talambralu</a:t>
            </a:r>
            <a:endParaRPr lang="en-US" sz="5000" dirty="0">
              <a:latin typeface="+mj-lt"/>
              <a:ea typeface="+mj-ea"/>
              <a:cs typeface="+mj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The couple showers each other with a mixture of rice and turmeric (</a:t>
            </a:r>
            <a:r>
              <a:rPr lang="en-US" sz="2400" dirty="0" err="1">
                <a:effectLst/>
              </a:rPr>
              <a:t>Akshatas</a:t>
            </a:r>
            <a:r>
              <a:rPr lang="en-US" sz="2400" dirty="0">
                <a:effectLst/>
              </a:rPr>
              <a:t>). This ritual is accompanied by blessings and cheers from the family and guests.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Significance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Talambralu</a:t>
            </a:r>
            <a:r>
              <a:rPr lang="en-US" sz="2400" dirty="0">
                <a:effectLst/>
              </a:rPr>
              <a:t> symbolizes prosperity, happiness, and the couple's willingness to nourish and support each other.</a:t>
            </a:r>
          </a:p>
        </p:txBody>
      </p:sp>
      <p:pic>
        <p:nvPicPr>
          <p:cNvPr id="3" name="Picture 2" descr="A person and person pouring rice into a bowl&#10;&#10;Description automatically generated">
            <a:extLst>
              <a:ext uri="{FF2B5EF4-FFF2-40B4-BE49-F238E27FC236}">
                <a16:creationId xmlns:a16="http://schemas.microsoft.com/office/drawing/2014/main" id="{D7BC70CD-A7E4-FB0B-3C67-02516D862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64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13. </a:t>
            </a:r>
            <a:r>
              <a:rPr lang="en-US" sz="5400" dirty="0" err="1">
                <a:latin typeface="+mj-lt"/>
                <a:ea typeface="+mj-ea"/>
                <a:cs typeface="+mj-cs"/>
              </a:rPr>
              <a:t>Saptapadi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The couple takes seven steps around the sacred fire, with each step representing a vow they make to each other.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</a:t>
            </a:r>
            <a:r>
              <a:rPr lang="en-US" sz="2200" dirty="0" err="1">
                <a:effectLst/>
              </a:rPr>
              <a:t>Saptapadi</a:t>
            </a:r>
            <a:r>
              <a:rPr lang="en-US" sz="2200" dirty="0">
                <a:effectLst/>
              </a:rPr>
              <a:t> is the most important ritual, signifying the couple's commitment to seven promises, which form the foundation of their married life.</a:t>
            </a:r>
          </a:p>
        </p:txBody>
      </p:sp>
      <p:pic>
        <p:nvPicPr>
          <p:cNvPr id="3" name="Picture 2" descr="A painting of a couple in traditional indian attire&#10;&#10;Description automatically generated">
            <a:extLst>
              <a:ext uri="{FF2B5EF4-FFF2-40B4-BE49-F238E27FC236}">
                <a16:creationId xmlns:a16="http://schemas.microsoft.com/office/drawing/2014/main" id="{82290BDD-6B6D-87E5-EABB-BD9413AB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31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314739" y="203114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+mj-lt"/>
                <a:ea typeface="+mj-ea"/>
                <a:cs typeface="+mj-cs"/>
              </a:rPr>
              <a:t>13. </a:t>
            </a:r>
            <a:r>
              <a:rPr lang="en-US" sz="3400" dirty="0" err="1">
                <a:latin typeface="+mj-lt"/>
                <a:ea typeface="+mj-ea"/>
                <a:cs typeface="+mj-cs"/>
              </a:rPr>
              <a:t>Saptapadi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411478" y="1449900"/>
            <a:ext cx="11612355" cy="5318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First Step (Ek Padi) - Vow: To provide for and support each other.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Second Step (Do Padi) - Vow: To develop physical, mental, and spiritual strength.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Third Step (Teen Padi) - Vow: To earn and increase wealth through righteous means.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Fourth Step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</a:rPr>
              <a:t>Chaar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 Padi) - Vow: To acquire knowledge, happiness, and harmony by mutual love and trust.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Fifth Step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</a:rPr>
              <a:t>Paanch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 Padi) - Vow: To raise strong and virtuous children.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Sixth Step (Che Padi) - Vow: To enjoy the fruits of all seasons and share each other’s joys and sorrows.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Seventh Step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</a:rPr>
              <a:t>Saat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</a:rPr>
              <a:t> Padi) - Vow: To be true companions and remain lifelong partners.</a:t>
            </a:r>
          </a:p>
        </p:txBody>
      </p:sp>
      <p:pic>
        <p:nvPicPr>
          <p:cNvPr id="2" name="Picture 1" descr="A painting of a couple in traditional indian attire&#10;&#10;Description automatically generated">
            <a:extLst>
              <a:ext uri="{FF2B5EF4-FFF2-40B4-BE49-F238E27FC236}">
                <a16:creationId xmlns:a16="http://schemas.microsoft.com/office/drawing/2014/main" id="{B2B829D1-010C-6A7F-730F-A55105649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654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14. Arundhati </a:t>
            </a:r>
            <a:r>
              <a:rPr lang="en-US" sz="5400" dirty="0" err="1">
                <a:latin typeface="+mj-lt"/>
                <a:ea typeface="+mj-ea"/>
                <a:cs typeface="+mj-cs"/>
              </a:rPr>
              <a:t>Nakshatram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0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The groom shows the bride the Arundhati star in the sky, symbolizing the ideals of marital loyalty and devotion, as exemplified by the sage couple, Arundhati and Vasishta.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This ritual emphasizes the importance of loyalty and fidelity in marriage.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3" name="Picture 2" descr="A person and person in traditional indian attire&#10;&#10;Description automatically generated">
            <a:extLst>
              <a:ext uri="{FF2B5EF4-FFF2-40B4-BE49-F238E27FC236}">
                <a16:creationId xmlns:a16="http://schemas.microsoft.com/office/drawing/2014/main" id="{BA95F265-72F6-4038-4721-873C4352D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553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5571534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15. </a:t>
            </a:r>
            <a:r>
              <a:rPr lang="en-US" sz="5400" dirty="0" err="1">
                <a:latin typeface="+mj-lt"/>
                <a:ea typeface="+mj-ea"/>
                <a:cs typeface="+mj-cs"/>
              </a:rPr>
              <a:t>Appagintalu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0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This ceremony marks the formal handing over of the bride to the groom’s family. The bride is escorted to the groom's house amidst traditional songs and blessings.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</a:t>
            </a:r>
            <a:r>
              <a:rPr lang="en-US" sz="2200" dirty="0" err="1">
                <a:effectLst/>
              </a:rPr>
              <a:t>Appagintalu</a:t>
            </a:r>
            <a:r>
              <a:rPr lang="en-US" sz="2200" dirty="0">
                <a:effectLst/>
              </a:rPr>
              <a:t> signifies the bride’s transition from her parental home to her marital home.</a:t>
            </a:r>
          </a:p>
        </p:txBody>
      </p:sp>
      <p:pic>
        <p:nvPicPr>
          <p:cNvPr id="3" name="Picture 2" descr="A group of people in traditional clothing&#10;&#10;Description automatically generated">
            <a:extLst>
              <a:ext uri="{FF2B5EF4-FFF2-40B4-BE49-F238E27FC236}">
                <a16:creationId xmlns:a16="http://schemas.microsoft.com/office/drawing/2014/main" id="{AF0571E5-5A3B-4B4C-C2CB-68034CD7C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19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16. </a:t>
            </a:r>
            <a:r>
              <a:rPr lang="en-US" sz="5000" dirty="0" err="1">
                <a:latin typeface="+mj-lt"/>
                <a:ea typeface="+mj-ea"/>
                <a:cs typeface="+mj-cs"/>
              </a:rPr>
              <a:t>Gruhapravesam</a:t>
            </a:r>
            <a:endParaRPr lang="en-US" sz="5000" dirty="0">
              <a:latin typeface="+mj-lt"/>
              <a:ea typeface="+mj-ea"/>
              <a:cs typeface="+mj-cs"/>
            </a:endParaRPr>
          </a:p>
        </p:txBody>
      </p:sp>
      <p:sp>
        <p:nvSpPr>
          <p:cNvPr id="1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The bride is welcomed into her new home with an Aarti and is asked to step in with her right foot first, symbolizing good fortune and prosperity.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</a:t>
            </a:r>
            <a:r>
              <a:rPr lang="en-US" sz="2200" dirty="0" err="1">
                <a:effectLst/>
              </a:rPr>
              <a:t>Gruhapravesam</a:t>
            </a:r>
            <a:r>
              <a:rPr lang="en-US" sz="2200" dirty="0">
                <a:effectLst/>
              </a:rPr>
              <a:t> marks the beginning of the bride's new journey in her marital home.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3" name="Picture 2" descr="A group of women in traditional indian attire&#10;&#10;Description automatically generated">
            <a:extLst>
              <a:ext uri="{FF2B5EF4-FFF2-40B4-BE49-F238E27FC236}">
                <a16:creationId xmlns:a16="http://schemas.microsoft.com/office/drawing/2014/main" id="{440C5F81-52C3-BEA2-FD0F-F587D72A4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80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17. Satyanarayana Puja</a:t>
            </a:r>
          </a:p>
        </p:txBody>
      </p:sp>
      <p:sp>
        <p:nvSpPr>
          <p:cNvPr id="1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The bride and groom are performing Satyanarayana Puja marking the auspicious beginning of their married life.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BFFF976-A09C-5135-CDCC-7FB47D71C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1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96169" y="210838"/>
            <a:ext cx="5547886" cy="18922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1. </a:t>
            </a:r>
            <a:r>
              <a:rPr lang="en-US" sz="4800" dirty="0" err="1">
                <a:latin typeface="+mj-lt"/>
                <a:ea typeface="+mj-ea"/>
                <a:cs typeface="+mj-cs"/>
              </a:rPr>
              <a:t>Nischitartham</a:t>
            </a:r>
            <a:r>
              <a:rPr lang="en-US" sz="4800" dirty="0">
                <a:latin typeface="+mj-lt"/>
                <a:ea typeface="+mj-ea"/>
                <a:cs typeface="+mj-cs"/>
              </a:rPr>
              <a:t> (Engagement Ceremony)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555478" y="2517965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The </a:t>
            </a:r>
            <a:r>
              <a:rPr lang="en-US" sz="2400" dirty="0" err="1"/>
              <a:t>Nischitartham</a:t>
            </a:r>
            <a:r>
              <a:rPr lang="en-US" sz="2400" dirty="0"/>
              <a:t> is the formal engagement ceremony where the families of the bride and groom agree upon the marriage. During this event, the wedding date and time (</a:t>
            </a:r>
            <a:r>
              <a:rPr lang="en-US" sz="2400" dirty="0" err="1"/>
              <a:t>Muhurtam</a:t>
            </a:r>
            <a:r>
              <a:rPr lang="en-US" sz="2400" dirty="0"/>
              <a:t>) are decided. The exchange of gifts and sweets signifies the formal acceptance of the alliance.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Significance:</a:t>
            </a:r>
            <a:r>
              <a:rPr lang="en-US" sz="2400" dirty="0"/>
              <a:t> This ceremony signifies the beginning of the wedding preparations and the commitment of both families to the union.</a:t>
            </a:r>
          </a:p>
        </p:txBody>
      </p:sp>
      <p:pic>
        <p:nvPicPr>
          <p:cNvPr id="6" name="Content Placeholder 4" descr="A person and person sitting on a chair in front of a crowd of people&#10;&#10;Description automatically generated">
            <a:extLst>
              <a:ext uri="{FF2B5EF4-FFF2-40B4-BE49-F238E27FC236}">
                <a16:creationId xmlns:a16="http://schemas.microsoft.com/office/drawing/2014/main" id="{E6961A2D-174F-54A5-5E9E-6BAC61F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7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1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Each ritual in a typical Andhra wedding carries deep symbolic meanings, rooted in tradition and spirituality. These rituals are not just ceremonies but are profound practices that bind the couple and their families in a sacred and joyous union.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3" name="Picture 2" descr="A person and person in traditional attire&#10;&#10;Description automatically generated">
            <a:extLst>
              <a:ext uri="{FF2B5EF4-FFF2-40B4-BE49-F238E27FC236}">
                <a16:creationId xmlns:a16="http://schemas.microsoft.com/office/drawing/2014/main" id="{A30EDF8B-A8B9-93B1-49C5-8C9894FA3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36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and person in traditional indian attire&#10;&#10;Description automatically generated">
            <a:extLst>
              <a:ext uri="{FF2B5EF4-FFF2-40B4-BE49-F238E27FC236}">
                <a16:creationId xmlns:a16="http://schemas.microsoft.com/office/drawing/2014/main" id="{3A0D95C7-6611-6D0C-3399-F8D4EBC86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E01FA-32D5-7C16-4B11-F5736ED42428}"/>
              </a:ext>
            </a:extLst>
          </p:cNvPr>
          <p:cNvSpPr txBox="1"/>
          <p:nvPr/>
        </p:nvSpPr>
        <p:spPr>
          <a:xfrm>
            <a:off x="732683" y="62179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(AI generated images may not be perfect)</a:t>
            </a:r>
          </a:p>
        </p:txBody>
      </p:sp>
    </p:spTree>
    <p:extLst>
      <p:ext uri="{BB962C8B-B14F-4D97-AF65-F5344CB8AC3E}">
        <p14:creationId xmlns:p14="http://schemas.microsoft.com/office/powerpoint/2010/main" val="38484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106679" y="1156716"/>
            <a:ext cx="6430754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2. Pellikuthuru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(Turmeric Ceremony)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The Pellikuthuru ceremony involves applying a mixture of turmeric paste to the bride and groom at their respective homes. Close family members and friends participate in this ritual.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Significance</a:t>
            </a:r>
            <a:r>
              <a:rPr lang="en-US" sz="2400" dirty="0">
                <a:effectLst/>
              </a:rPr>
              <a:t>: Turmeric is considered auspicious and is believed to cleanse and purify the body, mind, and soul of the bride and groom before the wedding.</a:t>
            </a:r>
          </a:p>
        </p:txBody>
      </p:sp>
      <p:pic>
        <p:nvPicPr>
          <p:cNvPr id="8" name="Picture 7" descr="A group of women painting a person's face&#10;&#10;Description automatically generated">
            <a:extLst>
              <a:ext uri="{FF2B5EF4-FFF2-40B4-BE49-F238E27FC236}">
                <a16:creationId xmlns:a16="http://schemas.microsoft.com/office/drawing/2014/main" id="{F17F0C7F-9C89-53DB-0B7A-ECAAA835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23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3. </a:t>
            </a:r>
            <a:r>
              <a:rPr lang="en-US" sz="5400" dirty="0" err="1">
                <a:latin typeface="+mj-lt"/>
                <a:ea typeface="+mj-ea"/>
                <a:cs typeface="+mj-cs"/>
              </a:rPr>
              <a:t>Snathakam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effectLst/>
              </a:rPr>
              <a:t>Snathakam</a:t>
            </a:r>
            <a:r>
              <a:rPr lang="en-US" sz="2400" dirty="0">
                <a:effectLst/>
              </a:rPr>
              <a:t> is a ritual performed at the groom's house, signifying his transition from bachelorhood to a responsible householder. The groom wears a sacred silver thread called "</a:t>
            </a:r>
            <a:r>
              <a:rPr lang="en-US" sz="2400" dirty="0" err="1">
                <a:effectLst/>
              </a:rPr>
              <a:t>yagnopaveetham</a:t>
            </a:r>
            <a:r>
              <a:rPr lang="en-US" sz="2400" dirty="0">
                <a:effectLst/>
              </a:rPr>
              <a:t>."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Significance</a:t>
            </a:r>
            <a:r>
              <a:rPr lang="en-US" sz="2400" dirty="0">
                <a:effectLst/>
              </a:rPr>
              <a:t>: This ceremony marks the groom's readiness for married life and his new responsibilities.</a:t>
            </a:r>
          </a:p>
        </p:txBody>
      </p:sp>
      <p:pic>
        <p:nvPicPr>
          <p:cNvPr id="3" name="Picture 2" descr="A person sitting on the floor with a person in a suit and tie&#10;&#10;Description automatically generated">
            <a:extLst>
              <a:ext uri="{FF2B5EF4-FFF2-40B4-BE49-F238E27FC236}">
                <a16:creationId xmlns:a16="http://schemas.microsoft.com/office/drawing/2014/main" id="{F6FDB6DD-4462-E9C5-9FA4-207AA4F1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661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4. Kashi Yatra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In a playful ritual, the groom pretends to leave for Kashi (a pilgrimage) to renounce worldly pleasures. The bride's brother or a relative persuades him to return and fulfil his marital duties.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This symbolizes the groom's readiness to take on the responsibilities of family life instead of leading an ascetic life.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4" name="Picture 3" descr="A person in traditional attire holding an umbrella and walking with other people&#10;&#10;Description automatically generated">
            <a:extLst>
              <a:ext uri="{FF2B5EF4-FFF2-40B4-BE49-F238E27FC236}">
                <a16:creationId xmlns:a16="http://schemas.microsoft.com/office/drawing/2014/main" id="{69DB8F45-EE0C-054F-2A49-0873A656B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188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5. </a:t>
            </a:r>
            <a:r>
              <a:rPr lang="en-US" sz="4200" dirty="0" err="1">
                <a:latin typeface="+mj-lt"/>
                <a:ea typeface="+mj-ea"/>
                <a:cs typeface="+mj-cs"/>
              </a:rPr>
              <a:t>Mangalasnanam</a:t>
            </a:r>
            <a:r>
              <a:rPr lang="en-US" sz="4200" dirty="0">
                <a:latin typeface="+mj-lt"/>
                <a:ea typeface="+mj-ea"/>
                <a:cs typeface="+mj-cs"/>
              </a:rPr>
              <a:t> (Auspicious Bath)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Both the bride and groom take a ritualistic bath on the morning of the wedding. This bath is usually accompanied by traditional songs and blessings from elders.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The </a:t>
            </a:r>
            <a:r>
              <a:rPr lang="en-US" sz="2200" dirty="0" err="1">
                <a:effectLst/>
              </a:rPr>
              <a:t>Mangalasnanam</a:t>
            </a:r>
            <a:r>
              <a:rPr lang="en-US" sz="2200" dirty="0">
                <a:effectLst/>
              </a:rPr>
              <a:t> is meant to purify and prepare the couple for the sacred wedding rites.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3" name="Picture 2" descr="A painting of a person getting a ritual&#10;&#10;Description automatically generated">
            <a:extLst>
              <a:ext uri="{FF2B5EF4-FFF2-40B4-BE49-F238E27FC236}">
                <a16:creationId xmlns:a16="http://schemas.microsoft.com/office/drawing/2014/main" id="{B8E75B68-339E-50BA-3C47-8635DAEF5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58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6. Gauri Pooja</a:t>
            </a:r>
          </a:p>
        </p:txBody>
      </p:sp>
      <p:sp>
        <p:nvSpPr>
          <p:cNvPr id="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The bride offers prayers to Goddess Gauri, seeking blessings for a harmonious and prosperous married life.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This pooja symbolizes the bride’s wish for marital bliss and her new role as a devoted wife.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4" name="Picture 3" descr="A group of women in a room with a person sitting in a chair&#10;&#10;Description automatically generated">
            <a:extLst>
              <a:ext uri="{FF2B5EF4-FFF2-40B4-BE49-F238E27FC236}">
                <a16:creationId xmlns:a16="http://schemas.microsoft.com/office/drawing/2014/main" id="{68DC5CCE-C266-9200-2AE8-0698EB117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92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640080" y="325369"/>
            <a:ext cx="5266734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7. Ganesh Pooja</a:t>
            </a:r>
          </a:p>
        </p:txBody>
      </p:sp>
      <p:sp>
        <p:nvSpPr>
          <p:cNvPr id="5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effectLst/>
              </a:rPr>
              <a:t>Before the wedding ceremony begins, the groom performs a Ganesh Pooja to invoke the blessings of Lord Ganesha for a successful and obstacle-free wedding.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Significance</a:t>
            </a:r>
            <a:r>
              <a:rPr lang="en-US" sz="2200" dirty="0">
                <a:effectLst/>
              </a:rPr>
              <a:t>: Ganesh Pooja is done to remove any obstacles and to ensure that the wedding proceedings go smoothly.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3" name="Picture 2" descr="A painting of a religious ceremony&#10;&#10;Description automatically generated">
            <a:extLst>
              <a:ext uri="{FF2B5EF4-FFF2-40B4-BE49-F238E27FC236}">
                <a16:creationId xmlns:a16="http://schemas.microsoft.com/office/drawing/2014/main" id="{EDAB9CFD-3358-5FC2-8116-D00B737A5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036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5368-DF2C-FABD-2125-323E73F0D2A4}"/>
              </a:ext>
            </a:extLst>
          </p:cNvPr>
          <p:cNvSpPr txBox="1"/>
          <p:nvPr/>
        </p:nvSpPr>
        <p:spPr>
          <a:xfrm>
            <a:off x="411480" y="987552"/>
            <a:ext cx="5022368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8. Kanyadaanam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F15A6-CBDE-2629-046F-16457661398E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In this ritual, the bride's parents give away their daughter to the groom. The father of the bride places her hand in the groom’s hand, symbolizing the transfer of responsibility.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effectLst/>
              </a:rPr>
              <a:t>Significance</a:t>
            </a:r>
            <a:r>
              <a:rPr lang="en-US" sz="2000" dirty="0">
                <a:effectLst/>
              </a:rPr>
              <a:t>: Kanyadaanam is considered one of the most sacred acts, symbolizing the parents' trust in the groom to take care of their daughter.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pic>
        <p:nvPicPr>
          <p:cNvPr id="3" name="Picture 2" descr="A person and person sitting on the floor with a group of people around them&#10;&#10;Description automatically generated">
            <a:extLst>
              <a:ext uri="{FF2B5EF4-FFF2-40B4-BE49-F238E27FC236}">
                <a16:creationId xmlns:a16="http://schemas.microsoft.com/office/drawing/2014/main" id="{C46D6B1B-5742-64B2-CB12-5B3CEC6EA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05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1120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Andhra Wedding  Marriage Rituals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Kamaraju Turaga</dc:creator>
  <cp:lastModifiedBy>Kamaraju Turaga</cp:lastModifiedBy>
  <cp:revision>48</cp:revision>
  <dcterms:created xsi:type="dcterms:W3CDTF">2024-06-09T04:15:35Z</dcterms:created>
  <dcterms:modified xsi:type="dcterms:W3CDTF">2024-06-14T05:56:03Z</dcterms:modified>
</cp:coreProperties>
</file>