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DM Sans" pitchFamily="2" charset="0"/>
      <p:regular r:id="rId15"/>
    </p:embeddedFont>
    <p:embeddedFont>
      <p:font typeface="DM Sans Bold" charset="0"/>
      <p:regular r:id="rId16"/>
    </p:embeddedFont>
    <p:embeddedFont>
      <p:font typeface="Now Bold" panose="020B0604020202020204" charset="0"/>
      <p:regular r:id="rId17"/>
    </p:embeddedFont>
    <p:embeddedFont>
      <p:font typeface="Open Sans" panose="020B0606030504020204" pitchFamily="34" charset="0"/>
      <p:regular r:id="rId18"/>
    </p:embeddedFont>
    <p:embeddedFont>
      <p:font typeface="Poppins" panose="00000500000000000000" pitchFamily="2" charset="0"/>
      <p:regular r:id="rId19"/>
    </p:embeddedFont>
    <p:embeddedFont>
      <p:font typeface="Poppi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16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9.sv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svg"/><Relationship Id="rId7" Type="http://schemas.openxmlformats.org/officeDocument/2006/relationships/image" Target="../media/image54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hyperlink" Target="http://eguzkiciberseguridad.com" TargetMode="External"/><Relationship Id="rId4" Type="http://schemas.openxmlformats.org/officeDocument/2006/relationships/image" Target="../media/image52.jpe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svg"/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/>
          <p:nvPr/>
        </p:nvGrpSpPr>
        <p:grpSpPr>
          <a:xfrm>
            <a:off x="10380940" y="649592"/>
            <a:ext cx="7516996" cy="89878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4"/>
              <a:stretch>
                <a:fillRect l="-54883" r="-54883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Freeform 8"/>
          <p:cNvSpPr/>
          <p:nvPr/>
        </p:nvSpPr>
        <p:spPr>
          <a:xfrm>
            <a:off x="-295175" y="863050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4483936" y="6916647"/>
            <a:ext cx="2296241" cy="2080968"/>
          </a:xfrm>
          <a:custGeom>
            <a:avLst/>
            <a:gdLst/>
            <a:ahLst/>
            <a:cxnLst/>
            <a:rect l="l" t="t" r="r" b="b"/>
            <a:pathLst>
              <a:path w="2296241" h="2080968">
                <a:moveTo>
                  <a:pt x="0" y="0"/>
                </a:moveTo>
                <a:lnTo>
                  <a:pt x="2296240" y="0"/>
                </a:lnTo>
                <a:lnTo>
                  <a:pt x="2296240" y="2080968"/>
                </a:lnTo>
                <a:lnTo>
                  <a:pt x="0" y="20809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1028700" y="1980243"/>
            <a:ext cx="9206712" cy="290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8"/>
              </a:lnSpc>
            </a:pPr>
            <a:r>
              <a:rPr lang="en-US" sz="9498" b="1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LA REVOLUCIÓN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74406" y="5110089"/>
            <a:ext cx="8115300" cy="864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b="1">
                <a:solidFill>
                  <a:srgbClr val="56AEFF"/>
                </a:solidFill>
                <a:latin typeface="Now Bold"/>
                <a:ea typeface="Now Bold"/>
                <a:cs typeface="Now Bold"/>
                <a:sym typeface="Now Bold"/>
              </a:rPr>
              <a:t>EN CIBERSEGURIDAD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286157" y="0"/>
            <a:ext cx="15430157" cy="10545890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552" r="-10552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" name="Freeform 5"/>
          <p:cNvSpPr/>
          <p:nvPr/>
        </p:nvSpPr>
        <p:spPr>
          <a:xfrm>
            <a:off x="-2622339" y="7919689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 rot="-10800000">
            <a:off x="13367400" y="-2798190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1255690" y="2263546"/>
            <a:ext cx="747165" cy="1069288"/>
          </a:xfrm>
          <a:custGeom>
            <a:avLst/>
            <a:gdLst/>
            <a:ahLst/>
            <a:cxnLst/>
            <a:rect l="l" t="t" r="r" b="b"/>
            <a:pathLst>
              <a:path w="747165" h="1069288">
                <a:moveTo>
                  <a:pt x="0" y="0"/>
                </a:moveTo>
                <a:lnTo>
                  <a:pt x="747165" y="0"/>
                </a:lnTo>
                <a:lnTo>
                  <a:pt x="747165" y="1069288"/>
                </a:lnTo>
                <a:lnTo>
                  <a:pt x="0" y="1069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6664720" y="3780558"/>
            <a:ext cx="9929105" cy="300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COLABORACIÓN Y SINERGIAS CON EMPRESAS</a:t>
            </a:r>
          </a:p>
        </p:txBody>
      </p:sp>
      <p:sp>
        <p:nvSpPr>
          <p:cNvPr id="9" name="Freeform 9"/>
          <p:cNvSpPr/>
          <p:nvPr/>
        </p:nvSpPr>
        <p:spPr>
          <a:xfrm>
            <a:off x="16146905" y="8312154"/>
            <a:ext cx="1670932" cy="1514282"/>
          </a:xfrm>
          <a:custGeom>
            <a:avLst/>
            <a:gdLst/>
            <a:ahLst/>
            <a:cxnLst/>
            <a:rect l="l" t="t" r="r" b="b"/>
            <a:pathLst>
              <a:path w="1670932" h="1514282">
                <a:moveTo>
                  <a:pt x="0" y="0"/>
                </a:moveTo>
                <a:lnTo>
                  <a:pt x="1670932" y="0"/>
                </a:lnTo>
                <a:lnTo>
                  <a:pt x="1670932" y="1514282"/>
                </a:lnTo>
                <a:lnTo>
                  <a:pt x="0" y="1514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93373" y="-5458262"/>
            <a:ext cx="10196686" cy="10196686"/>
          </a:xfrm>
          <a:custGeom>
            <a:avLst/>
            <a:gdLst/>
            <a:ahLst/>
            <a:cxnLst/>
            <a:rect l="l" t="t" r="r" b="b"/>
            <a:pathLst>
              <a:path w="10196686" h="10196686">
                <a:moveTo>
                  <a:pt x="0" y="0"/>
                </a:moveTo>
                <a:lnTo>
                  <a:pt x="10196686" y="0"/>
                </a:lnTo>
                <a:lnTo>
                  <a:pt x="10196686" y="10196685"/>
                </a:lnTo>
                <a:lnTo>
                  <a:pt x="0" y="10196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4697329" y="6667836"/>
            <a:ext cx="8414387" cy="8414387"/>
          </a:xfrm>
          <a:custGeom>
            <a:avLst/>
            <a:gdLst/>
            <a:ahLst/>
            <a:cxnLst/>
            <a:rect l="l" t="t" r="r" b="b"/>
            <a:pathLst>
              <a:path w="8414387" h="8414387">
                <a:moveTo>
                  <a:pt x="0" y="0"/>
                </a:moveTo>
                <a:lnTo>
                  <a:pt x="8414387" y="0"/>
                </a:lnTo>
                <a:lnTo>
                  <a:pt x="8414387" y="8414387"/>
                </a:lnTo>
                <a:lnTo>
                  <a:pt x="0" y="8414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6181026" cy="10287000"/>
          </a:xfrm>
          <a:custGeom>
            <a:avLst/>
            <a:gdLst/>
            <a:ahLst/>
            <a:cxnLst/>
            <a:rect l="l" t="t" r="r" b="b"/>
            <a:pathLst>
              <a:path w="6181026" h="10287000">
                <a:moveTo>
                  <a:pt x="0" y="0"/>
                </a:moveTo>
                <a:lnTo>
                  <a:pt x="6181026" y="0"/>
                </a:lnTo>
                <a:lnTo>
                  <a:pt x="61810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5606" r="-756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6576285" y="1019175"/>
            <a:ext cx="11192798" cy="741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9"/>
              </a:lnSpc>
              <a:spcBef>
                <a:spcPct val="0"/>
              </a:spcBef>
            </a:pPr>
            <a:r>
              <a:rPr lang="en-US" sz="4766" b="1">
                <a:solidFill>
                  <a:srgbClr val="0071C9"/>
                </a:solidFill>
                <a:latin typeface="Now Bold"/>
                <a:ea typeface="Now Bold"/>
                <a:cs typeface="Now Bold"/>
                <a:sym typeface="Now Bold"/>
              </a:rPr>
              <a:t>BENEFICIOS DE LA COLABORACIÓN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99694" y="6070951"/>
            <a:ext cx="9425388" cy="112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51D40"/>
                </a:solidFill>
                <a:latin typeface="DM Sans Bold"/>
                <a:ea typeface="DM Sans Bold"/>
                <a:cs typeface="DM Sans Bold"/>
                <a:sym typeface="DM Sans Bold"/>
              </a:rPr>
              <a:t>Reducción de tiempos de auditoría y costes operativos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29316" y="7882035"/>
            <a:ext cx="8020137" cy="169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51D40"/>
                </a:solidFill>
                <a:latin typeface="DM Sans Bold"/>
                <a:ea typeface="DM Sans Bold"/>
                <a:cs typeface="DM Sans Bold"/>
                <a:sym typeface="DM Sans Bold"/>
              </a:rPr>
              <a:t>Posicionamiento como auditora innovadora y tecnológicamente avanzada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99694" y="2443616"/>
            <a:ext cx="10464613" cy="112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51D40"/>
                </a:solidFill>
                <a:latin typeface="DM Sans Bold"/>
                <a:ea typeface="DM Sans Bold"/>
                <a:cs typeface="DM Sans Bold"/>
                <a:sym typeface="DM Sans Bold"/>
              </a:rPr>
              <a:t>Canal estable de captación de clientes ya preparados para certificar</a:t>
            </a:r>
          </a:p>
        </p:txBody>
      </p:sp>
      <p:sp>
        <p:nvSpPr>
          <p:cNvPr id="9" name="Freeform 9"/>
          <p:cNvSpPr/>
          <p:nvPr/>
        </p:nvSpPr>
        <p:spPr>
          <a:xfrm>
            <a:off x="6576285" y="2619830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7630153" y="4257283"/>
            <a:ext cx="9629147" cy="112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51D40"/>
                </a:solidFill>
                <a:latin typeface="DM Sans Bold"/>
                <a:ea typeface="DM Sans Bold"/>
                <a:cs typeface="DM Sans Bold"/>
                <a:sym typeface="DM Sans Bold"/>
              </a:rPr>
              <a:t>Colaboración en generación de demanda (co-branding o programas conjuntos)</a:t>
            </a:r>
          </a:p>
        </p:txBody>
      </p:sp>
      <p:sp>
        <p:nvSpPr>
          <p:cNvPr id="11" name="Freeform 11"/>
          <p:cNvSpPr/>
          <p:nvPr/>
        </p:nvSpPr>
        <p:spPr>
          <a:xfrm>
            <a:off x="6576285" y="4552562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6576285" y="6190596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6576285" y="7947694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Freeform 14"/>
          <p:cNvSpPr/>
          <p:nvPr/>
        </p:nvSpPr>
        <p:spPr>
          <a:xfrm>
            <a:off x="16098151" y="8291736"/>
            <a:ext cx="1670932" cy="1514282"/>
          </a:xfrm>
          <a:custGeom>
            <a:avLst/>
            <a:gdLst/>
            <a:ahLst/>
            <a:cxnLst/>
            <a:rect l="l" t="t" r="r" b="b"/>
            <a:pathLst>
              <a:path w="1670932" h="1514282">
                <a:moveTo>
                  <a:pt x="0" y="0"/>
                </a:moveTo>
                <a:lnTo>
                  <a:pt x="1670932" y="0"/>
                </a:lnTo>
                <a:lnTo>
                  <a:pt x="1670932" y="1514282"/>
                </a:lnTo>
                <a:lnTo>
                  <a:pt x="0" y="15142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13163">
            <a:off x="-4542814" y="6991505"/>
            <a:ext cx="9085628" cy="536878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1313163">
            <a:off x="14363527" y="-2080909"/>
            <a:ext cx="9085628" cy="536878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411628" y="1008839"/>
            <a:ext cx="1235319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 b="1">
                <a:solidFill>
                  <a:srgbClr val="0071C9"/>
                </a:solidFill>
                <a:latin typeface="Now Bold"/>
                <a:ea typeface="Now Bold"/>
                <a:cs typeface="Now Bold"/>
                <a:sym typeface="Now Bold"/>
              </a:rPr>
              <a:t>PERO ESTO NO ES TODO...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2904" y="2561823"/>
            <a:ext cx="13833229" cy="105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9"/>
              </a:lnSpc>
            </a:pPr>
            <a:r>
              <a:rPr lang="en-US" sz="3064">
                <a:solidFill>
                  <a:srgbClr val="09251C"/>
                </a:solidFill>
                <a:latin typeface="DM Sans"/>
                <a:ea typeface="DM Sans"/>
                <a:cs typeface="DM Sans"/>
                <a:sym typeface="DM Sans"/>
              </a:rPr>
              <a:t>Te damos </a:t>
            </a:r>
            <a:r>
              <a:rPr lang="en-US" sz="3064" b="1" u="sng">
                <a:solidFill>
                  <a:srgbClr val="09251C"/>
                </a:solidFill>
                <a:latin typeface="DM Sans Bold"/>
                <a:ea typeface="DM Sans Bold"/>
                <a:cs typeface="DM Sans Bold"/>
                <a:sym typeface="DM Sans Bold"/>
              </a:rPr>
              <a:t>totalmente gratis, para tus clientes,</a:t>
            </a:r>
            <a:r>
              <a:rPr lang="en-US" sz="3064">
                <a:solidFill>
                  <a:srgbClr val="09251C"/>
                </a:solidFill>
                <a:latin typeface="DM Sans"/>
                <a:ea typeface="DM Sans"/>
                <a:cs typeface="DM Sans"/>
                <a:sym typeface="DM Sans"/>
              </a:rPr>
              <a:t> una </a:t>
            </a:r>
            <a:r>
              <a:rPr lang="en-US" sz="3064" b="1" u="sng">
                <a:solidFill>
                  <a:srgbClr val="09251C"/>
                </a:solidFill>
                <a:latin typeface="DM Sans Bold"/>
                <a:ea typeface="DM Sans Bold"/>
                <a:cs typeface="DM Sans Bold"/>
                <a:sym typeface="DM Sans Bold"/>
              </a:rPr>
              <a:t>auditoría de status de ciberseguridad</a:t>
            </a:r>
            <a:r>
              <a:rPr lang="en-US" sz="3064" b="1">
                <a:solidFill>
                  <a:srgbClr val="09251C"/>
                </a:solidFill>
                <a:latin typeface="DM Sans Bold"/>
                <a:ea typeface="DM Sans Bold"/>
                <a:cs typeface="DM Sans Bold"/>
                <a:sym typeface="DM Sans Bold"/>
              </a:rPr>
              <a:t>, que contiene:</a:t>
            </a:r>
          </a:p>
        </p:txBody>
      </p:sp>
      <p:sp>
        <p:nvSpPr>
          <p:cNvPr id="6" name="Freeform 6"/>
          <p:cNvSpPr/>
          <p:nvPr/>
        </p:nvSpPr>
        <p:spPr>
          <a:xfrm>
            <a:off x="3705344" y="5143500"/>
            <a:ext cx="945033" cy="741851"/>
          </a:xfrm>
          <a:custGeom>
            <a:avLst/>
            <a:gdLst/>
            <a:ahLst/>
            <a:cxnLst/>
            <a:rect l="l" t="t" r="r" b="b"/>
            <a:pathLst>
              <a:path w="945033" h="741851">
                <a:moveTo>
                  <a:pt x="0" y="0"/>
                </a:moveTo>
                <a:lnTo>
                  <a:pt x="945034" y="0"/>
                </a:lnTo>
                <a:lnTo>
                  <a:pt x="945034" y="741851"/>
                </a:lnTo>
                <a:lnTo>
                  <a:pt x="0" y="741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5647383" y="4226371"/>
            <a:ext cx="8760502" cy="56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357" b="1">
                <a:solidFill>
                  <a:srgbClr val="09251C"/>
                </a:solidFill>
                <a:latin typeface="DM Sans Bold"/>
                <a:ea typeface="DM Sans Bold"/>
                <a:cs typeface="DM Sans Bold"/>
                <a:sym typeface="DM Sans Bold"/>
              </a:rPr>
              <a:t>Revisión de 70 puntos de ciberseguridad</a:t>
            </a:r>
          </a:p>
        </p:txBody>
      </p:sp>
      <p:sp>
        <p:nvSpPr>
          <p:cNvPr id="8" name="Freeform 8"/>
          <p:cNvSpPr/>
          <p:nvPr/>
        </p:nvSpPr>
        <p:spPr>
          <a:xfrm>
            <a:off x="7109387" y="6164691"/>
            <a:ext cx="945033" cy="741851"/>
          </a:xfrm>
          <a:custGeom>
            <a:avLst/>
            <a:gdLst/>
            <a:ahLst/>
            <a:cxnLst/>
            <a:rect l="l" t="t" r="r" b="b"/>
            <a:pathLst>
              <a:path w="945033" h="741851">
                <a:moveTo>
                  <a:pt x="0" y="0"/>
                </a:moveTo>
                <a:lnTo>
                  <a:pt x="945034" y="0"/>
                </a:lnTo>
                <a:lnTo>
                  <a:pt x="945034" y="741851"/>
                </a:lnTo>
                <a:lnTo>
                  <a:pt x="0" y="741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5856625" y="6345125"/>
            <a:ext cx="7170241" cy="56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357" b="1">
                <a:solidFill>
                  <a:srgbClr val="09251C"/>
                </a:solidFill>
                <a:latin typeface="DM Sans Bold"/>
                <a:ea typeface="DM Sans Bold"/>
                <a:cs typeface="DM Sans Bold"/>
                <a:sym typeface="DM Sans Bold"/>
              </a:rPr>
              <a:t>Reporte final</a:t>
            </a:r>
          </a:p>
        </p:txBody>
      </p:sp>
      <p:sp>
        <p:nvSpPr>
          <p:cNvPr id="10" name="Freeform 10"/>
          <p:cNvSpPr/>
          <p:nvPr/>
        </p:nvSpPr>
        <p:spPr>
          <a:xfrm>
            <a:off x="4954032" y="4045937"/>
            <a:ext cx="945033" cy="741851"/>
          </a:xfrm>
          <a:custGeom>
            <a:avLst/>
            <a:gdLst/>
            <a:ahLst/>
            <a:cxnLst/>
            <a:rect l="l" t="t" r="r" b="b"/>
            <a:pathLst>
              <a:path w="945033" h="741851">
                <a:moveTo>
                  <a:pt x="0" y="0"/>
                </a:moveTo>
                <a:lnTo>
                  <a:pt x="945033" y="0"/>
                </a:lnTo>
                <a:lnTo>
                  <a:pt x="945033" y="741851"/>
                </a:lnTo>
                <a:lnTo>
                  <a:pt x="0" y="741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TextBox 11"/>
          <p:cNvSpPr txBox="1"/>
          <p:nvPr/>
        </p:nvSpPr>
        <p:spPr>
          <a:xfrm>
            <a:off x="4475607" y="5323934"/>
            <a:ext cx="9932278" cy="56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357" b="1">
                <a:solidFill>
                  <a:srgbClr val="09251C"/>
                </a:solidFill>
                <a:latin typeface="DM Sans Bold"/>
                <a:ea typeface="DM Sans Bold"/>
                <a:cs typeface="DM Sans Bold"/>
                <a:sym typeface="DM Sans Bold"/>
              </a:rPr>
              <a:t>Consultor experto con 10 años de experiencia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73347" y="7887126"/>
            <a:ext cx="11736797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04"/>
              </a:lnSpc>
              <a:spcBef>
                <a:spcPct val="0"/>
              </a:spcBef>
            </a:pPr>
            <a:r>
              <a:rPr lang="en-US" sz="5170" b="1">
                <a:solidFill>
                  <a:srgbClr val="09251C"/>
                </a:solidFill>
                <a:latin typeface="Now Bold"/>
                <a:ea typeface="Now Bold"/>
                <a:cs typeface="Now Bold"/>
                <a:sym typeface="Now Bold"/>
              </a:rPr>
              <a:t>PONTE EN CONTACTO CON NOSOTROS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946132" y="7963518"/>
            <a:ext cx="1670932" cy="1514282"/>
          </a:xfrm>
          <a:custGeom>
            <a:avLst/>
            <a:gdLst/>
            <a:ahLst/>
            <a:cxnLst/>
            <a:rect l="l" t="t" r="r" b="b"/>
            <a:pathLst>
              <a:path w="1670932" h="1514282">
                <a:moveTo>
                  <a:pt x="0" y="0"/>
                </a:moveTo>
                <a:lnTo>
                  <a:pt x="1670933" y="0"/>
                </a:lnTo>
                <a:lnTo>
                  <a:pt x="1670933" y="1514283"/>
                </a:lnTo>
                <a:lnTo>
                  <a:pt x="0" y="15142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83520" y="1590911"/>
            <a:ext cx="2651835" cy="2651835"/>
          </a:xfrm>
          <a:custGeom>
            <a:avLst/>
            <a:gdLst/>
            <a:ahLst/>
            <a:cxnLst/>
            <a:rect l="l" t="t" r="r" b="b"/>
            <a:pathLst>
              <a:path w="2651835" h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0637321" y="2636321"/>
            <a:ext cx="7650679" cy="7650679"/>
            <a:chOff x="0" y="0"/>
            <a:chExt cx="3331210" cy="3331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4"/>
              <a:stretch>
                <a:fillRect l="-37719" r="-37719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59218" y="3248074"/>
            <a:ext cx="9660190" cy="188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3695" b="1" u="sng">
                <a:solidFill>
                  <a:srgbClr val="4BD1FB"/>
                </a:solidFill>
                <a:latin typeface="DM Sans Bold"/>
                <a:ea typeface="DM Sans Bold"/>
                <a:cs typeface="DM Sans Bold"/>
                <a:sym typeface="DM Sans Bold"/>
                <a:hlinkClick r:id="rId5" tooltip="http://eguzkiciberseguridad.com"/>
              </a:rPr>
              <a:t>Para más información, visitar nuestra web</a:t>
            </a:r>
          </a:p>
          <a:p>
            <a:pPr algn="ctr">
              <a:lnSpc>
                <a:spcPts val="5099"/>
              </a:lnSpc>
            </a:pPr>
            <a:endParaRPr lang="en-US" sz="3695" b="1" u="sng">
              <a:solidFill>
                <a:srgbClr val="4BD1FB"/>
              </a:solidFill>
              <a:latin typeface="DM Sans Bold"/>
              <a:ea typeface="DM Sans Bold"/>
              <a:cs typeface="DM Sans Bold"/>
              <a:sym typeface="DM Sans Bold"/>
              <a:hlinkClick r:id="rId5" tooltip="http://eguzkiciberseguridad.com"/>
            </a:endParaRPr>
          </a:p>
          <a:p>
            <a:pPr marL="0" lvl="0" indent="0" algn="ctr">
              <a:lnSpc>
                <a:spcPts val="5099"/>
              </a:lnSpc>
              <a:spcBef>
                <a:spcPct val="0"/>
              </a:spcBef>
            </a:pPr>
            <a:r>
              <a:rPr lang="en-US" sz="3695" b="1" u="sng">
                <a:solidFill>
                  <a:srgbClr val="4BD1FB"/>
                </a:solidFill>
                <a:latin typeface="DM Sans Bold"/>
                <a:ea typeface="DM Sans Bold"/>
                <a:cs typeface="DM Sans Bold"/>
                <a:sym typeface="DM Sans Bold"/>
                <a:hlinkClick r:id="rId5" tooltip="http://eguzkiciberseguridad.com"/>
              </a:rPr>
              <a:t>eguzkiciberseguridad.com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91541" y="1537490"/>
            <a:ext cx="10821834" cy="1236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3"/>
              </a:lnSpc>
              <a:spcBef>
                <a:spcPct val="0"/>
              </a:spcBef>
            </a:pPr>
            <a:r>
              <a:rPr lang="en-US" sz="8127" b="1" u="none" strike="noStrike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GRACIAS A TODOS </a:t>
            </a:r>
          </a:p>
        </p:txBody>
      </p:sp>
      <p:sp>
        <p:nvSpPr>
          <p:cNvPr id="7" name="Freeform 7"/>
          <p:cNvSpPr/>
          <p:nvPr/>
        </p:nvSpPr>
        <p:spPr>
          <a:xfrm>
            <a:off x="1338846" y="7182679"/>
            <a:ext cx="673858" cy="673858"/>
          </a:xfrm>
          <a:custGeom>
            <a:avLst/>
            <a:gdLst/>
            <a:ahLst/>
            <a:cxnLst/>
            <a:rect l="l" t="t" r="r" b="b"/>
            <a:pathLst>
              <a:path w="673858" h="673858">
                <a:moveTo>
                  <a:pt x="0" y="0"/>
                </a:moveTo>
                <a:lnTo>
                  <a:pt x="673857" y="0"/>
                </a:lnTo>
                <a:lnTo>
                  <a:pt x="673857" y="673857"/>
                </a:lnTo>
                <a:lnTo>
                  <a:pt x="0" y="6738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1338846" y="8314536"/>
            <a:ext cx="682497" cy="682497"/>
          </a:xfrm>
          <a:custGeom>
            <a:avLst/>
            <a:gdLst/>
            <a:ahLst/>
            <a:cxnLst/>
            <a:rect l="l" t="t" r="r" b="b"/>
            <a:pathLst>
              <a:path w="682497" h="682497">
                <a:moveTo>
                  <a:pt x="0" y="0"/>
                </a:moveTo>
                <a:lnTo>
                  <a:pt x="682497" y="0"/>
                </a:lnTo>
                <a:lnTo>
                  <a:pt x="682497" y="682497"/>
                </a:lnTo>
                <a:lnTo>
                  <a:pt x="0" y="682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2185033" y="8438040"/>
            <a:ext cx="8153539" cy="43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874" spc="14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daniel.romano</a:t>
            </a:r>
            <a:r>
              <a:rPr lang="en-US" sz="2874" u="none" strike="noStrike" spc="14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@eguzkiciberseguridad.com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76393" y="7333752"/>
            <a:ext cx="3081187" cy="43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874" spc="14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+34 623007887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3107" y="6020198"/>
            <a:ext cx="955241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9"/>
              </a:lnSpc>
              <a:spcBef>
                <a:spcPct val="0"/>
              </a:spcBef>
            </a:pPr>
            <a:r>
              <a:rPr lang="en-US" sz="2874" spc="14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Quedamos a vuestra disposición</a:t>
            </a:r>
          </a:p>
        </p:txBody>
      </p:sp>
      <p:sp>
        <p:nvSpPr>
          <p:cNvPr id="12" name="Freeform 12"/>
          <p:cNvSpPr/>
          <p:nvPr/>
        </p:nvSpPr>
        <p:spPr>
          <a:xfrm>
            <a:off x="-789475" y="-570381"/>
            <a:ext cx="2651835" cy="2651835"/>
          </a:xfrm>
          <a:custGeom>
            <a:avLst/>
            <a:gdLst/>
            <a:ahLst/>
            <a:cxnLst/>
            <a:rect l="l" t="t" r="r" b="b"/>
            <a:pathLst>
              <a:path w="2651835" h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" name="Freeform 7"/>
          <p:cNvSpPr/>
          <p:nvPr/>
        </p:nvSpPr>
        <p:spPr>
          <a:xfrm rot="6150721">
            <a:off x="6080933" y="4579544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717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8" name="Group 8"/>
          <p:cNvGrpSpPr/>
          <p:nvPr/>
        </p:nvGrpSpPr>
        <p:grpSpPr>
          <a:xfrm>
            <a:off x="11807534" y="0"/>
            <a:ext cx="6254290" cy="10287000"/>
            <a:chOff x="0" y="0"/>
            <a:chExt cx="3860673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60673" cy="6350000"/>
            </a:xfrm>
            <a:custGeom>
              <a:avLst/>
              <a:gdLst/>
              <a:ahLst/>
              <a:cxnLst/>
              <a:rect l="l" t="t" r="r" b="b"/>
              <a:pathLst>
                <a:path w="3860673" h="6350000">
                  <a:moveTo>
                    <a:pt x="3860673" y="0"/>
                  </a:moveTo>
                  <a:lnTo>
                    <a:pt x="2341753" y="6350000"/>
                  </a:lnTo>
                  <a:lnTo>
                    <a:pt x="0" y="6350000"/>
                  </a:lnTo>
                  <a:lnTo>
                    <a:pt x="1518920" y="0"/>
                  </a:lnTo>
                  <a:lnTo>
                    <a:pt x="3860673" y="0"/>
                  </a:lnTo>
                  <a:close/>
                </a:path>
              </a:pathLst>
            </a:custGeom>
            <a:blipFill>
              <a:blip r:embed="rId5"/>
              <a:stretch>
                <a:fillRect l="-73436" r="-73436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Freeform 10"/>
          <p:cNvSpPr/>
          <p:nvPr/>
        </p:nvSpPr>
        <p:spPr>
          <a:xfrm rot="-4615544">
            <a:off x="10510810" y="5041623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717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1028700"/>
            <a:ext cx="11278861" cy="1227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25"/>
              </a:lnSpc>
              <a:spcBef>
                <a:spcPct val="0"/>
              </a:spcBef>
            </a:pPr>
            <a:r>
              <a:rPr lang="en-US" sz="8020" b="1">
                <a:solidFill>
                  <a:srgbClr val="09251C"/>
                </a:solidFill>
                <a:latin typeface="Now Bold"/>
                <a:ea typeface="Now Bold"/>
                <a:cs typeface="Now Bold"/>
                <a:sym typeface="Now Bold"/>
              </a:rPr>
              <a:t>QUÉ NOS IDENTIFICA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2524" y="3706732"/>
            <a:ext cx="10755603" cy="5029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2915">
                <a:solidFill>
                  <a:srgbClr val="09251C"/>
                </a:solidFill>
                <a:latin typeface="DM Sans"/>
                <a:ea typeface="DM Sans"/>
                <a:cs typeface="DM Sans"/>
                <a:sym typeface="DM Sans"/>
              </a:rPr>
              <a:t>En Eguzki protegemos y optimizamos tu infraestructura IT con soluciones en auditoría, gestión de incidentes y cumplimiento normativo.</a:t>
            </a:r>
          </a:p>
          <a:p>
            <a:pPr algn="ctr">
              <a:lnSpc>
                <a:spcPts val="4023"/>
              </a:lnSpc>
            </a:pPr>
            <a:endParaRPr lang="en-US" sz="2915">
              <a:solidFill>
                <a:srgbClr val="0925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4023"/>
              </a:lnSpc>
            </a:pPr>
            <a:r>
              <a:rPr lang="en-US" sz="2915">
                <a:solidFill>
                  <a:srgbClr val="09251C"/>
                </a:solidFill>
                <a:latin typeface="DM Sans"/>
                <a:ea typeface="DM Sans"/>
                <a:cs typeface="DM Sans"/>
                <a:sym typeface="DM Sans"/>
              </a:rPr>
              <a:t> Te preparamos para cumplir con ISO 27001, GDPR y otras normativas clave, fortaleciendo tu empresa frente a riesgos y certificaciones.</a:t>
            </a:r>
          </a:p>
          <a:p>
            <a:pPr algn="ctr">
              <a:lnSpc>
                <a:spcPts val="4023"/>
              </a:lnSpc>
            </a:pPr>
            <a:endParaRPr lang="en-US" sz="2915">
              <a:solidFill>
                <a:srgbClr val="0925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4023"/>
              </a:lnSpc>
            </a:pPr>
            <a:r>
              <a:rPr lang="en-US" sz="2915">
                <a:solidFill>
                  <a:srgbClr val="09251C"/>
                </a:solidFill>
                <a:latin typeface="DM Sans"/>
                <a:ea typeface="DM Sans"/>
                <a:cs typeface="DM Sans"/>
                <a:sym typeface="DM Sans"/>
              </a:rPr>
              <a:t> Ofrecemos planes personalizados y sostenibles que refuerzan tu seguridad y te posicionan como referente en cumplimiento.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8307" y="2465983"/>
            <a:ext cx="10239820" cy="76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57"/>
              </a:lnSpc>
              <a:spcBef>
                <a:spcPct val="0"/>
              </a:spcBef>
            </a:pPr>
            <a:r>
              <a:rPr lang="en-US" sz="2215" b="1">
                <a:solidFill>
                  <a:srgbClr val="09251C"/>
                </a:solidFill>
                <a:latin typeface="DM Sans Bold"/>
                <a:ea typeface="DM Sans Bold"/>
                <a:cs typeface="DM Sans Bold"/>
                <a:sym typeface="DM Sans Bold"/>
              </a:rPr>
              <a:t>SOLUCIONES INTEGRALES Y PERSONALIZADAS EN CONSULTORÍA IT Y CIBERSEGURIDAD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220036" y="8501159"/>
            <a:ext cx="1670932" cy="1514282"/>
          </a:xfrm>
          <a:custGeom>
            <a:avLst/>
            <a:gdLst/>
            <a:ahLst/>
            <a:cxnLst/>
            <a:rect l="l" t="t" r="r" b="b"/>
            <a:pathLst>
              <a:path w="1670932" h="1514282">
                <a:moveTo>
                  <a:pt x="0" y="0"/>
                </a:moveTo>
                <a:lnTo>
                  <a:pt x="1670933" y="0"/>
                </a:lnTo>
                <a:lnTo>
                  <a:pt x="1670933" y="1514282"/>
                </a:lnTo>
                <a:lnTo>
                  <a:pt x="0" y="15142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13163">
            <a:off x="-4261137" y="6573910"/>
            <a:ext cx="9085628" cy="536878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2155775" y="5406943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2167156" y="4093524"/>
            <a:ext cx="4297048" cy="1313419"/>
            <a:chOff x="0" y="0"/>
            <a:chExt cx="1131733" cy="3459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1733" cy="345921"/>
            </a:xfrm>
            <a:custGeom>
              <a:avLst/>
              <a:gdLst/>
              <a:ahLst/>
              <a:cxnLst/>
              <a:rect l="l" t="t" r="r" b="b"/>
              <a:pathLst>
                <a:path w="1131733" h="345921">
                  <a:moveTo>
                    <a:pt x="0" y="0"/>
                  </a:moveTo>
                  <a:lnTo>
                    <a:pt x="1131733" y="0"/>
                  </a:lnTo>
                  <a:lnTo>
                    <a:pt x="1131733" y="345921"/>
                  </a:lnTo>
                  <a:lnTo>
                    <a:pt x="0" y="345921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31733" cy="38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313163">
            <a:off x="14330817" y="-1655690"/>
            <a:ext cx="9085628" cy="536878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9" y="0"/>
                </a:lnTo>
                <a:lnTo>
                  <a:pt x="9085629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6860959" y="5406943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9" name="Group 9"/>
          <p:cNvGrpSpPr/>
          <p:nvPr/>
        </p:nvGrpSpPr>
        <p:grpSpPr>
          <a:xfrm>
            <a:off x="6872340" y="4093524"/>
            <a:ext cx="4297048" cy="1313419"/>
            <a:chOff x="0" y="0"/>
            <a:chExt cx="1131733" cy="345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733" cy="345921"/>
            </a:xfrm>
            <a:custGeom>
              <a:avLst/>
              <a:gdLst/>
              <a:ahLst/>
              <a:cxnLst/>
              <a:rect l="l" t="t" r="r" b="b"/>
              <a:pathLst>
                <a:path w="1131733" h="345921">
                  <a:moveTo>
                    <a:pt x="0" y="0"/>
                  </a:moveTo>
                  <a:lnTo>
                    <a:pt x="1131733" y="0"/>
                  </a:lnTo>
                  <a:lnTo>
                    <a:pt x="1131733" y="345921"/>
                  </a:lnTo>
                  <a:lnTo>
                    <a:pt x="0" y="345921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31733" cy="38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566142" y="5406943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3" name="Group 13"/>
          <p:cNvGrpSpPr/>
          <p:nvPr/>
        </p:nvGrpSpPr>
        <p:grpSpPr>
          <a:xfrm>
            <a:off x="11577523" y="4093524"/>
            <a:ext cx="4297048" cy="1313419"/>
            <a:chOff x="0" y="0"/>
            <a:chExt cx="1131733" cy="3459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31733" cy="345921"/>
            </a:xfrm>
            <a:custGeom>
              <a:avLst/>
              <a:gdLst/>
              <a:ahLst/>
              <a:cxnLst/>
              <a:rect l="l" t="t" r="r" b="b"/>
              <a:pathLst>
                <a:path w="1131733" h="345921">
                  <a:moveTo>
                    <a:pt x="0" y="0"/>
                  </a:moveTo>
                  <a:lnTo>
                    <a:pt x="1131733" y="0"/>
                  </a:lnTo>
                  <a:lnTo>
                    <a:pt x="1131733" y="345921"/>
                  </a:lnTo>
                  <a:lnTo>
                    <a:pt x="0" y="345921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31733" cy="38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109350" y="8256838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7" name="Group 17"/>
          <p:cNvGrpSpPr/>
          <p:nvPr/>
        </p:nvGrpSpPr>
        <p:grpSpPr>
          <a:xfrm>
            <a:off x="2120730" y="6943419"/>
            <a:ext cx="4297048" cy="1313419"/>
            <a:chOff x="0" y="0"/>
            <a:chExt cx="1131733" cy="3459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1733" cy="345921"/>
            </a:xfrm>
            <a:custGeom>
              <a:avLst/>
              <a:gdLst/>
              <a:ahLst/>
              <a:cxnLst/>
              <a:rect l="l" t="t" r="r" b="b"/>
              <a:pathLst>
                <a:path w="1131733" h="345921">
                  <a:moveTo>
                    <a:pt x="0" y="0"/>
                  </a:moveTo>
                  <a:lnTo>
                    <a:pt x="1131733" y="0"/>
                  </a:lnTo>
                  <a:lnTo>
                    <a:pt x="1131733" y="345921"/>
                  </a:lnTo>
                  <a:lnTo>
                    <a:pt x="0" y="345921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31733" cy="38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860959" y="8256838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1" name="Group 21"/>
          <p:cNvGrpSpPr/>
          <p:nvPr/>
        </p:nvGrpSpPr>
        <p:grpSpPr>
          <a:xfrm>
            <a:off x="6872340" y="6943419"/>
            <a:ext cx="4297048" cy="1313419"/>
            <a:chOff x="0" y="0"/>
            <a:chExt cx="1131733" cy="3459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31733" cy="345921"/>
            </a:xfrm>
            <a:custGeom>
              <a:avLst/>
              <a:gdLst/>
              <a:ahLst/>
              <a:cxnLst/>
              <a:rect l="l" t="t" r="r" b="b"/>
              <a:pathLst>
                <a:path w="1131733" h="345921">
                  <a:moveTo>
                    <a:pt x="0" y="0"/>
                  </a:moveTo>
                  <a:lnTo>
                    <a:pt x="1131733" y="0"/>
                  </a:lnTo>
                  <a:lnTo>
                    <a:pt x="1131733" y="345921"/>
                  </a:lnTo>
                  <a:lnTo>
                    <a:pt x="0" y="345921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131733" cy="38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612568" y="8256838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5" name="Group 25"/>
          <p:cNvGrpSpPr/>
          <p:nvPr/>
        </p:nvGrpSpPr>
        <p:grpSpPr>
          <a:xfrm>
            <a:off x="11623949" y="6943419"/>
            <a:ext cx="4297048" cy="1313419"/>
            <a:chOff x="0" y="0"/>
            <a:chExt cx="1131733" cy="34592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31733" cy="345921"/>
            </a:xfrm>
            <a:custGeom>
              <a:avLst/>
              <a:gdLst/>
              <a:ahLst/>
              <a:cxnLst/>
              <a:rect l="l" t="t" r="r" b="b"/>
              <a:pathLst>
                <a:path w="1131733" h="345921">
                  <a:moveTo>
                    <a:pt x="0" y="0"/>
                  </a:moveTo>
                  <a:lnTo>
                    <a:pt x="1131733" y="0"/>
                  </a:lnTo>
                  <a:lnTo>
                    <a:pt x="1131733" y="345921"/>
                  </a:lnTo>
                  <a:lnTo>
                    <a:pt x="0" y="345921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131733" cy="38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3813079" y="2940745"/>
            <a:ext cx="1005203" cy="981330"/>
          </a:xfrm>
          <a:custGeom>
            <a:avLst/>
            <a:gdLst/>
            <a:ahLst/>
            <a:cxnLst/>
            <a:rect l="l" t="t" r="r" b="b"/>
            <a:pathLst>
              <a:path w="1005203" h="981330">
                <a:moveTo>
                  <a:pt x="0" y="0"/>
                </a:moveTo>
                <a:lnTo>
                  <a:pt x="1005203" y="0"/>
                </a:lnTo>
                <a:lnTo>
                  <a:pt x="1005203" y="981329"/>
                </a:lnTo>
                <a:lnTo>
                  <a:pt x="0" y="9813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Freeform 29"/>
          <p:cNvSpPr/>
          <p:nvPr/>
        </p:nvSpPr>
        <p:spPr>
          <a:xfrm>
            <a:off x="8524999" y="3186729"/>
            <a:ext cx="991730" cy="752475"/>
          </a:xfrm>
          <a:custGeom>
            <a:avLst/>
            <a:gdLst/>
            <a:ahLst/>
            <a:cxnLst/>
            <a:rect l="l" t="t" r="r" b="b"/>
            <a:pathLst>
              <a:path w="991730" h="752475">
                <a:moveTo>
                  <a:pt x="0" y="0"/>
                </a:moveTo>
                <a:lnTo>
                  <a:pt x="991730" y="0"/>
                </a:lnTo>
                <a:lnTo>
                  <a:pt x="991730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0" name="Freeform 30"/>
          <p:cNvSpPr/>
          <p:nvPr/>
        </p:nvSpPr>
        <p:spPr>
          <a:xfrm>
            <a:off x="13265476" y="3186729"/>
            <a:ext cx="921141" cy="869327"/>
          </a:xfrm>
          <a:custGeom>
            <a:avLst/>
            <a:gdLst/>
            <a:ahLst/>
            <a:cxnLst/>
            <a:rect l="l" t="t" r="r" b="b"/>
            <a:pathLst>
              <a:path w="921141" h="869327">
                <a:moveTo>
                  <a:pt x="0" y="0"/>
                </a:moveTo>
                <a:lnTo>
                  <a:pt x="921142" y="0"/>
                </a:lnTo>
                <a:lnTo>
                  <a:pt x="921142" y="869327"/>
                </a:lnTo>
                <a:lnTo>
                  <a:pt x="0" y="8693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1" name="Freeform 31"/>
          <p:cNvSpPr/>
          <p:nvPr/>
        </p:nvSpPr>
        <p:spPr>
          <a:xfrm>
            <a:off x="3760457" y="5957349"/>
            <a:ext cx="924743" cy="924743"/>
          </a:xfrm>
          <a:custGeom>
            <a:avLst/>
            <a:gdLst/>
            <a:ahLst/>
            <a:cxnLst/>
            <a:rect l="l" t="t" r="r" b="b"/>
            <a:pathLst>
              <a:path w="924743" h="924743">
                <a:moveTo>
                  <a:pt x="0" y="0"/>
                </a:moveTo>
                <a:lnTo>
                  <a:pt x="924743" y="0"/>
                </a:lnTo>
                <a:lnTo>
                  <a:pt x="924743" y="924743"/>
                </a:lnTo>
                <a:lnTo>
                  <a:pt x="0" y="924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2" name="Freeform 32"/>
          <p:cNvSpPr/>
          <p:nvPr/>
        </p:nvSpPr>
        <p:spPr>
          <a:xfrm>
            <a:off x="8664989" y="6070966"/>
            <a:ext cx="958023" cy="850245"/>
          </a:xfrm>
          <a:custGeom>
            <a:avLst/>
            <a:gdLst/>
            <a:ahLst/>
            <a:cxnLst/>
            <a:rect l="l" t="t" r="r" b="b"/>
            <a:pathLst>
              <a:path w="958023" h="850245">
                <a:moveTo>
                  <a:pt x="0" y="0"/>
                </a:moveTo>
                <a:lnTo>
                  <a:pt x="958022" y="0"/>
                </a:lnTo>
                <a:lnTo>
                  <a:pt x="958022" y="850245"/>
                </a:lnTo>
                <a:lnTo>
                  <a:pt x="0" y="8502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3" name="Freeform 33"/>
          <p:cNvSpPr/>
          <p:nvPr/>
        </p:nvSpPr>
        <p:spPr>
          <a:xfrm>
            <a:off x="13379530" y="6070966"/>
            <a:ext cx="807088" cy="807088"/>
          </a:xfrm>
          <a:custGeom>
            <a:avLst/>
            <a:gdLst/>
            <a:ahLst/>
            <a:cxnLst/>
            <a:rect l="l" t="t" r="r" b="b"/>
            <a:pathLst>
              <a:path w="807088" h="807088">
                <a:moveTo>
                  <a:pt x="0" y="0"/>
                </a:moveTo>
                <a:lnTo>
                  <a:pt x="807088" y="0"/>
                </a:lnTo>
                <a:lnTo>
                  <a:pt x="807088" y="807088"/>
                </a:lnTo>
                <a:lnTo>
                  <a:pt x="0" y="8070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4" name="TextBox 34"/>
          <p:cNvSpPr txBox="1"/>
          <p:nvPr/>
        </p:nvSpPr>
        <p:spPr>
          <a:xfrm>
            <a:off x="2625490" y="995048"/>
            <a:ext cx="10572197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¿QUÉ NOS DIFERENCIA?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04349" y="2303092"/>
            <a:ext cx="12414480" cy="514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9"/>
              </a:lnSpc>
              <a:spcBef>
                <a:spcPct val="0"/>
              </a:spcBef>
            </a:pPr>
            <a:r>
              <a:rPr lang="en-US" sz="3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 que nos hace únicos: Seguridad, Pulcritud y Excelencia a medida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300415" y="4240110"/>
            <a:ext cx="3937679" cy="97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3"/>
              </a:lnSpc>
              <a:spcBef>
                <a:spcPct val="0"/>
              </a:spcBef>
            </a:pPr>
            <a:r>
              <a:rPr lang="en-US" sz="2857" b="1">
                <a:solidFill>
                  <a:srgbClr val="0071C9"/>
                </a:solidFill>
                <a:latin typeface="DM Sans Bold"/>
                <a:ea typeface="DM Sans Bold"/>
                <a:cs typeface="DM Sans Bold"/>
                <a:sym typeface="DM Sans Bold"/>
              </a:rPr>
              <a:t>Soluciones personalizadas para ti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73144" y="4261134"/>
            <a:ext cx="4002588" cy="97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3"/>
              </a:lnSpc>
              <a:spcBef>
                <a:spcPct val="0"/>
              </a:spcBef>
            </a:pPr>
            <a:r>
              <a:rPr lang="en-US" sz="2857" b="1">
                <a:solidFill>
                  <a:srgbClr val="0071C9"/>
                </a:solidFill>
                <a:latin typeface="DM Sans Bold"/>
                <a:ea typeface="DM Sans Bold"/>
                <a:cs typeface="DM Sans Bold"/>
                <a:sym typeface="DM Sans Bold"/>
              </a:rPr>
              <a:t>Certificación en normativas clave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78327" y="4261134"/>
            <a:ext cx="4002588" cy="97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3"/>
              </a:lnSpc>
              <a:spcBef>
                <a:spcPct val="0"/>
              </a:spcBef>
            </a:pPr>
            <a:r>
              <a:rPr lang="en-US" sz="2857" b="1">
                <a:solidFill>
                  <a:srgbClr val="0071C9"/>
                </a:solidFill>
                <a:latin typeface="DM Sans Bold"/>
                <a:ea typeface="DM Sans Bold"/>
                <a:cs typeface="DM Sans Bold"/>
                <a:sym typeface="DM Sans Bold"/>
              </a:rPr>
              <a:t>Protección avanzada, zero trust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221535" y="7111028"/>
            <a:ext cx="4002588" cy="97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3"/>
              </a:lnSpc>
              <a:spcBef>
                <a:spcPct val="0"/>
              </a:spcBef>
            </a:pPr>
            <a:r>
              <a:rPr lang="en-US" sz="2857" b="1">
                <a:solidFill>
                  <a:srgbClr val="0071C9"/>
                </a:solidFill>
                <a:latin typeface="DM Sans Bold"/>
                <a:ea typeface="DM Sans Bold"/>
                <a:cs typeface="DM Sans Bold"/>
                <a:sym typeface="DM Sans Bold"/>
              </a:rPr>
              <a:t>Acompañamiento 100% personalizado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917125" y="7120553"/>
            <a:ext cx="4263643" cy="891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52"/>
              </a:lnSpc>
              <a:spcBef>
                <a:spcPct val="0"/>
              </a:spcBef>
            </a:pPr>
            <a:r>
              <a:rPr lang="en-US" sz="2646" b="1">
                <a:solidFill>
                  <a:srgbClr val="0071C9"/>
                </a:solidFill>
                <a:latin typeface="DM Sans Bold"/>
                <a:ea typeface="DM Sans Bold"/>
                <a:cs typeface="DM Sans Bold"/>
                <a:sym typeface="DM Sans Bold"/>
              </a:rPr>
              <a:t>Experiencia en seguridad global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577523" y="7111028"/>
            <a:ext cx="4313325" cy="146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3"/>
              </a:lnSpc>
            </a:pPr>
            <a:r>
              <a:rPr lang="en-US" sz="2857" b="1">
                <a:solidFill>
                  <a:srgbClr val="0071C9"/>
                </a:solidFill>
                <a:latin typeface="DM Sans Bold"/>
                <a:ea typeface="DM Sans Bold"/>
                <a:cs typeface="DM Sans Bold"/>
                <a:sym typeface="DM Sans Bold"/>
              </a:rPr>
              <a:t>Transformamos riesgos en oportunidades.</a:t>
            </a:r>
          </a:p>
          <a:p>
            <a:pPr marL="0" lvl="0" indent="0" algn="ctr">
              <a:lnSpc>
                <a:spcPts val="3943"/>
              </a:lnSpc>
              <a:spcBef>
                <a:spcPct val="0"/>
              </a:spcBef>
            </a:pPr>
            <a:endParaRPr lang="en-US" sz="2857" b="1">
              <a:solidFill>
                <a:srgbClr val="0071C9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16332428" y="8470128"/>
            <a:ext cx="1670932" cy="1514282"/>
          </a:xfrm>
          <a:custGeom>
            <a:avLst/>
            <a:gdLst/>
            <a:ahLst/>
            <a:cxnLst/>
            <a:rect l="l" t="t" r="r" b="b"/>
            <a:pathLst>
              <a:path w="1670932" h="1514282">
                <a:moveTo>
                  <a:pt x="0" y="0"/>
                </a:moveTo>
                <a:lnTo>
                  <a:pt x="1670932" y="0"/>
                </a:lnTo>
                <a:lnTo>
                  <a:pt x="1670932" y="1514283"/>
                </a:lnTo>
                <a:lnTo>
                  <a:pt x="0" y="151428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896137" y="6023621"/>
            <a:ext cx="4212765" cy="970630"/>
            <a:chOff x="0" y="0"/>
            <a:chExt cx="4289760" cy="9883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9806" cy="988408"/>
            </a:xfrm>
            <a:custGeom>
              <a:avLst/>
              <a:gdLst/>
              <a:ahLst/>
              <a:cxnLst/>
              <a:rect l="l" t="t" r="r" b="b"/>
              <a:pathLst>
                <a:path w="4289806" h="988408">
                  <a:moveTo>
                    <a:pt x="4013454" y="627088"/>
                  </a:moveTo>
                  <a:lnTo>
                    <a:pt x="3530854" y="0"/>
                  </a:lnTo>
                  <a:lnTo>
                    <a:pt x="758825" y="0"/>
                  </a:lnTo>
                  <a:lnTo>
                    <a:pt x="279400" y="627088"/>
                  </a:lnTo>
                  <a:lnTo>
                    <a:pt x="0" y="988408"/>
                  </a:lnTo>
                  <a:lnTo>
                    <a:pt x="4289806" y="988408"/>
                  </a:lnTo>
                  <a:lnTo>
                    <a:pt x="4013454" y="627088"/>
                  </a:lnTo>
                  <a:close/>
                </a:path>
              </a:pathLst>
            </a:custGeom>
            <a:solidFill>
              <a:srgbClr val="4BD1FB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1685235" y="7063582"/>
            <a:ext cx="2631741" cy="1776283"/>
            <a:chOff x="0" y="0"/>
            <a:chExt cx="2679840" cy="18087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79827" cy="1808729"/>
            </a:xfrm>
            <a:custGeom>
              <a:avLst/>
              <a:gdLst/>
              <a:ahLst/>
              <a:cxnLst/>
              <a:rect l="l" t="t" r="r" b="b"/>
              <a:pathLst>
                <a:path w="2679827" h="1808729">
                  <a:moveTo>
                    <a:pt x="1343152" y="0"/>
                  </a:moveTo>
                  <a:lnTo>
                    <a:pt x="0" y="1808729"/>
                  </a:lnTo>
                  <a:lnTo>
                    <a:pt x="2679827" y="1808729"/>
                  </a:lnTo>
                  <a:lnTo>
                    <a:pt x="1343152" y="0"/>
                  </a:lnTo>
                  <a:close/>
                </a:path>
              </a:pathLst>
            </a:custGeom>
            <a:solidFill>
              <a:srgbClr val="CFF4FF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9144000" y="3816678"/>
            <a:ext cx="7719866" cy="1068806"/>
            <a:chOff x="0" y="0"/>
            <a:chExt cx="7860960" cy="10883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60919" cy="1088398"/>
            </a:xfrm>
            <a:custGeom>
              <a:avLst/>
              <a:gdLst/>
              <a:ahLst/>
              <a:cxnLst/>
              <a:rect l="l" t="t" r="r" b="b"/>
              <a:pathLst>
                <a:path w="7860919" h="1088398">
                  <a:moveTo>
                    <a:pt x="879475" y="0"/>
                  </a:moveTo>
                  <a:lnTo>
                    <a:pt x="0" y="1088398"/>
                  </a:lnTo>
                  <a:lnTo>
                    <a:pt x="3933698" y="1088398"/>
                  </a:lnTo>
                  <a:lnTo>
                    <a:pt x="7860919" y="1088398"/>
                  </a:lnTo>
                  <a:lnTo>
                    <a:pt x="6981571" y="0"/>
                  </a:lnTo>
                  <a:lnTo>
                    <a:pt x="879475" y="0"/>
                  </a:lnTo>
                  <a:close/>
                </a:path>
              </a:pathLst>
            </a:custGeom>
            <a:solidFill>
              <a:srgbClr val="0071C9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0070271" y="4974551"/>
            <a:ext cx="5861668" cy="968606"/>
            <a:chOff x="0" y="0"/>
            <a:chExt cx="5968800" cy="9863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68746" cy="986306"/>
            </a:xfrm>
            <a:custGeom>
              <a:avLst/>
              <a:gdLst/>
              <a:ahLst/>
              <a:cxnLst/>
              <a:rect l="l" t="t" r="r" b="b"/>
              <a:pathLst>
                <a:path w="5968746" h="986306">
                  <a:moveTo>
                    <a:pt x="5194173" y="0"/>
                  </a:moveTo>
                  <a:lnTo>
                    <a:pt x="774700" y="0"/>
                  </a:lnTo>
                  <a:lnTo>
                    <a:pt x="0" y="986306"/>
                  </a:lnTo>
                  <a:lnTo>
                    <a:pt x="5968746" y="986306"/>
                  </a:lnTo>
                  <a:lnTo>
                    <a:pt x="5194173" y="0"/>
                  </a:lnTo>
                  <a:close/>
                </a:path>
              </a:pathLst>
            </a:custGeom>
            <a:solidFill>
              <a:srgbClr val="56AEFF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58824" y="1437350"/>
            <a:ext cx="13849345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22"/>
              </a:lnSpc>
              <a:spcBef>
                <a:spcPct val="0"/>
              </a:spcBef>
            </a:pPr>
            <a:r>
              <a:rPr lang="en-US" sz="6268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¿Y CÓMO LO IMPLEMENTAMOS?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58824" y="3945518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 b="1">
                <a:solidFill>
                  <a:srgbClr val="4BD1FB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39134" y="4116476"/>
            <a:ext cx="6982131" cy="48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291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Diagnóstico Integral y Auditoría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58824" y="5093938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 b="1">
                <a:solidFill>
                  <a:srgbClr val="4BD1FB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39134" y="5262178"/>
            <a:ext cx="7491303" cy="48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291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Diseño de Estrategias Personalizadas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58824" y="6239944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 b="1">
                <a:solidFill>
                  <a:srgbClr val="4BD1FB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39134" y="6410901"/>
            <a:ext cx="6447887" cy="48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291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Implementación y Optimización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58824" y="7389875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 b="1">
                <a:solidFill>
                  <a:srgbClr val="4BD1FB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10178" y="7559321"/>
            <a:ext cx="5422474" cy="48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291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Monitoreo y certificación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58824" y="2632889"/>
            <a:ext cx="14505042" cy="55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37"/>
              </a:lnSpc>
              <a:spcBef>
                <a:spcPct val="0"/>
              </a:spcBef>
            </a:pPr>
            <a:r>
              <a:rPr lang="en-US" sz="321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Los slogans están muy bien, pero, y ¿cómo hacemos todo esto? </a:t>
            </a:r>
          </a:p>
        </p:txBody>
      </p:sp>
      <p:sp>
        <p:nvSpPr>
          <p:cNvPr id="20" name="Freeform 20"/>
          <p:cNvSpPr/>
          <p:nvPr/>
        </p:nvSpPr>
        <p:spPr>
          <a:xfrm>
            <a:off x="15487965" y="-2708566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>
            <a:off x="12643914" y="4021718"/>
            <a:ext cx="610343" cy="648048"/>
          </a:xfrm>
          <a:custGeom>
            <a:avLst/>
            <a:gdLst/>
            <a:ahLst/>
            <a:cxnLst/>
            <a:rect l="l" t="t" r="r" b="b"/>
            <a:pathLst>
              <a:path w="610343" h="648048">
                <a:moveTo>
                  <a:pt x="0" y="0"/>
                </a:moveTo>
                <a:lnTo>
                  <a:pt x="610343" y="0"/>
                </a:lnTo>
                <a:lnTo>
                  <a:pt x="610343" y="648048"/>
                </a:lnTo>
                <a:lnTo>
                  <a:pt x="0" y="648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Freeform 23"/>
          <p:cNvSpPr/>
          <p:nvPr/>
        </p:nvSpPr>
        <p:spPr>
          <a:xfrm>
            <a:off x="12652293" y="7398210"/>
            <a:ext cx="711660" cy="730248"/>
          </a:xfrm>
          <a:custGeom>
            <a:avLst/>
            <a:gdLst/>
            <a:ahLst/>
            <a:cxnLst/>
            <a:rect l="l" t="t" r="r" b="b"/>
            <a:pathLst>
              <a:path w="711660" h="730248">
                <a:moveTo>
                  <a:pt x="0" y="0"/>
                </a:moveTo>
                <a:lnTo>
                  <a:pt x="711660" y="0"/>
                </a:lnTo>
                <a:lnTo>
                  <a:pt x="711660" y="730248"/>
                </a:lnTo>
                <a:lnTo>
                  <a:pt x="0" y="73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4" name="Freeform 24"/>
          <p:cNvSpPr/>
          <p:nvPr/>
        </p:nvSpPr>
        <p:spPr>
          <a:xfrm>
            <a:off x="12652293" y="5170138"/>
            <a:ext cx="673772" cy="673772"/>
          </a:xfrm>
          <a:custGeom>
            <a:avLst/>
            <a:gdLst/>
            <a:ahLst/>
            <a:cxnLst/>
            <a:rect l="l" t="t" r="r" b="b"/>
            <a:pathLst>
              <a:path w="673772" h="673772">
                <a:moveTo>
                  <a:pt x="0" y="0"/>
                </a:moveTo>
                <a:lnTo>
                  <a:pt x="673772" y="0"/>
                </a:lnTo>
                <a:lnTo>
                  <a:pt x="673772" y="673772"/>
                </a:lnTo>
                <a:lnTo>
                  <a:pt x="0" y="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Freeform 25"/>
          <p:cNvSpPr/>
          <p:nvPr/>
        </p:nvSpPr>
        <p:spPr>
          <a:xfrm>
            <a:off x="12673422" y="6168065"/>
            <a:ext cx="690531" cy="681742"/>
          </a:xfrm>
          <a:custGeom>
            <a:avLst/>
            <a:gdLst/>
            <a:ahLst/>
            <a:cxnLst/>
            <a:rect l="l" t="t" r="r" b="b"/>
            <a:pathLst>
              <a:path w="690531" h="681742">
                <a:moveTo>
                  <a:pt x="0" y="0"/>
                </a:moveTo>
                <a:lnTo>
                  <a:pt x="690531" y="0"/>
                </a:lnTo>
                <a:lnTo>
                  <a:pt x="690531" y="681742"/>
                </a:lnTo>
                <a:lnTo>
                  <a:pt x="0" y="6817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6" name="Freeform 26"/>
          <p:cNvSpPr/>
          <p:nvPr/>
        </p:nvSpPr>
        <p:spPr>
          <a:xfrm>
            <a:off x="16028400" y="8128458"/>
            <a:ext cx="1670932" cy="1514282"/>
          </a:xfrm>
          <a:custGeom>
            <a:avLst/>
            <a:gdLst/>
            <a:ahLst/>
            <a:cxnLst/>
            <a:rect l="l" t="t" r="r" b="b"/>
            <a:pathLst>
              <a:path w="1670932" h="1514282">
                <a:moveTo>
                  <a:pt x="0" y="0"/>
                </a:moveTo>
                <a:lnTo>
                  <a:pt x="1670933" y="0"/>
                </a:lnTo>
                <a:lnTo>
                  <a:pt x="1670933" y="1514282"/>
                </a:lnTo>
                <a:lnTo>
                  <a:pt x="0" y="15142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286157" y="0"/>
            <a:ext cx="15430157" cy="10545890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552" r="-10552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" name="Freeform 5"/>
          <p:cNvSpPr/>
          <p:nvPr/>
        </p:nvSpPr>
        <p:spPr>
          <a:xfrm>
            <a:off x="-2622339" y="7919689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 rot="-10800000">
            <a:off x="13367400" y="-2798190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1255690" y="2263546"/>
            <a:ext cx="747165" cy="1069288"/>
          </a:xfrm>
          <a:custGeom>
            <a:avLst/>
            <a:gdLst/>
            <a:ahLst/>
            <a:cxnLst/>
            <a:rect l="l" t="t" r="r" b="b"/>
            <a:pathLst>
              <a:path w="747165" h="1069288">
                <a:moveTo>
                  <a:pt x="0" y="0"/>
                </a:moveTo>
                <a:lnTo>
                  <a:pt x="747165" y="0"/>
                </a:lnTo>
                <a:lnTo>
                  <a:pt x="747165" y="1069288"/>
                </a:lnTo>
                <a:lnTo>
                  <a:pt x="0" y="1069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6664720" y="3559659"/>
            <a:ext cx="9929105" cy="2007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¿Y EN QUÉ CONSISTEN NUESTROS SERVICIOS?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58150" y="6192032"/>
            <a:ext cx="6542245" cy="87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90" spc="25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Te contamos el panorama actual, y nuestro acompañamiento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146905" y="8312154"/>
            <a:ext cx="1670932" cy="1514282"/>
          </a:xfrm>
          <a:custGeom>
            <a:avLst/>
            <a:gdLst/>
            <a:ahLst/>
            <a:cxnLst/>
            <a:rect l="l" t="t" r="r" b="b"/>
            <a:pathLst>
              <a:path w="1670932" h="1514282">
                <a:moveTo>
                  <a:pt x="0" y="0"/>
                </a:moveTo>
                <a:lnTo>
                  <a:pt x="1670932" y="0"/>
                </a:lnTo>
                <a:lnTo>
                  <a:pt x="1670932" y="1514282"/>
                </a:lnTo>
                <a:lnTo>
                  <a:pt x="0" y="1514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279570" cy="10287000"/>
          </a:xfrm>
          <a:custGeom>
            <a:avLst/>
            <a:gdLst/>
            <a:ahLst/>
            <a:cxnLst/>
            <a:rect l="l" t="t" r="r" b="b"/>
            <a:pathLst>
              <a:path w="6279570" h="10287000">
                <a:moveTo>
                  <a:pt x="0" y="0"/>
                </a:moveTo>
                <a:lnTo>
                  <a:pt x="6279570" y="0"/>
                </a:lnTo>
                <a:lnTo>
                  <a:pt x="62795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1" r="-11111" b="-901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-5993373" y="-5458262"/>
            <a:ext cx="10196686" cy="10196686"/>
          </a:xfrm>
          <a:custGeom>
            <a:avLst/>
            <a:gdLst/>
            <a:ahLst/>
            <a:cxnLst/>
            <a:rect l="l" t="t" r="r" b="b"/>
            <a:pathLst>
              <a:path w="10196686" h="10196686">
                <a:moveTo>
                  <a:pt x="0" y="0"/>
                </a:moveTo>
                <a:lnTo>
                  <a:pt x="10196686" y="0"/>
                </a:lnTo>
                <a:lnTo>
                  <a:pt x="10196686" y="10196685"/>
                </a:lnTo>
                <a:lnTo>
                  <a:pt x="0" y="101966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14697329" y="6667836"/>
            <a:ext cx="8414387" cy="8414387"/>
          </a:xfrm>
          <a:custGeom>
            <a:avLst/>
            <a:gdLst/>
            <a:ahLst/>
            <a:cxnLst/>
            <a:rect l="l" t="t" r="r" b="b"/>
            <a:pathLst>
              <a:path w="8414387" h="8414387">
                <a:moveTo>
                  <a:pt x="0" y="0"/>
                </a:moveTo>
                <a:lnTo>
                  <a:pt x="8414387" y="0"/>
                </a:lnTo>
                <a:lnTo>
                  <a:pt x="8414387" y="8414387"/>
                </a:lnTo>
                <a:lnTo>
                  <a:pt x="0" y="8414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6917119" y="2440585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8"/>
                </a:lnTo>
                <a:lnTo>
                  <a:pt x="0" y="8325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6917119" y="1019175"/>
            <a:ext cx="10342181" cy="74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9"/>
              </a:lnSpc>
              <a:spcBef>
                <a:spcPct val="0"/>
              </a:spcBef>
            </a:pPr>
            <a:r>
              <a:rPr lang="en-US" sz="4766" b="1">
                <a:solidFill>
                  <a:srgbClr val="0071C9"/>
                </a:solidFill>
                <a:latin typeface="Now Bold"/>
                <a:ea typeface="Now Bold"/>
                <a:cs typeface="Now Bold"/>
                <a:sym typeface="Now Bold"/>
              </a:rPr>
              <a:t>CONSULTORÍA Y CERTIFICACIÓN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45690" y="4367677"/>
            <a:ext cx="8920507" cy="112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Desarrollo de políticas, procedimientos y controles exigidos por la norma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98078" y="6069131"/>
            <a:ext cx="8815732" cy="112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Auditorías internas con informe y plan de mejora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98078" y="7976684"/>
            <a:ext cx="8612986" cy="112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Acompañamiento durante el proceso de certificación con el organismo externo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10848" y="2592443"/>
            <a:ext cx="9448452" cy="112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Análisis inicial de cumplimiento (ISO 27001, ENS, GDPR, etc.) </a:t>
            </a:r>
          </a:p>
        </p:txBody>
      </p:sp>
      <p:sp>
        <p:nvSpPr>
          <p:cNvPr id="11" name="Freeform 11"/>
          <p:cNvSpPr/>
          <p:nvPr/>
        </p:nvSpPr>
        <p:spPr>
          <a:xfrm>
            <a:off x="6917119" y="4225673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6917119" y="6010691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6917119" y="7995805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8"/>
                </a:lnTo>
                <a:lnTo>
                  <a:pt x="0" y="8325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Freeform 14"/>
          <p:cNvSpPr/>
          <p:nvPr/>
        </p:nvSpPr>
        <p:spPr>
          <a:xfrm>
            <a:off x="16870151" y="8948033"/>
            <a:ext cx="1177829" cy="1067408"/>
          </a:xfrm>
          <a:custGeom>
            <a:avLst/>
            <a:gdLst/>
            <a:ahLst/>
            <a:cxnLst/>
            <a:rect l="l" t="t" r="r" b="b"/>
            <a:pathLst>
              <a:path w="1177829" h="1067408">
                <a:moveTo>
                  <a:pt x="0" y="0"/>
                </a:moveTo>
                <a:lnTo>
                  <a:pt x="1177830" y="0"/>
                </a:lnTo>
                <a:lnTo>
                  <a:pt x="1177830" y="1067408"/>
                </a:lnTo>
                <a:lnTo>
                  <a:pt x="0" y="10674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279570" cy="10287000"/>
          </a:xfrm>
          <a:custGeom>
            <a:avLst/>
            <a:gdLst/>
            <a:ahLst/>
            <a:cxnLst/>
            <a:rect l="l" t="t" r="r" b="b"/>
            <a:pathLst>
              <a:path w="6279570" h="10287000">
                <a:moveTo>
                  <a:pt x="0" y="0"/>
                </a:moveTo>
                <a:lnTo>
                  <a:pt x="6279570" y="0"/>
                </a:lnTo>
                <a:lnTo>
                  <a:pt x="62795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1" r="-11111" b="-901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-5993373" y="-5458262"/>
            <a:ext cx="10196686" cy="10196686"/>
          </a:xfrm>
          <a:custGeom>
            <a:avLst/>
            <a:gdLst/>
            <a:ahLst/>
            <a:cxnLst/>
            <a:rect l="l" t="t" r="r" b="b"/>
            <a:pathLst>
              <a:path w="10196686" h="10196686">
                <a:moveTo>
                  <a:pt x="0" y="0"/>
                </a:moveTo>
                <a:lnTo>
                  <a:pt x="10196686" y="0"/>
                </a:lnTo>
                <a:lnTo>
                  <a:pt x="10196686" y="10196685"/>
                </a:lnTo>
                <a:lnTo>
                  <a:pt x="0" y="101966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14697329" y="6667836"/>
            <a:ext cx="8414387" cy="8414387"/>
          </a:xfrm>
          <a:custGeom>
            <a:avLst/>
            <a:gdLst/>
            <a:ahLst/>
            <a:cxnLst/>
            <a:rect l="l" t="t" r="r" b="b"/>
            <a:pathLst>
              <a:path w="8414387" h="8414387">
                <a:moveTo>
                  <a:pt x="0" y="0"/>
                </a:moveTo>
                <a:lnTo>
                  <a:pt x="8414387" y="0"/>
                </a:lnTo>
                <a:lnTo>
                  <a:pt x="8414387" y="8414387"/>
                </a:lnTo>
                <a:lnTo>
                  <a:pt x="0" y="8414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6779392" y="2401900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6779392" y="1019175"/>
            <a:ext cx="10342181" cy="74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9"/>
              </a:lnSpc>
              <a:spcBef>
                <a:spcPct val="0"/>
              </a:spcBef>
            </a:pPr>
            <a:r>
              <a:rPr lang="en-US" sz="4766" b="1">
                <a:solidFill>
                  <a:srgbClr val="0071C9"/>
                </a:solidFill>
                <a:latin typeface="Now Bold"/>
                <a:ea typeface="Now Bold"/>
                <a:cs typeface="Now Bold"/>
                <a:sym typeface="Now Bold"/>
              </a:rPr>
              <a:t>OFICINA DE CIBERSEGURIDAD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7963" y="4328992"/>
            <a:ext cx="9413610" cy="112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Control total y reportes claros para decisiones rápidas y efectivas.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60351" y="6030446"/>
            <a:ext cx="9167742" cy="112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CISO as a Service: asesoramiento y liderazgo técnico con herramientas propias.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60351" y="7937999"/>
            <a:ext cx="8612986" cy="112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Cumplimiento legal y GDPR sin complicaciones ni sorpresas.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60351" y="2420075"/>
            <a:ext cx="9107173" cy="112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9"/>
              </a:lnSpc>
              <a:spcBef>
                <a:spcPct val="0"/>
              </a:spcBef>
            </a:pPr>
            <a:r>
              <a:rPr lang="en-US" sz="32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Protegemos tu empresa con un servicio integral de ciberseguridad.</a:t>
            </a:r>
          </a:p>
        </p:txBody>
      </p:sp>
      <p:sp>
        <p:nvSpPr>
          <p:cNvPr id="11" name="Freeform 11"/>
          <p:cNvSpPr/>
          <p:nvPr/>
        </p:nvSpPr>
        <p:spPr>
          <a:xfrm>
            <a:off x="6779392" y="4186989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6779392" y="5972006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6779392" y="7957120"/>
            <a:ext cx="980959" cy="832589"/>
          </a:xfrm>
          <a:custGeom>
            <a:avLst/>
            <a:gdLst/>
            <a:ahLst/>
            <a:cxnLst/>
            <a:rect l="l" t="t" r="r" b="b"/>
            <a:pathLst>
              <a:path w="980959" h="832589">
                <a:moveTo>
                  <a:pt x="0" y="0"/>
                </a:moveTo>
                <a:lnTo>
                  <a:pt x="980959" y="0"/>
                </a:lnTo>
                <a:lnTo>
                  <a:pt x="980959" y="832589"/>
                </a:lnTo>
                <a:lnTo>
                  <a:pt x="0" y="832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Freeform 14"/>
          <p:cNvSpPr/>
          <p:nvPr/>
        </p:nvSpPr>
        <p:spPr>
          <a:xfrm>
            <a:off x="16669985" y="8724233"/>
            <a:ext cx="1424782" cy="1291208"/>
          </a:xfrm>
          <a:custGeom>
            <a:avLst/>
            <a:gdLst/>
            <a:ahLst/>
            <a:cxnLst/>
            <a:rect l="l" t="t" r="r" b="b"/>
            <a:pathLst>
              <a:path w="1424782" h="1291208">
                <a:moveTo>
                  <a:pt x="0" y="0"/>
                </a:moveTo>
                <a:lnTo>
                  <a:pt x="1424781" y="0"/>
                </a:lnTo>
                <a:lnTo>
                  <a:pt x="1424781" y="1291208"/>
                </a:lnTo>
                <a:lnTo>
                  <a:pt x="0" y="12912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286157" y="0"/>
            <a:ext cx="15430157" cy="10545890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815" r="-3815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" name="Freeform 5"/>
          <p:cNvSpPr/>
          <p:nvPr/>
        </p:nvSpPr>
        <p:spPr>
          <a:xfrm>
            <a:off x="-2622339" y="7919689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 rot="-10800000">
            <a:off x="13367400" y="-2798190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1255690" y="2263546"/>
            <a:ext cx="747165" cy="1069288"/>
          </a:xfrm>
          <a:custGeom>
            <a:avLst/>
            <a:gdLst/>
            <a:ahLst/>
            <a:cxnLst/>
            <a:rect l="l" t="t" r="r" b="b"/>
            <a:pathLst>
              <a:path w="747165" h="1069288">
                <a:moveTo>
                  <a:pt x="0" y="0"/>
                </a:moveTo>
                <a:lnTo>
                  <a:pt x="747165" y="0"/>
                </a:lnTo>
                <a:lnTo>
                  <a:pt x="747165" y="1069288"/>
                </a:lnTo>
                <a:lnTo>
                  <a:pt x="0" y="1069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6664720" y="3559659"/>
            <a:ext cx="9929105" cy="2007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NUESTRA  APLICACÓN EGUZKI CORE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58150" y="6192032"/>
            <a:ext cx="6542245" cy="2217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90" spc="25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Hemos desarrollado aplicaciones propias, donde se encuentra el acompañamiento más personal y tradicional, con la tecnología más puntera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146905" y="8312154"/>
            <a:ext cx="1670932" cy="1514282"/>
          </a:xfrm>
          <a:custGeom>
            <a:avLst/>
            <a:gdLst/>
            <a:ahLst/>
            <a:cxnLst/>
            <a:rect l="l" t="t" r="r" b="b"/>
            <a:pathLst>
              <a:path w="1670932" h="1514282">
                <a:moveTo>
                  <a:pt x="0" y="0"/>
                </a:moveTo>
                <a:lnTo>
                  <a:pt x="1670932" y="0"/>
                </a:lnTo>
                <a:lnTo>
                  <a:pt x="1670932" y="1514282"/>
                </a:lnTo>
                <a:lnTo>
                  <a:pt x="0" y="1514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77932" y="8597752"/>
            <a:ext cx="110068" cy="660548"/>
            <a:chOff x="0" y="0"/>
            <a:chExt cx="28989" cy="173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89" cy="173972"/>
            </a:xfrm>
            <a:custGeom>
              <a:avLst/>
              <a:gdLst/>
              <a:ahLst/>
              <a:cxnLst/>
              <a:rect l="l" t="t" r="r" b="b"/>
              <a:pathLst>
                <a:path w="28989" h="173972">
                  <a:moveTo>
                    <a:pt x="0" y="0"/>
                  </a:moveTo>
                  <a:lnTo>
                    <a:pt x="28989" y="0"/>
                  </a:lnTo>
                  <a:lnTo>
                    <a:pt x="28989" y="173972"/>
                  </a:lnTo>
                  <a:lnTo>
                    <a:pt x="0" y="173972"/>
                  </a:lnTo>
                  <a:close/>
                </a:path>
              </a:pathLst>
            </a:custGeom>
            <a:solidFill>
              <a:srgbClr val="09701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989" cy="212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4717" y="8795295"/>
            <a:ext cx="1440049" cy="1305045"/>
          </a:xfrm>
          <a:custGeom>
            <a:avLst/>
            <a:gdLst/>
            <a:ahLst/>
            <a:cxnLst/>
            <a:rect l="l" t="t" r="r" b="b"/>
            <a:pathLst>
              <a:path w="1440049" h="1305045">
                <a:moveTo>
                  <a:pt x="0" y="0"/>
                </a:moveTo>
                <a:lnTo>
                  <a:pt x="1440049" y="0"/>
                </a:lnTo>
                <a:lnTo>
                  <a:pt x="1440049" y="1305045"/>
                </a:lnTo>
                <a:lnTo>
                  <a:pt x="0" y="1305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42" t="-32515" r="-46176" b="-80471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6693720" y="2135832"/>
            <a:ext cx="11035752" cy="6015337"/>
          </a:xfrm>
          <a:custGeom>
            <a:avLst/>
            <a:gdLst/>
            <a:ahLst/>
            <a:cxnLst/>
            <a:rect l="l" t="t" r="r" b="b"/>
            <a:pathLst>
              <a:path w="11035752" h="6015337">
                <a:moveTo>
                  <a:pt x="0" y="0"/>
                </a:moveTo>
                <a:lnTo>
                  <a:pt x="11035752" y="0"/>
                </a:lnTo>
                <a:lnTo>
                  <a:pt x="11035752" y="6015336"/>
                </a:lnTo>
                <a:lnTo>
                  <a:pt x="0" y="6015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0" r="-3654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1357112" y="467284"/>
            <a:ext cx="5742791" cy="21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83"/>
              </a:lnSpc>
              <a:spcBef>
                <a:spcPct val="0"/>
              </a:spcBef>
            </a:pPr>
            <a:r>
              <a:rPr lang="en-US" sz="11845">
                <a:solidFill>
                  <a:srgbClr val="1F2020"/>
                </a:solidFill>
                <a:latin typeface="Poppins"/>
                <a:ea typeface="Poppins"/>
                <a:cs typeface="Poppins"/>
                <a:sym typeface="Poppins"/>
              </a:rPr>
              <a:t>Eguzki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7112" y="2059871"/>
            <a:ext cx="5095826" cy="213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83"/>
              </a:lnSpc>
              <a:spcBef>
                <a:spcPct val="0"/>
              </a:spcBef>
            </a:pPr>
            <a:r>
              <a:rPr lang="en-US" sz="11845" b="1">
                <a:solidFill>
                  <a:srgbClr val="097015"/>
                </a:solidFill>
                <a:latin typeface="Poppins Bold"/>
                <a:ea typeface="Poppins Bold"/>
                <a:cs typeface="Poppins Bold"/>
                <a:sym typeface="Poppins Bold"/>
              </a:rPr>
              <a:t>Core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7112" y="4756958"/>
            <a:ext cx="4986161" cy="322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La plataforma que simplifica tu camino hacia cualquier certificación en ciberseguridad, donde el conocimiento y tecnología se integran a la perfección.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436</Words>
  <Application>Microsoft Office PowerPoint</Application>
  <PresentationFormat>Personalizado</PresentationFormat>
  <Paragraphs>63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Poppins</vt:lpstr>
      <vt:lpstr>Calibri</vt:lpstr>
      <vt:lpstr>Now Bold</vt:lpstr>
      <vt:lpstr>Open Sans</vt:lpstr>
      <vt:lpstr>DM Sans</vt:lpstr>
      <vt:lpstr>DM Sans Bold</vt:lpstr>
      <vt:lpstr>Arial</vt:lpstr>
      <vt:lpstr>Poppins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 Consultoría</dc:title>
  <cp:lastModifiedBy>Daniel Romano Ozcáriz</cp:lastModifiedBy>
  <cp:revision>3</cp:revision>
  <dcterms:created xsi:type="dcterms:W3CDTF">2006-08-16T00:00:00Z</dcterms:created>
  <dcterms:modified xsi:type="dcterms:W3CDTF">2025-08-02T20:37:49Z</dcterms:modified>
  <dc:identifier>DAGXqVwDCE0</dc:identifier>
</cp:coreProperties>
</file>