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sldIdLst>
    <p:sldId id="281" r:id="rId2"/>
    <p:sldId id="283" r:id="rId3"/>
    <p:sldId id="257" r:id="rId4"/>
    <p:sldId id="258" r:id="rId5"/>
    <p:sldId id="316" r:id="rId6"/>
    <p:sldId id="274" r:id="rId7"/>
    <p:sldId id="273" r:id="rId8"/>
    <p:sldId id="284" r:id="rId9"/>
    <p:sldId id="285" r:id="rId10"/>
    <p:sldId id="272" r:id="rId11"/>
    <p:sldId id="286" r:id="rId12"/>
    <p:sldId id="287" r:id="rId13"/>
    <p:sldId id="298" r:id="rId14"/>
    <p:sldId id="288" r:id="rId15"/>
    <p:sldId id="289" r:id="rId16"/>
    <p:sldId id="299" r:id="rId17"/>
    <p:sldId id="290" r:id="rId18"/>
    <p:sldId id="291" r:id="rId19"/>
    <p:sldId id="292" r:id="rId20"/>
    <p:sldId id="297" r:id="rId21"/>
    <p:sldId id="300" r:id="rId22"/>
    <p:sldId id="293" r:id="rId23"/>
    <p:sldId id="294" r:id="rId24"/>
    <p:sldId id="296" r:id="rId25"/>
    <p:sldId id="301" r:id="rId26"/>
    <p:sldId id="302" r:id="rId27"/>
    <p:sldId id="303" r:id="rId28"/>
    <p:sldId id="306" r:id="rId29"/>
    <p:sldId id="304" r:id="rId30"/>
    <p:sldId id="305" r:id="rId31"/>
    <p:sldId id="307" r:id="rId32"/>
    <p:sldId id="308" r:id="rId33"/>
    <p:sldId id="309" r:id="rId34"/>
    <p:sldId id="295" r:id="rId35"/>
    <p:sldId id="310" r:id="rId36"/>
    <p:sldId id="311" r:id="rId37"/>
    <p:sldId id="312" r:id="rId38"/>
    <p:sldId id="313" r:id="rId39"/>
    <p:sldId id="314" r:id="rId40"/>
    <p:sldId id="315"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5" autoAdjust="0"/>
    <p:restoredTop sz="94660"/>
  </p:normalViewPr>
  <p:slideViewPr>
    <p:cSldViewPr snapToGrid="0">
      <p:cViewPr>
        <p:scale>
          <a:sx n="90" d="100"/>
          <a:sy n="90" d="100"/>
        </p:scale>
        <p:origin x="-7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BBC1B3-6E7E-4CC6-9A47-77C6C3171E1C}" type="datetimeFigureOut">
              <a:rPr lang="fr-FR" smtClean="0"/>
              <a:t>07/10/2024</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6068A7-E1C1-4933-BCB9-8F99AC3595CF}" type="slidenum">
              <a:rPr lang="fr-FR" smtClean="0"/>
              <a:t>‹N°›</a:t>
            </a:fld>
            <a:endParaRPr lang="fr-FR"/>
          </a:p>
        </p:txBody>
      </p:sp>
    </p:spTree>
    <p:extLst>
      <p:ext uri="{BB962C8B-B14F-4D97-AF65-F5344CB8AC3E}">
        <p14:creationId xmlns:p14="http://schemas.microsoft.com/office/powerpoint/2010/main" val="2732911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fr-FR" smtClean="0"/>
              <a:t>Modifiez le style du titre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18C79C5D-2A6F-F04D-97DA-BEF2467B64E4}" type="datetimeFigureOut">
              <a:rPr lang="en-US" dirty="0"/>
              <a:pPr/>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fr-FR" smtClean="0"/>
              <a:t>Modifiez le style du titre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fr-FR" smtClean="0"/>
              <a:t>Modifiez le style du titre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fr-FR" smtClean="0"/>
              <a:t>Modifier les styles du texte du masque</a:t>
            </a:r>
          </a:p>
        </p:txBody>
      </p:sp>
      <p:sp>
        <p:nvSpPr>
          <p:cNvPr id="2" name="Date Placeholder 1"/>
          <p:cNvSpPr>
            <a:spLocks noGrp="1"/>
          </p:cNvSpPr>
          <p:nvPr>
            <p:ph type="dt" sz="half" idx="10"/>
          </p:nvPr>
        </p:nvSpPr>
        <p:spPr/>
        <p:txBody>
          <a:bodyPr/>
          <a:lstStyle/>
          <a:p>
            <a:fld id="{FBF54567-0DE4-3F47-BF90-CB84690072F9}" type="datetimeFigureOut">
              <a:rPr lang="en-US" dirty="0"/>
              <a:pPr/>
              <a:t>10/7/2024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fr-FR" smtClean="0"/>
              <a:t>Modifiez le style du titre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fr-FR" smtClean="0"/>
              <a:t>Modifiez le style du titre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10/7/2024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fr-FR" smtClean="0"/>
              <a:t>Modifiez le style du titre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D0DF5E60-9974-AC48-9591-99C2BB44B7CF}" type="datetimeFigureOut">
              <a:rPr lang="en-US" dirty="0"/>
              <a:pPr/>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fr-FR" smtClean="0"/>
              <a:t>Modifiez le style du titre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10/7/2024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fr-FR" smtClean="0"/>
              <a:t>Modifiez le style du titre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10/7/2024</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hyperlink" Target="http://www.objectif2030/"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traffed.org/" TargetMode="External"/><Relationship Id="rId2" Type="http://schemas.openxmlformats.org/officeDocument/2006/relationships/hyperlink" Target="mailto:traffedbukavudrc@gmail.com"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png"/><Relationship Id="rId7"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46" y="106326"/>
            <a:ext cx="1758550" cy="109180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p:nvPr/>
        </p:nvPicPr>
        <p:blipFill>
          <a:blip r:embed="rId3"/>
          <a:srcRect/>
          <a:stretch>
            <a:fillRect/>
          </a:stretch>
        </p:blipFill>
        <p:spPr bwMode="auto">
          <a:xfrm>
            <a:off x="10228521" y="106325"/>
            <a:ext cx="1818166" cy="1091801"/>
          </a:xfrm>
          <a:prstGeom prst="rect">
            <a:avLst/>
          </a:prstGeom>
          <a:noFill/>
          <a:ln w="9525">
            <a:noFill/>
            <a:miter lim="800000"/>
            <a:headEnd/>
            <a:tailEnd/>
          </a:ln>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46" y="2105247"/>
            <a:ext cx="11933909" cy="466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778050" y="1239000"/>
            <a:ext cx="11402501" cy="830997"/>
          </a:xfrm>
          <a:prstGeom prst="rect">
            <a:avLst/>
          </a:prstGeom>
        </p:spPr>
        <p:txBody>
          <a:bodyPr wrap="square">
            <a:spAutoFit/>
          </a:bodyPr>
          <a:lstStyle/>
          <a:p>
            <a:pPr algn="ctr"/>
            <a:r>
              <a:rPr lang="fr-FR" sz="2400" b="1" dirty="0" smtClean="0">
                <a:solidFill>
                  <a:schemeClr val="accent6"/>
                </a:solidFill>
                <a:effectLst>
                  <a:outerShdw blurRad="38100" dist="38100" dir="2700000" algn="tl">
                    <a:srgbClr val="000000">
                      <a:alpha val="43137"/>
                    </a:srgbClr>
                  </a:outerShdw>
                </a:effectLst>
              </a:rPr>
              <a:t>TRAVAIL EN RESEAU AVEC LES FEDERATIONS DES FEMMES ET ENFANTS EN DETRESSE, TRAFFED-RD. Congo.</a:t>
            </a:r>
            <a:endParaRPr lang="fr-CD" sz="2400" dirty="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4396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idx="1"/>
          </p:nvPr>
        </p:nvSpPr>
        <p:spPr>
          <a:xfrm>
            <a:off x="467833" y="1972854"/>
            <a:ext cx="3838354" cy="576262"/>
          </a:xfrm>
          <a:solidFill>
            <a:schemeClr val="accent1">
              <a:lumMod val="40000"/>
              <a:lumOff val="60000"/>
            </a:schemeClr>
          </a:solidFill>
        </p:spPr>
        <p:txBody>
          <a:bodyPr/>
          <a:lstStyle/>
          <a:p>
            <a:r>
              <a:rPr lang="fr-FR" b="1" dirty="0" smtClean="0">
                <a:solidFill>
                  <a:srgbClr val="FFC000"/>
                </a:solidFill>
              </a:rPr>
              <a:t>Résultats</a:t>
            </a:r>
            <a:endParaRPr lang="fr-FR" b="1" dirty="0">
              <a:solidFill>
                <a:srgbClr val="FFC000"/>
              </a:solidFill>
            </a:endParaRPr>
          </a:p>
        </p:txBody>
      </p:sp>
      <p:sp>
        <p:nvSpPr>
          <p:cNvPr id="12" name="Espace réservé du texte 7"/>
          <p:cNvSpPr txBox="1">
            <a:spLocks/>
          </p:cNvSpPr>
          <p:nvPr/>
        </p:nvSpPr>
        <p:spPr>
          <a:xfrm>
            <a:off x="4678330" y="2782328"/>
            <a:ext cx="3763924" cy="4031441"/>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lvl="0" indent="-342900" algn="just">
              <a:lnSpc>
                <a:spcPct val="115000"/>
              </a:lnSpc>
              <a:spcAft>
                <a:spcPts val="0"/>
              </a:spcAft>
              <a:buClr>
                <a:srgbClr val="9ECD33"/>
              </a:buClr>
              <a:buFont typeface="Wingdings" pitchFamily="2" charset="2"/>
              <a:buChar char="v"/>
            </a:pPr>
            <a:endParaRPr lang="fr-FR" sz="1600" dirty="0" smtClean="0">
              <a:solidFill>
                <a:prstClr val="white"/>
              </a:solidFill>
              <a:ea typeface="Times New Roman"/>
              <a:cs typeface="Times New Roman"/>
            </a:endParaRPr>
          </a:p>
          <a:p>
            <a:pPr marL="342900" lvl="0" indent="-342900" algn="just">
              <a:lnSpc>
                <a:spcPct val="115000"/>
              </a:lnSpc>
              <a:spcAft>
                <a:spcPts val="0"/>
              </a:spcAft>
              <a:buClr>
                <a:srgbClr val="9ECD33"/>
              </a:buClr>
              <a:buFont typeface="Wingdings" pitchFamily="2" charset="2"/>
              <a:buChar char="v"/>
            </a:pPr>
            <a:endParaRPr lang="fr-FR" sz="1600" dirty="0">
              <a:solidFill>
                <a:prstClr val="white"/>
              </a:solidFill>
              <a:ea typeface="Times New Roman"/>
              <a:cs typeface="Times New Roman"/>
            </a:endParaRPr>
          </a:p>
          <a:p>
            <a:pPr marL="342900" lvl="0" indent="-342900" algn="just">
              <a:lnSpc>
                <a:spcPct val="115000"/>
              </a:lnSpc>
              <a:spcAft>
                <a:spcPts val="0"/>
              </a:spcAft>
              <a:buClr>
                <a:srgbClr val="9ECD33"/>
              </a:buClr>
              <a:buFont typeface="Wingdings" pitchFamily="2" charset="2"/>
              <a:buChar char="v"/>
            </a:pPr>
            <a:endParaRPr lang="fr-FR" sz="1600" dirty="0" smtClean="0">
              <a:solidFill>
                <a:prstClr val="white"/>
              </a:solidFill>
              <a:ea typeface="Times New Roman"/>
              <a:cs typeface="Times New Roman"/>
            </a:endParaRPr>
          </a:p>
          <a:p>
            <a:pPr marL="342900" lvl="0" indent="-342900" algn="just">
              <a:lnSpc>
                <a:spcPct val="115000"/>
              </a:lnSpc>
              <a:spcAft>
                <a:spcPts val="0"/>
              </a:spcAft>
              <a:buClr>
                <a:srgbClr val="9ECD33"/>
              </a:buClr>
              <a:buFont typeface="Wingdings" pitchFamily="2" charset="2"/>
              <a:buChar char="v"/>
            </a:pPr>
            <a:endParaRPr lang="fr-FR" sz="1600" dirty="0">
              <a:solidFill>
                <a:prstClr val="white"/>
              </a:solidFill>
              <a:ea typeface="Times New Roman"/>
              <a:cs typeface="Times New Roman"/>
            </a:endParaRPr>
          </a:p>
          <a:p>
            <a:pPr marL="342900" lvl="0" indent="-342900" algn="just">
              <a:lnSpc>
                <a:spcPct val="115000"/>
              </a:lnSpc>
              <a:spcAft>
                <a:spcPts val="0"/>
              </a:spcAft>
              <a:buClr>
                <a:srgbClr val="9ECD33"/>
              </a:buClr>
              <a:buFont typeface="Wingdings" pitchFamily="2" charset="2"/>
              <a:buChar char="v"/>
            </a:pPr>
            <a:endParaRPr lang="fr-FR" sz="1600" dirty="0" smtClean="0">
              <a:solidFill>
                <a:prstClr val="white"/>
              </a:solidFill>
              <a:ea typeface="Times New Roman"/>
              <a:cs typeface="Times New Roman"/>
            </a:endParaRPr>
          </a:p>
          <a:p>
            <a:pPr lvl="0" algn="just">
              <a:lnSpc>
                <a:spcPct val="115000"/>
              </a:lnSpc>
              <a:spcAft>
                <a:spcPts val="0"/>
              </a:spcAft>
              <a:buClr>
                <a:srgbClr val="9ECD33"/>
              </a:buClr>
            </a:pPr>
            <a:endParaRPr lang="fr-FR" sz="1600" dirty="0" smtClean="0">
              <a:solidFill>
                <a:prstClr val="white"/>
              </a:solidFill>
              <a:ea typeface="Times New Roman"/>
              <a:cs typeface="Times New Roman"/>
            </a:endParaRPr>
          </a:p>
          <a:p>
            <a:pPr marL="342900" lvl="0" indent="-342900" algn="just">
              <a:lnSpc>
                <a:spcPct val="115000"/>
              </a:lnSpc>
              <a:spcAft>
                <a:spcPts val="0"/>
              </a:spcAft>
              <a:buClr>
                <a:srgbClr val="9ECD33"/>
              </a:buClr>
              <a:buFont typeface="Wingdings" pitchFamily="2" charset="2"/>
              <a:buChar char="v"/>
            </a:pPr>
            <a:r>
              <a:rPr lang="fr-FR" sz="1600" dirty="0" smtClean="0">
                <a:solidFill>
                  <a:prstClr val="white"/>
                </a:solidFill>
                <a:ea typeface="Times New Roman"/>
                <a:cs typeface="Times New Roman"/>
              </a:rPr>
              <a:t>Grâce à la sensibilisation et octroi des géniteurs aux bénéficiaires, la pression anthropique sur la biodiversité dans la RNI a été réduite ;</a:t>
            </a:r>
            <a:endParaRPr lang="fr-FR" sz="1600" dirty="0" smtClean="0">
              <a:solidFill>
                <a:prstClr val="white"/>
              </a:solidFill>
              <a:ea typeface="Calibri"/>
              <a:cs typeface="Times New Roman"/>
            </a:endParaRPr>
          </a:p>
          <a:p>
            <a:pPr marL="342900" lvl="0" indent="-342900" algn="just">
              <a:lnSpc>
                <a:spcPct val="115000"/>
              </a:lnSpc>
              <a:spcAft>
                <a:spcPts val="0"/>
              </a:spcAft>
              <a:buClr>
                <a:srgbClr val="9ECD33"/>
              </a:buClr>
              <a:buFont typeface="Wingdings" pitchFamily="2" charset="2"/>
              <a:buChar char="v"/>
            </a:pPr>
            <a:r>
              <a:rPr lang="fr-FR" sz="1600" dirty="0" smtClean="0">
                <a:solidFill>
                  <a:prstClr val="white"/>
                </a:solidFill>
                <a:ea typeface="Calibri"/>
              </a:rPr>
              <a:t>Les </a:t>
            </a:r>
            <a:r>
              <a:rPr lang="fr-FR" sz="1600" dirty="0">
                <a:solidFill>
                  <a:prstClr val="white"/>
                </a:solidFill>
                <a:ea typeface="Calibri"/>
              </a:rPr>
              <a:t>braconniers, les chasseurs et vendeurs/</a:t>
            </a:r>
            <a:r>
              <a:rPr lang="fr-FR" sz="1600" dirty="0" err="1">
                <a:solidFill>
                  <a:prstClr val="white"/>
                </a:solidFill>
                <a:ea typeface="Calibri"/>
              </a:rPr>
              <a:t>eses</a:t>
            </a:r>
            <a:r>
              <a:rPr lang="fr-FR" sz="1600" dirty="0">
                <a:solidFill>
                  <a:prstClr val="white"/>
                </a:solidFill>
                <a:ea typeface="Calibri"/>
              </a:rPr>
              <a:t> des viandes de brousse  se sont convertis et commencent à participer activement aux réunions de sensibilisation et  sont devenus des acteurs actifs pour lutter contre le braconnage </a:t>
            </a:r>
            <a:r>
              <a:rPr lang="fr-FR" sz="1600" dirty="0" smtClean="0">
                <a:solidFill>
                  <a:prstClr val="white"/>
                </a:solidFill>
                <a:ea typeface="Calibri"/>
              </a:rPr>
              <a:t>dans la RNI.</a:t>
            </a:r>
            <a:endParaRPr lang="fr-FR" dirty="0"/>
          </a:p>
        </p:txBody>
      </p:sp>
      <p:sp>
        <p:nvSpPr>
          <p:cNvPr id="15" name="Espace réservé du texte 5"/>
          <p:cNvSpPr>
            <a:spLocks noGrp="1"/>
          </p:cNvSpPr>
          <p:nvPr>
            <p:ph type="body" idx="1"/>
          </p:nvPr>
        </p:nvSpPr>
        <p:spPr>
          <a:xfrm>
            <a:off x="4678330" y="2018928"/>
            <a:ext cx="3763924" cy="426560"/>
          </a:xfrm>
          <a:solidFill>
            <a:schemeClr val="accent5">
              <a:lumMod val="20000"/>
              <a:lumOff val="80000"/>
            </a:schemeClr>
          </a:solidFill>
        </p:spPr>
        <p:txBody>
          <a:bodyPr/>
          <a:lstStyle/>
          <a:p>
            <a:r>
              <a:rPr lang="fr-FR" sz="1600" b="1" dirty="0" smtClean="0">
                <a:solidFill>
                  <a:schemeClr val="accent1"/>
                </a:solidFill>
              </a:rPr>
              <a:t>IMPACTS</a:t>
            </a:r>
            <a:endParaRPr lang="fr-FR" sz="1600" b="1" dirty="0">
              <a:solidFill>
                <a:schemeClr val="accent1"/>
              </a:solidFill>
            </a:endParaRPr>
          </a:p>
        </p:txBody>
      </p:sp>
      <p:sp>
        <p:nvSpPr>
          <p:cNvPr id="16" name="Espace réservé du texte 7"/>
          <p:cNvSpPr txBox="1">
            <a:spLocks/>
          </p:cNvSpPr>
          <p:nvPr/>
        </p:nvSpPr>
        <p:spPr>
          <a:xfrm>
            <a:off x="287081" y="2945219"/>
            <a:ext cx="4263654" cy="2778641"/>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lvl="0" indent="-342900" algn="just">
              <a:lnSpc>
                <a:spcPct val="115000"/>
              </a:lnSpc>
              <a:spcAft>
                <a:spcPts val="0"/>
              </a:spcAft>
              <a:buClr>
                <a:srgbClr val="9ECD33"/>
              </a:buClr>
              <a:buFont typeface="Wingdings" pitchFamily="2" charset="2"/>
              <a:buChar char="v"/>
            </a:pPr>
            <a:endParaRPr lang="fr-FR" sz="1600" dirty="0" smtClean="0">
              <a:solidFill>
                <a:prstClr val="white"/>
              </a:solidFill>
              <a:ea typeface="Times New Roman"/>
              <a:cs typeface="Times New Roman"/>
            </a:endParaRPr>
          </a:p>
          <a:p>
            <a:pPr lvl="0" algn="just">
              <a:lnSpc>
                <a:spcPct val="115000"/>
              </a:lnSpc>
              <a:spcAft>
                <a:spcPts val="0"/>
              </a:spcAft>
              <a:buClr>
                <a:srgbClr val="9ECD33"/>
              </a:buClr>
            </a:pPr>
            <a:endParaRPr lang="fr-FR" sz="1600" dirty="0">
              <a:solidFill>
                <a:prstClr val="white"/>
              </a:solidFill>
              <a:ea typeface="Times New Roman"/>
              <a:cs typeface="Times New Roman"/>
            </a:endParaRPr>
          </a:p>
          <a:p>
            <a:pPr lvl="0" algn="just">
              <a:lnSpc>
                <a:spcPct val="115000"/>
              </a:lnSpc>
              <a:spcAft>
                <a:spcPts val="0"/>
              </a:spcAft>
              <a:buClr>
                <a:srgbClr val="9ECD33"/>
              </a:buClr>
            </a:pPr>
            <a:endParaRPr lang="fr-FR" sz="1600" dirty="0" smtClean="0">
              <a:solidFill>
                <a:prstClr val="white"/>
              </a:solidFill>
              <a:ea typeface="Times New Roman"/>
              <a:cs typeface="Times New Roman"/>
            </a:endParaRPr>
          </a:p>
          <a:p>
            <a:pPr lvl="0" algn="just">
              <a:lnSpc>
                <a:spcPct val="115000"/>
              </a:lnSpc>
              <a:spcAft>
                <a:spcPts val="0"/>
              </a:spcAft>
              <a:buClr>
                <a:srgbClr val="9ECD33"/>
              </a:buClr>
            </a:pPr>
            <a:endParaRPr lang="fr-FR" sz="1600" dirty="0" smtClean="0">
              <a:solidFill>
                <a:prstClr val="white"/>
              </a:solidFill>
              <a:ea typeface="Times New Roman"/>
              <a:cs typeface="Times New Roman"/>
            </a:endParaRPr>
          </a:p>
          <a:p>
            <a:pPr marL="342900" lvl="0" indent="-342900" algn="just">
              <a:lnSpc>
                <a:spcPct val="115000"/>
              </a:lnSpc>
              <a:spcAft>
                <a:spcPts val="0"/>
              </a:spcAft>
              <a:buClr>
                <a:srgbClr val="9ECD33"/>
              </a:buClr>
              <a:buFont typeface="Wingdings" pitchFamily="2" charset="2"/>
              <a:buChar char="v"/>
            </a:pPr>
            <a:r>
              <a:rPr lang="fr-FR" sz="1700" dirty="0">
                <a:solidFill>
                  <a:srgbClr val="FFFF00"/>
                </a:solidFill>
                <a:ea typeface="Times New Roman"/>
                <a:cs typeface="Times New Roman"/>
              </a:rPr>
              <a:t>173 personnes participé dont 140 femmes membres l’association TRAFFED à Kipupu et 33 ont bénéficié  la formation et s’en sont appropriée.</a:t>
            </a:r>
          </a:p>
          <a:p>
            <a:pPr marL="342900" lvl="0" indent="-342900" algn="just">
              <a:lnSpc>
                <a:spcPct val="115000"/>
              </a:lnSpc>
              <a:spcAft>
                <a:spcPts val="0"/>
              </a:spcAft>
              <a:buClr>
                <a:srgbClr val="9ECD33"/>
              </a:buClr>
              <a:buFont typeface="Wingdings" pitchFamily="2" charset="2"/>
              <a:buChar char="v"/>
            </a:pPr>
            <a:r>
              <a:rPr lang="fr-FR" sz="1700" dirty="0">
                <a:solidFill>
                  <a:srgbClr val="FFFF00"/>
                </a:solidFill>
                <a:ea typeface="Times New Roman"/>
                <a:cs typeface="Times New Roman"/>
              </a:rPr>
              <a:t>10 regroupements de gestion de crédit rotatif des bêtes mis en place et rendu opérationnel.</a:t>
            </a:r>
          </a:p>
        </p:txBody>
      </p:sp>
      <p:sp>
        <p:nvSpPr>
          <p:cNvPr id="14" name="Flèche vers le bas 13"/>
          <p:cNvSpPr/>
          <p:nvPr/>
        </p:nvSpPr>
        <p:spPr>
          <a:xfrm>
            <a:off x="6315733" y="2477381"/>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lumMod val="20000"/>
                  <a:lumOff val="80000"/>
                </a:schemeClr>
              </a:solidFill>
            </a:endParaRPr>
          </a:p>
        </p:txBody>
      </p:sp>
      <p:sp>
        <p:nvSpPr>
          <p:cNvPr id="18" name="Flèche vers le bas 17"/>
          <p:cNvSpPr/>
          <p:nvPr/>
        </p:nvSpPr>
        <p:spPr>
          <a:xfrm>
            <a:off x="2110551" y="2619197"/>
            <a:ext cx="350889" cy="2446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itre 1"/>
          <p:cNvSpPr>
            <a:spLocks noGrp="1"/>
          </p:cNvSpPr>
          <p:nvPr>
            <p:ph type="title"/>
          </p:nvPr>
        </p:nvSpPr>
        <p:spPr>
          <a:xfrm>
            <a:off x="808074" y="999458"/>
            <a:ext cx="11238613" cy="822215"/>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sz="2000" dirty="0" smtClean="0">
                <a:solidFill>
                  <a:srgbClr val="FFFF00"/>
                </a:solidFill>
                <a:latin typeface="+mn-lt"/>
                <a:ea typeface="Calibri"/>
              </a:rPr>
              <a:t>1. </a:t>
            </a:r>
            <a:r>
              <a:rPr lang="fr-FR" sz="2000" dirty="0" smtClean="0">
                <a:solidFill>
                  <a:srgbClr val="FFFF00"/>
                </a:solidFill>
                <a:effectLst>
                  <a:outerShdw blurRad="38100" dist="38100" dir="2700000" algn="tl">
                    <a:srgbClr val="000000">
                      <a:alpha val="43137"/>
                    </a:srgbClr>
                  </a:outerShdw>
                </a:effectLst>
                <a:latin typeface="+mn-lt"/>
                <a:ea typeface="Calibri"/>
              </a:rPr>
              <a:t>ANNÉE 2015 : RENFORCEMENT  DES CAPACITÉS DES ACTEURS EN ÉLEVAGE DANS LE CADRE DE L’APPUI À LA SÉCURITÉ ALIMENTAIRE(</a:t>
            </a:r>
            <a:r>
              <a:rPr lang="fr-FR" sz="2000" dirty="0" smtClean="0">
                <a:solidFill>
                  <a:srgbClr val="00B0F0"/>
                </a:solidFill>
                <a:effectLst>
                  <a:outerShdw blurRad="38100" dist="38100" dir="2700000" algn="tl">
                    <a:srgbClr val="000000">
                      <a:alpha val="43137"/>
                    </a:srgbClr>
                  </a:outerShdw>
                </a:effectLst>
                <a:latin typeface="+mn-lt"/>
                <a:ea typeface="Calibri"/>
              </a:rPr>
              <a:t>SUITE</a:t>
            </a:r>
            <a:r>
              <a:rPr lang="fr-FR" sz="2000" dirty="0" smtClean="0">
                <a:solidFill>
                  <a:srgbClr val="FFFF00"/>
                </a:solidFill>
                <a:effectLst>
                  <a:outerShdw blurRad="38100" dist="38100" dir="2700000" algn="tl">
                    <a:srgbClr val="000000">
                      <a:alpha val="43137"/>
                    </a:srgbClr>
                  </a:outerShdw>
                </a:effectLst>
                <a:latin typeface="+mn-lt"/>
                <a:ea typeface="Calibri"/>
              </a:rPr>
              <a:t>)</a:t>
            </a:r>
            <a:endParaRPr lang="fr-FR" sz="2000" dirty="0">
              <a:solidFill>
                <a:srgbClr val="FFFF00"/>
              </a:solidFill>
              <a:effectLst>
                <a:outerShdw blurRad="38100" dist="38100" dir="2700000" algn="tl">
                  <a:srgbClr val="000000">
                    <a:alpha val="43137"/>
                  </a:srgbClr>
                </a:outerShdw>
              </a:effectLst>
              <a:latin typeface="+mn-lt"/>
            </a:endParaRPr>
          </a:p>
        </p:txBody>
      </p:sp>
      <p:pic>
        <p:nvPicPr>
          <p:cNvPr id="21"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
        <p:nvSpPr>
          <p:cNvPr id="23" name="Espace réservé du texte 5"/>
          <p:cNvSpPr>
            <a:spLocks noGrp="1"/>
          </p:cNvSpPr>
          <p:nvPr>
            <p:ph type="body" idx="1"/>
          </p:nvPr>
        </p:nvSpPr>
        <p:spPr>
          <a:xfrm>
            <a:off x="8654902" y="2050820"/>
            <a:ext cx="3391784" cy="426560"/>
          </a:xfrm>
          <a:solidFill>
            <a:schemeClr val="accent1">
              <a:lumMod val="20000"/>
              <a:lumOff val="80000"/>
            </a:schemeClr>
          </a:solidFill>
        </p:spPr>
        <p:txBody>
          <a:bodyPr/>
          <a:lstStyle/>
          <a:p>
            <a:r>
              <a:rPr lang="fr-FR" sz="1600" b="1" dirty="0" smtClean="0">
                <a:solidFill>
                  <a:schemeClr val="accent6"/>
                </a:solidFill>
              </a:rPr>
              <a:t>DEFIS</a:t>
            </a:r>
            <a:endParaRPr lang="fr-FR" sz="1600" b="1" dirty="0">
              <a:solidFill>
                <a:schemeClr val="accent6"/>
              </a:solidFill>
            </a:endParaRPr>
          </a:p>
        </p:txBody>
      </p:sp>
      <p:sp>
        <p:nvSpPr>
          <p:cNvPr id="24" name="Espace réservé du texte 7"/>
          <p:cNvSpPr txBox="1">
            <a:spLocks/>
          </p:cNvSpPr>
          <p:nvPr/>
        </p:nvSpPr>
        <p:spPr>
          <a:xfrm>
            <a:off x="8633637" y="2863800"/>
            <a:ext cx="3413049" cy="2420581"/>
          </a:xfrm>
          <a:prstGeom prst="rect">
            <a:avLst/>
          </a:prstGeom>
          <a:solidFill>
            <a:schemeClr val="tx2"/>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lvl="0" indent="-342900" algn="just">
              <a:lnSpc>
                <a:spcPct val="115000"/>
              </a:lnSpc>
              <a:spcAft>
                <a:spcPts val="0"/>
              </a:spcAft>
              <a:buClr>
                <a:srgbClr val="9ECD33"/>
              </a:buClr>
              <a:buFont typeface="Wingdings" pitchFamily="2" charset="2"/>
              <a:buChar char="v"/>
            </a:pPr>
            <a:r>
              <a:rPr lang="fr-FR" sz="1600" dirty="0">
                <a:solidFill>
                  <a:schemeClr val="accent1">
                    <a:lumMod val="60000"/>
                    <a:lumOff val="40000"/>
                  </a:schemeClr>
                </a:solidFill>
                <a:ea typeface="Calibri"/>
              </a:rPr>
              <a:t>Accompagnement des groupes des bénéficiaires dans la mise en œuvre des mutuelles de solidarité comme alternative à la conservation durable de la biodiversité et protection des forêts tropicales</a:t>
            </a:r>
            <a:r>
              <a:rPr lang="fr-FR" sz="1600" dirty="0">
                <a:solidFill>
                  <a:schemeClr val="accent1">
                    <a:lumMod val="60000"/>
                    <a:lumOff val="40000"/>
                  </a:schemeClr>
                </a:solidFill>
                <a:latin typeface="Times New Roman"/>
                <a:ea typeface="Calibri"/>
              </a:rPr>
              <a:t>.</a:t>
            </a:r>
            <a:endParaRPr lang="fr-FR" sz="1600" dirty="0" smtClean="0">
              <a:solidFill>
                <a:schemeClr val="accent1">
                  <a:lumMod val="60000"/>
                  <a:lumOff val="40000"/>
                </a:schemeClr>
              </a:solidFill>
              <a:ea typeface="Times New Roman"/>
              <a:cs typeface="Times New Roman"/>
            </a:endParaRPr>
          </a:p>
        </p:txBody>
      </p:sp>
      <p:sp>
        <p:nvSpPr>
          <p:cNvPr id="25" name="Flèche vers le bas 24"/>
          <p:cNvSpPr/>
          <p:nvPr/>
        </p:nvSpPr>
        <p:spPr>
          <a:xfrm>
            <a:off x="10276374" y="2488014"/>
            <a:ext cx="350889" cy="3757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lumMod val="20000"/>
                  <a:lumOff val="80000"/>
                </a:schemeClr>
              </a:solidFill>
            </a:endParaRPr>
          </a:p>
        </p:txBody>
      </p:sp>
    </p:spTree>
    <p:extLst>
      <p:ext uri="{BB962C8B-B14F-4D97-AF65-F5344CB8AC3E}">
        <p14:creationId xmlns:p14="http://schemas.microsoft.com/office/powerpoint/2010/main" val="989218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428" y="1052623"/>
            <a:ext cx="11972259" cy="822808"/>
          </a:xfrm>
        </p:spPr>
        <p:txBody>
          <a:bodyPr/>
          <a:lstStyle/>
          <a:p>
            <a:pPr algn="just"/>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sz="1600" dirty="0" smtClean="0">
                <a:solidFill>
                  <a:schemeClr val="tx1"/>
                </a:solidFill>
                <a:latin typeface="+mn-lt"/>
                <a:ea typeface="Calibri"/>
              </a:rPr>
              <a:t>2. </a:t>
            </a:r>
            <a:r>
              <a:rPr lang="fr-FR" sz="1600" dirty="0" smtClean="0">
                <a:solidFill>
                  <a:schemeClr val="tx1"/>
                </a:solidFill>
                <a:effectLst>
                  <a:outerShdw blurRad="38100" dist="38100" dir="2700000" algn="tl">
                    <a:srgbClr val="000000">
                      <a:alpha val="43137"/>
                    </a:srgbClr>
                  </a:outerShdw>
                </a:effectLst>
                <a:latin typeface="+mn-lt"/>
                <a:ea typeface="Calibri"/>
              </a:rPr>
              <a:t>ANNÉE 2016 : </a:t>
            </a:r>
            <a:r>
              <a:rPr lang="fr-FR" sz="1600" dirty="0" smtClean="0">
                <a:latin typeface="+mn-lt"/>
                <a:ea typeface="Calibri"/>
              </a:rPr>
              <a:t>APPUI  À LA SÉCURITÉ ALIMENTAIRE  PAR L’OCTROI DES GÉNITEURS DES PETITS BÉTAILS ET SEMENCES MARAICHÈRES  EN FAVEUR DES REGROUPEMENTS  VILLAGEOIS GROUPES EN CLD  POUR LA CONSERVATION DURABLE DE LA BIODIVERSITÉ ET GESTION DES RESSOURCES NATURELLES DANS ET AUTOUR DE LA RESERVE NATURELLE D’ITOMBWE</a:t>
            </a:r>
            <a:endParaRPr lang="fr-FR" sz="1600" dirty="0">
              <a:solidFill>
                <a:schemeClr val="tx1"/>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
        <p:nvSpPr>
          <p:cNvPr id="9" name="Espace réservé du texte 7"/>
          <p:cNvSpPr txBox="1">
            <a:spLocks/>
          </p:cNvSpPr>
          <p:nvPr/>
        </p:nvSpPr>
        <p:spPr>
          <a:xfrm>
            <a:off x="286901" y="3017959"/>
            <a:ext cx="2296811" cy="1309492"/>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lvl="0" indent="-342900" algn="just">
              <a:lnSpc>
                <a:spcPct val="115000"/>
              </a:lnSpc>
              <a:spcAft>
                <a:spcPts val="0"/>
              </a:spcAft>
              <a:buClr>
                <a:srgbClr val="9ECD33"/>
              </a:buClr>
              <a:buFont typeface="Wingdings" pitchFamily="2" charset="2"/>
              <a:buChar char="v"/>
            </a:pPr>
            <a:r>
              <a:rPr lang="fr-FR" sz="1800" dirty="0">
                <a:ea typeface="Calibri"/>
              </a:rPr>
              <a:t>Identifier les OB et OSC dans et autour de la RNI</a:t>
            </a:r>
            <a:endParaRPr lang="fr-FR" sz="1800" dirty="0" smtClean="0">
              <a:solidFill>
                <a:prstClr val="white"/>
              </a:solidFill>
              <a:ea typeface="Times New Roman"/>
              <a:cs typeface="Times New Roman"/>
            </a:endParaRPr>
          </a:p>
        </p:txBody>
      </p:sp>
      <p:sp>
        <p:nvSpPr>
          <p:cNvPr id="10" name="Espace réservé du texte 5"/>
          <p:cNvSpPr txBox="1">
            <a:spLocks/>
          </p:cNvSpPr>
          <p:nvPr/>
        </p:nvSpPr>
        <p:spPr>
          <a:xfrm>
            <a:off x="286901" y="2272860"/>
            <a:ext cx="2296811" cy="426560"/>
          </a:xfrm>
          <a:prstGeom prst="rect">
            <a:avLst/>
          </a:prstGeom>
          <a:solidFill>
            <a:schemeClr val="accent5">
              <a:lumMod val="20000"/>
              <a:lumOff val="8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r>
              <a:rPr lang="fr-FR" sz="1600" b="1" dirty="0" smtClean="0">
                <a:solidFill>
                  <a:schemeClr val="bg1"/>
                </a:solidFill>
              </a:rPr>
              <a:t>REALISATIONS</a:t>
            </a:r>
            <a:endParaRPr lang="fr-FR" sz="1600" b="1" dirty="0">
              <a:solidFill>
                <a:schemeClr val="bg1"/>
              </a:solidFill>
            </a:endParaRPr>
          </a:p>
        </p:txBody>
      </p:sp>
      <p:sp>
        <p:nvSpPr>
          <p:cNvPr id="11" name="Flèche vers le bas 10"/>
          <p:cNvSpPr/>
          <p:nvPr/>
        </p:nvSpPr>
        <p:spPr>
          <a:xfrm>
            <a:off x="1286324" y="2721940"/>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lumMod val="20000"/>
                  <a:lumOff val="80000"/>
                </a:schemeClr>
              </a:solidFill>
            </a:endParaRPr>
          </a:p>
        </p:txBody>
      </p:sp>
      <p:sp>
        <p:nvSpPr>
          <p:cNvPr id="12" name="Espace réservé du texte 7"/>
          <p:cNvSpPr txBox="1">
            <a:spLocks/>
          </p:cNvSpPr>
          <p:nvPr/>
        </p:nvSpPr>
        <p:spPr>
          <a:xfrm>
            <a:off x="2687706" y="3021498"/>
            <a:ext cx="2394761" cy="1150004"/>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lvl="0" indent="-285750" algn="just">
              <a:lnSpc>
                <a:spcPct val="115000"/>
              </a:lnSpc>
              <a:spcAft>
                <a:spcPts val="0"/>
              </a:spcAft>
              <a:buFont typeface="Wingdings" pitchFamily="2" charset="2"/>
              <a:buChar char="v"/>
            </a:pPr>
            <a:r>
              <a:rPr lang="fr-FR" sz="1800" dirty="0">
                <a:solidFill>
                  <a:srgbClr val="FFFF00"/>
                </a:solidFill>
                <a:ea typeface="Times New Roman"/>
                <a:cs typeface="Times New Roman"/>
              </a:rPr>
              <a:t>7 CVD </a:t>
            </a:r>
            <a:endParaRPr lang="fr-FR" sz="1800" dirty="0" smtClean="0">
              <a:solidFill>
                <a:srgbClr val="FFFF00"/>
              </a:solidFill>
              <a:ea typeface="Times New Roman"/>
              <a:cs typeface="Times New Roman"/>
            </a:endParaRPr>
          </a:p>
          <a:p>
            <a:pPr marL="285750" lvl="0" indent="-285750" algn="just">
              <a:lnSpc>
                <a:spcPct val="115000"/>
              </a:lnSpc>
              <a:spcAft>
                <a:spcPts val="0"/>
              </a:spcAft>
              <a:buFont typeface="Wingdings" pitchFamily="2" charset="2"/>
              <a:buChar char="v"/>
            </a:pPr>
            <a:r>
              <a:rPr lang="fr-FR" sz="1800" dirty="0" smtClean="0">
                <a:solidFill>
                  <a:srgbClr val="FFFF00"/>
                </a:solidFill>
                <a:ea typeface="Times New Roman"/>
                <a:cs typeface="Times New Roman"/>
              </a:rPr>
              <a:t>17 OB</a:t>
            </a:r>
          </a:p>
          <a:p>
            <a:pPr marL="285750" lvl="0" indent="-285750" algn="just">
              <a:lnSpc>
                <a:spcPct val="115000"/>
              </a:lnSpc>
              <a:spcAft>
                <a:spcPts val="0"/>
              </a:spcAft>
              <a:buFont typeface="Wingdings" pitchFamily="2" charset="2"/>
              <a:buChar char="v"/>
            </a:pPr>
            <a:r>
              <a:rPr lang="fr-FR" sz="1800" dirty="0" smtClean="0">
                <a:solidFill>
                  <a:srgbClr val="FFFF00"/>
                </a:solidFill>
                <a:ea typeface="Times New Roman"/>
                <a:cs typeface="Times New Roman"/>
              </a:rPr>
              <a:t>46 </a:t>
            </a:r>
            <a:r>
              <a:rPr lang="fr-FR" sz="1800" dirty="0">
                <a:solidFill>
                  <a:srgbClr val="FFFF00"/>
                </a:solidFill>
                <a:ea typeface="Times New Roman"/>
                <a:cs typeface="Times New Roman"/>
              </a:rPr>
              <a:t>OSC identifiés.</a:t>
            </a:r>
            <a:endParaRPr lang="fr-FR" sz="1800" dirty="0">
              <a:solidFill>
                <a:srgbClr val="FFFF00"/>
              </a:solidFill>
              <a:effectLst/>
              <a:ea typeface="Times New Roman"/>
              <a:cs typeface="Times New Roman"/>
            </a:endParaRPr>
          </a:p>
        </p:txBody>
      </p:sp>
      <p:sp>
        <p:nvSpPr>
          <p:cNvPr id="13" name="Espace réservé du texte 5"/>
          <p:cNvSpPr txBox="1">
            <a:spLocks/>
          </p:cNvSpPr>
          <p:nvPr/>
        </p:nvSpPr>
        <p:spPr>
          <a:xfrm>
            <a:off x="2785656" y="2303754"/>
            <a:ext cx="2296811" cy="408257"/>
          </a:xfrm>
          <a:prstGeom prst="rect">
            <a:avLst/>
          </a:prstGeom>
          <a:solidFill>
            <a:schemeClr val="accent2">
              <a:lumMod val="20000"/>
              <a:lumOff val="8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fr-FR" sz="1600" b="1" dirty="0" smtClean="0">
                <a:solidFill>
                  <a:schemeClr val="accent1">
                    <a:lumMod val="75000"/>
                  </a:schemeClr>
                </a:solidFill>
              </a:rPr>
              <a:t>RESULTATS</a:t>
            </a:r>
            <a:endParaRPr lang="fr-FR" sz="1600" b="1" dirty="0">
              <a:solidFill>
                <a:schemeClr val="accent1">
                  <a:lumMod val="75000"/>
                </a:schemeClr>
              </a:solidFill>
            </a:endParaRPr>
          </a:p>
        </p:txBody>
      </p:sp>
      <p:sp>
        <p:nvSpPr>
          <p:cNvPr id="14" name="Flèche vers le bas 13"/>
          <p:cNvSpPr/>
          <p:nvPr/>
        </p:nvSpPr>
        <p:spPr>
          <a:xfrm>
            <a:off x="3583172" y="2757380"/>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lumMod val="20000"/>
                  <a:lumOff val="80000"/>
                </a:schemeClr>
              </a:solidFill>
            </a:endParaRPr>
          </a:p>
        </p:txBody>
      </p:sp>
      <p:sp>
        <p:nvSpPr>
          <p:cNvPr id="15" name="Espace réservé du texte 7"/>
          <p:cNvSpPr txBox="1">
            <a:spLocks/>
          </p:cNvSpPr>
          <p:nvPr/>
        </p:nvSpPr>
        <p:spPr>
          <a:xfrm>
            <a:off x="5348295" y="3017959"/>
            <a:ext cx="3189758" cy="2553502"/>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a:lnSpc>
                <a:spcPct val="107000"/>
              </a:lnSpc>
              <a:spcAft>
                <a:spcPts val="800"/>
              </a:spcAft>
            </a:pPr>
            <a:endParaRPr lang="fr-FR" sz="1600" kern="100" dirty="0" smtClean="0">
              <a:latin typeface="Times New Roman"/>
              <a:ea typeface="Calibri"/>
              <a:cs typeface="Times New Roman"/>
            </a:endParaRPr>
          </a:p>
          <a:p>
            <a:pPr>
              <a:lnSpc>
                <a:spcPct val="107000"/>
              </a:lnSpc>
              <a:spcAft>
                <a:spcPts val="800"/>
              </a:spcAft>
            </a:pPr>
            <a:endParaRPr lang="fr-FR" sz="1600" kern="100" dirty="0">
              <a:latin typeface="Times New Roman"/>
              <a:ea typeface="Calibri"/>
              <a:cs typeface="Times New Roman"/>
            </a:endParaRPr>
          </a:p>
          <a:p>
            <a:pPr>
              <a:lnSpc>
                <a:spcPct val="107000"/>
              </a:lnSpc>
              <a:spcAft>
                <a:spcPts val="800"/>
              </a:spcAft>
            </a:pPr>
            <a:endParaRPr lang="fr-FR" sz="1600" kern="100" dirty="0" smtClean="0">
              <a:latin typeface="Times New Roman"/>
              <a:ea typeface="Calibri"/>
              <a:cs typeface="Times New Roman"/>
            </a:endParaRPr>
          </a:p>
          <a:p>
            <a:pPr>
              <a:lnSpc>
                <a:spcPct val="107000"/>
              </a:lnSpc>
              <a:spcAft>
                <a:spcPts val="800"/>
              </a:spcAft>
            </a:pPr>
            <a:endParaRPr lang="fr-FR" sz="1600" kern="100" dirty="0">
              <a:latin typeface="Times New Roman"/>
              <a:ea typeface="Calibri"/>
              <a:cs typeface="Times New Roman"/>
            </a:endParaRPr>
          </a:p>
          <a:p>
            <a:pPr>
              <a:lnSpc>
                <a:spcPct val="107000"/>
              </a:lnSpc>
              <a:spcAft>
                <a:spcPts val="800"/>
              </a:spcAft>
            </a:pPr>
            <a:endParaRPr lang="fr-FR" sz="1600" kern="100" dirty="0" smtClean="0">
              <a:latin typeface="Times New Roman"/>
              <a:ea typeface="Calibri"/>
              <a:cs typeface="Times New Roman"/>
            </a:endParaRPr>
          </a:p>
          <a:p>
            <a:pPr>
              <a:lnSpc>
                <a:spcPct val="107000"/>
              </a:lnSpc>
              <a:spcAft>
                <a:spcPts val="800"/>
              </a:spcAft>
            </a:pPr>
            <a:endParaRPr lang="fr-FR" sz="1600" kern="100" dirty="0">
              <a:latin typeface="Times New Roman"/>
              <a:ea typeface="Calibri"/>
              <a:cs typeface="Times New Roman"/>
            </a:endParaRPr>
          </a:p>
          <a:p>
            <a:pPr>
              <a:lnSpc>
                <a:spcPct val="107000"/>
              </a:lnSpc>
              <a:spcAft>
                <a:spcPts val="800"/>
              </a:spcAft>
            </a:pPr>
            <a:endParaRPr lang="fr-FR" sz="1600" kern="100" dirty="0" smtClean="0">
              <a:latin typeface="Times New Roman"/>
              <a:ea typeface="Calibri"/>
              <a:cs typeface="Times New Roman"/>
            </a:endParaRPr>
          </a:p>
          <a:p>
            <a:pPr>
              <a:lnSpc>
                <a:spcPct val="107000"/>
              </a:lnSpc>
              <a:spcAft>
                <a:spcPts val="800"/>
              </a:spcAft>
            </a:pPr>
            <a:endParaRPr lang="fr-FR" sz="1600" kern="100" dirty="0">
              <a:latin typeface="Times New Roman"/>
              <a:ea typeface="Calibri"/>
              <a:cs typeface="Times New Roman"/>
            </a:endParaRPr>
          </a:p>
          <a:p>
            <a:pPr>
              <a:lnSpc>
                <a:spcPct val="107000"/>
              </a:lnSpc>
              <a:spcAft>
                <a:spcPts val="800"/>
              </a:spcAft>
            </a:pPr>
            <a:endParaRPr lang="fr-FR" sz="1600" kern="100" dirty="0" smtClean="0">
              <a:latin typeface="Times New Roman"/>
              <a:ea typeface="Calibri"/>
              <a:cs typeface="Times New Roman"/>
            </a:endParaRPr>
          </a:p>
          <a:p>
            <a:pPr>
              <a:lnSpc>
                <a:spcPct val="107000"/>
              </a:lnSpc>
              <a:spcAft>
                <a:spcPts val="800"/>
              </a:spcAft>
            </a:pPr>
            <a:endParaRPr lang="fr-FR" sz="1600" kern="100" dirty="0">
              <a:latin typeface="Times New Roman"/>
              <a:ea typeface="Calibri"/>
              <a:cs typeface="Times New Roman"/>
            </a:endParaRPr>
          </a:p>
          <a:p>
            <a:pPr>
              <a:lnSpc>
                <a:spcPct val="107000"/>
              </a:lnSpc>
              <a:spcAft>
                <a:spcPts val="800"/>
              </a:spcAft>
            </a:pPr>
            <a:endParaRPr lang="fr-FR" sz="1600" kern="100" dirty="0" smtClean="0">
              <a:latin typeface="Times New Roman"/>
              <a:ea typeface="Calibri"/>
              <a:cs typeface="Times New Roman"/>
            </a:endParaRPr>
          </a:p>
          <a:p>
            <a:pPr marL="285750" indent="-285750" algn="just">
              <a:lnSpc>
                <a:spcPct val="107000"/>
              </a:lnSpc>
              <a:spcAft>
                <a:spcPts val="800"/>
              </a:spcAft>
              <a:buFont typeface="Wingdings" pitchFamily="2" charset="2"/>
              <a:buChar char="v"/>
            </a:pPr>
            <a:r>
              <a:rPr lang="fr-FR" sz="1800" kern="100" dirty="0" smtClean="0">
                <a:solidFill>
                  <a:srgbClr val="FFC000"/>
                </a:solidFill>
                <a:effectLst>
                  <a:outerShdw blurRad="38100" dist="38100" dir="2700000" algn="tl">
                    <a:srgbClr val="000000">
                      <a:alpha val="43137"/>
                    </a:srgbClr>
                  </a:outerShdw>
                </a:effectLst>
                <a:ea typeface="Calibri"/>
                <a:cs typeface="Times New Roman"/>
              </a:rPr>
              <a:t>3Grands regroupements ou </a:t>
            </a:r>
            <a:r>
              <a:rPr lang="fr-FR" sz="1800" kern="100" dirty="0">
                <a:solidFill>
                  <a:srgbClr val="FFC000"/>
                </a:solidFill>
                <a:effectLst>
                  <a:outerShdw blurRad="38100" dist="38100" dir="2700000" algn="tl">
                    <a:srgbClr val="000000">
                      <a:alpha val="43137"/>
                    </a:srgbClr>
                  </a:outerShdw>
                </a:effectLst>
                <a:ea typeface="Calibri"/>
                <a:cs typeface="Times New Roman"/>
              </a:rPr>
              <a:t>synergies orientés dans 3 axes dont  </a:t>
            </a:r>
          </a:p>
          <a:p>
            <a:pPr algn="l">
              <a:lnSpc>
                <a:spcPct val="107000"/>
              </a:lnSpc>
              <a:spcAft>
                <a:spcPts val="800"/>
              </a:spcAft>
            </a:pPr>
            <a:r>
              <a:rPr lang="fr-FR" sz="1800" kern="100" dirty="0">
                <a:solidFill>
                  <a:schemeClr val="accent6">
                    <a:lumMod val="60000"/>
                    <a:lumOff val="40000"/>
                  </a:schemeClr>
                </a:solidFill>
                <a:ea typeface="Times New Roman"/>
                <a:cs typeface="Times New Roman"/>
              </a:rPr>
              <a:t>MIKENGE-TUBANGWA,  MAGUNDA-BATENDE</a:t>
            </a:r>
            <a:endParaRPr lang="fr-FR" sz="1800" kern="100" dirty="0">
              <a:solidFill>
                <a:schemeClr val="accent6">
                  <a:lumMod val="60000"/>
                  <a:lumOff val="40000"/>
                </a:schemeClr>
              </a:solidFill>
              <a:ea typeface="Calibri"/>
              <a:cs typeface="Times New Roman"/>
            </a:endParaRPr>
          </a:p>
          <a:p>
            <a:pPr algn="l">
              <a:lnSpc>
                <a:spcPct val="107000"/>
              </a:lnSpc>
              <a:spcAft>
                <a:spcPts val="800"/>
              </a:spcAft>
            </a:pPr>
            <a:r>
              <a:rPr lang="fr-FR" sz="1800" kern="100" dirty="0">
                <a:solidFill>
                  <a:schemeClr val="accent6">
                    <a:lumMod val="60000"/>
                    <a:lumOff val="40000"/>
                  </a:schemeClr>
                </a:solidFill>
                <a:ea typeface="Times New Roman"/>
                <a:cs typeface="Times New Roman"/>
              </a:rPr>
              <a:t>MIKI-KIPUPU et </a:t>
            </a:r>
            <a:r>
              <a:rPr lang="fr-FR" sz="1800" kern="100" dirty="0" smtClean="0">
                <a:solidFill>
                  <a:schemeClr val="accent6">
                    <a:lumMod val="60000"/>
                    <a:lumOff val="40000"/>
                  </a:schemeClr>
                </a:solidFill>
                <a:ea typeface="Times New Roman"/>
                <a:cs typeface="Times New Roman"/>
              </a:rPr>
              <a:t>KALINGI </a:t>
            </a:r>
            <a:r>
              <a:rPr lang="fr-FR" sz="1800" kern="100" dirty="0">
                <a:solidFill>
                  <a:schemeClr val="accent6">
                    <a:lumMod val="60000"/>
                    <a:lumOff val="40000"/>
                  </a:schemeClr>
                </a:solidFill>
                <a:ea typeface="Times New Roman"/>
                <a:cs typeface="Times New Roman"/>
              </a:rPr>
              <a:t>- EPOMBO.</a:t>
            </a:r>
            <a:endParaRPr lang="fr-FR" sz="1800" kern="100" dirty="0">
              <a:solidFill>
                <a:schemeClr val="accent6">
                  <a:lumMod val="60000"/>
                  <a:lumOff val="40000"/>
                </a:schemeClr>
              </a:solidFill>
              <a:effectLst/>
              <a:ea typeface="Calibri"/>
              <a:cs typeface="Times New Roman"/>
            </a:endParaRPr>
          </a:p>
        </p:txBody>
      </p:sp>
      <p:sp>
        <p:nvSpPr>
          <p:cNvPr id="16" name="Espace réservé du texte 5"/>
          <p:cNvSpPr txBox="1">
            <a:spLocks/>
          </p:cNvSpPr>
          <p:nvPr/>
        </p:nvSpPr>
        <p:spPr>
          <a:xfrm>
            <a:off x="5348295" y="2268731"/>
            <a:ext cx="3189758" cy="397308"/>
          </a:xfrm>
          <a:prstGeom prst="rect">
            <a:avLst/>
          </a:prstGeom>
          <a:solidFill>
            <a:schemeClr val="accent1">
              <a:lumMod val="40000"/>
              <a:lumOff val="6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fr-FR" sz="1600" b="1" dirty="0" smtClean="0">
                <a:solidFill>
                  <a:schemeClr val="accent6"/>
                </a:solidFill>
              </a:rPr>
              <a:t>IMPACTS</a:t>
            </a:r>
            <a:endParaRPr lang="fr-FR" sz="1600" b="1" dirty="0">
              <a:solidFill>
                <a:schemeClr val="accent6"/>
              </a:solidFill>
            </a:endParaRPr>
          </a:p>
        </p:txBody>
      </p:sp>
      <p:sp>
        <p:nvSpPr>
          <p:cNvPr id="17" name="Flèche vers le bas 16"/>
          <p:cNvSpPr/>
          <p:nvPr/>
        </p:nvSpPr>
        <p:spPr>
          <a:xfrm>
            <a:off x="6677348" y="2720489"/>
            <a:ext cx="350889" cy="2460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lumMod val="20000"/>
                  <a:lumOff val="80000"/>
                </a:schemeClr>
              </a:solidFill>
            </a:endParaRPr>
          </a:p>
        </p:txBody>
      </p:sp>
      <p:sp>
        <p:nvSpPr>
          <p:cNvPr id="18" name="Espace réservé du texte 7"/>
          <p:cNvSpPr txBox="1">
            <a:spLocks/>
          </p:cNvSpPr>
          <p:nvPr/>
        </p:nvSpPr>
        <p:spPr>
          <a:xfrm>
            <a:off x="8636771" y="2975425"/>
            <a:ext cx="3080418" cy="2596036"/>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lvl="0" indent="-342900" algn="just">
              <a:lnSpc>
                <a:spcPct val="115000"/>
              </a:lnSpc>
              <a:spcAft>
                <a:spcPts val="0"/>
              </a:spcAft>
              <a:buClr>
                <a:srgbClr val="9ECD33"/>
              </a:buClr>
              <a:buFont typeface="Wingdings" pitchFamily="2" charset="2"/>
              <a:buChar char="v"/>
            </a:pPr>
            <a:r>
              <a:rPr lang="fr-FR" sz="1800" dirty="0">
                <a:solidFill>
                  <a:schemeClr val="accent6">
                    <a:lumMod val="20000"/>
                    <a:lumOff val="80000"/>
                  </a:schemeClr>
                </a:solidFill>
                <a:ea typeface="Calibri"/>
              </a:rPr>
              <a:t>Besoin d’accompagnement et renforcement des capacités technique, juridique et fonctionnement organisationnel </a:t>
            </a:r>
            <a:endParaRPr lang="fr-FR" sz="1800" dirty="0" smtClean="0">
              <a:solidFill>
                <a:schemeClr val="accent6">
                  <a:lumMod val="20000"/>
                  <a:lumOff val="80000"/>
                </a:schemeClr>
              </a:solidFill>
              <a:ea typeface="Times New Roman"/>
              <a:cs typeface="Times New Roman"/>
            </a:endParaRPr>
          </a:p>
        </p:txBody>
      </p:sp>
      <p:sp>
        <p:nvSpPr>
          <p:cNvPr id="19" name="Espace réservé du texte 5"/>
          <p:cNvSpPr txBox="1">
            <a:spLocks/>
          </p:cNvSpPr>
          <p:nvPr/>
        </p:nvSpPr>
        <p:spPr>
          <a:xfrm>
            <a:off x="8636770" y="2268731"/>
            <a:ext cx="3080419" cy="426560"/>
          </a:xfrm>
          <a:prstGeom prst="rect">
            <a:avLst/>
          </a:prstGeom>
          <a:solidFill>
            <a:schemeClr val="tx1">
              <a:lumMod val="65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fr-FR" sz="1600" b="1" dirty="0" smtClean="0">
                <a:solidFill>
                  <a:srgbClr val="FFFF00"/>
                </a:solidFill>
              </a:rPr>
              <a:t>DEFIS</a:t>
            </a:r>
            <a:endParaRPr lang="fr-FR" sz="1600" b="1" dirty="0">
              <a:solidFill>
                <a:srgbClr val="FFFF00"/>
              </a:solidFill>
            </a:endParaRPr>
          </a:p>
        </p:txBody>
      </p:sp>
      <p:sp>
        <p:nvSpPr>
          <p:cNvPr id="20" name="Flèche vers le bas 19"/>
          <p:cNvSpPr/>
          <p:nvPr/>
        </p:nvSpPr>
        <p:spPr>
          <a:xfrm>
            <a:off x="10410657" y="2720489"/>
            <a:ext cx="241526"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lumMod val="20000"/>
                  <a:lumOff val="80000"/>
                </a:schemeClr>
              </a:solidFill>
            </a:endParaRPr>
          </a:p>
        </p:txBody>
      </p:sp>
    </p:spTree>
    <p:extLst>
      <p:ext uri="{BB962C8B-B14F-4D97-AF65-F5344CB8AC3E}">
        <p14:creationId xmlns:p14="http://schemas.microsoft.com/office/powerpoint/2010/main" val="582128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951" y="1052623"/>
            <a:ext cx="11772677" cy="705850"/>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sz="2000" dirty="0" smtClean="0">
                <a:solidFill>
                  <a:srgbClr val="FFC000"/>
                </a:solidFill>
                <a:latin typeface="+mn-lt"/>
                <a:ea typeface="Calibri"/>
              </a:rPr>
              <a:t>3. </a:t>
            </a:r>
            <a:r>
              <a:rPr lang="fr-FR" sz="2000" dirty="0" smtClean="0">
                <a:solidFill>
                  <a:srgbClr val="FFC000"/>
                </a:solidFill>
                <a:effectLst>
                  <a:outerShdw blurRad="38100" dist="38100" dir="2700000" algn="tl">
                    <a:srgbClr val="000000">
                      <a:alpha val="43137"/>
                    </a:srgbClr>
                  </a:outerShdw>
                </a:effectLst>
                <a:latin typeface="+mn-lt"/>
                <a:ea typeface="Calibri"/>
              </a:rPr>
              <a:t>ANNÉE 2017 : </a:t>
            </a:r>
            <a:r>
              <a:rPr lang="fr-FR" sz="2000" dirty="0" smtClean="0">
                <a:solidFill>
                  <a:srgbClr val="FFC000"/>
                </a:solidFill>
                <a:latin typeface="+mn-lt"/>
                <a:ea typeface="Calibri"/>
              </a:rPr>
              <a:t>APPUI  AUX ACTIVITÉS AGRO-PASTORALES DANS LE SECTEUR D’ITOMBWE DANS LES VILLAGES  DE BILIMBA, MAGUNDA,LUBUMBA, MIKUNGUBWE ET MAHETA</a:t>
            </a:r>
            <a:endParaRPr lang="fr-FR" sz="2000" dirty="0">
              <a:solidFill>
                <a:srgbClr val="FFC000"/>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
        <p:nvSpPr>
          <p:cNvPr id="9" name="Espace réservé du texte 7"/>
          <p:cNvSpPr txBox="1">
            <a:spLocks/>
          </p:cNvSpPr>
          <p:nvPr/>
        </p:nvSpPr>
        <p:spPr>
          <a:xfrm>
            <a:off x="286899" y="3017959"/>
            <a:ext cx="5146338" cy="3712450"/>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lvl="0" indent="-285750" algn="just">
              <a:lnSpc>
                <a:spcPct val="115000"/>
              </a:lnSpc>
              <a:spcAft>
                <a:spcPts val="0"/>
              </a:spcAft>
              <a:buFont typeface="Wingdings" pitchFamily="2" charset="2"/>
              <a:buChar char="v"/>
            </a:pPr>
            <a:r>
              <a:rPr lang="fr-FR" sz="1800" dirty="0">
                <a:solidFill>
                  <a:schemeClr val="accent6">
                    <a:lumMod val="40000"/>
                    <a:lumOff val="60000"/>
                  </a:schemeClr>
                </a:solidFill>
                <a:ea typeface="Times New Roman"/>
                <a:cs typeface="Times New Roman"/>
              </a:rPr>
              <a:t>Distribuer les géniteurs (Chèvres, Cobayes et poules) femmes bénéficiaires </a:t>
            </a:r>
            <a:r>
              <a:rPr lang="fr-FR" sz="1800" dirty="0" smtClean="0">
                <a:solidFill>
                  <a:schemeClr val="accent6">
                    <a:lumMod val="40000"/>
                    <a:lumOff val="60000"/>
                  </a:schemeClr>
                </a:solidFill>
                <a:ea typeface="Times New Roman"/>
                <a:cs typeface="Times New Roman"/>
              </a:rPr>
              <a:t>;</a:t>
            </a:r>
          </a:p>
          <a:p>
            <a:pPr marL="285750" lvl="0" indent="-285750" algn="just">
              <a:lnSpc>
                <a:spcPct val="115000"/>
              </a:lnSpc>
              <a:spcAft>
                <a:spcPts val="0"/>
              </a:spcAft>
              <a:buFont typeface="Wingdings" pitchFamily="2" charset="2"/>
              <a:buChar char="v"/>
            </a:pPr>
            <a:r>
              <a:rPr lang="fr-FR" sz="1800" dirty="0" smtClean="0">
                <a:solidFill>
                  <a:schemeClr val="accent6">
                    <a:lumMod val="40000"/>
                    <a:lumOff val="60000"/>
                  </a:schemeClr>
                </a:solidFill>
                <a:ea typeface="Times New Roman"/>
                <a:cs typeface="Times New Roman"/>
              </a:rPr>
              <a:t>Appuyer </a:t>
            </a:r>
            <a:r>
              <a:rPr lang="fr-FR" sz="1800" dirty="0">
                <a:solidFill>
                  <a:schemeClr val="accent6">
                    <a:lumMod val="40000"/>
                    <a:lumOff val="60000"/>
                  </a:schemeClr>
                </a:solidFill>
                <a:ea typeface="Times New Roman"/>
                <a:cs typeface="Times New Roman"/>
              </a:rPr>
              <a:t>les ménages agriculteurs bénéficiaires en intrants agricoles </a:t>
            </a:r>
            <a:r>
              <a:rPr lang="fr-FR" sz="1800" dirty="0" smtClean="0">
                <a:solidFill>
                  <a:schemeClr val="accent6">
                    <a:lumMod val="40000"/>
                    <a:lumOff val="60000"/>
                  </a:schemeClr>
                </a:solidFill>
                <a:ea typeface="Times New Roman"/>
                <a:cs typeface="Times New Roman"/>
              </a:rPr>
              <a:t>;</a:t>
            </a:r>
          </a:p>
          <a:p>
            <a:pPr marL="285750" lvl="0" indent="-285750" algn="just">
              <a:lnSpc>
                <a:spcPct val="115000"/>
              </a:lnSpc>
              <a:spcAft>
                <a:spcPts val="0"/>
              </a:spcAft>
              <a:buFont typeface="Wingdings" pitchFamily="2" charset="2"/>
              <a:buChar char="v"/>
            </a:pPr>
            <a:r>
              <a:rPr lang="fr-FR" sz="1800" dirty="0" smtClean="0">
                <a:solidFill>
                  <a:schemeClr val="accent6">
                    <a:lumMod val="40000"/>
                    <a:lumOff val="60000"/>
                  </a:schemeClr>
                </a:solidFill>
                <a:ea typeface="Times New Roman"/>
                <a:cs typeface="Times New Roman"/>
              </a:rPr>
              <a:t>Former </a:t>
            </a:r>
            <a:r>
              <a:rPr lang="fr-FR" sz="1800" dirty="0">
                <a:solidFill>
                  <a:schemeClr val="accent6">
                    <a:lumMod val="40000"/>
                    <a:lumOff val="60000"/>
                  </a:schemeClr>
                </a:solidFill>
                <a:ea typeface="Times New Roman"/>
                <a:cs typeface="Times New Roman"/>
              </a:rPr>
              <a:t>et appuyer les apiculteurs bénéficiaires en intrants apicoles </a:t>
            </a:r>
            <a:r>
              <a:rPr lang="fr-FR" sz="1800" dirty="0" smtClean="0">
                <a:solidFill>
                  <a:schemeClr val="accent6">
                    <a:lumMod val="40000"/>
                    <a:lumOff val="60000"/>
                  </a:schemeClr>
                </a:solidFill>
                <a:ea typeface="Times New Roman"/>
                <a:cs typeface="Times New Roman"/>
              </a:rPr>
              <a:t>;</a:t>
            </a:r>
          </a:p>
          <a:p>
            <a:pPr marL="285750" lvl="0" indent="-285750" algn="just">
              <a:lnSpc>
                <a:spcPct val="115000"/>
              </a:lnSpc>
              <a:spcAft>
                <a:spcPts val="0"/>
              </a:spcAft>
              <a:buFont typeface="Wingdings" pitchFamily="2" charset="2"/>
              <a:buChar char="v"/>
            </a:pPr>
            <a:r>
              <a:rPr lang="fr-FR" sz="1800" dirty="0" smtClean="0">
                <a:solidFill>
                  <a:schemeClr val="accent6">
                    <a:lumMod val="40000"/>
                    <a:lumOff val="60000"/>
                  </a:schemeClr>
                </a:solidFill>
                <a:ea typeface="Calibri"/>
              </a:rPr>
              <a:t>Renforcer </a:t>
            </a:r>
            <a:r>
              <a:rPr lang="fr-FR" sz="1800" dirty="0">
                <a:solidFill>
                  <a:schemeClr val="accent6">
                    <a:lumMod val="40000"/>
                    <a:lumOff val="60000"/>
                  </a:schemeClr>
                </a:solidFill>
                <a:ea typeface="Calibri"/>
              </a:rPr>
              <a:t>la caisse d’appui financier aux initiatives génératrice de revenu créées par les femmes bénéficiaires sous forme des AVEC </a:t>
            </a:r>
            <a:endParaRPr lang="fr-FR" sz="1800" dirty="0" smtClean="0">
              <a:solidFill>
                <a:schemeClr val="accent6">
                  <a:lumMod val="40000"/>
                  <a:lumOff val="60000"/>
                </a:schemeClr>
              </a:solidFill>
              <a:ea typeface="Times New Roman"/>
              <a:cs typeface="Times New Roman"/>
            </a:endParaRPr>
          </a:p>
        </p:txBody>
      </p:sp>
      <p:sp>
        <p:nvSpPr>
          <p:cNvPr id="10" name="Espace réservé du texte 5"/>
          <p:cNvSpPr txBox="1">
            <a:spLocks/>
          </p:cNvSpPr>
          <p:nvPr/>
        </p:nvSpPr>
        <p:spPr>
          <a:xfrm>
            <a:off x="286899" y="2272860"/>
            <a:ext cx="5146337" cy="426560"/>
          </a:xfrm>
          <a:prstGeom prst="rect">
            <a:avLst/>
          </a:prstGeom>
          <a:solidFill>
            <a:schemeClr val="accent5">
              <a:lumMod val="20000"/>
              <a:lumOff val="8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1600" b="1" dirty="0" smtClean="0">
                <a:solidFill>
                  <a:prstClr val="black"/>
                </a:solidFill>
              </a:rPr>
              <a:t>REALISATIONS</a:t>
            </a:r>
            <a:endParaRPr lang="fr-FR" sz="1600" b="1" dirty="0">
              <a:solidFill>
                <a:prstClr val="black"/>
              </a:solidFill>
            </a:endParaRPr>
          </a:p>
        </p:txBody>
      </p:sp>
      <p:sp>
        <p:nvSpPr>
          <p:cNvPr id="11" name="Flèche vers le bas 10"/>
          <p:cNvSpPr/>
          <p:nvPr/>
        </p:nvSpPr>
        <p:spPr>
          <a:xfrm>
            <a:off x="2519752" y="2721940"/>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
        <p:nvSpPr>
          <p:cNvPr id="21" name="Espace réservé du texte 7"/>
          <p:cNvSpPr txBox="1">
            <a:spLocks/>
          </p:cNvSpPr>
          <p:nvPr/>
        </p:nvSpPr>
        <p:spPr>
          <a:xfrm>
            <a:off x="6018046" y="2699421"/>
            <a:ext cx="6028639" cy="3860868"/>
          </a:xfrm>
          <a:prstGeom prst="rect">
            <a:avLst/>
          </a:prstGeom>
          <a:solidFill>
            <a:srgbClr val="0070C0"/>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lvl="0" indent="-285750" algn="l">
              <a:lnSpc>
                <a:spcPct val="115000"/>
              </a:lnSpc>
              <a:spcAft>
                <a:spcPts val="0"/>
              </a:spcAft>
              <a:buFont typeface="Wingdings" pitchFamily="2" charset="2"/>
              <a:buChar char="v"/>
            </a:pPr>
            <a:r>
              <a:rPr lang="fr-FR" sz="1800" dirty="0">
                <a:solidFill>
                  <a:srgbClr val="FFFF00"/>
                </a:solidFill>
                <a:ea typeface="Times New Roman"/>
                <a:cs typeface="Times New Roman"/>
              </a:rPr>
              <a:t>20 chèvres, 50 cobayes et 50 poules  distribués à 5 groupements de femmes </a:t>
            </a:r>
            <a:r>
              <a:rPr lang="fr-FR" sz="1800" dirty="0" smtClean="0">
                <a:solidFill>
                  <a:srgbClr val="FFFF00"/>
                </a:solidFill>
                <a:ea typeface="Times New Roman"/>
                <a:cs typeface="Times New Roman"/>
              </a:rPr>
              <a:t>bénéficiaires.</a:t>
            </a:r>
          </a:p>
          <a:p>
            <a:pPr marL="285750" lvl="0" indent="-285750" algn="l">
              <a:lnSpc>
                <a:spcPct val="115000"/>
              </a:lnSpc>
              <a:spcAft>
                <a:spcPts val="0"/>
              </a:spcAft>
              <a:buFont typeface="Wingdings" pitchFamily="2" charset="2"/>
              <a:buChar char="v"/>
            </a:pPr>
            <a:r>
              <a:rPr lang="fr-FR" sz="1800" dirty="0" smtClean="0">
                <a:solidFill>
                  <a:srgbClr val="FFFF00"/>
                </a:solidFill>
                <a:ea typeface="Times New Roman"/>
                <a:cs typeface="Times New Roman"/>
              </a:rPr>
              <a:t>25 </a:t>
            </a:r>
            <a:r>
              <a:rPr lang="fr-FR" sz="1800" dirty="0">
                <a:solidFill>
                  <a:srgbClr val="FFFF00"/>
                </a:solidFill>
                <a:ea typeface="Times New Roman"/>
                <a:cs typeface="Times New Roman"/>
              </a:rPr>
              <a:t>ménages d’agriculteurs </a:t>
            </a:r>
            <a:r>
              <a:rPr lang="fr-FR" sz="1800" dirty="0" smtClean="0">
                <a:solidFill>
                  <a:srgbClr val="FFFF00"/>
                </a:solidFill>
                <a:ea typeface="Times New Roman"/>
                <a:cs typeface="Times New Roman"/>
              </a:rPr>
              <a:t>appuyés</a:t>
            </a:r>
          </a:p>
          <a:p>
            <a:pPr marL="285750" lvl="0" indent="-285750" algn="l">
              <a:lnSpc>
                <a:spcPct val="115000"/>
              </a:lnSpc>
              <a:spcAft>
                <a:spcPts val="0"/>
              </a:spcAft>
              <a:buFont typeface="Wingdings" pitchFamily="2" charset="2"/>
              <a:buChar char="v"/>
            </a:pPr>
            <a:r>
              <a:rPr lang="fr-FR" sz="1800" dirty="0" smtClean="0">
                <a:solidFill>
                  <a:srgbClr val="FFFF00"/>
                </a:solidFill>
                <a:ea typeface="Times New Roman"/>
                <a:cs typeface="Times New Roman"/>
              </a:rPr>
              <a:t>25 apiculteurs formés et dotés de 50 ruches traditionnelles  Pilotes</a:t>
            </a:r>
            <a:r>
              <a:rPr lang="fr-FR" sz="1800" dirty="0" smtClean="0">
                <a:ea typeface="Times New Roman"/>
                <a:cs typeface="Times New Roman"/>
              </a:rPr>
              <a:t>(</a:t>
            </a:r>
            <a:r>
              <a:rPr lang="fr-FR" sz="1800" dirty="0" smtClean="0">
                <a:latin typeface="Arial"/>
                <a:ea typeface="Times New Roman"/>
                <a:cs typeface="Times New Roman"/>
              </a:rPr>
              <a:t>cliquez </a:t>
            </a:r>
            <a:r>
              <a:rPr lang="fr-FR" sz="1800" dirty="0">
                <a:latin typeface="Arial"/>
                <a:ea typeface="Times New Roman"/>
                <a:cs typeface="Times New Roman"/>
              </a:rPr>
              <a:t>sur </a:t>
            </a:r>
            <a:r>
              <a:rPr lang="fr-FR" sz="1800" b="1" u="sng" dirty="0">
                <a:solidFill>
                  <a:srgbClr val="FF0000"/>
                </a:solidFill>
                <a:latin typeface="Arial"/>
                <a:ea typeface="Times New Roman"/>
                <a:cs typeface="Times New Roman"/>
                <a:hlinkClick r:id="rId4"/>
              </a:rPr>
              <a:t>www.objectif2030</a:t>
            </a:r>
            <a:r>
              <a:rPr lang="fr-FR" sz="1800" b="1" dirty="0">
                <a:solidFill>
                  <a:schemeClr val="bg1"/>
                </a:solidFill>
                <a:latin typeface="Arial"/>
                <a:ea typeface="Times New Roman"/>
                <a:cs typeface="Times New Roman"/>
              </a:rPr>
              <a:t> </a:t>
            </a:r>
            <a:r>
              <a:rPr lang="fr-FR" sz="1800" dirty="0">
                <a:latin typeface="Arial"/>
                <a:ea typeface="Times New Roman"/>
                <a:cs typeface="Times New Roman"/>
              </a:rPr>
              <a:t>dans le navigateur Google </a:t>
            </a:r>
            <a:r>
              <a:rPr lang="fr-FR" sz="1800" dirty="0" smtClean="0">
                <a:latin typeface="Arial"/>
                <a:ea typeface="Times New Roman"/>
                <a:cs typeface="Times New Roman"/>
              </a:rPr>
              <a:t>) pour retrouver le projet de TRAFFED d’Appui </a:t>
            </a:r>
            <a:r>
              <a:rPr lang="fr-FR" sz="1800" dirty="0">
                <a:latin typeface="Arial"/>
                <a:ea typeface="Times New Roman"/>
                <a:cs typeface="Times New Roman"/>
              </a:rPr>
              <a:t>au développement de l’apiculture dans le Massif </a:t>
            </a:r>
            <a:r>
              <a:rPr lang="fr-FR" sz="1800" dirty="0" smtClean="0">
                <a:latin typeface="Arial"/>
                <a:ea typeface="Times New Roman"/>
                <a:cs typeface="Times New Roman"/>
              </a:rPr>
              <a:t>d’Itombwe);</a:t>
            </a:r>
            <a:endParaRPr lang="fr-FR" sz="1800" dirty="0">
              <a:latin typeface="Calibri"/>
              <a:ea typeface="Times New Roman"/>
              <a:cs typeface="Times New Roman"/>
            </a:endParaRPr>
          </a:p>
          <a:p>
            <a:pPr marL="285750" lvl="0" indent="-285750" algn="l">
              <a:lnSpc>
                <a:spcPct val="115000"/>
              </a:lnSpc>
              <a:spcAft>
                <a:spcPts val="0"/>
              </a:spcAft>
              <a:buFont typeface="Wingdings" pitchFamily="2" charset="2"/>
              <a:buChar char="v"/>
            </a:pPr>
            <a:r>
              <a:rPr lang="fr-FR" sz="1800" dirty="0" smtClean="0">
                <a:solidFill>
                  <a:srgbClr val="FFFF00"/>
                </a:solidFill>
                <a:ea typeface="Calibri"/>
              </a:rPr>
              <a:t>75 </a:t>
            </a:r>
            <a:r>
              <a:rPr lang="fr-FR" sz="1800" dirty="0">
                <a:solidFill>
                  <a:srgbClr val="FFFF00"/>
                </a:solidFill>
                <a:ea typeface="Calibri"/>
              </a:rPr>
              <a:t>femmes groupées dans 5 AVEC composé de 15 femmes par groupe dans chaque secteur.</a:t>
            </a:r>
            <a:endParaRPr lang="fr-FR" sz="1800" dirty="0">
              <a:solidFill>
                <a:srgbClr val="FFFF00"/>
              </a:solidFill>
              <a:effectLst/>
              <a:ea typeface="Times New Roman"/>
              <a:cs typeface="Times New Roman"/>
            </a:endParaRPr>
          </a:p>
        </p:txBody>
      </p:sp>
      <p:sp>
        <p:nvSpPr>
          <p:cNvPr id="22" name="Espace réservé du texte 5"/>
          <p:cNvSpPr txBox="1">
            <a:spLocks/>
          </p:cNvSpPr>
          <p:nvPr/>
        </p:nvSpPr>
        <p:spPr>
          <a:xfrm>
            <a:off x="6018047" y="2034428"/>
            <a:ext cx="6028638" cy="315367"/>
          </a:xfrm>
          <a:prstGeom prst="rect">
            <a:avLst/>
          </a:prstGeom>
          <a:solidFill>
            <a:schemeClr val="accent2">
              <a:lumMod val="20000"/>
              <a:lumOff val="80000"/>
            </a:schemeClr>
          </a:solidFill>
          <a:effectLst>
            <a:outerShdw blurRad="50800" dir="14400000">
              <a:srgbClr val="000000">
                <a:alpha val="40000"/>
              </a:srgbClr>
            </a:outerShdw>
          </a:effectLst>
        </p:spPr>
        <p:txBody>
          <a:bodyPr vert="horz" lIns="91440" tIns="45720" rIns="91440" bIns="45720" rtlCol="0" anchor="ctr">
            <a:normAutofit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fr-FR" sz="1600" b="1" dirty="0" smtClean="0">
                <a:solidFill>
                  <a:schemeClr val="accent1">
                    <a:lumMod val="75000"/>
                  </a:schemeClr>
                </a:solidFill>
              </a:rPr>
              <a:t>RESULTATS</a:t>
            </a:r>
            <a:endParaRPr lang="fr-FR" sz="1600" b="1" dirty="0">
              <a:solidFill>
                <a:schemeClr val="accent1">
                  <a:lumMod val="75000"/>
                </a:schemeClr>
              </a:solidFill>
            </a:endParaRPr>
          </a:p>
        </p:txBody>
      </p:sp>
      <p:sp>
        <p:nvSpPr>
          <p:cNvPr id="23" name="Flèche vers le bas 22"/>
          <p:cNvSpPr/>
          <p:nvPr/>
        </p:nvSpPr>
        <p:spPr>
          <a:xfrm>
            <a:off x="8946094" y="2390442"/>
            <a:ext cx="365853" cy="2340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lumMod val="20000"/>
                  <a:lumOff val="80000"/>
                </a:schemeClr>
              </a:solidFill>
            </a:endParaRPr>
          </a:p>
        </p:txBody>
      </p:sp>
    </p:spTree>
    <p:extLst>
      <p:ext uri="{BB962C8B-B14F-4D97-AF65-F5344CB8AC3E}">
        <p14:creationId xmlns:p14="http://schemas.microsoft.com/office/powerpoint/2010/main" val="4083838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91848" y="74426"/>
            <a:ext cx="6719777" cy="1532517"/>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Quelques p</a:t>
            </a:r>
            <a:r>
              <a:rPr lang="fr-FR" sz="3600" dirty="0" smtClean="0">
                <a:latin typeface="Times New Roman"/>
                <a:ea typeface="Calibri"/>
              </a:rPr>
              <a:t>hotos </a:t>
            </a:r>
            <a:r>
              <a:rPr lang="fr-FR" sz="3600" dirty="0" smtClean="0">
                <a:latin typeface="Times New Roman"/>
                <a:ea typeface="Calibri"/>
              </a:rPr>
              <a:t>d’activités réalisées dans la sécurité alimentaire, santé , environnement et microcrédit</a:t>
            </a:r>
            <a:endParaRPr lang="fr-FR" sz="3600" dirty="0">
              <a:solidFill>
                <a:schemeClr val="tx1"/>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pic>
        <p:nvPicPr>
          <p:cNvPr id="8" name="Image 7" descr="C:\Users\user\Desktop\photos_terrain_itombwe\DSC0381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951" y="1935127"/>
            <a:ext cx="4202295" cy="2222203"/>
          </a:xfrm>
          <a:prstGeom prst="rect">
            <a:avLst/>
          </a:prstGeom>
          <a:noFill/>
          <a:ln>
            <a:noFill/>
          </a:ln>
        </p:spPr>
      </p:pic>
      <p:pic>
        <p:nvPicPr>
          <p:cNvPr id="9" name="Image 8" descr="C:\Users\user\Desktop\photos_terrain_itombwe\DSC0391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898" y="4295554"/>
            <a:ext cx="3902149" cy="2381694"/>
          </a:xfrm>
          <a:prstGeom prst="rect">
            <a:avLst/>
          </a:prstGeom>
          <a:noFill/>
          <a:ln>
            <a:noFill/>
          </a:ln>
        </p:spPr>
      </p:pic>
      <p:pic>
        <p:nvPicPr>
          <p:cNvPr id="10" name="Image 9" descr="Description : Description : C:\Users\PASTA\AppData\Local\Temp\SAM_3604.JPG"/>
          <p:cNvPicPr/>
          <p:nvPr/>
        </p:nvPicPr>
        <p:blipFill>
          <a:blip r:embed="rId6" cstate="print"/>
          <a:srcRect/>
          <a:stretch>
            <a:fillRect/>
          </a:stretch>
        </p:blipFill>
        <p:spPr bwMode="auto">
          <a:xfrm>
            <a:off x="223285" y="4295553"/>
            <a:ext cx="4167961" cy="2488019"/>
          </a:xfrm>
          <a:prstGeom prst="rect">
            <a:avLst/>
          </a:prstGeom>
          <a:noFill/>
          <a:ln w="9525">
            <a:noFill/>
            <a:miter lim="800000"/>
            <a:headEnd/>
            <a:tailEnd/>
          </a:ln>
        </p:spPr>
      </p:pic>
      <p:pic>
        <p:nvPicPr>
          <p:cNvPr id="11" name="Image 10" descr="C:\Users\ASESA LUSAMBYA\AppData\Local\Microsoft\Windows\Burn\Burn\153MEDIA\DSC00172.JPG"/>
          <p:cNvPicPr/>
          <p:nvPr/>
        </p:nvPicPr>
        <p:blipFill>
          <a:blip r:embed="rId7" cstate="print"/>
          <a:srcRect/>
          <a:stretch>
            <a:fillRect/>
          </a:stretch>
        </p:blipFill>
        <p:spPr bwMode="auto">
          <a:xfrm>
            <a:off x="4603898" y="1982972"/>
            <a:ext cx="3902149" cy="2126511"/>
          </a:xfrm>
          <a:prstGeom prst="rect">
            <a:avLst/>
          </a:prstGeom>
          <a:noFill/>
          <a:ln w="9525">
            <a:noFill/>
            <a:miter lim="800000"/>
            <a:headEnd/>
            <a:tailEnd/>
          </a:ln>
        </p:spPr>
      </p:pic>
      <p:pic>
        <p:nvPicPr>
          <p:cNvPr id="12" name="Image 11"/>
          <p:cNvPicPr/>
          <p:nvPr/>
        </p:nvPicPr>
        <p:blipFill>
          <a:blip r:embed="rId8" cstate="print"/>
          <a:srcRect/>
          <a:stretch>
            <a:fillRect/>
          </a:stretch>
        </p:blipFill>
        <p:spPr bwMode="auto">
          <a:xfrm>
            <a:off x="8619755" y="1982972"/>
            <a:ext cx="3426931" cy="2126511"/>
          </a:xfrm>
          <a:prstGeom prst="rect">
            <a:avLst/>
          </a:prstGeom>
          <a:noFill/>
          <a:ln w="9525">
            <a:noFill/>
            <a:miter lim="800000"/>
            <a:headEnd/>
            <a:tailEnd/>
          </a:ln>
        </p:spPr>
      </p:pic>
      <p:pic>
        <p:nvPicPr>
          <p:cNvPr id="13" name="Image 12" descr="C:\Users\Admin\AppData\Local\Microsoft\Windows\INetCache\Content.Word\DSC03105.jpg"/>
          <p:cNvPicPr/>
          <p:nvPr/>
        </p:nvPicPr>
        <p:blipFill>
          <a:blip r:embed="rId9"/>
          <a:srcRect/>
          <a:stretch>
            <a:fillRect/>
          </a:stretch>
        </p:blipFill>
        <p:spPr bwMode="auto">
          <a:xfrm>
            <a:off x="8619756" y="4295554"/>
            <a:ext cx="3426930" cy="2381694"/>
          </a:xfrm>
          <a:prstGeom prst="rect">
            <a:avLst/>
          </a:prstGeom>
          <a:noFill/>
          <a:ln w="9525">
            <a:noFill/>
            <a:miter lim="800000"/>
            <a:headEnd/>
            <a:tailEnd/>
          </a:ln>
        </p:spPr>
      </p:pic>
    </p:spTree>
    <p:extLst>
      <p:ext uri="{BB962C8B-B14F-4D97-AF65-F5344CB8AC3E}">
        <p14:creationId xmlns:p14="http://schemas.microsoft.com/office/powerpoint/2010/main" val="40526994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951" y="1052623"/>
            <a:ext cx="11772677" cy="705850"/>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sz="2000" dirty="0" smtClean="0">
                <a:solidFill>
                  <a:srgbClr val="FFC000"/>
                </a:solidFill>
                <a:latin typeface="+mn-lt"/>
                <a:ea typeface="Calibri"/>
              </a:rPr>
              <a:t>3. </a:t>
            </a:r>
            <a:r>
              <a:rPr lang="fr-FR" sz="2000" dirty="0" smtClean="0">
                <a:solidFill>
                  <a:srgbClr val="FFC000"/>
                </a:solidFill>
                <a:effectLst>
                  <a:outerShdw blurRad="38100" dist="38100" dir="2700000" algn="tl">
                    <a:srgbClr val="000000">
                      <a:alpha val="43137"/>
                    </a:srgbClr>
                  </a:outerShdw>
                </a:effectLst>
                <a:latin typeface="+mn-lt"/>
                <a:ea typeface="Calibri"/>
              </a:rPr>
              <a:t>ANNÉE 2017 : </a:t>
            </a:r>
            <a:r>
              <a:rPr lang="fr-FR" sz="2000" dirty="0" smtClean="0">
                <a:solidFill>
                  <a:srgbClr val="FFC000"/>
                </a:solidFill>
                <a:latin typeface="+mn-lt"/>
                <a:ea typeface="Calibri"/>
              </a:rPr>
              <a:t>APPUI  AUX ACTIVITÉS AGRO-PASTORALES DANS LE SECTEUR D’ITOMBWE DANS LES VILLAGES  DE BILIMBA, MAGUNDA,LUBUMBA, MIKUNGUBWE ET MAHETA(</a:t>
            </a:r>
            <a:r>
              <a:rPr lang="fr-FR" sz="2000" dirty="0" smtClean="0">
                <a:solidFill>
                  <a:srgbClr val="FFFF00"/>
                </a:solidFill>
                <a:latin typeface="+mn-lt"/>
                <a:ea typeface="Calibri"/>
              </a:rPr>
              <a:t>SUITE</a:t>
            </a:r>
            <a:r>
              <a:rPr lang="fr-FR" sz="2000" dirty="0" smtClean="0">
                <a:solidFill>
                  <a:srgbClr val="FFC000"/>
                </a:solidFill>
                <a:latin typeface="+mn-lt"/>
                <a:ea typeface="Calibri"/>
              </a:rPr>
              <a:t>)</a:t>
            </a:r>
            <a:endParaRPr lang="fr-FR" sz="2000" dirty="0">
              <a:solidFill>
                <a:srgbClr val="FFC000"/>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
        <p:nvSpPr>
          <p:cNvPr id="9" name="Espace réservé du texte 7"/>
          <p:cNvSpPr txBox="1">
            <a:spLocks/>
          </p:cNvSpPr>
          <p:nvPr/>
        </p:nvSpPr>
        <p:spPr>
          <a:xfrm>
            <a:off x="286899" y="3166815"/>
            <a:ext cx="5146338" cy="2415278"/>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lvl="0" indent="-285750" algn="just">
              <a:lnSpc>
                <a:spcPct val="115000"/>
              </a:lnSpc>
              <a:spcAft>
                <a:spcPts val="0"/>
              </a:spcAft>
              <a:buFont typeface="Wingdings" pitchFamily="2" charset="2"/>
              <a:buChar char="v"/>
            </a:pPr>
            <a:r>
              <a:rPr lang="fr-FR" sz="1800" dirty="0">
                <a:solidFill>
                  <a:schemeClr val="accent1">
                    <a:lumMod val="60000"/>
                    <a:lumOff val="40000"/>
                  </a:schemeClr>
                </a:solidFill>
                <a:ea typeface="Times New Roman"/>
                <a:cs typeface="Times New Roman"/>
              </a:rPr>
              <a:t>La réduction progressive de la  pression anthropique sur la biodiversité  en Territoire de Fizi et </a:t>
            </a:r>
            <a:r>
              <a:rPr lang="fr-FR" sz="1800" dirty="0" smtClean="0">
                <a:solidFill>
                  <a:schemeClr val="accent1">
                    <a:lumMod val="60000"/>
                    <a:lumOff val="40000"/>
                  </a:schemeClr>
                </a:solidFill>
                <a:ea typeface="Times New Roman"/>
                <a:cs typeface="Times New Roman"/>
              </a:rPr>
              <a:t>Massif </a:t>
            </a:r>
            <a:r>
              <a:rPr lang="fr-FR" sz="1800" dirty="0">
                <a:solidFill>
                  <a:schemeClr val="accent1">
                    <a:lumMod val="60000"/>
                    <a:lumOff val="40000"/>
                  </a:schemeClr>
                </a:solidFill>
                <a:ea typeface="Times New Roman"/>
                <a:cs typeface="Times New Roman"/>
              </a:rPr>
              <a:t>d’Itombwe </a:t>
            </a:r>
            <a:r>
              <a:rPr lang="fr-FR" sz="1800" dirty="0" smtClean="0">
                <a:solidFill>
                  <a:schemeClr val="accent1">
                    <a:lumMod val="60000"/>
                    <a:lumOff val="40000"/>
                  </a:schemeClr>
                </a:solidFill>
                <a:ea typeface="Times New Roman"/>
                <a:cs typeface="Times New Roman"/>
              </a:rPr>
              <a:t>;</a:t>
            </a:r>
          </a:p>
          <a:p>
            <a:pPr marL="285750" lvl="0" indent="-285750" algn="just">
              <a:lnSpc>
                <a:spcPct val="115000"/>
              </a:lnSpc>
              <a:spcAft>
                <a:spcPts val="0"/>
              </a:spcAft>
              <a:buFont typeface="Wingdings" pitchFamily="2" charset="2"/>
              <a:buChar char="v"/>
            </a:pPr>
            <a:endParaRPr lang="fr-FR" sz="1800" dirty="0" smtClean="0">
              <a:solidFill>
                <a:schemeClr val="accent1">
                  <a:lumMod val="60000"/>
                  <a:lumOff val="40000"/>
                </a:schemeClr>
              </a:solidFill>
              <a:ea typeface="Times New Roman"/>
              <a:cs typeface="Times New Roman"/>
            </a:endParaRPr>
          </a:p>
          <a:p>
            <a:pPr marL="285750" lvl="0" indent="-285750" algn="just">
              <a:lnSpc>
                <a:spcPct val="115000"/>
              </a:lnSpc>
              <a:spcAft>
                <a:spcPts val="0"/>
              </a:spcAft>
              <a:buFont typeface="Wingdings" pitchFamily="2" charset="2"/>
              <a:buChar char="v"/>
            </a:pPr>
            <a:r>
              <a:rPr lang="fr-FR" sz="1800" dirty="0" smtClean="0">
                <a:solidFill>
                  <a:schemeClr val="accent1">
                    <a:lumMod val="60000"/>
                    <a:lumOff val="40000"/>
                  </a:schemeClr>
                </a:solidFill>
                <a:ea typeface="Times New Roman"/>
                <a:cs typeface="Times New Roman"/>
              </a:rPr>
              <a:t>Amélioration </a:t>
            </a:r>
            <a:r>
              <a:rPr lang="fr-FR" sz="1800" dirty="0">
                <a:solidFill>
                  <a:schemeClr val="accent1">
                    <a:lumMod val="60000"/>
                    <a:lumOff val="40000"/>
                  </a:schemeClr>
                </a:solidFill>
                <a:ea typeface="Times New Roman"/>
                <a:cs typeface="Times New Roman"/>
              </a:rPr>
              <a:t>de la sécurité alimentaire et création des revenus au niveau des ménages bénéficiaires.</a:t>
            </a:r>
            <a:endParaRPr lang="fr-FR" sz="1800" dirty="0">
              <a:solidFill>
                <a:schemeClr val="accent1">
                  <a:lumMod val="60000"/>
                  <a:lumOff val="40000"/>
                </a:schemeClr>
              </a:solidFill>
              <a:effectLst/>
              <a:ea typeface="Times New Roman"/>
              <a:cs typeface="Times New Roman"/>
            </a:endParaRPr>
          </a:p>
        </p:txBody>
      </p:sp>
      <p:sp>
        <p:nvSpPr>
          <p:cNvPr id="10" name="Espace réservé du texte 5"/>
          <p:cNvSpPr txBox="1">
            <a:spLocks/>
          </p:cNvSpPr>
          <p:nvPr/>
        </p:nvSpPr>
        <p:spPr>
          <a:xfrm>
            <a:off x="286899" y="2272860"/>
            <a:ext cx="5146337" cy="426560"/>
          </a:xfrm>
          <a:prstGeom prst="rect">
            <a:avLst/>
          </a:prstGeom>
          <a:solidFill>
            <a:schemeClr val="accent5">
              <a:lumMod val="20000"/>
              <a:lumOff val="8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1600" b="1" dirty="0" smtClean="0">
                <a:solidFill>
                  <a:prstClr val="black"/>
                </a:solidFill>
              </a:rPr>
              <a:t>IMPACTS</a:t>
            </a:r>
            <a:endParaRPr lang="fr-FR" sz="1600" b="1" dirty="0">
              <a:solidFill>
                <a:prstClr val="black"/>
              </a:solidFill>
            </a:endParaRPr>
          </a:p>
        </p:txBody>
      </p:sp>
      <p:sp>
        <p:nvSpPr>
          <p:cNvPr id="11" name="Flèche vers le bas 10"/>
          <p:cNvSpPr/>
          <p:nvPr/>
        </p:nvSpPr>
        <p:spPr>
          <a:xfrm>
            <a:off x="2519752" y="2785738"/>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
        <p:nvSpPr>
          <p:cNvPr id="21" name="Espace réservé du texte 7"/>
          <p:cNvSpPr txBox="1">
            <a:spLocks/>
          </p:cNvSpPr>
          <p:nvPr/>
        </p:nvSpPr>
        <p:spPr>
          <a:xfrm>
            <a:off x="6018046" y="3166818"/>
            <a:ext cx="5528930" cy="852289"/>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lvl="0" indent="-285750" algn="just">
              <a:lnSpc>
                <a:spcPct val="115000"/>
              </a:lnSpc>
              <a:spcAft>
                <a:spcPts val="0"/>
              </a:spcAft>
              <a:buFont typeface="Wingdings" pitchFamily="2" charset="2"/>
              <a:buChar char="v"/>
            </a:pPr>
            <a:r>
              <a:rPr lang="fr-FR" sz="1800" dirty="0">
                <a:solidFill>
                  <a:srgbClr val="FFC000"/>
                </a:solidFill>
                <a:ea typeface="Times New Roman"/>
                <a:cs typeface="Times New Roman"/>
              </a:rPr>
              <a:t>Instabilité politique </a:t>
            </a:r>
            <a:r>
              <a:rPr lang="fr-FR" sz="1800" dirty="0" smtClean="0">
                <a:solidFill>
                  <a:srgbClr val="FFC000"/>
                </a:solidFill>
                <a:ea typeface="Times New Roman"/>
                <a:cs typeface="Times New Roman"/>
              </a:rPr>
              <a:t>;</a:t>
            </a:r>
          </a:p>
          <a:p>
            <a:pPr marL="285750" lvl="0" indent="-285750" algn="just">
              <a:lnSpc>
                <a:spcPct val="115000"/>
              </a:lnSpc>
              <a:spcAft>
                <a:spcPts val="0"/>
              </a:spcAft>
              <a:buFont typeface="Wingdings" pitchFamily="2" charset="2"/>
              <a:buChar char="v"/>
            </a:pPr>
            <a:r>
              <a:rPr lang="fr-FR" sz="1800" dirty="0" smtClean="0">
                <a:solidFill>
                  <a:srgbClr val="FFC000"/>
                </a:solidFill>
                <a:ea typeface="Times New Roman"/>
                <a:cs typeface="Times New Roman"/>
              </a:rPr>
              <a:t>Insuffisance </a:t>
            </a:r>
            <a:r>
              <a:rPr lang="fr-FR" sz="1800" dirty="0">
                <a:solidFill>
                  <a:srgbClr val="FFC000"/>
                </a:solidFill>
                <a:ea typeface="Times New Roman"/>
                <a:cs typeface="Times New Roman"/>
              </a:rPr>
              <a:t>de moyens financiers. </a:t>
            </a:r>
            <a:endParaRPr lang="fr-FR" sz="1800" dirty="0">
              <a:solidFill>
                <a:srgbClr val="FFC000"/>
              </a:solidFill>
              <a:effectLst/>
              <a:ea typeface="Times New Roman"/>
              <a:cs typeface="Times New Roman"/>
            </a:endParaRPr>
          </a:p>
        </p:txBody>
      </p:sp>
      <p:sp>
        <p:nvSpPr>
          <p:cNvPr id="22" name="Espace réservé du texte 5"/>
          <p:cNvSpPr txBox="1">
            <a:spLocks/>
          </p:cNvSpPr>
          <p:nvPr/>
        </p:nvSpPr>
        <p:spPr>
          <a:xfrm>
            <a:off x="6018046" y="2303754"/>
            <a:ext cx="5528931" cy="408257"/>
          </a:xfrm>
          <a:prstGeom prst="rect">
            <a:avLst/>
          </a:prstGeom>
          <a:solidFill>
            <a:schemeClr val="accent2">
              <a:lumMod val="20000"/>
              <a:lumOff val="8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Clr>
                <a:srgbClr val="9ECD33"/>
              </a:buClr>
            </a:pPr>
            <a:r>
              <a:rPr lang="fr-FR" sz="1600" b="1" dirty="0" smtClean="0">
                <a:solidFill>
                  <a:srgbClr val="9ECD33">
                    <a:lumMod val="75000"/>
                  </a:srgbClr>
                </a:solidFill>
              </a:rPr>
              <a:t>DEFIS</a:t>
            </a:r>
            <a:endParaRPr lang="fr-FR" sz="1600" b="1" dirty="0">
              <a:solidFill>
                <a:srgbClr val="9ECD33">
                  <a:lumMod val="75000"/>
                </a:srgbClr>
              </a:solidFill>
            </a:endParaRPr>
          </a:p>
        </p:txBody>
      </p:sp>
      <p:sp>
        <p:nvSpPr>
          <p:cNvPr id="23" name="Flèche vers le bas 22"/>
          <p:cNvSpPr/>
          <p:nvPr/>
        </p:nvSpPr>
        <p:spPr>
          <a:xfrm>
            <a:off x="8744067" y="2828270"/>
            <a:ext cx="365853"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Tree>
    <p:extLst>
      <p:ext uri="{BB962C8B-B14F-4D97-AF65-F5344CB8AC3E}">
        <p14:creationId xmlns:p14="http://schemas.microsoft.com/office/powerpoint/2010/main" val="2546775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427" y="1052623"/>
            <a:ext cx="11972259" cy="705850"/>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sz="1800" dirty="0" smtClean="0">
                <a:solidFill>
                  <a:schemeClr val="bg1"/>
                </a:solidFill>
                <a:latin typeface="+mn-lt"/>
                <a:ea typeface="Calibri"/>
              </a:rPr>
              <a:t>4. </a:t>
            </a:r>
            <a:r>
              <a:rPr lang="fr-FR" sz="1800" dirty="0" smtClean="0">
                <a:solidFill>
                  <a:schemeClr val="bg1"/>
                </a:solidFill>
                <a:effectLst>
                  <a:outerShdw blurRad="38100" dist="38100" dir="2700000" algn="tl">
                    <a:srgbClr val="000000">
                      <a:alpha val="43137"/>
                    </a:srgbClr>
                  </a:outerShdw>
                </a:effectLst>
                <a:latin typeface="+mn-lt"/>
                <a:ea typeface="Calibri"/>
              </a:rPr>
              <a:t>ANNÉE 2018 : </a:t>
            </a:r>
            <a:r>
              <a:rPr lang="fr-FR" sz="1800" dirty="0" smtClean="0">
                <a:solidFill>
                  <a:schemeClr val="bg1"/>
                </a:solidFill>
                <a:latin typeface="+mn-lt"/>
                <a:ea typeface="Calibri"/>
              </a:rPr>
              <a:t>IDENTIFICATION  DES US ET COUTUMES ET INTERDITS EN MATIÈRE DE GESTION DURABLE DES RESSOURCES NATURELLES DANS LE TERRITOIRE DE MWENGA, CHEFFERIE DE WAMUZIMU</a:t>
            </a:r>
            <a:endParaRPr lang="fr-FR" sz="1800" dirty="0">
              <a:solidFill>
                <a:schemeClr val="bg1"/>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
        <p:nvSpPr>
          <p:cNvPr id="9" name="Espace réservé du texte 7"/>
          <p:cNvSpPr txBox="1">
            <a:spLocks/>
          </p:cNvSpPr>
          <p:nvPr/>
        </p:nvSpPr>
        <p:spPr>
          <a:xfrm>
            <a:off x="286901" y="3017959"/>
            <a:ext cx="2296811" cy="1777325"/>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indent="-342900" algn="l">
              <a:lnSpc>
                <a:spcPct val="115000"/>
              </a:lnSpc>
              <a:spcAft>
                <a:spcPts val="0"/>
              </a:spcAft>
              <a:buClr>
                <a:srgbClr val="9ECD33"/>
              </a:buClr>
              <a:buFont typeface="Wingdings" pitchFamily="2" charset="2"/>
              <a:buChar char="v"/>
            </a:pPr>
            <a:r>
              <a:rPr lang="fr-FR" sz="1800" dirty="0">
                <a:ea typeface="Calibri"/>
              </a:rPr>
              <a:t>Identifier les US, coutumes et interdits favorables à la conservation.</a:t>
            </a:r>
            <a:endParaRPr lang="fr-FR" sz="1800" dirty="0" smtClean="0">
              <a:solidFill>
                <a:prstClr val="white"/>
              </a:solidFill>
              <a:ea typeface="Times New Roman"/>
              <a:cs typeface="Times New Roman"/>
            </a:endParaRPr>
          </a:p>
        </p:txBody>
      </p:sp>
      <p:sp>
        <p:nvSpPr>
          <p:cNvPr id="10" name="Espace réservé du texte 5"/>
          <p:cNvSpPr txBox="1">
            <a:spLocks/>
          </p:cNvSpPr>
          <p:nvPr/>
        </p:nvSpPr>
        <p:spPr>
          <a:xfrm>
            <a:off x="286901" y="2272860"/>
            <a:ext cx="2296811" cy="426560"/>
          </a:xfrm>
          <a:prstGeom prst="rect">
            <a:avLst/>
          </a:prstGeom>
          <a:solidFill>
            <a:schemeClr val="accent5">
              <a:lumMod val="20000"/>
              <a:lumOff val="8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1600" b="1" dirty="0" smtClean="0">
                <a:solidFill>
                  <a:prstClr val="black"/>
                </a:solidFill>
              </a:rPr>
              <a:t>REALISATIONS</a:t>
            </a:r>
            <a:endParaRPr lang="fr-FR" sz="1600" b="1" dirty="0">
              <a:solidFill>
                <a:prstClr val="black"/>
              </a:solidFill>
            </a:endParaRPr>
          </a:p>
        </p:txBody>
      </p:sp>
      <p:sp>
        <p:nvSpPr>
          <p:cNvPr id="11" name="Flèche vers le bas 10"/>
          <p:cNvSpPr/>
          <p:nvPr/>
        </p:nvSpPr>
        <p:spPr>
          <a:xfrm>
            <a:off x="1286324" y="2721940"/>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
        <p:nvSpPr>
          <p:cNvPr id="12" name="Espace réservé du texte 7"/>
          <p:cNvSpPr txBox="1">
            <a:spLocks/>
          </p:cNvSpPr>
          <p:nvPr/>
        </p:nvSpPr>
        <p:spPr>
          <a:xfrm>
            <a:off x="2687706" y="3064019"/>
            <a:ext cx="2522247" cy="1954539"/>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indent="-285750" algn="l">
              <a:lnSpc>
                <a:spcPct val="115000"/>
              </a:lnSpc>
              <a:spcAft>
                <a:spcPts val="0"/>
              </a:spcAft>
              <a:buClr>
                <a:srgbClr val="9ECD33"/>
              </a:buClr>
              <a:buFont typeface="Wingdings" pitchFamily="2" charset="2"/>
              <a:buChar char="v"/>
            </a:pPr>
            <a:r>
              <a:rPr lang="fr-FR" sz="1800" dirty="0">
                <a:solidFill>
                  <a:schemeClr val="accent6">
                    <a:lumMod val="60000"/>
                    <a:lumOff val="40000"/>
                  </a:schemeClr>
                </a:solidFill>
                <a:ea typeface="Calibri"/>
              </a:rPr>
              <a:t>Apport de coutume au renforcement des lois sur la conservation en RD Congo.</a:t>
            </a:r>
            <a:endParaRPr lang="fr-FR" sz="1800" dirty="0">
              <a:solidFill>
                <a:schemeClr val="accent6">
                  <a:lumMod val="60000"/>
                  <a:lumOff val="40000"/>
                </a:schemeClr>
              </a:solidFill>
              <a:ea typeface="Times New Roman"/>
              <a:cs typeface="Times New Roman"/>
            </a:endParaRPr>
          </a:p>
        </p:txBody>
      </p:sp>
      <p:sp>
        <p:nvSpPr>
          <p:cNvPr id="13" name="Espace réservé du texte 5"/>
          <p:cNvSpPr txBox="1">
            <a:spLocks/>
          </p:cNvSpPr>
          <p:nvPr/>
        </p:nvSpPr>
        <p:spPr>
          <a:xfrm>
            <a:off x="2785656" y="2303754"/>
            <a:ext cx="2296811" cy="408257"/>
          </a:xfrm>
          <a:prstGeom prst="rect">
            <a:avLst/>
          </a:prstGeom>
          <a:solidFill>
            <a:schemeClr val="accent2">
              <a:lumMod val="20000"/>
              <a:lumOff val="8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Clr>
                <a:srgbClr val="9ECD33"/>
              </a:buClr>
            </a:pPr>
            <a:r>
              <a:rPr lang="fr-FR" sz="1600" b="1" dirty="0" smtClean="0">
                <a:solidFill>
                  <a:srgbClr val="9ECD33">
                    <a:lumMod val="75000"/>
                  </a:srgbClr>
                </a:solidFill>
              </a:rPr>
              <a:t>RESULTATS</a:t>
            </a:r>
            <a:endParaRPr lang="fr-FR" sz="1600" b="1" dirty="0">
              <a:solidFill>
                <a:srgbClr val="9ECD33">
                  <a:lumMod val="75000"/>
                </a:srgbClr>
              </a:solidFill>
            </a:endParaRPr>
          </a:p>
        </p:txBody>
      </p:sp>
      <p:sp>
        <p:nvSpPr>
          <p:cNvPr id="14" name="Flèche vers le bas 13"/>
          <p:cNvSpPr/>
          <p:nvPr/>
        </p:nvSpPr>
        <p:spPr>
          <a:xfrm>
            <a:off x="3583172" y="2757380"/>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
        <p:nvSpPr>
          <p:cNvPr id="15" name="Espace réservé du texte 7"/>
          <p:cNvSpPr txBox="1">
            <a:spLocks/>
          </p:cNvSpPr>
          <p:nvPr/>
        </p:nvSpPr>
        <p:spPr>
          <a:xfrm>
            <a:off x="5348295" y="3017960"/>
            <a:ext cx="3189758" cy="2744888"/>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indent="-285750" algn="l">
              <a:lnSpc>
                <a:spcPct val="107000"/>
              </a:lnSpc>
              <a:spcAft>
                <a:spcPts val="800"/>
              </a:spcAft>
              <a:buClr>
                <a:srgbClr val="9ECD33"/>
              </a:buClr>
              <a:buFont typeface="Wingdings" pitchFamily="2" charset="2"/>
              <a:buChar char="v"/>
            </a:pPr>
            <a:r>
              <a:rPr lang="fr-FR" sz="1800" dirty="0">
                <a:solidFill>
                  <a:srgbClr val="FFC000"/>
                </a:solidFill>
                <a:ea typeface="Calibri"/>
              </a:rPr>
              <a:t>Signature et déclaration d’un acte d’engagement des chefs coutumiers dans la conservation et gestion des ressources naturelles du paysage de la Reserve Naturelle d’ </a:t>
            </a:r>
            <a:r>
              <a:rPr lang="fr-FR" sz="1800" dirty="0" err="1">
                <a:solidFill>
                  <a:srgbClr val="FFC000"/>
                </a:solidFill>
                <a:ea typeface="Calibri"/>
              </a:rPr>
              <a:t>Itombwe</a:t>
            </a:r>
            <a:r>
              <a:rPr lang="fr-FR" sz="1800" dirty="0">
                <a:solidFill>
                  <a:srgbClr val="FFC000"/>
                </a:solidFill>
                <a:ea typeface="Calibri"/>
              </a:rPr>
              <a:t>.</a:t>
            </a:r>
            <a:endParaRPr lang="fr-FR" sz="1800" kern="100" dirty="0" smtClean="0">
              <a:solidFill>
                <a:srgbClr val="FFC000"/>
              </a:solidFill>
              <a:ea typeface="Calibri"/>
              <a:cs typeface="Times New Roman"/>
            </a:endParaRPr>
          </a:p>
        </p:txBody>
      </p:sp>
      <p:sp>
        <p:nvSpPr>
          <p:cNvPr id="16" name="Espace réservé du texte 5"/>
          <p:cNvSpPr txBox="1">
            <a:spLocks/>
          </p:cNvSpPr>
          <p:nvPr/>
        </p:nvSpPr>
        <p:spPr>
          <a:xfrm>
            <a:off x="5348295" y="2268731"/>
            <a:ext cx="3189758" cy="397308"/>
          </a:xfrm>
          <a:prstGeom prst="rect">
            <a:avLst/>
          </a:prstGeom>
          <a:solidFill>
            <a:schemeClr val="accent1">
              <a:lumMod val="40000"/>
              <a:lumOff val="6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Clr>
                <a:srgbClr val="9ECD33"/>
              </a:buClr>
            </a:pPr>
            <a:r>
              <a:rPr lang="fr-FR" sz="1600" b="1" dirty="0" smtClean="0">
                <a:solidFill>
                  <a:srgbClr val="44BEA9"/>
                </a:solidFill>
              </a:rPr>
              <a:t>IMPACTS</a:t>
            </a:r>
            <a:endParaRPr lang="fr-FR" sz="1600" b="1" dirty="0">
              <a:solidFill>
                <a:srgbClr val="44BEA9"/>
              </a:solidFill>
            </a:endParaRPr>
          </a:p>
        </p:txBody>
      </p:sp>
      <p:sp>
        <p:nvSpPr>
          <p:cNvPr id="17" name="Flèche vers le bas 16"/>
          <p:cNvSpPr/>
          <p:nvPr/>
        </p:nvSpPr>
        <p:spPr>
          <a:xfrm>
            <a:off x="6677348" y="2720489"/>
            <a:ext cx="350889" cy="2460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
        <p:nvSpPr>
          <p:cNvPr id="18" name="Espace réservé du texte 7"/>
          <p:cNvSpPr txBox="1">
            <a:spLocks/>
          </p:cNvSpPr>
          <p:nvPr/>
        </p:nvSpPr>
        <p:spPr>
          <a:xfrm>
            <a:off x="8636771" y="2975426"/>
            <a:ext cx="3080418" cy="2415281"/>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indent="-342900" algn="l">
              <a:lnSpc>
                <a:spcPct val="115000"/>
              </a:lnSpc>
              <a:spcAft>
                <a:spcPts val="0"/>
              </a:spcAft>
              <a:buClr>
                <a:srgbClr val="9ECD33"/>
              </a:buClr>
              <a:buFont typeface="Wingdings" pitchFamily="2" charset="2"/>
              <a:buChar char="v"/>
            </a:pPr>
            <a:r>
              <a:rPr lang="fr-FR" sz="1800" dirty="0">
                <a:solidFill>
                  <a:schemeClr val="accent6">
                    <a:lumMod val="40000"/>
                    <a:lumOff val="60000"/>
                  </a:schemeClr>
                </a:solidFill>
                <a:ea typeface="Calibri"/>
              </a:rPr>
              <a:t>Besoin de renforcement des normes et savoir traditionnels pour la conservation et gestion intégrale du site. </a:t>
            </a:r>
            <a:endParaRPr lang="fr-FR" sz="1800" dirty="0" smtClean="0">
              <a:solidFill>
                <a:schemeClr val="accent6">
                  <a:lumMod val="40000"/>
                  <a:lumOff val="60000"/>
                </a:schemeClr>
              </a:solidFill>
              <a:ea typeface="Times New Roman"/>
              <a:cs typeface="Times New Roman"/>
            </a:endParaRPr>
          </a:p>
        </p:txBody>
      </p:sp>
      <p:sp>
        <p:nvSpPr>
          <p:cNvPr id="19" name="Espace réservé du texte 5"/>
          <p:cNvSpPr txBox="1">
            <a:spLocks/>
          </p:cNvSpPr>
          <p:nvPr/>
        </p:nvSpPr>
        <p:spPr>
          <a:xfrm>
            <a:off x="8636770" y="2268731"/>
            <a:ext cx="3080419" cy="426560"/>
          </a:xfrm>
          <a:prstGeom prst="rect">
            <a:avLst/>
          </a:prstGeom>
          <a:solidFill>
            <a:schemeClr val="tx1">
              <a:lumMod val="65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Clr>
                <a:srgbClr val="9ECD33"/>
              </a:buClr>
            </a:pPr>
            <a:r>
              <a:rPr lang="fr-FR" sz="1600" b="1" dirty="0" smtClean="0">
                <a:solidFill>
                  <a:srgbClr val="FFFF00"/>
                </a:solidFill>
              </a:rPr>
              <a:t>DEFIS</a:t>
            </a:r>
            <a:endParaRPr lang="fr-FR" sz="1600" b="1" dirty="0">
              <a:solidFill>
                <a:srgbClr val="FFFF00"/>
              </a:solidFill>
            </a:endParaRPr>
          </a:p>
        </p:txBody>
      </p:sp>
      <p:sp>
        <p:nvSpPr>
          <p:cNvPr id="20" name="Flèche vers le bas 19"/>
          <p:cNvSpPr/>
          <p:nvPr/>
        </p:nvSpPr>
        <p:spPr>
          <a:xfrm>
            <a:off x="10081034" y="2720489"/>
            <a:ext cx="241526"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Tree>
    <p:extLst>
      <p:ext uri="{BB962C8B-B14F-4D97-AF65-F5344CB8AC3E}">
        <p14:creationId xmlns:p14="http://schemas.microsoft.com/office/powerpoint/2010/main" val="1057241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91848" y="957940"/>
            <a:ext cx="6719777" cy="649003"/>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Quelques p</a:t>
            </a:r>
            <a:r>
              <a:rPr lang="fr-FR" sz="3600" dirty="0" smtClean="0">
                <a:latin typeface="Times New Roman"/>
                <a:ea typeface="Calibri"/>
              </a:rPr>
              <a:t>hotos de l’activité</a:t>
            </a:r>
            <a:endParaRPr lang="fr-FR" sz="3600" dirty="0">
              <a:solidFill>
                <a:schemeClr val="tx1"/>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pic>
        <p:nvPicPr>
          <p:cNvPr id="14" name="Image 13"/>
          <p:cNvPicPr/>
          <p:nvPr/>
        </p:nvPicPr>
        <p:blipFill>
          <a:blip r:embed="rId4"/>
          <a:srcRect r="1252"/>
          <a:stretch>
            <a:fillRect/>
          </a:stretch>
        </p:blipFill>
        <p:spPr bwMode="auto">
          <a:xfrm>
            <a:off x="297713" y="2020185"/>
            <a:ext cx="5911702" cy="46251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Image 14"/>
          <p:cNvPicPr/>
          <p:nvPr/>
        </p:nvPicPr>
        <p:blipFill>
          <a:blip r:embed="rId5"/>
          <a:srcRect l="1572"/>
          <a:stretch>
            <a:fillRect/>
          </a:stretch>
        </p:blipFill>
        <p:spPr bwMode="auto">
          <a:xfrm>
            <a:off x="6549656" y="2020183"/>
            <a:ext cx="5497030" cy="4710225"/>
          </a:xfrm>
          <a:prstGeom prst="rect">
            <a:avLst/>
          </a:prstGeom>
          <a:noFill/>
          <a:ln w="9525">
            <a:noFill/>
            <a:miter lim="800000"/>
            <a:headEnd/>
            <a:tailEnd/>
          </a:ln>
        </p:spPr>
      </p:pic>
    </p:spTree>
    <p:extLst>
      <p:ext uri="{BB962C8B-B14F-4D97-AF65-F5344CB8AC3E}">
        <p14:creationId xmlns:p14="http://schemas.microsoft.com/office/powerpoint/2010/main" val="989126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951" y="1041991"/>
            <a:ext cx="11762044" cy="680484"/>
          </a:xfrm>
        </p:spPr>
        <p:txBody>
          <a:bodyPr/>
          <a:lstStyle/>
          <a:p>
            <a:pPr lvl="0" algn="just">
              <a:lnSpc>
                <a:spcPct val="115000"/>
              </a:lnSpc>
              <a:spcAft>
                <a:spcPts val="0"/>
              </a:spcAft>
            </a:pP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sz="1600" dirty="0" smtClean="0">
                <a:solidFill>
                  <a:schemeClr val="accent5">
                    <a:lumMod val="60000"/>
                    <a:lumOff val="40000"/>
                  </a:schemeClr>
                </a:solidFill>
                <a:effectLst>
                  <a:outerShdw blurRad="38100" dist="38100" dir="2700000" algn="tl">
                    <a:srgbClr val="000000">
                      <a:alpha val="43137"/>
                    </a:srgbClr>
                  </a:outerShdw>
                </a:effectLst>
                <a:latin typeface="+mn-lt"/>
                <a:ea typeface="Calibri"/>
              </a:rPr>
              <a:t>5. ANNÉE 2019 : - </a:t>
            </a:r>
            <a:r>
              <a:rPr lang="fr-FR" sz="1600" dirty="0" smtClean="0">
                <a:solidFill>
                  <a:schemeClr val="accent5">
                    <a:lumMod val="60000"/>
                    <a:lumOff val="40000"/>
                  </a:schemeClr>
                </a:solidFill>
                <a:effectLst>
                  <a:outerShdw blurRad="38100" dist="38100" dir="2700000" algn="tl">
                    <a:srgbClr val="000000">
                      <a:alpha val="43137"/>
                    </a:srgbClr>
                  </a:outerShdw>
                </a:effectLst>
                <a:latin typeface="+mn-lt"/>
                <a:ea typeface="Times New Roman"/>
                <a:cs typeface="Times New Roman"/>
              </a:rPr>
              <a:t>RENFORCEMENT DES CAPACITÉS DES CLPA SUR LE CLIP ET LA GESTION DES RN;</a:t>
            </a:r>
            <a:br>
              <a:rPr lang="fr-FR" sz="1600" dirty="0" smtClean="0">
                <a:solidFill>
                  <a:schemeClr val="accent5">
                    <a:lumMod val="60000"/>
                    <a:lumOff val="40000"/>
                  </a:schemeClr>
                </a:solidFill>
                <a:effectLst>
                  <a:outerShdw blurRad="38100" dist="38100" dir="2700000" algn="tl">
                    <a:srgbClr val="000000">
                      <a:alpha val="43137"/>
                    </a:srgbClr>
                  </a:outerShdw>
                </a:effectLst>
                <a:latin typeface="+mn-lt"/>
                <a:ea typeface="Times New Roman"/>
                <a:cs typeface="Times New Roman"/>
              </a:rPr>
            </a:br>
            <a:r>
              <a:rPr lang="fr-FR" sz="1600" dirty="0" smtClean="0">
                <a:solidFill>
                  <a:schemeClr val="accent5">
                    <a:lumMod val="60000"/>
                    <a:lumOff val="40000"/>
                  </a:schemeClr>
                </a:solidFill>
                <a:effectLst>
                  <a:outerShdw blurRad="38100" dist="38100" dir="2700000" algn="tl">
                    <a:srgbClr val="000000">
                      <a:alpha val="43137"/>
                    </a:srgbClr>
                  </a:outerShdw>
                </a:effectLst>
                <a:latin typeface="+mn-lt"/>
                <a:ea typeface="Times New Roman"/>
                <a:cs typeface="Times New Roman"/>
              </a:rPr>
              <a:t>- </a:t>
            </a:r>
            <a:r>
              <a:rPr lang="fr-FR" sz="1600" dirty="0" smtClean="0">
                <a:solidFill>
                  <a:schemeClr val="accent5">
                    <a:lumMod val="60000"/>
                    <a:lumOff val="40000"/>
                  </a:schemeClr>
                </a:solidFill>
                <a:effectLst>
                  <a:outerShdw blurRad="38100" dist="38100" dir="2700000" algn="tl">
                    <a:srgbClr val="000000">
                      <a:alpha val="43137"/>
                    </a:srgbClr>
                  </a:outerShdw>
                </a:effectLst>
                <a:latin typeface="+mn-lt"/>
                <a:ea typeface="Calibri"/>
              </a:rPr>
              <a:t>ATELIER SUR L’INTERPRÉTATION DE LA CONVENTION SUR LA BIODIVERSITÉ EN LIEN AVEC LA CONVENTION D’AICHI</a:t>
            </a:r>
            <a:endParaRPr lang="fr-FR" sz="1600" dirty="0">
              <a:solidFill>
                <a:schemeClr val="accent5">
                  <a:lumMod val="60000"/>
                  <a:lumOff val="40000"/>
                </a:schemeClr>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
        <p:nvSpPr>
          <p:cNvPr id="9" name="Espace réservé du texte 7"/>
          <p:cNvSpPr txBox="1">
            <a:spLocks/>
          </p:cNvSpPr>
          <p:nvPr/>
        </p:nvSpPr>
        <p:spPr>
          <a:xfrm>
            <a:off x="228322" y="3136605"/>
            <a:ext cx="3535603" cy="3125971"/>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indent="-342900" algn="l">
              <a:lnSpc>
                <a:spcPct val="115000"/>
              </a:lnSpc>
              <a:spcAft>
                <a:spcPts val="0"/>
              </a:spcAft>
              <a:buClr>
                <a:srgbClr val="9ECD33"/>
              </a:buClr>
              <a:buFont typeface="Wingdings" pitchFamily="2" charset="2"/>
              <a:buChar char="v"/>
            </a:pPr>
            <a:r>
              <a:rPr lang="fr-FR" sz="1800" dirty="0">
                <a:ea typeface="Calibri"/>
              </a:rPr>
              <a:t>Renforcer les capacités des communautés sur la connaissance des lois nationales, </a:t>
            </a:r>
            <a:r>
              <a:rPr lang="fr-FR" sz="1800" dirty="0" smtClean="0">
                <a:ea typeface="Calibri"/>
              </a:rPr>
              <a:t>conventions internationales  </a:t>
            </a:r>
            <a:r>
              <a:rPr lang="fr-FR" sz="1800" dirty="0">
                <a:ea typeface="Calibri"/>
              </a:rPr>
              <a:t>et traités ratifiés en rapport à la gouvernance des Ressources Naturelles fondés sur les droits humains. </a:t>
            </a:r>
            <a:endParaRPr lang="fr-FR" sz="1800" dirty="0" smtClean="0">
              <a:solidFill>
                <a:prstClr val="white"/>
              </a:solidFill>
              <a:ea typeface="Times New Roman"/>
              <a:cs typeface="Times New Roman"/>
            </a:endParaRPr>
          </a:p>
        </p:txBody>
      </p:sp>
      <p:sp>
        <p:nvSpPr>
          <p:cNvPr id="10" name="Espace réservé du texte 5"/>
          <p:cNvSpPr txBox="1">
            <a:spLocks/>
          </p:cNvSpPr>
          <p:nvPr/>
        </p:nvSpPr>
        <p:spPr>
          <a:xfrm>
            <a:off x="286902" y="2272860"/>
            <a:ext cx="3477024" cy="426560"/>
          </a:xfrm>
          <a:prstGeom prst="rect">
            <a:avLst/>
          </a:prstGeom>
          <a:solidFill>
            <a:schemeClr val="accent5">
              <a:lumMod val="20000"/>
              <a:lumOff val="8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1600" b="1" dirty="0" smtClean="0">
                <a:solidFill>
                  <a:srgbClr val="FFC000"/>
                </a:solidFill>
              </a:rPr>
              <a:t>REALISATIONS</a:t>
            </a:r>
            <a:endParaRPr lang="fr-FR" sz="1600" b="1" dirty="0">
              <a:solidFill>
                <a:srgbClr val="FFC000"/>
              </a:solidFill>
            </a:endParaRPr>
          </a:p>
        </p:txBody>
      </p:sp>
      <p:sp>
        <p:nvSpPr>
          <p:cNvPr id="11" name="Flèche vers le bas 10"/>
          <p:cNvSpPr/>
          <p:nvPr/>
        </p:nvSpPr>
        <p:spPr>
          <a:xfrm>
            <a:off x="1828607" y="2796371"/>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
        <p:nvSpPr>
          <p:cNvPr id="15" name="Espace réservé du texte 7"/>
          <p:cNvSpPr txBox="1">
            <a:spLocks/>
          </p:cNvSpPr>
          <p:nvPr/>
        </p:nvSpPr>
        <p:spPr>
          <a:xfrm>
            <a:off x="4051068" y="3136605"/>
            <a:ext cx="7995618" cy="3625702"/>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indent="-285750" algn="just">
              <a:lnSpc>
                <a:spcPct val="107000"/>
              </a:lnSpc>
              <a:spcAft>
                <a:spcPts val="800"/>
              </a:spcAft>
              <a:buFont typeface="Wingdings" pitchFamily="2" charset="2"/>
              <a:buChar char="v"/>
            </a:pPr>
            <a:r>
              <a:rPr lang="fr-FR" sz="1800" kern="100" dirty="0">
                <a:solidFill>
                  <a:schemeClr val="accent6">
                    <a:lumMod val="40000"/>
                    <a:lumOff val="60000"/>
                  </a:schemeClr>
                </a:solidFill>
                <a:ea typeface="Calibri"/>
                <a:cs typeface="Times New Roman"/>
              </a:rPr>
              <a:t>34 forêts communautaires  identifiées dont 30 forêts de communautés locales et 4 appartenant aux peuples autochtones </a:t>
            </a:r>
            <a:r>
              <a:rPr lang="fr-FR" sz="1800" kern="100" dirty="0" smtClean="0">
                <a:solidFill>
                  <a:schemeClr val="accent6">
                    <a:lumMod val="40000"/>
                    <a:lumOff val="60000"/>
                  </a:schemeClr>
                </a:solidFill>
                <a:ea typeface="Calibri"/>
                <a:cs typeface="Times New Roman"/>
              </a:rPr>
              <a:t>pygmées.</a:t>
            </a:r>
          </a:p>
          <a:p>
            <a:pPr marL="285750" indent="-285750" algn="just">
              <a:lnSpc>
                <a:spcPct val="107000"/>
              </a:lnSpc>
              <a:spcAft>
                <a:spcPts val="800"/>
              </a:spcAft>
              <a:buFont typeface="Wingdings" pitchFamily="2" charset="2"/>
              <a:buChar char="v"/>
            </a:pPr>
            <a:r>
              <a:rPr lang="fr-FR" sz="1800" kern="100" dirty="0" smtClean="0">
                <a:solidFill>
                  <a:schemeClr val="accent6">
                    <a:lumMod val="40000"/>
                    <a:lumOff val="60000"/>
                  </a:schemeClr>
                </a:solidFill>
                <a:ea typeface="Calibri"/>
                <a:cs typeface="Times New Roman"/>
              </a:rPr>
              <a:t>Mise </a:t>
            </a:r>
            <a:r>
              <a:rPr lang="fr-FR" sz="1800" kern="100" dirty="0">
                <a:solidFill>
                  <a:schemeClr val="accent6">
                    <a:lumMod val="40000"/>
                    <a:lumOff val="60000"/>
                  </a:schemeClr>
                </a:solidFill>
                <a:ea typeface="Calibri"/>
                <a:cs typeface="Times New Roman"/>
              </a:rPr>
              <a:t>en place d’un collectif inter-associatif pour la promotion des peuples autochtones au Congo, CIAPPACO regroupant les PA du massif d’Itombwe et du paysage adjacent de LWAMA, FIZI, NYANGI, ITOMBWE et TANGANYIKA (Kalemie) , (en veilleuse) </a:t>
            </a:r>
            <a:r>
              <a:rPr lang="fr-FR" sz="1800" kern="100" dirty="0" smtClean="0">
                <a:solidFill>
                  <a:schemeClr val="accent6">
                    <a:lumMod val="40000"/>
                    <a:lumOff val="60000"/>
                  </a:schemeClr>
                </a:solidFill>
                <a:ea typeface="Calibri"/>
                <a:cs typeface="Times New Roman"/>
              </a:rPr>
              <a:t>;</a:t>
            </a:r>
          </a:p>
          <a:p>
            <a:pPr marL="285750" indent="-285750" algn="just">
              <a:lnSpc>
                <a:spcPct val="107000"/>
              </a:lnSpc>
              <a:spcAft>
                <a:spcPts val="800"/>
              </a:spcAft>
              <a:buFont typeface="Wingdings" pitchFamily="2" charset="2"/>
              <a:buChar char="v"/>
            </a:pPr>
            <a:r>
              <a:rPr lang="fr-FR" sz="1800" dirty="0" smtClean="0">
                <a:solidFill>
                  <a:schemeClr val="accent6">
                    <a:lumMod val="40000"/>
                    <a:lumOff val="60000"/>
                  </a:schemeClr>
                </a:solidFill>
                <a:ea typeface="Calibri"/>
              </a:rPr>
              <a:t>Identification </a:t>
            </a:r>
            <a:r>
              <a:rPr lang="fr-FR" sz="1800" dirty="0">
                <a:solidFill>
                  <a:schemeClr val="accent6">
                    <a:lumMod val="40000"/>
                    <a:lumOff val="60000"/>
                  </a:schemeClr>
                </a:solidFill>
                <a:ea typeface="Calibri"/>
              </a:rPr>
              <a:t>des actes sensibles du plaidoyer dans les domaines de forêts et agriculture, de lac et rivières, conflits environnementaux et sociaux, dans le partage et gouvernance des ressources naturelles.</a:t>
            </a:r>
            <a:endParaRPr lang="fr-FR" sz="1800" kern="100" dirty="0" smtClean="0">
              <a:solidFill>
                <a:schemeClr val="accent6">
                  <a:lumMod val="40000"/>
                  <a:lumOff val="60000"/>
                </a:schemeClr>
              </a:solidFill>
              <a:ea typeface="Calibri"/>
              <a:cs typeface="Times New Roman"/>
            </a:endParaRPr>
          </a:p>
        </p:txBody>
      </p:sp>
      <p:sp>
        <p:nvSpPr>
          <p:cNvPr id="16" name="Espace réservé du texte 5"/>
          <p:cNvSpPr txBox="1">
            <a:spLocks/>
          </p:cNvSpPr>
          <p:nvPr/>
        </p:nvSpPr>
        <p:spPr>
          <a:xfrm>
            <a:off x="4051068" y="2285903"/>
            <a:ext cx="7995617" cy="380135"/>
          </a:xfrm>
          <a:prstGeom prst="rect">
            <a:avLst/>
          </a:prstGeom>
          <a:solidFill>
            <a:schemeClr val="accent1">
              <a:lumMod val="40000"/>
              <a:lumOff val="6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1600" b="1" dirty="0" smtClean="0">
                <a:solidFill>
                  <a:schemeClr val="accent4">
                    <a:lumMod val="75000"/>
                  </a:schemeClr>
                </a:solidFill>
              </a:rPr>
              <a:t>IMPACTS</a:t>
            </a:r>
            <a:endParaRPr lang="fr-FR" sz="1600" b="1" dirty="0">
              <a:solidFill>
                <a:schemeClr val="accent4">
                  <a:lumMod val="75000"/>
                </a:schemeClr>
              </a:solidFill>
            </a:endParaRPr>
          </a:p>
        </p:txBody>
      </p:sp>
      <p:sp>
        <p:nvSpPr>
          <p:cNvPr id="17" name="Flèche vers le bas 16"/>
          <p:cNvSpPr/>
          <p:nvPr/>
        </p:nvSpPr>
        <p:spPr>
          <a:xfrm>
            <a:off x="7985207" y="2741755"/>
            <a:ext cx="350889" cy="3204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Tree>
    <p:extLst>
      <p:ext uri="{BB962C8B-B14F-4D97-AF65-F5344CB8AC3E}">
        <p14:creationId xmlns:p14="http://schemas.microsoft.com/office/powerpoint/2010/main" val="30502672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950" y="1063256"/>
            <a:ext cx="11857735" cy="701749"/>
          </a:xfrm>
        </p:spPr>
        <p:txBody>
          <a:bodyPr/>
          <a:lstStyle/>
          <a:p>
            <a:pPr lvl="0" algn="just">
              <a:lnSpc>
                <a:spcPct val="115000"/>
              </a:lnSpc>
              <a:spcAft>
                <a:spcPts val="0"/>
              </a:spcAft>
            </a:pP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sz="1600" dirty="0" smtClean="0">
                <a:solidFill>
                  <a:schemeClr val="accent5">
                    <a:lumMod val="60000"/>
                    <a:lumOff val="40000"/>
                  </a:schemeClr>
                </a:solidFill>
                <a:effectLst>
                  <a:outerShdw blurRad="38100" dist="38100" dir="2700000" algn="tl">
                    <a:srgbClr val="000000">
                      <a:alpha val="43137"/>
                    </a:srgbClr>
                  </a:outerShdw>
                </a:effectLst>
                <a:latin typeface="+mn-lt"/>
                <a:ea typeface="Calibri"/>
              </a:rPr>
              <a:t>5. ANNÉE 2019 : - </a:t>
            </a:r>
            <a:r>
              <a:rPr lang="fr-FR" sz="1600" dirty="0" smtClean="0">
                <a:solidFill>
                  <a:schemeClr val="accent5">
                    <a:lumMod val="60000"/>
                    <a:lumOff val="40000"/>
                  </a:schemeClr>
                </a:solidFill>
                <a:effectLst>
                  <a:outerShdw blurRad="38100" dist="38100" dir="2700000" algn="tl">
                    <a:srgbClr val="000000">
                      <a:alpha val="43137"/>
                    </a:srgbClr>
                  </a:outerShdw>
                </a:effectLst>
                <a:latin typeface="+mn-lt"/>
                <a:ea typeface="Times New Roman"/>
                <a:cs typeface="Times New Roman"/>
              </a:rPr>
              <a:t>RENFORCEMENT DES CAPACITÉS DES CLPA SUR LE CLIP ET LA GESTION DES RN;</a:t>
            </a:r>
            <a:br>
              <a:rPr lang="fr-FR" sz="1600" dirty="0" smtClean="0">
                <a:solidFill>
                  <a:schemeClr val="accent5">
                    <a:lumMod val="60000"/>
                    <a:lumOff val="40000"/>
                  </a:schemeClr>
                </a:solidFill>
                <a:effectLst>
                  <a:outerShdw blurRad="38100" dist="38100" dir="2700000" algn="tl">
                    <a:srgbClr val="000000">
                      <a:alpha val="43137"/>
                    </a:srgbClr>
                  </a:outerShdw>
                </a:effectLst>
                <a:latin typeface="+mn-lt"/>
                <a:ea typeface="Times New Roman"/>
                <a:cs typeface="Times New Roman"/>
              </a:rPr>
            </a:br>
            <a:r>
              <a:rPr lang="fr-FR" sz="1600" dirty="0" smtClean="0">
                <a:solidFill>
                  <a:schemeClr val="accent5">
                    <a:lumMod val="60000"/>
                    <a:lumOff val="40000"/>
                  </a:schemeClr>
                </a:solidFill>
                <a:effectLst>
                  <a:outerShdw blurRad="38100" dist="38100" dir="2700000" algn="tl">
                    <a:srgbClr val="000000">
                      <a:alpha val="43137"/>
                    </a:srgbClr>
                  </a:outerShdw>
                </a:effectLst>
                <a:latin typeface="+mn-lt"/>
                <a:ea typeface="Times New Roman"/>
                <a:cs typeface="Times New Roman"/>
              </a:rPr>
              <a:t>- </a:t>
            </a:r>
            <a:r>
              <a:rPr lang="fr-FR" sz="1600" dirty="0" smtClean="0">
                <a:solidFill>
                  <a:schemeClr val="accent5">
                    <a:lumMod val="60000"/>
                    <a:lumOff val="40000"/>
                  </a:schemeClr>
                </a:solidFill>
                <a:effectLst>
                  <a:outerShdw blurRad="38100" dist="38100" dir="2700000" algn="tl">
                    <a:srgbClr val="000000">
                      <a:alpha val="43137"/>
                    </a:srgbClr>
                  </a:outerShdw>
                </a:effectLst>
                <a:latin typeface="+mn-lt"/>
                <a:ea typeface="Calibri"/>
              </a:rPr>
              <a:t>ATELIER SUR L’INTERPRÉTATION DE LA CONVENTION SUR LA BIODIVERSITÉ EN LIEN AVEC LA CONVENTION D’AICHI(</a:t>
            </a:r>
            <a:r>
              <a:rPr lang="fr-FR" sz="1600" dirty="0" smtClean="0">
                <a:solidFill>
                  <a:srgbClr val="FFFF00"/>
                </a:solidFill>
                <a:effectLst>
                  <a:outerShdw blurRad="38100" dist="38100" dir="2700000" algn="tl">
                    <a:srgbClr val="000000">
                      <a:alpha val="43137"/>
                    </a:srgbClr>
                  </a:outerShdw>
                </a:effectLst>
                <a:latin typeface="+mn-lt"/>
                <a:ea typeface="Calibri"/>
              </a:rPr>
              <a:t>SUITE</a:t>
            </a:r>
            <a:r>
              <a:rPr lang="fr-FR" sz="1600" dirty="0" smtClean="0">
                <a:solidFill>
                  <a:schemeClr val="accent5">
                    <a:lumMod val="60000"/>
                    <a:lumOff val="40000"/>
                  </a:schemeClr>
                </a:solidFill>
                <a:effectLst>
                  <a:outerShdw blurRad="38100" dist="38100" dir="2700000" algn="tl">
                    <a:srgbClr val="000000">
                      <a:alpha val="43137"/>
                    </a:srgbClr>
                  </a:outerShdw>
                </a:effectLst>
                <a:latin typeface="+mn-lt"/>
                <a:ea typeface="Calibri"/>
              </a:rPr>
              <a:t>)</a:t>
            </a:r>
            <a:endParaRPr lang="fr-FR" sz="1600" dirty="0">
              <a:solidFill>
                <a:schemeClr val="accent5">
                  <a:lumMod val="60000"/>
                  <a:lumOff val="40000"/>
                </a:schemeClr>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
        <p:nvSpPr>
          <p:cNvPr id="9" name="Espace réservé du texte 7"/>
          <p:cNvSpPr txBox="1">
            <a:spLocks/>
          </p:cNvSpPr>
          <p:nvPr/>
        </p:nvSpPr>
        <p:spPr>
          <a:xfrm>
            <a:off x="228321" y="3136605"/>
            <a:ext cx="5045427" cy="3040911"/>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lvl="0" indent="-285750" algn="l">
              <a:lnSpc>
                <a:spcPct val="115000"/>
              </a:lnSpc>
              <a:spcAft>
                <a:spcPts val="0"/>
              </a:spcAft>
              <a:buFont typeface="Wingdings" pitchFamily="2" charset="2"/>
              <a:buChar char="v"/>
            </a:pPr>
            <a:r>
              <a:rPr lang="fr-FR" sz="1800" dirty="0">
                <a:solidFill>
                  <a:srgbClr val="FFFF00"/>
                </a:solidFill>
                <a:ea typeface="Times New Roman"/>
                <a:cs typeface="Times New Roman"/>
              </a:rPr>
              <a:t>Implication des communautés locales dans la gouvernance environnementale et sociale. </a:t>
            </a:r>
            <a:endParaRPr lang="fr-FR" sz="1800" dirty="0" smtClean="0">
              <a:solidFill>
                <a:srgbClr val="FFFF00"/>
              </a:solidFill>
              <a:ea typeface="Times New Roman"/>
              <a:cs typeface="Times New Roman"/>
            </a:endParaRPr>
          </a:p>
          <a:p>
            <a:pPr marL="285750" lvl="0" indent="-285750" algn="l">
              <a:lnSpc>
                <a:spcPct val="115000"/>
              </a:lnSpc>
              <a:spcAft>
                <a:spcPts val="0"/>
              </a:spcAft>
              <a:buFont typeface="Wingdings" pitchFamily="2" charset="2"/>
              <a:buChar char="v"/>
            </a:pPr>
            <a:r>
              <a:rPr lang="fr-FR" sz="1800" dirty="0" smtClean="0">
                <a:solidFill>
                  <a:srgbClr val="FFFF00"/>
                </a:solidFill>
                <a:ea typeface="Calibri"/>
              </a:rPr>
              <a:t>Concilier </a:t>
            </a:r>
            <a:r>
              <a:rPr lang="fr-FR" sz="1800" dirty="0">
                <a:solidFill>
                  <a:srgbClr val="FFFF00"/>
                </a:solidFill>
                <a:ea typeface="Calibri"/>
              </a:rPr>
              <a:t>les détenteurs les des droits et des obligations dans le respect des lois portant </a:t>
            </a:r>
            <a:r>
              <a:rPr lang="fr-FR" sz="1800" dirty="0" smtClean="0">
                <a:solidFill>
                  <a:srgbClr val="FFFF00"/>
                </a:solidFill>
                <a:ea typeface="Calibri"/>
              </a:rPr>
              <a:t>gouvernance </a:t>
            </a:r>
            <a:r>
              <a:rPr lang="fr-FR" sz="1800" dirty="0">
                <a:solidFill>
                  <a:srgbClr val="FFFF00"/>
                </a:solidFill>
                <a:ea typeface="Calibri"/>
              </a:rPr>
              <a:t>environnementale sociale dans tous les projets et programmes de développement durable. </a:t>
            </a:r>
            <a:endParaRPr lang="fr-FR" sz="1800" dirty="0" smtClean="0">
              <a:solidFill>
                <a:srgbClr val="FFFF00"/>
              </a:solidFill>
              <a:ea typeface="Times New Roman"/>
              <a:cs typeface="Times New Roman"/>
            </a:endParaRPr>
          </a:p>
        </p:txBody>
      </p:sp>
      <p:sp>
        <p:nvSpPr>
          <p:cNvPr id="10" name="Espace réservé du texte 5"/>
          <p:cNvSpPr txBox="1">
            <a:spLocks/>
          </p:cNvSpPr>
          <p:nvPr/>
        </p:nvSpPr>
        <p:spPr>
          <a:xfrm>
            <a:off x="286901" y="2272860"/>
            <a:ext cx="4986847" cy="426560"/>
          </a:xfrm>
          <a:prstGeom prst="rect">
            <a:avLst/>
          </a:prstGeom>
          <a:solidFill>
            <a:schemeClr val="accent5">
              <a:lumMod val="20000"/>
              <a:lumOff val="8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1600" b="1" dirty="0" smtClean="0">
                <a:solidFill>
                  <a:srgbClr val="92D050"/>
                </a:solidFill>
              </a:rPr>
              <a:t>IMPACTS</a:t>
            </a:r>
            <a:endParaRPr lang="fr-FR" sz="1600" b="1" dirty="0">
              <a:solidFill>
                <a:srgbClr val="92D050"/>
              </a:solidFill>
            </a:endParaRPr>
          </a:p>
        </p:txBody>
      </p:sp>
      <p:sp>
        <p:nvSpPr>
          <p:cNvPr id="11" name="Flèche vers le bas 10"/>
          <p:cNvSpPr/>
          <p:nvPr/>
        </p:nvSpPr>
        <p:spPr>
          <a:xfrm>
            <a:off x="2562284" y="2796371"/>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
        <p:nvSpPr>
          <p:cNvPr id="15" name="Espace réservé du texte 7"/>
          <p:cNvSpPr txBox="1">
            <a:spLocks/>
          </p:cNvSpPr>
          <p:nvPr/>
        </p:nvSpPr>
        <p:spPr>
          <a:xfrm>
            <a:off x="5550194" y="3136606"/>
            <a:ext cx="6496491" cy="2169041"/>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lvl="0" indent="-285750" algn="just">
              <a:lnSpc>
                <a:spcPct val="115000"/>
              </a:lnSpc>
              <a:spcAft>
                <a:spcPts val="0"/>
              </a:spcAft>
              <a:buFont typeface="Wingdings" pitchFamily="2" charset="2"/>
              <a:buChar char="v"/>
            </a:pPr>
            <a:r>
              <a:rPr lang="fr-FR" sz="1800" dirty="0">
                <a:ea typeface="Times New Roman"/>
                <a:cs typeface="Times New Roman"/>
              </a:rPr>
              <a:t>Accès au partage équitable des avantages issus des Ressources Naturelles </a:t>
            </a:r>
            <a:r>
              <a:rPr lang="fr-FR" sz="1800" dirty="0" smtClean="0">
                <a:ea typeface="Times New Roman"/>
                <a:cs typeface="Times New Roman"/>
              </a:rPr>
              <a:t>;</a:t>
            </a:r>
          </a:p>
          <a:p>
            <a:pPr marL="285750" lvl="0" indent="-285750" algn="just">
              <a:lnSpc>
                <a:spcPct val="115000"/>
              </a:lnSpc>
              <a:spcAft>
                <a:spcPts val="0"/>
              </a:spcAft>
              <a:buFont typeface="Wingdings" pitchFamily="2" charset="2"/>
              <a:buChar char="v"/>
            </a:pPr>
            <a:r>
              <a:rPr lang="fr-FR" sz="1800" dirty="0" smtClean="0">
                <a:ea typeface="Times New Roman"/>
                <a:cs typeface="Times New Roman"/>
              </a:rPr>
              <a:t>Défi </a:t>
            </a:r>
            <a:r>
              <a:rPr lang="fr-FR" sz="1800" dirty="0">
                <a:ea typeface="Times New Roman"/>
                <a:cs typeface="Times New Roman"/>
              </a:rPr>
              <a:t>lié à </a:t>
            </a:r>
            <a:r>
              <a:rPr lang="fr-FR" sz="1800" dirty="0" smtClean="0">
                <a:ea typeface="Times New Roman"/>
                <a:cs typeface="Times New Roman"/>
              </a:rPr>
              <a:t>la vulgarisation </a:t>
            </a:r>
            <a:r>
              <a:rPr lang="fr-FR" sz="1800" dirty="0">
                <a:ea typeface="Times New Roman"/>
                <a:cs typeface="Times New Roman"/>
              </a:rPr>
              <a:t>et l’applicabilité des lois jure et </a:t>
            </a:r>
            <a:r>
              <a:rPr lang="fr-FR" sz="1800" dirty="0" smtClean="0">
                <a:ea typeface="Times New Roman"/>
                <a:cs typeface="Times New Roman"/>
              </a:rPr>
              <a:t>de facto.</a:t>
            </a:r>
          </a:p>
          <a:p>
            <a:pPr marL="285750" lvl="0" indent="-285750" algn="just">
              <a:lnSpc>
                <a:spcPct val="115000"/>
              </a:lnSpc>
              <a:spcAft>
                <a:spcPts val="0"/>
              </a:spcAft>
              <a:buFont typeface="Wingdings" pitchFamily="2" charset="2"/>
              <a:buChar char="v"/>
            </a:pPr>
            <a:r>
              <a:rPr lang="fr-FR" sz="1800" dirty="0" smtClean="0">
                <a:ea typeface="Times New Roman"/>
                <a:cs typeface="Times New Roman"/>
              </a:rPr>
              <a:t>Défi </a:t>
            </a:r>
            <a:r>
              <a:rPr lang="fr-FR" sz="1800" dirty="0">
                <a:ea typeface="Times New Roman"/>
                <a:cs typeface="Times New Roman"/>
              </a:rPr>
              <a:t>lié à la collaboration entre les parties </a:t>
            </a:r>
            <a:r>
              <a:rPr lang="fr-FR" sz="1800" dirty="0" smtClean="0">
                <a:ea typeface="Times New Roman"/>
                <a:cs typeface="Times New Roman"/>
              </a:rPr>
              <a:t>prenantes.</a:t>
            </a:r>
          </a:p>
          <a:p>
            <a:pPr marL="285750" lvl="0" indent="-285750" algn="just">
              <a:lnSpc>
                <a:spcPct val="115000"/>
              </a:lnSpc>
              <a:spcAft>
                <a:spcPts val="0"/>
              </a:spcAft>
              <a:buFont typeface="Wingdings" pitchFamily="2" charset="2"/>
              <a:buChar char="v"/>
            </a:pPr>
            <a:r>
              <a:rPr lang="fr-FR" sz="1800" dirty="0" smtClean="0">
                <a:ea typeface="Calibri"/>
              </a:rPr>
              <a:t>Défi </a:t>
            </a:r>
            <a:r>
              <a:rPr lang="fr-FR" sz="1800" dirty="0">
                <a:ea typeface="Calibri"/>
              </a:rPr>
              <a:t>lié au leadership environnemental féminin.</a:t>
            </a:r>
            <a:endParaRPr lang="fr-FR" sz="1800" kern="100" dirty="0" smtClean="0">
              <a:solidFill>
                <a:srgbClr val="44BEA9">
                  <a:lumMod val="40000"/>
                  <a:lumOff val="60000"/>
                </a:srgbClr>
              </a:solidFill>
              <a:ea typeface="Calibri"/>
              <a:cs typeface="Times New Roman"/>
            </a:endParaRPr>
          </a:p>
        </p:txBody>
      </p:sp>
      <p:sp>
        <p:nvSpPr>
          <p:cNvPr id="16" name="Espace réservé du texte 5"/>
          <p:cNvSpPr txBox="1">
            <a:spLocks/>
          </p:cNvSpPr>
          <p:nvPr/>
        </p:nvSpPr>
        <p:spPr>
          <a:xfrm>
            <a:off x="5550194" y="2285903"/>
            <a:ext cx="6496491" cy="380135"/>
          </a:xfrm>
          <a:prstGeom prst="rect">
            <a:avLst/>
          </a:prstGeom>
          <a:solidFill>
            <a:schemeClr val="accent1">
              <a:lumMod val="40000"/>
              <a:lumOff val="6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1600" b="1" dirty="0" smtClean="0">
                <a:solidFill>
                  <a:schemeClr val="accent6">
                    <a:lumMod val="75000"/>
                  </a:schemeClr>
                </a:solidFill>
              </a:rPr>
              <a:t>DEFIS</a:t>
            </a:r>
            <a:endParaRPr lang="fr-FR" sz="1600" b="1" dirty="0">
              <a:solidFill>
                <a:schemeClr val="accent6">
                  <a:lumMod val="75000"/>
                </a:schemeClr>
              </a:solidFill>
            </a:endParaRPr>
          </a:p>
        </p:txBody>
      </p:sp>
      <p:sp>
        <p:nvSpPr>
          <p:cNvPr id="17" name="Flèche vers le bas 16"/>
          <p:cNvSpPr/>
          <p:nvPr/>
        </p:nvSpPr>
        <p:spPr>
          <a:xfrm>
            <a:off x="8798439" y="2768211"/>
            <a:ext cx="350889" cy="3204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Tree>
    <p:extLst>
      <p:ext uri="{BB962C8B-B14F-4D97-AF65-F5344CB8AC3E}">
        <p14:creationId xmlns:p14="http://schemas.microsoft.com/office/powerpoint/2010/main" val="1977341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427" y="1052623"/>
            <a:ext cx="11972259" cy="595422"/>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sz="1600" dirty="0" smtClean="0">
                <a:solidFill>
                  <a:srgbClr val="FFFF00"/>
                </a:solidFill>
                <a:latin typeface="+mn-lt"/>
                <a:ea typeface="Calibri"/>
              </a:rPr>
              <a:t>6. </a:t>
            </a:r>
            <a:r>
              <a:rPr lang="fr-FR" sz="1600" dirty="0" smtClean="0">
                <a:solidFill>
                  <a:srgbClr val="FFFF00"/>
                </a:solidFill>
                <a:effectLst>
                  <a:outerShdw blurRad="38100" dist="38100" dir="2700000" algn="tl">
                    <a:srgbClr val="000000">
                      <a:alpha val="43137"/>
                    </a:srgbClr>
                  </a:outerShdw>
                </a:effectLst>
                <a:latin typeface="+mn-lt"/>
                <a:ea typeface="Calibri"/>
              </a:rPr>
              <a:t>ANNÉES 2020-2023 : </a:t>
            </a:r>
            <a:r>
              <a:rPr lang="fr-FR" sz="1600" dirty="0" smtClean="0">
                <a:solidFill>
                  <a:srgbClr val="FFFF00"/>
                </a:solidFill>
                <a:latin typeface="+mn-lt"/>
                <a:ea typeface="Calibri"/>
              </a:rPr>
              <a:t>LANCEMENT DU PROGRAMME D’APPUI À L’ACCOMPAGNEMENT DES COMMUNAUTÉS DANS LE PROCESSUS DE MISE EN ŒUVRE DE LA FORESTERIE COMMUNAUTAIRE DANS LE TERRITOIRE DE FIZI ET ITOMBWE.</a:t>
            </a:r>
            <a:endParaRPr lang="fr-FR" sz="1600" dirty="0">
              <a:solidFill>
                <a:srgbClr val="FFFF00"/>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
        <p:nvSpPr>
          <p:cNvPr id="9" name="Espace réservé du texte 7"/>
          <p:cNvSpPr txBox="1">
            <a:spLocks/>
          </p:cNvSpPr>
          <p:nvPr/>
        </p:nvSpPr>
        <p:spPr>
          <a:xfrm>
            <a:off x="286901" y="3017958"/>
            <a:ext cx="6103266" cy="3648655"/>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lvl="0" indent="-285750" algn="l">
              <a:lnSpc>
                <a:spcPct val="115000"/>
              </a:lnSpc>
              <a:spcAft>
                <a:spcPts val="0"/>
              </a:spcAft>
              <a:buFont typeface="Wingdings" pitchFamily="2" charset="2"/>
              <a:buChar char="v"/>
            </a:pPr>
            <a:r>
              <a:rPr lang="fr-FR" sz="1800" dirty="0">
                <a:solidFill>
                  <a:schemeClr val="accent2">
                    <a:lumMod val="60000"/>
                    <a:lumOff val="40000"/>
                  </a:schemeClr>
                </a:solidFill>
                <a:ea typeface="Times New Roman"/>
                <a:cs typeface="Times New Roman"/>
              </a:rPr>
              <a:t>Constitution des 4  assemblées  communautaires  pour le </a:t>
            </a:r>
            <a:r>
              <a:rPr lang="fr-FR" sz="1800" dirty="0" err="1">
                <a:solidFill>
                  <a:schemeClr val="accent2">
                    <a:lumMod val="60000"/>
                    <a:lumOff val="40000"/>
                  </a:schemeClr>
                </a:solidFill>
                <a:ea typeface="Times New Roman"/>
                <a:cs typeface="Times New Roman"/>
              </a:rPr>
              <a:t>CFCLs</a:t>
            </a:r>
            <a:r>
              <a:rPr lang="fr-FR" sz="1800" dirty="0">
                <a:solidFill>
                  <a:schemeClr val="accent2">
                    <a:lumMod val="60000"/>
                    <a:lumOff val="40000"/>
                  </a:schemeClr>
                </a:solidFill>
                <a:ea typeface="Times New Roman"/>
                <a:cs typeface="Times New Roman"/>
              </a:rPr>
              <a:t> de la forêt communautaire de BUTUNGU N’EHANDA NAMLOMBWA dans  le groupement de </a:t>
            </a:r>
            <a:r>
              <a:rPr lang="fr-FR" sz="1800" dirty="0" err="1">
                <a:solidFill>
                  <a:schemeClr val="accent2">
                    <a:lumMod val="60000"/>
                    <a:lumOff val="40000"/>
                  </a:schemeClr>
                </a:solidFill>
                <a:ea typeface="Times New Roman"/>
                <a:cs typeface="Times New Roman"/>
              </a:rPr>
              <a:t>Basimukuma</a:t>
            </a:r>
            <a:r>
              <a:rPr lang="fr-FR" sz="1800" dirty="0">
                <a:solidFill>
                  <a:schemeClr val="accent2">
                    <a:lumMod val="60000"/>
                    <a:lumOff val="40000"/>
                  </a:schemeClr>
                </a:solidFill>
                <a:ea typeface="Times New Roman"/>
                <a:cs typeface="Times New Roman"/>
              </a:rPr>
              <a:t> Sud,  </a:t>
            </a:r>
            <a:r>
              <a:rPr lang="fr-FR" sz="1800" dirty="0" err="1">
                <a:solidFill>
                  <a:schemeClr val="accent2">
                    <a:lumMod val="60000"/>
                    <a:lumOff val="40000"/>
                  </a:schemeClr>
                </a:solidFill>
                <a:ea typeface="Times New Roman"/>
                <a:cs typeface="Times New Roman"/>
              </a:rPr>
              <a:t>CFCLs</a:t>
            </a:r>
            <a:r>
              <a:rPr lang="fr-FR" sz="1800" dirty="0">
                <a:solidFill>
                  <a:schemeClr val="accent2">
                    <a:lumMod val="60000"/>
                    <a:lumOff val="40000"/>
                  </a:schemeClr>
                </a:solidFill>
                <a:ea typeface="Times New Roman"/>
                <a:cs typeface="Times New Roman"/>
              </a:rPr>
              <a:t> ALEMBE, LUUNDO et  EMO dans le groupement de </a:t>
            </a:r>
            <a:r>
              <a:rPr lang="fr-FR" sz="1800" dirty="0" err="1">
                <a:solidFill>
                  <a:schemeClr val="accent2">
                    <a:lumMod val="60000"/>
                    <a:lumOff val="40000"/>
                  </a:schemeClr>
                </a:solidFill>
                <a:ea typeface="Times New Roman"/>
                <a:cs typeface="Times New Roman"/>
              </a:rPr>
              <a:t>Basikalangwa</a:t>
            </a:r>
            <a:r>
              <a:rPr lang="fr-FR" sz="1800" dirty="0">
                <a:solidFill>
                  <a:schemeClr val="accent2">
                    <a:lumMod val="60000"/>
                    <a:lumOff val="40000"/>
                  </a:schemeClr>
                </a:solidFill>
                <a:ea typeface="Times New Roman"/>
                <a:cs typeface="Times New Roman"/>
              </a:rPr>
              <a:t> dans le secteur de Ngandja en Territoire de </a:t>
            </a:r>
            <a:r>
              <a:rPr lang="fr-FR" sz="1800" dirty="0" smtClean="0">
                <a:solidFill>
                  <a:schemeClr val="accent2">
                    <a:lumMod val="60000"/>
                    <a:lumOff val="40000"/>
                  </a:schemeClr>
                </a:solidFill>
                <a:ea typeface="Times New Roman"/>
                <a:cs typeface="Times New Roman"/>
              </a:rPr>
              <a:t>Fizi,</a:t>
            </a:r>
          </a:p>
          <a:p>
            <a:pPr marL="285750" lvl="0" indent="-285750" algn="l">
              <a:lnSpc>
                <a:spcPct val="115000"/>
              </a:lnSpc>
              <a:spcAft>
                <a:spcPts val="0"/>
              </a:spcAft>
              <a:buFont typeface="Wingdings" pitchFamily="2" charset="2"/>
              <a:buChar char="v"/>
            </a:pPr>
            <a:r>
              <a:rPr lang="fr-FR" sz="1800" dirty="0" smtClean="0">
                <a:solidFill>
                  <a:schemeClr val="accent2">
                    <a:lumMod val="60000"/>
                    <a:lumOff val="40000"/>
                  </a:schemeClr>
                </a:solidFill>
                <a:ea typeface="Times New Roman"/>
                <a:cs typeface="Times New Roman"/>
              </a:rPr>
              <a:t>Cartographie </a:t>
            </a:r>
            <a:r>
              <a:rPr lang="fr-FR" sz="1800" dirty="0">
                <a:solidFill>
                  <a:schemeClr val="accent2">
                    <a:lumMod val="60000"/>
                    <a:lumOff val="40000"/>
                  </a:schemeClr>
                </a:solidFill>
                <a:ea typeface="Times New Roman"/>
                <a:cs typeface="Times New Roman"/>
              </a:rPr>
              <a:t>participative </a:t>
            </a:r>
            <a:r>
              <a:rPr lang="fr-FR" sz="1800" dirty="0" smtClean="0">
                <a:solidFill>
                  <a:schemeClr val="accent2">
                    <a:lumMod val="60000"/>
                    <a:lumOff val="40000"/>
                  </a:schemeClr>
                </a:solidFill>
                <a:ea typeface="Times New Roman"/>
                <a:cs typeface="Times New Roman"/>
              </a:rPr>
              <a:t>;</a:t>
            </a:r>
            <a:endParaRPr lang="fr-FR" sz="1600" dirty="0" smtClean="0">
              <a:solidFill>
                <a:schemeClr val="accent2">
                  <a:lumMod val="60000"/>
                  <a:lumOff val="40000"/>
                </a:schemeClr>
              </a:solidFill>
              <a:ea typeface="Times New Roman"/>
              <a:cs typeface="Times New Roman"/>
            </a:endParaRPr>
          </a:p>
          <a:p>
            <a:pPr marL="285750" lvl="0" indent="-285750" algn="l">
              <a:lnSpc>
                <a:spcPct val="115000"/>
              </a:lnSpc>
              <a:spcAft>
                <a:spcPts val="0"/>
              </a:spcAft>
              <a:buFont typeface="Wingdings" pitchFamily="2" charset="2"/>
              <a:buChar char="v"/>
            </a:pPr>
            <a:r>
              <a:rPr lang="fr-FR" sz="1800" dirty="0" smtClean="0">
                <a:solidFill>
                  <a:schemeClr val="accent2">
                    <a:lumMod val="60000"/>
                    <a:lumOff val="40000"/>
                  </a:schemeClr>
                </a:solidFill>
                <a:ea typeface="Calibri"/>
              </a:rPr>
              <a:t>Constitution </a:t>
            </a:r>
            <a:r>
              <a:rPr lang="fr-FR" sz="1800" dirty="0">
                <a:solidFill>
                  <a:schemeClr val="accent2">
                    <a:lumMod val="60000"/>
                    <a:lumOff val="40000"/>
                  </a:schemeClr>
                </a:solidFill>
                <a:ea typeface="Calibri"/>
              </a:rPr>
              <a:t>de 4 dossiers de </a:t>
            </a:r>
            <a:r>
              <a:rPr lang="fr-FR" sz="1800" dirty="0" err="1">
                <a:solidFill>
                  <a:schemeClr val="accent2">
                    <a:lumMod val="60000"/>
                    <a:lumOff val="40000"/>
                  </a:schemeClr>
                </a:solidFill>
                <a:ea typeface="Calibri"/>
              </a:rPr>
              <a:t>CFCLs</a:t>
            </a:r>
            <a:r>
              <a:rPr lang="fr-FR" sz="1800" dirty="0">
                <a:solidFill>
                  <a:schemeClr val="accent2">
                    <a:lumMod val="60000"/>
                    <a:lumOff val="40000"/>
                  </a:schemeClr>
                </a:solidFill>
                <a:ea typeface="Calibri"/>
              </a:rPr>
              <a:t>  de plus 76 000 ha pour l’obtention des titres auprès de l’autorité </a:t>
            </a:r>
            <a:r>
              <a:rPr lang="fr-FR" sz="1800" dirty="0" smtClean="0">
                <a:solidFill>
                  <a:schemeClr val="accent2">
                    <a:lumMod val="60000"/>
                    <a:lumOff val="40000"/>
                  </a:schemeClr>
                </a:solidFill>
                <a:ea typeface="Calibri"/>
              </a:rPr>
              <a:t>provinciale.</a:t>
            </a:r>
            <a:endParaRPr lang="fr-FR" sz="1800" dirty="0" smtClean="0">
              <a:solidFill>
                <a:schemeClr val="accent2">
                  <a:lumMod val="60000"/>
                  <a:lumOff val="40000"/>
                </a:schemeClr>
              </a:solidFill>
              <a:ea typeface="Times New Roman"/>
              <a:cs typeface="Times New Roman"/>
            </a:endParaRPr>
          </a:p>
        </p:txBody>
      </p:sp>
      <p:sp>
        <p:nvSpPr>
          <p:cNvPr id="10" name="Espace réservé du texte 5"/>
          <p:cNvSpPr txBox="1">
            <a:spLocks/>
          </p:cNvSpPr>
          <p:nvPr/>
        </p:nvSpPr>
        <p:spPr>
          <a:xfrm>
            <a:off x="286901" y="2272860"/>
            <a:ext cx="6103266" cy="426560"/>
          </a:xfrm>
          <a:prstGeom prst="rect">
            <a:avLst/>
          </a:prstGeom>
          <a:solidFill>
            <a:schemeClr val="accent5">
              <a:lumMod val="20000"/>
              <a:lumOff val="8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1600" b="1" dirty="0" smtClean="0">
                <a:solidFill>
                  <a:prstClr val="black"/>
                </a:solidFill>
              </a:rPr>
              <a:t>REALISATIONS</a:t>
            </a:r>
            <a:endParaRPr lang="fr-FR" sz="1600" b="1" dirty="0">
              <a:solidFill>
                <a:prstClr val="black"/>
              </a:solidFill>
            </a:endParaRPr>
          </a:p>
        </p:txBody>
      </p:sp>
      <p:sp>
        <p:nvSpPr>
          <p:cNvPr id="11" name="Flèche vers le bas 10"/>
          <p:cNvSpPr/>
          <p:nvPr/>
        </p:nvSpPr>
        <p:spPr>
          <a:xfrm>
            <a:off x="2923806" y="2721940"/>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
        <p:nvSpPr>
          <p:cNvPr id="21" name="Espace réservé du texte 7"/>
          <p:cNvSpPr txBox="1">
            <a:spLocks/>
          </p:cNvSpPr>
          <p:nvPr/>
        </p:nvSpPr>
        <p:spPr>
          <a:xfrm>
            <a:off x="6560288" y="3053395"/>
            <a:ext cx="5500805" cy="1369750"/>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lvl="0" indent="-285750" algn="l">
              <a:lnSpc>
                <a:spcPct val="115000"/>
              </a:lnSpc>
              <a:spcAft>
                <a:spcPts val="0"/>
              </a:spcAft>
              <a:buFont typeface="Wingdings" pitchFamily="2" charset="2"/>
              <a:buChar char="v"/>
            </a:pPr>
            <a:r>
              <a:rPr lang="fr-FR" sz="1800" dirty="0" smtClean="0">
                <a:solidFill>
                  <a:schemeClr val="accent1">
                    <a:lumMod val="40000"/>
                    <a:lumOff val="60000"/>
                  </a:schemeClr>
                </a:solidFill>
                <a:ea typeface="Calibri"/>
              </a:rPr>
              <a:t>obtention </a:t>
            </a:r>
            <a:r>
              <a:rPr lang="fr-FR" sz="1800" dirty="0">
                <a:solidFill>
                  <a:schemeClr val="accent1">
                    <a:lumMod val="40000"/>
                    <a:lumOff val="60000"/>
                  </a:schemeClr>
                </a:solidFill>
                <a:ea typeface="Calibri"/>
              </a:rPr>
              <a:t>des 4 arrêtés provinciaux portant octroi des titres des concessions forestières  à perpétuité au profit des communautés demanderesses.</a:t>
            </a:r>
            <a:endParaRPr lang="fr-FR" sz="1800" dirty="0" smtClean="0">
              <a:solidFill>
                <a:schemeClr val="accent1">
                  <a:lumMod val="40000"/>
                  <a:lumOff val="60000"/>
                </a:schemeClr>
              </a:solidFill>
              <a:ea typeface="Times New Roman"/>
              <a:cs typeface="Times New Roman"/>
            </a:endParaRPr>
          </a:p>
        </p:txBody>
      </p:sp>
      <p:sp>
        <p:nvSpPr>
          <p:cNvPr id="22" name="Espace réservé du texte 5"/>
          <p:cNvSpPr txBox="1">
            <a:spLocks/>
          </p:cNvSpPr>
          <p:nvPr/>
        </p:nvSpPr>
        <p:spPr>
          <a:xfrm>
            <a:off x="6560288" y="2276398"/>
            <a:ext cx="5500805" cy="426560"/>
          </a:xfrm>
          <a:prstGeom prst="rect">
            <a:avLst/>
          </a:prstGeom>
          <a:solidFill>
            <a:schemeClr val="accent5">
              <a:lumMod val="20000"/>
              <a:lumOff val="8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1600" b="1" dirty="0" smtClean="0">
                <a:solidFill>
                  <a:srgbClr val="00B0F0"/>
                </a:solidFill>
              </a:rPr>
              <a:t>RESULTATS</a:t>
            </a:r>
            <a:endParaRPr lang="fr-FR" sz="1600" b="1" dirty="0">
              <a:solidFill>
                <a:srgbClr val="00B0F0"/>
              </a:solidFill>
            </a:endParaRPr>
          </a:p>
        </p:txBody>
      </p:sp>
      <p:sp>
        <p:nvSpPr>
          <p:cNvPr id="23" name="Flèche vers le bas 22"/>
          <p:cNvSpPr/>
          <p:nvPr/>
        </p:nvSpPr>
        <p:spPr>
          <a:xfrm>
            <a:off x="9277983" y="2757377"/>
            <a:ext cx="316252"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Tree>
    <p:extLst>
      <p:ext uri="{BB962C8B-B14F-4D97-AF65-F5344CB8AC3E}">
        <p14:creationId xmlns:p14="http://schemas.microsoft.com/office/powerpoint/2010/main" val="678726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541569" y="5195785"/>
            <a:ext cx="11188838" cy="1438931"/>
          </a:xfrm>
        </p:spPr>
        <p:txBody>
          <a:bodyPr>
            <a:normAutofit fontScale="25000" lnSpcReduction="20000"/>
          </a:bodyPr>
          <a:lstStyle/>
          <a:p>
            <a:pPr>
              <a:lnSpc>
                <a:spcPct val="120000"/>
              </a:lnSpc>
            </a:pPr>
            <a:r>
              <a:rPr lang="fr-CD" sz="5600" b="1" dirty="0" smtClean="0">
                <a:solidFill>
                  <a:schemeClr val="accent1">
                    <a:lumMod val="60000"/>
                    <a:lumOff val="40000"/>
                  </a:schemeClr>
                </a:solidFill>
              </a:rPr>
              <a:t>Présenté par le Pasteur Ibucwa Jean-Pierre, </a:t>
            </a:r>
            <a:r>
              <a:rPr lang="fr-CD" sz="5600" b="1" dirty="0" err="1" smtClean="0">
                <a:solidFill>
                  <a:schemeClr val="accent1">
                    <a:lumMod val="60000"/>
                    <a:lumOff val="40000"/>
                  </a:schemeClr>
                </a:solidFill>
              </a:rPr>
              <a:t>Diecteur</a:t>
            </a:r>
            <a:r>
              <a:rPr lang="fr-CD" sz="5600" b="1" dirty="0" smtClean="0">
                <a:solidFill>
                  <a:schemeClr val="accent1">
                    <a:lumMod val="60000"/>
                    <a:lumOff val="40000"/>
                  </a:schemeClr>
                </a:solidFill>
              </a:rPr>
              <a:t> </a:t>
            </a:r>
            <a:r>
              <a:rPr lang="fr-CD" sz="5600" b="1" dirty="0" err="1" smtClean="0">
                <a:solidFill>
                  <a:schemeClr val="accent1">
                    <a:lumMod val="60000"/>
                    <a:lumOff val="40000"/>
                  </a:schemeClr>
                </a:solidFill>
              </a:rPr>
              <a:t>ExéNational</a:t>
            </a:r>
            <a:r>
              <a:rPr lang="fr-CD" sz="5600" b="1" dirty="0" smtClean="0">
                <a:solidFill>
                  <a:schemeClr val="accent1">
                    <a:lumMod val="60000"/>
                    <a:lumOff val="40000"/>
                  </a:schemeClr>
                </a:solidFill>
              </a:rPr>
              <a:t> de </a:t>
            </a:r>
            <a:r>
              <a:rPr lang="fr-CD" sz="5600" b="1" dirty="0" smtClean="0">
                <a:solidFill>
                  <a:schemeClr val="accent1">
                    <a:lumMod val="60000"/>
                    <a:lumOff val="40000"/>
                  </a:schemeClr>
                </a:solidFill>
              </a:rPr>
              <a:t>TRAFFED-Asbl</a:t>
            </a:r>
          </a:p>
          <a:p>
            <a:pPr>
              <a:lnSpc>
                <a:spcPct val="120000"/>
              </a:lnSpc>
            </a:pPr>
            <a:r>
              <a:rPr lang="fr-CD" sz="5600" b="1" i="1" dirty="0" smtClean="0">
                <a:solidFill>
                  <a:schemeClr val="accent1">
                    <a:lumMod val="60000"/>
                    <a:lumOff val="40000"/>
                  </a:schemeClr>
                </a:solidFill>
              </a:rPr>
              <a:t>Tél : +243 811517093/992959897</a:t>
            </a:r>
            <a:endParaRPr lang="fr-CD" sz="5600" b="1" i="1" dirty="0">
              <a:solidFill>
                <a:schemeClr val="accent1">
                  <a:lumMod val="60000"/>
                  <a:lumOff val="40000"/>
                </a:schemeClr>
              </a:solidFill>
            </a:endParaRPr>
          </a:p>
          <a:p>
            <a:pPr>
              <a:lnSpc>
                <a:spcPct val="120000"/>
              </a:lnSpc>
            </a:pPr>
            <a:r>
              <a:rPr lang="fr-CD" sz="5600" b="1" i="1" dirty="0" smtClean="0">
                <a:solidFill>
                  <a:schemeClr val="accent1">
                    <a:lumMod val="60000"/>
                    <a:lumOff val="40000"/>
                  </a:schemeClr>
                </a:solidFill>
              </a:rPr>
              <a:t>E-mail : </a:t>
            </a:r>
            <a:r>
              <a:rPr lang="fr-CD" sz="5600" b="1" i="1" dirty="0" smtClean="0">
                <a:solidFill>
                  <a:schemeClr val="accent1">
                    <a:lumMod val="60000"/>
                    <a:lumOff val="40000"/>
                  </a:schemeClr>
                </a:solidFill>
                <a:hlinkClick r:id="rId2"/>
              </a:rPr>
              <a:t>traffedbukavudrc@gmail.com</a:t>
            </a:r>
            <a:endParaRPr lang="fr-CD" sz="5600" b="1" i="1" dirty="0" smtClean="0">
              <a:solidFill>
                <a:schemeClr val="accent1">
                  <a:lumMod val="60000"/>
                  <a:lumOff val="40000"/>
                </a:schemeClr>
              </a:solidFill>
            </a:endParaRPr>
          </a:p>
          <a:p>
            <a:pPr>
              <a:lnSpc>
                <a:spcPct val="120000"/>
              </a:lnSpc>
            </a:pPr>
            <a:r>
              <a:rPr lang="fr-CD" sz="5600" b="1" i="1" dirty="0" smtClean="0">
                <a:solidFill>
                  <a:schemeClr val="accent1">
                    <a:lumMod val="60000"/>
                    <a:lumOff val="40000"/>
                  </a:schemeClr>
                </a:solidFill>
              </a:rPr>
              <a:t>Site web : </a:t>
            </a:r>
            <a:r>
              <a:rPr lang="fr-CD" sz="5600" b="1" i="1" dirty="0" smtClean="0">
                <a:solidFill>
                  <a:schemeClr val="accent1">
                    <a:lumMod val="60000"/>
                    <a:lumOff val="40000"/>
                  </a:schemeClr>
                </a:solidFill>
                <a:hlinkClick r:id="rId3"/>
              </a:rPr>
              <a:t>https://www.traffed.org</a:t>
            </a:r>
            <a:endParaRPr lang="fr-CD" sz="5600" b="1" i="1" dirty="0" smtClean="0">
              <a:solidFill>
                <a:schemeClr val="accent1">
                  <a:lumMod val="60000"/>
                  <a:lumOff val="40000"/>
                </a:schemeClr>
              </a:solidFill>
            </a:endParaRPr>
          </a:p>
          <a:p>
            <a:pPr>
              <a:lnSpc>
                <a:spcPct val="120000"/>
              </a:lnSpc>
            </a:pPr>
            <a:endParaRPr lang="fr-CD" sz="5600" b="1" i="1" dirty="0" smtClean="0">
              <a:solidFill>
                <a:schemeClr val="accent1">
                  <a:lumMod val="60000"/>
                  <a:lumOff val="40000"/>
                </a:schemeClr>
              </a:solidFill>
            </a:endParaRPr>
          </a:p>
          <a:p>
            <a:pPr>
              <a:lnSpc>
                <a:spcPct val="120000"/>
              </a:lnSpc>
            </a:pPr>
            <a:endParaRPr lang="fr-CD" sz="5600" b="1" i="1" dirty="0" smtClean="0">
              <a:solidFill>
                <a:schemeClr val="accent1">
                  <a:lumMod val="60000"/>
                  <a:lumOff val="40000"/>
                </a:schemeClr>
              </a:solidFill>
            </a:endParaRPr>
          </a:p>
          <a:p>
            <a:pPr>
              <a:lnSpc>
                <a:spcPct val="120000"/>
              </a:lnSpc>
            </a:pPr>
            <a:endParaRPr lang="fr-CD" sz="5600" b="1" i="1" dirty="0" smtClean="0">
              <a:solidFill>
                <a:schemeClr val="accent1">
                  <a:lumMod val="60000"/>
                  <a:lumOff val="40000"/>
                </a:schemeClr>
              </a:solidFill>
            </a:endParaRPr>
          </a:p>
          <a:p>
            <a:pPr>
              <a:lnSpc>
                <a:spcPct val="120000"/>
              </a:lnSpc>
            </a:pPr>
            <a:endParaRPr lang="fr-CD" sz="5600" b="1" i="1" dirty="0" smtClean="0">
              <a:solidFill>
                <a:schemeClr val="accent1">
                  <a:lumMod val="60000"/>
                  <a:lumOff val="40000"/>
                </a:schemeClr>
              </a:solidFill>
            </a:endParaRPr>
          </a:p>
          <a:p>
            <a:pPr>
              <a:lnSpc>
                <a:spcPct val="120000"/>
              </a:lnSpc>
            </a:pPr>
            <a:endParaRPr lang="fr-CD" sz="5600" b="1" i="1" dirty="0" smtClean="0">
              <a:solidFill>
                <a:schemeClr val="accent1">
                  <a:lumMod val="60000"/>
                  <a:lumOff val="40000"/>
                </a:schemeClr>
              </a:solidFill>
            </a:endParaRPr>
          </a:p>
          <a:p>
            <a:pPr>
              <a:lnSpc>
                <a:spcPct val="120000"/>
              </a:lnSpc>
            </a:pPr>
            <a:endParaRPr lang="fr-CD" sz="5600" b="1" i="1" dirty="0" smtClean="0">
              <a:solidFill>
                <a:schemeClr val="accent1">
                  <a:lumMod val="60000"/>
                  <a:lumOff val="40000"/>
                </a:schemeClr>
              </a:solidFill>
            </a:endParaRPr>
          </a:p>
          <a:p>
            <a:pPr>
              <a:lnSpc>
                <a:spcPct val="120000"/>
              </a:lnSpc>
            </a:pPr>
            <a:endParaRPr lang="fr-CD" sz="5600" b="1" i="1" dirty="0" smtClean="0">
              <a:solidFill>
                <a:schemeClr val="accent1">
                  <a:lumMod val="60000"/>
                  <a:lumOff val="40000"/>
                </a:schemeClr>
              </a:solidFill>
            </a:endParaRPr>
          </a:p>
          <a:p>
            <a:pPr>
              <a:lnSpc>
                <a:spcPct val="120000"/>
              </a:lnSpc>
            </a:pPr>
            <a:endParaRPr lang="fr-CD" sz="5600" b="1" i="1" dirty="0" smtClean="0">
              <a:solidFill>
                <a:schemeClr val="accent1">
                  <a:lumMod val="60000"/>
                  <a:lumOff val="40000"/>
                </a:schemeClr>
              </a:solidFill>
            </a:endParaRPr>
          </a:p>
          <a:p>
            <a:endParaRPr lang="fr-CD" i="1" dirty="0"/>
          </a:p>
        </p:txBody>
      </p:sp>
      <p:sp>
        <p:nvSpPr>
          <p:cNvPr id="16" name="Rectangle 6"/>
          <p:cNvSpPr>
            <a:spLocks noChangeArrowheads="1"/>
          </p:cNvSpPr>
          <p:nvPr/>
        </p:nvSpPr>
        <p:spPr bwMode="auto">
          <a:xfrm>
            <a:off x="2686819" y="5650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D"/>
          </a:p>
        </p:txBody>
      </p:sp>
      <p:sp>
        <p:nvSpPr>
          <p:cNvPr id="10" name="Rectangle 9"/>
          <p:cNvSpPr/>
          <p:nvPr/>
        </p:nvSpPr>
        <p:spPr>
          <a:xfrm>
            <a:off x="148856" y="2359469"/>
            <a:ext cx="11829677" cy="1077218"/>
          </a:xfrm>
          <a:prstGeom prst="rect">
            <a:avLst/>
          </a:prstGeom>
        </p:spPr>
        <p:txBody>
          <a:bodyPr wrap="square">
            <a:spAutoFit/>
          </a:bodyPr>
          <a:lstStyle/>
          <a:p>
            <a:pPr algn="ctr"/>
            <a:r>
              <a:rPr lang="fr-FR" sz="3200" b="1" dirty="0" smtClean="0">
                <a:solidFill>
                  <a:srgbClr val="FFFF00"/>
                </a:solidFill>
                <a:effectLst>
                  <a:outerShdw blurRad="38100" dist="38100" dir="2700000" algn="tl">
                    <a:srgbClr val="000000">
                      <a:alpha val="43137"/>
                    </a:srgbClr>
                  </a:outerShdw>
                </a:effectLst>
              </a:rPr>
              <a:t>PRESENTATION DE QUELQUES ACTIVITES REALISEES PAR TRAFFED-RDC, APPUYEES PAR WWF-RDC.</a:t>
            </a:r>
            <a:endParaRPr lang="fr-CD" sz="3200" dirty="0">
              <a:solidFill>
                <a:srgbClr val="FFFF00"/>
              </a:solidFill>
              <a:effectLst>
                <a:outerShdw blurRad="38100" dist="38100" dir="2700000" algn="tl">
                  <a:srgbClr val="000000">
                    <a:alpha val="43137"/>
                  </a:srgbClr>
                </a:outerShdw>
              </a:effectLst>
            </a:endParaRPr>
          </a:p>
        </p:txBody>
      </p:sp>
      <p:pic>
        <p:nvPicPr>
          <p:cNvPr id="12" name="Picture 2" descr="C:\Users\HP\Desktop\logo-traffe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46" y="106326"/>
            <a:ext cx="1758550" cy="1091801"/>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p:cNvPicPr/>
          <p:nvPr/>
        </p:nvPicPr>
        <p:blipFill>
          <a:blip r:embed="rId5"/>
          <a:srcRect/>
          <a:stretch>
            <a:fillRect/>
          </a:stretch>
        </p:blipFill>
        <p:spPr bwMode="auto">
          <a:xfrm>
            <a:off x="10228521" y="106325"/>
            <a:ext cx="1818166" cy="1091801"/>
          </a:xfrm>
          <a:prstGeom prst="rect">
            <a:avLst/>
          </a:prstGeom>
          <a:noFill/>
          <a:ln w="9525">
            <a:noFill/>
            <a:miter lim="800000"/>
            <a:headEnd/>
            <a:tailEnd/>
          </a:ln>
        </p:spPr>
      </p:pic>
    </p:spTree>
    <p:extLst>
      <p:ext uri="{BB962C8B-B14F-4D97-AF65-F5344CB8AC3E}">
        <p14:creationId xmlns:p14="http://schemas.microsoft.com/office/powerpoint/2010/main" val="3409838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91848" y="957940"/>
            <a:ext cx="6719777" cy="649003"/>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Quelques p</a:t>
            </a:r>
            <a:r>
              <a:rPr lang="fr-FR" sz="3600" dirty="0" smtClean="0">
                <a:latin typeface="Times New Roman"/>
                <a:ea typeface="Calibri"/>
              </a:rPr>
              <a:t>hotos de l’activité</a:t>
            </a:r>
            <a:endParaRPr lang="fr-FR" sz="3600" dirty="0">
              <a:solidFill>
                <a:schemeClr val="tx1"/>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951" y="1841377"/>
            <a:ext cx="3915829" cy="25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age 12" descr="F:\DCIM\101MSDCF\DSC0349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235" y="4529471"/>
            <a:ext cx="3884545" cy="2211572"/>
          </a:xfrm>
          <a:prstGeom prst="rect">
            <a:avLst/>
          </a:prstGeom>
          <a:noFill/>
          <a:ln>
            <a:noFill/>
          </a:ln>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8182" y="1841377"/>
            <a:ext cx="3926611" cy="259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4248182" y="4529471"/>
            <a:ext cx="3926611" cy="221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2446"/>
          <a:stretch/>
        </p:blipFill>
        <p:spPr bwMode="auto">
          <a:xfrm>
            <a:off x="8290492" y="2307265"/>
            <a:ext cx="3789693" cy="360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0600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91848" y="957940"/>
            <a:ext cx="6719777" cy="649003"/>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sz="3600" dirty="0" smtClean="0">
                <a:latin typeface="Times New Roman"/>
                <a:ea typeface="Calibri"/>
              </a:rPr>
              <a:t>Quelques photos de l’activité</a:t>
            </a:r>
            <a:endParaRPr lang="fr-FR" sz="3600" dirty="0">
              <a:solidFill>
                <a:schemeClr val="tx1"/>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pic>
        <p:nvPicPr>
          <p:cNvPr id="8" name="Image 7" descr="C:\Users\FHI 360\Desktop\Les FC\CFCL-Luundo.jpg"/>
          <p:cNvPicPr/>
          <p:nvPr/>
        </p:nvPicPr>
        <p:blipFill rotWithShape="1">
          <a:blip r:embed="rId4"/>
          <a:srcRect l="6421" t="25536" r="20278" b="8764"/>
          <a:stretch/>
        </p:blipFill>
        <p:spPr bwMode="auto">
          <a:xfrm>
            <a:off x="233923" y="1678616"/>
            <a:ext cx="6060557" cy="2457449"/>
          </a:xfrm>
          <a:prstGeom prst="rect">
            <a:avLst/>
          </a:prstGeom>
          <a:noFill/>
          <a:ln>
            <a:noFill/>
          </a:ln>
          <a:extLst>
            <a:ext uri="{53640926-AAD7-44D8-BBD7-CCE9431645EC}">
              <a14:shadowObscured xmlns:a14="http://schemas.microsoft.com/office/drawing/2010/main"/>
            </a:ext>
          </a:extLst>
        </p:spPr>
      </p:pic>
      <p:pic>
        <p:nvPicPr>
          <p:cNvPr id="9" name="Image 8" descr="C:\Users\FHI 360\Desktop\Les FC\CFCL-Alembe.jpg"/>
          <p:cNvPicPr/>
          <p:nvPr/>
        </p:nvPicPr>
        <p:blipFill rotWithShape="1">
          <a:blip r:embed="rId5"/>
          <a:srcRect l="5548" t="10735" r="6494" b="2837"/>
          <a:stretch/>
        </p:blipFill>
        <p:spPr bwMode="auto">
          <a:xfrm>
            <a:off x="6517759" y="1678616"/>
            <a:ext cx="5528928" cy="2457449"/>
          </a:xfrm>
          <a:prstGeom prst="rect">
            <a:avLst/>
          </a:prstGeom>
          <a:noFill/>
          <a:ln>
            <a:noFill/>
          </a:ln>
          <a:extLst>
            <a:ext uri="{53640926-AAD7-44D8-BBD7-CCE9431645EC}">
              <a14:shadowObscured xmlns:a14="http://schemas.microsoft.com/office/drawing/2010/main"/>
            </a:ext>
          </a:extLst>
        </p:spPr>
      </p:pic>
      <p:pic>
        <p:nvPicPr>
          <p:cNvPr id="10" name="Image 9" descr="C:\Users\FHI 360\Desktop\Les FC\CFCL-Butungu-Namlumbwa.jpg"/>
          <p:cNvPicPr/>
          <p:nvPr/>
        </p:nvPicPr>
        <p:blipFill rotWithShape="1">
          <a:blip r:embed="rId6"/>
          <a:srcRect l="7628" t="20997" r="8474" b="5119"/>
          <a:stretch/>
        </p:blipFill>
        <p:spPr bwMode="auto">
          <a:xfrm>
            <a:off x="180758" y="4263657"/>
            <a:ext cx="6060557" cy="2463114"/>
          </a:xfrm>
          <a:prstGeom prst="rect">
            <a:avLst/>
          </a:prstGeom>
          <a:noFill/>
          <a:ln>
            <a:noFill/>
          </a:ln>
          <a:extLst>
            <a:ext uri="{53640926-AAD7-44D8-BBD7-CCE9431645EC}">
              <a14:shadowObscured xmlns:a14="http://schemas.microsoft.com/office/drawing/2010/main"/>
            </a:ext>
          </a:extLst>
        </p:spPr>
      </p:pic>
      <p:pic>
        <p:nvPicPr>
          <p:cNvPr id="11" name="Image 10" descr="C:\Users\FHI 360\Desktop\Les FC\CFCL-EMO.jpg"/>
          <p:cNvPicPr/>
          <p:nvPr/>
        </p:nvPicPr>
        <p:blipFill>
          <a:blip r:embed="rId7"/>
          <a:srcRect l="11442" t="29067" r="13301" b="23732"/>
          <a:stretch>
            <a:fillRect/>
          </a:stretch>
        </p:blipFill>
        <p:spPr>
          <a:xfrm>
            <a:off x="6517758" y="4274299"/>
            <a:ext cx="5528928" cy="2452472"/>
          </a:xfrm>
          <a:prstGeom prst="rect">
            <a:avLst/>
          </a:prstGeom>
          <a:noFill/>
          <a:ln>
            <a:noFill/>
            <a:prstDash/>
          </a:ln>
        </p:spPr>
      </p:pic>
    </p:spTree>
    <p:extLst>
      <p:ext uri="{BB962C8B-B14F-4D97-AF65-F5344CB8AC3E}">
        <p14:creationId xmlns:p14="http://schemas.microsoft.com/office/powerpoint/2010/main" val="38265023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427" y="1052623"/>
            <a:ext cx="11972259" cy="595422"/>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sz="1600" dirty="0" smtClean="0">
                <a:solidFill>
                  <a:srgbClr val="FFFF00"/>
                </a:solidFill>
                <a:latin typeface="+mn-lt"/>
                <a:ea typeface="Calibri"/>
              </a:rPr>
              <a:t>6. </a:t>
            </a:r>
            <a:r>
              <a:rPr lang="fr-FR" sz="1600" dirty="0" smtClean="0">
                <a:solidFill>
                  <a:srgbClr val="FFFF00"/>
                </a:solidFill>
                <a:effectLst>
                  <a:outerShdw blurRad="38100" dist="38100" dir="2700000" algn="tl">
                    <a:srgbClr val="000000">
                      <a:alpha val="43137"/>
                    </a:srgbClr>
                  </a:outerShdw>
                </a:effectLst>
                <a:latin typeface="+mn-lt"/>
                <a:ea typeface="Calibri"/>
              </a:rPr>
              <a:t>ANNÉES 2020-2023 : </a:t>
            </a:r>
            <a:r>
              <a:rPr lang="fr-FR" sz="1600" dirty="0" smtClean="0">
                <a:solidFill>
                  <a:srgbClr val="FFFF00"/>
                </a:solidFill>
                <a:latin typeface="+mn-lt"/>
                <a:ea typeface="Calibri"/>
              </a:rPr>
              <a:t>LANCEMENT DU PROGRAMME D’APPUI À L’ACCOMPAGNEMENT DES COMMUNAUTÉS DANS LE PROCESSUS DE MISE EN ŒUVRE DE LA FORESTERIE COMMUNAUTAIRE DANS LE TERRITOIRE DE FIZI ET ITOMBWE(</a:t>
            </a:r>
            <a:r>
              <a:rPr lang="fr-FR" sz="1600" dirty="0" smtClean="0">
                <a:solidFill>
                  <a:srgbClr val="00B0F0"/>
                </a:solidFill>
                <a:latin typeface="+mn-lt"/>
                <a:ea typeface="Calibri"/>
              </a:rPr>
              <a:t>SUITE</a:t>
            </a:r>
            <a:r>
              <a:rPr lang="fr-FR" sz="1600" dirty="0" smtClean="0">
                <a:solidFill>
                  <a:srgbClr val="FFFF00"/>
                </a:solidFill>
                <a:latin typeface="+mn-lt"/>
                <a:ea typeface="Calibri"/>
              </a:rPr>
              <a:t>)</a:t>
            </a:r>
            <a:endParaRPr lang="fr-FR" sz="1600" dirty="0">
              <a:solidFill>
                <a:srgbClr val="FFFF00"/>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
        <p:nvSpPr>
          <p:cNvPr id="9" name="Espace réservé du texte 7"/>
          <p:cNvSpPr txBox="1">
            <a:spLocks/>
          </p:cNvSpPr>
          <p:nvPr/>
        </p:nvSpPr>
        <p:spPr>
          <a:xfrm>
            <a:off x="286901" y="3017959"/>
            <a:ext cx="6103266" cy="3489168"/>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lvl="0" indent="-342900" algn="just">
              <a:lnSpc>
                <a:spcPct val="115000"/>
              </a:lnSpc>
              <a:spcAft>
                <a:spcPts val="0"/>
              </a:spcAft>
              <a:buFont typeface="Wingdings" pitchFamily="2" charset="2"/>
              <a:buChar char="v"/>
            </a:pPr>
            <a:endParaRPr lang="fr-FR" dirty="0" smtClean="0">
              <a:ea typeface="Times New Roman"/>
              <a:cs typeface="Times New Roman"/>
            </a:endParaRPr>
          </a:p>
          <a:p>
            <a:pPr marL="342900" lvl="0" indent="-342900" algn="just">
              <a:lnSpc>
                <a:spcPct val="115000"/>
              </a:lnSpc>
              <a:spcAft>
                <a:spcPts val="0"/>
              </a:spcAft>
              <a:buFont typeface="Wingdings" pitchFamily="2" charset="2"/>
              <a:buChar char="v"/>
            </a:pPr>
            <a:endParaRPr lang="fr-FR" dirty="0">
              <a:ea typeface="Times New Roman"/>
              <a:cs typeface="Times New Roman"/>
            </a:endParaRPr>
          </a:p>
          <a:p>
            <a:pPr marL="342900" lvl="0" indent="-342900" algn="just">
              <a:lnSpc>
                <a:spcPct val="115000"/>
              </a:lnSpc>
              <a:spcAft>
                <a:spcPts val="0"/>
              </a:spcAft>
              <a:buFont typeface="Wingdings" pitchFamily="2" charset="2"/>
              <a:buChar char="v"/>
            </a:pPr>
            <a:endParaRPr lang="fr-FR" dirty="0" smtClean="0">
              <a:ea typeface="Times New Roman"/>
              <a:cs typeface="Times New Roman"/>
            </a:endParaRPr>
          </a:p>
          <a:p>
            <a:pPr marL="342900" lvl="0" indent="-342900" algn="just">
              <a:lnSpc>
                <a:spcPct val="115000"/>
              </a:lnSpc>
              <a:spcAft>
                <a:spcPts val="0"/>
              </a:spcAft>
              <a:buFont typeface="Wingdings" pitchFamily="2" charset="2"/>
              <a:buChar char="v"/>
            </a:pPr>
            <a:endParaRPr lang="fr-FR" dirty="0">
              <a:ea typeface="Times New Roman"/>
              <a:cs typeface="Times New Roman"/>
            </a:endParaRPr>
          </a:p>
          <a:p>
            <a:pPr marL="342900" lvl="0" indent="-342900" algn="just">
              <a:lnSpc>
                <a:spcPct val="115000"/>
              </a:lnSpc>
              <a:spcAft>
                <a:spcPts val="0"/>
              </a:spcAft>
              <a:buFont typeface="Wingdings" pitchFamily="2" charset="2"/>
              <a:buChar char="v"/>
            </a:pPr>
            <a:endParaRPr lang="fr-FR" dirty="0" smtClean="0">
              <a:ea typeface="Times New Roman"/>
              <a:cs typeface="Times New Roman"/>
            </a:endParaRPr>
          </a:p>
          <a:p>
            <a:pPr marL="342900" lvl="0" indent="-342900" algn="l">
              <a:lnSpc>
                <a:spcPct val="115000"/>
              </a:lnSpc>
              <a:spcAft>
                <a:spcPts val="0"/>
              </a:spcAft>
              <a:buFont typeface="Wingdings" pitchFamily="2" charset="2"/>
              <a:buChar char="v"/>
            </a:pPr>
            <a:r>
              <a:rPr lang="fr-FR" sz="1800" dirty="0" smtClean="0">
                <a:solidFill>
                  <a:schemeClr val="accent1">
                    <a:lumMod val="60000"/>
                    <a:lumOff val="40000"/>
                  </a:schemeClr>
                </a:solidFill>
                <a:ea typeface="Times New Roman"/>
                <a:cs typeface="Times New Roman"/>
              </a:rPr>
              <a:t>Alternative </a:t>
            </a:r>
            <a:r>
              <a:rPr lang="fr-FR" sz="1800" dirty="0">
                <a:solidFill>
                  <a:schemeClr val="accent1">
                    <a:lumMod val="60000"/>
                    <a:lumOff val="40000"/>
                  </a:schemeClr>
                </a:solidFill>
                <a:ea typeface="Times New Roman"/>
                <a:cs typeface="Times New Roman"/>
              </a:rPr>
              <a:t>à la protection des forêts et de la biodiversité (</a:t>
            </a:r>
            <a:r>
              <a:rPr lang="fr-FR" sz="1800" dirty="0" err="1">
                <a:solidFill>
                  <a:schemeClr val="accent1">
                    <a:lumMod val="60000"/>
                    <a:lumOff val="40000"/>
                  </a:schemeClr>
                </a:solidFill>
                <a:ea typeface="Times New Roman"/>
                <a:cs typeface="Times New Roman"/>
              </a:rPr>
              <a:t>APs</a:t>
            </a:r>
            <a:r>
              <a:rPr lang="fr-FR" sz="1800" dirty="0">
                <a:solidFill>
                  <a:schemeClr val="accent1">
                    <a:lumMod val="60000"/>
                    <a:lumOff val="40000"/>
                  </a:schemeClr>
                </a:solidFill>
                <a:ea typeface="Times New Roman"/>
                <a:cs typeface="Times New Roman"/>
              </a:rPr>
              <a:t>) </a:t>
            </a:r>
            <a:r>
              <a:rPr lang="fr-FR" sz="1800" dirty="0" smtClean="0">
                <a:solidFill>
                  <a:schemeClr val="accent1">
                    <a:lumMod val="60000"/>
                    <a:lumOff val="40000"/>
                  </a:schemeClr>
                </a:solidFill>
                <a:ea typeface="Times New Roman"/>
                <a:cs typeface="Times New Roman"/>
              </a:rPr>
              <a:t>;</a:t>
            </a:r>
          </a:p>
          <a:p>
            <a:pPr marL="342900" lvl="0" indent="-342900" algn="l">
              <a:lnSpc>
                <a:spcPct val="115000"/>
              </a:lnSpc>
              <a:spcAft>
                <a:spcPts val="0"/>
              </a:spcAft>
              <a:buFont typeface="Wingdings" pitchFamily="2" charset="2"/>
              <a:buChar char="v"/>
            </a:pPr>
            <a:r>
              <a:rPr lang="fr-FR" sz="1800" dirty="0" smtClean="0">
                <a:solidFill>
                  <a:schemeClr val="accent1">
                    <a:lumMod val="60000"/>
                    <a:lumOff val="40000"/>
                  </a:schemeClr>
                </a:solidFill>
                <a:ea typeface="Times New Roman"/>
                <a:cs typeface="Times New Roman"/>
              </a:rPr>
              <a:t>Lutte </a:t>
            </a:r>
            <a:r>
              <a:rPr lang="fr-FR" sz="1800" dirty="0">
                <a:solidFill>
                  <a:schemeClr val="accent1">
                    <a:lumMod val="60000"/>
                    <a:lumOff val="40000"/>
                  </a:schemeClr>
                </a:solidFill>
                <a:ea typeface="Times New Roman"/>
                <a:cs typeface="Times New Roman"/>
              </a:rPr>
              <a:t>contre la pauvreté </a:t>
            </a:r>
            <a:r>
              <a:rPr lang="fr-FR" sz="1800" dirty="0" smtClean="0">
                <a:solidFill>
                  <a:schemeClr val="accent1">
                    <a:lumMod val="60000"/>
                    <a:lumOff val="40000"/>
                  </a:schemeClr>
                </a:solidFill>
                <a:ea typeface="Times New Roman"/>
                <a:cs typeface="Times New Roman"/>
              </a:rPr>
              <a:t>;</a:t>
            </a:r>
          </a:p>
          <a:p>
            <a:pPr marL="342900" lvl="0" indent="-342900" algn="l">
              <a:lnSpc>
                <a:spcPct val="115000"/>
              </a:lnSpc>
              <a:spcAft>
                <a:spcPts val="0"/>
              </a:spcAft>
              <a:buFont typeface="Wingdings" pitchFamily="2" charset="2"/>
              <a:buChar char="v"/>
            </a:pPr>
            <a:r>
              <a:rPr lang="fr-FR" sz="1800" dirty="0" smtClean="0">
                <a:solidFill>
                  <a:schemeClr val="accent1">
                    <a:lumMod val="60000"/>
                    <a:lumOff val="40000"/>
                  </a:schemeClr>
                </a:solidFill>
                <a:ea typeface="Times New Roman"/>
                <a:cs typeface="Times New Roman"/>
              </a:rPr>
              <a:t>Sécurisation </a:t>
            </a:r>
            <a:r>
              <a:rPr lang="fr-FR" sz="1800" dirty="0">
                <a:solidFill>
                  <a:schemeClr val="accent1">
                    <a:lumMod val="60000"/>
                    <a:lumOff val="40000"/>
                  </a:schemeClr>
                </a:solidFill>
                <a:ea typeface="Times New Roman"/>
                <a:cs typeface="Times New Roman"/>
              </a:rPr>
              <a:t>des terres ancestrales </a:t>
            </a:r>
            <a:endParaRPr lang="fr-FR" sz="1800" dirty="0" smtClean="0">
              <a:solidFill>
                <a:schemeClr val="accent1">
                  <a:lumMod val="60000"/>
                  <a:lumOff val="40000"/>
                </a:schemeClr>
              </a:solidFill>
              <a:ea typeface="Times New Roman"/>
              <a:cs typeface="Times New Roman"/>
            </a:endParaRPr>
          </a:p>
          <a:p>
            <a:pPr marL="342900" lvl="0" indent="-342900" algn="l">
              <a:lnSpc>
                <a:spcPct val="115000"/>
              </a:lnSpc>
              <a:spcAft>
                <a:spcPts val="0"/>
              </a:spcAft>
              <a:buFont typeface="Wingdings" pitchFamily="2" charset="2"/>
              <a:buChar char="v"/>
            </a:pPr>
            <a:r>
              <a:rPr lang="fr-FR" sz="1800" dirty="0" smtClean="0">
                <a:solidFill>
                  <a:schemeClr val="accent1">
                    <a:lumMod val="60000"/>
                    <a:lumOff val="40000"/>
                  </a:schemeClr>
                </a:solidFill>
                <a:ea typeface="Times New Roman"/>
                <a:cs typeface="Times New Roman"/>
              </a:rPr>
              <a:t>Les </a:t>
            </a:r>
            <a:r>
              <a:rPr lang="fr-FR" sz="1800" dirty="0">
                <a:solidFill>
                  <a:schemeClr val="accent1">
                    <a:lumMod val="60000"/>
                    <a:lumOff val="40000"/>
                  </a:schemeClr>
                </a:solidFill>
                <a:ea typeface="Times New Roman"/>
                <a:cs typeface="Times New Roman"/>
              </a:rPr>
              <a:t>CL expriment le besoin d’accompagnement dans la création d’une aire de conservation communautaire des ressources biologiques d’environ 200.00 ha entre </a:t>
            </a:r>
            <a:r>
              <a:rPr lang="fr-FR" sz="1800" dirty="0" err="1">
                <a:solidFill>
                  <a:schemeClr val="accent1">
                    <a:lumMod val="60000"/>
                    <a:lumOff val="40000"/>
                  </a:schemeClr>
                </a:solidFill>
                <a:ea typeface="Times New Roman"/>
                <a:cs typeface="Times New Roman"/>
              </a:rPr>
              <a:t>Lumbwe</a:t>
            </a:r>
            <a:r>
              <a:rPr lang="fr-FR" sz="1800" dirty="0">
                <a:solidFill>
                  <a:schemeClr val="accent1">
                    <a:lumMod val="60000"/>
                    <a:lumOff val="40000"/>
                  </a:schemeClr>
                </a:solidFill>
                <a:ea typeface="Times New Roman"/>
                <a:cs typeface="Times New Roman"/>
              </a:rPr>
              <a:t> et </a:t>
            </a:r>
            <a:r>
              <a:rPr lang="fr-FR" sz="1800" dirty="0" err="1">
                <a:solidFill>
                  <a:schemeClr val="accent1">
                    <a:lumMod val="60000"/>
                    <a:lumOff val="40000"/>
                  </a:schemeClr>
                </a:solidFill>
                <a:ea typeface="Times New Roman"/>
                <a:cs typeface="Times New Roman"/>
              </a:rPr>
              <a:t>Lunge</a:t>
            </a:r>
            <a:r>
              <a:rPr lang="fr-FR" sz="1800" dirty="0">
                <a:solidFill>
                  <a:schemeClr val="accent1">
                    <a:lumMod val="60000"/>
                    <a:lumOff val="40000"/>
                  </a:schemeClr>
                </a:solidFill>
                <a:ea typeface="Times New Roman"/>
                <a:cs typeface="Times New Roman"/>
              </a:rPr>
              <a:t> en dehors des </a:t>
            </a:r>
            <a:r>
              <a:rPr lang="fr-FR" sz="1800" dirty="0" err="1">
                <a:solidFill>
                  <a:schemeClr val="accent1">
                    <a:lumMod val="60000"/>
                    <a:lumOff val="40000"/>
                  </a:schemeClr>
                </a:solidFill>
                <a:ea typeface="Times New Roman"/>
                <a:cs typeface="Times New Roman"/>
              </a:rPr>
              <a:t>APs</a:t>
            </a:r>
            <a:endParaRPr lang="fr-FR" sz="1800" dirty="0">
              <a:solidFill>
                <a:schemeClr val="accent1">
                  <a:lumMod val="60000"/>
                  <a:lumOff val="40000"/>
                </a:schemeClr>
              </a:solidFill>
              <a:ea typeface="Times New Roman"/>
              <a:cs typeface="Times New Roman"/>
            </a:endParaRPr>
          </a:p>
          <a:p>
            <a:pPr marL="285750" indent="-285750" algn="l">
              <a:lnSpc>
                <a:spcPct val="115000"/>
              </a:lnSpc>
              <a:spcAft>
                <a:spcPts val="0"/>
              </a:spcAft>
              <a:buClr>
                <a:srgbClr val="9ECD33"/>
              </a:buClr>
              <a:buFont typeface="Wingdings" pitchFamily="2" charset="2"/>
              <a:buChar char="v"/>
            </a:pPr>
            <a:endParaRPr lang="fr-FR" sz="1800" dirty="0" smtClean="0">
              <a:solidFill>
                <a:srgbClr val="E19933">
                  <a:lumMod val="60000"/>
                  <a:lumOff val="40000"/>
                </a:srgbClr>
              </a:solidFill>
              <a:ea typeface="Times New Roman"/>
              <a:cs typeface="Times New Roman"/>
            </a:endParaRPr>
          </a:p>
        </p:txBody>
      </p:sp>
      <p:sp>
        <p:nvSpPr>
          <p:cNvPr id="10" name="Espace réservé du texte 5"/>
          <p:cNvSpPr txBox="1">
            <a:spLocks/>
          </p:cNvSpPr>
          <p:nvPr/>
        </p:nvSpPr>
        <p:spPr>
          <a:xfrm>
            <a:off x="286901" y="2272860"/>
            <a:ext cx="6103266" cy="426560"/>
          </a:xfrm>
          <a:prstGeom prst="rect">
            <a:avLst/>
          </a:prstGeom>
          <a:solidFill>
            <a:schemeClr val="tx2"/>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1600" b="1" dirty="0" smtClean="0"/>
              <a:t>IMPACTS</a:t>
            </a:r>
            <a:endParaRPr lang="fr-FR" sz="1600" b="1" dirty="0"/>
          </a:p>
        </p:txBody>
      </p:sp>
      <p:sp>
        <p:nvSpPr>
          <p:cNvPr id="11" name="Flèche vers le bas 10"/>
          <p:cNvSpPr/>
          <p:nvPr/>
        </p:nvSpPr>
        <p:spPr>
          <a:xfrm>
            <a:off x="3391658" y="2721940"/>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
        <p:nvSpPr>
          <p:cNvPr id="21" name="Espace réservé du texte 7"/>
          <p:cNvSpPr txBox="1">
            <a:spLocks/>
          </p:cNvSpPr>
          <p:nvPr/>
        </p:nvSpPr>
        <p:spPr>
          <a:xfrm>
            <a:off x="6560288" y="3053395"/>
            <a:ext cx="5500805" cy="1561136"/>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lvl="0" indent="-342900">
              <a:lnSpc>
                <a:spcPct val="115000"/>
              </a:lnSpc>
              <a:spcAft>
                <a:spcPts val="0"/>
              </a:spcAft>
              <a:buFont typeface="+mj-lt"/>
              <a:buAutoNum type="arabicParenR"/>
            </a:pPr>
            <a:endParaRPr lang="fr-FR" sz="1800" dirty="0" smtClean="0">
              <a:latin typeface="Times New Roman"/>
              <a:ea typeface="Times New Roman"/>
              <a:cs typeface="Times New Roman"/>
            </a:endParaRPr>
          </a:p>
          <a:p>
            <a:pPr marL="285750" lvl="0" indent="-285750" algn="just">
              <a:spcAft>
                <a:spcPts val="0"/>
              </a:spcAft>
              <a:buFont typeface="Wingdings" pitchFamily="2" charset="2"/>
              <a:buChar char="v"/>
            </a:pPr>
            <a:r>
              <a:rPr lang="fr-FR" sz="1800" dirty="0" smtClean="0">
                <a:ea typeface="Times New Roman"/>
                <a:cs typeface="Times New Roman"/>
              </a:rPr>
              <a:t>Besoin </a:t>
            </a:r>
            <a:r>
              <a:rPr lang="fr-FR" sz="1800" dirty="0">
                <a:ea typeface="Times New Roman"/>
                <a:cs typeface="Times New Roman"/>
              </a:rPr>
              <a:t>d’accompagnement dans la phase de gestion et d’exploitation </a:t>
            </a:r>
            <a:r>
              <a:rPr lang="fr-FR" sz="1800" dirty="0" smtClean="0">
                <a:ea typeface="Times New Roman"/>
                <a:cs typeface="Times New Roman"/>
              </a:rPr>
              <a:t>;</a:t>
            </a:r>
          </a:p>
          <a:p>
            <a:pPr marL="285750" lvl="0" indent="-285750" algn="just">
              <a:spcAft>
                <a:spcPts val="0"/>
              </a:spcAft>
              <a:buFont typeface="Wingdings" pitchFamily="2" charset="2"/>
              <a:buChar char="v"/>
            </a:pPr>
            <a:endParaRPr lang="fr-FR" sz="1600" kern="100" dirty="0">
              <a:latin typeface="Calibri"/>
              <a:ea typeface="Calibri"/>
              <a:cs typeface="Times New Roman"/>
            </a:endParaRPr>
          </a:p>
          <a:p>
            <a:pPr marL="285750" indent="-285750" algn="just">
              <a:buFont typeface="Wingdings" pitchFamily="2" charset="2"/>
              <a:buChar char="v"/>
            </a:pPr>
            <a:r>
              <a:rPr lang="fr-FR" sz="1800" dirty="0">
                <a:ea typeface="Calibri"/>
              </a:rPr>
              <a:t>Besoin d’appui technique et financier pour la matérialisation de ce projet. </a:t>
            </a:r>
            <a:endParaRPr lang="fr-FR" sz="1800" dirty="0" smtClean="0">
              <a:solidFill>
                <a:srgbClr val="9ECD33">
                  <a:lumMod val="40000"/>
                  <a:lumOff val="60000"/>
                </a:srgbClr>
              </a:solidFill>
              <a:ea typeface="Times New Roman"/>
              <a:cs typeface="Times New Roman"/>
            </a:endParaRPr>
          </a:p>
        </p:txBody>
      </p:sp>
      <p:sp>
        <p:nvSpPr>
          <p:cNvPr id="22" name="Espace réservé du texte 5"/>
          <p:cNvSpPr txBox="1">
            <a:spLocks/>
          </p:cNvSpPr>
          <p:nvPr/>
        </p:nvSpPr>
        <p:spPr>
          <a:xfrm>
            <a:off x="6560288" y="2276398"/>
            <a:ext cx="5500805" cy="426560"/>
          </a:xfrm>
          <a:prstGeom prst="rect">
            <a:avLst/>
          </a:prstGeom>
          <a:solidFill>
            <a:schemeClr val="accent1">
              <a:lumMod val="20000"/>
              <a:lumOff val="80000"/>
            </a:schemeClr>
          </a:solidFill>
          <a:ln>
            <a:solidFill>
              <a:schemeClr val="accent1"/>
            </a:solidFill>
          </a:ln>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1600" b="1" dirty="0" smtClean="0">
                <a:solidFill>
                  <a:schemeClr val="accent6"/>
                </a:solidFill>
              </a:rPr>
              <a:t>DEFIS</a:t>
            </a:r>
            <a:endParaRPr lang="fr-FR" sz="1600" b="1" dirty="0">
              <a:solidFill>
                <a:schemeClr val="accent6"/>
              </a:solidFill>
            </a:endParaRPr>
          </a:p>
        </p:txBody>
      </p:sp>
      <p:sp>
        <p:nvSpPr>
          <p:cNvPr id="23" name="Flèche vers le bas 22"/>
          <p:cNvSpPr/>
          <p:nvPr/>
        </p:nvSpPr>
        <p:spPr>
          <a:xfrm>
            <a:off x="9277983" y="2757377"/>
            <a:ext cx="316252"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Tree>
    <p:extLst>
      <p:ext uri="{BB962C8B-B14F-4D97-AF65-F5344CB8AC3E}">
        <p14:creationId xmlns:p14="http://schemas.microsoft.com/office/powerpoint/2010/main" val="32034051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427" y="1052623"/>
            <a:ext cx="11972259" cy="705850"/>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sz="1800" dirty="0" smtClean="0">
                <a:solidFill>
                  <a:schemeClr val="tx1"/>
                </a:solidFill>
                <a:latin typeface="+mn-lt"/>
                <a:ea typeface="Calibri"/>
              </a:rPr>
              <a:t>6. </a:t>
            </a:r>
            <a:r>
              <a:rPr lang="fr-FR" sz="1800" dirty="0" smtClean="0">
                <a:solidFill>
                  <a:schemeClr val="tx1"/>
                </a:solidFill>
                <a:effectLst>
                  <a:outerShdw blurRad="38100" dist="38100" dir="2700000" algn="tl">
                    <a:srgbClr val="000000">
                      <a:alpha val="43137"/>
                    </a:srgbClr>
                  </a:outerShdw>
                </a:effectLst>
                <a:latin typeface="+mn-lt"/>
                <a:ea typeface="Calibri"/>
              </a:rPr>
              <a:t>ANNÉES 2020-2023 : </a:t>
            </a:r>
            <a:r>
              <a:rPr lang="fr-FR" sz="1800" dirty="0" smtClean="0">
                <a:solidFill>
                  <a:schemeClr val="tx1"/>
                </a:solidFill>
                <a:latin typeface="+mn-lt"/>
                <a:ea typeface="Calibri"/>
              </a:rPr>
              <a:t>DIALOGUE DÉMOCRATIQUE SUR LA GESTION DURABLE DES RESSOURCES NATURELLES EN CONFORMITÉ AUX NORMES ENVIRONNEMENTALES DU DROIT CONGOLAIS DANS LE TERRITOIRE DE FIZI(</a:t>
            </a:r>
            <a:r>
              <a:rPr lang="fr-FR" sz="1800" dirty="0" smtClean="0">
                <a:solidFill>
                  <a:schemeClr val="accent3">
                    <a:lumMod val="75000"/>
                  </a:schemeClr>
                </a:solidFill>
                <a:latin typeface="+mn-lt"/>
                <a:ea typeface="Calibri"/>
              </a:rPr>
              <a:t>SUITE</a:t>
            </a:r>
            <a:r>
              <a:rPr lang="fr-FR" sz="1800" dirty="0" smtClean="0">
                <a:solidFill>
                  <a:schemeClr val="tx1"/>
                </a:solidFill>
                <a:latin typeface="+mn-lt"/>
                <a:ea typeface="Calibri"/>
              </a:rPr>
              <a:t>).</a:t>
            </a:r>
            <a:endParaRPr lang="fr-FR" sz="1800" dirty="0">
              <a:solidFill>
                <a:schemeClr val="tx1"/>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
        <p:nvSpPr>
          <p:cNvPr id="9" name="Espace réservé du texte 7"/>
          <p:cNvSpPr txBox="1">
            <a:spLocks/>
          </p:cNvSpPr>
          <p:nvPr/>
        </p:nvSpPr>
        <p:spPr>
          <a:xfrm>
            <a:off x="286900" y="3017959"/>
            <a:ext cx="4859258" cy="2128199"/>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indent="-342900" algn="just">
              <a:lnSpc>
                <a:spcPct val="115000"/>
              </a:lnSpc>
              <a:spcAft>
                <a:spcPts val="0"/>
              </a:spcAft>
              <a:buClr>
                <a:srgbClr val="9ECD33"/>
              </a:buClr>
              <a:buFont typeface="Wingdings" pitchFamily="2" charset="2"/>
              <a:buChar char="v"/>
            </a:pPr>
            <a:r>
              <a:rPr lang="fr-FR" sz="1600" dirty="0">
                <a:solidFill>
                  <a:schemeClr val="accent6">
                    <a:lumMod val="20000"/>
                    <a:lumOff val="80000"/>
                  </a:schemeClr>
                </a:solidFill>
                <a:ea typeface="Calibri"/>
              </a:rPr>
              <a:t>Réunir les différentes parties prenantes (les délégués des entreprises privées et publiques, des services étatiques sectoriels, de l’administration locale, la société civile, Chefs coutumiers, les services de sécurité de défense, leaders des communautés locales des peuples autochtones). </a:t>
            </a:r>
            <a:endParaRPr lang="fr-FR" sz="1600" dirty="0" smtClean="0">
              <a:solidFill>
                <a:schemeClr val="accent6">
                  <a:lumMod val="20000"/>
                  <a:lumOff val="80000"/>
                </a:schemeClr>
              </a:solidFill>
              <a:ea typeface="Times New Roman"/>
              <a:cs typeface="Times New Roman"/>
            </a:endParaRPr>
          </a:p>
        </p:txBody>
      </p:sp>
      <p:sp>
        <p:nvSpPr>
          <p:cNvPr id="10" name="Espace réservé du texte 5"/>
          <p:cNvSpPr txBox="1">
            <a:spLocks/>
          </p:cNvSpPr>
          <p:nvPr/>
        </p:nvSpPr>
        <p:spPr>
          <a:xfrm>
            <a:off x="286901" y="2272860"/>
            <a:ext cx="4859257" cy="426560"/>
          </a:xfrm>
          <a:prstGeom prst="rect">
            <a:avLst/>
          </a:prstGeom>
          <a:solidFill>
            <a:schemeClr val="accent5">
              <a:lumMod val="20000"/>
              <a:lumOff val="8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1600" b="1" dirty="0" smtClean="0">
                <a:solidFill>
                  <a:srgbClr val="00B050"/>
                </a:solidFill>
              </a:rPr>
              <a:t>REALISATIONS</a:t>
            </a:r>
            <a:endParaRPr lang="fr-FR" sz="1600" b="1" dirty="0">
              <a:solidFill>
                <a:srgbClr val="00B050"/>
              </a:solidFill>
            </a:endParaRPr>
          </a:p>
        </p:txBody>
      </p:sp>
      <p:sp>
        <p:nvSpPr>
          <p:cNvPr id="11" name="Flèche vers le bas 10"/>
          <p:cNvSpPr/>
          <p:nvPr/>
        </p:nvSpPr>
        <p:spPr>
          <a:xfrm>
            <a:off x="2647348" y="2743206"/>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
        <p:nvSpPr>
          <p:cNvPr id="18" name="Espace réservé du texte 7"/>
          <p:cNvSpPr txBox="1">
            <a:spLocks/>
          </p:cNvSpPr>
          <p:nvPr/>
        </p:nvSpPr>
        <p:spPr>
          <a:xfrm>
            <a:off x="5396863" y="3017959"/>
            <a:ext cx="3566383" cy="990515"/>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indent="-342900" algn="l">
              <a:lnSpc>
                <a:spcPct val="115000"/>
              </a:lnSpc>
              <a:spcAft>
                <a:spcPts val="0"/>
              </a:spcAft>
              <a:buClr>
                <a:srgbClr val="9ECD33"/>
              </a:buClr>
              <a:buFont typeface="Wingdings" pitchFamily="2" charset="2"/>
              <a:buChar char="v"/>
            </a:pPr>
            <a:r>
              <a:rPr lang="fr-FR" sz="1600" dirty="0">
                <a:solidFill>
                  <a:schemeClr val="accent1"/>
                </a:solidFill>
                <a:ea typeface="Calibri"/>
              </a:rPr>
              <a:t>Création  d’un cadre de concertation sur la gestion des ressources naturelles (CCGRN)</a:t>
            </a:r>
            <a:endParaRPr lang="fr-FR" sz="1600" dirty="0" smtClean="0">
              <a:solidFill>
                <a:schemeClr val="accent1"/>
              </a:solidFill>
              <a:ea typeface="Times New Roman"/>
              <a:cs typeface="Times New Roman"/>
            </a:endParaRPr>
          </a:p>
        </p:txBody>
      </p:sp>
      <p:sp>
        <p:nvSpPr>
          <p:cNvPr id="19" name="Espace réservé du texte 5"/>
          <p:cNvSpPr txBox="1">
            <a:spLocks/>
          </p:cNvSpPr>
          <p:nvPr/>
        </p:nvSpPr>
        <p:spPr>
          <a:xfrm>
            <a:off x="5396863" y="2316646"/>
            <a:ext cx="3566383" cy="426560"/>
          </a:xfrm>
          <a:prstGeom prst="rect">
            <a:avLst/>
          </a:prstGeom>
          <a:solidFill>
            <a:schemeClr val="tx1">
              <a:lumMod val="65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Clr>
                <a:srgbClr val="9ECD33"/>
              </a:buClr>
            </a:pPr>
            <a:r>
              <a:rPr lang="fr-FR" sz="1600" b="1" dirty="0" smtClean="0">
                <a:solidFill>
                  <a:srgbClr val="FFFF00"/>
                </a:solidFill>
              </a:rPr>
              <a:t>RESULTATS</a:t>
            </a:r>
            <a:endParaRPr lang="fr-FR" sz="1600" b="1" dirty="0">
              <a:solidFill>
                <a:srgbClr val="FFFF00"/>
              </a:solidFill>
            </a:endParaRPr>
          </a:p>
        </p:txBody>
      </p:sp>
      <p:sp>
        <p:nvSpPr>
          <p:cNvPr id="20" name="Flèche vers le bas 19"/>
          <p:cNvSpPr/>
          <p:nvPr/>
        </p:nvSpPr>
        <p:spPr>
          <a:xfrm>
            <a:off x="7117780" y="2753841"/>
            <a:ext cx="32501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
        <p:nvSpPr>
          <p:cNvPr id="21" name="Espace réservé du texte 7"/>
          <p:cNvSpPr txBox="1">
            <a:spLocks/>
          </p:cNvSpPr>
          <p:nvPr/>
        </p:nvSpPr>
        <p:spPr>
          <a:xfrm>
            <a:off x="5411035" y="4881313"/>
            <a:ext cx="3626639" cy="1795934"/>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indent="-342900" algn="l">
              <a:lnSpc>
                <a:spcPct val="115000"/>
              </a:lnSpc>
              <a:spcAft>
                <a:spcPts val="0"/>
              </a:spcAft>
              <a:buClr>
                <a:srgbClr val="9ECD33"/>
              </a:buClr>
              <a:buFont typeface="Wingdings" pitchFamily="2" charset="2"/>
              <a:buChar char="v"/>
            </a:pPr>
            <a:r>
              <a:rPr lang="fr-FR" sz="1600" dirty="0" smtClean="0">
                <a:ea typeface="Calibri"/>
              </a:rPr>
              <a:t>Signature de l’acte d’engagement des parties prenantes au dialogue démocratique sur la gestion des RN en conformité avec la loi.</a:t>
            </a:r>
            <a:endParaRPr lang="fr-FR" sz="1600" dirty="0" smtClean="0">
              <a:solidFill>
                <a:schemeClr val="accent6">
                  <a:lumMod val="60000"/>
                  <a:lumOff val="40000"/>
                </a:schemeClr>
              </a:solidFill>
              <a:ea typeface="Times New Roman"/>
              <a:cs typeface="Times New Roman"/>
            </a:endParaRPr>
          </a:p>
        </p:txBody>
      </p:sp>
      <p:sp>
        <p:nvSpPr>
          <p:cNvPr id="22" name="Espace réservé du texte 5"/>
          <p:cNvSpPr txBox="1">
            <a:spLocks/>
          </p:cNvSpPr>
          <p:nvPr/>
        </p:nvSpPr>
        <p:spPr>
          <a:xfrm>
            <a:off x="5411035" y="4210562"/>
            <a:ext cx="3566383" cy="324228"/>
          </a:xfrm>
          <a:prstGeom prst="rect">
            <a:avLst/>
          </a:prstGeom>
          <a:solidFill>
            <a:srgbClr val="FFFF00"/>
          </a:solidFill>
          <a:effectLst>
            <a:outerShdw blurRad="50800" dir="14400000">
              <a:srgbClr val="000000">
                <a:alpha val="40000"/>
              </a:srgbClr>
            </a:outerShdw>
          </a:effectLst>
        </p:spPr>
        <p:txBody>
          <a:bodyPr vert="horz" lIns="91440" tIns="45720" rIns="91440" bIns="45720" rtlCol="0" anchor="ctr">
            <a:normAutofit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Clr>
                <a:srgbClr val="9ECD33"/>
              </a:buClr>
            </a:pPr>
            <a:r>
              <a:rPr lang="fr-FR" sz="1600" b="1" dirty="0" smtClean="0">
                <a:solidFill>
                  <a:schemeClr val="accent5">
                    <a:lumMod val="75000"/>
                  </a:schemeClr>
                </a:solidFill>
              </a:rPr>
              <a:t>IMPACT</a:t>
            </a:r>
            <a:endParaRPr lang="fr-FR" sz="1600" b="1" dirty="0">
              <a:solidFill>
                <a:schemeClr val="accent5">
                  <a:lumMod val="75000"/>
                </a:schemeClr>
              </a:solidFill>
            </a:endParaRPr>
          </a:p>
        </p:txBody>
      </p:sp>
      <p:sp>
        <p:nvSpPr>
          <p:cNvPr id="23" name="Flèche vers le bas 22"/>
          <p:cNvSpPr/>
          <p:nvPr/>
        </p:nvSpPr>
        <p:spPr>
          <a:xfrm>
            <a:off x="7163850" y="4586255"/>
            <a:ext cx="32501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
        <p:nvSpPr>
          <p:cNvPr id="24" name="Espace réservé du texte 7"/>
          <p:cNvSpPr txBox="1">
            <a:spLocks/>
          </p:cNvSpPr>
          <p:nvPr/>
        </p:nvSpPr>
        <p:spPr>
          <a:xfrm>
            <a:off x="9186529" y="3032131"/>
            <a:ext cx="2863839" cy="976343"/>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indent="-342900" algn="l">
              <a:lnSpc>
                <a:spcPct val="115000"/>
              </a:lnSpc>
              <a:spcAft>
                <a:spcPts val="0"/>
              </a:spcAft>
              <a:buClr>
                <a:srgbClr val="9ECD33"/>
              </a:buClr>
              <a:buFont typeface="Wingdings" pitchFamily="2" charset="2"/>
              <a:buChar char="v"/>
            </a:pPr>
            <a:r>
              <a:rPr lang="fr-FR" sz="1600" dirty="0">
                <a:ea typeface="Calibri"/>
              </a:rPr>
              <a:t>Manque de l’opérationnalisation du cadre.</a:t>
            </a:r>
            <a:endParaRPr lang="fr-FR" sz="1600" dirty="0" smtClean="0">
              <a:solidFill>
                <a:schemeClr val="accent1"/>
              </a:solidFill>
              <a:ea typeface="Times New Roman"/>
              <a:cs typeface="Times New Roman"/>
            </a:endParaRPr>
          </a:p>
        </p:txBody>
      </p:sp>
      <p:sp>
        <p:nvSpPr>
          <p:cNvPr id="25" name="Espace réservé du texte 5"/>
          <p:cNvSpPr txBox="1">
            <a:spLocks/>
          </p:cNvSpPr>
          <p:nvPr/>
        </p:nvSpPr>
        <p:spPr>
          <a:xfrm>
            <a:off x="9186529" y="2330817"/>
            <a:ext cx="2863840" cy="426560"/>
          </a:xfrm>
          <a:prstGeom prst="rect">
            <a:avLst/>
          </a:prstGeom>
          <a:solidFill>
            <a:schemeClr val="accent1">
              <a:lumMod val="60000"/>
              <a:lumOff val="4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Clr>
                <a:srgbClr val="9ECD33"/>
              </a:buClr>
            </a:pPr>
            <a:r>
              <a:rPr lang="fr-FR" sz="1600" b="1" dirty="0" smtClean="0">
                <a:solidFill>
                  <a:schemeClr val="accent2">
                    <a:lumMod val="50000"/>
                  </a:schemeClr>
                </a:solidFill>
              </a:rPr>
              <a:t>DEFIS</a:t>
            </a:r>
            <a:endParaRPr lang="fr-FR" sz="1600" b="1" dirty="0">
              <a:solidFill>
                <a:schemeClr val="accent2">
                  <a:lumMod val="50000"/>
                </a:schemeClr>
              </a:solidFill>
            </a:endParaRPr>
          </a:p>
        </p:txBody>
      </p:sp>
      <p:sp>
        <p:nvSpPr>
          <p:cNvPr id="26" name="Flèche vers le bas 25"/>
          <p:cNvSpPr/>
          <p:nvPr/>
        </p:nvSpPr>
        <p:spPr>
          <a:xfrm>
            <a:off x="10566410" y="2768012"/>
            <a:ext cx="32501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Tree>
    <p:extLst>
      <p:ext uri="{BB962C8B-B14F-4D97-AF65-F5344CB8AC3E}">
        <p14:creationId xmlns:p14="http://schemas.microsoft.com/office/powerpoint/2010/main" val="416068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91848" y="957940"/>
            <a:ext cx="6719777" cy="649003"/>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sz="3600" dirty="0" smtClean="0">
                <a:latin typeface="Times New Roman"/>
                <a:ea typeface="Calibri"/>
              </a:rPr>
              <a:t>Quelques photos de l’activité</a:t>
            </a:r>
            <a:endParaRPr lang="fr-FR" sz="3600" dirty="0">
              <a:solidFill>
                <a:schemeClr val="tx1"/>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pic>
        <p:nvPicPr>
          <p:cNvPr id="17" name="Image 16" descr="C:\Users\mauri\Desktop\IMG_20220325_145731_54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4717" y="1956390"/>
            <a:ext cx="5411969" cy="2371061"/>
          </a:xfrm>
          <a:prstGeom prst="rect">
            <a:avLst/>
          </a:prstGeom>
          <a:noFill/>
          <a:ln>
            <a:noFill/>
          </a:ln>
        </p:spPr>
      </p:pic>
      <p:pic>
        <p:nvPicPr>
          <p:cNvPr id="27" name="Image 26" descr="C:\Users\mauri\Desktop\IMG_20220325_150348_37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4717" y="4433776"/>
            <a:ext cx="5411969" cy="2243471"/>
          </a:xfrm>
          <a:prstGeom prst="rect">
            <a:avLst/>
          </a:prstGeom>
          <a:noFill/>
          <a:ln>
            <a:noFill/>
          </a:ln>
        </p:spPr>
      </p:pic>
      <p:pic>
        <p:nvPicPr>
          <p:cNvPr id="28" name="Image 27" descr="F:\photo dialogue de Baraka.png"/>
          <p:cNvPicPr/>
          <p:nvPr/>
        </p:nvPicPr>
        <p:blipFill rotWithShape="1">
          <a:blip r:embed="rId6" cstate="print">
            <a:extLst>
              <a:ext uri="{28A0092B-C50C-407E-A947-70E740481C1C}">
                <a14:useLocalDpi xmlns:a14="http://schemas.microsoft.com/office/drawing/2010/main" val="0"/>
              </a:ext>
            </a:extLst>
          </a:blip>
          <a:srcRect l="-159" t="5017" r="23840" b="2006"/>
          <a:stretch/>
        </p:blipFill>
        <p:spPr bwMode="auto">
          <a:xfrm>
            <a:off x="188950" y="1956389"/>
            <a:ext cx="6286277" cy="47208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05204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01532" y="478255"/>
            <a:ext cx="7624293" cy="649003"/>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endParaRPr lang="fr-FR" dirty="0">
              <a:solidFill>
                <a:schemeClr val="tx1"/>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
        <p:nvSpPr>
          <p:cNvPr id="3" name="AutoShape 2" descr="D:\ \cartes FC\Carte_Rainforests_2 (3).jpe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D:\ \cartes FC\Carte_Rainforests_2 (3).jpe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descr="D:\ \cartes FC\Carte_Rainforests_2 (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589" y="2170660"/>
            <a:ext cx="5997778" cy="4526355"/>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texte 7"/>
          <p:cNvSpPr txBox="1">
            <a:spLocks/>
          </p:cNvSpPr>
          <p:nvPr/>
        </p:nvSpPr>
        <p:spPr>
          <a:xfrm>
            <a:off x="108613" y="2236191"/>
            <a:ext cx="5471916" cy="4499461"/>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indent="-342900" algn="just">
              <a:lnSpc>
                <a:spcPct val="115000"/>
              </a:lnSpc>
              <a:spcAft>
                <a:spcPts val="0"/>
              </a:spcAft>
              <a:buClr>
                <a:srgbClr val="9ECD33"/>
              </a:buClr>
              <a:buFont typeface="Wingdings" pitchFamily="2" charset="2"/>
              <a:buChar char="v"/>
            </a:pPr>
            <a:r>
              <a:rPr lang="fr-FR" dirty="0" smtClean="0">
                <a:solidFill>
                  <a:schemeClr val="accent6">
                    <a:lumMod val="20000"/>
                    <a:lumOff val="80000"/>
                  </a:schemeClr>
                </a:solidFill>
                <a:ea typeface="Times New Roman"/>
                <a:cs typeface="Times New Roman"/>
              </a:rPr>
              <a:t>Demande des communautés à TRAFFED et ses partenaires  : création d’une aire communautaire de conservation des ressources biologiques, dénommée </a:t>
            </a:r>
            <a:r>
              <a:rPr lang="fr-FR" dirty="0" smtClean="0">
                <a:solidFill>
                  <a:srgbClr val="FFFF00"/>
                </a:solidFill>
                <a:ea typeface="Times New Roman"/>
                <a:cs typeface="Times New Roman"/>
              </a:rPr>
              <a:t>Lumbwe-Lulenge</a:t>
            </a:r>
            <a:r>
              <a:rPr lang="fr-FR" dirty="0" smtClean="0">
                <a:solidFill>
                  <a:schemeClr val="accent6">
                    <a:lumMod val="20000"/>
                    <a:lumOff val="80000"/>
                  </a:schemeClr>
                </a:solidFill>
                <a:ea typeface="Times New Roman"/>
                <a:cs typeface="Times New Roman"/>
              </a:rPr>
              <a:t> en dehors des AP dont la superficie estimée est d’environ 200.000ha </a:t>
            </a:r>
          </a:p>
          <a:p>
            <a:pPr marL="342900" indent="-342900" algn="just">
              <a:lnSpc>
                <a:spcPct val="115000"/>
              </a:lnSpc>
              <a:spcAft>
                <a:spcPts val="0"/>
              </a:spcAft>
              <a:buClr>
                <a:srgbClr val="9ECD33"/>
              </a:buClr>
              <a:buFont typeface="Wingdings" pitchFamily="2" charset="2"/>
              <a:buChar char="v"/>
            </a:pPr>
            <a:r>
              <a:rPr lang="fr-FR" dirty="0" smtClean="0">
                <a:solidFill>
                  <a:schemeClr val="accent6">
                    <a:lumMod val="20000"/>
                    <a:lumOff val="80000"/>
                  </a:schemeClr>
                </a:solidFill>
                <a:ea typeface="Times New Roman"/>
                <a:cs typeface="Times New Roman"/>
              </a:rPr>
              <a:t>Cet espace constitue un corridor faunique très riche entre le paysage RNI-</a:t>
            </a:r>
            <a:r>
              <a:rPr lang="fr-FR" dirty="0" err="1" smtClean="0">
                <a:solidFill>
                  <a:schemeClr val="accent6">
                    <a:lumMod val="20000"/>
                    <a:lumOff val="80000"/>
                  </a:schemeClr>
                </a:solidFill>
                <a:ea typeface="Times New Roman"/>
                <a:cs typeface="Times New Roman"/>
              </a:rPr>
              <a:t>Luama</a:t>
            </a:r>
            <a:r>
              <a:rPr lang="fr-FR" smtClean="0">
                <a:solidFill>
                  <a:schemeClr val="accent6">
                    <a:lumMod val="20000"/>
                    <a:lumOff val="80000"/>
                  </a:schemeClr>
                </a:solidFill>
                <a:ea typeface="Times New Roman"/>
                <a:cs typeface="Times New Roman"/>
              </a:rPr>
              <a:t>  -Kivu</a:t>
            </a:r>
            <a:r>
              <a:rPr lang="fr-FR" dirty="0" smtClean="0">
                <a:solidFill>
                  <a:schemeClr val="accent6">
                    <a:lumMod val="20000"/>
                    <a:lumOff val="80000"/>
                  </a:schemeClr>
                </a:solidFill>
                <a:ea typeface="Times New Roman"/>
                <a:cs typeface="Times New Roman"/>
              </a:rPr>
              <a:t>.</a:t>
            </a:r>
          </a:p>
          <a:p>
            <a:pPr marL="342900" indent="-342900" algn="just">
              <a:lnSpc>
                <a:spcPct val="115000"/>
              </a:lnSpc>
              <a:spcAft>
                <a:spcPts val="0"/>
              </a:spcAft>
              <a:buClr>
                <a:srgbClr val="9ECD33"/>
              </a:buClr>
              <a:buFont typeface="Wingdings" pitchFamily="2" charset="2"/>
              <a:buChar char="v"/>
            </a:pPr>
            <a:endParaRPr lang="fr-FR" dirty="0" smtClean="0">
              <a:solidFill>
                <a:schemeClr val="accent6">
                  <a:lumMod val="20000"/>
                  <a:lumOff val="80000"/>
                </a:schemeClr>
              </a:solidFill>
              <a:ea typeface="Times New Roman"/>
              <a:cs typeface="Times New Roman"/>
            </a:endParaRPr>
          </a:p>
        </p:txBody>
      </p:sp>
      <p:sp>
        <p:nvSpPr>
          <p:cNvPr id="7" name="Flèche droite 6"/>
          <p:cNvSpPr/>
          <p:nvPr/>
        </p:nvSpPr>
        <p:spPr>
          <a:xfrm>
            <a:off x="5633751" y="3735173"/>
            <a:ext cx="457200" cy="4504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5"/>
          <p:cNvSpPr txBox="1">
            <a:spLocks/>
          </p:cNvSpPr>
          <p:nvPr/>
        </p:nvSpPr>
        <p:spPr>
          <a:xfrm>
            <a:off x="3219718" y="1194827"/>
            <a:ext cx="6375044" cy="515985"/>
          </a:xfrm>
          <a:prstGeom prst="rect">
            <a:avLst/>
          </a:prstGeom>
          <a:solidFill>
            <a:schemeClr val="accent1">
              <a:lumMod val="20000"/>
              <a:lumOff val="80000"/>
            </a:schemeClr>
          </a:solidFill>
          <a:effectLst>
            <a:outerShdw blurRad="50800" dir="14400000">
              <a:srgbClr val="000000">
                <a:alpha val="40000"/>
              </a:srgbClr>
            </a:outerShdw>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2400" b="1" dirty="0">
                <a:solidFill>
                  <a:srgbClr val="FFC000"/>
                </a:solidFill>
                <a:ea typeface="Calibri"/>
                <a:cs typeface="+mj-cs"/>
              </a:rPr>
              <a:t>Besoin d’un accompagnement</a:t>
            </a:r>
            <a:endParaRPr lang="fr-FR" sz="2400" b="1" dirty="0">
              <a:solidFill>
                <a:srgbClr val="FFC000"/>
              </a:solidFill>
            </a:endParaRPr>
          </a:p>
        </p:txBody>
      </p:sp>
    </p:spTree>
    <p:extLst>
      <p:ext uri="{BB962C8B-B14F-4D97-AF65-F5344CB8AC3E}">
        <p14:creationId xmlns:p14="http://schemas.microsoft.com/office/powerpoint/2010/main" val="9736184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0000" y="447187"/>
            <a:ext cx="10571998" cy="1285919"/>
          </a:xfrm>
        </p:spPr>
        <p:txBody>
          <a:bodyPr/>
          <a:lstStyle/>
          <a:p>
            <a:r>
              <a:rPr lang="fr-FR" sz="2800" dirty="0"/>
              <a:t>Informations sur le projet de conservation communautaire de la zone forestière de </a:t>
            </a:r>
            <a:r>
              <a:rPr lang="fr-FR" sz="2800" dirty="0" err="1"/>
              <a:t>lumbwe</a:t>
            </a:r>
            <a:r>
              <a:rPr lang="fr-FR" sz="2800" dirty="0"/>
              <a:t>-Lulenge </a:t>
            </a:r>
            <a:r>
              <a:rPr lang="fr-FR" sz="2800" dirty="0" smtClean="0"/>
              <a:t>dans </a:t>
            </a:r>
            <a:r>
              <a:rPr lang="fr-FR" sz="2800" dirty="0"/>
              <a:t>le </a:t>
            </a:r>
            <a:r>
              <a:rPr lang="fr-FR" sz="2800" dirty="0" smtClean="0"/>
              <a:t>Territoire </a:t>
            </a:r>
            <a:r>
              <a:rPr lang="fr-FR" sz="2800" dirty="0"/>
              <a:t>de Fizi dans la Province du Sud-Kivu</a:t>
            </a:r>
            <a:r>
              <a:rPr lang="fr-FR" sz="1400" dirty="0"/>
              <a:t/>
            </a:r>
            <a:br>
              <a:rPr lang="fr-FR" sz="1400" dirty="0"/>
            </a:br>
            <a:endParaRPr lang="fr-FR" sz="1400" dirty="0"/>
          </a:p>
        </p:txBody>
      </p:sp>
      <p:pic>
        <p:nvPicPr>
          <p:cNvPr id="5" name="Image 4" descr="C:\Users\Hp Pc\AppData\Local\Microsoft\Windows\INetCache\Content.Word\Carte_Zone_de_Projet_Lumbwe.jpeg"/>
          <p:cNvPicPr/>
          <p:nvPr/>
        </p:nvPicPr>
        <p:blipFill>
          <a:blip r:embed="rId2">
            <a:extLst>
              <a:ext uri="{28A0092B-C50C-407E-A947-70E740481C1C}">
                <a14:useLocalDpi xmlns:a14="http://schemas.microsoft.com/office/drawing/2010/main" val="0"/>
              </a:ext>
            </a:extLst>
          </a:blip>
          <a:srcRect/>
          <a:stretch>
            <a:fillRect/>
          </a:stretch>
        </p:blipFill>
        <p:spPr bwMode="auto">
          <a:xfrm>
            <a:off x="287079" y="2324543"/>
            <a:ext cx="5854995" cy="4629150"/>
          </a:xfrm>
          <a:prstGeom prst="rect">
            <a:avLst/>
          </a:prstGeom>
          <a:noFill/>
          <a:ln>
            <a:noFill/>
          </a:ln>
        </p:spPr>
      </p:pic>
      <p:sp>
        <p:nvSpPr>
          <p:cNvPr id="6" name="ZoneTexte 5"/>
          <p:cNvSpPr txBox="1"/>
          <p:nvPr/>
        </p:nvSpPr>
        <p:spPr>
          <a:xfrm>
            <a:off x="6305107" y="2519916"/>
            <a:ext cx="5730949" cy="4524315"/>
          </a:xfrm>
          <a:prstGeom prst="rect">
            <a:avLst/>
          </a:prstGeom>
          <a:noFill/>
        </p:spPr>
        <p:txBody>
          <a:bodyPr wrap="square" rtlCol="0">
            <a:spAutoFit/>
          </a:bodyPr>
          <a:lstStyle/>
          <a:p>
            <a:r>
              <a:rPr lang="fr-FR" dirty="0" smtClean="0"/>
              <a:t>En </a:t>
            </a:r>
            <a:r>
              <a:rPr lang="fr-FR" dirty="0"/>
              <a:t>2019 TRAFFED a entrepris le programme de mis en œuvre du processus de la foresterie communautaire dans le massif d’Itombwe comprenant le territoire de Mwenga, d’Uvira, de Fizi et dans le paysage de Luama-Kivu. Nous trouvons actuellement dans sa base des données sur les forêts coutumières : 34 forets coutumières dont 4 ont acquis déjà leurs arrêtes accordant les titres forestier, ces forets coutumières couvrent une superficie de </a:t>
            </a:r>
            <a:r>
              <a:rPr lang="fr-FR" dirty="0" smtClean="0"/>
              <a:t> de plus  de 76.000 </a:t>
            </a:r>
            <a:r>
              <a:rPr lang="fr-FR" dirty="0"/>
              <a:t>ha et un  espace forestier de 221.714.11 ha  de superficie est en cours d’un projet de conservation communautaire au profit des communautés locales et peuples autochtones des villages de LUMBWE et de Lulenge dans le territoire de Fizi.</a:t>
            </a:r>
          </a:p>
          <a:p>
            <a:endParaRPr lang="fr-FR" dirty="0"/>
          </a:p>
        </p:txBody>
      </p:sp>
    </p:spTree>
    <p:extLst>
      <p:ext uri="{BB962C8B-B14F-4D97-AF65-F5344CB8AC3E}">
        <p14:creationId xmlns:p14="http://schemas.microsoft.com/office/powerpoint/2010/main" val="1307950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4791" y="1743741"/>
            <a:ext cx="10595188" cy="4051004"/>
          </a:xfrm>
        </p:spPr>
        <p:txBody>
          <a:bodyPr/>
          <a:lstStyle/>
          <a:p>
            <a:r>
              <a:rPr lang="fr-FR" sz="2000" dirty="0"/>
              <a:t>Depuis 2019, L’ONG TRAFFED-RDC, Asbl, s’est engagé dans l’accompagnement des communautés locales dans l’implémentation d’un projet de développement d’un corridor écologique  intégré à la foresterie communautaire entre la Réserve de faune de Ngandja,  la Réserve Naturelle d’Itombwe. L’objectif principal  de ce projet est de préserver, conserver et protéger ces espaces naturels d’une importance capitale pour la biodiversité de la région</a:t>
            </a:r>
            <a:r>
              <a:rPr lang="fr-FR" sz="2000" dirty="0" smtClean="0"/>
              <a:t>.</a:t>
            </a:r>
            <a:r>
              <a:rPr lang="fr-FR" sz="2000" dirty="0"/>
              <a:t> </a:t>
            </a:r>
            <a:r>
              <a:rPr lang="fr-FR" sz="2000" dirty="0" smtClean="0"/>
              <a:t>                                                                       </a:t>
            </a:r>
            <a:r>
              <a:rPr lang="fr-FR" sz="2000" dirty="0"/>
              <a:t/>
            </a:r>
            <a:br>
              <a:rPr lang="fr-FR" sz="2000" dirty="0"/>
            </a:br>
            <a:endParaRPr lang="fr-FR" sz="2000" dirty="0"/>
          </a:p>
        </p:txBody>
      </p:sp>
      <p:sp>
        <p:nvSpPr>
          <p:cNvPr id="4" name="ZoneTexte 3"/>
          <p:cNvSpPr txBox="1"/>
          <p:nvPr/>
        </p:nvSpPr>
        <p:spPr>
          <a:xfrm>
            <a:off x="1414130" y="666662"/>
            <a:ext cx="8718698" cy="1077218"/>
          </a:xfrm>
          <a:prstGeom prst="rect">
            <a:avLst/>
          </a:prstGeom>
          <a:noFill/>
        </p:spPr>
        <p:txBody>
          <a:bodyPr wrap="square" rtlCol="0">
            <a:spAutoFit/>
          </a:bodyPr>
          <a:lstStyle/>
          <a:p>
            <a:pPr algn="ctr"/>
            <a:r>
              <a:rPr lang="fr-FR" sz="3200" dirty="0" smtClean="0"/>
              <a:t>Projet de conservation intégré à  la foresterie communautaire suite 1</a:t>
            </a:r>
            <a:endParaRPr lang="fr-FR" sz="3200" dirty="0"/>
          </a:p>
        </p:txBody>
      </p:sp>
    </p:spTree>
    <p:extLst>
      <p:ext uri="{BB962C8B-B14F-4D97-AF65-F5344CB8AC3E}">
        <p14:creationId xmlns:p14="http://schemas.microsoft.com/office/powerpoint/2010/main" val="71737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Projet de conservation suite 2</a:t>
            </a:r>
            <a:endParaRPr lang="fr-FR" dirty="0"/>
          </a:p>
        </p:txBody>
      </p:sp>
      <p:sp>
        <p:nvSpPr>
          <p:cNvPr id="3" name="ZoneTexte 2"/>
          <p:cNvSpPr txBox="1"/>
          <p:nvPr/>
        </p:nvSpPr>
        <p:spPr>
          <a:xfrm>
            <a:off x="871870" y="2509284"/>
            <a:ext cx="9058939" cy="4247317"/>
          </a:xfrm>
          <a:prstGeom prst="rect">
            <a:avLst/>
          </a:prstGeom>
          <a:noFill/>
        </p:spPr>
        <p:txBody>
          <a:bodyPr wrap="square" rtlCol="0">
            <a:spAutoFit/>
          </a:bodyPr>
          <a:lstStyle/>
          <a:p>
            <a:r>
              <a:rPr lang="fr-FR" dirty="0"/>
              <a:t>Au cœur de ce projet se trouve l’accompagnement des communautés locales dans la sécurisation de leurs concessions forestières et la préservation de la biodiversité en danger  du braconnage. Cela implique de leur fournir les outils et les connaissances nécessaires pour une gestion durable de ces ressources précieuses.</a:t>
            </a:r>
            <a:br>
              <a:rPr lang="fr-FR" dirty="0"/>
            </a:br>
            <a:r>
              <a:rPr lang="fr-FR" dirty="0"/>
              <a:t>D’après  le Pasteur Jean-Pierre, l’organisation  TRAFFED a déjà accompagné 4 communautés locales  dans l’acquisition des 4 arrêtés accordant les titres forestiers.</a:t>
            </a:r>
            <a:br>
              <a:rPr lang="fr-FR" dirty="0"/>
            </a:br>
            <a:r>
              <a:rPr lang="fr-FR" dirty="0"/>
              <a:t> sous la gouvernance et la gestion des communautés locales. Parmi ces terres, plus de 76 000 hectares acquis, 3  </a:t>
            </a:r>
            <a:r>
              <a:rPr lang="fr-FR" dirty="0" smtClean="0"/>
              <a:t>CFCL se </a:t>
            </a:r>
            <a:r>
              <a:rPr lang="fr-FR" dirty="0"/>
              <a:t>situent dans le secteur de Ngandja et 1 </a:t>
            </a:r>
            <a:r>
              <a:rPr lang="fr-FR" dirty="0" smtClean="0"/>
              <a:t>CFCL dans le secteur de  </a:t>
            </a:r>
            <a:r>
              <a:rPr lang="fr-FR" dirty="0"/>
              <a:t>Mutambala. Il faut ajouter qu’un espace forestier de </a:t>
            </a:r>
            <a:r>
              <a:rPr lang="fr-FR" b="1" u="sng" dirty="0"/>
              <a:t>221.714.11</a:t>
            </a:r>
            <a:r>
              <a:rPr lang="fr-FR" dirty="0"/>
              <a:t> ha  est en cours d’un projet de conservation communautaire au profit des communautés locales et peuples autochtones des villages de LUMBWE et de Lulenge dans le territoire de Fizi.</a:t>
            </a:r>
            <a:br>
              <a:rPr lang="fr-FR" dirty="0"/>
            </a:br>
            <a:endParaRPr lang="fr-FR" dirty="0"/>
          </a:p>
        </p:txBody>
      </p:sp>
    </p:spTree>
    <p:extLst>
      <p:ext uri="{BB962C8B-B14F-4D97-AF65-F5344CB8AC3E}">
        <p14:creationId xmlns:p14="http://schemas.microsoft.com/office/powerpoint/2010/main" val="3240141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Projet </a:t>
            </a:r>
            <a:r>
              <a:rPr lang="fr-FR" smtClean="0"/>
              <a:t>conservation suite 3</a:t>
            </a:r>
            <a:endParaRPr lang="fr-FR" dirty="0"/>
          </a:p>
        </p:txBody>
      </p:sp>
      <p:sp>
        <p:nvSpPr>
          <p:cNvPr id="3" name="ZoneTexte 2"/>
          <p:cNvSpPr txBox="1"/>
          <p:nvPr/>
        </p:nvSpPr>
        <p:spPr>
          <a:xfrm>
            <a:off x="744279" y="2775098"/>
            <a:ext cx="10090298" cy="2862322"/>
          </a:xfrm>
          <a:prstGeom prst="rect">
            <a:avLst/>
          </a:prstGeom>
          <a:noFill/>
        </p:spPr>
        <p:txBody>
          <a:bodyPr wrap="square" rtlCol="0">
            <a:spAutoFit/>
          </a:bodyPr>
          <a:lstStyle/>
          <a:p>
            <a:pPr algn="just"/>
            <a:r>
              <a:rPr lang="fr-FR" dirty="0"/>
              <a:t>Ce projet vise également à créer des espaces où les communautés locales peuvent appliquer leurs savoirs  traditionnelles et pratiques  culturelles de manière rationnelle et durable. Il s’agit de concilier les pratiques culturelles à la  conservation  et le développement communautaire basé sur les atouts des communautés locales et peuples autochtones vivant dans cet écosystème forestier de valeurs intrinsèques.</a:t>
            </a:r>
          </a:p>
          <a:p>
            <a:r>
              <a:rPr lang="fr-FR" dirty="0"/>
              <a:t>Il va sans dire  que cette approche de conservation communautaire  s’aligne  avec les objectifs du gouvernement congolais en matière de la promotion et intégration  des autres mesures de conservation   efficaces en lien  avec </a:t>
            </a:r>
            <a:r>
              <a:rPr lang="fr-FR" dirty="0" smtClean="0"/>
              <a:t>l’objectif </a:t>
            </a:r>
            <a:r>
              <a:rPr lang="fr-FR" dirty="0"/>
              <a:t>30X30 du cadre mondial l sur  la biodiversité du Kumming Montréal  Canada   pour appuyer  les ambitions  de la RDC  de conserver la biodiversité. </a:t>
            </a:r>
          </a:p>
        </p:txBody>
      </p:sp>
    </p:spTree>
    <p:extLst>
      <p:ext uri="{BB962C8B-B14F-4D97-AF65-F5344CB8AC3E}">
        <p14:creationId xmlns:p14="http://schemas.microsoft.com/office/powerpoint/2010/main" val="1910322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140100" y="935665"/>
            <a:ext cx="7333509" cy="769352"/>
          </a:xfrm>
        </p:spPr>
        <p:txBody>
          <a:bodyPr/>
          <a:lstStyle/>
          <a:p>
            <a:pPr algn="ctr"/>
            <a:r>
              <a:rPr lang="fr-CD" dirty="0" smtClean="0">
                <a:solidFill>
                  <a:srgbClr val="FFFF00"/>
                </a:solidFill>
              </a:rPr>
              <a:t>Plan de présentation</a:t>
            </a:r>
            <a:endParaRPr lang="fr-CD" dirty="0">
              <a:solidFill>
                <a:srgbClr val="FFFF00"/>
              </a:solidFill>
            </a:endParaRPr>
          </a:p>
        </p:txBody>
      </p:sp>
      <p:pic>
        <p:nvPicPr>
          <p:cNvPr id="7"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46" y="106326"/>
            <a:ext cx="1758550" cy="109180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p:nvPr/>
        </p:nvPicPr>
        <p:blipFill>
          <a:blip r:embed="rId3"/>
          <a:srcRect/>
          <a:stretch>
            <a:fillRect/>
          </a:stretch>
        </p:blipFill>
        <p:spPr bwMode="auto">
          <a:xfrm>
            <a:off x="10228521" y="106325"/>
            <a:ext cx="1818166" cy="1091801"/>
          </a:xfrm>
          <a:prstGeom prst="rect">
            <a:avLst/>
          </a:prstGeom>
          <a:noFill/>
          <a:ln w="9525">
            <a:noFill/>
            <a:miter lim="800000"/>
            <a:headEnd/>
            <a:tailEnd/>
          </a:ln>
        </p:spPr>
      </p:pic>
      <p:sp>
        <p:nvSpPr>
          <p:cNvPr id="9" name="Espace réservé du texte 7"/>
          <p:cNvSpPr txBox="1">
            <a:spLocks/>
          </p:cNvSpPr>
          <p:nvPr/>
        </p:nvSpPr>
        <p:spPr>
          <a:xfrm>
            <a:off x="1648047" y="2573081"/>
            <a:ext cx="8973879" cy="3423681"/>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342900" lvl="0" indent="-342900" algn="l">
              <a:buClr>
                <a:srgbClr val="9ECD33"/>
              </a:buClr>
              <a:buFont typeface="Wingdings" pitchFamily="2" charset="2"/>
              <a:buChar char="q"/>
            </a:pPr>
            <a:r>
              <a:rPr lang="fr-FR" sz="2400" b="1" dirty="0">
                <a:solidFill>
                  <a:prstClr val="white"/>
                </a:solidFill>
              </a:rPr>
              <a:t>Brève présentation de TRAFFED</a:t>
            </a:r>
          </a:p>
          <a:p>
            <a:pPr marL="342900" lvl="0" indent="-342900" algn="l">
              <a:buClr>
                <a:srgbClr val="9ECD33"/>
              </a:buClr>
              <a:buFont typeface="Wingdings" pitchFamily="2" charset="2"/>
              <a:buChar char="v"/>
            </a:pPr>
            <a:r>
              <a:rPr lang="fr-FR" sz="2400" b="1" dirty="0">
                <a:solidFill>
                  <a:prstClr val="white"/>
                </a:solidFill>
                <a:effectLst>
                  <a:outerShdw blurRad="38100" dist="38100" dir="2700000" algn="tl">
                    <a:srgbClr val="000000">
                      <a:alpha val="43137"/>
                    </a:srgbClr>
                  </a:outerShdw>
                </a:effectLst>
              </a:rPr>
              <a:t>Objectif global</a:t>
            </a:r>
          </a:p>
          <a:p>
            <a:pPr marL="342900" lvl="0" indent="-342900" algn="l">
              <a:buClr>
                <a:srgbClr val="9ECD33"/>
              </a:buClr>
              <a:buFont typeface="Wingdings" pitchFamily="2" charset="2"/>
              <a:buChar char="v"/>
            </a:pPr>
            <a:r>
              <a:rPr lang="fr-FR" sz="2400" b="1" dirty="0">
                <a:solidFill>
                  <a:prstClr val="white"/>
                </a:solidFill>
                <a:effectLst>
                  <a:outerShdw blurRad="38100" dist="38100" dir="2700000" algn="tl">
                    <a:srgbClr val="000000">
                      <a:alpha val="43137"/>
                    </a:srgbClr>
                  </a:outerShdw>
                </a:effectLst>
              </a:rPr>
              <a:t>Mission</a:t>
            </a:r>
            <a:endParaRPr lang="fr-CD" sz="2400" b="1" dirty="0">
              <a:solidFill>
                <a:prstClr val="white"/>
              </a:solidFill>
              <a:effectLst>
                <a:outerShdw blurRad="38100" dist="38100" dir="2700000" algn="tl">
                  <a:srgbClr val="000000">
                    <a:alpha val="43137"/>
                  </a:srgbClr>
                </a:outerShdw>
              </a:effectLst>
            </a:endParaRPr>
          </a:p>
          <a:p>
            <a:pPr marL="342900" lvl="0" indent="-342900" algn="l">
              <a:buClr>
                <a:srgbClr val="9ECD33"/>
              </a:buClr>
              <a:buFont typeface="Wingdings" pitchFamily="2" charset="2"/>
              <a:buChar char="v"/>
            </a:pPr>
            <a:r>
              <a:rPr lang="fr-FR" sz="2400" b="1" dirty="0">
                <a:solidFill>
                  <a:prstClr val="white"/>
                </a:solidFill>
              </a:rPr>
              <a:t>Vision</a:t>
            </a:r>
            <a:endParaRPr lang="fr-CD" sz="2400" b="1" dirty="0">
              <a:solidFill>
                <a:prstClr val="white"/>
              </a:solidFill>
              <a:effectLst>
                <a:outerShdw blurRad="38100" dist="38100" dir="2700000" algn="tl">
                  <a:srgbClr val="000000">
                    <a:alpha val="43137"/>
                  </a:srgbClr>
                </a:outerShdw>
              </a:effectLst>
            </a:endParaRPr>
          </a:p>
          <a:p>
            <a:pPr marL="342900" lvl="0" indent="-342900" algn="l">
              <a:buClr>
                <a:srgbClr val="9ECD33"/>
              </a:buClr>
              <a:buFont typeface="Wingdings" pitchFamily="2" charset="2"/>
              <a:buChar char="v"/>
            </a:pPr>
            <a:r>
              <a:rPr lang="fr-FR" sz="2400" b="1" dirty="0">
                <a:solidFill>
                  <a:prstClr val="white"/>
                </a:solidFill>
              </a:rPr>
              <a:t>Domaines d’intervention</a:t>
            </a:r>
          </a:p>
          <a:p>
            <a:pPr marL="342900" lvl="0" indent="-342900" algn="l">
              <a:buClr>
                <a:srgbClr val="9ECD33"/>
              </a:buClr>
              <a:buFont typeface="Wingdings" pitchFamily="2" charset="2"/>
              <a:buChar char="q"/>
            </a:pPr>
            <a:r>
              <a:rPr lang="fr-FR" sz="2400" b="1" dirty="0">
                <a:solidFill>
                  <a:prstClr val="white"/>
                </a:solidFill>
              </a:rPr>
              <a:t>Présentation de quelques activités </a:t>
            </a:r>
            <a:r>
              <a:rPr lang="fr-FR" sz="2400" b="1" dirty="0" smtClean="0">
                <a:solidFill>
                  <a:prstClr val="white"/>
                </a:solidFill>
              </a:rPr>
              <a:t>réalisées </a:t>
            </a:r>
            <a:endParaRPr lang="fr-FR" sz="2400" dirty="0">
              <a:solidFill>
                <a:prstClr val="white"/>
              </a:solidFill>
            </a:endParaRPr>
          </a:p>
        </p:txBody>
      </p:sp>
    </p:spTree>
    <p:extLst>
      <p:ext uri="{BB962C8B-B14F-4D97-AF65-F5344CB8AC3E}">
        <p14:creationId xmlns:p14="http://schemas.microsoft.com/office/powerpoint/2010/main" val="3504625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Projet de conservation suite</a:t>
            </a:r>
            <a:endParaRPr lang="fr-FR" dirty="0"/>
          </a:p>
        </p:txBody>
      </p:sp>
      <p:sp>
        <p:nvSpPr>
          <p:cNvPr id="4" name="ZoneTexte 3"/>
          <p:cNvSpPr txBox="1"/>
          <p:nvPr/>
        </p:nvSpPr>
        <p:spPr>
          <a:xfrm>
            <a:off x="659219" y="2966484"/>
            <a:ext cx="10122195" cy="2308324"/>
          </a:xfrm>
          <a:prstGeom prst="rect">
            <a:avLst/>
          </a:prstGeom>
          <a:noFill/>
        </p:spPr>
        <p:txBody>
          <a:bodyPr wrap="square" rtlCol="0">
            <a:spAutoFit/>
          </a:bodyPr>
          <a:lstStyle/>
          <a:p>
            <a:r>
              <a:rPr lang="fr-FR" dirty="0"/>
              <a:t>En effet, le gouvernement vise à réduire la pauvreté et à assurer la durabilité des forêts pour les générations futures.</a:t>
            </a:r>
          </a:p>
          <a:p>
            <a:r>
              <a:rPr lang="fr-FR" dirty="0"/>
              <a:t>Le développement du corridor écologique entre la Resserve de de faune de  Ngandja et la Réserve Naturelle d’Itombwe avec la possibilité  de la connexion de domaine de chasse de Luama-Kivu  représente un projet  communautaire très intéressant qui contribuera à la conservation de la biodiversité, au développement durable et au bien-être des communautés locales. L’engagement de  TRAFFED et des communautés locales augure la collaboration nécessaire pour un avenir durable.</a:t>
            </a:r>
          </a:p>
        </p:txBody>
      </p:sp>
    </p:spTree>
    <p:extLst>
      <p:ext uri="{BB962C8B-B14F-4D97-AF65-F5344CB8AC3E}">
        <p14:creationId xmlns:p14="http://schemas.microsoft.com/office/powerpoint/2010/main" val="3510721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0000" y="-563526"/>
            <a:ext cx="10571998" cy="1981164"/>
          </a:xfrm>
        </p:spPr>
        <p:txBody>
          <a:bodyPr/>
          <a:lstStyle/>
          <a:p>
            <a:pPr algn="ctr"/>
            <a:r>
              <a:rPr lang="fr-FR" sz="2800" dirty="0" smtClean="0"/>
              <a:t>Vulgarisation de la loi n° </a:t>
            </a:r>
            <a:r>
              <a:rPr lang="fr-FR" sz="2800" dirty="0" smtClean="0"/>
              <a:t>22/030  </a:t>
            </a:r>
            <a:r>
              <a:rPr lang="fr-FR" sz="2800" dirty="0" err="1" smtClean="0"/>
              <a:t>portanat</a:t>
            </a:r>
            <a:r>
              <a:rPr lang="fr-FR" sz="2800" dirty="0" smtClean="0"/>
              <a:t> </a:t>
            </a:r>
            <a:r>
              <a:rPr lang="fr-FR" sz="2800" dirty="0" smtClean="0"/>
              <a:t>  </a:t>
            </a:r>
            <a:r>
              <a:rPr lang="fr-FR" sz="2800" dirty="0" err="1" smtClean="0"/>
              <a:t>portection</a:t>
            </a:r>
            <a:r>
              <a:rPr lang="fr-FR" sz="2800" dirty="0" smtClean="0"/>
              <a:t> et promotion </a:t>
            </a:r>
            <a:r>
              <a:rPr lang="fr-FR" sz="2800" dirty="0" smtClean="0"/>
              <a:t>des peuples autochtones pygmées</a:t>
            </a:r>
            <a:endParaRPr lang="fr-FR" sz="28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528" y="2260342"/>
            <a:ext cx="42672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593" y="2260342"/>
            <a:ext cx="42672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60342"/>
            <a:ext cx="417859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598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0000" y="127591"/>
            <a:ext cx="10571998" cy="1290047"/>
          </a:xfrm>
        </p:spPr>
        <p:txBody>
          <a:bodyPr/>
          <a:lstStyle/>
          <a:p>
            <a:pPr algn="ctr"/>
            <a:r>
              <a:rPr lang="fr-FR" sz="2400" dirty="0" smtClean="0"/>
              <a:t>Signature </a:t>
            </a:r>
            <a:r>
              <a:rPr lang="fr-FR" sz="2400" dirty="0" smtClean="0"/>
              <a:t>de </a:t>
            </a:r>
            <a:r>
              <a:rPr lang="fr-FR" sz="2400" dirty="0" smtClean="0"/>
              <a:t>l’acte du consentement libre (CLIP) sur la conservation de la foret LUMBWE-LULENGE DANS LE TERRITOIRE DE FIZI DANS LE MASSIF D’ITOMBWE</a:t>
            </a:r>
            <a:endParaRPr lang="fr-FR"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90" y="2126511"/>
            <a:ext cx="3980223" cy="293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12" y="2126511"/>
            <a:ext cx="3923414" cy="293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9524" y="2126510"/>
            <a:ext cx="4267200" cy="293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115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J</a:t>
            </a:r>
            <a:r>
              <a:rPr lang="fr-FR" dirty="0" smtClean="0"/>
              <a:t>eunes entrepreneurs en formation au marché  </a:t>
            </a:r>
            <a:r>
              <a:rPr lang="fr-FR" dirty="0" smtClean="0"/>
              <a:t>de </a:t>
            </a:r>
            <a:r>
              <a:rPr lang="fr-FR" dirty="0" err="1" smtClean="0"/>
              <a:t>Mwemezi</a:t>
            </a:r>
            <a:r>
              <a:rPr lang="fr-FR" dirty="0" smtClean="0"/>
              <a:t> à </a:t>
            </a:r>
            <a:r>
              <a:rPr lang="fr-FR" dirty="0" smtClean="0"/>
              <a:t>Baraka</a:t>
            </a:r>
            <a:endParaRPr lang="fr-F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158" y="1935126"/>
            <a:ext cx="10930270" cy="40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210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00940" y="2211572"/>
            <a:ext cx="8144539" cy="996513"/>
          </a:xfrm>
        </p:spPr>
        <p:txBody>
          <a:bodyPr/>
          <a:lstStyle/>
          <a:p>
            <a:r>
              <a:rPr lang="fr-FR" sz="4800" dirty="0" smtClean="0"/>
              <a:t>Merci pour votre attention</a:t>
            </a:r>
            <a:endParaRPr lang="fr-FR" sz="4800" dirty="0"/>
          </a:p>
        </p:txBody>
      </p:sp>
      <p:sp>
        <p:nvSpPr>
          <p:cNvPr id="3" name="Sous-titre 2"/>
          <p:cNvSpPr>
            <a:spLocks noGrp="1"/>
          </p:cNvSpPr>
          <p:nvPr>
            <p:ph type="subTitle" idx="1"/>
          </p:nvPr>
        </p:nvSpPr>
        <p:spPr>
          <a:xfrm>
            <a:off x="1594885" y="5238314"/>
            <a:ext cx="9473609" cy="917937"/>
          </a:xfrm>
        </p:spPr>
        <p:txBody>
          <a:bodyPr>
            <a:normAutofit/>
          </a:bodyPr>
          <a:lstStyle/>
          <a:p>
            <a:r>
              <a:rPr lang="fr-FR" b="1" dirty="0" smtClean="0">
                <a:solidFill>
                  <a:srgbClr val="FFFF00"/>
                </a:solidFill>
              </a:rPr>
              <a:t>Pour TRAFFED-RDC ;</a:t>
            </a:r>
          </a:p>
          <a:p>
            <a:r>
              <a:rPr lang="fr-FR" b="1" dirty="0" smtClean="0">
                <a:solidFill>
                  <a:srgbClr val="FFFF00"/>
                </a:solidFill>
              </a:rPr>
              <a:t>Pasteur IBUCWA Jean-Pierre, Directeur Exécutif  National-Fondateur</a:t>
            </a:r>
          </a:p>
          <a:p>
            <a:endParaRPr lang="fr-FR" b="1" dirty="0">
              <a:solidFill>
                <a:srgbClr val="FFFF00"/>
              </a:solidFill>
            </a:endParaRPr>
          </a:p>
        </p:txBody>
      </p:sp>
      <p:pic>
        <p:nvPicPr>
          <p:cNvPr id="4"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Tree>
    <p:extLst>
      <p:ext uri="{BB962C8B-B14F-4D97-AF65-F5344CB8AC3E}">
        <p14:creationId xmlns:p14="http://schemas.microsoft.com/office/powerpoint/2010/main" val="163683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chemeClr val="accent2"/>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0000" y="-510362"/>
            <a:ext cx="10571998" cy="1928000"/>
          </a:xfrm>
        </p:spPr>
        <p:txBody>
          <a:bodyPr/>
          <a:lstStyle/>
          <a:p>
            <a:r>
              <a:rPr lang="fr-FR" sz="2000" dirty="0" smtClean="0"/>
              <a:t> </a:t>
            </a:r>
            <a:r>
              <a:rPr lang="fr-FR" sz="2000" dirty="0"/>
              <a:t>LEADING AND SAVING THE CHANGE (</a:t>
            </a:r>
            <a:r>
              <a:rPr lang="fr-FR" sz="2000" dirty="0" smtClean="0"/>
              <a:t>LESAC) DIRIGER </a:t>
            </a:r>
            <a:r>
              <a:rPr lang="fr-FR" sz="2000" dirty="0"/>
              <a:t>ET SAUVER LE CHANGEMENT (</a:t>
            </a:r>
            <a:r>
              <a:rPr lang="fr-FR" sz="2000" dirty="0" err="1"/>
              <a:t>DiSAC</a:t>
            </a:r>
            <a:r>
              <a:rPr lang="fr-FR" sz="2000" dirty="0"/>
              <a:t>) POUR ACCEDER A </a:t>
            </a:r>
            <a:r>
              <a:rPr lang="fr-FR" sz="2000" dirty="0" smtClean="0"/>
              <a:t>L’INDEPENDANCE FINANCIERE.</a:t>
            </a:r>
            <a:br>
              <a:rPr lang="fr-FR" sz="2000" dirty="0" smtClean="0"/>
            </a:br>
            <a:r>
              <a:rPr lang="fr-FR" sz="2000" dirty="0"/>
              <a:t/>
            </a:r>
            <a:br>
              <a:rPr lang="fr-FR" sz="2000" dirty="0"/>
            </a:br>
            <a:r>
              <a:rPr lang="fr-FR" sz="2000" dirty="0" smtClean="0"/>
              <a:t>Objectif: </a:t>
            </a:r>
            <a:r>
              <a:rPr lang="fr-FR" sz="2000" dirty="0" smtClean="0">
                <a:solidFill>
                  <a:schemeClr val="bg1"/>
                </a:solidFill>
              </a:rPr>
              <a:t>Promouvoir et renforcer l’autonomisation économique des femmes dans les zones forestières afin de la préservation de la biodiversité tant marine que terrestre en faveur les femmes et les filles déshérités autour des réserves naturelles.</a:t>
            </a:r>
            <a:endParaRPr lang="fr-FR" sz="2000" dirty="0">
              <a:solidFill>
                <a:schemeClr val="bg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010" y="2562446"/>
            <a:ext cx="8973878" cy="377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7096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ZoneTexte 2"/>
          <p:cNvSpPr txBox="1"/>
          <p:nvPr/>
        </p:nvSpPr>
        <p:spPr>
          <a:xfrm>
            <a:off x="595423" y="2594344"/>
            <a:ext cx="3636335" cy="369332"/>
          </a:xfrm>
          <a:prstGeom prst="rect">
            <a:avLst/>
          </a:prstGeom>
          <a:noFill/>
        </p:spPr>
        <p:txBody>
          <a:bodyPr wrap="square" rtlCol="0">
            <a:spAutoFit/>
          </a:bodyPr>
          <a:lstStyle/>
          <a:p>
            <a:endParaRPr lang="fr-F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72" y="2519362"/>
            <a:ext cx="4933285" cy="296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5284381" y="2594344"/>
            <a:ext cx="5518298" cy="3046988"/>
          </a:xfrm>
          <a:prstGeom prst="rect">
            <a:avLst/>
          </a:prstGeom>
          <a:noFill/>
        </p:spPr>
        <p:txBody>
          <a:bodyPr wrap="square" rtlCol="0">
            <a:spAutoFit/>
          </a:bodyPr>
          <a:lstStyle/>
          <a:p>
            <a:pPr algn="just"/>
            <a:r>
              <a:rPr lang="fr-FR" sz="1600" dirty="0"/>
              <a:t>Les LESAC/</a:t>
            </a:r>
            <a:r>
              <a:rPr lang="fr-FR" sz="1600" dirty="0" err="1"/>
              <a:t>DiSAC</a:t>
            </a:r>
            <a:r>
              <a:rPr lang="fr-FR" sz="1600" dirty="0"/>
              <a:t> constituent une des méthodes que nous avions utilisées pour atténuer ces</a:t>
            </a:r>
          </a:p>
          <a:p>
            <a:pPr algn="just"/>
            <a:r>
              <a:rPr lang="fr-FR" sz="1600" dirty="0"/>
              <a:t>effets cumulés. Au sein de ces groupes dirigés majoritairement par des femmes, les participants</a:t>
            </a:r>
          </a:p>
          <a:p>
            <a:pPr algn="just"/>
            <a:r>
              <a:rPr lang="fr-FR" sz="1600" dirty="0"/>
              <a:t>s'entraident pour économiser des revenus, recevoir des prêts, subvenir à leurs besoins</a:t>
            </a:r>
          </a:p>
          <a:p>
            <a:pPr algn="just"/>
            <a:r>
              <a:rPr lang="fr-FR" sz="1600" dirty="0"/>
              <a:t>quotidiens et devenir des entrepreneurs dans leur communauté. Les membres des LESAC nous</a:t>
            </a:r>
          </a:p>
          <a:p>
            <a:pPr algn="just"/>
            <a:r>
              <a:rPr lang="fr-FR" sz="1600" dirty="0"/>
              <a:t>ont confié des histoires de courage et de succès, de femmes versatiles vendeuses des poissons</a:t>
            </a:r>
          </a:p>
          <a:p>
            <a:pPr algn="just"/>
            <a:r>
              <a:rPr lang="fr-FR" sz="1600" dirty="0"/>
              <a:t>qui ont développé leurs entreprises, établi des partenariats et constitué leur épargne. </a:t>
            </a:r>
            <a:endParaRPr lang="fr-FR" dirty="0"/>
          </a:p>
        </p:txBody>
      </p:sp>
    </p:spTree>
    <p:extLst>
      <p:ext uri="{BB962C8B-B14F-4D97-AF65-F5344CB8AC3E}">
        <p14:creationId xmlns:p14="http://schemas.microsoft.com/office/powerpoint/2010/main" val="4016854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LESAC/DISAC Suite</a:t>
            </a:r>
            <a:endParaRPr lang="fr-FR" dirty="0"/>
          </a:p>
        </p:txBody>
      </p:sp>
      <p:sp>
        <p:nvSpPr>
          <p:cNvPr id="3" name="Rectangle 2"/>
          <p:cNvSpPr/>
          <p:nvPr/>
        </p:nvSpPr>
        <p:spPr>
          <a:xfrm>
            <a:off x="786809" y="2059395"/>
            <a:ext cx="8357191" cy="2769989"/>
          </a:xfrm>
          <a:prstGeom prst="rect">
            <a:avLst/>
          </a:prstGeom>
        </p:spPr>
        <p:txBody>
          <a:bodyPr wrap="square">
            <a:spAutoFit/>
          </a:bodyPr>
          <a:lstStyle/>
          <a:p>
            <a:pPr algn="just"/>
            <a:endParaRPr lang="fr-FR" sz="1600" dirty="0" smtClean="0"/>
          </a:p>
          <a:p>
            <a:pPr algn="just"/>
            <a:r>
              <a:rPr lang="fr-FR" sz="1600" dirty="0" smtClean="0"/>
              <a:t>Les femmes </a:t>
            </a:r>
            <a:r>
              <a:rPr lang="fr-FR" sz="1600" dirty="0"/>
              <a:t>jadis incapables d'ouvrir un compte bancaire dans une institution formelle en raison des</a:t>
            </a:r>
          </a:p>
          <a:p>
            <a:pPr algn="just"/>
            <a:r>
              <a:rPr lang="fr-FR" sz="1600" dirty="0"/>
              <a:t>frais élevé, de manque des capitaux de départ pour </a:t>
            </a:r>
            <a:r>
              <a:rPr lang="fr-FR" dirty="0"/>
              <a:t>exercer son métier, ou encore du temps qu'il</a:t>
            </a:r>
          </a:p>
          <a:p>
            <a:r>
              <a:rPr lang="fr-FR" dirty="0"/>
              <a:t>leur faudrait pour solliciter de crédit à la coopérative, les LESAC offrent une partie de la stabilité</a:t>
            </a:r>
          </a:p>
          <a:p>
            <a:r>
              <a:rPr lang="fr-FR" dirty="0"/>
              <a:t>financière grâce au programme, les participants peuvent acquérir des compétences en matière</a:t>
            </a:r>
          </a:p>
          <a:p>
            <a:r>
              <a:rPr lang="fr-FR" dirty="0"/>
              <a:t>d'épargne, de financement et de gestion des prêts.</a:t>
            </a:r>
          </a:p>
        </p:txBody>
      </p:sp>
    </p:spTree>
    <p:extLst>
      <p:ext uri="{BB962C8B-B14F-4D97-AF65-F5344CB8AC3E}">
        <p14:creationId xmlns:p14="http://schemas.microsoft.com/office/powerpoint/2010/main" val="2673892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LESAC SUITE</a:t>
            </a:r>
            <a:endParaRPr lang="fr-FR" dirty="0"/>
          </a:p>
        </p:txBody>
      </p:sp>
      <p:sp>
        <p:nvSpPr>
          <p:cNvPr id="3" name="Rectangle 2"/>
          <p:cNvSpPr/>
          <p:nvPr/>
        </p:nvSpPr>
        <p:spPr>
          <a:xfrm>
            <a:off x="1818167" y="2472030"/>
            <a:ext cx="7325833" cy="4247317"/>
          </a:xfrm>
          <a:prstGeom prst="rect">
            <a:avLst/>
          </a:prstGeom>
        </p:spPr>
        <p:txBody>
          <a:bodyPr wrap="square">
            <a:spAutoFit/>
          </a:bodyPr>
          <a:lstStyle/>
          <a:p>
            <a:pPr algn="just"/>
            <a:r>
              <a:rPr lang="fr-FR" b="1" dirty="0"/>
              <a:t>RESULTATS OBTENUS DURANT LES 3 MOIS. </a:t>
            </a:r>
            <a:r>
              <a:rPr lang="fr-FR" dirty="0"/>
              <a:t>.</a:t>
            </a:r>
          </a:p>
          <a:p>
            <a:pPr algn="just"/>
            <a:r>
              <a:rPr lang="fr-FR" dirty="0"/>
              <a:t> 53 vendeuses versatiles des poisons groupés en deux LESAC dont 20 à </a:t>
            </a:r>
            <a:r>
              <a:rPr lang="fr-FR" dirty="0" err="1"/>
              <a:t>Kazimiya</a:t>
            </a:r>
            <a:r>
              <a:rPr lang="fr-FR" dirty="0"/>
              <a:t>, 33 à Baraka</a:t>
            </a:r>
          </a:p>
          <a:p>
            <a:pPr algn="just"/>
            <a:r>
              <a:rPr lang="fr-FR" dirty="0"/>
              <a:t>dans lesquelles 10 sont responsables des unités de pêche et constituent leur propre LESAC</a:t>
            </a:r>
          </a:p>
          <a:p>
            <a:pPr algn="just"/>
            <a:r>
              <a:rPr lang="fr-FR" dirty="0"/>
              <a:t>au vu de leur niveau social;</a:t>
            </a:r>
          </a:p>
          <a:p>
            <a:pPr algn="just"/>
            <a:r>
              <a:rPr lang="fr-FR" dirty="0"/>
              <a:t> Deux équipes actives de pères de la Paix, respectivement à Baraka et à </a:t>
            </a:r>
            <a:r>
              <a:rPr lang="fr-FR" dirty="0" err="1"/>
              <a:t>Kazimiya</a:t>
            </a:r>
            <a:r>
              <a:rPr lang="fr-FR" dirty="0"/>
              <a:t> ;</a:t>
            </a:r>
          </a:p>
          <a:p>
            <a:pPr algn="just"/>
            <a:r>
              <a:rPr lang="fr-FR" dirty="0"/>
              <a:t> Avec l’appui financier de WWF et par le truchement de TRAFFED, le LESAC </a:t>
            </a:r>
            <a:r>
              <a:rPr lang="fr-FR" dirty="0" err="1"/>
              <a:t>Upendo</a:t>
            </a:r>
            <a:r>
              <a:rPr lang="fr-FR" dirty="0"/>
              <a:t> Baraka,</a:t>
            </a:r>
          </a:p>
          <a:p>
            <a:pPr algn="just"/>
            <a:r>
              <a:rPr lang="fr-FR" dirty="0"/>
              <a:t>23 personnes dont 3 hommes et 20 femmes atteint actuellement 1304000 </a:t>
            </a:r>
            <a:r>
              <a:rPr lang="fr-FR" dirty="0" err="1"/>
              <a:t>Frc</a:t>
            </a:r>
            <a:r>
              <a:rPr lang="fr-FR" dirty="0"/>
              <a:t>, dont 744000</a:t>
            </a:r>
          </a:p>
          <a:p>
            <a:pPr algn="just"/>
            <a:r>
              <a:rPr lang="fr-FR" dirty="0" err="1"/>
              <a:t>Frc</a:t>
            </a:r>
            <a:r>
              <a:rPr lang="fr-FR" dirty="0"/>
              <a:t> comme fonds mobilisés entre les membres eux-mêmes et 560000 </a:t>
            </a:r>
            <a:r>
              <a:rPr lang="fr-FR" dirty="0" err="1"/>
              <a:t>Frc</a:t>
            </a:r>
            <a:r>
              <a:rPr lang="fr-FR" dirty="0"/>
              <a:t> comme appui</a:t>
            </a:r>
          </a:p>
          <a:p>
            <a:pPr algn="just"/>
            <a:r>
              <a:rPr lang="fr-FR" dirty="0"/>
              <a:t>financier de WWF via TRAFFED ;</a:t>
            </a:r>
          </a:p>
        </p:txBody>
      </p:sp>
    </p:spTree>
    <p:extLst>
      <p:ext uri="{BB962C8B-B14F-4D97-AF65-F5344CB8AC3E}">
        <p14:creationId xmlns:p14="http://schemas.microsoft.com/office/powerpoint/2010/main" val="2163586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Fonctionnement des LESAC</a:t>
            </a:r>
            <a:endParaRPr lang="fr-FR" dirty="0"/>
          </a:p>
        </p:txBody>
      </p:sp>
      <p:sp>
        <p:nvSpPr>
          <p:cNvPr id="3" name="Rectangle 2"/>
          <p:cNvSpPr/>
          <p:nvPr/>
        </p:nvSpPr>
        <p:spPr>
          <a:xfrm>
            <a:off x="850605" y="2283037"/>
            <a:ext cx="8750595" cy="4278094"/>
          </a:xfrm>
          <a:prstGeom prst="rect">
            <a:avLst/>
          </a:prstGeom>
        </p:spPr>
        <p:txBody>
          <a:bodyPr wrap="square">
            <a:spAutoFit/>
          </a:bodyPr>
          <a:lstStyle/>
          <a:p>
            <a:r>
              <a:rPr lang="fr-FR" sz="1600" dirty="0"/>
              <a:t>Chaque membre de LESAC </a:t>
            </a:r>
            <a:r>
              <a:rPr lang="fr-FR" sz="1600" dirty="0" err="1"/>
              <a:t>Upendo</a:t>
            </a:r>
            <a:r>
              <a:rPr lang="fr-FR" sz="1600" dirty="0"/>
              <a:t> Baraka est quitté de 0 </a:t>
            </a:r>
            <a:r>
              <a:rPr lang="fr-FR" sz="1600" dirty="0" err="1"/>
              <a:t>Frc</a:t>
            </a:r>
            <a:r>
              <a:rPr lang="fr-FR" sz="1600" dirty="0"/>
              <a:t> comme capital de départ et</a:t>
            </a:r>
          </a:p>
          <a:p>
            <a:r>
              <a:rPr lang="fr-FR" sz="1600" dirty="0"/>
              <a:t>actuellement atteint un capital de 56695 </a:t>
            </a:r>
            <a:r>
              <a:rPr lang="fr-FR" sz="1600" dirty="0" err="1"/>
              <a:t>Frc</a:t>
            </a:r>
            <a:r>
              <a:rPr lang="fr-FR" sz="1600" dirty="0"/>
              <a:t> dans deux mois de travail;</a:t>
            </a:r>
          </a:p>
          <a:p>
            <a:r>
              <a:rPr lang="fr-FR" sz="1600" dirty="0"/>
              <a:t> Deux autres LESAC respectivement de </a:t>
            </a:r>
            <a:r>
              <a:rPr lang="fr-FR" sz="1600" dirty="0" err="1"/>
              <a:t>Kazimiya</a:t>
            </a:r>
            <a:r>
              <a:rPr lang="fr-FR" sz="1600" dirty="0"/>
              <a:t> et un autre à Baraka, avant l’appui financier</a:t>
            </a:r>
          </a:p>
          <a:p>
            <a:r>
              <a:rPr lang="fr-FR" sz="1600" dirty="0"/>
              <a:t>de WWF via TRAFFED, réalisent 500000 </a:t>
            </a:r>
            <a:r>
              <a:rPr lang="fr-FR" sz="1600" dirty="0" err="1"/>
              <a:t>Frc</a:t>
            </a:r>
            <a:r>
              <a:rPr lang="fr-FR" sz="1600" dirty="0"/>
              <a:t> et 650000 </a:t>
            </a:r>
            <a:r>
              <a:rPr lang="fr-FR" sz="1600" dirty="0" err="1"/>
              <a:t>Frc</a:t>
            </a:r>
            <a:r>
              <a:rPr lang="fr-FR" sz="1600" dirty="0"/>
              <a:t> respectivement ;</a:t>
            </a:r>
          </a:p>
          <a:p>
            <a:r>
              <a:rPr lang="fr-FR" sz="1600" dirty="0"/>
              <a:t> Le regroupement des membres LESAC en filière secondaire d’activités génératrices de</a:t>
            </a:r>
          </a:p>
          <a:p>
            <a:r>
              <a:rPr lang="fr-FR" sz="1600" dirty="0"/>
              <a:t>revenus à part la vente des poissons est en cours ;</a:t>
            </a:r>
          </a:p>
          <a:p>
            <a:r>
              <a:rPr lang="fr-FR" sz="1600" dirty="0"/>
              <a:t> Avec l’appui pédagogique (formations) de TRQFFED aux femmes versatiles vendeuses des</a:t>
            </a:r>
          </a:p>
          <a:p>
            <a:r>
              <a:rPr lang="fr-FR" sz="1600" dirty="0"/>
              <a:t>poissons, elles connaissent ou maitrisent déjà :</a:t>
            </a:r>
          </a:p>
          <a:p>
            <a:r>
              <a:rPr lang="fr-FR" sz="1600" dirty="0"/>
              <a:t>1. Les 6 P de marketing (Place, Prix, Promotion, Physique du vendeur, Produit, Processus) ;</a:t>
            </a:r>
          </a:p>
          <a:p>
            <a:r>
              <a:rPr lang="fr-FR" sz="1600" dirty="0"/>
              <a:t>2. Les notions élémentaires de la comptabilité ; 3. Résoudre les conflits internes pacifiquement sans faire appel ou référence aux instances</a:t>
            </a:r>
          </a:p>
          <a:p>
            <a:r>
              <a:rPr lang="fr-FR" sz="1600" dirty="0"/>
              <a:t>Judiciaires;</a:t>
            </a:r>
          </a:p>
        </p:txBody>
      </p:sp>
    </p:spTree>
    <p:extLst>
      <p:ext uri="{BB962C8B-B14F-4D97-AF65-F5344CB8AC3E}">
        <p14:creationId xmlns:p14="http://schemas.microsoft.com/office/powerpoint/2010/main" val="414981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892596" y="886389"/>
            <a:ext cx="8419771" cy="623476"/>
          </a:xfrm>
        </p:spPr>
        <p:txBody>
          <a:bodyPr/>
          <a:lstStyle/>
          <a:p>
            <a:pPr marL="571500" indent="-571500" algn="ctr">
              <a:buFont typeface="Wingdings" pitchFamily="2" charset="2"/>
              <a:buChar char="q"/>
            </a:pPr>
            <a:r>
              <a:rPr lang="fr-CD" sz="3200" dirty="0" smtClean="0">
                <a:solidFill>
                  <a:srgbClr val="FFFF00"/>
                </a:solidFill>
              </a:rPr>
              <a:t>Présentation de TRAFFED</a:t>
            </a:r>
            <a:endParaRPr lang="fr-CD" sz="3200" dirty="0">
              <a:solidFill>
                <a:srgbClr val="FFFF00"/>
              </a:solidFill>
            </a:endParaRPr>
          </a:p>
        </p:txBody>
      </p:sp>
      <p:sp>
        <p:nvSpPr>
          <p:cNvPr id="3" name="Rectangle 2"/>
          <p:cNvSpPr/>
          <p:nvPr/>
        </p:nvSpPr>
        <p:spPr>
          <a:xfrm>
            <a:off x="95693" y="2160892"/>
            <a:ext cx="11882948" cy="4821833"/>
          </a:xfrm>
          <a:prstGeom prst="rect">
            <a:avLst/>
          </a:prstGeom>
        </p:spPr>
        <p:txBody>
          <a:bodyPr wrap="square">
            <a:spAutoFit/>
          </a:bodyPr>
          <a:lstStyle/>
          <a:p>
            <a:pPr marL="342900" indent="-342900" algn="just">
              <a:lnSpc>
                <a:spcPct val="115000"/>
              </a:lnSpc>
              <a:spcAft>
                <a:spcPts val="1000"/>
              </a:spcAft>
              <a:buFont typeface="Wingdings" pitchFamily="2" charset="2"/>
              <a:buChar char="q"/>
            </a:pPr>
            <a:r>
              <a:rPr lang="fr-FR" sz="2000" dirty="0" smtClean="0">
                <a:ea typeface="Times New Roman"/>
                <a:cs typeface="Times New Roman"/>
              </a:rPr>
              <a:t>TRAFFED est </a:t>
            </a:r>
            <a:r>
              <a:rPr lang="fr-FR" sz="2000" dirty="0">
                <a:ea typeface="Times New Roman"/>
                <a:cs typeface="Times New Roman"/>
              </a:rPr>
              <a:t>une </a:t>
            </a:r>
            <a:r>
              <a:rPr lang="fr-FR" sz="2000" dirty="0" smtClean="0">
                <a:ea typeface="Times New Roman"/>
                <a:cs typeface="Times New Roman"/>
              </a:rPr>
              <a:t>organisation </a:t>
            </a:r>
            <a:r>
              <a:rPr lang="fr-FR" sz="2000" dirty="0" smtClean="0">
                <a:ea typeface="Times New Roman"/>
                <a:cs typeface="Times New Roman"/>
              </a:rPr>
              <a:t>environnementale féminine </a:t>
            </a:r>
            <a:r>
              <a:rPr lang="fr-FR" sz="2000" dirty="0">
                <a:ea typeface="Times New Roman"/>
                <a:cs typeface="Times New Roman"/>
              </a:rPr>
              <a:t>de la société civile congolaise </a:t>
            </a:r>
            <a:r>
              <a:rPr lang="fr-FR" sz="2000" dirty="0" smtClean="0">
                <a:ea typeface="Times New Roman"/>
                <a:cs typeface="Times New Roman"/>
              </a:rPr>
              <a:t>d’appui aux initiatives locales de développement durable, la conservation, et la </a:t>
            </a:r>
            <a:r>
              <a:rPr lang="fr-FR" sz="2000" dirty="0" err="1" smtClean="0">
                <a:ea typeface="Times New Roman"/>
                <a:cs typeface="Times New Roman"/>
              </a:rPr>
              <a:t>defense</a:t>
            </a:r>
            <a:r>
              <a:rPr lang="fr-FR" sz="2000" dirty="0" smtClean="0">
                <a:ea typeface="Times New Roman"/>
                <a:cs typeface="Times New Roman"/>
              </a:rPr>
              <a:t> et protection des droits des femmes , des enfants et de l’environnement basée </a:t>
            </a:r>
            <a:r>
              <a:rPr lang="fr-FR" sz="2000" dirty="0">
                <a:ea typeface="Times New Roman"/>
                <a:cs typeface="Times New Roman"/>
              </a:rPr>
              <a:t>dans le </a:t>
            </a:r>
            <a:r>
              <a:rPr lang="fr-FR" sz="2000" dirty="0" smtClean="0">
                <a:ea typeface="Times New Roman"/>
                <a:cs typeface="Times New Roman"/>
              </a:rPr>
              <a:t>Massif </a:t>
            </a:r>
            <a:r>
              <a:rPr lang="fr-FR" sz="2000" dirty="0" smtClean="0">
                <a:ea typeface="Times New Roman"/>
                <a:cs typeface="Times New Roman"/>
              </a:rPr>
              <a:t>d’Itombwe principalement à Kipupu, chef-lieu de secteur d’Itombwe ,Bien que son rayon d’action est l’</a:t>
            </a:r>
            <a:r>
              <a:rPr lang="fr-FR" sz="2000" dirty="0">
                <a:ea typeface="Times New Roman"/>
                <a:cs typeface="Times New Roman"/>
              </a:rPr>
              <a:t>é</a:t>
            </a:r>
            <a:r>
              <a:rPr lang="fr-FR" sz="2000" dirty="0" smtClean="0">
                <a:ea typeface="Times New Roman"/>
                <a:cs typeface="Times New Roman"/>
              </a:rPr>
              <a:t>tendue nationale de la République Démocratique du Congo(RDC) , il couvre l’aire géographique</a:t>
            </a:r>
            <a:r>
              <a:rPr lang="fr-FR" sz="2000" dirty="0" smtClean="0">
                <a:ea typeface="Times New Roman"/>
                <a:cs typeface="Times New Roman"/>
              </a:rPr>
              <a:t> pilote </a:t>
            </a:r>
            <a:r>
              <a:rPr lang="fr-FR" sz="2000" dirty="0" smtClean="0">
                <a:ea typeface="Times New Roman"/>
                <a:cs typeface="Times New Roman"/>
              </a:rPr>
              <a:t>d</a:t>
            </a:r>
            <a:r>
              <a:rPr lang="fr-FR" sz="2000" dirty="0" smtClean="0">
                <a:ea typeface="Times New Roman"/>
                <a:cs typeface="Times New Roman"/>
              </a:rPr>
              <a:t>e territoire de Mwenga , d’Uvira, Fizi et de </a:t>
            </a:r>
            <a:r>
              <a:rPr lang="fr-FR" sz="2000" dirty="0" err="1" smtClean="0">
                <a:ea typeface="Times New Roman"/>
                <a:cs typeface="Times New Roman"/>
              </a:rPr>
              <a:t>Shabunda</a:t>
            </a:r>
            <a:r>
              <a:rPr lang="fr-FR" sz="2000" dirty="0" smtClean="0">
                <a:ea typeface="Times New Roman"/>
                <a:cs typeface="Times New Roman"/>
              </a:rPr>
              <a:t>  dans Province </a:t>
            </a:r>
            <a:r>
              <a:rPr lang="fr-FR" sz="2000" dirty="0">
                <a:ea typeface="Times New Roman"/>
                <a:cs typeface="Times New Roman"/>
              </a:rPr>
              <a:t> </a:t>
            </a:r>
            <a:r>
              <a:rPr lang="fr-FR" sz="2000" dirty="0" smtClean="0">
                <a:ea typeface="Times New Roman"/>
                <a:cs typeface="Times New Roman"/>
              </a:rPr>
              <a:t>du </a:t>
            </a:r>
            <a:r>
              <a:rPr lang="fr-FR" sz="2000" dirty="0">
                <a:ea typeface="Times New Roman"/>
                <a:cs typeface="Times New Roman"/>
              </a:rPr>
              <a:t>Sud-Kivu</a:t>
            </a:r>
            <a:r>
              <a:rPr lang="fr-FR" sz="2000" dirty="0" smtClean="0">
                <a:ea typeface="Times New Roman"/>
                <a:cs typeface="Times New Roman"/>
              </a:rPr>
              <a:t>. Avec possibilité d’étendre ses actions partout ou les besoins se font sentir en RDC. </a:t>
            </a:r>
            <a:endParaRPr lang="fr-FR" sz="2000" dirty="0" smtClean="0">
              <a:ea typeface="Times New Roman"/>
              <a:cs typeface="Times New Roman"/>
            </a:endParaRPr>
          </a:p>
          <a:p>
            <a:pPr marL="342900" indent="-342900" algn="just">
              <a:lnSpc>
                <a:spcPct val="115000"/>
              </a:lnSpc>
              <a:spcAft>
                <a:spcPts val="1000"/>
              </a:spcAft>
              <a:buFont typeface="Wingdings" pitchFamily="2" charset="2"/>
              <a:buChar char="q"/>
            </a:pPr>
            <a:r>
              <a:rPr lang="fr-FR" sz="2000" dirty="0" smtClean="0">
                <a:ea typeface="Times New Roman"/>
                <a:cs typeface="Times New Roman"/>
              </a:rPr>
              <a:t>Depuis 2003, TRAFFED </a:t>
            </a:r>
            <a:r>
              <a:rPr lang="fr-FR" sz="2000" dirty="0">
                <a:ea typeface="Times New Roman"/>
                <a:cs typeface="Times New Roman"/>
              </a:rPr>
              <a:t>poursuit des activités dans la promotion de l’intégration du genre et famille dans la gestion harmonieuse des ressources naturelles, l’éducation environnementale, lutte contre la pauvreté et la dégradation de l’environnement, la promotion d’une approche entrepreneuriale, l’émergence des structures locales créatrices de l’emploi et la création des emplois locaux respectueux de l’environnement incluant </a:t>
            </a:r>
            <a:r>
              <a:rPr lang="fr-FR" sz="2000" dirty="0" smtClean="0">
                <a:ea typeface="Times New Roman"/>
                <a:cs typeface="Times New Roman"/>
              </a:rPr>
              <a:t>les</a:t>
            </a:r>
            <a:endParaRPr lang="fr-FR" sz="2000" dirty="0">
              <a:ea typeface="Times New Roman"/>
              <a:cs typeface="Times New Roman"/>
            </a:endParaRPr>
          </a:p>
        </p:txBody>
      </p:sp>
      <p:pic>
        <p:nvPicPr>
          <p:cNvPr id="7"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46" y="106326"/>
            <a:ext cx="1758550" cy="109180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p:nvPr/>
        </p:nvPicPr>
        <p:blipFill>
          <a:blip r:embed="rId3"/>
          <a:srcRect/>
          <a:stretch>
            <a:fillRect/>
          </a:stretch>
        </p:blipFill>
        <p:spPr bwMode="auto">
          <a:xfrm>
            <a:off x="10228521" y="106325"/>
            <a:ext cx="1818166" cy="1091801"/>
          </a:xfrm>
          <a:prstGeom prst="rect">
            <a:avLst/>
          </a:prstGeom>
          <a:noFill/>
          <a:ln w="9525">
            <a:noFill/>
            <a:miter lim="800000"/>
            <a:headEnd/>
            <a:tailEnd/>
          </a:ln>
        </p:spPr>
      </p:pic>
    </p:spTree>
    <p:extLst>
      <p:ext uri="{BB962C8B-B14F-4D97-AF65-F5344CB8AC3E}">
        <p14:creationId xmlns:p14="http://schemas.microsoft.com/office/powerpoint/2010/main" val="2335346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Priorités  pou la </a:t>
            </a:r>
            <a:r>
              <a:rPr lang="fr-FR" sz="3200" dirty="0"/>
              <a:t>période de Juin - Décembre 2024</a:t>
            </a:r>
          </a:p>
        </p:txBody>
      </p:sp>
      <p:sp>
        <p:nvSpPr>
          <p:cNvPr id="3" name="Rectangle 2"/>
          <p:cNvSpPr/>
          <p:nvPr/>
        </p:nvSpPr>
        <p:spPr>
          <a:xfrm>
            <a:off x="393405" y="2346294"/>
            <a:ext cx="10100930" cy="4524315"/>
          </a:xfrm>
          <a:prstGeom prst="rect">
            <a:avLst/>
          </a:prstGeom>
        </p:spPr>
        <p:txBody>
          <a:bodyPr wrap="square">
            <a:spAutoFit/>
          </a:bodyPr>
          <a:lstStyle/>
          <a:p>
            <a:pPr algn="just"/>
            <a:r>
              <a:rPr lang="fr-FR" dirty="0" smtClean="0"/>
              <a:t> </a:t>
            </a:r>
            <a:r>
              <a:rPr lang="fr-FR" dirty="0"/>
              <a:t>Attribuer mensuellement les crédits conséquents aux membres des LESAC pour les AGR</a:t>
            </a:r>
          </a:p>
          <a:p>
            <a:pPr algn="just"/>
            <a:r>
              <a:rPr lang="fr-FR" dirty="0"/>
              <a:t>fructueuses ;</a:t>
            </a:r>
          </a:p>
          <a:p>
            <a:pPr algn="just"/>
            <a:r>
              <a:rPr lang="fr-FR" dirty="0"/>
              <a:t> Réaliser au moins une action communautaire pour la connexion, la visibilité et l’impact</a:t>
            </a:r>
          </a:p>
          <a:p>
            <a:pPr algn="just"/>
            <a:r>
              <a:rPr lang="fr-FR" dirty="0"/>
              <a:t>de LESAC dans la communauté ;</a:t>
            </a:r>
          </a:p>
          <a:p>
            <a:pPr algn="just"/>
            <a:r>
              <a:rPr lang="fr-FR" dirty="0"/>
              <a:t> Assister les membres de LESAC en difficultés sanitaire, sociale, Psychologique,... ;</a:t>
            </a:r>
          </a:p>
          <a:p>
            <a:pPr algn="just"/>
            <a:r>
              <a:rPr lang="fr-FR" dirty="0"/>
              <a:t> Multiplier d’autres LESAC pour un réseautage futur significatif ;</a:t>
            </a:r>
          </a:p>
          <a:p>
            <a:pPr algn="just"/>
            <a:r>
              <a:rPr lang="fr-FR" dirty="0"/>
              <a:t> Solliciter l’appui financier auprès des IMF en faveur des LESAC fructueux;</a:t>
            </a:r>
          </a:p>
          <a:p>
            <a:pPr algn="just"/>
            <a:r>
              <a:rPr lang="fr-FR" dirty="0"/>
              <a:t> Créer le compte aux IMF en faveur des LESAC fructueux et compétitifs;</a:t>
            </a:r>
          </a:p>
          <a:p>
            <a:pPr algn="just"/>
            <a:r>
              <a:rPr lang="fr-FR" dirty="0"/>
              <a:t> Regrouper les membres des LESAC dans les filières secondaires fructueuses des revenus </a:t>
            </a:r>
          </a:p>
          <a:p>
            <a:pPr algn="just"/>
            <a:r>
              <a:rPr lang="fr-FR" dirty="0"/>
              <a:t> Faciliter l’appui financier des filières selon les regroupements des membres LESAC ; </a:t>
            </a:r>
            <a:endParaRPr lang="fr-FR" dirty="0" smtClean="0"/>
          </a:p>
          <a:p>
            <a:endParaRPr lang="fr-FR" b="1" dirty="0"/>
          </a:p>
          <a:p>
            <a:r>
              <a:rPr lang="fr-FR" b="1" dirty="0" smtClean="0"/>
              <a:t>FAVORISENT </a:t>
            </a:r>
            <a:r>
              <a:rPr lang="fr-FR" b="1" dirty="0"/>
              <a:t>L’INCLUSION SOCIALE ET LA COHESION SOCIALE</a:t>
            </a:r>
          </a:p>
          <a:p>
            <a:pPr algn="just"/>
            <a:r>
              <a:rPr lang="fr-FR" dirty="0"/>
              <a:t> Les divergences de valeur, de coutume et les divergences d’intérêt économique sont</a:t>
            </a:r>
          </a:p>
          <a:p>
            <a:pPr algn="just"/>
            <a:r>
              <a:rPr lang="fr-FR" dirty="0"/>
              <a:t>réduites entre les membres des LESAC ;</a:t>
            </a:r>
          </a:p>
          <a:p>
            <a:pPr algn="just"/>
            <a:r>
              <a:rPr lang="fr-FR" dirty="0"/>
              <a:t> Les frustrations, les tensions et les conflits ouverts actuellement moins perceptibles dans</a:t>
            </a:r>
          </a:p>
          <a:p>
            <a:pPr algn="just"/>
            <a:r>
              <a:rPr lang="fr-FR" dirty="0"/>
              <a:t>les LESAC ;</a:t>
            </a:r>
          </a:p>
        </p:txBody>
      </p:sp>
    </p:spTree>
    <p:extLst>
      <p:ext uri="{BB962C8B-B14F-4D97-AF65-F5344CB8AC3E}">
        <p14:creationId xmlns:p14="http://schemas.microsoft.com/office/powerpoint/2010/main" val="4133565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Présentation de TRAFFED  suite</a:t>
            </a:r>
            <a:endParaRPr lang="fr-FR" dirty="0"/>
          </a:p>
        </p:txBody>
      </p:sp>
      <p:sp>
        <p:nvSpPr>
          <p:cNvPr id="3" name="Rectangle 2"/>
          <p:cNvSpPr/>
          <p:nvPr/>
        </p:nvSpPr>
        <p:spPr>
          <a:xfrm>
            <a:off x="308344" y="2203793"/>
            <a:ext cx="9909544" cy="1813317"/>
          </a:xfrm>
          <a:prstGeom prst="rect">
            <a:avLst/>
          </a:prstGeom>
        </p:spPr>
        <p:txBody>
          <a:bodyPr wrap="square">
            <a:spAutoFit/>
          </a:bodyPr>
          <a:lstStyle/>
          <a:p>
            <a:pPr marL="342900" indent="-342900" algn="just">
              <a:lnSpc>
                <a:spcPct val="115000"/>
              </a:lnSpc>
              <a:spcAft>
                <a:spcPts val="1000"/>
              </a:spcAft>
              <a:buFont typeface="Wingdings" pitchFamily="2" charset="2"/>
              <a:buChar char="q"/>
            </a:pPr>
            <a:r>
              <a:rPr lang="fr-FR" dirty="0">
                <a:ea typeface="Times New Roman"/>
                <a:cs typeface="Times New Roman"/>
              </a:rPr>
              <a:t>femmes, les jeunes, les enfants et des communautés marginalisées et vulnérables affectées par la dégradation de l’environnement.</a:t>
            </a:r>
          </a:p>
          <a:p>
            <a:pPr marL="342900" indent="-342900" algn="just">
              <a:lnSpc>
                <a:spcPct val="115000"/>
              </a:lnSpc>
              <a:spcAft>
                <a:spcPts val="1000"/>
              </a:spcAft>
              <a:buFont typeface="Wingdings" pitchFamily="2" charset="2"/>
              <a:buChar char="q"/>
            </a:pPr>
            <a:r>
              <a:rPr lang="fr-FR" dirty="0">
                <a:ea typeface="Times New Roman"/>
                <a:cs typeface="Times New Roman"/>
              </a:rPr>
              <a:t>Les actions de TRAFFED s’inscrivent dans le cadre d’appui au développement durable, conservation de la nature et la promotion des droits humains et de </a:t>
            </a:r>
            <a:r>
              <a:rPr lang="fr-FR" dirty="0" smtClean="0">
                <a:ea typeface="Times New Roman"/>
                <a:cs typeface="Times New Roman"/>
              </a:rPr>
              <a:t>l’environnement avec toute sa complexité. </a:t>
            </a:r>
            <a:endParaRPr lang="fr-FR" dirty="0">
              <a:ea typeface="Times New Roman"/>
              <a:cs typeface="Times New Roman"/>
            </a:endParaRPr>
          </a:p>
        </p:txBody>
      </p:sp>
    </p:spTree>
    <p:extLst>
      <p:ext uri="{BB962C8B-B14F-4D97-AF65-F5344CB8AC3E}">
        <p14:creationId xmlns:p14="http://schemas.microsoft.com/office/powerpoint/2010/main" val="353087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798" y="2310860"/>
            <a:ext cx="12011889" cy="3643632"/>
          </a:xfrm>
        </p:spPr>
        <p:txBody>
          <a:bodyPr>
            <a:normAutofit/>
          </a:bodyPr>
          <a:lstStyle/>
          <a:p>
            <a:pPr marL="0" lvl="0" indent="0">
              <a:buNone/>
            </a:pPr>
            <a:endParaRPr lang="en-US" dirty="0"/>
          </a:p>
          <a:p>
            <a:pPr marL="0" indent="0">
              <a:buNone/>
            </a:pPr>
            <a:endParaRPr lang="en-US" dirty="0"/>
          </a:p>
        </p:txBody>
      </p:sp>
      <p:sp>
        <p:nvSpPr>
          <p:cNvPr id="4" name="Rectangle 3"/>
          <p:cNvSpPr/>
          <p:nvPr/>
        </p:nvSpPr>
        <p:spPr>
          <a:xfrm>
            <a:off x="1893194" y="1110397"/>
            <a:ext cx="8925059" cy="584775"/>
          </a:xfrm>
          <a:prstGeom prst="rect">
            <a:avLst/>
          </a:prstGeom>
        </p:spPr>
        <p:txBody>
          <a:bodyPr wrap="square">
            <a:spAutoFit/>
          </a:bodyPr>
          <a:lstStyle/>
          <a:p>
            <a:pPr algn="ctr"/>
            <a:r>
              <a:rPr lang="fr-CD" sz="3200" b="1" dirty="0" smtClean="0">
                <a:solidFill>
                  <a:srgbClr val="FFFF00"/>
                </a:solidFill>
              </a:rPr>
              <a:t>Présentation de TRAFFED (suite)</a:t>
            </a:r>
            <a:endParaRPr lang="fr-FR" sz="3200" b="1" dirty="0">
              <a:solidFill>
                <a:srgbClr val="FFFF00"/>
              </a:solidFill>
            </a:endParaRPr>
          </a:p>
        </p:txBody>
      </p:sp>
      <p:sp>
        <p:nvSpPr>
          <p:cNvPr id="5" name="Rectangle 4"/>
          <p:cNvSpPr/>
          <p:nvPr/>
        </p:nvSpPr>
        <p:spPr>
          <a:xfrm>
            <a:off x="166255" y="2351754"/>
            <a:ext cx="11880432" cy="4234364"/>
          </a:xfrm>
          <a:prstGeom prst="rect">
            <a:avLst/>
          </a:prstGeom>
        </p:spPr>
        <p:txBody>
          <a:bodyPr wrap="square">
            <a:spAutoFit/>
          </a:bodyPr>
          <a:lstStyle/>
          <a:p>
            <a:pPr marL="285750" indent="-285750" algn="just">
              <a:lnSpc>
                <a:spcPct val="115000"/>
              </a:lnSpc>
              <a:spcAft>
                <a:spcPts val="1000"/>
              </a:spcAft>
              <a:buFont typeface="Wingdings" pitchFamily="2" charset="2"/>
              <a:buChar char="q"/>
            </a:pPr>
            <a:r>
              <a:rPr lang="fr-FR" sz="1600" b="1" dirty="0" smtClean="0">
                <a:solidFill>
                  <a:srgbClr val="FFFF00"/>
                </a:solidFill>
                <a:ea typeface="Times New Roman"/>
                <a:cs typeface="Times New Roman"/>
              </a:rPr>
              <a:t>Objectif global</a:t>
            </a:r>
          </a:p>
          <a:p>
            <a:pPr marL="285750" indent="-285750" algn="just">
              <a:lnSpc>
                <a:spcPct val="115000"/>
              </a:lnSpc>
              <a:spcAft>
                <a:spcPts val="1000"/>
              </a:spcAft>
              <a:buFont typeface="Wingdings" pitchFamily="2" charset="2"/>
              <a:buChar char="v"/>
            </a:pPr>
            <a:r>
              <a:rPr lang="fr-FR" sz="1600" dirty="0" smtClean="0">
                <a:ea typeface="Times New Roman"/>
                <a:cs typeface="Times New Roman"/>
              </a:rPr>
              <a:t>Contribuer </a:t>
            </a:r>
            <a:r>
              <a:rPr lang="fr-FR" sz="1600" dirty="0">
                <a:ea typeface="Times New Roman"/>
                <a:cs typeface="Times New Roman"/>
              </a:rPr>
              <a:t>à la promotion de l’intégration du genre dans la planification de gestion des actions de </a:t>
            </a:r>
            <a:r>
              <a:rPr lang="fr-FR" sz="1600" dirty="0" smtClean="0">
                <a:ea typeface="Times New Roman"/>
                <a:cs typeface="Times New Roman"/>
              </a:rPr>
              <a:t>développement </a:t>
            </a:r>
            <a:r>
              <a:rPr lang="fr-FR" sz="1600" dirty="0">
                <a:ea typeface="Times New Roman"/>
                <a:cs typeface="Times New Roman"/>
              </a:rPr>
              <a:t>durable et des ressources naturelles</a:t>
            </a:r>
            <a:r>
              <a:rPr lang="fr-FR" sz="1600" dirty="0" smtClean="0">
                <a:ea typeface="Times New Roman"/>
                <a:cs typeface="Times New Roman"/>
              </a:rPr>
              <a:t>.</a:t>
            </a:r>
          </a:p>
          <a:p>
            <a:pPr marL="285750" indent="-285750" algn="just">
              <a:lnSpc>
                <a:spcPct val="115000"/>
              </a:lnSpc>
              <a:spcAft>
                <a:spcPts val="1000"/>
              </a:spcAft>
              <a:buFont typeface="Wingdings" pitchFamily="2" charset="2"/>
              <a:buChar char="q"/>
            </a:pPr>
            <a:r>
              <a:rPr lang="fr-FR" sz="1600" b="1" dirty="0" smtClean="0">
                <a:solidFill>
                  <a:srgbClr val="FFFF00"/>
                </a:solidFill>
                <a:effectLst/>
                <a:ea typeface="Times New Roman"/>
                <a:cs typeface="Times New Roman"/>
              </a:rPr>
              <a:t>Mission</a:t>
            </a:r>
          </a:p>
          <a:p>
            <a:pPr marL="285750" indent="-285750" algn="just">
              <a:lnSpc>
                <a:spcPct val="115000"/>
              </a:lnSpc>
              <a:spcAft>
                <a:spcPts val="1000"/>
              </a:spcAft>
              <a:buFont typeface="Wingdings" pitchFamily="2" charset="2"/>
              <a:buChar char="v"/>
            </a:pPr>
            <a:r>
              <a:rPr lang="fr-FR" sz="1600" dirty="0">
                <a:ea typeface="Times New Roman"/>
                <a:cs typeface="Times New Roman"/>
              </a:rPr>
              <a:t>Impliquer le genre dans la planification de gestion et le développement durable inclusif pour l’augmentation du pouvoir économique, politique et environnementale dans la gestion participative des ressources naturelles ;</a:t>
            </a:r>
          </a:p>
          <a:p>
            <a:pPr marL="285750" indent="-285750" algn="just">
              <a:lnSpc>
                <a:spcPct val="115000"/>
              </a:lnSpc>
              <a:spcAft>
                <a:spcPts val="1000"/>
              </a:spcAft>
              <a:buFont typeface="Wingdings" pitchFamily="2" charset="2"/>
              <a:buChar char="v"/>
            </a:pPr>
            <a:r>
              <a:rPr lang="fr-FR" sz="1600" dirty="0" smtClean="0">
                <a:ea typeface="Times New Roman"/>
                <a:cs typeface="Times New Roman"/>
              </a:rPr>
              <a:t>Renforcer </a:t>
            </a:r>
            <a:r>
              <a:rPr lang="fr-FR" sz="1600" dirty="0">
                <a:ea typeface="Times New Roman"/>
                <a:cs typeface="Times New Roman"/>
              </a:rPr>
              <a:t>l’entrepreneuriat féminin et lutter contre la pauvreté, l’exclusion et la destruction de </a:t>
            </a:r>
            <a:r>
              <a:rPr lang="fr-FR" sz="1600" dirty="0" smtClean="0">
                <a:ea typeface="Times New Roman"/>
                <a:cs typeface="Times New Roman"/>
              </a:rPr>
              <a:t>l’environnement</a:t>
            </a:r>
          </a:p>
          <a:p>
            <a:pPr marL="285750" indent="-285750" algn="just">
              <a:lnSpc>
                <a:spcPct val="115000"/>
              </a:lnSpc>
              <a:spcAft>
                <a:spcPts val="1000"/>
              </a:spcAft>
              <a:buFont typeface="Wingdings" pitchFamily="2" charset="2"/>
              <a:buChar char="v"/>
            </a:pPr>
            <a:r>
              <a:rPr lang="fr-FR" sz="1600" dirty="0" smtClean="0">
                <a:ea typeface="Times New Roman"/>
                <a:cs typeface="Times New Roman"/>
              </a:rPr>
              <a:t>Défendre </a:t>
            </a:r>
            <a:r>
              <a:rPr lang="fr-FR" sz="1600" dirty="0">
                <a:ea typeface="Times New Roman"/>
                <a:cs typeface="Times New Roman"/>
              </a:rPr>
              <a:t>et protéger les droits des communautés marginalisées pour favoriser leur inclusion sociale et leur bien être humain </a:t>
            </a:r>
            <a:r>
              <a:rPr lang="fr-FR" sz="1600" dirty="0" smtClean="0">
                <a:ea typeface="Times New Roman"/>
                <a:cs typeface="Times New Roman"/>
              </a:rPr>
              <a:t>;</a:t>
            </a:r>
          </a:p>
          <a:p>
            <a:pPr marL="285750" indent="-285750" algn="just">
              <a:lnSpc>
                <a:spcPct val="115000"/>
              </a:lnSpc>
              <a:spcAft>
                <a:spcPts val="1000"/>
              </a:spcAft>
              <a:buFont typeface="Wingdings" pitchFamily="2" charset="2"/>
              <a:buChar char="v"/>
            </a:pPr>
            <a:r>
              <a:rPr lang="fr-FR" sz="1600" dirty="0" smtClean="0">
                <a:ea typeface="Times New Roman"/>
                <a:cs typeface="Times New Roman"/>
              </a:rPr>
              <a:t>Favoriser </a:t>
            </a:r>
            <a:r>
              <a:rPr lang="fr-FR" sz="1600" dirty="0">
                <a:ea typeface="Times New Roman"/>
                <a:cs typeface="Times New Roman"/>
              </a:rPr>
              <a:t>la coordination des déterminantes survies, développement, protection, éducation, protection et participation des jeunes, enfants, femmes et hommes avec l’approche de développement intégral sans laisser personne de côté</a:t>
            </a:r>
            <a:r>
              <a:rPr lang="fr-FR" sz="1600" dirty="0" smtClean="0">
                <a:ea typeface="Times New Roman"/>
                <a:cs typeface="Times New Roman"/>
              </a:rPr>
              <a:t>.</a:t>
            </a:r>
            <a:endParaRPr lang="fr-FR" sz="1600" dirty="0">
              <a:ea typeface="Times New Roman"/>
              <a:cs typeface="Times New Roman"/>
            </a:endParaRPr>
          </a:p>
        </p:txBody>
      </p:sp>
      <p:pic>
        <p:nvPicPr>
          <p:cNvPr id="7"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46" y="106326"/>
            <a:ext cx="1758550" cy="109180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p:nvPr/>
        </p:nvPicPr>
        <p:blipFill>
          <a:blip r:embed="rId3"/>
          <a:srcRect/>
          <a:stretch>
            <a:fillRect/>
          </a:stretch>
        </p:blipFill>
        <p:spPr bwMode="auto">
          <a:xfrm>
            <a:off x="10228521" y="106325"/>
            <a:ext cx="1818166" cy="1091801"/>
          </a:xfrm>
          <a:prstGeom prst="rect">
            <a:avLst/>
          </a:prstGeom>
          <a:noFill/>
          <a:ln w="9525">
            <a:noFill/>
            <a:miter lim="800000"/>
            <a:headEnd/>
            <a:tailEnd/>
          </a:ln>
        </p:spPr>
      </p:pic>
    </p:spTree>
    <p:extLst>
      <p:ext uri="{BB962C8B-B14F-4D97-AF65-F5344CB8AC3E}">
        <p14:creationId xmlns:p14="http://schemas.microsoft.com/office/powerpoint/2010/main" val="4110140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398816" y="993609"/>
            <a:ext cx="7542626" cy="659992"/>
          </a:xfrm>
        </p:spPr>
        <p:txBody>
          <a:bodyPr/>
          <a:lstStyle/>
          <a:p>
            <a:pPr lvl="0">
              <a:spcBef>
                <a:spcPts val="0"/>
              </a:spcBef>
            </a:pPr>
            <a:r>
              <a:rPr lang="fr-CD" sz="3200" dirty="0" smtClean="0">
                <a:solidFill>
                  <a:srgbClr val="FFFF00"/>
                </a:solidFill>
                <a:ea typeface="+mn-ea"/>
                <a:cs typeface="+mn-cs"/>
              </a:rPr>
              <a:t/>
            </a:r>
            <a:br>
              <a:rPr lang="fr-CD" sz="3200" dirty="0" smtClean="0">
                <a:solidFill>
                  <a:srgbClr val="FFFF00"/>
                </a:solidFill>
                <a:ea typeface="+mn-ea"/>
                <a:cs typeface="+mn-cs"/>
              </a:rPr>
            </a:br>
            <a:r>
              <a:rPr lang="fr-CD" sz="3200" dirty="0">
                <a:solidFill>
                  <a:srgbClr val="FFFF00"/>
                </a:solidFill>
                <a:ea typeface="+mn-ea"/>
                <a:cs typeface="+mn-cs"/>
              </a:rPr>
              <a:t/>
            </a:r>
            <a:br>
              <a:rPr lang="fr-CD" sz="3200" dirty="0">
                <a:solidFill>
                  <a:srgbClr val="FFFF00"/>
                </a:solidFill>
                <a:ea typeface="+mn-ea"/>
                <a:cs typeface="+mn-cs"/>
              </a:rPr>
            </a:br>
            <a:r>
              <a:rPr lang="fr-CD" sz="3200" dirty="0" smtClean="0">
                <a:solidFill>
                  <a:srgbClr val="FFFF00"/>
                </a:solidFill>
                <a:ea typeface="+mn-ea"/>
                <a:cs typeface="+mn-cs"/>
              </a:rPr>
              <a:t/>
            </a:r>
            <a:br>
              <a:rPr lang="fr-CD" sz="3200" dirty="0" smtClean="0">
                <a:solidFill>
                  <a:srgbClr val="FFFF00"/>
                </a:solidFill>
                <a:ea typeface="+mn-ea"/>
                <a:cs typeface="+mn-cs"/>
              </a:rPr>
            </a:br>
            <a:r>
              <a:rPr lang="fr-CD" sz="3200" dirty="0" smtClean="0">
                <a:solidFill>
                  <a:srgbClr val="FFFF00"/>
                </a:solidFill>
                <a:ea typeface="+mn-ea"/>
                <a:cs typeface="+mn-cs"/>
              </a:rPr>
              <a:t>   </a:t>
            </a:r>
            <a:br>
              <a:rPr lang="fr-CD" sz="3200" dirty="0" smtClean="0">
                <a:solidFill>
                  <a:srgbClr val="FFFF00"/>
                </a:solidFill>
                <a:ea typeface="+mn-ea"/>
                <a:cs typeface="+mn-cs"/>
              </a:rPr>
            </a:br>
            <a:endParaRPr lang="fr-CD" sz="3600" dirty="0"/>
          </a:p>
        </p:txBody>
      </p:sp>
      <p:sp>
        <p:nvSpPr>
          <p:cNvPr id="5" name="Espace réservé du contenu 4"/>
          <p:cNvSpPr>
            <a:spLocks noGrp="1"/>
          </p:cNvSpPr>
          <p:nvPr>
            <p:ph idx="1"/>
          </p:nvPr>
        </p:nvSpPr>
        <p:spPr>
          <a:xfrm>
            <a:off x="5582093" y="2137144"/>
            <a:ext cx="6464594" cy="4316819"/>
          </a:xfrm>
        </p:spPr>
        <p:txBody>
          <a:bodyPr>
            <a:normAutofit fontScale="25000" lnSpcReduction="20000"/>
          </a:bodyPr>
          <a:lstStyle/>
          <a:p>
            <a:pPr algn="just">
              <a:lnSpc>
                <a:spcPct val="150000"/>
              </a:lnSpc>
              <a:spcBef>
                <a:spcPts val="1200"/>
              </a:spcBef>
              <a:spcAft>
                <a:spcPts val="1000"/>
              </a:spcAft>
              <a:buFont typeface="Wingdings" pitchFamily="2" charset="2"/>
              <a:buChar char="q"/>
              <a:tabLst>
                <a:tab pos="2054225" algn="l"/>
              </a:tabLst>
            </a:pPr>
            <a:endParaRPr lang="fr-FR" sz="2000" dirty="0" smtClean="0">
              <a:solidFill>
                <a:srgbClr val="FFFF00"/>
              </a:solidFill>
              <a:latin typeface="+mj-lt"/>
              <a:ea typeface="Times New Roman"/>
              <a:cs typeface="Times New Roman"/>
            </a:endParaRPr>
          </a:p>
          <a:p>
            <a:pPr algn="just">
              <a:lnSpc>
                <a:spcPct val="150000"/>
              </a:lnSpc>
              <a:spcBef>
                <a:spcPts val="1200"/>
              </a:spcBef>
              <a:spcAft>
                <a:spcPts val="1000"/>
              </a:spcAft>
              <a:buFont typeface="Wingdings" pitchFamily="2" charset="2"/>
              <a:buChar char="q"/>
              <a:tabLst>
                <a:tab pos="2054225" algn="l"/>
              </a:tabLst>
            </a:pPr>
            <a:endParaRPr lang="fr-FR" sz="2000" dirty="0" smtClean="0">
              <a:solidFill>
                <a:srgbClr val="FFFF00"/>
              </a:solidFill>
              <a:ea typeface="Times New Roman"/>
              <a:cs typeface="Times New Roman"/>
            </a:endParaRPr>
          </a:p>
          <a:p>
            <a:pPr algn="just">
              <a:lnSpc>
                <a:spcPct val="150000"/>
              </a:lnSpc>
              <a:spcBef>
                <a:spcPts val="1200"/>
              </a:spcBef>
              <a:spcAft>
                <a:spcPts val="1000"/>
              </a:spcAft>
              <a:buFont typeface="Wingdings" pitchFamily="2" charset="2"/>
              <a:buChar char="q"/>
              <a:tabLst>
                <a:tab pos="2054225" algn="l"/>
              </a:tabLst>
            </a:pPr>
            <a:endParaRPr lang="fr-FR" sz="4900" dirty="0" smtClean="0">
              <a:solidFill>
                <a:srgbClr val="FFFF00"/>
              </a:solidFill>
              <a:ea typeface="Times New Roman"/>
              <a:cs typeface="Times New Roman"/>
            </a:endParaRPr>
          </a:p>
          <a:p>
            <a:pPr marL="0" indent="0" algn="just">
              <a:lnSpc>
                <a:spcPct val="150000"/>
              </a:lnSpc>
              <a:spcBef>
                <a:spcPts val="1200"/>
              </a:spcBef>
              <a:spcAft>
                <a:spcPts val="1000"/>
              </a:spcAft>
              <a:buNone/>
              <a:tabLst>
                <a:tab pos="2054225" algn="l"/>
              </a:tabLst>
            </a:pPr>
            <a:endParaRPr lang="fr-FR" sz="8000" b="1" dirty="0" smtClean="0">
              <a:solidFill>
                <a:srgbClr val="FFFF00"/>
              </a:solidFill>
              <a:effectLst>
                <a:outerShdw blurRad="38100" dist="38100" dir="2700000" algn="tl">
                  <a:srgbClr val="000000">
                    <a:alpha val="43137"/>
                  </a:srgbClr>
                </a:outerShdw>
              </a:effectLst>
              <a:ea typeface="Times New Roman"/>
              <a:cs typeface="Times New Roman"/>
            </a:endParaRPr>
          </a:p>
          <a:p>
            <a:pPr algn="just">
              <a:lnSpc>
                <a:spcPct val="150000"/>
              </a:lnSpc>
              <a:spcBef>
                <a:spcPts val="1200"/>
              </a:spcBef>
              <a:spcAft>
                <a:spcPts val="1000"/>
              </a:spcAft>
              <a:buFont typeface="Wingdings" pitchFamily="2" charset="2"/>
              <a:buChar char="q"/>
              <a:tabLst>
                <a:tab pos="2054225" algn="l"/>
              </a:tabLst>
            </a:pPr>
            <a:r>
              <a:rPr lang="fr-FR" sz="7200" b="1" dirty="0" smtClean="0">
                <a:solidFill>
                  <a:srgbClr val="FFFF00"/>
                </a:solidFill>
                <a:effectLst>
                  <a:outerShdw blurRad="38100" dist="38100" dir="2700000" algn="tl">
                    <a:srgbClr val="000000">
                      <a:alpha val="43137"/>
                    </a:srgbClr>
                  </a:outerShdw>
                </a:effectLst>
                <a:ea typeface="Times New Roman"/>
                <a:cs typeface="Times New Roman"/>
              </a:rPr>
              <a:t>Domaine d’intervention</a:t>
            </a:r>
          </a:p>
          <a:p>
            <a:pPr lvl="0" algn="just">
              <a:lnSpc>
                <a:spcPct val="115000"/>
              </a:lnSpc>
              <a:spcAft>
                <a:spcPts val="1000"/>
              </a:spcAft>
              <a:buFont typeface="Wingdings"/>
              <a:buChar char=""/>
            </a:pPr>
            <a:r>
              <a:rPr lang="fr-FR" sz="6400" dirty="0">
                <a:ea typeface="Times New Roman"/>
                <a:cs typeface="Times New Roman"/>
              </a:rPr>
              <a:t>Défense et protection de droits des femmes, de </a:t>
            </a:r>
            <a:r>
              <a:rPr lang="fr-FR" sz="6400" dirty="0" smtClean="0">
                <a:ea typeface="Times New Roman"/>
                <a:cs typeface="Times New Roman"/>
              </a:rPr>
              <a:t>l’enfant, des COLO, des PA en détresse et </a:t>
            </a:r>
            <a:r>
              <a:rPr lang="fr-FR" sz="6400" dirty="0" smtClean="0">
                <a:ea typeface="Times New Roman"/>
              </a:rPr>
              <a:t>autres </a:t>
            </a:r>
            <a:r>
              <a:rPr lang="fr-FR" sz="6400" dirty="0">
                <a:ea typeface="Times New Roman"/>
              </a:rPr>
              <a:t>groupes vulnérables </a:t>
            </a:r>
            <a:endParaRPr lang="fr-FR" sz="6400" dirty="0" smtClean="0">
              <a:ea typeface="Times New Roman"/>
            </a:endParaRPr>
          </a:p>
          <a:p>
            <a:pPr lvl="0" algn="just">
              <a:lnSpc>
                <a:spcPct val="115000"/>
              </a:lnSpc>
              <a:spcAft>
                <a:spcPts val="1000"/>
              </a:spcAft>
              <a:buFont typeface="Wingdings"/>
              <a:buChar char=""/>
            </a:pPr>
            <a:r>
              <a:rPr lang="fr-FR" sz="6400" dirty="0">
                <a:ea typeface="Times New Roman"/>
                <a:cs typeface="Times New Roman"/>
              </a:rPr>
              <a:t>Gestion durable des forêts et </a:t>
            </a:r>
            <a:r>
              <a:rPr lang="fr-FR" sz="6400" dirty="0" smtClean="0">
                <a:ea typeface="Times New Roman"/>
                <a:cs typeface="Times New Roman"/>
              </a:rPr>
              <a:t>restauration </a:t>
            </a:r>
            <a:r>
              <a:rPr lang="fr-FR" sz="6400" dirty="0">
                <a:ea typeface="Times New Roman"/>
                <a:cs typeface="Times New Roman"/>
              </a:rPr>
              <a:t>des </a:t>
            </a:r>
            <a:r>
              <a:rPr lang="fr-FR" sz="6400" dirty="0" smtClean="0">
                <a:ea typeface="Times New Roman"/>
                <a:cs typeface="Times New Roman"/>
              </a:rPr>
              <a:t>écosystèmes</a:t>
            </a:r>
          </a:p>
          <a:p>
            <a:pPr lvl="0" algn="just">
              <a:lnSpc>
                <a:spcPct val="115000"/>
              </a:lnSpc>
              <a:spcAft>
                <a:spcPts val="1000"/>
              </a:spcAft>
              <a:buFont typeface="Wingdings"/>
              <a:buChar char=""/>
            </a:pPr>
            <a:r>
              <a:rPr lang="fr-FR" sz="6400" dirty="0" smtClean="0">
                <a:ea typeface="Times New Roman"/>
                <a:cs typeface="Times New Roman"/>
              </a:rPr>
              <a:t>Santé environnementale et humaine</a:t>
            </a:r>
          </a:p>
          <a:p>
            <a:pPr lvl="0" algn="just">
              <a:lnSpc>
                <a:spcPct val="115000"/>
              </a:lnSpc>
              <a:spcAft>
                <a:spcPts val="1000"/>
              </a:spcAft>
              <a:buFont typeface="Wingdings"/>
              <a:buChar char=""/>
            </a:pPr>
            <a:r>
              <a:rPr lang="fr-FR" sz="6400" dirty="0">
                <a:ea typeface="Times New Roman"/>
                <a:cs typeface="Times New Roman"/>
              </a:rPr>
              <a:t>Appui au développement durable des ressources forestières et </a:t>
            </a:r>
            <a:r>
              <a:rPr lang="fr-FR" sz="6400" dirty="0" smtClean="0">
                <a:ea typeface="Times New Roman"/>
                <a:cs typeface="Times New Roman"/>
              </a:rPr>
              <a:t>biologique</a:t>
            </a:r>
          </a:p>
          <a:p>
            <a:pPr lvl="0" algn="just">
              <a:lnSpc>
                <a:spcPct val="115000"/>
              </a:lnSpc>
              <a:spcAft>
                <a:spcPts val="1000"/>
              </a:spcAft>
              <a:buFont typeface="Wingdings"/>
              <a:buChar char=""/>
            </a:pPr>
            <a:r>
              <a:rPr lang="fr-FR" sz="6400" dirty="0">
                <a:ea typeface="Times New Roman"/>
                <a:cs typeface="Times New Roman"/>
              </a:rPr>
              <a:t>Réponse rapide aux catastrophes naturelles et </a:t>
            </a:r>
            <a:r>
              <a:rPr lang="fr-FR" sz="6400" dirty="0" smtClean="0">
                <a:ea typeface="Times New Roman"/>
                <a:cs typeface="Times New Roman"/>
              </a:rPr>
              <a:t>sociales</a:t>
            </a:r>
          </a:p>
          <a:p>
            <a:pPr lvl="0" algn="just">
              <a:lnSpc>
                <a:spcPct val="115000"/>
              </a:lnSpc>
              <a:spcAft>
                <a:spcPts val="1000"/>
              </a:spcAft>
              <a:buFont typeface="Wingdings"/>
              <a:buChar char=""/>
            </a:pPr>
            <a:r>
              <a:rPr lang="fr-FR" sz="6400" dirty="0">
                <a:ea typeface="Times New Roman"/>
                <a:cs typeface="Times New Roman"/>
              </a:rPr>
              <a:t>La justice climatique et restauration </a:t>
            </a:r>
            <a:r>
              <a:rPr lang="fr-FR" sz="6400" dirty="0" smtClean="0">
                <a:ea typeface="Times New Roman"/>
                <a:cs typeface="Times New Roman"/>
              </a:rPr>
              <a:t>écologique</a:t>
            </a:r>
          </a:p>
          <a:p>
            <a:pPr lvl="0" algn="just">
              <a:lnSpc>
                <a:spcPct val="115000"/>
              </a:lnSpc>
              <a:spcAft>
                <a:spcPts val="1000"/>
              </a:spcAft>
              <a:buFont typeface="Wingdings"/>
              <a:buChar char=""/>
            </a:pPr>
            <a:r>
              <a:rPr lang="fr-FR" sz="6400" dirty="0">
                <a:ea typeface="Times New Roman"/>
                <a:cs typeface="Times New Roman"/>
              </a:rPr>
              <a:t>Résolution des conflits environnementaux et </a:t>
            </a:r>
            <a:r>
              <a:rPr lang="fr-FR" sz="6400" dirty="0" smtClean="0">
                <a:ea typeface="Times New Roman"/>
                <a:cs typeface="Times New Roman"/>
              </a:rPr>
              <a:t>sociaux</a:t>
            </a:r>
          </a:p>
          <a:p>
            <a:pPr marL="0" lvl="0" indent="0" algn="just">
              <a:lnSpc>
                <a:spcPct val="115000"/>
              </a:lnSpc>
              <a:spcAft>
                <a:spcPts val="1000"/>
              </a:spcAft>
              <a:buNone/>
            </a:pPr>
            <a:endParaRPr lang="fr-FR" sz="6400" dirty="0">
              <a:ea typeface="Times New Roman"/>
              <a:cs typeface="Times New Roman"/>
            </a:endParaRPr>
          </a:p>
          <a:p>
            <a:pPr lvl="0" algn="just">
              <a:lnSpc>
                <a:spcPct val="115000"/>
              </a:lnSpc>
              <a:spcAft>
                <a:spcPts val="1000"/>
              </a:spcAft>
              <a:buFont typeface="Wingdings"/>
              <a:buChar char=""/>
            </a:pPr>
            <a:endParaRPr lang="fr-FR" sz="6400" dirty="0">
              <a:ea typeface="Times New Roman"/>
              <a:cs typeface="Times New Roman"/>
            </a:endParaRPr>
          </a:p>
          <a:p>
            <a:pPr lvl="0" algn="just">
              <a:lnSpc>
                <a:spcPct val="115000"/>
              </a:lnSpc>
              <a:spcAft>
                <a:spcPts val="1000"/>
              </a:spcAft>
              <a:buFont typeface="Wingdings"/>
              <a:buChar char=""/>
            </a:pPr>
            <a:endParaRPr lang="fr-FR" sz="2600" dirty="0">
              <a:ea typeface="Times New Roman"/>
              <a:cs typeface="Times New Roman"/>
            </a:endParaRPr>
          </a:p>
          <a:p>
            <a:pPr lvl="0" algn="just">
              <a:lnSpc>
                <a:spcPct val="115000"/>
              </a:lnSpc>
              <a:spcAft>
                <a:spcPts val="1000"/>
              </a:spcAft>
              <a:buFont typeface="Wingdings"/>
              <a:buChar char=""/>
            </a:pPr>
            <a:endParaRPr lang="fr-FR" sz="2000" dirty="0">
              <a:latin typeface="Calibri"/>
              <a:ea typeface="Times New Roman"/>
              <a:cs typeface="Times New Roman"/>
            </a:endParaRPr>
          </a:p>
          <a:p>
            <a:pPr lvl="0" algn="just">
              <a:lnSpc>
                <a:spcPct val="115000"/>
              </a:lnSpc>
              <a:spcAft>
                <a:spcPts val="1000"/>
              </a:spcAft>
              <a:buFont typeface="Wingdings"/>
              <a:buChar char=""/>
            </a:pPr>
            <a:endParaRPr lang="fr-FR" sz="2000" dirty="0">
              <a:latin typeface="Calibri"/>
              <a:ea typeface="Times New Roman"/>
              <a:cs typeface="Times New Roman"/>
            </a:endParaRPr>
          </a:p>
          <a:p>
            <a:pPr algn="just">
              <a:lnSpc>
                <a:spcPct val="150000"/>
              </a:lnSpc>
              <a:spcBef>
                <a:spcPts val="1200"/>
              </a:spcBef>
              <a:spcAft>
                <a:spcPts val="1000"/>
              </a:spcAft>
              <a:buFont typeface="Wingdings" pitchFamily="2" charset="2"/>
              <a:buChar char="q"/>
              <a:tabLst>
                <a:tab pos="2054225" algn="l"/>
              </a:tabLst>
            </a:pPr>
            <a:endParaRPr lang="fr-FR" sz="2000" dirty="0" smtClean="0">
              <a:solidFill>
                <a:srgbClr val="FFFF00"/>
              </a:solidFill>
              <a:latin typeface="+mj-lt"/>
              <a:ea typeface="Times New Roman"/>
              <a:cs typeface="Times New Roman"/>
            </a:endParaRPr>
          </a:p>
        </p:txBody>
      </p:sp>
      <p:sp>
        <p:nvSpPr>
          <p:cNvPr id="2" name="Rectangle 1"/>
          <p:cNvSpPr/>
          <p:nvPr/>
        </p:nvSpPr>
        <p:spPr>
          <a:xfrm>
            <a:off x="2966484" y="1126634"/>
            <a:ext cx="7519426" cy="584775"/>
          </a:xfrm>
          <a:prstGeom prst="rect">
            <a:avLst/>
          </a:prstGeom>
        </p:spPr>
        <p:txBody>
          <a:bodyPr wrap="square">
            <a:spAutoFit/>
          </a:bodyPr>
          <a:lstStyle/>
          <a:p>
            <a:r>
              <a:rPr lang="fr-CD" sz="3200" b="1" dirty="0" smtClean="0">
                <a:solidFill>
                  <a:srgbClr val="FFFF00"/>
                </a:solidFill>
                <a:ea typeface="+mj-ea"/>
                <a:cs typeface="+mj-cs"/>
              </a:rPr>
              <a:t>Présentation </a:t>
            </a:r>
            <a:r>
              <a:rPr lang="fr-CD" sz="3200" b="1" dirty="0">
                <a:solidFill>
                  <a:srgbClr val="FFFF00"/>
                </a:solidFill>
                <a:ea typeface="+mj-ea"/>
                <a:cs typeface="+mj-cs"/>
              </a:rPr>
              <a:t>de </a:t>
            </a:r>
            <a:r>
              <a:rPr lang="fr-CD" sz="3200" b="1" dirty="0" smtClean="0">
                <a:solidFill>
                  <a:srgbClr val="FFFF00"/>
                </a:solidFill>
                <a:ea typeface="+mj-ea"/>
                <a:cs typeface="+mj-cs"/>
              </a:rPr>
              <a:t>TRAFFED </a:t>
            </a:r>
            <a:r>
              <a:rPr lang="fr-CD" sz="3200" b="1" dirty="0">
                <a:solidFill>
                  <a:srgbClr val="FFFF00"/>
                </a:solidFill>
                <a:ea typeface="+mj-ea"/>
                <a:cs typeface="+mj-cs"/>
              </a:rPr>
              <a:t>(suite</a:t>
            </a:r>
            <a:r>
              <a:rPr lang="fr-CD" sz="3200" b="1" dirty="0" smtClean="0">
                <a:solidFill>
                  <a:srgbClr val="FFFF00"/>
                </a:solidFill>
                <a:ea typeface="+mj-ea"/>
                <a:cs typeface="+mj-cs"/>
              </a:rPr>
              <a:t>)</a:t>
            </a:r>
            <a:endParaRPr lang="fr-FR" dirty="0"/>
          </a:p>
        </p:txBody>
      </p:sp>
      <p:sp>
        <p:nvSpPr>
          <p:cNvPr id="8" name="Espace réservé du contenu 4"/>
          <p:cNvSpPr txBox="1">
            <a:spLocks/>
          </p:cNvSpPr>
          <p:nvPr/>
        </p:nvSpPr>
        <p:spPr>
          <a:xfrm>
            <a:off x="188950" y="2286000"/>
            <a:ext cx="5393143" cy="1743740"/>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just">
              <a:lnSpc>
                <a:spcPct val="150000"/>
              </a:lnSpc>
              <a:spcBef>
                <a:spcPts val="1200"/>
              </a:spcBef>
              <a:spcAft>
                <a:spcPts val="1000"/>
              </a:spcAft>
              <a:buFont typeface="Wingdings" pitchFamily="2" charset="2"/>
              <a:buChar char="q"/>
              <a:tabLst>
                <a:tab pos="2054225" algn="l"/>
              </a:tabLst>
            </a:pPr>
            <a:r>
              <a:rPr lang="fr-FR" b="1" dirty="0" smtClean="0">
                <a:solidFill>
                  <a:srgbClr val="FFFF00"/>
                </a:solidFill>
                <a:latin typeface="+mj-lt"/>
                <a:ea typeface="Times New Roman"/>
                <a:cs typeface="Times New Roman"/>
              </a:rPr>
              <a:t>Vision de TRAFFED</a:t>
            </a:r>
          </a:p>
          <a:p>
            <a:pPr algn="just">
              <a:lnSpc>
                <a:spcPct val="107000"/>
              </a:lnSpc>
              <a:spcAft>
                <a:spcPts val="800"/>
              </a:spcAft>
              <a:buFont typeface="Wingdings" pitchFamily="2" charset="2"/>
              <a:buChar char="v"/>
              <a:tabLst>
                <a:tab pos="2569845" algn="l"/>
              </a:tabLst>
            </a:pPr>
            <a:r>
              <a:rPr lang="fr-FR" sz="1600" dirty="0" smtClean="0">
                <a:ea typeface="Calibri"/>
                <a:cs typeface="Calibri"/>
              </a:rPr>
              <a:t>Un monde juste, pacifique, équitable, inclusif et développement durable sans inégalités. </a:t>
            </a:r>
            <a:endParaRPr lang="fr-FR" sz="1600" dirty="0" smtClean="0">
              <a:ea typeface="Calibri"/>
              <a:cs typeface="Times New Roman"/>
            </a:endParaRPr>
          </a:p>
        </p:txBody>
      </p:sp>
      <p:pic>
        <p:nvPicPr>
          <p:cNvPr id="9"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46" y="106326"/>
            <a:ext cx="1758550" cy="109180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p:nvPr/>
        </p:nvPicPr>
        <p:blipFill>
          <a:blip r:embed="rId3"/>
          <a:srcRect/>
          <a:stretch>
            <a:fillRect/>
          </a:stretch>
        </p:blipFill>
        <p:spPr bwMode="auto">
          <a:xfrm>
            <a:off x="10228521" y="106325"/>
            <a:ext cx="1818166" cy="1091801"/>
          </a:xfrm>
          <a:prstGeom prst="rect">
            <a:avLst/>
          </a:prstGeom>
          <a:noFill/>
          <a:ln w="9525">
            <a:noFill/>
            <a:miter lim="800000"/>
            <a:headEnd/>
            <a:tailEnd/>
          </a:ln>
        </p:spPr>
      </p:pic>
    </p:spTree>
    <p:extLst>
      <p:ext uri="{BB962C8B-B14F-4D97-AF65-F5344CB8AC3E}">
        <p14:creationId xmlns:p14="http://schemas.microsoft.com/office/powerpoint/2010/main" val="3266929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398816" y="993609"/>
            <a:ext cx="7542626" cy="659992"/>
          </a:xfrm>
        </p:spPr>
        <p:txBody>
          <a:bodyPr/>
          <a:lstStyle/>
          <a:p>
            <a:pPr lvl="0">
              <a:spcBef>
                <a:spcPts val="0"/>
              </a:spcBef>
            </a:pPr>
            <a:r>
              <a:rPr lang="fr-CD" sz="3200" dirty="0" smtClean="0">
                <a:solidFill>
                  <a:srgbClr val="FFFF00"/>
                </a:solidFill>
                <a:ea typeface="+mn-ea"/>
                <a:cs typeface="+mn-cs"/>
              </a:rPr>
              <a:t/>
            </a:r>
            <a:br>
              <a:rPr lang="fr-CD" sz="3200" dirty="0" smtClean="0">
                <a:solidFill>
                  <a:srgbClr val="FFFF00"/>
                </a:solidFill>
                <a:ea typeface="+mn-ea"/>
                <a:cs typeface="+mn-cs"/>
              </a:rPr>
            </a:br>
            <a:r>
              <a:rPr lang="fr-CD" sz="3200" dirty="0">
                <a:solidFill>
                  <a:srgbClr val="FFFF00"/>
                </a:solidFill>
                <a:ea typeface="+mn-ea"/>
                <a:cs typeface="+mn-cs"/>
              </a:rPr>
              <a:t/>
            </a:r>
            <a:br>
              <a:rPr lang="fr-CD" sz="3200" dirty="0">
                <a:solidFill>
                  <a:srgbClr val="FFFF00"/>
                </a:solidFill>
                <a:ea typeface="+mn-ea"/>
                <a:cs typeface="+mn-cs"/>
              </a:rPr>
            </a:br>
            <a:r>
              <a:rPr lang="fr-CD" sz="3200" dirty="0" smtClean="0">
                <a:solidFill>
                  <a:srgbClr val="FFFF00"/>
                </a:solidFill>
                <a:ea typeface="+mn-ea"/>
                <a:cs typeface="+mn-cs"/>
              </a:rPr>
              <a:t/>
            </a:r>
            <a:br>
              <a:rPr lang="fr-CD" sz="3200" dirty="0" smtClean="0">
                <a:solidFill>
                  <a:srgbClr val="FFFF00"/>
                </a:solidFill>
                <a:ea typeface="+mn-ea"/>
                <a:cs typeface="+mn-cs"/>
              </a:rPr>
            </a:br>
            <a:r>
              <a:rPr lang="fr-CD" sz="3200" dirty="0" smtClean="0">
                <a:solidFill>
                  <a:srgbClr val="FFFF00"/>
                </a:solidFill>
                <a:ea typeface="+mn-ea"/>
                <a:cs typeface="+mn-cs"/>
              </a:rPr>
              <a:t>   </a:t>
            </a:r>
            <a:br>
              <a:rPr lang="fr-CD" sz="3200" dirty="0" smtClean="0">
                <a:solidFill>
                  <a:srgbClr val="FFFF00"/>
                </a:solidFill>
                <a:ea typeface="+mn-ea"/>
                <a:cs typeface="+mn-cs"/>
              </a:rPr>
            </a:br>
            <a:endParaRPr lang="fr-CD" sz="3600" dirty="0"/>
          </a:p>
        </p:txBody>
      </p:sp>
      <p:sp>
        <p:nvSpPr>
          <p:cNvPr id="2" name="Rectangle 1"/>
          <p:cNvSpPr/>
          <p:nvPr/>
        </p:nvSpPr>
        <p:spPr>
          <a:xfrm>
            <a:off x="1392864" y="2955434"/>
            <a:ext cx="9122735" cy="954107"/>
          </a:xfrm>
          <a:prstGeom prst="rect">
            <a:avLst/>
          </a:prstGeom>
        </p:spPr>
        <p:txBody>
          <a:bodyPr wrap="square">
            <a:spAutoFit/>
          </a:bodyPr>
          <a:lstStyle/>
          <a:p>
            <a:pPr marL="457200" indent="-457200" algn="ctr">
              <a:buFont typeface="Wingdings" pitchFamily="2" charset="2"/>
              <a:buChar char="q"/>
            </a:pPr>
            <a:r>
              <a:rPr lang="fr-CD" sz="2800" b="1" dirty="0" smtClean="0">
                <a:solidFill>
                  <a:srgbClr val="FFFF00"/>
                </a:solidFill>
              </a:rPr>
              <a:t>PRESENTATION DE QUELQUES ACTIVITES REALISEES PAR TRAFFED, APPUYEES PAR WWF-RDC</a:t>
            </a:r>
            <a:endParaRPr lang="fr-FR" sz="2800" dirty="0">
              <a:solidFill>
                <a:prstClr val="white"/>
              </a:solidFill>
            </a:endParaRPr>
          </a:p>
        </p:txBody>
      </p:sp>
      <p:pic>
        <p:nvPicPr>
          <p:cNvPr id="9"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Tree>
    <p:extLst>
      <p:ext uri="{BB962C8B-B14F-4D97-AF65-F5344CB8AC3E}">
        <p14:creationId xmlns:p14="http://schemas.microsoft.com/office/powerpoint/2010/main" val="1202035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4036" y="1052623"/>
            <a:ext cx="11642651" cy="822215"/>
          </a:xfrm>
        </p:spPr>
        <p:txBody>
          <a:bodyPr/>
          <a:lstStyle/>
          <a:p>
            <a:pPr algn="ctr"/>
            <a:r>
              <a:rPr lang="fr-FR" dirty="0" smtClean="0">
                <a:latin typeface="Times New Roman"/>
                <a:ea typeface="Calibri"/>
              </a:rPr>
              <a:t/>
            </a:r>
            <a:br>
              <a:rPr lang="fr-FR" dirty="0" smtClean="0">
                <a:latin typeface="Times New Roman"/>
                <a:ea typeface="Calibri"/>
              </a:rPr>
            </a:br>
            <a:r>
              <a:rPr lang="fr-FR" dirty="0">
                <a:latin typeface="Times New Roman"/>
                <a:ea typeface="Calibri"/>
              </a:rPr>
              <a:t/>
            </a:r>
            <a:br>
              <a:rPr lang="fr-FR" dirty="0">
                <a:latin typeface="Times New Roman"/>
                <a:ea typeface="Calibri"/>
              </a:rPr>
            </a:br>
            <a:r>
              <a:rPr lang="fr-FR" dirty="0" smtClean="0">
                <a:latin typeface="Times New Roman"/>
                <a:ea typeface="Calibri"/>
              </a:rPr>
              <a:t/>
            </a:r>
            <a:br>
              <a:rPr lang="fr-FR" dirty="0" smtClean="0">
                <a:latin typeface="Times New Roman"/>
                <a:ea typeface="Calibri"/>
              </a:rPr>
            </a:br>
            <a:r>
              <a:rPr lang="fr-FR" sz="2000" dirty="0" smtClean="0">
                <a:solidFill>
                  <a:srgbClr val="FFFF00"/>
                </a:solidFill>
                <a:latin typeface="+mn-lt"/>
                <a:ea typeface="Calibri"/>
              </a:rPr>
              <a:t>1. </a:t>
            </a:r>
            <a:r>
              <a:rPr lang="fr-FR" sz="2000" dirty="0" smtClean="0">
                <a:solidFill>
                  <a:srgbClr val="FFFF00"/>
                </a:solidFill>
                <a:effectLst>
                  <a:outerShdw blurRad="38100" dist="38100" dir="2700000" algn="tl">
                    <a:srgbClr val="000000">
                      <a:alpha val="43137"/>
                    </a:srgbClr>
                  </a:outerShdw>
                </a:effectLst>
                <a:latin typeface="+mn-lt"/>
                <a:ea typeface="Calibri"/>
              </a:rPr>
              <a:t>ANNÉE 2015 : RENFORCEMENT  DES CAPACITÉS DES ACTEURS EN ÉLEVAGE DANS LE CADRE D’APPUI À LA SÉCURITÉ ALIMENTAIRE ET LUTTE CONTRE LE BRACONNAGE DANS LA RNI</a:t>
            </a:r>
            <a:endParaRPr lang="fr-FR" sz="2000" dirty="0">
              <a:solidFill>
                <a:srgbClr val="FFFF00"/>
              </a:solidFill>
              <a:effectLst>
                <a:outerShdw blurRad="38100" dist="38100" dir="2700000" algn="tl">
                  <a:srgbClr val="000000">
                    <a:alpha val="43137"/>
                  </a:srgbClr>
                </a:outerShdw>
              </a:effectLst>
              <a:latin typeface="+mn-lt"/>
            </a:endParaRPr>
          </a:p>
        </p:txBody>
      </p:sp>
      <p:pic>
        <p:nvPicPr>
          <p:cNvPr id="5" name="Picture 2" descr="C:\Users\HP\Desktop\logo-traff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1" y="85061"/>
            <a:ext cx="1405934" cy="8728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p:nvPr/>
        </p:nvPicPr>
        <p:blipFill>
          <a:blip r:embed="rId3"/>
          <a:srcRect/>
          <a:stretch>
            <a:fillRect/>
          </a:stretch>
        </p:blipFill>
        <p:spPr bwMode="auto">
          <a:xfrm>
            <a:off x="10515599" y="74426"/>
            <a:ext cx="1531087" cy="807659"/>
          </a:xfrm>
          <a:prstGeom prst="rect">
            <a:avLst/>
          </a:prstGeom>
          <a:noFill/>
          <a:ln w="9525">
            <a:noFill/>
            <a:miter lim="800000"/>
            <a:headEnd/>
            <a:tailEnd/>
          </a:ln>
        </p:spPr>
      </p:pic>
      <p:sp>
        <p:nvSpPr>
          <p:cNvPr id="7" name="Rectangle 6"/>
          <p:cNvSpPr/>
          <p:nvPr/>
        </p:nvSpPr>
        <p:spPr>
          <a:xfrm>
            <a:off x="552893" y="1545203"/>
            <a:ext cx="5645888" cy="1000274"/>
          </a:xfrm>
          <a:prstGeom prst="rect">
            <a:avLst/>
          </a:prstGeom>
        </p:spPr>
        <p:txBody>
          <a:bodyPr wrap="square">
            <a:spAutoFit/>
          </a:bodyPr>
          <a:lstStyle/>
          <a:p>
            <a:pPr lvl="0" algn="just">
              <a:spcAft>
                <a:spcPts val="0"/>
              </a:spcAft>
            </a:pPr>
            <a:endParaRPr lang="fr-FR" dirty="0" smtClean="0">
              <a:ea typeface="Times New Roman"/>
              <a:cs typeface="Times New Roman"/>
            </a:endParaRPr>
          </a:p>
          <a:p>
            <a:pPr marL="342900" lvl="0" indent="-342900" algn="just">
              <a:spcAft>
                <a:spcPts val="0"/>
              </a:spcAft>
              <a:buFont typeface="Symbol"/>
              <a:buChar char=""/>
            </a:pPr>
            <a:endParaRPr lang="fr-FR" dirty="0">
              <a:solidFill>
                <a:schemeClr val="accent6">
                  <a:lumMod val="60000"/>
                  <a:lumOff val="40000"/>
                </a:schemeClr>
              </a:solidFill>
            </a:endParaRPr>
          </a:p>
          <a:p>
            <a:pPr marL="342900" lvl="0" indent="-342900" algn="just">
              <a:lnSpc>
                <a:spcPct val="115000"/>
              </a:lnSpc>
              <a:spcAft>
                <a:spcPts val="0"/>
              </a:spcAft>
              <a:buFont typeface="Symbol"/>
              <a:buChar char=""/>
            </a:pPr>
            <a:endParaRPr lang="fr-FR" sz="2000" dirty="0"/>
          </a:p>
        </p:txBody>
      </p:sp>
      <p:sp>
        <p:nvSpPr>
          <p:cNvPr id="9" name="Espace réservé du texte 7"/>
          <p:cNvSpPr txBox="1">
            <a:spLocks/>
          </p:cNvSpPr>
          <p:nvPr/>
        </p:nvSpPr>
        <p:spPr>
          <a:xfrm>
            <a:off x="340242" y="2888391"/>
            <a:ext cx="5486400" cy="2863824"/>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lvl="0" indent="-285750" algn="just">
              <a:spcBef>
                <a:spcPts val="0"/>
              </a:spcBef>
              <a:spcAft>
                <a:spcPts val="0"/>
              </a:spcAft>
              <a:buClrTx/>
              <a:buFont typeface="Wingdings" pitchFamily="2" charset="2"/>
              <a:buChar char="v"/>
            </a:pPr>
            <a:r>
              <a:rPr lang="fr-FR" sz="1800" dirty="0">
                <a:solidFill>
                  <a:schemeClr val="accent1"/>
                </a:solidFill>
                <a:ea typeface="Times New Roman"/>
                <a:cs typeface="Times New Roman"/>
              </a:rPr>
              <a:t>2 ateliers  de formation  de renforcement des capacités des bénéficiaires sur les techniques d’élevage, les potentialités économiques et les services écologiques dictant la sauvegarde de la biodiversité et  l’utilisation durable des ressources naturelles à base communautaire et gestion des organisations communautaires de base, dans le massif d’Itombwe à Kipupu chef-lieu de secteur ont été réalisés ;</a:t>
            </a:r>
          </a:p>
        </p:txBody>
      </p:sp>
      <p:sp>
        <p:nvSpPr>
          <p:cNvPr id="12" name="Espace réservé du texte 7"/>
          <p:cNvSpPr txBox="1">
            <a:spLocks/>
          </p:cNvSpPr>
          <p:nvPr/>
        </p:nvSpPr>
        <p:spPr>
          <a:xfrm>
            <a:off x="6128794" y="2888391"/>
            <a:ext cx="6009830" cy="2108911"/>
          </a:xfrm>
          <a:prstGeom prst="rect">
            <a:avLst/>
          </a:prstGeom>
          <a:solidFill>
            <a:schemeClr val="bg2">
              <a:lumMod val="50000"/>
              <a:lumOff val="50000"/>
            </a:schemeClr>
          </a:solidFill>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marL="285750" lvl="0" indent="-285750" algn="l">
              <a:spcBef>
                <a:spcPts val="0"/>
              </a:spcBef>
              <a:spcAft>
                <a:spcPts val="0"/>
              </a:spcAft>
              <a:buClrTx/>
              <a:buFont typeface="Wingdings" pitchFamily="2" charset="2"/>
              <a:buChar char="v"/>
            </a:pPr>
            <a:r>
              <a:rPr lang="fr-FR" sz="1800" dirty="0">
                <a:solidFill>
                  <a:prstClr val="white"/>
                </a:solidFill>
                <a:ea typeface="Times New Roman"/>
                <a:cs typeface="Times New Roman"/>
              </a:rPr>
              <a:t>Distribution des géniteurs des caprins (moutons et chèvres)  en faveur des regroupements des femmes ont été distribué </a:t>
            </a:r>
            <a:r>
              <a:rPr lang="fr-FR" sz="1800" dirty="0" smtClean="0">
                <a:solidFill>
                  <a:prstClr val="white"/>
                </a:solidFill>
                <a:ea typeface="Times New Roman"/>
                <a:cs typeface="Times New Roman"/>
              </a:rPr>
              <a:t>;</a:t>
            </a:r>
          </a:p>
          <a:p>
            <a:pPr marL="285750" lvl="0" indent="-285750" algn="l">
              <a:spcBef>
                <a:spcPts val="0"/>
              </a:spcBef>
              <a:spcAft>
                <a:spcPts val="0"/>
              </a:spcAft>
              <a:buClrTx/>
              <a:buFont typeface="Wingdings" pitchFamily="2" charset="2"/>
              <a:buChar char="v"/>
            </a:pPr>
            <a:r>
              <a:rPr lang="fr-FR" sz="1800" dirty="0" smtClean="0">
                <a:solidFill>
                  <a:prstClr val="white"/>
                </a:solidFill>
                <a:ea typeface="Times New Roman"/>
                <a:cs typeface="Times New Roman"/>
              </a:rPr>
              <a:t>1 </a:t>
            </a:r>
            <a:r>
              <a:rPr lang="fr-FR" sz="1800" dirty="0">
                <a:solidFill>
                  <a:prstClr val="white"/>
                </a:solidFill>
                <a:ea typeface="Times New Roman"/>
                <a:cs typeface="Times New Roman"/>
              </a:rPr>
              <a:t>étable de maintenance et un champ fourrager construit et mise en place ; </a:t>
            </a:r>
            <a:endParaRPr lang="fr-FR" sz="1800" dirty="0" smtClean="0">
              <a:solidFill>
                <a:prstClr val="white"/>
              </a:solidFill>
              <a:ea typeface="Times New Roman"/>
              <a:cs typeface="Times New Roman"/>
            </a:endParaRPr>
          </a:p>
          <a:p>
            <a:pPr marL="285750" lvl="0" indent="-285750" algn="l">
              <a:spcBef>
                <a:spcPts val="0"/>
              </a:spcBef>
              <a:spcAft>
                <a:spcPts val="0"/>
              </a:spcAft>
              <a:buClrTx/>
              <a:buFont typeface="Wingdings" pitchFamily="2" charset="2"/>
              <a:buChar char="v"/>
            </a:pPr>
            <a:r>
              <a:rPr lang="fr-FR" sz="1800" dirty="0" smtClean="0">
                <a:solidFill>
                  <a:prstClr val="white"/>
                </a:solidFill>
                <a:ea typeface="Calibri"/>
              </a:rPr>
              <a:t>1 </a:t>
            </a:r>
            <a:r>
              <a:rPr lang="fr-FR" sz="1800" dirty="0">
                <a:solidFill>
                  <a:prstClr val="white"/>
                </a:solidFill>
                <a:ea typeface="Calibri"/>
              </a:rPr>
              <a:t>kit vétérinaire a été accordé à la coordination de gestion des géniteurs.</a:t>
            </a:r>
          </a:p>
        </p:txBody>
      </p:sp>
      <p:sp>
        <p:nvSpPr>
          <p:cNvPr id="13" name="Espace réservé du texte 5"/>
          <p:cNvSpPr txBox="1">
            <a:spLocks/>
          </p:cNvSpPr>
          <p:nvPr/>
        </p:nvSpPr>
        <p:spPr>
          <a:xfrm>
            <a:off x="340243" y="2159411"/>
            <a:ext cx="11706444" cy="426560"/>
          </a:xfrm>
          <a:prstGeom prst="rect">
            <a:avLst/>
          </a:prstGeom>
          <a:solidFill>
            <a:schemeClr val="accent5">
              <a:lumMod val="20000"/>
              <a:lumOff val="80000"/>
            </a:schemeClr>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buClr>
                <a:srgbClr val="9ECD33"/>
              </a:buClr>
            </a:pPr>
            <a:r>
              <a:rPr lang="fr-FR" sz="1600" b="1" dirty="0" smtClean="0">
                <a:solidFill>
                  <a:prstClr val="black"/>
                </a:solidFill>
              </a:rPr>
              <a:t>REALISATIONS</a:t>
            </a:r>
            <a:endParaRPr lang="fr-FR" sz="1600" b="1" dirty="0">
              <a:solidFill>
                <a:prstClr val="black"/>
              </a:solidFill>
            </a:endParaRPr>
          </a:p>
        </p:txBody>
      </p:sp>
      <p:sp>
        <p:nvSpPr>
          <p:cNvPr id="14" name="Flèche vers le bas 13"/>
          <p:cNvSpPr/>
          <p:nvPr/>
        </p:nvSpPr>
        <p:spPr>
          <a:xfrm>
            <a:off x="2519752" y="2615610"/>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
        <p:nvSpPr>
          <p:cNvPr id="15" name="Flèche vers le bas 14"/>
          <p:cNvSpPr/>
          <p:nvPr/>
        </p:nvSpPr>
        <p:spPr>
          <a:xfrm>
            <a:off x="9264338" y="2616173"/>
            <a:ext cx="350889" cy="264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BEA9">
                  <a:lumMod val="20000"/>
                  <a:lumOff val="80000"/>
                </a:srgbClr>
              </a:solidFill>
            </a:endParaRPr>
          </a:p>
        </p:txBody>
      </p:sp>
    </p:spTree>
    <p:extLst>
      <p:ext uri="{BB962C8B-B14F-4D97-AF65-F5344CB8AC3E}">
        <p14:creationId xmlns:p14="http://schemas.microsoft.com/office/powerpoint/2010/main" val="8745459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is">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TM03457503[[fn=Concis]]</Template>
  <TotalTime>6496</TotalTime>
  <Words>2338</Words>
  <Application>Microsoft Office PowerPoint</Application>
  <PresentationFormat>Personnalisé</PresentationFormat>
  <Paragraphs>262</Paragraphs>
  <Slides>40</Slides>
  <Notes>0</Notes>
  <HiddenSlides>0</HiddenSlides>
  <MMClips>0</MMClips>
  <ScaleCrop>false</ScaleCrop>
  <HeadingPairs>
    <vt:vector size="4" baseType="variant">
      <vt:variant>
        <vt:lpstr>Thème</vt:lpstr>
      </vt:variant>
      <vt:variant>
        <vt:i4>1</vt:i4>
      </vt:variant>
      <vt:variant>
        <vt:lpstr>Titres des diapositives</vt:lpstr>
      </vt:variant>
      <vt:variant>
        <vt:i4>40</vt:i4>
      </vt:variant>
    </vt:vector>
  </HeadingPairs>
  <TitlesOfParts>
    <vt:vector size="41" baseType="lpstr">
      <vt:lpstr>Concis</vt:lpstr>
      <vt:lpstr>Présentation PowerPoint</vt:lpstr>
      <vt:lpstr>Présentation PowerPoint</vt:lpstr>
      <vt:lpstr>Plan de présentation</vt:lpstr>
      <vt:lpstr>Présentation de TRAFFED</vt:lpstr>
      <vt:lpstr>Présentation de TRAFFED  suite</vt:lpstr>
      <vt:lpstr>Présentation PowerPoint</vt:lpstr>
      <vt:lpstr>       </vt:lpstr>
      <vt:lpstr>       </vt:lpstr>
      <vt:lpstr>   1. ANNÉE 2015 : RENFORCEMENT  DES CAPACITÉS DES ACTEURS EN ÉLEVAGE DANS LE CADRE D’APPUI À LA SÉCURITÉ ALIMENTAIRE ET LUTTE CONTRE LE BRACONNAGE DANS LA RNI</vt:lpstr>
      <vt:lpstr>   1. ANNÉE 2015 : RENFORCEMENT  DES CAPACITÉS DES ACTEURS EN ÉLEVAGE DANS LE CADRE DE L’APPUI À LA SÉCURITÉ ALIMENTAIRE(SUITE)</vt:lpstr>
      <vt:lpstr>      2. ANNÉE 2016 : APPUI  À LA SÉCURITÉ ALIMENTAIRE  PAR L’OCTROI DES GÉNITEURS DES PETITS BÉTAILS ET SEMENCES MARAICHÈRES  EN FAVEUR DES REGROUPEMENTS  VILLAGEOIS GROUPES EN CLD  POUR LA CONSERVATION DURABLE DE LA BIODIVERSITÉ ET GESTION DES RESSOURCES NATURELLES DANS ET AUTOUR DE LA RESERVE NATURELLE D’ITOMBWE</vt:lpstr>
      <vt:lpstr>      3. ANNÉE 2017 : APPUI  AUX ACTIVITÉS AGRO-PASTORALES DANS LE SECTEUR D’ITOMBWE DANS LES VILLAGES  DE BILIMBA, MAGUNDA,LUBUMBA, MIKUNGUBWE ET MAHETA</vt:lpstr>
      <vt:lpstr>      Quelques photos d’activités réalisées dans la sécurité alimentaire, santé , environnement et microcrédit</vt:lpstr>
      <vt:lpstr>      3. ANNÉE 2017 : APPUI  AUX ACTIVITÉS AGRO-PASTORALES DANS LE SECTEUR D’ITOMBWE DANS LES VILLAGES  DE BILIMBA, MAGUNDA,LUBUMBA, MIKUNGUBWE ET MAHETA(SUITE)</vt:lpstr>
      <vt:lpstr>      4. ANNÉE 2018 : IDENTIFICATION  DES US ET COUTUMES ET INTERDITS EN MATIÈRE DE GESTION DURABLE DES RESSOURCES NATURELLES DANS LE TERRITOIRE DE MWENGA, CHEFFERIE DE WAMUZIMU</vt:lpstr>
      <vt:lpstr>      Quelques photos de l’activité</vt:lpstr>
      <vt:lpstr>     5. ANNÉE 2019 : - RENFORCEMENT DES CAPACITÉS DES CLPA SUR LE CLIP ET LA GESTION DES RN; - ATELIER SUR L’INTERPRÉTATION DE LA CONVENTION SUR LA BIODIVERSITÉ EN LIEN AVEC LA CONVENTION D’AICHI</vt:lpstr>
      <vt:lpstr>     5. ANNÉE 2019 : - RENFORCEMENT DES CAPACITÉS DES CLPA SUR LE CLIP ET LA GESTION DES RN; - ATELIER SUR L’INTERPRÉTATION DE LA CONVENTION SUR LA BIODIVERSITÉ EN LIEN AVEC LA CONVENTION D’AICHI(SUITE)</vt:lpstr>
      <vt:lpstr>      6. ANNÉES 2020-2023 : LANCEMENT DU PROGRAMME D’APPUI À L’ACCOMPAGNEMENT DES COMMUNAUTÉS DANS LE PROCESSUS DE MISE EN ŒUVRE DE LA FORESTERIE COMMUNAUTAIRE DANS LE TERRITOIRE DE FIZI ET ITOMBWE.</vt:lpstr>
      <vt:lpstr>      Quelques photos de l’activité</vt:lpstr>
      <vt:lpstr>      Quelques photos de l’activité</vt:lpstr>
      <vt:lpstr>      6. ANNÉES 2020-2023 : LANCEMENT DU PROGRAMME D’APPUI À L’ACCOMPAGNEMENT DES COMMUNAUTÉS DANS LE PROCESSUS DE MISE EN ŒUVRE DE LA FORESTERIE COMMUNAUTAIRE DANS LE TERRITOIRE DE FIZI ET ITOMBWE(SUITE)</vt:lpstr>
      <vt:lpstr>      6. ANNÉES 2020-2023 : DIALOGUE DÉMOCRATIQUE SUR LA GESTION DURABLE DES RESSOURCES NATURELLES EN CONFORMITÉ AUX NORMES ENVIRONNEMENTALES DU DROIT CONGOLAIS DANS LE TERRITOIRE DE FIZI(SUITE).</vt:lpstr>
      <vt:lpstr>      Quelques photos de l’activité</vt:lpstr>
      <vt:lpstr>      </vt:lpstr>
      <vt:lpstr>Informations sur le projet de conservation communautaire de la zone forestière de lumbwe-Lulenge dans le Territoire de Fizi dans la Province du Sud-Kivu </vt:lpstr>
      <vt:lpstr>Depuis 2019, L’ONG TRAFFED-RDC, Asbl, s’est engagé dans l’accompagnement des communautés locales dans l’implémentation d’un projet de développement d’un corridor écologique  intégré à la foresterie communautaire entre la Réserve de faune de Ngandja,  la Réserve Naturelle d’Itombwe. L’objectif principal  de ce projet est de préserver, conserver et protéger ces espaces naturels d’une importance capitale pour la biodiversité de la région.                                                                         </vt:lpstr>
      <vt:lpstr>Projet de conservation suite 2</vt:lpstr>
      <vt:lpstr>Projet conservation suite 3</vt:lpstr>
      <vt:lpstr>Projet de conservation suite</vt:lpstr>
      <vt:lpstr>Vulgarisation de la loi n° 22/030  portanat   portection et promotion des peuples autochtones pygmées</vt:lpstr>
      <vt:lpstr>Signature de l’acte du consentement libre (CLIP) sur la conservation de la foret LUMBWE-LULENGE DANS LE TERRITOIRE DE FIZI DANS LE MASSIF D’ITOMBWE</vt:lpstr>
      <vt:lpstr>Jeunes entrepreneurs en formation au marché  de Mwemezi à Baraka</vt:lpstr>
      <vt:lpstr>Merci pour votre attention</vt:lpstr>
      <vt:lpstr> LEADING AND SAVING THE CHANGE (LESAC) DIRIGER ET SAUVER LE CHANGEMENT (DiSAC) POUR ACCEDER A L’INDEPENDANCE FINANCIERE.  Objectif: Promouvoir et renforcer l’autonomisation économique des femmes dans les zones forestières afin de la préservation de la biodiversité tant marine que terrestre en faveur les femmes et les filles déshérités autour des réserves naturelles.</vt:lpstr>
      <vt:lpstr>Présentation PowerPoint</vt:lpstr>
      <vt:lpstr>LESAC/DISAC Suite</vt:lpstr>
      <vt:lpstr>LESAC SUITE</vt:lpstr>
      <vt:lpstr>Fonctionnement des LESAC</vt:lpstr>
      <vt:lpstr>Priorités  pou la période de Juin - Décembre 2024</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CCPF : Rôles et missions</dc:title>
  <dc:creator>Blaise Mudodosi</dc:creator>
  <cp:lastModifiedBy>Hp Pc</cp:lastModifiedBy>
  <cp:revision>441</cp:revision>
  <dcterms:created xsi:type="dcterms:W3CDTF">2018-07-22T18:24:33Z</dcterms:created>
  <dcterms:modified xsi:type="dcterms:W3CDTF">2024-10-07T09:47:01Z</dcterms:modified>
</cp:coreProperties>
</file>