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erriweather"/>
      <p:regular r:id="rId15"/>
    </p:embeddedFont>
    <p:embeddedFont>
      <p:font typeface="Merriweather"/>
      <p:regular r:id="rId16"/>
    </p:embeddedFont>
    <p:embeddedFont>
      <p:font typeface="Merriweather"/>
      <p:regular r:id="rId17"/>
    </p:embeddedFont>
    <p:embeddedFont>
      <p:font typeface="Merriweather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rangsolar.com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5943"/>
            <a:ext cx="7556421" cy="2133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Kya aapka bijli ka bill bhi aapki neend uda deta hai?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🤯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30006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Rising electricity bills are causing financial stress for Indian households. A government subsidy of up to ₹85,800 is available for solar installation. Narang Solar offers end-to-end support for a brighter future.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02372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6031349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006822"/>
            <a:ext cx="225325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Narang Solar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347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Problem: High Electricity Bills &amp; Rising Costs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068008"/>
            <a:ext cx="31636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Burden on Households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649153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Average monthly bill is ₹1,500-₹3,000+.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57903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Tariffs increased by 5-8% annually.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4068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Unreliable Supply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4649153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Many regions face erratic power supply.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557903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Load shedding impacts daily life.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4068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Budget Impact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464915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Dependence on traditional grid.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521612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Affects budget and peace of mind.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799" y="838200"/>
            <a:ext cx="12715161" cy="615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Solution: Embrace Solar Power for Your Home </a:t>
            </a:r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⚡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80799" y="1842611"/>
            <a:ext cx="437555" cy="437555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53666" y="1878985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1312783" y="1909405"/>
            <a:ext cx="3113008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Generate Your Own Power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312783" y="2329934"/>
            <a:ext cx="126368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 clean, renewable electricity at home.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680799" y="3030141"/>
            <a:ext cx="437555" cy="437555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3666" y="3066514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50" dirty="0"/>
          </a:p>
        </p:txBody>
      </p:sp>
      <p:sp>
        <p:nvSpPr>
          <p:cNvPr id="9" name="Text 7"/>
          <p:cNvSpPr/>
          <p:nvPr/>
        </p:nvSpPr>
        <p:spPr>
          <a:xfrm>
            <a:off x="1312783" y="3096935"/>
            <a:ext cx="2732484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Massive Bill Reduction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1312783" y="3517463"/>
            <a:ext cx="126368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electricity bills by 90%+.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680799" y="4217670"/>
            <a:ext cx="437555" cy="437555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53666" y="4254044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1312783" y="4284464"/>
            <a:ext cx="2431494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Go Green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1312783" y="4704993"/>
            <a:ext cx="126368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carbon footprint by 1-2 tonnes annually.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680799" y="5405199"/>
            <a:ext cx="437555" cy="437555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53666" y="5441573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50" dirty="0"/>
          </a:p>
        </p:txBody>
      </p:sp>
      <p:sp>
        <p:nvSpPr>
          <p:cNvPr id="17" name="Text 15"/>
          <p:cNvSpPr/>
          <p:nvPr/>
        </p:nvSpPr>
        <p:spPr>
          <a:xfrm>
            <a:off x="1312783" y="5471993"/>
            <a:ext cx="2521268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Property Value Boost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1312783" y="5892522"/>
            <a:ext cx="126368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Increase property value by 3-4%.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680799" y="6592729"/>
            <a:ext cx="437555" cy="437555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53666" y="6629102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5</a:t>
            </a:r>
            <a:endParaRPr lang="en-US" sz="2250" dirty="0"/>
          </a:p>
        </p:txBody>
      </p:sp>
      <p:sp>
        <p:nvSpPr>
          <p:cNvPr id="21" name="Text 19"/>
          <p:cNvSpPr/>
          <p:nvPr/>
        </p:nvSpPr>
        <p:spPr>
          <a:xfrm>
            <a:off x="1312783" y="6659523"/>
            <a:ext cx="26167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Energy Independence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1312783" y="7080052"/>
            <a:ext cx="126368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reliable power supply always.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913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567" y="3280648"/>
            <a:ext cx="12986504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Game Changer: PM Surya Ghar Muft Bijli Yojana </a:t>
            </a:r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🇮🇳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5567" y="4246959"/>
            <a:ext cx="13179266" cy="2396966"/>
          </a:xfrm>
          <a:prstGeom prst="roundRect">
            <a:avLst>
              <a:gd name="adj" fmla="val 363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33187" y="4254579"/>
            <a:ext cx="13164026" cy="59543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40475" y="4386501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 kW system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26298" y="4386501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₹33,000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33187" y="4850011"/>
            <a:ext cx="13164026" cy="59543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40475" y="4981932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 kW system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26298" y="4981932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₹66,000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33187" y="5445443"/>
            <a:ext cx="13164026" cy="59543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40475" y="5577364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 kW system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526298" y="5577364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₹85,800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33187" y="6040874"/>
            <a:ext cx="13164026" cy="59543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40475" y="6172795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&gt;3 kW system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526298" y="6172795"/>
            <a:ext cx="6163628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 to ₹85,800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25567" y="6877050"/>
            <a:ext cx="13179266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This is the Central Government's landmark rooftop solar scheme. It aims to provide 300 units of free electricity monthly to 1 Crore homes. Residential consumers with grid connectivity are eligible for this scheme.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3177" y="904161"/>
            <a:ext cx="7837646" cy="116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Narang Solar: Your Partner for a Brighter Home </a:t>
            </a:r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🌟</a:t>
            </a:r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(Service 1)</a:t>
            </a:r>
            <a:endParaRPr lang="en-US" sz="3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77" y="2350413"/>
            <a:ext cx="466487" cy="4664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52907" y="2461141"/>
            <a:ext cx="1757243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Free Rooftop Survey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352907" y="3155990"/>
            <a:ext cx="1757243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On-site visit for roof evaluation.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94" y="2350413"/>
            <a:ext cx="466487" cy="4664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43124" y="2461141"/>
            <a:ext cx="1757363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Energy Analysis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4043124" y="3155990"/>
            <a:ext cx="1757363" cy="1194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Detailed consumption analysis based on past bills.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730" y="2350413"/>
            <a:ext cx="466487" cy="4664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33461" y="2461141"/>
            <a:ext cx="1757363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Custom System Design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733461" y="3155990"/>
            <a:ext cx="1757363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Tailored proposal, e.g., 3kW for family of 4.</a:t>
            </a:r>
            <a:endParaRPr lang="en-US" sz="14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77" y="4816912"/>
            <a:ext cx="466487" cy="4664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52907" y="4927640"/>
            <a:ext cx="1757243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Cost-Benefit Analysis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352907" y="5622488"/>
            <a:ext cx="1757243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Comprehensive savings projection, 25-30% ROI.</a:t>
            </a:r>
            <a:endParaRPr lang="en-US" sz="1450" dirty="0"/>
          </a:p>
        </p:txBody>
      </p:sp>
      <p:sp>
        <p:nvSpPr>
          <p:cNvPr id="16" name="Text 9"/>
          <p:cNvSpPr/>
          <p:nvPr/>
        </p:nvSpPr>
        <p:spPr>
          <a:xfrm>
            <a:off x="653177" y="6728222"/>
            <a:ext cx="7837646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 provide a free, no-obligation rooftop survey. Our experts analyse your energy needs. You get a customised system design. We also provide a detailed cost-benefit analysis.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3150" y="523875"/>
            <a:ext cx="7810500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Narang Solar: Your Partner for a Brighter Home </a:t>
            </a:r>
            <a:pPr algn="l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🌟</a:t>
            </a:r>
            <a:pPr algn="l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(Service 2)</a:t>
            </a:r>
            <a:endParaRPr lang="en-US" sz="3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2007870"/>
            <a:ext cx="952500" cy="1143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96150" y="2198370"/>
            <a:ext cx="238136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Online Application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296150" y="2610326"/>
            <a:ext cx="66675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Full assistance with the National Portal.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3150870"/>
            <a:ext cx="952500" cy="11430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96150" y="3341370"/>
            <a:ext cx="238220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Document Guidance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296150" y="3753326"/>
            <a:ext cx="66675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Help with Aadhar, electricity bill, passbook.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4293870"/>
            <a:ext cx="952500" cy="11430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96150" y="4484370"/>
            <a:ext cx="238136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DISCOM Liaising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296150" y="4896326"/>
            <a:ext cx="66675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Support for approvals from Distribution Companies.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5436870"/>
            <a:ext cx="952500" cy="114300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296150" y="5627370"/>
            <a:ext cx="240565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Streamlined Process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296150" y="6039326"/>
            <a:ext cx="66675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Faster subsidy disbursal, typically 30-45 days.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6153150" y="6794183"/>
            <a:ext cx="78105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 offer seamless support for your subsidy application. Our team assists with online forms and required documents. We also liaise with DISCOMs for approvals. This ensures a fast and smooth process.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0908" y="736521"/>
            <a:ext cx="12912685" cy="544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Narang Solar: Your Partner for a Brighter Home </a:t>
            </a:r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🌟</a:t>
            </a:r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(Service 3)</a:t>
            </a:r>
            <a:endParaRPr lang="en-US" sz="3350" dirty="0"/>
          </a:p>
        </p:txBody>
      </p:sp>
      <p:sp>
        <p:nvSpPr>
          <p:cNvPr id="3" name="Shape 1"/>
          <p:cNvSpPr/>
          <p:nvPr/>
        </p:nvSpPr>
        <p:spPr>
          <a:xfrm>
            <a:off x="7303770" y="1624013"/>
            <a:ext cx="22860" cy="5126474"/>
          </a:xfrm>
          <a:prstGeom prst="roundRect">
            <a:avLst>
              <a:gd name="adj" fmla="val 315448"/>
            </a:avLst>
          </a:prstGeom>
          <a:solidFill>
            <a:srgbClr val="E5BEB2"/>
          </a:solidFill>
          <a:ln/>
        </p:spPr>
      </p:sp>
      <p:sp>
        <p:nvSpPr>
          <p:cNvPr id="4" name="Shape 2"/>
          <p:cNvSpPr/>
          <p:nvPr/>
        </p:nvSpPr>
        <p:spPr>
          <a:xfrm>
            <a:off x="6629876" y="1805702"/>
            <a:ext cx="515064" cy="22860"/>
          </a:xfrm>
          <a:prstGeom prst="roundRect">
            <a:avLst>
              <a:gd name="adj" fmla="val 315448"/>
            </a:avLst>
          </a:prstGeom>
          <a:solidFill>
            <a:srgbClr val="E5BEB2"/>
          </a:solidFill>
          <a:ln/>
        </p:spPr>
      </p:sp>
      <p:sp>
        <p:nvSpPr>
          <p:cNvPr id="5" name="Shape 3"/>
          <p:cNvSpPr/>
          <p:nvPr/>
        </p:nvSpPr>
        <p:spPr>
          <a:xfrm>
            <a:off x="7122081" y="1624013"/>
            <a:ext cx="386239" cy="386239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434" y="1656219"/>
            <a:ext cx="257532" cy="32182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310658" y="1682948"/>
            <a:ext cx="2146102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Certified Experts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00908" y="2054185"/>
            <a:ext cx="58558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Trained and certified engineers and technicians.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485459" y="2835831"/>
            <a:ext cx="515064" cy="22860"/>
          </a:xfrm>
          <a:prstGeom prst="roundRect">
            <a:avLst>
              <a:gd name="adj" fmla="val 315448"/>
            </a:avLst>
          </a:prstGeom>
          <a:solidFill>
            <a:srgbClr val="E5BEB2"/>
          </a:solidFill>
          <a:ln/>
        </p:spPr>
      </p:sp>
      <p:sp>
        <p:nvSpPr>
          <p:cNvPr id="10" name="Shape 7"/>
          <p:cNvSpPr/>
          <p:nvPr/>
        </p:nvSpPr>
        <p:spPr>
          <a:xfrm>
            <a:off x="7122081" y="2654141"/>
            <a:ext cx="386239" cy="386239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34" y="2686348"/>
            <a:ext cx="257532" cy="32182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173641" y="2713077"/>
            <a:ext cx="2615922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High-Efficiency Systems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8173641" y="3084314"/>
            <a:ext cx="58558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Using 545W monocrystalline Bifacial panels.</a:t>
            </a:r>
            <a:endParaRPr lang="en-US" sz="1350" dirty="0"/>
          </a:p>
        </p:txBody>
      </p:sp>
      <p:sp>
        <p:nvSpPr>
          <p:cNvPr id="14" name="Shape 10"/>
          <p:cNvSpPr/>
          <p:nvPr/>
        </p:nvSpPr>
        <p:spPr>
          <a:xfrm>
            <a:off x="6629876" y="3723680"/>
            <a:ext cx="515064" cy="22860"/>
          </a:xfrm>
          <a:prstGeom prst="roundRect">
            <a:avLst>
              <a:gd name="adj" fmla="val 315448"/>
            </a:avLst>
          </a:prstGeom>
          <a:solidFill>
            <a:srgbClr val="E5BEB2"/>
          </a:solidFill>
          <a:ln/>
        </p:spPr>
      </p:sp>
      <p:sp>
        <p:nvSpPr>
          <p:cNvPr id="15" name="Shape 11"/>
          <p:cNvSpPr/>
          <p:nvPr/>
        </p:nvSpPr>
        <p:spPr>
          <a:xfrm>
            <a:off x="7122081" y="3541990"/>
            <a:ext cx="386239" cy="386239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34" y="3574197"/>
            <a:ext cx="257532" cy="32182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4281726" y="3600926"/>
            <a:ext cx="2175034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Safety &amp; Compliance</a:t>
            </a:r>
            <a:endParaRPr lang="en-US" sz="1650" dirty="0"/>
          </a:p>
        </p:txBody>
      </p:sp>
      <p:sp>
        <p:nvSpPr>
          <p:cNvPr id="18" name="Text 13"/>
          <p:cNvSpPr/>
          <p:nvPr/>
        </p:nvSpPr>
        <p:spPr>
          <a:xfrm>
            <a:off x="600908" y="3972163"/>
            <a:ext cx="58558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Adherence to BIS certifications and safety.</a:t>
            </a:r>
            <a:endParaRPr lang="en-US" sz="1350" dirty="0"/>
          </a:p>
        </p:txBody>
      </p:sp>
      <p:sp>
        <p:nvSpPr>
          <p:cNvPr id="19" name="Shape 14"/>
          <p:cNvSpPr/>
          <p:nvPr/>
        </p:nvSpPr>
        <p:spPr>
          <a:xfrm>
            <a:off x="7485459" y="4611648"/>
            <a:ext cx="515064" cy="22860"/>
          </a:xfrm>
          <a:prstGeom prst="roundRect">
            <a:avLst>
              <a:gd name="adj" fmla="val 315448"/>
            </a:avLst>
          </a:prstGeom>
          <a:solidFill>
            <a:srgbClr val="E5BEB2"/>
          </a:solidFill>
          <a:ln/>
        </p:spPr>
      </p:sp>
      <p:sp>
        <p:nvSpPr>
          <p:cNvPr id="20" name="Shape 15"/>
          <p:cNvSpPr/>
          <p:nvPr/>
        </p:nvSpPr>
        <p:spPr>
          <a:xfrm>
            <a:off x="7122081" y="4429958"/>
            <a:ext cx="386239" cy="386239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434" y="4462165"/>
            <a:ext cx="257532" cy="32182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173641" y="4488894"/>
            <a:ext cx="2681764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Post-Installation Support</a:t>
            </a:r>
            <a:endParaRPr lang="en-US" sz="1650" dirty="0"/>
          </a:p>
        </p:txBody>
      </p:sp>
      <p:sp>
        <p:nvSpPr>
          <p:cNvPr id="23" name="Text 17"/>
          <p:cNvSpPr/>
          <p:nvPr/>
        </p:nvSpPr>
        <p:spPr>
          <a:xfrm>
            <a:off x="8173641" y="4860131"/>
            <a:ext cx="58558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Maintenance guidance and 25-year warranty.</a:t>
            </a:r>
            <a:endParaRPr lang="en-US" sz="1350" dirty="0"/>
          </a:p>
        </p:txBody>
      </p:sp>
      <p:sp>
        <p:nvSpPr>
          <p:cNvPr id="24" name="Shape 18"/>
          <p:cNvSpPr/>
          <p:nvPr/>
        </p:nvSpPr>
        <p:spPr>
          <a:xfrm>
            <a:off x="6629876" y="5499616"/>
            <a:ext cx="515064" cy="22860"/>
          </a:xfrm>
          <a:prstGeom prst="roundRect">
            <a:avLst>
              <a:gd name="adj" fmla="val 315448"/>
            </a:avLst>
          </a:prstGeom>
          <a:solidFill>
            <a:srgbClr val="E5BEB2"/>
          </a:solidFill>
          <a:ln/>
        </p:spPr>
      </p:sp>
      <p:sp>
        <p:nvSpPr>
          <p:cNvPr id="25" name="Shape 19"/>
          <p:cNvSpPr/>
          <p:nvPr/>
        </p:nvSpPr>
        <p:spPr>
          <a:xfrm>
            <a:off x="7122081" y="5317927"/>
            <a:ext cx="386239" cy="386239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434" y="5350133"/>
            <a:ext cx="257532" cy="321826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4310658" y="5376863"/>
            <a:ext cx="2146102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Quick Turnaround</a:t>
            </a:r>
            <a:endParaRPr lang="en-US" sz="1650" dirty="0"/>
          </a:p>
        </p:txBody>
      </p:sp>
      <p:sp>
        <p:nvSpPr>
          <p:cNvPr id="28" name="Text 21"/>
          <p:cNvSpPr/>
          <p:nvPr/>
        </p:nvSpPr>
        <p:spPr>
          <a:xfrm>
            <a:off x="600908" y="5748099"/>
            <a:ext cx="58558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Installation completed within 3-5 days.</a:t>
            </a:r>
            <a:endParaRPr lang="en-US" sz="1350" dirty="0"/>
          </a:p>
        </p:txBody>
      </p:sp>
      <p:sp>
        <p:nvSpPr>
          <p:cNvPr id="29" name="Text 22"/>
          <p:cNvSpPr/>
          <p:nvPr/>
        </p:nvSpPr>
        <p:spPr>
          <a:xfrm>
            <a:off x="600908" y="6943606"/>
            <a:ext cx="13428583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Our installations are fast and professional. We use high-efficiency solar panels and inverters. Our certified engineers ensure quality. We also provide excellent post-installation support.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20842"/>
            <a:ext cx="7556421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Say Goodbye to High Bills, Hello to Savings!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99529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₹85,800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3931325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Maximum Subsidy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776073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Unlock significant government support.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407093" y="2899529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90%+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3407093" y="3931325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Bill Reduction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407093" y="4421743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Immediate savings on your electricity.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020395" y="2899529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100%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6020395" y="3931325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Sustainable Future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20395" y="4776073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 in green energy for your family.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611993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 in a sustainable future for your family and the planet. Call/WhatsApp Narang Solar today: 6399026555. Visit our website: </a:t>
            </a:r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CC3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www.narangsolar.com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#NarangSolar #PMsuryaGhar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2025-06-14T06:35:51Z</dcterms:created>
  <dcterms:modified xsi:type="dcterms:W3CDTF">2025-06-14T06:35:51Z</dcterms:modified>
</cp:coreProperties>
</file>