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78" r:id="rId17"/>
    <p:sldId id="273" r:id="rId18"/>
    <p:sldId id="279" r:id="rId19"/>
    <p:sldId id="270" r:id="rId20"/>
    <p:sldId id="271" r:id="rId21"/>
    <p:sldId id="268" r:id="rId22"/>
    <p:sldId id="269" r:id="rId23"/>
    <p:sldId id="272" r:id="rId24"/>
    <p:sldId id="27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F5DF"/>
    <a:srgbClr val="AECAC5"/>
    <a:srgbClr val="0000F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10" d="100"/>
          <a:sy n="110"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6DD03-764D-4895-BD2E-42ADD04E7AA6}"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8076B-9A50-49AB-B6B1-DE2FD101B19F}" type="slidenum">
              <a:rPr lang="en-US" smtClean="0"/>
              <a:t>‹#›</a:t>
            </a:fld>
            <a:endParaRPr lang="en-US"/>
          </a:p>
        </p:txBody>
      </p:sp>
    </p:spTree>
    <p:extLst>
      <p:ext uri="{BB962C8B-B14F-4D97-AF65-F5344CB8AC3E}">
        <p14:creationId xmlns:p14="http://schemas.microsoft.com/office/powerpoint/2010/main" val="13950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cfr.gov/current/title-47/chapter-I/subchapter-D/part-95?toc=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eCFR</a:t>
            </a:r>
            <a:r>
              <a:rPr lang="en-US" dirty="0">
                <a:hlinkClick r:id="rId3"/>
              </a:rPr>
              <a:t> :: 47 CFR Part 95 -- Personal Radio Services</a:t>
            </a:r>
            <a:endParaRPr lang="en-US" dirty="0"/>
          </a:p>
        </p:txBody>
      </p:sp>
      <p:sp>
        <p:nvSpPr>
          <p:cNvPr id="4" name="Slide Number Placeholder 3"/>
          <p:cNvSpPr>
            <a:spLocks noGrp="1"/>
          </p:cNvSpPr>
          <p:nvPr>
            <p:ph type="sldNum" sz="quarter" idx="5"/>
          </p:nvPr>
        </p:nvSpPr>
        <p:spPr/>
        <p:txBody>
          <a:bodyPr/>
          <a:lstStyle/>
          <a:p>
            <a:fld id="{1CD8076B-9A50-49AB-B6B1-DE2FD101B19F}" type="slidenum">
              <a:rPr lang="en-US" smtClean="0"/>
              <a:t>6</a:t>
            </a:fld>
            <a:endParaRPr lang="en-US"/>
          </a:p>
        </p:txBody>
      </p:sp>
    </p:spTree>
    <p:extLst>
      <p:ext uri="{BB962C8B-B14F-4D97-AF65-F5344CB8AC3E}">
        <p14:creationId xmlns:p14="http://schemas.microsoft.com/office/powerpoint/2010/main" val="122105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D8076B-9A50-49AB-B6B1-DE2FD101B19F}" type="slidenum">
              <a:rPr lang="en-US" smtClean="0"/>
              <a:t>13</a:t>
            </a:fld>
            <a:endParaRPr lang="en-US"/>
          </a:p>
        </p:txBody>
      </p:sp>
    </p:spTree>
    <p:extLst>
      <p:ext uri="{BB962C8B-B14F-4D97-AF65-F5344CB8AC3E}">
        <p14:creationId xmlns:p14="http://schemas.microsoft.com/office/powerpoint/2010/main" val="281609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526E-A989-D8E8-5DCD-E918F7ECB40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D431091-D783-2500-AC9A-C0D6A52AC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6A72B-5E69-ABF8-7B35-83C64B46226A}"/>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5" name="Footer Placeholder 4">
            <a:extLst>
              <a:ext uri="{FF2B5EF4-FFF2-40B4-BE49-F238E27FC236}">
                <a16:creationId xmlns:a16="http://schemas.microsoft.com/office/drawing/2014/main" id="{C74FA8D0-632E-EB2D-B8CB-641C24DF9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BF7BA-7106-8F5A-E830-2C952A291478}"/>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11005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61FE-5028-A340-FCB9-6B0E0CC65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72D99C-6E9E-F830-8398-947D71D490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824BD-CBBD-0342-F3E6-BBE2F43EB87D}"/>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5" name="Footer Placeholder 4">
            <a:extLst>
              <a:ext uri="{FF2B5EF4-FFF2-40B4-BE49-F238E27FC236}">
                <a16:creationId xmlns:a16="http://schemas.microsoft.com/office/drawing/2014/main" id="{AE68144F-91DD-9F09-B5E6-628FB797F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1EE22-61EF-B778-3752-95137C6D9D62}"/>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336772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DDBD3-8CD9-5730-31D2-99C456981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F68C9-8329-245F-5563-AB43F8419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9307-1158-0482-6D71-8FB22424F069}"/>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5" name="Footer Placeholder 4">
            <a:extLst>
              <a:ext uri="{FF2B5EF4-FFF2-40B4-BE49-F238E27FC236}">
                <a16:creationId xmlns:a16="http://schemas.microsoft.com/office/drawing/2014/main" id="{98CD22FD-AD11-CE3C-F6E2-19AB044E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AB381-220E-E075-9E90-BBBD8F148E05}"/>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347609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B8CD-C8E0-0798-E934-2A901DF30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D7EA0-684F-A154-772E-C515EAD99C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46A43-540A-C5C2-04E6-CAEA38227526}"/>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5" name="Footer Placeholder 4">
            <a:extLst>
              <a:ext uri="{FF2B5EF4-FFF2-40B4-BE49-F238E27FC236}">
                <a16:creationId xmlns:a16="http://schemas.microsoft.com/office/drawing/2014/main" id="{6195F7D9-5116-7588-4788-360A6C2C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3D254-E233-6CF5-4445-5F4DA485BC48}"/>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202935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BCF1-CD66-3A9A-AE2C-23D173EB6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06254-45D2-4A26-7407-2F61E46D80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B35290-C08E-A3FA-AB4B-629ACC54559B}"/>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5" name="Footer Placeholder 4">
            <a:extLst>
              <a:ext uri="{FF2B5EF4-FFF2-40B4-BE49-F238E27FC236}">
                <a16:creationId xmlns:a16="http://schemas.microsoft.com/office/drawing/2014/main" id="{5B23ED08-FE16-C46A-6A4E-091F46F6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49175-5B39-9FBA-24F3-2B438030CDEA}"/>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9798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FA95-08EF-03BA-9AE4-E610BF8FC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D20EF-4A73-13CF-27E0-635892961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7618B-733F-4AD3-9AF2-746B43EAE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E89EFF-7B62-EFFC-74B5-7B135C822CC7}"/>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6" name="Footer Placeholder 5">
            <a:extLst>
              <a:ext uri="{FF2B5EF4-FFF2-40B4-BE49-F238E27FC236}">
                <a16:creationId xmlns:a16="http://schemas.microsoft.com/office/drawing/2014/main" id="{99E4C36B-1AA8-827C-B82C-0C4F679D5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A7398-8E68-D6C7-F3E3-8B63D369F4A6}"/>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131555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37B5-F6AE-8B09-461D-0F792267F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656F71-AA12-E087-C6B9-2FAD216BC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2F0C4E-B6DE-0D2F-1D69-5762ECB6AB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5EA7A-E190-C972-C759-C4E639914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E3F38-C9EB-0F98-343C-84C8D4493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470DB-8BD0-09CE-0007-268723F58C69}"/>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8" name="Footer Placeholder 7">
            <a:extLst>
              <a:ext uri="{FF2B5EF4-FFF2-40B4-BE49-F238E27FC236}">
                <a16:creationId xmlns:a16="http://schemas.microsoft.com/office/drawing/2014/main" id="{FB316CE5-A72E-12EE-5439-09DD8EEE0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77CA99-B449-C10B-3719-A669763CDFDB}"/>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351943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DB70-4068-8DFC-4AAF-A6707B69A9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C88C78-1B21-FFC9-A28E-58F936E062BF}"/>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4" name="Footer Placeholder 3">
            <a:extLst>
              <a:ext uri="{FF2B5EF4-FFF2-40B4-BE49-F238E27FC236}">
                <a16:creationId xmlns:a16="http://schemas.microsoft.com/office/drawing/2014/main" id="{4620155B-55ED-C133-712F-A7308EAA76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40EE9-E67B-AF09-13BE-5625935EDB0A}"/>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85488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0BBA1-CB46-C80A-14E4-C504B6134ABC}"/>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3" name="Footer Placeholder 2">
            <a:extLst>
              <a:ext uri="{FF2B5EF4-FFF2-40B4-BE49-F238E27FC236}">
                <a16:creationId xmlns:a16="http://schemas.microsoft.com/office/drawing/2014/main" id="{2E8608AB-CF82-A10F-EF3C-845BC3303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BC50F1-15F1-44C9-F8FA-7EA04FC722B8}"/>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189955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185D-5AEC-BC71-47A3-CFDF8E149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67A56B-3781-6618-3401-86D51092A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13D54-6D36-B2A9-397D-7DA093707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3B6A5-C39C-BF75-F945-B4C77FC13DA0}"/>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6" name="Footer Placeholder 5">
            <a:extLst>
              <a:ext uri="{FF2B5EF4-FFF2-40B4-BE49-F238E27FC236}">
                <a16:creationId xmlns:a16="http://schemas.microsoft.com/office/drawing/2014/main" id="{504B8BAA-8702-C0C8-2984-18291591D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BC282-334F-BA13-B204-5BDB3DF74CE3}"/>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142539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BA96-B60D-1DAD-D74D-25C196340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67D64-E963-981C-CF09-A8BA434EE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AC569A-9FC5-B361-B413-D824D6635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7EFFA-B372-8E91-1CE4-DBE7AEB9F1A0}"/>
              </a:ext>
            </a:extLst>
          </p:cNvPr>
          <p:cNvSpPr>
            <a:spLocks noGrp="1"/>
          </p:cNvSpPr>
          <p:nvPr>
            <p:ph type="dt" sz="half" idx="10"/>
          </p:nvPr>
        </p:nvSpPr>
        <p:spPr/>
        <p:txBody>
          <a:bodyPr/>
          <a:lstStyle/>
          <a:p>
            <a:fld id="{0747C161-15B7-4A38-AFC5-264EA2F1E45E}" type="datetimeFigureOut">
              <a:rPr lang="en-US" smtClean="0"/>
              <a:t>11/13/2025</a:t>
            </a:fld>
            <a:endParaRPr lang="en-US"/>
          </a:p>
        </p:txBody>
      </p:sp>
      <p:sp>
        <p:nvSpPr>
          <p:cNvPr id="6" name="Footer Placeholder 5">
            <a:extLst>
              <a:ext uri="{FF2B5EF4-FFF2-40B4-BE49-F238E27FC236}">
                <a16:creationId xmlns:a16="http://schemas.microsoft.com/office/drawing/2014/main" id="{8FFF1154-2FBC-F2B9-A299-AEA97D037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1D6D7-5F65-D87E-7E1B-C7975E2643A2}"/>
              </a:ext>
            </a:extLst>
          </p:cNvPr>
          <p:cNvSpPr>
            <a:spLocks noGrp="1"/>
          </p:cNvSpPr>
          <p:nvPr>
            <p:ph type="sldNum" sz="quarter" idx="12"/>
          </p:nvPr>
        </p:nvSpPr>
        <p:spPr/>
        <p:txBody>
          <a:bodyPr/>
          <a:lstStyle/>
          <a:p>
            <a:fld id="{2F82816B-BAFB-4BFE-BC4F-5247D7F88E99}" type="slidenum">
              <a:rPr lang="en-US" smtClean="0"/>
              <a:t>‹#›</a:t>
            </a:fld>
            <a:endParaRPr lang="en-US"/>
          </a:p>
        </p:txBody>
      </p:sp>
    </p:spTree>
    <p:extLst>
      <p:ext uri="{BB962C8B-B14F-4D97-AF65-F5344CB8AC3E}">
        <p14:creationId xmlns:p14="http://schemas.microsoft.com/office/powerpoint/2010/main" val="415662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E6B9-B8E6-80D7-1809-702E15CFF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8B48D-8F1A-802E-0347-E57A21B6A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757FB-2B13-2EDD-EEC1-D2E89111A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47C161-15B7-4A38-AFC5-264EA2F1E45E}" type="datetimeFigureOut">
              <a:rPr lang="en-US" smtClean="0"/>
              <a:t>11/13/2025</a:t>
            </a:fld>
            <a:endParaRPr lang="en-US"/>
          </a:p>
        </p:txBody>
      </p:sp>
      <p:sp>
        <p:nvSpPr>
          <p:cNvPr id="5" name="Footer Placeholder 4">
            <a:extLst>
              <a:ext uri="{FF2B5EF4-FFF2-40B4-BE49-F238E27FC236}">
                <a16:creationId xmlns:a16="http://schemas.microsoft.com/office/drawing/2014/main" id="{C1D69E63-B75B-2856-A9C2-56B1F5E96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3FD36F-F6DB-974D-CC5B-6C66F4876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82816B-BAFB-4BFE-BC4F-5247D7F88E99}" type="slidenum">
              <a:rPr lang="en-US" smtClean="0"/>
              <a:t>‹#›</a:t>
            </a:fld>
            <a:endParaRPr lang="en-US"/>
          </a:p>
        </p:txBody>
      </p:sp>
    </p:spTree>
    <p:extLst>
      <p:ext uri="{BB962C8B-B14F-4D97-AF65-F5344CB8AC3E}">
        <p14:creationId xmlns:p14="http://schemas.microsoft.com/office/powerpoint/2010/main" val="263296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pstatescgmrs.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peaterbook.com/gmrs/index.php?state_id=none" TargetMode="External"/><Relationship Id="rId2" Type="http://schemas.openxmlformats.org/officeDocument/2006/relationships/hyperlink" Target="https://mygmrs.com/repeat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upstatescgmrs.com/links-and-learning"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NATO_phonetic_alphab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mygmr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pstatescgmrs.com/announcements" TargetMode="External"/><Relationship Id="rId2" Type="http://schemas.openxmlformats.org/officeDocument/2006/relationships/hyperlink" Target="https://upstatescgmrs.com/radio-ne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pstatescgmrs.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47/chapter-I/subchapter-D/part-95?toc=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idlandusa.com/blogs/blog/why-do-i-need-a-gmrs-license-how-do-i-get-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010D-421D-D227-F34F-C5A4032BF3F5}"/>
              </a:ext>
            </a:extLst>
          </p:cNvPr>
          <p:cNvSpPr>
            <a:spLocks noGrp="1"/>
          </p:cNvSpPr>
          <p:nvPr>
            <p:ph type="ctrTitle"/>
          </p:nvPr>
        </p:nvSpPr>
        <p:spPr/>
        <p:txBody>
          <a:bodyPr>
            <a:normAutofit/>
          </a:bodyPr>
          <a:lstStyle/>
          <a:p>
            <a:r>
              <a:rPr lang="en-US" sz="6600" dirty="0"/>
              <a:t>GMRS for Emergency Communication</a:t>
            </a:r>
          </a:p>
        </p:txBody>
      </p:sp>
      <p:sp>
        <p:nvSpPr>
          <p:cNvPr id="3" name="Subtitle 2">
            <a:extLst>
              <a:ext uri="{FF2B5EF4-FFF2-40B4-BE49-F238E27FC236}">
                <a16:creationId xmlns:a16="http://schemas.microsoft.com/office/drawing/2014/main" id="{2F73BA77-0489-A179-A272-537A7AA7F1C0}"/>
              </a:ext>
            </a:extLst>
          </p:cNvPr>
          <p:cNvSpPr>
            <a:spLocks noGrp="1"/>
          </p:cNvSpPr>
          <p:nvPr>
            <p:ph type="subTitle" idx="1"/>
          </p:nvPr>
        </p:nvSpPr>
        <p:spPr/>
        <p:txBody>
          <a:bodyPr>
            <a:normAutofit/>
          </a:bodyPr>
          <a:lstStyle/>
          <a:p>
            <a:r>
              <a:rPr lang="en-US" sz="3200" dirty="0"/>
              <a:t>Matthew LaViola - WRTS814 (WW4JET)</a:t>
            </a:r>
          </a:p>
          <a:p>
            <a:r>
              <a:rPr lang="en-US" sz="3200" dirty="0"/>
              <a:t>Tom Poole – WRYB833 (W4ATP)</a:t>
            </a:r>
          </a:p>
        </p:txBody>
      </p:sp>
      <p:pic>
        <p:nvPicPr>
          <p:cNvPr id="1026" name="Picture 2" descr="Club logo">
            <a:extLst>
              <a:ext uri="{FF2B5EF4-FFF2-40B4-BE49-F238E27FC236}">
                <a16:creationId xmlns:a16="http://schemas.microsoft.com/office/drawing/2014/main" id="{588ED3A8-F10E-440F-F042-905350CA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92375" cy="2453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F55EB5-264E-1D77-E1B7-80CDCC257232}"/>
              </a:ext>
            </a:extLst>
          </p:cNvPr>
          <p:cNvSpPr txBox="1"/>
          <p:nvPr/>
        </p:nvSpPr>
        <p:spPr>
          <a:xfrm>
            <a:off x="9393670" y="6488668"/>
            <a:ext cx="2798330" cy="369332"/>
          </a:xfrm>
          <a:prstGeom prst="rect">
            <a:avLst/>
          </a:prstGeom>
          <a:noFill/>
        </p:spPr>
        <p:txBody>
          <a:bodyPr wrap="none" rtlCol="0">
            <a:spAutoFit/>
          </a:bodyPr>
          <a:lstStyle/>
          <a:p>
            <a:r>
              <a:rPr lang="en-US" dirty="0">
                <a:hlinkClick r:id="rId3"/>
              </a:rPr>
              <a:t>Upstate SC GMRS website</a:t>
            </a:r>
            <a:endParaRPr lang="en-US" dirty="0"/>
          </a:p>
        </p:txBody>
      </p:sp>
    </p:spTree>
    <p:extLst>
      <p:ext uri="{BB962C8B-B14F-4D97-AF65-F5344CB8AC3E}">
        <p14:creationId xmlns:p14="http://schemas.microsoft.com/office/powerpoint/2010/main" val="114691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EFC8-E11B-27BD-B89F-F60D4EEA35D1}"/>
              </a:ext>
            </a:extLst>
          </p:cNvPr>
          <p:cNvSpPr>
            <a:spLocks noGrp="1"/>
          </p:cNvSpPr>
          <p:nvPr>
            <p:ph type="title"/>
          </p:nvPr>
        </p:nvSpPr>
        <p:spPr/>
        <p:txBody>
          <a:bodyPr/>
          <a:lstStyle/>
          <a:p>
            <a:r>
              <a:rPr lang="en-US" dirty="0"/>
              <a:t>Other Effects on Communication Distance</a:t>
            </a:r>
          </a:p>
        </p:txBody>
      </p:sp>
      <p:grpSp>
        <p:nvGrpSpPr>
          <p:cNvPr id="9" name="Group 8">
            <a:extLst>
              <a:ext uri="{FF2B5EF4-FFF2-40B4-BE49-F238E27FC236}">
                <a16:creationId xmlns:a16="http://schemas.microsoft.com/office/drawing/2014/main" id="{C48189DF-1A4C-C971-64F7-803578F6718D}"/>
              </a:ext>
            </a:extLst>
          </p:cNvPr>
          <p:cNvGrpSpPr/>
          <p:nvPr/>
        </p:nvGrpSpPr>
        <p:grpSpPr>
          <a:xfrm>
            <a:off x="306977" y="1374466"/>
            <a:ext cx="7753179" cy="5483534"/>
            <a:chOff x="838200" y="1313506"/>
            <a:chExt cx="7753179" cy="5483534"/>
          </a:xfrm>
        </p:grpSpPr>
        <p:pic>
          <p:nvPicPr>
            <p:cNvPr id="8" name="Picture 7">
              <a:extLst>
                <a:ext uri="{FF2B5EF4-FFF2-40B4-BE49-F238E27FC236}">
                  <a16:creationId xmlns:a16="http://schemas.microsoft.com/office/drawing/2014/main" id="{52B98DE8-2F92-F081-F602-8FFE03033BB2}"/>
                </a:ext>
              </a:extLst>
            </p:cNvPr>
            <p:cNvPicPr>
              <a:picLocks noChangeAspect="1"/>
            </p:cNvPicPr>
            <p:nvPr/>
          </p:nvPicPr>
          <p:blipFill>
            <a:blip r:embed="rId2"/>
            <a:stretch>
              <a:fillRect/>
            </a:stretch>
          </p:blipFill>
          <p:spPr>
            <a:xfrm>
              <a:off x="838200" y="1313506"/>
              <a:ext cx="7753179" cy="5483534"/>
            </a:xfrm>
            <a:prstGeom prst="rect">
              <a:avLst/>
            </a:prstGeom>
          </p:spPr>
        </p:pic>
        <p:sp>
          <p:nvSpPr>
            <p:cNvPr id="7" name="TextBox 6">
              <a:extLst>
                <a:ext uri="{FF2B5EF4-FFF2-40B4-BE49-F238E27FC236}">
                  <a16:creationId xmlns:a16="http://schemas.microsoft.com/office/drawing/2014/main" id="{F1FAE0A3-3149-A98F-CE75-54E825A62F79}"/>
                </a:ext>
              </a:extLst>
            </p:cNvPr>
            <p:cNvSpPr txBox="1"/>
            <p:nvPr/>
          </p:nvSpPr>
          <p:spPr>
            <a:xfrm>
              <a:off x="838200" y="4858048"/>
              <a:ext cx="5385957" cy="1938992"/>
            </a:xfrm>
            <a:prstGeom prst="rect">
              <a:avLst/>
            </a:prstGeom>
            <a:solidFill>
              <a:srgbClr val="D0F5DF"/>
            </a:solidFill>
          </p:spPr>
          <p:txBody>
            <a:bodyPr wrap="square" rtlCol="0">
              <a:spAutoFit/>
            </a:bodyPr>
            <a:lstStyle/>
            <a:p>
              <a:r>
                <a:rPr lang="en-US" sz="2000" b="1" dirty="0"/>
                <a:t>How are communications distances affected by:</a:t>
              </a:r>
            </a:p>
            <a:p>
              <a:pPr marL="285750" indent="-285750">
                <a:buFont typeface="Arial" panose="020B0604020202020204" pitchFamily="34" charset="0"/>
                <a:buChar char="•"/>
              </a:pPr>
              <a:r>
                <a:rPr lang="en-US" sz="2000" dirty="0"/>
                <a:t>Mountainous or hilly terrain?</a:t>
              </a:r>
            </a:p>
            <a:p>
              <a:pPr marL="285750" indent="-285750">
                <a:buFont typeface="Arial" panose="020B0604020202020204" pitchFamily="34" charset="0"/>
                <a:buChar char="•"/>
              </a:pPr>
              <a:r>
                <a:rPr lang="en-US" sz="2000" dirty="0"/>
                <a:t>Urban areas?</a:t>
              </a:r>
            </a:p>
            <a:p>
              <a:pPr marL="285750" indent="-285750">
                <a:buFont typeface="Arial" panose="020B0604020202020204" pitchFamily="34" charset="0"/>
                <a:buChar char="•"/>
              </a:pPr>
              <a:r>
                <a:rPr lang="en-US" sz="2000" dirty="0"/>
                <a:t>Heavy vegetation?</a:t>
              </a:r>
            </a:p>
            <a:p>
              <a:pPr marL="285750" indent="-285750">
                <a:buFont typeface="Arial" panose="020B0604020202020204" pitchFamily="34" charset="0"/>
                <a:buChar char="•"/>
              </a:pPr>
              <a:r>
                <a:rPr lang="en-US" sz="2000" dirty="0"/>
                <a:t>Weather?</a:t>
              </a:r>
            </a:p>
          </p:txBody>
        </p:sp>
      </p:grpSp>
      <p:pic>
        <p:nvPicPr>
          <p:cNvPr id="1028" name="Picture 4">
            <a:extLst>
              <a:ext uri="{FF2B5EF4-FFF2-40B4-BE49-F238E27FC236}">
                <a16:creationId xmlns:a16="http://schemas.microsoft.com/office/drawing/2014/main" id="{6BF447BE-B6F0-134C-EC28-EEBBEC02F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836" y="1374466"/>
            <a:ext cx="4227438" cy="27984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455AFCF-653A-D4AB-BDEC-F0640AC9E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4195" y="4084320"/>
            <a:ext cx="5210828"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1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5A94-09F0-14F4-01C9-AFC2E6FDBE42}"/>
              </a:ext>
            </a:extLst>
          </p:cNvPr>
          <p:cNvSpPr>
            <a:spLocks noGrp="1"/>
          </p:cNvSpPr>
          <p:nvPr>
            <p:ph type="title"/>
          </p:nvPr>
        </p:nvSpPr>
        <p:spPr/>
        <p:txBody>
          <a:bodyPr/>
          <a:lstStyle/>
          <a:p>
            <a:r>
              <a:rPr lang="en-US" dirty="0"/>
              <a:t>Simplex Versus Repeater Communications</a:t>
            </a:r>
          </a:p>
        </p:txBody>
      </p:sp>
      <p:sp>
        <p:nvSpPr>
          <p:cNvPr id="3" name="Content Placeholder 2">
            <a:extLst>
              <a:ext uri="{FF2B5EF4-FFF2-40B4-BE49-F238E27FC236}">
                <a16:creationId xmlns:a16="http://schemas.microsoft.com/office/drawing/2014/main" id="{6FE1B3A5-8BF6-8663-1449-2AA78D865C16}"/>
              </a:ext>
            </a:extLst>
          </p:cNvPr>
          <p:cNvSpPr>
            <a:spLocks noGrp="1"/>
          </p:cNvSpPr>
          <p:nvPr>
            <p:ph idx="1"/>
          </p:nvPr>
        </p:nvSpPr>
        <p:spPr>
          <a:xfrm>
            <a:off x="838200" y="1627317"/>
            <a:ext cx="10515600" cy="4351338"/>
          </a:xfrm>
        </p:spPr>
        <p:txBody>
          <a:bodyPr>
            <a:normAutofit/>
          </a:bodyPr>
          <a:lstStyle/>
          <a:p>
            <a:r>
              <a:rPr lang="en-US" sz="2400" dirty="0"/>
              <a:t>Direct person-to-person communication is called </a:t>
            </a:r>
            <a:r>
              <a:rPr lang="en-US" sz="2400" b="1" dirty="0"/>
              <a:t>simplex </a:t>
            </a:r>
            <a:r>
              <a:rPr lang="en-US" sz="2400" dirty="0"/>
              <a:t>communication</a:t>
            </a:r>
          </a:p>
          <a:p>
            <a:pPr lvl="1"/>
            <a:r>
              <a:rPr lang="en-US" sz="2000" dirty="0"/>
              <a:t>FRS is limited to simplex communication and low power, which is why the range is limited.</a:t>
            </a:r>
          </a:p>
          <a:p>
            <a:r>
              <a:rPr lang="en-US" sz="2400" dirty="0"/>
              <a:t>Another means of communication, using </a:t>
            </a:r>
            <a:r>
              <a:rPr lang="en-US" sz="2400" b="1" dirty="0"/>
              <a:t>repeaters,</a:t>
            </a:r>
            <a:r>
              <a:rPr lang="en-US" sz="2400" dirty="0"/>
              <a:t> can significantly extend the effective range of GMRS communication.</a:t>
            </a:r>
          </a:p>
          <a:p>
            <a:pPr lvl="1"/>
            <a:r>
              <a:rPr lang="en-US" sz="2000" dirty="0"/>
              <a:t>Repeaters receive on one frequency and transmit on a second frequency.</a:t>
            </a:r>
          </a:p>
          <a:p>
            <a:pPr lvl="1"/>
            <a:r>
              <a:rPr lang="en-US" sz="2000" dirty="0"/>
              <a:t>Repeater antennas are typically installed on mountaintops or taller antenna towers.</a:t>
            </a:r>
          </a:p>
          <a:p>
            <a:pPr lvl="1"/>
            <a:endParaRPr lang="en-US" sz="2000" dirty="0"/>
          </a:p>
        </p:txBody>
      </p:sp>
      <p:pic>
        <p:nvPicPr>
          <p:cNvPr id="5" name="drawing">
            <a:extLst>
              <a:ext uri="{FF2B5EF4-FFF2-40B4-BE49-F238E27FC236}">
                <a16:creationId xmlns:a16="http://schemas.microsoft.com/office/drawing/2014/main" id="{E20EB745-90F1-EE2B-10F7-6380D854B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814" y="4334392"/>
            <a:ext cx="7262372" cy="2455706"/>
          </a:xfrm>
          <a:prstGeom prst="rect">
            <a:avLst/>
          </a:prstGeom>
        </p:spPr>
      </p:pic>
    </p:spTree>
    <p:extLst>
      <p:ext uri="{BB962C8B-B14F-4D97-AF65-F5344CB8AC3E}">
        <p14:creationId xmlns:p14="http://schemas.microsoft.com/office/powerpoint/2010/main" val="400540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EF92-3EB6-E047-1811-CE32F7EF3C7B}"/>
              </a:ext>
            </a:extLst>
          </p:cNvPr>
          <p:cNvSpPr>
            <a:spLocks noGrp="1"/>
          </p:cNvSpPr>
          <p:nvPr>
            <p:ph type="title"/>
          </p:nvPr>
        </p:nvSpPr>
        <p:spPr/>
        <p:txBody>
          <a:bodyPr/>
          <a:lstStyle/>
          <a:p>
            <a:r>
              <a:rPr lang="en-US" dirty="0"/>
              <a:t>Repeaters (continued)</a:t>
            </a:r>
          </a:p>
        </p:txBody>
      </p:sp>
      <p:sp>
        <p:nvSpPr>
          <p:cNvPr id="3" name="Content Placeholder 2">
            <a:extLst>
              <a:ext uri="{FF2B5EF4-FFF2-40B4-BE49-F238E27FC236}">
                <a16:creationId xmlns:a16="http://schemas.microsoft.com/office/drawing/2014/main" id="{E7448CC1-2D7B-3C73-2356-E1DEE3A4E2D6}"/>
              </a:ext>
            </a:extLst>
          </p:cNvPr>
          <p:cNvSpPr>
            <a:spLocks noGrp="1"/>
          </p:cNvSpPr>
          <p:nvPr>
            <p:ph idx="1"/>
          </p:nvPr>
        </p:nvSpPr>
        <p:spPr/>
        <p:txBody>
          <a:bodyPr/>
          <a:lstStyle/>
          <a:p>
            <a:r>
              <a:rPr lang="en-US" dirty="0"/>
              <a:t>There are only 8 frequency pairs designated for repeaters</a:t>
            </a:r>
          </a:p>
          <a:p>
            <a:pPr lvl="1"/>
            <a:r>
              <a:rPr lang="en-US" dirty="0"/>
              <a:t>As of early November 2025, there are 31 GMRS repeaters in South Carolina.</a:t>
            </a:r>
          </a:p>
          <a:p>
            <a:pPr lvl="1"/>
            <a:r>
              <a:rPr lang="en-US" b="1" dirty="0"/>
              <a:t>Coordination between repeater owners is critical to minimize the risk of repeaters interfering with each other!</a:t>
            </a:r>
          </a:p>
          <a:p>
            <a:pPr lvl="1"/>
            <a:r>
              <a:rPr lang="en-US" dirty="0"/>
              <a:t>Depending on the factors previously mentioned, some repeaters can provide coverage over an area up to about 500 square miles! (a 25 mile radius from the repeater site)</a:t>
            </a:r>
          </a:p>
          <a:p>
            <a:r>
              <a:rPr lang="en-US" dirty="0"/>
              <a:t>Repeater locations and other information may be  found online</a:t>
            </a:r>
          </a:p>
          <a:p>
            <a:pPr lvl="1"/>
            <a:r>
              <a:rPr lang="en-US" dirty="0">
                <a:hlinkClick r:id="rId2"/>
              </a:rPr>
              <a:t>https://mygmrs.com/repeaters</a:t>
            </a:r>
            <a:endParaRPr lang="en-US" dirty="0"/>
          </a:p>
          <a:p>
            <a:pPr lvl="1"/>
            <a:r>
              <a:rPr lang="en-US" dirty="0">
                <a:hlinkClick r:id="rId3"/>
              </a:rPr>
              <a:t>https://www.repeaterbook.com/gmrs/index.php?state_id=none</a:t>
            </a:r>
            <a:endParaRPr lang="en-US" dirty="0"/>
          </a:p>
        </p:txBody>
      </p:sp>
    </p:spTree>
    <p:extLst>
      <p:ext uri="{BB962C8B-B14F-4D97-AF65-F5344CB8AC3E}">
        <p14:creationId xmlns:p14="http://schemas.microsoft.com/office/powerpoint/2010/main" val="147614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BA9C-ED96-682E-E994-923C6E92AC92}"/>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88844E2E-0EF6-2CB3-EB17-BF7A86BAC288}"/>
              </a:ext>
            </a:extLst>
          </p:cNvPr>
          <p:cNvPicPr>
            <a:picLocks noChangeAspect="1"/>
          </p:cNvPicPr>
          <p:nvPr/>
        </p:nvPicPr>
        <p:blipFill>
          <a:blip r:embed="rId3"/>
          <a:stretch>
            <a:fillRect/>
          </a:stretch>
        </p:blipFill>
        <p:spPr>
          <a:xfrm>
            <a:off x="0" y="3429000"/>
            <a:ext cx="3394152" cy="3429000"/>
          </a:xfrm>
          <a:prstGeom prst="rect">
            <a:avLst/>
          </a:prstGeom>
        </p:spPr>
      </p:pic>
      <p:pic>
        <p:nvPicPr>
          <p:cNvPr id="22" name="Picture 21">
            <a:extLst>
              <a:ext uri="{FF2B5EF4-FFF2-40B4-BE49-F238E27FC236}">
                <a16:creationId xmlns:a16="http://schemas.microsoft.com/office/drawing/2014/main" id="{CC1B89AB-A2FA-F7BC-83AF-9600E95B8A39}"/>
              </a:ext>
            </a:extLst>
          </p:cNvPr>
          <p:cNvPicPr>
            <a:picLocks noChangeAspect="1"/>
          </p:cNvPicPr>
          <p:nvPr/>
        </p:nvPicPr>
        <p:blipFill>
          <a:blip r:embed="rId4"/>
          <a:stretch>
            <a:fillRect/>
          </a:stretch>
        </p:blipFill>
        <p:spPr>
          <a:xfrm>
            <a:off x="0" y="-1"/>
            <a:ext cx="3408134" cy="3429000"/>
          </a:xfrm>
          <a:prstGeom prst="rect">
            <a:avLst/>
          </a:prstGeom>
        </p:spPr>
      </p:pic>
      <p:sp>
        <p:nvSpPr>
          <p:cNvPr id="16" name="TextBox 15">
            <a:extLst>
              <a:ext uri="{FF2B5EF4-FFF2-40B4-BE49-F238E27FC236}">
                <a16:creationId xmlns:a16="http://schemas.microsoft.com/office/drawing/2014/main" id="{65196C81-DEFF-9E74-31C4-B74F4458EBD0}"/>
              </a:ext>
            </a:extLst>
          </p:cNvPr>
          <p:cNvSpPr txBox="1"/>
          <p:nvPr/>
        </p:nvSpPr>
        <p:spPr>
          <a:xfrm>
            <a:off x="0" y="0"/>
            <a:ext cx="1253741" cy="307777"/>
          </a:xfrm>
          <a:prstGeom prst="rect">
            <a:avLst/>
          </a:prstGeom>
          <a:solidFill>
            <a:schemeClr val="bg1">
              <a:lumMod val="85000"/>
            </a:schemeClr>
          </a:solidFill>
        </p:spPr>
        <p:txBody>
          <a:bodyPr wrap="none" rtlCol="0">
            <a:spAutoFit/>
          </a:bodyPr>
          <a:lstStyle/>
          <a:p>
            <a:r>
              <a:rPr lang="en-US" sz="1400" dirty="0"/>
              <a:t>Anderson 575</a:t>
            </a:r>
          </a:p>
        </p:txBody>
      </p:sp>
      <p:sp>
        <p:nvSpPr>
          <p:cNvPr id="26" name="TextBox 25">
            <a:extLst>
              <a:ext uri="{FF2B5EF4-FFF2-40B4-BE49-F238E27FC236}">
                <a16:creationId xmlns:a16="http://schemas.microsoft.com/office/drawing/2014/main" id="{A92E296D-3B44-23E6-51F7-AC4F0A5D849B}"/>
              </a:ext>
            </a:extLst>
          </p:cNvPr>
          <p:cNvSpPr txBox="1"/>
          <p:nvPr/>
        </p:nvSpPr>
        <p:spPr>
          <a:xfrm>
            <a:off x="0" y="3429000"/>
            <a:ext cx="1649234" cy="307777"/>
          </a:xfrm>
          <a:prstGeom prst="rect">
            <a:avLst/>
          </a:prstGeom>
          <a:solidFill>
            <a:schemeClr val="bg1">
              <a:lumMod val="85000"/>
            </a:schemeClr>
          </a:solidFill>
        </p:spPr>
        <p:txBody>
          <a:bodyPr wrap="none" rtlCol="0">
            <a:spAutoFit/>
          </a:bodyPr>
          <a:lstStyle/>
          <a:p>
            <a:r>
              <a:rPr lang="en-US" sz="1400" dirty="0"/>
              <a:t>Caesar’s Head 675</a:t>
            </a:r>
          </a:p>
        </p:txBody>
      </p:sp>
      <p:grpSp>
        <p:nvGrpSpPr>
          <p:cNvPr id="31" name="Group 30">
            <a:extLst>
              <a:ext uri="{FF2B5EF4-FFF2-40B4-BE49-F238E27FC236}">
                <a16:creationId xmlns:a16="http://schemas.microsoft.com/office/drawing/2014/main" id="{00F51F09-B0D4-5101-C8CA-87991B846F61}"/>
              </a:ext>
            </a:extLst>
          </p:cNvPr>
          <p:cNvGrpSpPr/>
          <p:nvPr/>
        </p:nvGrpSpPr>
        <p:grpSpPr>
          <a:xfrm>
            <a:off x="3528410" y="-1"/>
            <a:ext cx="3400603" cy="6858001"/>
            <a:chOff x="3937721" y="-1"/>
            <a:chExt cx="3400603" cy="6858001"/>
          </a:xfrm>
        </p:grpSpPr>
        <p:pic>
          <p:nvPicPr>
            <p:cNvPr id="25" name="Picture 24">
              <a:extLst>
                <a:ext uri="{FF2B5EF4-FFF2-40B4-BE49-F238E27FC236}">
                  <a16:creationId xmlns:a16="http://schemas.microsoft.com/office/drawing/2014/main" id="{38861015-0085-69EF-F1A4-1B22A08E3128}"/>
                </a:ext>
              </a:extLst>
            </p:cNvPr>
            <p:cNvPicPr>
              <a:picLocks noChangeAspect="1"/>
            </p:cNvPicPr>
            <p:nvPr/>
          </p:nvPicPr>
          <p:blipFill>
            <a:blip r:embed="rId5"/>
            <a:stretch>
              <a:fillRect/>
            </a:stretch>
          </p:blipFill>
          <p:spPr>
            <a:xfrm>
              <a:off x="3937721" y="-1"/>
              <a:ext cx="3400603" cy="3429000"/>
            </a:xfrm>
            <a:prstGeom prst="rect">
              <a:avLst/>
            </a:prstGeom>
          </p:spPr>
        </p:pic>
        <p:pic>
          <p:nvPicPr>
            <p:cNvPr id="10" name="Picture 9">
              <a:extLst>
                <a:ext uri="{FF2B5EF4-FFF2-40B4-BE49-F238E27FC236}">
                  <a16:creationId xmlns:a16="http://schemas.microsoft.com/office/drawing/2014/main" id="{048226D7-BF91-4ABC-EA30-17561F57B936}"/>
                </a:ext>
              </a:extLst>
            </p:cNvPr>
            <p:cNvPicPr>
              <a:picLocks noChangeAspect="1"/>
            </p:cNvPicPr>
            <p:nvPr/>
          </p:nvPicPr>
          <p:blipFill>
            <a:blip r:embed="rId6"/>
            <a:stretch>
              <a:fillRect/>
            </a:stretch>
          </p:blipFill>
          <p:spPr>
            <a:xfrm>
              <a:off x="3957745" y="3429000"/>
              <a:ext cx="3360557" cy="3429000"/>
            </a:xfrm>
            <a:prstGeom prst="rect">
              <a:avLst/>
            </a:prstGeom>
          </p:spPr>
        </p:pic>
        <p:sp>
          <p:nvSpPr>
            <p:cNvPr id="19" name="TextBox 18">
              <a:extLst>
                <a:ext uri="{FF2B5EF4-FFF2-40B4-BE49-F238E27FC236}">
                  <a16:creationId xmlns:a16="http://schemas.microsoft.com/office/drawing/2014/main" id="{DA2A1019-A7F4-922E-12B2-61954D10EC2A}"/>
                </a:ext>
              </a:extLst>
            </p:cNvPr>
            <p:cNvSpPr txBox="1"/>
            <p:nvPr/>
          </p:nvSpPr>
          <p:spPr>
            <a:xfrm>
              <a:off x="3957745" y="-1"/>
              <a:ext cx="1383456" cy="307777"/>
            </a:xfrm>
            <a:prstGeom prst="rect">
              <a:avLst/>
            </a:prstGeom>
            <a:solidFill>
              <a:schemeClr val="bg1">
                <a:lumMod val="85000"/>
              </a:schemeClr>
            </a:solidFill>
          </p:spPr>
          <p:txBody>
            <a:bodyPr wrap="none" rtlCol="0">
              <a:spAutoFit/>
            </a:bodyPr>
            <a:lstStyle/>
            <a:p>
              <a:r>
                <a:rPr lang="en-US" sz="1400" dirty="0"/>
                <a:t>Ware Place 600</a:t>
              </a:r>
            </a:p>
          </p:txBody>
        </p:sp>
        <p:sp>
          <p:nvSpPr>
            <p:cNvPr id="27" name="TextBox 26">
              <a:extLst>
                <a:ext uri="{FF2B5EF4-FFF2-40B4-BE49-F238E27FC236}">
                  <a16:creationId xmlns:a16="http://schemas.microsoft.com/office/drawing/2014/main" id="{35602A5A-3376-A5C4-1611-5789CE1B4419}"/>
                </a:ext>
              </a:extLst>
            </p:cNvPr>
            <p:cNvSpPr txBox="1"/>
            <p:nvPr/>
          </p:nvSpPr>
          <p:spPr>
            <a:xfrm>
              <a:off x="3957745" y="3429000"/>
              <a:ext cx="1116524" cy="307777"/>
            </a:xfrm>
            <a:prstGeom prst="rect">
              <a:avLst/>
            </a:prstGeom>
            <a:solidFill>
              <a:schemeClr val="bg1">
                <a:lumMod val="85000"/>
              </a:schemeClr>
            </a:solidFill>
          </p:spPr>
          <p:txBody>
            <a:bodyPr wrap="none" rtlCol="0">
              <a:spAutoFit/>
            </a:bodyPr>
            <a:lstStyle/>
            <a:p>
              <a:r>
                <a:rPr lang="en-US" sz="1400" dirty="0"/>
                <a:t>Pickens 700</a:t>
              </a:r>
            </a:p>
          </p:txBody>
        </p:sp>
      </p:grpSp>
      <p:sp>
        <p:nvSpPr>
          <p:cNvPr id="28" name="TextBox 27">
            <a:extLst>
              <a:ext uri="{FF2B5EF4-FFF2-40B4-BE49-F238E27FC236}">
                <a16:creationId xmlns:a16="http://schemas.microsoft.com/office/drawing/2014/main" id="{1C13D4F4-FDF3-D07F-BBAD-481570D3449A}"/>
              </a:ext>
            </a:extLst>
          </p:cNvPr>
          <p:cNvSpPr txBox="1"/>
          <p:nvPr/>
        </p:nvSpPr>
        <p:spPr>
          <a:xfrm>
            <a:off x="7049289" y="307776"/>
            <a:ext cx="5142711" cy="5509200"/>
          </a:xfrm>
          <a:prstGeom prst="rect">
            <a:avLst/>
          </a:prstGeom>
          <a:noFill/>
        </p:spPr>
        <p:txBody>
          <a:bodyPr wrap="square" rtlCol="0">
            <a:spAutoFit/>
          </a:bodyPr>
          <a:lstStyle/>
          <a:p>
            <a:r>
              <a:rPr lang="en-US" sz="2400" dirty="0"/>
              <a:t>Approximate repeater coverage maps may be found on mygmrs.com</a:t>
            </a:r>
          </a:p>
          <a:p>
            <a:pPr marL="742950" lvl="1" indent="-285750">
              <a:buFont typeface="Arial" panose="020B0604020202020204" pitchFamily="34" charset="0"/>
              <a:buChar char="•"/>
            </a:pPr>
            <a:r>
              <a:rPr lang="en-US" sz="2000" dirty="0"/>
              <a:t>All images are approximately the same scale</a:t>
            </a:r>
          </a:p>
          <a:p>
            <a:endParaRPr lang="en-US" sz="2400" dirty="0"/>
          </a:p>
          <a:p>
            <a:pPr marL="285750" indent="-285750">
              <a:buFont typeface="Arial" panose="020B0604020202020204" pitchFamily="34" charset="0"/>
              <a:buChar char="•"/>
            </a:pPr>
            <a:r>
              <a:rPr lang="en-US" sz="2400" dirty="0"/>
              <a:t>Can you explain why the coverage radius for each repeater is different?</a:t>
            </a:r>
          </a:p>
          <a:p>
            <a:pPr marL="285750" indent="-285750">
              <a:buFont typeface="Arial" panose="020B0604020202020204" pitchFamily="34" charset="0"/>
              <a:buChar char="•"/>
            </a:pPr>
            <a:r>
              <a:rPr lang="en-US" sz="2400" dirty="0"/>
              <a:t>The Caesars Head 675 repeater is farther north and east than the Pickens 700 repeater.  Why does the Pickens 700 repeater cover into Spartanburg, but the Caesar’s Head Repeater does not?</a:t>
            </a:r>
          </a:p>
          <a:p>
            <a:endParaRPr lang="en-US" sz="2400" dirty="0"/>
          </a:p>
        </p:txBody>
      </p:sp>
    </p:spTree>
    <p:extLst>
      <p:ext uri="{BB962C8B-B14F-4D97-AF65-F5344CB8AC3E}">
        <p14:creationId xmlns:p14="http://schemas.microsoft.com/office/powerpoint/2010/main" val="272627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3E0B-8C9A-76BE-B156-43E58BE7981C}"/>
              </a:ext>
            </a:extLst>
          </p:cNvPr>
          <p:cNvSpPr>
            <a:spLocks noGrp="1"/>
          </p:cNvSpPr>
          <p:nvPr>
            <p:ph type="title"/>
          </p:nvPr>
        </p:nvSpPr>
        <p:spPr/>
        <p:txBody>
          <a:bodyPr/>
          <a:lstStyle/>
          <a:p>
            <a:r>
              <a:rPr lang="en-US" dirty="0"/>
              <a:t>GMRS Equipment</a:t>
            </a:r>
          </a:p>
        </p:txBody>
      </p:sp>
      <p:graphicFrame>
        <p:nvGraphicFramePr>
          <p:cNvPr id="4" name="Content Placeholder 3">
            <a:extLst>
              <a:ext uri="{FF2B5EF4-FFF2-40B4-BE49-F238E27FC236}">
                <a16:creationId xmlns:a16="http://schemas.microsoft.com/office/drawing/2014/main" id="{26AE72E7-50F3-E775-B981-33CBBC8F4AD8}"/>
              </a:ext>
            </a:extLst>
          </p:cNvPr>
          <p:cNvGraphicFramePr>
            <a:graphicFrameLocks noGrp="1"/>
          </p:cNvGraphicFramePr>
          <p:nvPr>
            <p:ph idx="1"/>
            <p:extLst>
              <p:ext uri="{D42A27DB-BD31-4B8C-83A1-F6EECF244321}">
                <p14:modId xmlns:p14="http://schemas.microsoft.com/office/powerpoint/2010/main" val="2368036422"/>
              </p:ext>
            </p:extLst>
          </p:nvPr>
        </p:nvGraphicFramePr>
        <p:xfrm>
          <a:off x="768202" y="1400315"/>
          <a:ext cx="10655595" cy="3571240"/>
        </p:xfrm>
        <a:graphic>
          <a:graphicData uri="http://schemas.openxmlformats.org/drawingml/2006/table">
            <a:tbl>
              <a:tblPr firstRow="1" bandRow="1">
                <a:tableStyleId>{5C22544A-7EE6-4342-B048-85BDC9FD1C3A}</a:tableStyleId>
              </a:tblPr>
              <a:tblGrid>
                <a:gridCol w="1200468">
                  <a:extLst>
                    <a:ext uri="{9D8B030D-6E8A-4147-A177-3AD203B41FA5}">
                      <a16:colId xmlns:a16="http://schemas.microsoft.com/office/drawing/2014/main" val="4280511578"/>
                    </a:ext>
                  </a:extLst>
                </a:gridCol>
                <a:gridCol w="1728915">
                  <a:extLst>
                    <a:ext uri="{9D8B030D-6E8A-4147-A177-3AD203B41FA5}">
                      <a16:colId xmlns:a16="http://schemas.microsoft.com/office/drawing/2014/main" val="3908515555"/>
                    </a:ext>
                  </a:extLst>
                </a:gridCol>
                <a:gridCol w="2103120">
                  <a:extLst>
                    <a:ext uri="{9D8B030D-6E8A-4147-A177-3AD203B41FA5}">
                      <a16:colId xmlns:a16="http://schemas.microsoft.com/office/drawing/2014/main" val="3746652383"/>
                    </a:ext>
                  </a:extLst>
                </a:gridCol>
                <a:gridCol w="2103120">
                  <a:extLst>
                    <a:ext uri="{9D8B030D-6E8A-4147-A177-3AD203B41FA5}">
                      <a16:colId xmlns:a16="http://schemas.microsoft.com/office/drawing/2014/main" val="1994927658"/>
                    </a:ext>
                  </a:extLst>
                </a:gridCol>
                <a:gridCol w="3519972">
                  <a:extLst>
                    <a:ext uri="{9D8B030D-6E8A-4147-A177-3AD203B41FA5}">
                      <a16:colId xmlns:a16="http://schemas.microsoft.com/office/drawing/2014/main" val="679825298"/>
                    </a:ext>
                  </a:extLst>
                </a:gridCol>
              </a:tblGrid>
              <a:tr h="370840">
                <a:tc>
                  <a:txBody>
                    <a:bodyPr/>
                    <a:lstStyle/>
                    <a:p>
                      <a:r>
                        <a:rPr lang="en-US" dirty="0"/>
                        <a:t>Type</a:t>
                      </a:r>
                    </a:p>
                  </a:txBody>
                  <a:tcPr/>
                </a:tc>
                <a:tc>
                  <a:txBody>
                    <a:bodyPr/>
                    <a:lstStyle/>
                    <a:p>
                      <a:r>
                        <a:rPr lang="en-US" dirty="0"/>
                        <a:t>Best for</a:t>
                      </a:r>
                    </a:p>
                  </a:txBody>
                  <a:tcPr/>
                </a:tc>
                <a:tc>
                  <a:txBody>
                    <a:bodyPr/>
                    <a:lstStyle/>
                    <a:p>
                      <a:r>
                        <a:rPr lang="en-US" dirty="0"/>
                        <a:t>Top Picks (2025)</a:t>
                      </a:r>
                    </a:p>
                  </a:txBody>
                  <a:tcPr/>
                </a:tc>
                <a:tc>
                  <a:txBody>
                    <a:bodyPr/>
                    <a:lstStyle/>
                    <a:p>
                      <a:r>
                        <a:rPr lang="en-US" dirty="0"/>
                        <a:t>Price Range</a:t>
                      </a:r>
                    </a:p>
                  </a:txBody>
                  <a:tcPr/>
                </a:tc>
                <a:tc>
                  <a:txBody>
                    <a:bodyPr/>
                    <a:lstStyle/>
                    <a:p>
                      <a:r>
                        <a:rPr lang="en-US" dirty="0"/>
                        <a:t>Why?</a:t>
                      </a:r>
                    </a:p>
                  </a:txBody>
                  <a:tcPr/>
                </a:tc>
                <a:extLst>
                  <a:ext uri="{0D108BD9-81ED-4DB2-BD59-A6C34878D82A}">
                    <a16:rowId xmlns:a16="http://schemas.microsoft.com/office/drawing/2014/main" val="1848204420"/>
                  </a:ext>
                </a:extLst>
              </a:tr>
              <a:tr h="370840">
                <a:tc>
                  <a:txBody>
                    <a:bodyPr/>
                    <a:lstStyle/>
                    <a:p>
                      <a:r>
                        <a:rPr lang="en-US" dirty="0"/>
                        <a:t>Handheld</a:t>
                      </a:r>
                    </a:p>
                  </a:txBody>
                  <a:tcPr/>
                </a:tc>
                <a:tc>
                  <a:txBody>
                    <a:bodyPr/>
                    <a:lstStyle/>
                    <a:p>
                      <a:r>
                        <a:rPr lang="en-US" dirty="0"/>
                        <a:t>Portable use</a:t>
                      </a:r>
                    </a:p>
                  </a:txBody>
                  <a:tcPr/>
                </a:tc>
                <a:tc>
                  <a:txBody>
                    <a:bodyPr/>
                    <a:lstStyle/>
                    <a:p>
                      <a:r>
                        <a:rPr lang="en-US" dirty="0" err="1"/>
                        <a:t>Btech</a:t>
                      </a:r>
                      <a:r>
                        <a:rPr lang="en-US" dirty="0"/>
                        <a:t> GMRS-V2</a:t>
                      </a:r>
                    </a:p>
                    <a:p>
                      <a:r>
                        <a:rPr lang="en-US" dirty="0" err="1"/>
                        <a:t>Tidradio</a:t>
                      </a:r>
                      <a:r>
                        <a:rPr lang="en-US" dirty="0"/>
                        <a:t> TD-H8</a:t>
                      </a:r>
                    </a:p>
                  </a:txBody>
                  <a:tcPr/>
                </a:tc>
                <a:tc>
                  <a:txBody>
                    <a:bodyPr/>
                    <a:lstStyle/>
                    <a:p>
                      <a:r>
                        <a:rPr lang="en-US" dirty="0"/>
                        <a:t>$30 - $200</a:t>
                      </a:r>
                    </a:p>
                  </a:txBody>
                  <a:tcPr/>
                </a:tc>
                <a:tc>
                  <a:txBody>
                    <a:bodyPr/>
                    <a:lstStyle/>
                    <a:p>
                      <a:r>
                        <a:rPr lang="en-US" dirty="0"/>
                        <a:t>5W power, NOAA weather, rugged</a:t>
                      </a:r>
                    </a:p>
                  </a:txBody>
                  <a:tcPr/>
                </a:tc>
                <a:extLst>
                  <a:ext uri="{0D108BD9-81ED-4DB2-BD59-A6C34878D82A}">
                    <a16:rowId xmlns:a16="http://schemas.microsoft.com/office/drawing/2014/main" val="742295333"/>
                  </a:ext>
                </a:extLst>
              </a:tr>
              <a:tr h="370840">
                <a:tc>
                  <a:txBody>
                    <a:bodyPr/>
                    <a:lstStyle/>
                    <a:p>
                      <a:r>
                        <a:rPr lang="en-US" dirty="0"/>
                        <a:t>Mobile</a:t>
                      </a:r>
                    </a:p>
                  </a:txBody>
                  <a:tcPr/>
                </a:tc>
                <a:tc>
                  <a:txBody>
                    <a:bodyPr/>
                    <a:lstStyle/>
                    <a:p>
                      <a:r>
                        <a:rPr lang="en-US" dirty="0"/>
                        <a:t>Vehicle or base</a:t>
                      </a:r>
                    </a:p>
                  </a:txBody>
                  <a:tcPr/>
                </a:tc>
                <a:tc>
                  <a:txBody>
                    <a:bodyPr/>
                    <a:lstStyle/>
                    <a:p>
                      <a:r>
                        <a:rPr lang="en-US" dirty="0"/>
                        <a:t>Midland MXT575</a:t>
                      </a:r>
                    </a:p>
                    <a:p>
                      <a:r>
                        <a:rPr lang="en-US" dirty="0" err="1"/>
                        <a:t>Btech</a:t>
                      </a:r>
                      <a:r>
                        <a:rPr lang="en-US" dirty="0"/>
                        <a:t> GMRS-50V2</a:t>
                      </a:r>
                    </a:p>
                  </a:txBody>
                  <a:tcPr/>
                </a:tc>
                <a:tc>
                  <a:txBody>
                    <a:bodyPr/>
                    <a:lstStyle/>
                    <a:p>
                      <a:r>
                        <a:rPr lang="en-US" dirty="0"/>
                        <a:t>$200 - $400</a:t>
                      </a:r>
                    </a:p>
                  </a:txBody>
                  <a:tcPr/>
                </a:tc>
                <a:tc>
                  <a:txBody>
                    <a:bodyPr/>
                    <a:lstStyle/>
                    <a:p>
                      <a:r>
                        <a:rPr lang="en-US" dirty="0"/>
                        <a:t>50W, external antenna mount</a:t>
                      </a:r>
                    </a:p>
                  </a:txBody>
                  <a:tcPr/>
                </a:tc>
                <a:extLst>
                  <a:ext uri="{0D108BD9-81ED-4DB2-BD59-A6C34878D82A}">
                    <a16:rowId xmlns:a16="http://schemas.microsoft.com/office/drawing/2014/main" val="1718205744"/>
                  </a:ext>
                </a:extLst>
              </a:tr>
              <a:tr h="370840">
                <a:tc>
                  <a:txBody>
                    <a:bodyPr/>
                    <a:lstStyle/>
                    <a:p>
                      <a:r>
                        <a:rPr lang="en-US" dirty="0"/>
                        <a:t>Repeater</a:t>
                      </a:r>
                    </a:p>
                  </a:txBody>
                  <a:tcPr/>
                </a:tc>
                <a:tc>
                  <a:txBody>
                    <a:bodyPr/>
                    <a:lstStyle/>
                    <a:p>
                      <a:r>
                        <a:rPr lang="en-US" dirty="0"/>
                        <a:t>Neighborhood</a:t>
                      </a:r>
                    </a:p>
                  </a:txBody>
                  <a:tcPr/>
                </a:tc>
                <a:tc>
                  <a:txBody>
                    <a:bodyPr/>
                    <a:lstStyle/>
                    <a:p>
                      <a:r>
                        <a:rPr lang="en-US" dirty="0" err="1"/>
                        <a:t>Retevis</a:t>
                      </a:r>
                      <a:r>
                        <a:rPr lang="en-US" dirty="0"/>
                        <a:t> RT97V (portable)</a:t>
                      </a:r>
                    </a:p>
                  </a:txBody>
                  <a:tcPr/>
                </a:tc>
                <a:tc>
                  <a:txBody>
                    <a:bodyPr/>
                    <a:lstStyle/>
                    <a:p>
                      <a:r>
                        <a:rPr lang="en-US" dirty="0"/>
                        <a:t>$300+</a:t>
                      </a:r>
                    </a:p>
                  </a:txBody>
                  <a:tcPr/>
                </a:tc>
                <a:tc>
                  <a:txBody>
                    <a:bodyPr/>
                    <a:lstStyle/>
                    <a:p>
                      <a:r>
                        <a:rPr lang="en-US" dirty="0" err="1"/>
                        <a:t>Extenda</a:t>
                      </a:r>
                      <a:r>
                        <a:rPr lang="en-US" dirty="0"/>
                        <a:t> range 20+ miles, depending on location</a:t>
                      </a:r>
                    </a:p>
                  </a:txBody>
                  <a:tcPr/>
                </a:tc>
                <a:extLst>
                  <a:ext uri="{0D108BD9-81ED-4DB2-BD59-A6C34878D82A}">
                    <a16:rowId xmlns:a16="http://schemas.microsoft.com/office/drawing/2014/main" val="289490982"/>
                  </a:ext>
                </a:extLst>
              </a:tr>
              <a:tr h="370840">
                <a:tc>
                  <a:txBody>
                    <a:bodyPr/>
                    <a:lstStyle/>
                    <a:p>
                      <a:r>
                        <a:rPr lang="en-US" dirty="0"/>
                        <a:t>Antenna</a:t>
                      </a:r>
                    </a:p>
                  </a:txBody>
                  <a:tcPr/>
                </a:tc>
                <a:tc>
                  <a:txBody>
                    <a:bodyPr/>
                    <a:lstStyle/>
                    <a:p>
                      <a:r>
                        <a:rPr lang="en-US" dirty="0"/>
                        <a:t>All</a:t>
                      </a:r>
                    </a:p>
                  </a:txBody>
                  <a:tcPr/>
                </a:tc>
                <a:tc>
                  <a:txBody>
                    <a:bodyPr/>
                    <a:lstStyle/>
                    <a:p>
                      <a:r>
                        <a:rPr lang="en-US" dirty="0"/>
                        <a:t>Nagoya NA-771 &amp; others</a:t>
                      </a:r>
                    </a:p>
                  </a:txBody>
                  <a:tcPr/>
                </a:tc>
                <a:tc>
                  <a:txBody>
                    <a:bodyPr/>
                    <a:lstStyle/>
                    <a:p>
                      <a:r>
                        <a:rPr lang="en-US" dirty="0"/>
                        <a:t>$20 - $50+</a:t>
                      </a:r>
                    </a:p>
                  </a:txBody>
                  <a:tcPr/>
                </a:tc>
                <a:tc>
                  <a:txBody>
                    <a:bodyPr/>
                    <a:lstStyle/>
                    <a:p>
                      <a:r>
                        <a:rPr lang="en-US" dirty="0"/>
                        <a:t>2-5x range extension possible / mount antenna on vehicle</a:t>
                      </a:r>
                    </a:p>
                  </a:txBody>
                  <a:tcPr/>
                </a:tc>
                <a:extLst>
                  <a:ext uri="{0D108BD9-81ED-4DB2-BD59-A6C34878D82A}">
                    <a16:rowId xmlns:a16="http://schemas.microsoft.com/office/drawing/2014/main" val="816202025"/>
                  </a:ext>
                </a:extLst>
              </a:tr>
              <a:tr h="370840">
                <a:tc>
                  <a:txBody>
                    <a:bodyPr/>
                    <a:lstStyle/>
                    <a:p>
                      <a:r>
                        <a:rPr lang="en-US" dirty="0"/>
                        <a:t>Power</a:t>
                      </a:r>
                    </a:p>
                  </a:txBody>
                  <a:tcPr/>
                </a:tc>
                <a:tc>
                  <a:txBody>
                    <a:bodyPr/>
                    <a:lstStyle/>
                    <a:p>
                      <a:r>
                        <a:rPr lang="en-US" dirty="0"/>
                        <a:t>Backup power</a:t>
                      </a:r>
                    </a:p>
                  </a:txBody>
                  <a:tcPr/>
                </a:tc>
                <a:tc>
                  <a:txBody>
                    <a:bodyPr/>
                    <a:lstStyle/>
                    <a:p>
                      <a:r>
                        <a:rPr lang="en-US" dirty="0"/>
                        <a:t>Solar generator</a:t>
                      </a:r>
                    </a:p>
                    <a:p>
                      <a:r>
                        <a:rPr lang="en-US" dirty="0"/>
                        <a:t>LiFePO</a:t>
                      </a:r>
                      <a:r>
                        <a:rPr lang="en-US" baseline="-25000" dirty="0"/>
                        <a:t>4</a:t>
                      </a:r>
                      <a:r>
                        <a:rPr lang="en-US" dirty="0"/>
                        <a:t> batteries</a:t>
                      </a:r>
                    </a:p>
                  </a:txBody>
                  <a:tcPr/>
                </a:tc>
                <a:tc>
                  <a:txBody>
                    <a:bodyPr/>
                    <a:lstStyle/>
                    <a:p>
                      <a:r>
                        <a:rPr lang="en-US" dirty="0"/>
                        <a:t>Varies</a:t>
                      </a:r>
                    </a:p>
                  </a:txBody>
                  <a:tcPr/>
                </a:tc>
                <a:tc>
                  <a:txBody>
                    <a:bodyPr/>
                    <a:lstStyle/>
                    <a:p>
                      <a:r>
                        <a:rPr lang="en-US" dirty="0"/>
                        <a:t>Off-grid or grid down events</a:t>
                      </a:r>
                    </a:p>
                  </a:txBody>
                  <a:tcPr/>
                </a:tc>
                <a:extLst>
                  <a:ext uri="{0D108BD9-81ED-4DB2-BD59-A6C34878D82A}">
                    <a16:rowId xmlns:a16="http://schemas.microsoft.com/office/drawing/2014/main" val="255644787"/>
                  </a:ext>
                </a:extLst>
              </a:tr>
            </a:tbl>
          </a:graphicData>
        </a:graphic>
      </p:graphicFrame>
      <p:sp>
        <p:nvSpPr>
          <p:cNvPr id="5" name="TextBox 4">
            <a:extLst>
              <a:ext uri="{FF2B5EF4-FFF2-40B4-BE49-F238E27FC236}">
                <a16:creationId xmlns:a16="http://schemas.microsoft.com/office/drawing/2014/main" id="{8FA48DAD-FB31-442C-59ED-69C9B37B557F}"/>
              </a:ext>
            </a:extLst>
          </p:cNvPr>
          <p:cNvSpPr txBox="1"/>
          <p:nvPr/>
        </p:nvSpPr>
        <p:spPr>
          <a:xfrm>
            <a:off x="768202" y="5390707"/>
            <a:ext cx="10250370" cy="1631216"/>
          </a:xfrm>
          <a:prstGeom prst="rect">
            <a:avLst/>
          </a:prstGeom>
          <a:noFill/>
        </p:spPr>
        <p:txBody>
          <a:bodyPr wrap="none" rtlCol="0">
            <a:spAutoFit/>
          </a:bodyPr>
          <a:lstStyle/>
          <a:p>
            <a:r>
              <a:rPr lang="en-US" sz="2000" dirty="0"/>
              <a:t>Notes:  this is a </a:t>
            </a:r>
            <a:r>
              <a:rPr lang="en-US" sz="2000" u="sng" dirty="0"/>
              <a:t>very</a:t>
            </a:r>
            <a:r>
              <a:rPr lang="en-US" sz="2000" dirty="0"/>
              <a:t> non-exhaustive list of equipment.</a:t>
            </a:r>
          </a:p>
          <a:p>
            <a:pPr marL="285750" indent="-285750">
              <a:buFont typeface="Arial" panose="020B0604020202020204" pitchFamily="34" charset="0"/>
              <a:buChar char="•"/>
            </a:pPr>
            <a:r>
              <a:rPr lang="en-US" sz="2000" dirty="0"/>
              <a:t>Ask others involved in GMRS for recommendations on equipment for your specific needs.</a:t>
            </a:r>
          </a:p>
          <a:p>
            <a:pPr marL="285750" indent="-285750">
              <a:buFont typeface="Arial" panose="020B0604020202020204" pitchFamily="34" charset="0"/>
              <a:buChar char="•"/>
            </a:pPr>
            <a:r>
              <a:rPr lang="en-US" sz="2000" dirty="0"/>
              <a:t>Avoid “ham” radios operated on GMRS frequencies.</a:t>
            </a:r>
          </a:p>
          <a:p>
            <a:pPr marL="285750" indent="-285750">
              <a:buFont typeface="Arial" panose="020B0604020202020204" pitchFamily="34" charset="0"/>
              <a:buChar char="•"/>
            </a:pPr>
            <a:r>
              <a:rPr lang="en-US" sz="2000" dirty="0"/>
              <a:t>Verify the radio you are buying is FCC part 95 compliant.</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9383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465E-7737-CE89-EF4B-0FBC4C5816E8}"/>
              </a:ext>
            </a:extLst>
          </p:cNvPr>
          <p:cNvSpPr>
            <a:spLocks noGrp="1"/>
          </p:cNvSpPr>
          <p:nvPr>
            <p:ph type="title"/>
          </p:nvPr>
        </p:nvSpPr>
        <p:spPr/>
        <p:txBody>
          <a:bodyPr/>
          <a:lstStyle/>
          <a:p>
            <a:r>
              <a:rPr lang="en-US" dirty="0"/>
              <a:t>Backup Power</a:t>
            </a:r>
          </a:p>
        </p:txBody>
      </p:sp>
      <p:sp>
        <p:nvSpPr>
          <p:cNvPr id="3" name="Content Placeholder 2">
            <a:extLst>
              <a:ext uri="{FF2B5EF4-FFF2-40B4-BE49-F238E27FC236}">
                <a16:creationId xmlns:a16="http://schemas.microsoft.com/office/drawing/2014/main" id="{E827650C-88AB-8049-AD8A-C77DABA60461}"/>
              </a:ext>
            </a:extLst>
          </p:cNvPr>
          <p:cNvSpPr>
            <a:spLocks noGrp="1"/>
          </p:cNvSpPr>
          <p:nvPr>
            <p:ph idx="1"/>
          </p:nvPr>
        </p:nvSpPr>
        <p:spPr>
          <a:xfrm>
            <a:off x="838200" y="1590484"/>
            <a:ext cx="10515600" cy="4351338"/>
          </a:xfrm>
        </p:spPr>
        <p:txBody>
          <a:bodyPr/>
          <a:lstStyle/>
          <a:p>
            <a:r>
              <a:rPr lang="en-US" dirty="0"/>
              <a:t>Backup power for your radios and other equipment is strongly recommended.</a:t>
            </a:r>
          </a:p>
          <a:p>
            <a:r>
              <a:rPr lang="en-US" dirty="0"/>
              <a:t>Detailed information may be found on the </a:t>
            </a:r>
            <a:r>
              <a:rPr lang="en-US" dirty="0">
                <a:hlinkClick r:id="rId2"/>
              </a:rPr>
              <a:t>Upstate SC GMRS webpage titled Links and Learning</a:t>
            </a:r>
            <a:endParaRPr lang="en-US" dirty="0"/>
          </a:p>
          <a:p>
            <a:pPr lvl="1"/>
            <a:r>
              <a:rPr lang="en-US" dirty="0"/>
              <a:t>Batteries – most handheld radios have replaceable battery packs</a:t>
            </a:r>
          </a:p>
          <a:p>
            <a:pPr lvl="2"/>
            <a:r>
              <a:rPr lang="en-US" dirty="0"/>
              <a:t>Some have battery packs which use AA batteries</a:t>
            </a:r>
          </a:p>
          <a:p>
            <a:pPr lvl="1"/>
            <a:r>
              <a:rPr lang="en-US" dirty="0"/>
              <a:t>Solar generators</a:t>
            </a:r>
          </a:p>
          <a:p>
            <a:pPr lvl="1"/>
            <a:r>
              <a:rPr lang="en-US" dirty="0"/>
              <a:t>Internal combustion engine generators</a:t>
            </a:r>
          </a:p>
        </p:txBody>
      </p:sp>
      <p:grpSp>
        <p:nvGrpSpPr>
          <p:cNvPr id="14" name="Group 13">
            <a:extLst>
              <a:ext uri="{FF2B5EF4-FFF2-40B4-BE49-F238E27FC236}">
                <a16:creationId xmlns:a16="http://schemas.microsoft.com/office/drawing/2014/main" id="{36E31EC1-E0AD-9B02-8956-823DD54BE55A}"/>
              </a:ext>
            </a:extLst>
          </p:cNvPr>
          <p:cNvGrpSpPr/>
          <p:nvPr/>
        </p:nvGrpSpPr>
        <p:grpSpPr>
          <a:xfrm>
            <a:off x="838200" y="4798006"/>
            <a:ext cx="10510768" cy="2051285"/>
            <a:chOff x="213068" y="4806715"/>
            <a:chExt cx="8662493" cy="1690575"/>
          </a:xfrm>
        </p:grpSpPr>
        <p:pic>
          <p:nvPicPr>
            <p:cNvPr id="7" name="Picture 6">
              <a:extLst>
                <a:ext uri="{FF2B5EF4-FFF2-40B4-BE49-F238E27FC236}">
                  <a16:creationId xmlns:a16="http://schemas.microsoft.com/office/drawing/2014/main" id="{6EBF1DD7-A81F-23F9-BB23-875FA42976C5}"/>
                </a:ext>
              </a:extLst>
            </p:cNvPr>
            <p:cNvPicPr>
              <a:picLocks noChangeAspect="1"/>
            </p:cNvPicPr>
            <p:nvPr/>
          </p:nvPicPr>
          <p:blipFill>
            <a:blip r:embed="rId3"/>
            <a:stretch>
              <a:fillRect/>
            </a:stretch>
          </p:blipFill>
          <p:spPr>
            <a:xfrm>
              <a:off x="213068" y="4806715"/>
              <a:ext cx="2238687" cy="1686160"/>
            </a:xfrm>
            <a:prstGeom prst="rect">
              <a:avLst/>
            </a:prstGeom>
          </p:spPr>
        </p:pic>
        <p:pic>
          <p:nvPicPr>
            <p:cNvPr id="9" name="Picture 8">
              <a:extLst>
                <a:ext uri="{FF2B5EF4-FFF2-40B4-BE49-F238E27FC236}">
                  <a16:creationId xmlns:a16="http://schemas.microsoft.com/office/drawing/2014/main" id="{577CA380-508E-F86B-22D5-823BA6383BEA}"/>
                </a:ext>
              </a:extLst>
            </p:cNvPr>
            <p:cNvPicPr>
              <a:picLocks noChangeAspect="1"/>
            </p:cNvPicPr>
            <p:nvPr/>
          </p:nvPicPr>
          <p:blipFill>
            <a:blip r:embed="rId4"/>
            <a:stretch>
              <a:fillRect/>
            </a:stretch>
          </p:blipFill>
          <p:spPr>
            <a:xfrm>
              <a:off x="2499354" y="4806715"/>
              <a:ext cx="1748427" cy="1690575"/>
            </a:xfrm>
            <a:prstGeom prst="rect">
              <a:avLst/>
            </a:prstGeom>
          </p:spPr>
        </p:pic>
        <p:pic>
          <p:nvPicPr>
            <p:cNvPr id="11" name="Picture 10">
              <a:extLst>
                <a:ext uri="{FF2B5EF4-FFF2-40B4-BE49-F238E27FC236}">
                  <a16:creationId xmlns:a16="http://schemas.microsoft.com/office/drawing/2014/main" id="{A6D57C3C-F77F-4173-F4BB-C9027DCD18A0}"/>
                </a:ext>
              </a:extLst>
            </p:cNvPr>
            <p:cNvPicPr>
              <a:picLocks noChangeAspect="1"/>
            </p:cNvPicPr>
            <p:nvPr/>
          </p:nvPicPr>
          <p:blipFill>
            <a:blip r:embed="rId5"/>
            <a:stretch>
              <a:fillRect/>
            </a:stretch>
          </p:blipFill>
          <p:spPr>
            <a:xfrm>
              <a:off x="4296879" y="4808579"/>
              <a:ext cx="2954202" cy="1684296"/>
            </a:xfrm>
            <a:prstGeom prst="rect">
              <a:avLst/>
            </a:prstGeom>
          </p:spPr>
        </p:pic>
        <p:pic>
          <p:nvPicPr>
            <p:cNvPr id="13" name="Picture 12">
              <a:extLst>
                <a:ext uri="{FF2B5EF4-FFF2-40B4-BE49-F238E27FC236}">
                  <a16:creationId xmlns:a16="http://schemas.microsoft.com/office/drawing/2014/main" id="{9332301E-73BE-AA0E-A8D5-B6860FD2A448}"/>
                </a:ext>
              </a:extLst>
            </p:cNvPr>
            <p:cNvPicPr>
              <a:picLocks noChangeAspect="1"/>
            </p:cNvPicPr>
            <p:nvPr/>
          </p:nvPicPr>
          <p:blipFill>
            <a:blip r:embed="rId6"/>
            <a:stretch>
              <a:fillRect/>
            </a:stretch>
          </p:blipFill>
          <p:spPr>
            <a:xfrm>
              <a:off x="7300176" y="4806715"/>
              <a:ext cx="1575385" cy="1690575"/>
            </a:xfrm>
            <a:prstGeom prst="rect">
              <a:avLst/>
            </a:prstGeom>
          </p:spPr>
        </p:pic>
      </p:grpSp>
    </p:spTree>
    <p:extLst>
      <p:ext uri="{BB962C8B-B14F-4D97-AF65-F5344CB8AC3E}">
        <p14:creationId xmlns:p14="http://schemas.microsoft.com/office/powerpoint/2010/main" val="243810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3C81-F583-8CA2-8BEA-D75C9E11C2F0}"/>
              </a:ext>
            </a:extLst>
          </p:cNvPr>
          <p:cNvSpPr>
            <a:spLocks noGrp="1"/>
          </p:cNvSpPr>
          <p:nvPr>
            <p:ph type="title"/>
          </p:nvPr>
        </p:nvSpPr>
        <p:spPr/>
        <p:txBody>
          <a:bodyPr/>
          <a:lstStyle/>
          <a:p>
            <a:r>
              <a:rPr lang="en-US" dirty="0"/>
              <a:t>Communications Protocols</a:t>
            </a:r>
          </a:p>
        </p:txBody>
      </p:sp>
      <p:sp>
        <p:nvSpPr>
          <p:cNvPr id="3" name="Content Placeholder 2">
            <a:extLst>
              <a:ext uri="{FF2B5EF4-FFF2-40B4-BE49-F238E27FC236}">
                <a16:creationId xmlns:a16="http://schemas.microsoft.com/office/drawing/2014/main" id="{1267966B-37BC-370B-B8A1-6A49E5637863}"/>
              </a:ext>
            </a:extLst>
          </p:cNvPr>
          <p:cNvSpPr>
            <a:spLocks noGrp="1"/>
          </p:cNvSpPr>
          <p:nvPr>
            <p:ph idx="1"/>
          </p:nvPr>
        </p:nvSpPr>
        <p:spPr>
          <a:xfrm>
            <a:off x="838200" y="1666130"/>
            <a:ext cx="10515600" cy="4351338"/>
          </a:xfrm>
        </p:spPr>
        <p:txBody>
          <a:bodyPr>
            <a:normAutofit/>
          </a:bodyPr>
          <a:lstStyle/>
          <a:p>
            <a:r>
              <a:rPr lang="en-US" sz="2400" dirty="0"/>
              <a:t>Best practice is to use the phonetic alphabet when giving callsigns or other letters in a message.</a:t>
            </a:r>
          </a:p>
          <a:p>
            <a:pPr lvl="1"/>
            <a:r>
              <a:rPr lang="en-US" sz="2000" dirty="0">
                <a:hlinkClick r:id="rId2"/>
              </a:rPr>
              <a:t>https://en.wikipedia.org/wiki/NATO_phonetic_alphabet</a:t>
            </a:r>
            <a:endParaRPr lang="en-US" sz="2000" dirty="0"/>
          </a:p>
          <a:p>
            <a:r>
              <a:rPr lang="en-US" sz="2400" dirty="0"/>
              <a:t>Monitor the channel for 10 to 30 seconds before speaking to make sure no other parties are using the channel.</a:t>
            </a:r>
          </a:p>
          <a:p>
            <a:r>
              <a:rPr lang="en-US" sz="2400" dirty="0"/>
              <a:t>Give your callsign and state the channel or repeater you are using, then ask “Is this channel (or frequency) clear?”.</a:t>
            </a:r>
          </a:p>
          <a:p>
            <a:r>
              <a:rPr lang="en-US" sz="2400" dirty="0"/>
              <a:t>If the message you need to communicate is a life or death emergency, state “Break!  Mayday! (your callsign)  Emergency!”  Speak your message slowly and clearly after someone responds.</a:t>
            </a:r>
          </a:p>
          <a:p>
            <a:r>
              <a:rPr lang="en-US" sz="2400" dirty="0"/>
              <a:t>Be sure your message is clear and concise.</a:t>
            </a:r>
          </a:p>
        </p:txBody>
      </p:sp>
    </p:spTree>
    <p:extLst>
      <p:ext uri="{BB962C8B-B14F-4D97-AF65-F5344CB8AC3E}">
        <p14:creationId xmlns:p14="http://schemas.microsoft.com/office/powerpoint/2010/main" val="291679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485E-37A0-5FE7-3721-C94D9CB78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00AEE-480E-9436-F3D0-0B41009E1340}"/>
              </a:ext>
            </a:extLst>
          </p:cNvPr>
          <p:cNvSpPr>
            <a:spLocks noGrp="1"/>
          </p:cNvSpPr>
          <p:nvPr>
            <p:ph type="title"/>
          </p:nvPr>
        </p:nvSpPr>
        <p:spPr>
          <a:xfrm>
            <a:off x="838200" y="14244"/>
            <a:ext cx="10515600" cy="1325563"/>
          </a:xfrm>
        </p:spPr>
        <p:txBody>
          <a:bodyPr/>
          <a:lstStyle/>
          <a:p>
            <a:r>
              <a:rPr lang="en-US" dirty="0"/>
              <a:t>Communications Protocols (continued)</a:t>
            </a:r>
          </a:p>
        </p:txBody>
      </p:sp>
      <p:sp>
        <p:nvSpPr>
          <p:cNvPr id="3" name="Content Placeholder 2">
            <a:extLst>
              <a:ext uri="{FF2B5EF4-FFF2-40B4-BE49-F238E27FC236}">
                <a16:creationId xmlns:a16="http://schemas.microsoft.com/office/drawing/2014/main" id="{DD8DB504-DB5C-1120-1F8C-826C758B157B}"/>
              </a:ext>
            </a:extLst>
          </p:cNvPr>
          <p:cNvSpPr>
            <a:spLocks noGrp="1"/>
          </p:cNvSpPr>
          <p:nvPr>
            <p:ph idx="1"/>
          </p:nvPr>
        </p:nvSpPr>
        <p:spPr>
          <a:xfrm>
            <a:off x="838200" y="1304618"/>
            <a:ext cx="10515600" cy="5539138"/>
          </a:xfrm>
        </p:spPr>
        <p:txBody>
          <a:bodyPr>
            <a:normAutofit/>
          </a:bodyPr>
          <a:lstStyle/>
          <a:p>
            <a:r>
              <a:rPr lang="en-US" sz="2400" dirty="0"/>
              <a:t>Give your callsign at the beginning of a transmission, at least every 15 minutes during a transmission, and at the end of all transmissions.</a:t>
            </a:r>
          </a:p>
          <a:p>
            <a:r>
              <a:rPr lang="en-US" sz="2400" dirty="0"/>
              <a:t>Keywords to use:</a:t>
            </a:r>
          </a:p>
          <a:p>
            <a:pPr lvl="1"/>
            <a:r>
              <a:rPr lang="en-US" sz="2000" dirty="0"/>
              <a:t>“Go ahead” or “over”  - use at the end of a transmission to indicate any other station is invited to transmit.</a:t>
            </a:r>
          </a:p>
          <a:p>
            <a:pPr lvl="1"/>
            <a:r>
              <a:rPr lang="en-US" sz="2000" dirty="0"/>
              <a:t>“Stand by” or “wait” – use for a temporary interruption of the contact or message</a:t>
            </a:r>
          </a:p>
          <a:p>
            <a:pPr lvl="1"/>
            <a:r>
              <a:rPr lang="en-US" sz="2000" dirty="0"/>
              <a:t>“Copy” – I understand or have received your message</a:t>
            </a:r>
          </a:p>
          <a:p>
            <a:pPr lvl="2"/>
            <a:r>
              <a:rPr lang="en-US" sz="1600" dirty="0"/>
              <a:t>“How copy” – did you receive the message?  (You may want to read the message back to the original transmitter of the message.)</a:t>
            </a:r>
          </a:p>
          <a:p>
            <a:pPr lvl="2"/>
            <a:r>
              <a:rPr lang="en-US" sz="1600" dirty="0"/>
              <a:t>“Good copy” – I received your message clearly.</a:t>
            </a:r>
          </a:p>
          <a:p>
            <a:pPr lvl="1"/>
            <a:r>
              <a:rPr lang="en-US" sz="2000" dirty="0"/>
              <a:t>“Say again?” – request for the transmitting station to repeat all or part of their message. (Do not use “repeat” for this request.)</a:t>
            </a:r>
          </a:p>
          <a:p>
            <a:pPr lvl="1"/>
            <a:r>
              <a:rPr lang="en-US" sz="2000" dirty="0"/>
              <a:t>“Roger” – indication that the transmission has been received clearly or correctly</a:t>
            </a:r>
          </a:p>
          <a:p>
            <a:pPr lvl="1"/>
            <a:r>
              <a:rPr lang="en-US" sz="2000" dirty="0"/>
              <a:t>“Clear” or “out” – end of the contact</a:t>
            </a:r>
          </a:p>
          <a:p>
            <a:pPr lvl="2"/>
            <a:r>
              <a:rPr lang="en-US" sz="1600" dirty="0"/>
              <a:t>Do not use “Over and out” to end a contact</a:t>
            </a:r>
          </a:p>
        </p:txBody>
      </p:sp>
    </p:spTree>
    <p:extLst>
      <p:ext uri="{BB962C8B-B14F-4D97-AF65-F5344CB8AC3E}">
        <p14:creationId xmlns:p14="http://schemas.microsoft.com/office/powerpoint/2010/main" val="87401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B27C-36E6-5444-ACAF-A93472082239}"/>
              </a:ext>
            </a:extLst>
          </p:cNvPr>
          <p:cNvSpPr>
            <a:spLocks noGrp="1"/>
          </p:cNvSpPr>
          <p:nvPr>
            <p:ph type="title"/>
          </p:nvPr>
        </p:nvSpPr>
        <p:spPr/>
        <p:txBody>
          <a:bodyPr/>
          <a:lstStyle/>
          <a:p>
            <a:r>
              <a:rPr lang="en-US" dirty="0"/>
              <a:t>GMRS Frequencies and Channels</a:t>
            </a:r>
          </a:p>
        </p:txBody>
      </p:sp>
      <p:sp>
        <p:nvSpPr>
          <p:cNvPr id="3" name="Content Placeholder 2">
            <a:extLst>
              <a:ext uri="{FF2B5EF4-FFF2-40B4-BE49-F238E27FC236}">
                <a16:creationId xmlns:a16="http://schemas.microsoft.com/office/drawing/2014/main" id="{90BAB4C7-5B6F-574C-E3B5-F36103F04F7B}"/>
              </a:ext>
            </a:extLst>
          </p:cNvPr>
          <p:cNvSpPr>
            <a:spLocks noGrp="1"/>
          </p:cNvSpPr>
          <p:nvPr>
            <p:ph idx="1"/>
          </p:nvPr>
        </p:nvSpPr>
        <p:spPr/>
        <p:txBody>
          <a:bodyPr/>
          <a:lstStyle/>
          <a:p>
            <a:r>
              <a:rPr lang="en-US" dirty="0"/>
              <a:t>The 462.5625 MHz to 462.7250 MHz frequency range allocated to GMRS is broken down into 30 channels, 22 of which are shared with FRS.</a:t>
            </a:r>
          </a:p>
          <a:p>
            <a:pPr lvl="1"/>
            <a:r>
              <a:rPr lang="en-US" dirty="0"/>
              <a:t>As previously noted, 8 pairs of frequencies are designated for GMRS repeater use.</a:t>
            </a:r>
          </a:p>
          <a:p>
            <a:endParaRPr lang="en-US" dirty="0"/>
          </a:p>
          <a:p>
            <a:endParaRPr lang="en-US" dirty="0"/>
          </a:p>
        </p:txBody>
      </p:sp>
    </p:spTree>
    <p:extLst>
      <p:ext uri="{BB962C8B-B14F-4D97-AF65-F5344CB8AC3E}">
        <p14:creationId xmlns:p14="http://schemas.microsoft.com/office/powerpoint/2010/main" val="239299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6EEA56-D426-0033-2851-1A24AE64619A}"/>
              </a:ext>
            </a:extLst>
          </p:cNvPr>
          <p:cNvGraphicFramePr>
            <a:graphicFrameLocks noGrp="1"/>
          </p:cNvGraphicFramePr>
          <p:nvPr>
            <p:ph idx="1"/>
            <p:extLst>
              <p:ext uri="{D42A27DB-BD31-4B8C-83A1-F6EECF244321}">
                <p14:modId xmlns:p14="http://schemas.microsoft.com/office/powerpoint/2010/main" val="732490607"/>
              </p:ext>
            </p:extLst>
          </p:nvPr>
        </p:nvGraphicFramePr>
        <p:xfrm>
          <a:off x="171984" y="0"/>
          <a:ext cx="9412204" cy="6863080"/>
        </p:xfrm>
        <a:graphic>
          <a:graphicData uri="http://schemas.openxmlformats.org/drawingml/2006/table">
            <a:tbl>
              <a:tblPr firstRow="1" bandRow="1">
                <a:tableStyleId>{D7AC3CCA-C797-4891-BE02-D94E43425B78}</a:tableStyleId>
              </a:tblPr>
              <a:tblGrid>
                <a:gridCol w="802005">
                  <a:extLst>
                    <a:ext uri="{9D8B030D-6E8A-4147-A177-3AD203B41FA5}">
                      <a16:colId xmlns:a16="http://schemas.microsoft.com/office/drawing/2014/main" val="997149028"/>
                    </a:ext>
                  </a:extLst>
                </a:gridCol>
                <a:gridCol w="929239">
                  <a:extLst>
                    <a:ext uri="{9D8B030D-6E8A-4147-A177-3AD203B41FA5}">
                      <a16:colId xmlns:a16="http://schemas.microsoft.com/office/drawing/2014/main" val="1343307362"/>
                    </a:ext>
                  </a:extLst>
                </a:gridCol>
                <a:gridCol w="914400">
                  <a:extLst>
                    <a:ext uri="{9D8B030D-6E8A-4147-A177-3AD203B41FA5}">
                      <a16:colId xmlns:a16="http://schemas.microsoft.com/office/drawing/2014/main" val="1418731786"/>
                    </a:ext>
                  </a:extLst>
                </a:gridCol>
                <a:gridCol w="1554480">
                  <a:extLst>
                    <a:ext uri="{9D8B030D-6E8A-4147-A177-3AD203B41FA5}">
                      <a16:colId xmlns:a16="http://schemas.microsoft.com/office/drawing/2014/main" val="2431628953"/>
                    </a:ext>
                  </a:extLst>
                </a:gridCol>
                <a:gridCol w="914400">
                  <a:extLst>
                    <a:ext uri="{9D8B030D-6E8A-4147-A177-3AD203B41FA5}">
                      <a16:colId xmlns:a16="http://schemas.microsoft.com/office/drawing/2014/main" val="3874848706"/>
                    </a:ext>
                  </a:extLst>
                </a:gridCol>
                <a:gridCol w="1554480">
                  <a:extLst>
                    <a:ext uri="{9D8B030D-6E8A-4147-A177-3AD203B41FA5}">
                      <a16:colId xmlns:a16="http://schemas.microsoft.com/office/drawing/2014/main" val="3185491252"/>
                    </a:ext>
                  </a:extLst>
                </a:gridCol>
                <a:gridCol w="2743200">
                  <a:extLst>
                    <a:ext uri="{9D8B030D-6E8A-4147-A177-3AD203B41FA5}">
                      <a16:colId xmlns:a16="http://schemas.microsoft.com/office/drawing/2014/main" val="1654895993"/>
                    </a:ext>
                  </a:extLst>
                </a:gridCol>
              </a:tblGrid>
              <a:tr h="370840">
                <a:tc rowSpan="2">
                  <a:txBody>
                    <a:bodyPr/>
                    <a:lstStyle/>
                    <a:p>
                      <a:r>
                        <a:rPr lang="en-US" sz="1200" dirty="0"/>
                        <a:t>Channel</a:t>
                      </a:r>
                    </a:p>
                  </a:txBody>
                  <a:tcPr/>
                </a:tc>
                <a:tc rowSpan="2">
                  <a:txBody>
                    <a:bodyPr/>
                    <a:lstStyle/>
                    <a:p>
                      <a:pPr algn="ctr"/>
                      <a:r>
                        <a:rPr lang="en-US" sz="1200" dirty="0"/>
                        <a:t>Frequency (MHz)</a:t>
                      </a:r>
                    </a:p>
                  </a:txBody>
                  <a:tcPr/>
                </a:tc>
                <a:tc gridSpan="2">
                  <a:txBody>
                    <a:bodyPr/>
                    <a:lstStyle/>
                    <a:p>
                      <a:pPr algn="ctr"/>
                      <a:r>
                        <a:rPr lang="en-US" sz="1400" dirty="0"/>
                        <a:t>FRS</a:t>
                      </a:r>
                    </a:p>
                  </a:txBody>
                  <a:tcPr/>
                </a:tc>
                <a:tc hMerge="1">
                  <a:txBody>
                    <a:bodyPr/>
                    <a:lstStyle/>
                    <a:p>
                      <a:endParaRPr lang="en-US" sz="1400" dirty="0"/>
                    </a:p>
                  </a:txBody>
                  <a:tcPr/>
                </a:tc>
                <a:tc gridSpan="2">
                  <a:txBody>
                    <a:bodyPr/>
                    <a:lstStyle/>
                    <a:p>
                      <a:pPr algn="ctr"/>
                      <a:r>
                        <a:rPr lang="en-US" sz="1400" dirty="0"/>
                        <a:t>GMRS</a:t>
                      </a:r>
                    </a:p>
                  </a:txBody>
                  <a:tcPr/>
                </a:tc>
                <a:tc hMerge="1">
                  <a:txBody>
                    <a:bodyPr/>
                    <a:lstStyle/>
                    <a:p>
                      <a:endParaRPr lang="en-US" sz="1400" dirty="0"/>
                    </a:p>
                  </a:txBody>
                  <a:tcPr/>
                </a:tc>
                <a:tc rowSpan="2">
                  <a:txBody>
                    <a:bodyPr/>
                    <a:lstStyle/>
                    <a:p>
                      <a:pPr algn="ctr"/>
                      <a:r>
                        <a:rPr lang="en-US" sz="1400" dirty="0"/>
                        <a:t>Notes</a:t>
                      </a:r>
                    </a:p>
                  </a:txBody>
                  <a:tcPr/>
                </a:tc>
                <a:extLst>
                  <a:ext uri="{0D108BD9-81ED-4DB2-BD59-A6C34878D82A}">
                    <a16:rowId xmlns:a16="http://schemas.microsoft.com/office/drawing/2014/main" val="3515348698"/>
                  </a:ext>
                </a:extLst>
              </a:tr>
              <a:tr h="370840">
                <a:tc vMerge="1">
                  <a:txBody>
                    <a:bodyPr/>
                    <a:lstStyle/>
                    <a:p>
                      <a:endParaRPr dirty="0"/>
                    </a:p>
                  </a:txBody>
                  <a:tcPr/>
                </a:tc>
                <a:tc vMerge="1">
                  <a:txBody>
                    <a:bodyPr/>
                    <a:lstStyle/>
                    <a:p>
                      <a:endParaRPr dirty="0"/>
                    </a:p>
                  </a:txBody>
                  <a:tcPr/>
                </a:tc>
                <a:tc>
                  <a:txBody>
                    <a:bodyPr/>
                    <a:lstStyle/>
                    <a:p>
                      <a:pPr algn="ctr"/>
                      <a:r>
                        <a:rPr lang="en-US" sz="1200" dirty="0"/>
                        <a:t>Bandwidth (kHz)</a:t>
                      </a:r>
                    </a:p>
                  </a:txBody>
                  <a:tcPr/>
                </a:tc>
                <a:tc>
                  <a:txBody>
                    <a:bodyPr/>
                    <a:lstStyle/>
                    <a:p>
                      <a:pPr algn="ctr"/>
                      <a:r>
                        <a:rPr lang="en-US" sz="1200" dirty="0"/>
                        <a:t>Maximum Transmit Power (W)</a:t>
                      </a:r>
                    </a:p>
                  </a:txBody>
                  <a:tcPr/>
                </a:tc>
                <a:tc>
                  <a:txBody>
                    <a:bodyPr/>
                    <a:lstStyle/>
                    <a:p>
                      <a:pPr algn="ctr"/>
                      <a:r>
                        <a:rPr lang="en-US" sz="1200" dirty="0"/>
                        <a:t>Bandwidth (kHz)</a:t>
                      </a:r>
                    </a:p>
                  </a:txBody>
                  <a:tcPr/>
                </a:tc>
                <a:tc>
                  <a:txBody>
                    <a:bodyPr/>
                    <a:lstStyle/>
                    <a:p>
                      <a:pPr algn="ctr"/>
                      <a:r>
                        <a:rPr lang="en-US" sz="1200" dirty="0"/>
                        <a:t>Maximum Transmit Power (W)</a:t>
                      </a:r>
                    </a:p>
                  </a:txBody>
                  <a:tcPr/>
                </a:tc>
                <a:tc vMerge="1">
                  <a:txBody>
                    <a:bodyPr/>
                    <a:lstStyle/>
                    <a:p>
                      <a:pPr algn="ctr"/>
                      <a:endParaRPr lang="en-US" sz="1200" dirty="0"/>
                    </a:p>
                  </a:txBody>
                  <a:tcPr/>
                </a:tc>
                <a:extLst>
                  <a:ext uri="{0D108BD9-81ED-4DB2-BD59-A6C34878D82A}">
                    <a16:rowId xmlns:a16="http://schemas.microsoft.com/office/drawing/2014/main" val="2455889617"/>
                  </a:ext>
                </a:extLst>
              </a:tr>
              <a:tr h="274320">
                <a:tc>
                  <a:txBody>
                    <a:bodyPr/>
                    <a:lstStyle/>
                    <a:p>
                      <a:r>
                        <a:rPr lang="en-US" sz="1200" dirty="0"/>
                        <a:t>1</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462.5625</a:t>
                      </a:r>
                    </a:p>
                  </a:txBody>
                  <a:tcPr marL="9525" marR="9525" marT="9525" marB="0" anchor="ctr"/>
                </a:tc>
                <a:tc>
                  <a:txBody>
                    <a:bodyPr/>
                    <a:lstStyle/>
                    <a:p>
                      <a:pPr algn="ctr"/>
                      <a:r>
                        <a:rPr lang="en-US" sz="1200" dirty="0"/>
                        <a:t>12.5</a:t>
                      </a:r>
                    </a:p>
                  </a:txBody>
                  <a:tcPr anchor="ctr"/>
                </a:tc>
                <a:tc>
                  <a:txBody>
                    <a:bodyPr/>
                    <a:lstStyle/>
                    <a:p>
                      <a:pPr algn="ctr"/>
                      <a:r>
                        <a:rPr lang="en-US" sz="1200" dirty="0"/>
                        <a:t>2</a:t>
                      </a:r>
                    </a:p>
                  </a:txBody>
                  <a:tcPr anchor="b"/>
                </a:tc>
                <a:tc>
                  <a:txBody>
                    <a:bodyPr/>
                    <a:lstStyle/>
                    <a:p>
                      <a:pPr algn="ctr"/>
                      <a:r>
                        <a:rPr lang="en-US" sz="1200" dirty="0"/>
                        <a:t>20</a:t>
                      </a:r>
                    </a:p>
                  </a:txBody>
                  <a:tcPr anchor="b"/>
                </a:tc>
                <a:tc>
                  <a:txBody>
                    <a:bodyPr/>
                    <a:lstStyle/>
                    <a:p>
                      <a:pPr algn="ctr"/>
                      <a:r>
                        <a:rPr lang="en-US" sz="1200" dirty="0"/>
                        <a:t>5</a:t>
                      </a:r>
                    </a:p>
                  </a:txBody>
                  <a:tcPr anchor="b"/>
                </a:tc>
                <a:tc>
                  <a:txBody>
                    <a:bodyPr/>
                    <a:lstStyle/>
                    <a:p>
                      <a:pPr algn="ctr"/>
                      <a:r>
                        <a:rPr lang="en-US" sz="1200" dirty="0"/>
                        <a:t>Shared simplex channels</a:t>
                      </a:r>
                    </a:p>
                  </a:txBody>
                  <a:tcPr anchor="b"/>
                </a:tc>
                <a:extLst>
                  <a:ext uri="{0D108BD9-81ED-4DB2-BD59-A6C34878D82A}">
                    <a16:rowId xmlns:a16="http://schemas.microsoft.com/office/drawing/2014/main" val="696160806"/>
                  </a:ext>
                </a:extLst>
              </a:tr>
              <a:tr h="274320">
                <a:tc>
                  <a:txBody>
                    <a:bodyPr/>
                    <a:lstStyle/>
                    <a:p>
                      <a:r>
                        <a:rPr lang="en-US" sz="1200" dirty="0"/>
                        <a:t>2</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462.5875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a:t>
                      </a:r>
                    </a:p>
                  </a:txBody>
                  <a:tcPr anchor="b"/>
                </a:tc>
                <a:tc>
                  <a:txBody>
                    <a:bodyPr/>
                    <a:lstStyle/>
                    <a:p>
                      <a:pPr algn="ctr"/>
                      <a:r>
                        <a:rPr lang="en-US" sz="1200" dirty="0"/>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5</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algn="ctr"/>
                      <a:r>
                        <a:rPr lang="en-US" sz="1200" dirty="0"/>
                        <a:t>Shared simplex channels</a:t>
                      </a:r>
                    </a:p>
                  </a:txBody>
                  <a:tcPr anchor="b"/>
                </a:tc>
                <a:extLst>
                  <a:ext uri="{0D108BD9-81ED-4DB2-BD59-A6C34878D82A}">
                    <a16:rowId xmlns:a16="http://schemas.microsoft.com/office/drawing/2014/main" val="1769349138"/>
                  </a:ext>
                </a:extLst>
              </a:tr>
              <a:tr h="274320">
                <a:tc>
                  <a:txBody>
                    <a:bodyPr/>
                    <a:lstStyle/>
                    <a:p>
                      <a:r>
                        <a:rPr lang="en-US" sz="1200" dirty="0"/>
                        <a:t>3</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462.6125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a:t>
                      </a:r>
                    </a:p>
                  </a:txBody>
                  <a:tcPr anchor="b"/>
                </a:tc>
                <a:tc>
                  <a:txBody>
                    <a:bodyPr/>
                    <a:lstStyle/>
                    <a:p>
                      <a:pPr algn="ctr"/>
                      <a:r>
                        <a:rPr lang="en-US" sz="1200" dirty="0"/>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Shared simplex channels</a:t>
                      </a:r>
                    </a:p>
                  </a:txBody>
                  <a:tcPr anchor="b"/>
                </a:tc>
                <a:extLst>
                  <a:ext uri="{0D108BD9-81ED-4DB2-BD59-A6C34878D82A}">
                    <a16:rowId xmlns:a16="http://schemas.microsoft.com/office/drawing/2014/main" val="134705643"/>
                  </a:ext>
                </a:extLst>
              </a:tr>
              <a:tr h="274320">
                <a:tc>
                  <a:txBody>
                    <a:bodyPr/>
                    <a:lstStyle/>
                    <a:p>
                      <a:r>
                        <a:rPr lang="en-US" sz="1200" dirty="0"/>
                        <a:t>4</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462.6375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12.5</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algn="ctr"/>
                      <a:r>
                        <a:rPr lang="en-US" sz="1200" dirty="0"/>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5</a:t>
                      </a:r>
                    </a:p>
                  </a:txBody>
                  <a:tcPr anchor="b"/>
                </a:tc>
                <a:tc>
                  <a:txBody>
                    <a:bodyPr/>
                    <a:lstStyle/>
                    <a:p>
                      <a:pPr algn="ctr"/>
                      <a:r>
                        <a:rPr lang="en-US" sz="1200" dirty="0"/>
                        <a:t>Shared simplex channels</a:t>
                      </a:r>
                    </a:p>
                  </a:txBody>
                  <a:tcPr anchor="b"/>
                </a:tc>
                <a:extLst>
                  <a:ext uri="{0D108BD9-81ED-4DB2-BD59-A6C34878D82A}">
                    <a16:rowId xmlns:a16="http://schemas.microsoft.com/office/drawing/2014/main" val="514136209"/>
                  </a:ext>
                </a:extLst>
              </a:tr>
              <a:tr h="274320">
                <a:tc>
                  <a:txBody>
                    <a:bodyPr/>
                    <a:lstStyle/>
                    <a:p>
                      <a:r>
                        <a:rPr lang="en-US" sz="1200" dirty="0"/>
                        <a:t>5</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462.6625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algn="ctr"/>
                      <a:r>
                        <a:rPr lang="en-US" sz="1200" dirty="0"/>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Shared simplex channels</a:t>
                      </a:r>
                    </a:p>
                  </a:txBody>
                  <a:tcPr anchor="b"/>
                </a:tc>
                <a:extLst>
                  <a:ext uri="{0D108BD9-81ED-4DB2-BD59-A6C34878D82A}">
                    <a16:rowId xmlns:a16="http://schemas.microsoft.com/office/drawing/2014/main" val="2753450845"/>
                  </a:ext>
                </a:extLst>
              </a:tr>
              <a:tr h="274320">
                <a:tc>
                  <a:txBody>
                    <a:bodyPr/>
                    <a:lstStyle/>
                    <a:p>
                      <a:r>
                        <a:rPr lang="en-US" sz="1200" dirty="0"/>
                        <a:t>6</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462.6875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algn="ctr"/>
                      <a:r>
                        <a:rPr lang="en-US" sz="1200" dirty="0"/>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5</a:t>
                      </a:r>
                    </a:p>
                  </a:txBody>
                  <a:tcPr anchor="b"/>
                </a:tc>
                <a:tc>
                  <a:txBody>
                    <a:bodyPr/>
                    <a:lstStyle/>
                    <a:p>
                      <a:pPr algn="ctr"/>
                      <a:r>
                        <a:rPr lang="en-US" sz="1200" dirty="0"/>
                        <a:t>Shared simplex channels</a:t>
                      </a:r>
                    </a:p>
                  </a:txBody>
                  <a:tcPr anchor="b"/>
                </a:tc>
                <a:extLst>
                  <a:ext uri="{0D108BD9-81ED-4DB2-BD59-A6C34878D82A}">
                    <a16:rowId xmlns:a16="http://schemas.microsoft.com/office/drawing/2014/main" val="2529152990"/>
                  </a:ext>
                </a:extLst>
              </a:tr>
              <a:tr h="274320">
                <a:tc>
                  <a:txBody>
                    <a:bodyPr/>
                    <a:lstStyle/>
                    <a:p>
                      <a:r>
                        <a:rPr lang="en-US" sz="1200" dirty="0"/>
                        <a:t>7</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462.7125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a:t>
                      </a:r>
                    </a:p>
                  </a:txBody>
                  <a:tcPr anchor="b"/>
                </a:tc>
                <a:tc>
                  <a:txBody>
                    <a:bodyPr/>
                    <a:lstStyle/>
                    <a:p>
                      <a:pPr algn="ctr"/>
                      <a:r>
                        <a:rPr lang="en-US" sz="1200" dirty="0"/>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Shared simplex channels</a:t>
                      </a:r>
                    </a:p>
                  </a:txBody>
                  <a:tcPr anchor="b"/>
                </a:tc>
                <a:extLst>
                  <a:ext uri="{0D108BD9-81ED-4DB2-BD59-A6C34878D82A}">
                    <a16:rowId xmlns:a16="http://schemas.microsoft.com/office/drawing/2014/main" val="935444135"/>
                  </a:ext>
                </a:extLst>
              </a:tr>
              <a:tr h="274320">
                <a:tc>
                  <a:txBody>
                    <a:bodyPr/>
                    <a:lstStyle/>
                    <a:p>
                      <a:r>
                        <a:rPr lang="en-US" sz="1200" dirty="0">
                          <a:solidFill>
                            <a:srgbClr val="0000FF"/>
                          </a:solidFill>
                        </a:rPr>
                        <a:t>8</a:t>
                      </a:r>
                    </a:p>
                  </a:txBody>
                  <a:tcPr anchor="b"/>
                </a:tc>
                <a:tc>
                  <a:txBody>
                    <a:bodyPr/>
                    <a:lstStyle/>
                    <a:p>
                      <a:pPr algn="ctr" fontAlgn="b">
                        <a:buNone/>
                      </a:pPr>
                      <a:r>
                        <a:rPr lang="en-US" sz="1200" b="0" i="0" u="none" strike="noStrike" dirty="0">
                          <a:solidFill>
                            <a:srgbClr val="0000FF"/>
                          </a:solidFill>
                          <a:effectLst/>
                          <a:latin typeface="Aptos Narrow" panose="020B0004020202020204" pitchFamily="34" charset="0"/>
                        </a:rPr>
                        <a:t>467.5625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ctr"/>
                </a:tc>
                <a:tc>
                  <a:txBody>
                    <a:bodyPr/>
                    <a:lstStyle/>
                    <a:p>
                      <a:pPr algn="ctr"/>
                      <a:r>
                        <a:rPr lang="en-US" sz="1200" dirty="0">
                          <a:solidFill>
                            <a:srgbClr val="0000FF"/>
                          </a:solidFill>
                        </a:rPr>
                        <a:t>0.5</a:t>
                      </a:r>
                    </a:p>
                  </a:txBody>
                  <a:tcPr anchor="b"/>
                </a:tc>
                <a:tc>
                  <a:txBody>
                    <a:bodyPr/>
                    <a:lstStyle/>
                    <a:p>
                      <a:pPr algn="ctr"/>
                      <a:r>
                        <a:rPr lang="en-US" sz="1200" dirty="0">
                          <a:solidFill>
                            <a:srgbClr val="0000FF"/>
                          </a:solidFill>
                        </a:rPr>
                        <a:t>12.5</a:t>
                      </a:r>
                    </a:p>
                  </a:txBody>
                  <a:tcPr anchor="b"/>
                </a:tc>
                <a:tc>
                  <a:txBody>
                    <a:bodyPr/>
                    <a:lstStyle/>
                    <a:p>
                      <a:pPr algn="ctr"/>
                      <a:r>
                        <a:rPr lang="en-US" sz="1200" dirty="0">
                          <a:solidFill>
                            <a:srgbClr val="0000FF"/>
                          </a:solidFill>
                        </a:rPr>
                        <a:t>0.5</a:t>
                      </a:r>
                    </a:p>
                  </a:txBody>
                  <a:tcPr anchor="b"/>
                </a:tc>
                <a:tc>
                  <a:txBody>
                    <a:bodyPr/>
                    <a:lstStyle/>
                    <a:p>
                      <a:pPr algn="ctr"/>
                      <a:r>
                        <a:rPr lang="en-US" sz="1200" dirty="0">
                          <a:solidFill>
                            <a:srgbClr val="0000FF"/>
                          </a:solidFill>
                        </a:rPr>
                        <a:t>Handheld radios only</a:t>
                      </a:r>
                    </a:p>
                  </a:txBody>
                  <a:tcPr anchor="b"/>
                </a:tc>
                <a:extLst>
                  <a:ext uri="{0D108BD9-81ED-4DB2-BD59-A6C34878D82A}">
                    <a16:rowId xmlns:a16="http://schemas.microsoft.com/office/drawing/2014/main" val="3856122211"/>
                  </a:ext>
                </a:extLst>
              </a:tr>
              <a:tr h="274320">
                <a:tc>
                  <a:txBody>
                    <a:bodyPr/>
                    <a:lstStyle/>
                    <a:p>
                      <a:r>
                        <a:rPr lang="en-US" sz="1200" dirty="0">
                          <a:solidFill>
                            <a:srgbClr val="0000FF"/>
                          </a:solidFill>
                        </a:rPr>
                        <a:t>9</a:t>
                      </a:r>
                    </a:p>
                  </a:txBody>
                  <a:tcPr anchor="b"/>
                </a:tc>
                <a:tc>
                  <a:txBody>
                    <a:bodyPr/>
                    <a:lstStyle/>
                    <a:p>
                      <a:pPr algn="ctr" fontAlgn="b">
                        <a:buNone/>
                      </a:pPr>
                      <a:r>
                        <a:rPr lang="en-US" sz="1200" b="0" i="0" u="none" strike="noStrike" dirty="0">
                          <a:solidFill>
                            <a:srgbClr val="0000FF"/>
                          </a:solidFill>
                          <a:effectLst/>
                          <a:latin typeface="Aptos Narrow" panose="020B0004020202020204" pitchFamily="34" charset="0"/>
                        </a:rPr>
                        <a:t>467.5875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12.5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Handheld radios only</a:t>
                      </a:r>
                    </a:p>
                  </a:txBody>
                  <a:tcPr anchor="b"/>
                </a:tc>
                <a:extLst>
                  <a:ext uri="{0D108BD9-81ED-4DB2-BD59-A6C34878D82A}">
                    <a16:rowId xmlns:a16="http://schemas.microsoft.com/office/drawing/2014/main" val="4020215308"/>
                  </a:ext>
                </a:extLst>
              </a:tr>
              <a:tr h="274320">
                <a:tc>
                  <a:txBody>
                    <a:bodyPr/>
                    <a:lstStyle/>
                    <a:p>
                      <a:r>
                        <a:rPr lang="en-US" sz="1200" dirty="0">
                          <a:solidFill>
                            <a:srgbClr val="0000FF"/>
                          </a:solidFill>
                        </a:rPr>
                        <a:t>10</a:t>
                      </a:r>
                    </a:p>
                  </a:txBody>
                  <a:tcPr anchor="b"/>
                </a:tc>
                <a:tc>
                  <a:txBody>
                    <a:bodyPr/>
                    <a:lstStyle/>
                    <a:p>
                      <a:pPr algn="ctr" fontAlgn="b">
                        <a:buNone/>
                      </a:pPr>
                      <a:r>
                        <a:rPr lang="en-US" sz="1200" b="0" i="0" u="none" strike="noStrike" dirty="0">
                          <a:solidFill>
                            <a:srgbClr val="0000FF"/>
                          </a:solidFill>
                          <a:effectLst/>
                          <a:latin typeface="Aptos Narrow" panose="020B0004020202020204" pitchFamily="34" charset="0"/>
                        </a:rPr>
                        <a:t>467.6125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12.5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Handheld radios only</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extLst>
                  <a:ext uri="{0D108BD9-81ED-4DB2-BD59-A6C34878D82A}">
                    <a16:rowId xmlns:a16="http://schemas.microsoft.com/office/drawing/2014/main" val="686915482"/>
                  </a:ext>
                </a:extLst>
              </a:tr>
              <a:tr h="274320">
                <a:tc>
                  <a:txBody>
                    <a:bodyPr/>
                    <a:lstStyle/>
                    <a:p>
                      <a:r>
                        <a:rPr lang="en-US" sz="1200" dirty="0">
                          <a:solidFill>
                            <a:srgbClr val="0000FF"/>
                          </a:solidFill>
                        </a:rPr>
                        <a:t>11</a:t>
                      </a:r>
                    </a:p>
                  </a:txBody>
                  <a:tcPr anchor="b"/>
                </a:tc>
                <a:tc>
                  <a:txBody>
                    <a:bodyPr/>
                    <a:lstStyle/>
                    <a:p>
                      <a:pPr algn="ctr" fontAlgn="b">
                        <a:buNone/>
                      </a:pPr>
                      <a:r>
                        <a:rPr lang="en-US" sz="1200" b="0" i="0" u="none" strike="noStrike" dirty="0">
                          <a:solidFill>
                            <a:srgbClr val="0000FF"/>
                          </a:solidFill>
                          <a:effectLst/>
                          <a:latin typeface="Aptos Narrow" panose="020B0004020202020204" pitchFamily="34" charset="0"/>
                        </a:rPr>
                        <a:t>467.6375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12.5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0.5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12.5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0.5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Handheld radios only</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extLst>
                  <a:ext uri="{0D108BD9-81ED-4DB2-BD59-A6C34878D82A}">
                    <a16:rowId xmlns:a16="http://schemas.microsoft.com/office/drawing/2014/main" val="643204751"/>
                  </a:ext>
                </a:extLst>
              </a:tr>
              <a:tr h="274320">
                <a:tc>
                  <a:txBody>
                    <a:bodyPr/>
                    <a:lstStyle/>
                    <a:p>
                      <a:r>
                        <a:rPr lang="en-US" sz="1200" dirty="0">
                          <a:solidFill>
                            <a:srgbClr val="0000FF"/>
                          </a:solidFill>
                        </a:rPr>
                        <a:t>12</a:t>
                      </a:r>
                    </a:p>
                  </a:txBody>
                  <a:tcPr anchor="b"/>
                </a:tc>
                <a:tc>
                  <a:txBody>
                    <a:bodyPr/>
                    <a:lstStyle/>
                    <a:p>
                      <a:pPr algn="ctr" fontAlgn="b">
                        <a:buNone/>
                      </a:pPr>
                      <a:r>
                        <a:rPr lang="en-US" sz="1200" b="0" i="0" u="none" strike="noStrike" dirty="0">
                          <a:solidFill>
                            <a:srgbClr val="0000FF"/>
                          </a:solidFill>
                          <a:effectLst/>
                          <a:latin typeface="Aptos Narrow" panose="020B0004020202020204" pitchFamily="34" charset="0"/>
                        </a:rPr>
                        <a:t>467.6625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FF"/>
                          </a:solidFill>
                          <a:effectLst/>
                          <a:uLnTx/>
                          <a:uFillTx/>
                          <a:latin typeface="Aptos" panose="02110004020202020204"/>
                          <a:ea typeface="+mn-ea"/>
                          <a:cs typeface="+mn-cs"/>
                        </a:rPr>
                        <a:t>12.5</a:t>
                      </a:r>
                      <a:endPar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Handheld radios only</a:t>
                      </a:r>
                    </a:p>
                  </a:txBody>
                  <a:tcPr anchor="b"/>
                </a:tc>
                <a:extLst>
                  <a:ext uri="{0D108BD9-81ED-4DB2-BD59-A6C34878D82A}">
                    <a16:rowId xmlns:a16="http://schemas.microsoft.com/office/drawing/2014/main" val="400074968"/>
                  </a:ext>
                </a:extLst>
              </a:tr>
              <a:tr h="274320">
                <a:tc>
                  <a:txBody>
                    <a:bodyPr/>
                    <a:lstStyle/>
                    <a:p>
                      <a:r>
                        <a:rPr lang="en-US" sz="1200" dirty="0">
                          <a:solidFill>
                            <a:srgbClr val="0000FF"/>
                          </a:solidFill>
                        </a:rPr>
                        <a:t>13</a:t>
                      </a:r>
                    </a:p>
                  </a:txBody>
                  <a:tcPr anchor="b"/>
                </a:tc>
                <a:tc>
                  <a:txBody>
                    <a:bodyPr/>
                    <a:lstStyle/>
                    <a:p>
                      <a:pPr algn="ctr" fontAlgn="b">
                        <a:buNone/>
                      </a:pPr>
                      <a:r>
                        <a:rPr lang="en-US" sz="1200" b="0" i="0" u="none" strike="noStrike" dirty="0">
                          <a:solidFill>
                            <a:srgbClr val="0000FF"/>
                          </a:solidFill>
                          <a:effectLst/>
                          <a:latin typeface="Aptos Narrow" panose="020B0004020202020204" pitchFamily="34" charset="0"/>
                        </a:rPr>
                        <a:t>467.6875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Handheld radios only</a:t>
                      </a:r>
                    </a:p>
                  </a:txBody>
                  <a:tcPr anchor="b"/>
                </a:tc>
                <a:extLst>
                  <a:ext uri="{0D108BD9-81ED-4DB2-BD59-A6C34878D82A}">
                    <a16:rowId xmlns:a16="http://schemas.microsoft.com/office/drawing/2014/main" val="1595354673"/>
                  </a:ext>
                </a:extLst>
              </a:tr>
              <a:tr h="274320">
                <a:tc>
                  <a:txBody>
                    <a:bodyPr/>
                    <a:lstStyle/>
                    <a:p>
                      <a:r>
                        <a:rPr lang="en-US" sz="1200" dirty="0">
                          <a:solidFill>
                            <a:schemeClr val="tx2">
                              <a:lumMod val="90000"/>
                              <a:lumOff val="10000"/>
                            </a:schemeClr>
                          </a:solidFill>
                        </a:rPr>
                        <a:t>14</a:t>
                      </a:r>
                    </a:p>
                  </a:txBody>
                  <a:tcPr anchor="b"/>
                </a:tc>
                <a:tc>
                  <a:txBody>
                    <a:bodyPr/>
                    <a:lstStyle/>
                    <a:p>
                      <a:pPr algn="ctr" fontAlgn="b">
                        <a:buNone/>
                      </a:pPr>
                      <a:r>
                        <a:rPr lang="en-US" sz="1200" b="0" i="0" u="none" strike="noStrike" dirty="0">
                          <a:solidFill>
                            <a:schemeClr val="tx2">
                              <a:lumMod val="90000"/>
                              <a:lumOff val="10000"/>
                            </a:schemeClr>
                          </a:solidFill>
                          <a:effectLst/>
                          <a:latin typeface="Aptos Narrow" panose="020B0004020202020204" pitchFamily="34" charset="0"/>
                        </a:rPr>
                        <a:t>467.7125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12.5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0.5</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ptos" panose="02110004020202020204"/>
                          <a:ea typeface="+mn-ea"/>
                          <a:cs typeface="+mn-cs"/>
                        </a:rPr>
                        <a:t>Handheld radios only</a:t>
                      </a:r>
                    </a:p>
                  </a:txBody>
                  <a:tcPr anchor="b"/>
                </a:tc>
                <a:extLst>
                  <a:ext uri="{0D108BD9-81ED-4DB2-BD59-A6C34878D82A}">
                    <a16:rowId xmlns:a16="http://schemas.microsoft.com/office/drawing/2014/main" val="2528919279"/>
                  </a:ext>
                </a:extLst>
              </a:tr>
              <a:tr h="274320">
                <a:tc>
                  <a:txBody>
                    <a:bodyPr/>
                    <a:lstStyle/>
                    <a:p>
                      <a:r>
                        <a:rPr lang="en-US" sz="1200" dirty="0"/>
                        <a:t>15</a:t>
                      </a:r>
                    </a:p>
                  </a:txBody>
                  <a:tcPr anchor="b"/>
                </a:tc>
                <a:tc>
                  <a:txBody>
                    <a:bodyPr/>
                    <a:lstStyle/>
                    <a:p>
                      <a:pPr algn="ctr" fontAlgn="b">
                        <a:buNone/>
                      </a:pPr>
                      <a:r>
                        <a:rPr lang="en-US" sz="1200" b="0" i="0" u="none" strike="noStrike">
                          <a:solidFill>
                            <a:srgbClr val="000000"/>
                          </a:solidFill>
                          <a:effectLst/>
                          <a:latin typeface="Aptos Narrow" panose="020B0004020202020204" pitchFamily="34" charset="0"/>
                        </a:rPr>
                        <a:t>462.5500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algn="ctr"/>
                      <a:r>
                        <a:rPr lang="en-US" sz="1200" dirty="0">
                          <a:solidFill>
                            <a:srgbClr val="C00000"/>
                          </a:solidFill>
                        </a:rPr>
                        <a:t>50</a:t>
                      </a:r>
                    </a:p>
                  </a:txBody>
                  <a:tcPr anchor="b"/>
                </a:tc>
                <a:tc>
                  <a:txBody>
                    <a:bodyPr/>
                    <a:lstStyle/>
                    <a:p>
                      <a:pPr algn="ctr"/>
                      <a:r>
                        <a:rPr lang="en-US" sz="1200" dirty="0">
                          <a:solidFill>
                            <a:srgbClr val="C00000"/>
                          </a:solidFill>
                        </a:rPr>
                        <a:t>Repeater output and simplex use</a:t>
                      </a:r>
                    </a:p>
                  </a:txBody>
                  <a:tcPr anchor="b"/>
                </a:tc>
                <a:extLst>
                  <a:ext uri="{0D108BD9-81ED-4DB2-BD59-A6C34878D82A}">
                    <a16:rowId xmlns:a16="http://schemas.microsoft.com/office/drawing/2014/main" val="1559340859"/>
                  </a:ext>
                </a:extLst>
              </a:tr>
              <a:tr h="274320">
                <a:tc>
                  <a:txBody>
                    <a:bodyPr/>
                    <a:lstStyle/>
                    <a:p>
                      <a:r>
                        <a:rPr lang="en-US" sz="1200" dirty="0"/>
                        <a:t>16</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462.5750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algn="ctr"/>
                      <a:r>
                        <a:rPr lang="en-US" sz="1200" dirty="0">
                          <a:solidFill>
                            <a:srgbClr val="C00000"/>
                          </a:solidFill>
                        </a:rPr>
                        <a:t>Repeater output and simplex use</a:t>
                      </a:r>
                    </a:p>
                  </a:txBody>
                  <a:tcPr anchor="b"/>
                </a:tc>
                <a:extLst>
                  <a:ext uri="{0D108BD9-81ED-4DB2-BD59-A6C34878D82A}">
                    <a16:rowId xmlns:a16="http://schemas.microsoft.com/office/drawing/2014/main" val="366383014"/>
                  </a:ext>
                </a:extLst>
              </a:tr>
              <a:tr h="274320">
                <a:tc>
                  <a:txBody>
                    <a:bodyPr/>
                    <a:lstStyle/>
                    <a:p>
                      <a:r>
                        <a:rPr lang="en-US" sz="1200" dirty="0"/>
                        <a:t>17</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462.6000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Repeater output and simplex use</a:t>
                      </a:r>
                    </a:p>
                  </a:txBody>
                  <a:tcPr anchor="b"/>
                </a:tc>
                <a:extLst>
                  <a:ext uri="{0D108BD9-81ED-4DB2-BD59-A6C34878D82A}">
                    <a16:rowId xmlns:a16="http://schemas.microsoft.com/office/drawing/2014/main" val="930951264"/>
                  </a:ext>
                </a:extLst>
              </a:tr>
              <a:tr h="274320">
                <a:tc>
                  <a:txBody>
                    <a:bodyPr/>
                    <a:lstStyle/>
                    <a:p>
                      <a:r>
                        <a:rPr lang="en-US" sz="1200" dirty="0"/>
                        <a:t>18</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462.6250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Repeater output and simplex use</a:t>
                      </a:r>
                    </a:p>
                  </a:txBody>
                  <a:tcPr anchor="b"/>
                </a:tc>
                <a:extLst>
                  <a:ext uri="{0D108BD9-81ED-4DB2-BD59-A6C34878D82A}">
                    <a16:rowId xmlns:a16="http://schemas.microsoft.com/office/drawing/2014/main" val="3075364213"/>
                  </a:ext>
                </a:extLst>
              </a:tr>
              <a:tr h="274320">
                <a:tc>
                  <a:txBody>
                    <a:bodyPr/>
                    <a:lstStyle/>
                    <a:p>
                      <a:r>
                        <a:rPr lang="en-US" sz="1200" dirty="0"/>
                        <a:t>19</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462.6500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Repeater output and simplex use</a:t>
                      </a:r>
                    </a:p>
                  </a:txBody>
                  <a:tcPr anchor="b"/>
                </a:tc>
                <a:extLst>
                  <a:ext uri="{0D108BD9-81ED-4DB2-BD59-A6C34878D82A}">
                    <a16:rowId xmlns:a16="http://schemas.microsoft.com/office/drawing/2014/main" val="1221051177"/>
                  </a:ext>
                </a:extLst>
              </a:tr>
              <a:tr h="274320">
                <a:tc>
                  <a:txBody>
                    <a:bodyPr/>
                    <a:lstStyle/>
                    <a:p>
                      <a:r>
                        <a:rPr lang="en-US" sz="1200" dirty="0"/>
                        <a:t>20</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462.6750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Repeater output and simplex use</a:t>
                      </a:r>
                    </a:p>
                  </a:txBody>
                  <a:tcPr anchor="b"/>
                </a:tc>
                <a:extLst>
                  <a:ext uri="{0D108BD9-81ED-4DB2-BD59-A6C34878D82A}">
                    <a16:rowId xmlns:a16="http://schemas.microsoft.com/office/drawing/2014/main" val="3909575134"/>
                  </a:ext>
                </a:extLst>
              </a:tr>
              <a:tr h="274320">
                <a:tc>
                  <a:txBody>
                    <a:bodyPr/>
                    <a:lstStyle/>
                    <a:p>
                      <a:r>
                        <a:rPr lang="en-US" sz="1200" dirty="0"/>
                        <a:t>21</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462.7000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20</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Repeater output and simplex use</a:t>
                      </a:r>
                    </a:p>
                  </a:txBody>
                  <a:tcPr anchor="b"/>
                </a:tc>
                <a:extLst>
                  <a:ext uri="{0D108BD9-81ED-4DB2-BD59-A6C34878D82A}">
                    <a16:rowId xmlns:a16="http://schemas.microsoft.com/office/drawing/2014/main" val="4039944011"/>
                  </a:ext>
                </a:extLst>
              </a:tr>
              <a:tr h="274320">
                <a:tc>
                  <a:txBody>
                    <a:bodyPr/>
                    <a:lstStyle/>
                    <a:p>
                      <a:r>
                        <a:rPr lang="en-US" sz="1200" dirty="0"/>
                        <a:t>22</a:t>
                      </a:r>
                    </a:p>
                  </a:txBody>
                  <a:tcPr anchor="b"/>
                </a:tc>
                <a:tc>
                  <a:txBody>
                    <a:bodyPr/>
                    <a:lstStyle/>
                    <a:p>
                      <a:pPr algn="ctr" fontAlgn="b">
                        <a:buNone/>
                      </a:pPr>
                      <a:r>
                        <a:rPr lang="en-US" sz="1200" b="0" i="0" u="none" strike="noStrike" dirty="0">
                          <a:solidFill>
                            <a:srgbClr val="000000"/>
                          </a:solidFill>
                          <a:effectLst/>
                          <a:latin typeface="Aptos Narrow" panose="020B0004020202020204" pitchFamily="34" charset="0"/>
                        </a:rPr>
                        <a:t>462.7250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Aptos" panose="02110004020202020204"/>
                          <a:ea typeface="+mn-ea"/>
                          <a:cs typeface="+mn-cs"/>
                        </a:rPr>
                        <a:t>50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Repeater output and simplex use</a:t>
                      </a:r>
                    </a:p>
                  </a:txBody>
                  <a:tcPr anchor="b"/>
                </a:tc>
                <a:extLst>
                  <a:ext uri="{0D108BD9-81ED-4DB2-BD59-A6C34878D82A}">
                    <a16:rowId xmlns:a16="http://schemas.microsoft.com/office/drawing/2014/main" val="3248959247"/>
                  </a:ext>
                </a:extLst>
              </a:tr>
            </a:tbl>
          </a:graphicData>
        </a:graphic>
      </p:graphicFrame>
      <p:sp>
        <p:nvSpPr>
          <p:cNvPr id="8" name="TextBox 7">
            <a:extLst>
              <a:ext uri="{FF2B5EF4-FFF2-40B4-BE49-F238E27FC236}">
                <a16:creationId xmlns:a16="http://schemas.microsoft.com/office/drawing/2014/main" id="{3165C4E7-F9A0-E460-1460-74EEE7BA8858}"/>
              </a:ext>
            </a:extLst>
          </p:cNvPr>
          <p:cNvSpPr txBox="1"/>
          <p:nvPr/>
        </p:nvSpPr>
        <p:spPr>
          <a:xfrm>
            <a:off x="9605454" y="4656399"/>
            <a:ext cx="2052084" cy="2194560"/>
          </a:xfrm>
          <a:prstGeom prst="rect">
            <a:avLst/>
          </a:prstGeom>
          <a:solidFill>
            <a:srgbClr val="E7E7E7"/>
          </a:solidFill>
          <a:ln>
            <a:solidFill>
              <a:schemeClr val="tx1"/>
            </a:solidFill>
          </a:ln>
        </p:spPr>
        <p:txBody>
          <a:bodyPr wrap="square" rtlCol="0" anchor="ctr">
            <a:spAutoFit/>
          </a:bodyPr>
          <a:lstStyle/>
          <a:p>
            <a:r>
              <a:rPr lang="en-US" sz="1200" dirty="0">
                <a:solidFill>
                  <a:srgbClr val="FF0000"/>
                </a:solidFill>
              </a:rPr>
              <a:t>Note:  repeater inputs for each of these channels are 5.0 MHz higher in frequency than the repeater output frequencies.</a:t>
            </a:r>
          </a:p>
        </p:txBody>
      </p:sp>
      <p:sp>
        <p:nvSpPr>
          <p:cNvPr id="9" name="TextBox 8">
            <a:extLst>
              <a:ext uri="{FF2B5EF4-FFF2-40B4-BE49-F238E27FC236}">
                <a16:creationId xmlns:a16="http://schemas.microsoft.com/office/drawing/2014/main" id="{E2D12B0E-3F1E-B73F-996B-E67FCAD74F5E}"/>
              </a:ext>
            </a:extLst>
          </p:cNvPr>
          <p:cNvSpPr txBox="1"/>
          <p:nvPr/>
        </p:nvSpPr>
        <p:spPr>
          <a:xfrm>
            <a:off x="9605455" y="1095153"/>
            <a:ext cx="2586546" cy="1477328"/>
          </a:xfrm>
          <a:prstGeom prst="rect">
            <a:avLst/>
          </a:prstGeom>
          <a:noFill/>
        </p:spPr>
        <p:txBody>
          <a:bodyPr wrap="square" rtlCol="0">
            <a:spAutoFit/>
          </a:bodyPr>
          <a:lstStyle/>
          <a:p>
            <a:r>
              <a:rPr lang="en-US" b="1" dirty="0"/>
              <a:t>Channel 20 (462.675 MHz) is an unofficial calling and emergency channel for simplex operation.</a:t>
            </a:r>
          </a:p>
        </p:txBody>
      </p:sp>
    </p:spTree>
    <p:extLst>
      <p:ext uri="{BB962C8B-B14F-4D97-AF65-F5344CB8AC3E}">
        <p14:creationId xmlns:p14="http://schemas.microsoft.com/office/powerpoint/2010/main" val="62669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62E9-E172-5C8A-6756-CC62D9F85FAC}"/>
              </a:ext>
            </a:extLst>
          </p:cNvPr>
          <p:cNvSpPr>
            <a:spLocks noGrp="1"/>
          </p:cNvSpPr>
          <p:nvPr>
            <p:ph type="title"/>
          </p:nvPr>
        </p:nvSpPr>
        <p:spPr/>
        <p:txBody>
          <a:bodyPr/>
          <a:lstStyle/>
          <a:p>
            <a:r>
              <a:rPr lang="en-US" dirty="0"/>
              <a:t>Your Instructors</a:t>
            </a:r>
          </a:p>
        </p:txBody>
      </p:sp>
      <p:sp>
        <p:nvSpPr>
          <p:cNvPr id="3" name="Content Placeholder 2">
            <a:extLst>
              <a:ext uri="{FF2B5EF4-FFF2-40B4-BE49-F238E27FC236}">
                <a16:creationId xmlns:a16="http://schemas.microsoft.com/office/drawing/2014/main" id="{E60B7DC5-2F5A-EE27-F41D-17C70ACB2E11}"/>
              </a:ext>
            </a:extLst>
          </p:cNvPr>
          <p:cNvSpPr>
            <a:spLocks noGrp="1"/>
          </p:cNvSpPr>
          <p:nvPr>
            <p:ph idx="1"/>
          </p:nvPr>
        </p:nvSpPr>
        <p:spPr/>
        <p:txBody>
          <a:bodyPr>
            <a:normAutofit fontScale="92500" lnSpcReduction="20000"/>
          </a:bodyPr>
          <a:lstStyle/>
          <a:p>
            <a:r>
              <a:rPr lang="en-US" dirty="0"/>
              <a:t>Matthew LaViola</a:t>
            </a:r>
          </a:p>
          <a:p>
            <a:pPr lvl="1"/>
            <a:r>
              <a:rPr lang="en-US" dirty="0"/>
              <a:t>GMRS callsign WRTS814, amateur radio callsign WW4JET</a:t>
            </a:r>
          </a:p>
          <a:p>
            <a:pPr lvl="1"/>
            <a:r>
              <a:rPr lang="en-US" dirty="0"/>
              <a:t>Airline pilot</a:t>
            </a:r>
          </a:p>
          <a:p>
            <a:pPr lvl="1"/>
            <a:r>
              <a:rPr lang="en-US" dirty="0"/>
              <a:t>Upstate SC GMRS President</a:t>
            </a:r>
          </a:p>
          <a:p>
            <a:pPr lvl="1"/>
            <a:r>
              <a:rPr lang="en-US" dirty="0"/>
              <a:t>Pickens County Communications Group member</a:t>
            </a:r>
          </a:p>
          <a:p>
            <a:pPr lvl="1"/>
            <a:r>
              <a:rPr lang="en-US" dirty="0" err="1"/>
              <a:t>Skywarn</a:t>
            </a:r>
            <a:r>
              <a:rPr lang="en-US" dirty="0"/>
              <a:t> net controller</a:t>
            </a:r>
          </a:p>
          <a:p>
            <a:pPr lvl="1"/>
            <a:endParaRPr lang="en-US" dirty="0"/>
          </a:p>
          <a:p>
            <a:r>
              <a:rPr lang="en-US" dirty="0"/>
              <a:t>Tom Poole</a:t>
            </a:r>
          </a:p>
          <a:p>
            <a:pPr lvl="1"/>
            <a:r>
              <a:rPr lang="en-US" dirty="0"/>
              <a:t>GMRS callsign WRYB833, amateur radio callsign W4ATP</a:t>
            </a:r>
          </a:p>
          <a:p>
            <a:pPr lvl="1"/>
            <a:r>
              <a:rPr lang="en-US" dirty="0"/>
              <a:t>US Army veteran</a:t>
            </a:r>
          </a:p>
          <a:p>
            <a:pPr lvl="1"/>
            <a:r>
              <a:rPr lang="en-US" dirty="0"/>
              <a:t>Retired engineer &amp; adjunct faculty member at Greenville Technical College</a:t>
            </a:r>
          </a:p>
          <a:p>
            <a:pPr lvl="1"/>
            <a:r>
              <a:rPr lang="en-US" dirty="0"/>
              <a:t>SC ARES Region 1 District Emergency Coordinator</a:t>
            </a:r>
          </a:p>
          <a:p>
            <a:pPr lvl="1"/>
            <a:r>
              <a:rPr lang="en-US" dirty="0"/>
              <a:t>Pickens County Communications Group co-Emergency Coordinator</a:t>
            </a:r>
          </a:p>
          <a:p>
            <a:pPr lvl="1"/>
            <a:endParaRPr lang="en-US" dirty="0"/>
          </a:p>
          <a:p>
            <a:pPr lvl="1"/>
            <a:endParaRPr lang="en-US" dirty="0"/>
          </a:p>
        </p:txBody>
      </p:sp>
    </p:spTree>
    <p:extLst>
      <p:ext uri="{BB962C8B-B14F-4D97-AF65-F5344CB8AC3E}">
        <p14:creationId xmlns:p14="http://schemas.microsoft.com/office/powerpoint/2010/main" val="97244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C31A-892F-80AA-0818-E743EF52596D}"/>
              </a:ext>
            </a:extLst>
          </p:cNvPr>
          <p:cNvSpPr>
            <a:spLocks noGrp="1"/>
          </p:cNvSpPr>
          <p:nvPr>
            <p:ph type="title"/>
          </p:nvPr>
        </p:nvSpPr>
        <p:spPr>
          <a:xfrm>
            <a:off x="838200" y="35508"/>
            <a:ext cx="10515600" cy="1325563"/>
          </a:xfrm>
        </p:spPr>
        <p:txBody>
          <a:bodyPr/>
          <a:lstStyle/>
          <a:p>
            <a:r>
              <a:rPr lang="en-US" dirty="0"/>
              <a:t>Radio Programming</a:t>
            </a:r>
          </a:p>
        </p:txBody>
      </p:sp>
      <p:sp>
        <p:nvSpPr>
          <p:cNvPr id="3" name="Content Placeholder 2">
            <a:extLst>
              <a:ext uri="{FF2B5EF4-FFF2-40B4-BE49-F238E27FC236}">
                <a16:creationId xmlns:a16="http://schemas.microsoft.com/office/drawing/2014/main" id="{E69A714E-937A-3A6D-5F8B-78BA6730BD95}"/>
              </a:ext>
            </a:extLst>
          </p:cNvPr>
          <p:cNvSpPr>
            <a:spLocks noGrp="1"/>
          </p:cNvSpPr>
          <p:nvPr>
            <p:ph idx="1"/>
          </p:nvPr>
        </p:nvSpPr>
        <p:spPr>
          <a:xfrm>
            <a:off x="838200" y="1325884"/>
            <a:ext cx="10515600" cy="5532116"/>
          </a:xfrm>
        </p:spPr>
        <p:txBody>
          <a:bodyPr>
            <a:normAutofit/>
          </a:bodyPr>
          <a:lstStyle/>
          <a:p>
            <a:r>
              <a:rPr lang="en-US" sz="2400" dirty="0"/>
              <a:t>Most GMRS radios come pre-programmed with the correct frequencies and transmit power setting for simplex operation.</a:t>
            </a:r>
          </a:p>
          <a:p>
            <a:r>
              <a:rPr lang="en-US" sz="2400" dirty="0"/>
              <a:t>You will need to program your radio for any local repeaters you are planning to use.</a:t>
            </a:r>
          </a:p>
          <a:p>
            <a:pPr lvl="1"/>
            <a:r>
              <a:rPr lang="en-US" sz="2000" dirty="0"/>
              <a:t>Use </a:t>
            </a:r>
            <a:r>
              <a:rPr lang="en-US" sz="2000" b="1" u="sng" dirty="0">
                <a:solidFill>
                  <a:srgbClr val="0000FF"/>
                </a:solidFill>
                <a:hlinkClick r:id="rId2">
                  <a:extLst>
                    <a:ext uri="{A12FA001-AC4F-418D-AE19-62706E023703}">
                      <ahyp:hlinkClr xmlns:ahyp="http://schemas.microsoft.com/office/drawing/2018/hyperlinkcolor" val="tx"/>
                    </a:ext>
                  </a:extLst>
                </a:hlinkClick>
              </a:rPr>
              <a:t>mygmrs.com</a:t>
            </a:r>
            <a:r>
              <a:rPr lang="en-US" sz="2000" dirty="0">
                <a:solidFill>
                  <a:srgbClr val="0000FF"/>
                </a:solidFill>
              </a:rPr>
              <a:t> </a:t>
            </a:r>
            <a:r>
              <a:rPr lang="en-US" sz="2000" dirty="0"/>
              <a:t>to find repeaters in your local area, along with information for each repeater.</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Some repeaters require you to request access before use.</a:t>
            </a:r>
          </a:p>
          <a:p>
            <a:pPr lvl="1"/>
            <a:r>
              <a:rPr lang="en-US" sz="2000" dirty="0"/>
              <a:t>You may also need to program input and output tones for the repeater into your radio.</a:t>
            </a:r>
          </a:p>
          <a:p>
            <a:pPr lvl="1"/>
            <a:r>
              <a:rPr lang="en-US" sz="2000" dirty="0"/>
              <a:t>Chirp software, dedicated software for your radio, or keyboard programming may be used to input this information into your radio.</a:t>
            </a:r>
          </a:p>
          <a:p>
            <a:pPr lvl="1"/>
            <a:endParaRPr lang="en-US" dirty="0"/>
          </a:p>
        </p:txBody>
      </p:sp>
      <p:pic>
        <p:nvPicPr>
          <p:cNvPr id="5" name="Picture 4">
            <a:extLst>
              <a:ext uri="{FF2B5EF4-FFF2-40B4-BE49-F238E27FC236}">
                <a16:creationId xmlns:a16="http://schemas.microsoft.com/office/drawing/2014/main" id="{B877A378-679C-A48B-39BC-C6062DF9C72A}"/>
              </a:ext>
            </a:extLst>
          </p:cNvPr>
          <p:cNvPicPr>
            <a:picLocks noChangeAspect="1"/>
          </p:cNvPicPr>
          <p:nvPr/>
        </p:nvPicPr>
        <p:blipFill>
          <a:blip r:embed="rId3"/>
          <a:stretch>
            <a:fillRect/>
          </a:stretch>
        </p:blipFill>
        <p:spPr>
          <a:xfrm>
            <a:off x="675518" y="3460147"/>
            <a:ext cx="10840963" cy="1810003"/>
          </a:xfrm>
          <a:prstGeom prst="rect">
            <a:avLst/>
          </a:prstGeom>
        </p:spPr>
      </p:pic>
    </p:spTree>
    <p:extLst>
      <p:ext uri="{BB962C8B-B14F-4D97-AF65-F5344CB8AC3E}">
        <p14:creationId xmlns:p14="http://schemas.microsoft.com/office/powerpoint/2010/main" val="250637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1F81-EB97-9AB3-A684-E618769D6B36}"/>
              </a:ext>
            </a:extLst>
          </p:cNvPr>
          <p:cNvSpPr>
            <a:spLocks noGrp="1"/>
          </p:cNvSpPr>
          <p:nvPr>
            <p:ph type="title"/>
          </p:nvPr>
        </p:nvSpPr>
        <p:spPr/>
        <p:txBody>
          <a:bodyPr/>
          <a:lstStyle/>
          <a:p>
            <a:r>
              <a:rPr lang="en-US" dirty="0"/>
              <a:t>Nets / Exercises / Other</a:t>
            </a:r>
          </a:p>
        </p:txBody>
      </p:sp>
      <p:sp>
        <p:nvSpPr>
          <p:cNvPr id="3" name="Content Placeholder 2">
            <a:extLst>
              <a:ext uri="{FF2B5EF4-FFF2-40B4-BE49-F238E27FC236}">
                <a16:creationId xmlns:a16="http://schemas.microsoft.com/office/drawing/2014/main" id="{143F28F4-F3B3-B34B-BDC2-DB7DEB8B8593}"/>
              </a:ext>
            </a:extLst>
          </p:cNvPr>
          <p:cNvSpPr>
            <a:spLocks noGrp="1"/>
          </p:cNvSpPr>
          <p:nvPr>
            <p:ph idx="1"/>
          </p:nvPr>
        </p:nvSpPr>
        <p:spPr>
          <a:xfrm>
            <a:off x="838200" y="1608352"/>
            <a:ext cx="10515600" cy="5249647"/>
          </a:xfrm>
        </p:spPr>
        <p:txBody>
          <a:bodyPr>
            <a:normAutofit/>
          </a:bodyPr>
          <a:lstStyle/>
          <a:p>
            <a:r>
              <a:rPr lang="en-US" dirty="0"/>
              <a:t>Upstate SC GMRS conducts a weekly net each Monday evening at 7:30 pm.</a:t>
            </a:r>
          </a:p>
          <a:p>
            <a:pPr lvl="1"/>
            <a:r>
              <a:rPr lang="en-US" dirty="0">
                <a:hlinkClick r:id="rId2"/>
              </a:rPr>
              <a:t>https://upstatescgmrs.com/radio-nets</a:t>
            </a:r>
            <a:endParaRPr lang="en-US" dirty="0"/>
          </a:p>
          <a:p>
            <a:pPr lvl="1"/>
            <a:r>
              <a:rPr lang="en-US" dirty="0"/>
              <a:t>As noted on the webpage, this net rotates between the Pickens 700 and Upstate 675 repeaters.</a:t>
            </a:r>
          </a:p>
          <a:p>
            <a:r>
              <a:rPr lang="en-US" dirty="0" err="1"/>
              <a:t>Skywarn</a:t>
            </a:r>
            <a:endParaRPr lang="en-US" dirty="0"/>
          </a:p>
          <a:p>
            <a:r>
              <a:rPr lang="en-US" dirty="0"/>
              <a:t>Exercises</a:t>
            </a:r>
          </a:p>
          <a:p>
            <a:r>
              <a:rPr lang="en-US" dirty="0"/>
              <a:t>Simplex challenge – test to determine how good your simplex coverage is from your location using a specific radio and antenna</a:t>
            </a:r>
          </a:p>
          <a:p>
            <a:r>
              <a:rPr lang="en-US" dirty="0"/>
              <a:t>Quarterly Upstate SC GMRS meet and greet (social event) </a:t>
            </a:r>
          </a:p>
          <a:p>
            <a:pPr lvl="1"/>
            <a:r>
              <a:rPr lang="en-US" dirty="0"/>
              <a:t>See </a:t>
            </a:r>
            <a:r>
              <a:rPr lang="en-US" dirty="0">
                <a:hlinkClick r:id="rId3"/>
              </a:rPr>
              <a:t>https://upstatescgmrs.com/announcements </a:t>
            </a:r>
            <a:r>
              <a:rPr lang="en-US" dirty="0"/>
              <a:t>for details.</a:t>
            </a:r>
          </a:p>
        </p:txBody>
      </p:sp>
    </p:spTree>
    <p:extLst>
      <p:ext uri="{BB962C8B-B14F-4D97-AF65-F5344CB8AC3E}">
        <p14:creationId xmlns:p14="http://schemas.microsoft.com/office/powerpoint/2010/main" val="320476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32D96-C159-130B-0ABF-E29049FF4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29C49-43E0-C460-A02A-0941D06C4739}"/>
              </a:ext>
            </a:extLst>
          </p:cNvPr>
          <p:cNvSpPr>
            <a:spLocks noGrp="1"/>
          </p:cNvSpPr>
          <p:nvPr>
            <p:ph type="ctrTitle"/>
          </p:nvPr>
        </p:nvSpPr>
        <p:spPr>
          <a:xfrm>
            <a:off x="1524000" y="2939293"/>
            <a:ext cx="9144000" cy="979414"/>
          </a:xfrm>
        </p:spPr>
        <p:txBody>
          <a:bodyPr>
            <a:normAutofit/>
          </a:bodyPr>
          <a:lstStyle/>
          <a:p>
            <a:r>
              <a:rPr lang="en-US" dirty="0"/>
              <a:t>Questions?</a:t>
            </a:r>
          </a:p>
        </p:txBody>
      </p:sp>
      <p:pic>
        <p:nvPicPr>
          <p:cNvPr id="1026" name="Picture 2" descr="Club logo">
            <a:extLst>
              <a:ext uri="{FF2B5EF4-FFF2-40B4-BE49-F238E27FC236}">
                <a16:creationId xmlns:a16="http://schemas.microsoft.com/office/drawing/2014/main" id="{AF962AFA-7EF8-44A0-AA64-E4905CAC0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92375" cy="2453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5902A1-877E-8C9F-6919-4A5490DB8B0E}"/>
              </a:ext>
            </a:extLst>
          </p:cNvPr>
          <p:cNvSpPr txBox="1"/>
          <p:nvPr/>
        </p:nvSpPr>
        <p:spPr>
          <a:xfrm>
            <a:off x="9393670" y="6488668"/>
            <a:ext cx="2798330" cy="369332"/>
          </a:xfrm>
          <a:prstGeom prst="rect">
            <a:avLst/>
          </a:prstGeom>
          <a:noFill/>
        </p:spPr>
        <p:txBody>
          <a:bodyPr wrap="none" rtlCol="0">
            <a:spAutoFit/>
          </a:bodyPr>
          <a:lstStyle/>
          <a:p>
            <a:r>
              <a:rPr lang="en-US" dirty="0">
                <a:hlinkClick r:id="rId3"/>
              </a:rPr>
              <a:t>Upstate SC GMRS website</a:t>
            </a:r>
            <a:endParaRPr lang="en-US" dirty="0"/>
          </a:p>
        </p:txBody>
      </p:sp>
    </p:spTree>
    <p:extLst>
      <p:ext uri="{BB962C8B-B14F-4D97-AF65-F5344CB8AC3E}">
        <p14:creationId xmlns:p14="http://schemas.microsoft.com/office/powerpoint/2010/main" val="295102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B251-A21A-E1BD-5228-1DEE2967EFDC}"/>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CF1CA27D-AFB5-6B2B-9993-DE48973BACF3}"/>
              </a:ext>
            </a:extLst>
          </p:cNvPr>
          <p:cNvSpPr>
            <a:spLocks noGrp="1"/>
          </p:cNvSpPr>
          <p:nvPr>
            <p:ph idx="1"/>
          </p:nvPr>
        </p:nvSpPr>
        <p:spPr/>
        <p:txBody>
          <a:bodyPr/>
          <a:lstStyle/>
          <a:p>
            <a:r>
              <a:rPr lang="en-US" dirty="0"/>
              <a:t>Introduction</a:t>
            </a:r>
          </a:p>
          <a:p>
            <a:r>
              <a:rPr lang="en-US" dirty="0"/>
              <a:t>What is GMRS and how may it be useful to me and my family?</a:t>
            </a:r>
          </a:p>
          <a:p>
            <a:pPr lvl="1"/>
            <a:r>
              <a:rPr lang="en-US" dirty="0"/>
              <a:t>How is GMRS different from other radio services?</a:t>
            </a:r>
          </a:p>
          <a:p>
            <a:r>
              <a:rPr lang="en-US" dirty="0"/>
              <a:t>Regulatory overview</a:t>
            </a:r>
          </a:p>
          <a:p>
            <a:r>
              <a:rPr lang="en-US" dirty="0"/>
              <a:t>Basics of radio communication</a:t>
            </a:r>
          </a:p>
          <a:p>
            <a:r>
              <a:rPr lang="en-US" dirty="0"/>
              <a:t>Equipment selection</a:t>
            </a:r>
          </a:p>
          <a:p>
            <a:r>
              <a:rPr lang="en-US" dirty="0"/>
              <a:t>GMRS channels and programming</a:t>
            </a:r>
          </a:p>
          <a:p>
            <a:r>
              <a:rPr lang="en-US" dirty="0"/>
              <a:t>Nets and exercises</a:t>
            </a:r>
          </a:p>
          <a:p>
            <a:endParaRPr lang="en-US" dirty="0"/>
          </a:p>
        </p:txBody>
      </p:sp>
    </p:spTree>
    <p:extLst>
      <p:ext uri="{BB962C8B-B14F-4D97-AF65-F5344CB8AC3E}">
        <p14:creationId xmlns:p14="http://schemas.microsoft.com/office/powerpoint/2010/main" val="46250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3884-A73B-4A23-BFD9-77AAAD20D684}"/>
              </a:ext>
            </a:extLst>
          </p:cNvPr>
          <p:cNvSpPr>
            <a:spLocks noGrp="1"/>
          </p:cNvSpPr>
          <p:nvPr>
            <p:ph type="title"/>
          </p:nvPr>
        </p:nvSpPr>
        <p:spPr/>
        <p:txBody>
          <a:bodyPr/>
          <a:lstStyle/>
          <a:p>
            <a:r>
              <a:rPr lang="en-US" dirty="0"/>
              <a:t>What is GMRS?</a:t>
            </a:r>
          </a:p>
        </p:txBody>
      </p:sp>
      <p:sp>
        <p:nvSpPr>
          <p:cNvPr id="3" name="Content Placeholder 2">
            <a:extLst>
              <a:ext uri="{FF2B5EF4-FFF2-40B4-BE49-F238E27FC236}">
                <a16:creationId xmlns:a16="http://schemas.microsoft.com/office/drawing/2014/main" id="{07C8B70E-0B36-89A9-E107-A487A99B2BE7}"/>
              </a:ext>
            </a:extLst>
          </p:cNvPr>
          <p:cNvSpPr>
            <a:spLocks noGrp="1"/>
          </p:cNvSpPr>
          <p:nvPr>
            <p:ph idx="1"/>
          </p:nvPr>
        </p:nvSpPr>
        <p:spPr/>
        <p:txBody>
          <a:bodyPr/>
          <a:lstStyle/>
          <a:p>
            <a:r>
              <a:rPr lang="en-US" dirty="0"/>
              <a:t>GMRS is a 2-way radio service for personal and family use.</a:t>
            </a:r>
          </a:p>
          <a:p>
            <a:r>
              <a:rPr lang="en-US" dirty="0"/>
              <a:t>How is it different from other radio services?</a:t>
            </a:r>
          </a:p>
        </p:txBody>
      </p:sp>
      <p:graphicFrame>
        <p:nvGraphicFramePr>
          <p:cNvPr id="4" name="Table 3">
            <a:extLst>
              <a:ext uri="{FF2B5EF4-FFF2-40B4-BE49-F238E27FC236}">
                <a16:creationId xmlns:a16="http://schemas.microsoft.com/office/drawing/2014/main" id="{3B5DA869-92E2-C78F-E11F-F1CA9CD822F4}"/>
              </a:ext>
            </a:extLst>
          </p:cNvPr>
          <p:cNvGraphicFramePr>
            <a:graphicFrameLocks noGrp="1"/>
          </p:cNvGraphicFramePr>
          <p:nvPr>
            <p:extLst>
              <p:ext uri="{D42A27DB-BD31-4B8C-83A1-F6EECF244321}">
                <p14:modId xmlns:p14="http://schemas.microsoft.com/office/powerpoint/2010/main" val="1813603103"/>
              </p:ext>
            </p:extLst>
          </p:nvPr>
        </p:nvGraphicFramePr>
        <p:xfrm>
          <a:off x="1190028" y="2838171"/>
          <a:ext cx="10706225" cy="2494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929320491"/>
                    </a:ext>
                  </a:extLst>
                </a:gridCol>
                <a:gridCol w="1529364">
                  <a:extLst>
                    <a:ext uri="{9D8B030D-6E8A-4147-A177-3AD203B41FA5}">
                      <a16:colId xmlns:a16="http://schemas.microsoft.com/office/drawing/2014/main" val="2799457633"/>
                    </a:ext>
                  </a:extLst>
                </a:gridCol>
                <a:gridCol w="3349783">
                  <a:extLst>
                    <a:ext uri="{9D8B030D-6E8A-4147-A177-3AD203B41FA5}">
                      <a16:colId xmlns:a16="http://schemas.microsoft.com/office/drawing/2014/main" val="3817457695"/>
                    </a:ext>
                  </a:extLst>
                </a:gridCol>
                <a:gridCol w="1114250">
                  <a:extLst>
                    <a:ext uri="{9D8B030D-6E8A-4147-A177-3AD203B41FA5}">
                      <a16:colId xmlns:a16="http://schemas.microsoft.com/office/drawing/2014/main" val="3518519086"/>
                    </a:ext>
                  </a:extLst>
                </a:gridCol>
                <a:gridCol w="1354667">
                  <a:extLst>
                    <a:ext uri="{9D8B030D-6E8A-4147-A177-3AD203B41FA5}">
                      <a16:colId xmlns:a16="http://schemas.microsoft.com/office/drawing/2014/main" val="2431649173"/>
                    </a:ext>
                  </a:extLst>
                </a:gridCol>
                <a:gridCol w="2003494">
                  <a:extLst>
                    <a:ext uri="{9D8B030D-6E8A-4147-A177-3AD203B41FA5}">
                      <a16:colId xmlns:a16="http://schemas.microsoft.com/office/drawing/2014/main" val="3597412836"/>
                    </a:ext>
                  </a:extLst>
                </a:gridCol>
              </a:tblGrid>
              <a:tr h="370840">
                <a:tc>
                  <a:txBody>
                    <a:bodyPr/>
                    <a:lstStyle/>
                    <a:p>
                      <a:r>
                        <a:rPr lang="en-US" dirty="0"/>
                        <a:t>Radio Service</a:t>
                      </a:r>
                    </a:p>
                  </a:txBody>
                  <a:tcPr/>
                </a:tc>
                <a:tc>
                  <a:txBody>
                    <a:bodyPr/>
                    <a:lstStyle/>
                    <a:p>
                      <a:r>
                        <a:rPr lang="en-US" dirty="0"/>
                        <a:t>License Needed</a:t>
                      </a:r>
                    </a:p>
                  </a:txBody>
                  <a:tcPr/>
                </a:tc>
                <a:tc>
                  <a:txBody>
                    <a:bodyPr/>
                    <a:lstStyle/>
                    <a:p>
                      <a:r>
                        <a:rPr lang="en-US" dirty="0"/>
                        <a:t>Frequency Range</a:t>
                      </a:r>
                    </a:p>
                  </a:txBody>
                  <a:tcPr/>
                </a:tc>
                <a:tc>
                  <a:txBody>
                    <a:bodyPr/>
                    <a:lstStyle/>
                    <a:p>
                      <a:r>
                        <a:rPr lang="en-US" dirty="0"/>
                        <a:t>Power Limits</a:t>
                      </a:r>
                    </a:p>
                  </a:txBody>
                  <a:tcPr/>
                </a:tc>
                <a:tc>
                  <a:txBody>
                    <a:bodyPr/>
                    <a:lstStyle/>
                    <a:p>
                      <a:r>
                        <a:rPr lang="en-US" dirty="0"/>
                        <a:t>Repeaters</a:t>
                      </a:r>
                    </a:p>
                  </a:txBody>
                  <a:tcPr/>
                </a:tc>
                <a:tc>
                  <a:txBody>
                    <a:bodyPr/>
                    <a:lstStyle/>
                    <a:p>
                      <a:r>
                        <a:rPr lang="en-US" dirty="0"/>
                        <a:t>Maximum Range</a:t>
                      </a:r>
                    </a:p>
                  </a:txBody>
                  <a:tcPr/>
                </a:tc>
                <a:extLst>
                  <a:ext uri="{0D108BD9-81ED-4DB2-BD59-A6C34878D82A}">
                    <a16:rowId xmlns:a16="http://schemas.microsoft.com/office/drawing/2014/main" val="2677534151"/>
                  </a:ext>
                </a:extLst>
              </a:tr>
              <a:tr h="370840">
                <a:tc>
                  <a:txBody>
                    <a:bodyPr/>
                    <a:lstStyle/>
                    <a:p>
                      <a:r>
                        <a:rPr lang="en-US" dirty="0"/>
                        <a:t>MURS</a:t>
                      </a:r>
                    </a:p>
                  </a:txBody>
                  <a:tcPr/>
                </a:tc>
                <a:tc>
                  <a:txBody>
                    <a:bodyPr/>
                    <a:lstStyle/>
                    <a:p>
                      <a:r>
                        <a:rPr lang="en-US" dirty="0"/>
                        <a:t>None</a:t>
                      </a:r>
                    </a:p>
                  </a:txBody>
                  <a:tcPr/>
                </a:tc>
                <a:tc>
                  <a:txBody>
                    <a:bodyPr/>
                    <a:lstStyle/>
                    <a:p>
                      <a:r>
                        <a:rPr lang="en-US" dirty="0"/>
                        <a:t>151.82 MHz – 154.6 MHz</a:t>
                      </a:r>
                    </a:p>
                  </a:txBody>
                  <a:tcPr/>
                </a:tc>
                <a:tc>
                  <a:txBody>
                    <a:bodyPr/>
                    <a:lstStyle/>
                    <a:p>
                      <a:r>
                        <a:rPr lang="en-US" dirty="0"/>
                        <a:t>2 W</a:t>
                      </a:r>
                    </a:p>
                  </a:txBody>
                  <a:tcPr/>
                </a:tc>
                <a:tc>
                  <a:txBody>
                    <a:bodyPr/>
                    <a:lstStyle/>
                    <a:p>
                      <a:r>
                        <a:rPr lang="en-US" dirty="0"/>
                        <a:t>No</a:t>
                      </a:r>
                    </a:p>
                  </a:txBody>
                  <a:tcPr/>
                </a:tc>
                <a:tc>
                  <a:txBody>
                    <a:bodyPr/>
                    <a:lstStyle/>
                    <a:p>
                      <a:r>
                        <a:rPr lang="en-US" u="sng" dirty="0"/>
                        <a:t>&lt;</a:t>
                      </a:r>
                      <a:r>
                        <a:rPr lang="en-US" u="none" dirty="0"/>
                        <a:t> 10 miles</a:t>
                      </a:r>
                      <a:endParaRPr lang="en-US" u="sng" dirty="0"/>
                    </a:p>
                  </a:txBody>
                  <a:tcPr/>
                </a:tc>
                <a:extLst>
                  <a:ext uri="{0D108BD9-81ED-4DB2-BD59-A6C34878D82A}">
                    <a16:rowId xmlns:a16="http://schemas.microsoft.com/office/drawing/2014/main" val="3899958548"/>
                  </a:ext>
                </a:extLst>
              </a:tr>
              <a:tr h="370840">
                <a:tc>
                  <a:txBody>
                    <a:bodyPr/>
                    <a:lstStyle/>
                    <a:p>
                      <a:r>
                        <a:rPr lang="en-US" b="1" dirty="0"/>
                        <a:t>GMRS</a:t>
                      </a:r>
                    </a:p>
                  </a:txBody>
                  <a:tcPr/>
                </a:tc>
                <a:tc>
                  <a:txBody>
                    <a:bodyPr/>
                    <a:lstStyle/>
                    <a:p>
                      <a:r>
                        <a:rPr lang="en-US" b="1" dirty="0"/>
                        <a:t>Yes (no test)</a:t>
                      </a:r>
                    </a:p>
                  </a:txBody>
                  <a:tcPr/>
                </a:tc>
                <a:tc rowSpan="2">
                  <a:txBody>
                    <a:bodyPr/>
                    <a:lstStyle/>
                    <a:p>
                      <a:r>
                        <a:rPr lang="en-US" b="1" dirty="0"/>
                        <a:t>462.5625 MHz – 467.7125 MHz</a:t>
                      </a:r>
                    </a:p>
                  </a:txBody>
                  <a:tcPr anchor="ctr"/>
                </a:tc>
                <a:tc>
                  <a:txBody>
                    <a:bodyPr/>
                    <a:lstStyle/>
                    <a:p>
                      <a:r>
                        <a:rPr lang="en-US" b="1" u="sng" dirty="0"/>
                        <a:t>&lt;</a:t>
                      </a:r>
                      <a:r>
                        <a:rPr lang="en-US" b="1" u="none" dirty="0"/>
                        <a:t> 50 W</a:t>
                      </a:r>
                      <a:endParaRPr lang="en-US" b="1" u="sng" dirty="0"/>
                    </a:p>
                  </a:txBody>
                  <a:tcPr/>
                </a:tc>
                <a:tc>
                  <a:txBody>
                    <a:bodyPr/>
                    <a:lstStyle/>
                    <a:p>
                      <a:r>
                        <a:rPr lang="en-US" b="1" dirty="0"/>
                        <a:t>Yes</a:t>
                      </a:r>
                    </a:p>
                  </a:txBody>
                  <a:tcPr/>
                </a:tc>
                <a:tc>
                  <a:txBody>
                    <a:bodyPr/>
                    <a:lstStyle/>
                    <a:p>
                      <a:r>
                        <a:rPr lang="en-US" b="1" dirty="0"/>
                        <a:t>25+ miles</a:t>
                      </a:r>
                    </a:p>
                  </a:txBody>
                  <a:tcPr/>
                </a:tc>
                <a:extLst>
                  <a:ext uri="{0D108BD9-81ED-4DB2-BD59-A6C34878D82A}">
                    <a16:rowId xmlns:a16="http://schemas.microsoft.com/office/drawing/2014/main" val="2909340792"/>
                  </a:ext>
                </a:extLst>
              </a:tr>
              <a:tr h="370840">
                <a:tc>
                  <a:txBody>
                    <a:bodyPr/>
                    <a:lstStyle/>
                    <a:p>
                      <a:r>
                        <a:rPr lang="en-US" b="1" dirty="0"/>
                        <a:t>FRS</a:t>
                      </a:r>
                    </a:p>
                  </a:txBody>
                  <a:tcPr/>
                </a:tc>
                <a:tc>
                  <a:txBody>
                    <a:bodyPr/>
                    <a:lstStyle/>
                    <a:p>
                      <a:r>
                        <a:rPr lang="en-US" b="1" dirty="0"/>
                        <a:t>None</a:t>
                      </a:r>
                    </a:p>
                  </a:txBody>
                  <a:tcPr/>
                </a:tc>
                <a:tc vMerge="1">
                  <a:txBody>
                    <a:bodyPr/>
                    <a:lstStyle/>
                    <a:p>
                      <a:endParaRPr lang="en-US" dirty="0"/>
                    </a:p>
                  </a:txBody>
                  <a:tcPr/>
                </a:tc>
                <a:tc>
                  <a:txBody>
                    <a:bodyPr/>
                    <a:lstStyle/>
                    <a:p>
                      <a:r>
                        <a:rPr lang="en-US" b="1" u="sng" dirty="0"/>
                        <a:t>&lt;</a:t>
                      </a:r>
                      <a:r>
                        <a:rPr lang="en-US" b="1" u="none" dirty="0"/>
                        <a:t> 5W</a:t>
                      </a:r>
                      <a:endParaRPr lang="en-US" b="1" u="sng" dirty="0"/>
                    </a:p>
                  </a:txBody>
                  <a:tcPr/>
                </a:tc>
                <a:tc>
                  <a:txBody>
                    <a:bodyPr/>
                    <a:lstStyle/>
                    <a:p>
                      <a:r>
                        <a:rPr lang="en-US" b="1" dirty="0"/>
                        <a:t>No</a:t>
                      </a:r>
                    </a:p>
                  </a:txBody>
                  <a:tcPr/>
                </a:tc>
                <a:tc>
                  <a:txBody>
                    <a:bodyPr/>
                    <a:lstStyle/>
                    <a:p>
                      <a:r>
                        <a:rPr lang="en-US" b="1" u="sng" dirty="0"/>
                        <a:t>&lt;</a:t>
                      </a:r>
                      <a:r>
                        <a:rPr lang="en-US" b="1" u="none" dirty="0"/>
                        <a:t> 2 miles</a:t>
                      </a:r>
                      <a:endParaRPr lang="en-US" b="1" u="sng" dirty="0"/>
                    </a:p>
                  </a:txBody>
                  <a:tcPr/>
                </a:tc>
                <a:extLst>
                  <a:ext uri="{0D108BD9-81ED-4DB2-BD59-A6C34878D82A}">
                    <a16:rowId xmlns:a16="http://schemas.microsoft.com/office/drawing/2014/main" val="1376893281"/>
                  </a:ext>
                </a:extLst>
              </a:tr>
              <a:tr h="370840">
                <a:tc>
                  <a:txBody>
                    <a:bodyPr/>
                    <a:lstStyle/>
                    <a:p>
                      <a:r>
                        <a:rPr lang="en-US" dirty="0"/>
                        <a:t>CB</a:t>
                      </a:r>
                    </a:p>
                  </a:txBody>
                  <a:tcPr/>
                </a:tc>
                <a:tc>
                  <a:txBody>
                    <a:bodyPr/>
                    <a:lstStyle/>
                    <a:p>
                      <a:r>
                        <a:rPr lang="en-US" dirty="0"/>
                        <a:t>None</a:t>
                      </a:r>
                    </a:p>
                  </a:txBody>
                  <a:tcPr/>
                </a:tc>
                <a:tc>
                  <a:txBody>
                    <a:bodyPr/>
                    <a:lstStyle/>
                    <a:p>
                      <a:r>
                        <a:rPr lang="en-US" dirty="0"/>
                        <a:t>26.965 MHz – 27.405 MHz</a:t>
                      </a:r>
                    </a:p>
                  </a:txBody>
                  <a:tcPr/>
                </a:tc>
                <a:tc>
                  <a:txBody>
                    <a:bodyPr/>
                    <a:lstStyle/>
                    <a:p>
                      <a:endParaRPr lang="en-US"/>
                    </a:p>
                  </a:txBody>
                  <a:tcPr/>
                </a:tc>
                <a:tc>
                  <a:txBody>
                    <a:bodyPr/>
                    <a:lstStyle/>
                    <a:p>
                      <a:endParaRPr lang="en-US"/>
                    </a:p>
                  </a:txBody>
                  <a:tcPr/>
                </a:tc>
                <a:tc>
                  <a:txBody>
                    <a:bodyPr/>
                    <a:lstStyle/>
                    <a:p>
                      <a:r>
                        <a:rPr lang="en-US" u="sng" dirty="0"/>
                        <a:t>&lt;</a:t>
                      </a:r>
                      <a:r>
                        <a:rPr lang="en-US" u="none" dirty="0"/>
                        <a:t> 20 miles</a:t>
                      </a:r>
                      <a:endParaRPr lang="en-US" u="sng" dirty="0"/>
                    </a:p>
                  </a:txBody>
                  <a:tcPr/>
                </a:tc>
                <a:extLst>
                  <a:ext uri="{0D108BD9-81ED-4DB2-BD59-A6C34878D82A}">
                    <a16:rowId xmlns:a16="http://schemas.microsoft.com/office/drawing/2014/main" val="51496015"/>
                  </a:ext>
                </a:extLst>
              </a:tr>
              <a:tr h="370840">
                <a:tc>
                  <a:txBody>
                    <a:bodyPr/>
                    <a:lstStyle/>
                    <a:p>
                      <a:r>
                        <a:rPr lang="en-US" dirty="0"/>
                        <a:t>HAM</a:t>
                      </a:r>
                    </a:p>
                  </a:txBody>
                  <a:tcPr/>
                </a:tc>
                <a:tc>
                  <a:txBody>
                    <a:bodyPr/>
                    <a:lstStyle/>
                    <a:p>
                      <a:r>
                        <a:rPr lang="en-US" dirty="0"/>
                        <a:t>Yes (tests)</a:t>
                      </a:r>
                    </a:p>
                  </a:txBody>
                  <a:tcPr/>
                </a:tc>
                <a:tc>
                  <a:txBody>
                    <a:bodyPr/>
                    <a:lstStyle/>
                    <a:p>
                      <a:r>
                        <a:rPr lang="en-US" dirty="0"/>
                        <a:t>Multiple bands from kHz – GHz</a:t>
                      </a:r>
                    </a:p>
                  </a:txBody>
                  <a:tcPr/>
                </a:tc>
                <a:tc>
                  <a:txBody>
                    <a:bodyPr/>
                    <a:lstStyle/>
                    <a:p>
                      <a:r>
                        <a:rPr lang="en-US" dirty="0"/>
                        <a:t>Varies</a:t>
                      </a:r>
                    </a:p>
                  </a:txBody>
                  <a:tcPr/>
                </a:tc>
                <a:tc>
                  <a:txBody>
                    <a:bodyPr/>
                    <a:lstStyle/>
                    <a:p>
                      <a:r>
                        <a:rPr lang="en-US" dirty="0"/>
                        <a:t>Yes</a:t>
                      </a:r>
                    </a:p>
                  </a:txBody>
                  <a:tcPr/>
                </a:tc>
                <a:tc>
                  <a:txBody>
                    <a:bodyPr/>
                    <a:lstStyle/>
                    <a:p>
                      <a:r>
                        <a:rPr lang="en-US" dirty="0"/>
                        <a:t>Up to worldwide</a:t>
                      </a:r>
                    </a:p>
                  </a:txBody>
                  <a:tcPr/>
                </a:tc>
                <a:extLst>
                  <a:ext uri="{0D108BD9-81ED-4DB2-BD59-A6C34878D82A}">
                    <a16:rowId xmlns:a16="http://schemas.microsoft.com/office/drawing/2014/main" val="613022376"/>
                  </a:ext>
                </a:extLst>
              </a:tr>
            </a:tbl>
          </a:graphicData>
        </a:graphic>
      </p:graphicFrame>
      <p:sp>
        <p:nvSpPr>
          <p:cNvPr id="5" name="TextBox 4">
            <a:extLst>
              <a:ext uri="{FF2B5EF4-FFF2-40B4-BE49-F238E27FC236}">
                <a16:creationId xmlns:a16="http://schemas.microsoft.com/office/drawing/2014/main" id="{860619C5-DEB2-1479-6223-986D540E9B1C}"/>
              </a:ext>
            </a:extLst>
          </p:cNvPr>
          <p:cNvSpPr txBox="1"/>
          <p:nvPr/>
        </p:nvSpPr>
        <p:spPr>
          <a:xfrm>
            <a:off x="1190028" y="5676523"/>
            <a:ext cx="5339539" cy="369332"/>
          </a:xfrm>
          <a:prstGeom prst="rect">
            <a:avLst/>
          </a:prstGeom>
          <a:noFill/>
        </p:spPr>
        <p:txBody>
          <a:bodyPr wrap="none" rtlCol="0">
            <a:spAutoFit/>
          </a:bodyPr>
          <a:lstStyle/>
          <a:p>
            <a:r>
              <a:rPr lang="en-US" dirty="0"/>
              <a:t>We will focus on GMRS and FRS in this presentation.</a:t>
            </a:r>
          </a:p>
        </p:txBody>
      </p:sp>
    </p:spTree>
    <p:extLst>
      <p:ext uri="{BB962C8B-B14F-4D97-AF65-F5344CB8AC3E}">
        <p14:creationId xmlns:p14="http://schemas.microsoft.com/office/powerpoint/2010/main" val="31256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9EC3-A8FC-F5E2-147A-09E69389E175}"/>
              </a:ext>
            </a:extLst>
          </p:cNvPr>
          <p:cNvSpPr>
            <a:spLocks noGrp="1"/>
          </p:cNvSpPr>
          <p:nvPr>
            <p:ph type="title"/>
          </p:nvPr>
        </p:nvSpPr>
        <p:spPr/>
        <p:txBody>
          <a:bodyPr/>
          <a:lstStyle/>
          <a:p>
            <a:r>
              <a:rPr lang="en-US" dirty="0"/>
              <a:t>How can GMRS be useful?</a:t>
            </a:r>
          </a:p>
        </p:txBody>
      </p:sp>
      <p:sp>
        <p:nvSpPr>
          <p:cNvPr id="3" name="Content Placeholder 2">
            <a:extLst>
              <a:ext uri="{FF2B5EF4-FFF2-40B4-BE49-F238E27FC236}">
                <a16:creationId xmlns:a16="http://schemas.microsoft.com/office/drawing/2014/main" id="{DFAE9E34-DD52-4BF2-4BB9-FCDB580133F8}"/>
              </a:ext>
            </a:extLst>
          </p:cNvPr>
          <p:cNvSpPr>
            <a:spLocks noGrp="1"/>
          </p:cNvSpPr>
          <p:nvPr>
            <p:ph idx="1"/>
          </p:nvPr>
        </p:nvSpPr>
        <p:spPr/>
        <p:txBody>
          <a:bodyPr/>
          <a:lstStyle/>
          <a:p>
            <a:r>
              <a:rPr lang="en-US" dirty="0"/>
              <a:t>Off-grid communications</a:t>
            </a:r>
          </a:p>
          <a:p>
            <a:r>
              <a:rPr lang="en-US" dirty="0"/>
              <a:t>Local disasters</a:t>
            </a:r>
          </a:p>
          <a:p>
            <a:r>
              <a:rPr lang="en-US" dirty="0"/>
              <a:t>Simple means to communicate within neighborhoods or families</a:t>
            </a:r>
          </a:p>
          <a:p>
            <a:endParaRPr lang="en-US" dirty="0"/>
          </a:p>
          <a:p>
            <a:r>
              <a:rPr lang="en-US" dirty="0"/>
              <a:t>Discussion questions:</a:t>
            </a:r>
          </a:p>
          <a:p>
            <a:pPr lvl="1"/>
            <a:r>
              <a:rPr lang="en-US" dirty="0"/>
              <a:t>Name times or events when cellular phone service was difficult or impossible to use.</a:t>
            </a:r>
          </a:p>
          <a:p>
            <a:pPr lvl="1"/>
            <a:r>
              <a:rPr lang="en-US" dirty="0"/>
              <a:t>How can a communications system that does not rely on municipal power and cell towers be useful to you?</a:t>
            </a:r>
          </a:p>
        </p:txBody>
      </p:sp>
    </p:spTree>
    <p:extLst>
      <p:ext uri="{BB962C8B-B14F-4D97-AF65-F5344CB8AC3E}">
        <p14:creationId xmlns:p14="http://schemas.microsoft.com/office/powerpoint/2010/main" val="267655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1A1D-8349-AD81-C5CF-CED3282AE6B6}"/>
              </a:ext>
            </a:extLst>
          </p:cNvPr>
          <p:cNvSpPr>
            <a:spLocks noGrp="1"/>
          </p:cNvSpPr>
          <p:nvPr>
            <p:ph type="title"/>
          </p:nvPr>
        </p:nvSpPr>
        <p:spPr>
          <a:xfrm>
            <a:off x="838200" y="410393"/>
            <a:ext cx="10515600" cy="1325563"/>
          </a:xfrm>
        </p:spPr>
        <p:txBody>
          <a:bodyPr/>
          <a:lstStyle/>
          <a:p>
            <a:r>
              <a:rPr lang="en-US" dirty="0"/>
              <a:t>Regulations</a:t>
            </a:r>
          </a:p>
        </p:txBody>
      </p:sp>
      <p:sp>
        <p:nvSpPr>
          <p:cNvPr id="3" name="Content Placeholder 2">
            <a:extLst>
              <a:ext uri="{FF2B5EF4-FFF2-40B4-BE49-F238E27FC236}">
                <a16:creationId xmlns:a16="http://schemas.microsoft.com/office/drawing/2014/main" id="{33EE0C58-0D57-9BFB-4813-03198193B819}"/>
              </a:ext>
            </a:extLst>
          </p:cNvPr>
          <p:cNvSpPr>
            <a:spLocks noGrp="1"/>
          </p:cNvSpPr>
          <p:nvPr>
            <p:ph idx="1"/>
          </p:nvPr>
        </p:nvSpPr>
        <p:spPr>
          <a:xfrm>
            <a:off x="838200" y="1635507"/>
            <a:ext cx="10515600" cy="5073107"/>
          </a:xfrm>
        </p:spPr>
        <p:txBody>
          <a:bodyPr>
            <a:normAutofit fontScale="92500" lnSpcReduction="10000"/>
          </a:bodyPr>
          <a:lstStyle/>
          <a:p>
            <a:r>
              <a:rPr lang="en-US" dirty="0"/>
              <a:t>All wireless communications modes are regulated by the US Federal Communications Commission (FCC)</a:t>
            </a:r>
          </a:p>
          <a:p>
            <a:pPr lvl="1"/>
            <a:r>
              <a:rPr lang="en-US" dirty="0"/>
              <a:t>Current regulations may be viewed on the internet</a:t>
            </a:r>
          </a:p>
          <a:p>
            <a:pPr lvl="2"/>
            <a:r>
              <a:rPr lang="en-US" dirty="0">
                <a:hlinkClick r:id="rId3"/>
              </a:rPr>
              <a:t>ECFR.gov</a:t>
            </a:r>
            <a:endParaRPr lang="en-US" dirty="0"/>
          </a:p>
          <a:p>
            <a:pPr lvl="3"/>
            <a:r>
              <a:rPr lang="en-US" dirty="0"/>
              <a:t>Title 47, Part 95, subparts A, B, and E are applicable to FRS and GMRS</a:t>
            </a:r>
          </a:p>
          <a:p>
            <a:pPr lvl="1"/>
            <a:r>
              <a:rPr lang="en-US" dirty="0"/>
              <a:t>Regulations specify critical items such as:</a:t>
            </a:r>
          </a:p>
          <a:p>
            <a:pPr lvl="2"/>
            <a:r>
              <a:rPr lang="en-US" dirty="0"/>
              <a:t>Frequencies which may be used</a:t>
            </a:r>
          </a:p>
          <a:p>
            <a:pPr lvl="2"/>
            <a:r>
              <a:rPr lang="en-US" dirty="0"/>
              <a:t>Minimum technical specifications for equipment</a:t>
            </a:r>
          </a:p>
          <a:p>
            <a:pPr lvl="2"/>
            <a:r>
              <a:rPr lang="en-US" dirty="0"/>
              <a:t>Prohibited uses, including:</a:t>
            </a:r>
          </a:p>
          <a:p>
            <a:pPr lvl="3"/>
            <a:r>
              <a:rPr lang="en-US" b="1" dirty="0"/>
              <a:t>Activities which violate federal, state, or local law</a:t>
            </a:r>
          </a:p>
          <a:p>
            <a:pPr lvl="3"/>
            <a:r>
              <a:rPr lang="en-US" dirty="0"/>
              <a:t>Transmission of messages of a commercial nature</a:t>
            </a:r>
          </a:p>
          <a:p>
            <a:pPr lvl="3"/>
            <a:r>
              <a:rPr lang="en-US" dirty="0"/>
              <a:t>Transmission of radio or television program material, music or advertising</a:t>
            </a:r>
          </a:p>
          <a:p>
            <a:pPr lvl="3"/>
            <a:r>
              <a:rPr lang="en-US" b="1" dirty="0"/>
              <a:t>Intentional interference with other stations</a:t>
            </a:r>
          </a:p>
          <a:p>
            <a:pPr lvl="3"/>
            <a:r>
              <a:rPr lang="en-US" dirty="0"/>
              <a:t>Transmission of obscene, profane, or indecent language</a:t>
            </a:r>
          </a:p>
          <a:p>
            <a:pPr lvl="3"/>
            <a:r>
              <a:rPr lang="en-US" b="1" dirty="0"/>
              <a:t>Transmission of deceptive information</a:t>
            </a:r>
          </a:p>
          <a:p>
            <a:pPr lvl="3"/>
            <a:r>
              <a:rPr lang="en-US" dirty="0"/>
              <a:t>Telephone links (excluding phone patches using ham radio)</a:t>
            </a:r>
          </a:p>
          <a:p>
            <a:pPr lvl="3"/>
            <a:r>
              <a:rPr lang="en-US" b="1" dirty="0"/>
              <a:t>Transmission of encrypted messages</a:t>
            </a:r>
          </a:p>
          <a:p>
            <a:pPr lvl="3"/>
            <a:endParaRPr lang="en-US" dirty="0"/>
          </a:p>
          <a:p>
            <a:pPr lvl="3"/>
            <a:endParaRPr lang="en-US" dirty="0"/>
          </a:p>
        </p:txBody>
      </p:sp>
    </p:spTree>
    <p:extLst>
      <p:ext uri="{BB962C8B-B14F-4D97-AF65-F5344CB8AC3E}">
        <p14:creationId xmlns:p14="http://schemas.microsoft.com/office/powerpoint/2010/main" val="31277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9AD2-829C-3656-40A5-081E95FAEAE3}"/>
              </a:ext>
            </a:extLst>
          </p:cNvPr>
          <p:cNvSpPr>
            <a:spLocks noGrp="1"/>
          </p:cNvSpPr>
          <p:nvPr>
            <p:ph type="title"/>
          </p:nvPr>
        </p:nvSpPr>
        <p:spPr/>
        <p:txBody>
          <a:bodyPr/>
          <a:lstStyle/>
          <a:p>
            <a:r>
              <a:rPr lang="en-US" dirty="0"/>
              <a:t>Licensing</a:t>
            </a:r>
          </a:p>
        </p:txBody>
      </p:sp>
      <p:sp>
        <p:nvSpPr>
          <p:cNvPr id="3" name="Content Placeholder 2">
            <a:extLst>
              <a:ext uri="{FF2B5EF4-FFF2-40B4-BE49-F238E27FC236}">
                <a16:creationId xmlns:a16="http://schemas.microsoft.com/office/drawing/2014/main" id="{4C05C28B-25F4-189D-BD0B-3E61B6B7DC56}"/>
              </a:ext>
            </a:extLst>
          </p:cNvPr>
          <p:cNvSpPr>
            <a:spLocks noGrp="1"/>
          </p:cNvSpPr>
          <p:nvPr>
            <p:ph idx="1"/>
          </p:nvPr>
        </p:nvSpPr>
        <p:spPr/>
        <p:txBody>
          <a:bodyPr/>
          <a:lstStyle/>
          <a:p>
            <a:r>
              <a:rPr lang="en-US" dirty="0"/>
              <a:t>No license is required for Family Radio Service (FRS) radios</a:t>
            </a:r>
          </a:p>
          <a:p>
            <a:r>
              <a:rPr lang="en-US" dirty="0"/>
              <a:t>Licenses are required for GMRS stations</a:t>
            </a:r>
          </a:p>
          <a:p>
            <a:pPr lvl="1"/>
            <a:r>
              <a:rPr lang="en-US" dirty="0"/>
              <a:t>GMRS licenses are valid for 10 years</a:t>
            </a:r>
          </a:p>
          <a:p>
            <a:pPr lvl="1"/>
            <a:r>
              <a:rPr lang="en-US" dirty="0"/>
              <a:t>$35 application fee</a:t>
            </a:r>
          </a:p>
          <a:p>
            <a:pPr lvl="1"/>
            <a:r>
              <a:rPr lang="en-US" dirty="0"/>
              <a:t>No test is given for GMRS licenses</a:t>
            </a:r>
          </a:p>
          <a:p>
            <a:pPr lvl="1"/>
            <a:r>
              <a:rPr lang="en-US" dirty="0"/>
              <a:t>License covers </a:t>
            </a:r>
            <a:r>
              <a:rPr lang="en-US" u="sng" dirty="0"/>
              <a:t>all</a:t>
            </a:r>
            <a:r>
              <a:rPr lang="en-US" dirty="0"/>
              <a:t> members of your immediate family</a:t>
            </a:r>
          </a:p>
          <a:p>
            <a:r>
              <a:rPr lang="en-US" dirty="0">
                <a:hlinkClick r:id="rId2"/>
              </a:rPr>
              <a:t>How-to instructions for applying for a GMRS license</a:t>
            </a:r>
            <a:endParaRPr lang="en-US" dirty="0"/>
          </a:p>
          <a:p>
            <a:pPr lvl="1"/>
            <a:endParaRPr lang="en-US" dirty="0"/>
          </a:p>
        </p:txBody>
      </p:sp>
    </p:spTree>
    <p:extLst>
      <p:ext uri="{BB962C8B-B14F-4D97-AF65-F5344CB8AC3E}">
        <p14:creationId xmlns:p14="http://schemas.microsoft.com/office/powerpoint/2010/main" val="350055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68A8-22B9-A77F-DB08-A4D97D9C3F60}"/>
              </a:ext>
            </a:extLst>
          </p:cNvPr>
          <p:cNvSpPr>
            <a:spLocks noGrp="1"/>
          </p:cNvSpPr>
          <p:nvPr>
            <p:ph type="title"/>
          </p:nvPr>
        </p:nvSpPr>
        <p:spPr/>
        <p:txBody>
          <a:bodyPr/>
          <a:lstStyle/>
          <a:p>
            <a:r>
              <a:rPr lang="en-US" dirty="0"/>
              <a:t>Basics of Radio Communications</a:t>
            </a:r>
          </a:p>
        </p:txBody>
      </p:sp>
      <p:sp>
        <p:nvSpPr>
          <p:cNvPr id="3" name="Content Placeholder 2">
            <a:extLst>
              <a:ext uri="{FF2B5EF4-FFF2-40B4-BE49-F238E27FC236}">
                <a16:creationId xmlns:a16="http://schemas.microsoft.com/office/drawing/2014/main" id="{8EA9AFB2-3831-0549-8106-61A25653BF02}"/>
              </a:ext>
            </a:extLst>
          </p:cNvPr>
          <p:cNvSpPr>
            <a:spLocks noGrp="1"/>
          </p:cNvSpPr>
          <p:nvPr>
            <p:ph idx="1"/>
          </p:nvPr>
        </p:nvSpPr>
        <p:spPr/>
        <p:txBody>
          <a:bodyPr>
            <a:normAutofit/>
          </a:bodyPr>
          <a:lstStyle/>
          <a:p>
            <a:r>
              <a:rPr lang="en-US" sz="3200" dirty="0"/>
              <a:t>Both FRS and GMRS use FM radio signals</a:t>
            </a:r>
          </a:p>
          <a:p>
            <a:r>
              <a:rPr lang="en-US" sz="3200" dirty="0"/>
              <a:t>FM signals travel by line-of sight</a:t>
            </a:r>
          </a:p>
          <a:p>
            <a:pPr lvl="1"/>
            <a:r>
              <a:rPr lang="en-US" sz="2800" dirty="0"/>
              <a:t>Factors which can limit communication distance include:</a:t>
            </a:r>
          </a:p>
          <a:p>
            <a:pPr lvl="2"/>
            <a:r>
              <a:rPr lang="en-US" sz="2400" dirty="0"/>
              <a:t>Radio equipment (transmit power and antenna)</a:t>
            </a:r>
          </a:p>
          <a:p>
            <a:pPr lvl="2"/>
            <a:r>
              <a:rPr lang="en-US" sz="2400" dirty="0"/>
              <a:t>Terrain</a:t>
            </a:r>
          </a:p>
          <a:p>
            <a:pPr lvl="2"/>
            <a:r>
              <a:rPr lang="en-US" sz="2400" dirty="0"/>
              <a:t>Obstructions (buildings, etc.)</a:t>
            </a:r>
          </a:p>
          <a:p>
            <a:pPr lvl="2"/>
            <a:r>
              <a:rPr lang="en-US" sz="2400" dirty="0"/>
              <a:t>Vegetation</a:t>
            </a:r>
          </a:p>
          <a:p>
            <a:pPr lvl="2"/>
            <a:r>
              <a:rPr lang="en-US" sz="2400" dirty="0"/>
              <a:t>Curvature of the earth</a:t>
            </a:r>
          </a:p>
        </p:txBody>
      </p:sp>
    </p:spTree>
    <p:extLst>
      <p:ext uri="{BB962C8B-B14F-4D97-AF65-F5344CB8AC3E}">
        <p14:creationId xmlns:p14="http://schemas.microsoft.com/office/powerpoint/2010/main" val="170657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C883-A3C9-A0AA-A027-D5E8D72E10DF}"/>
              </a:ext>
            </a:extLst>
          </p:cNvPr>
          <p:cNvSpPr>
            <a:spLocks noGrp="1"/>
          </p:cNvSpPr>
          <p:nvPr>
            <p:ph type="title"/>
          </p:nvPr>
        </p:nvSpPr>
        <p:spPr/>
        <p:txBody>
          <a:bodyPr>
            <a:normAutofit/>
          </a:bodyPr>
          <a:lstStyle/>
          <a:p>
            <a:r>
              <a:rPr lang="en-US" sz="3600" dirty="0"/>
              <a:t>Effect of Antenna Height on Communication Distance</a:t>
            </a:r>
          </a:p>
        </p:txBody>
      </p:sp>
      <p:sp>
        <p:nvSpPr>
          <p:cNvPr id="3" name="Content Placeholder 2">
            <a:extLst>
              <a:ext uri="{FF2B5EF4-FFF2-40B4-BE49-F238E27FC236}">
                <a16:creationId xmlns:a16="http://schemas.microsoft.com/office/drawing/2014/main" id="{FE805211-7420-2DB9-3CA4-D39654E3069E}"/>
              </a:ext>
            </a:extLst>
          </p:cNvPr>
          <p:cNvSpPr>
            <a:spLocks noGrp="1"/>
          </p:cNvSpPr>
          <p:nvPr>
            <p:ph idx="1"/>
          </p:nvPr>
        </p:nvSpPr>
        <p:spPr/>
        <p:txBody>
          <a:bodyPr>
            <a:normAutofit/>
          </a:bodyPr>
          <a:lstStyle/>
          <a:p>
            <a:r>
              <a:rPr lang="en-US" dirty="0"/>
              <a:t>Curvature of the earth limits the effective distance of FM radio signals</a:t>
            </a:r>
          </a:p>
          <a:p>
            <a:endParaRPr lang="en-US" dirty="0"/>
          </a:p>
          <a:p>
            <a:endParaRPr lang="en-US" dirty="0"/>
          </a:p>
          <a:p>
            <a:endParaRPr lang="en-US" dirty="0"/>
          </a:p>
          <a:p>
            <a:endParaRPr lang="en-US" dirty="0"/>
          </a:p>
          <a:p>
            <a:r>
              <a:rPr lang="en-US" dirty="0"/>
              <a:t>The above distances assume no obstructions between the transmitting and receiving stations!</a:t>
            </a:r>
          </a:p>
        </p:txBody>
      </p:sp>
      <p:graphicFrame>
        <p:nvGraphicFramePr>
          <p:cNvPr id="4" name="Table 3">
            <a:extLst>
              <a:ext uri="{FF2B5EF4-FFF2-40B4-BE49-F238E27FC236}">
                <a16:creationId xmlns:a16="http://schemas.microsoft.com/office/drawing/2014/main" id="{F71AEB41-6AA1-70C9-3E85-115CC523CB72}"/>
              </a:ext>
            </a:extLst>
          </p:cNvPr>
          <p:cNvGraphicFramePr>
            <a:graphicFrameLocks noGrp="1"/>
          </p:cNvGraphicFramePr>
          <p:nvPr>
            <p:extLst>
              <p:ext uri="{D42A27DB-BD31-4B8C-83A1-F6EECF244321}">
                <p14:modId xmlns:p14="http://schemas.microsoft.com/office/powerpoint/2010/main" val="1300635948"/>
              </p:ext>
            </p:extLst>
          </p:nvPr>
        </p:nvGraphicFramePr>
        <p:xfrm>
          <a:off x="2952972" y="2784483"/>
          <a:ext cx="6286056" cy="1854200"/>
        </p:xfrm>
        <a:graphic>
          <a:graphicData uri="http://schemas.openxmlformats.org/drawingml/2006/table">
            <a:tbl>
              <a:tblPr firstRow="1" bandRow="1">
                <a:tableStyleId>{5C22544A-7EE6-4342-B048-85BDC9FD1C3A}</a:tableStyleId>
              </a:tblPr>
              <a:tblGrid>
                <a:gridCol w="3241802">
                  <a:extLst>
                    <a:ext uri="{9D8B030D-6E8A-4147-A177-3AD203B41FA5}">
                      <a16:colId xmlns:a16="http://schemas.microsoft.com/office/drawing/2014/main" val="770047565"/>
                    </a:ext>
                  </a:extLst>
                </a:gridCol>
                <a:gridCol w="3044254">
                  <a:extLst>
                    <a:ext uri="{9D8B030D-6E8A-4147-A177-3AD203B41FA5}">
                      <a16:colId xmlns:a16="http://schemas.microsoft.com/office/drawing/2014/main" val="1151045780"/>
                    </a:ext>
                  </a:extLst>
                </a:gridCol>
              </a:tblGrid>
              <a:tr h="370840">
                <a:tc>
                  <a:txBody>
                    <a:bodyPr/>
                    <a:lstStyle/>
                    <a:p>
                      <a:r>
                        <a:rPr lang="en-US" dirty="0"/>
                        <a:t>Antenna height above ground</a:t>
                      </a:r>
                    </a:p>
                  </a:txBody>
                  <a:tcPr/>
                </a:tc>
                <a:tc>
                  <a:txBody>
                    <a:bodyPr/>
                    <a:lstStyle/>
                    <a:p>
                      <a:r>
                        <a:rPr lang="en-US" dirty="0"/>
                        <a:t>Effective range of FM signal</a:t>
                      </a:r>
                    </a:p>
                  </a:txBody>
                  <a:tcPr/>
                </a:tc>
                <a:extLst>
                  <a:ext uri="{0D108BD9-81ED-4DB2-BD59-A6C34878D82A}">
                    <a16:rowId xmlns:a16="http://schemas.microsoft.com/office/drawing/2014/main" val="3181061149"/>
                  </a:ext>
                </a:extLst>
              </a:tr>
              <a:tr h="370840">
                <a:tc>
                  <a:txBody>
                    <a:bodyPr/>
                    <a:lstStyle/>
                    <a:p>
                      <a:r>
                        <a:rPr lang="en-US" dirty="0"/>
                        <a:t>5 ½ feet</a:t>
                      </a:r>
                    </a:p>
                  </a:txBody>
                  <a:tcPr/>
                </a:tc>
                <a:tc>
                  <a:txBody>
                    <a:bodyPr/>
                    <a:lstStyle/>
                    <a:p>
                      <a:r>
                        <a:rPr lang="en-US" dirty="0"/>
                        <a:t>≈ 3 miles</a:t>
                      </a:r>
                    </a:p>
                  </a:txBody>
                  <a:tcPr/>
                </a:tc>
                <a:extLst>
                  <a:ext uri="{0D108BD9-81ED-4DB2-BD59-A6C34878D82A}">
                    <a16:rowId xmlns:a16="http://schemas.microsoft.com/office/drawing/2014/main" val="4210532460"/>
                  </a:ext>
                </a:extLst>
              </a:tr>
              <a:tr h="370840">
                <a:tc>
                  <a:txBody>
                    <a:bodyPr/>
                    <a:lstStyle/>
                    <a:p>
                      <a:r>
                        <a:rPr lang="en-US" dirty="0"/>
                        <a:t>20 feet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5 ½ miles</a:t>
                      </a:r>
                    </a:p>
                  </a:txBody>
                  <a:tcPr/>
                </a:tc>
                <a:extLst>
                  <a:ext uri="{0D108BD9-81ED-4DB2-BD59-A6C34878D82A}">
                    <a16:rowId xmlns:a16="http://schemas.microsoft.com/office/drawing/2014/main" val="2077234011"/>
                  </a:ext>
                </a:extLst>
              </a:tr>
              <a:tr h="370840">
                <a:tc>
                  <a:txBody>
                    <a:bodyPr/>
                    <a:lstStyle/>
                    <a:p>
                      <a:r>
                        <a:rPr lang="en-US" dirty="0"/>
                        <a:t>100 feet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12 ½ miles</a:t>
                      </a:r>
                    </a:p>
                  </a:txBody>
                  <a:tcPr/>
                </a:tc>
                <a:extLst>
                  <a:ext uri="{0D108BD9-81ED-4DB2-BD59-A6C34878D82A}">
                    <a16:rowId xmlns:a16="http://schemas.microsoft.com/office/drawing/2014/main" val="1623375766"/>
                  </a:ext>
                </a:extLst>
              </a:tr>
              <a:tr h="370840">
                <a:tc>
                  <a:txBody>
                    <a:bodyPr/>
                    <a:lstStyle/>
                    <a:p>
                      <a:r>
                        <a:rPr lang="en-US" dirty="0"/>
                        <a:t>1000 feet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39 miles</a:t>
                      </a:r>
                    </a:p>
                  </a:txBody>
                  <a:tcPr/>
                </a:tc>
                <a:extLst>
                  <a:ext uri="{0D108BD9-81ED-4DB2-BD59-A6C34878D82A}">
                    <a16:rowId xmlns:a16="http://schemas.microsoft.com/office/drawing/2014/main" val="115786803"/>
                  </a:ext>
                </a:extLst>
              </a:tr>
            </a:tbl>
          </a:graphicData>
        </a:graphic>
      </p:graphicFrame>
    </p:spTree>
    <p:extLst>
      <p:ext uri="{BB962C8B-B14F-4D97-AF65-F5344CB8AC3E}">
        <p14:creationId xmlns:p14="http://schemas.microsoft.com/office/powerpoint/2010/main" val="4050245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D23CE1BD8BCF4DA02525F635DF7B4D" ma:contentTypeVersion="5" ma:contentTypeDescription="Create a new document." ma:contentTypeScope="" ma:versionID="a174428f56b33493577694e52fdac488">
  <xsd:schema xmlns:xsd="http://www.w3.org/2001/XMLSchema" xmlns:xs="http://www.w3.org/2001/XMLSchema" xmlns:p="http://schemas.microsoft.com/office/2006/metadata/properties" xmlns:ns3="858ce783-5c14-439d-b0df-b393e15690b5" targetNamespace="http://schemas.microsoft.com/office/2006/metadata/properties" ma:root="true" ma:fieldsID="a345cfd332337728bfabbf68f2b2873b" ns3:_="">
    <xsd:import namespace="858ce783-5c14-439d-b0df-b393e15690b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ce783-5c14-439d-b0df-b393e15690b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58ce783-5c14-439d-b0df-b393e15690b5" xsi:nil="true"/>
  </documentManagement>
</p:properties>
</file>

<file path=customXml/itemProps1.xml><?xml version="1.0" encoding="utf-8"?>
<ds:datastoreItem xmlns:ds="http://schemas.openxmlformats.org/officeDocument/2006/customXml" ds:itemID="{2DE13E3D-10A7-4EE6-BFAD-ADB4E4E9B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ce783-5c14-439d-b0df-b393e1569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436D09-4214-43F0-890A-FB3231168BED}">
  <ds:schemaRefs>
    <ds:schemaRef ds:uri="http://schemas.microsoft.com/sharepoint/v3/contenttype/forms"/>
  </ds:schemaRefs>
</ds:datastoreItem>
</file>

<file path=customXml/itemProps3.xml><?xml version="1.0" encoding="utf-8"?>
<ds:datastoreItem xmlns:ds="http://schemas.openxmlformats.org/officeDocument/2006/customXml" ds:itemID="{8B96B8B8-0056-4666-8894-D9E5963250BD}">
  <ds:schemaRefs>
    <ds:schemaRef ds:uri="858ce783-5c14-439d-b0df-b393e15690b5"/>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446</TotalTime>
  <Words>1933</Words>
  <Application>Microsoft Office PowerPoint</Application>
  <PresentationFormat>Widescreen</PresentationFormat>
  <Paragraphs>411</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Aptos Narrow</vt:lpstr>
      <vt:lpstr>Arial</vt:lpstr>
      <vt:lpstr>Office Theme</vt:lpstr>
      <vt:lpstr>GMRS for Emergency Communication</vt:lpstr>
      <vt:lpstr>Your Instructors</vt:lpstr>
      <vt:lpstr>Course Outline</vt:lpstr>
      <vt:lpstr>What is GMRS?</vt:lpstr>
      <vt:lpstr>How can GMRS be useful?</vt:lpstr>
      <vt:lpstr>Regulations</vt:lpstr>
      <vt:lpstr>Licensing</vt:lpstr>
      <vt:lpstr>Basics of Radio Communications</vt:lpstr>
      <vt:lpstr>Effect of Antenna Height on Communication Distance</vt:lpstr>
      <vt:lpstr>Other Effects on Communication Distance</vt:lpstr>
      <vt:lpstr>Simplex Versus Repeater Communications</vt:lpstr>
      <vt:lpstr>Repeaters (continued)</vt:lpstr>
      <vt:lpstr>PowerPoint Presentation</vt:lpstr>
      <vt:lpstr>GMRS Equipment</vt:lpstr>
      <vt:lpstr>Backup Power</vt:lpstr>
      <vt:lpstr>Communications Protocols</vt:lpstr>
      <vt:lpstr>Communications Protocols (continued)</vt:lpstr>
      <vt:lpstr>GMRS Frequencies and Channels</vt:lpstr>
      <vt:lpstr>PowerPoint Presentation</vt:lpstr>
      <vt:lpstr>Radio Programming</vt:lpstr>
      <vt:lpstr>Nets / Exercises / Other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Poole</dc:creator>
  <cp:lastModifiedBy>Tom Poole</cp:lastModifiedBy>
  <cp:revision>10</cp:revision>
  <dcterms:created xsi:type="dcterms:W3CDTF">2025-11-06T20:22:25Z</dcterms:created>
  <dcterms:modified xsi:type="dcterms:W3CDTF">2025-11-14T00:24:49Z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0x01010075D23CE1BD8BCF4DA02525F635DF7B4D</vt:lpwstr>
  </property>
</Properties>
</file>