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5" r:id="rId2"/>
    <p:sldId id="266" r:id="rId3"/>
    <p:sldId id="267" r:id="rId4"/>
    <p:sldId id="269" r:id="rId5"/>
    <p:sldId id="268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ções" id="{7E82FC72-F4E2-394E-B282-FCBD59E9781E}">
          <p14:sldIdLst>
            <p14:sldId id="265"/>
            <p14:sldId id="266"/>
            <p14:sldId id="267"/>
            <p14:sldId id="269"/>
            <p14:sldId id="268"/>
          </p14:sldIdLst>
        </p14:section>
        <p14:section name="Apresentação" id="{606FC1D4-6391-1344-997B-125A7A81FEDE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78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4"/>
    <p:restoredTop sz="95680"/>
  </p:normalViewPr>
  <p:slideViewPr>
    <p:cSldViewPr snapToGrid="0">
      <p:cViewPr varScale="1">
        <p:scale>
          <a:sx n="103" d="100"/>
          <a:sy n="103" d="100"/>
        </p:scale>
        <p:origin x="7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E6132-27AE-164D-9822-C25D934D9311}" type="datetimeFigureOut">
              <a:rPr lang="pt-BR" smtClean="0"/>
              <a:t>13/03/2025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C2E01-D26B-9A4D-9B42-4AAB596A0C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124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dirty="0"/>
              <a:t>Programa de pós-graduação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Título da tese/dissertação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Subtítulo (se houver)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Nome do(a) pesquisador(a)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Orientador(a) e coorientador(a) (se houver)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2E01-D26B-9A4D-9B42-4AAB596A0CD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5614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Apresentação do tema e sua relevância científica e/ou social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Breve panorama teórico que justifique a pesquisa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Questão-problema e/ou lacuna na literatura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2E01-D26B-9A4D-9B42-4AAB596A0CD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831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Objetivo geral e objetivos específicos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2E01-D26B-9A4D-9B42-4AAB596A0CD1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2606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Principais conceitos e autores que fundamentam o estudo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Modelos teóricos ou hipóteses principais (se houver)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2E01-D26B-9A4D-9B42-4AAB596A0CD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627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Delineamento da pesquisa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Participantes ou amostra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Instrumentos e materiais utilizados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Procedimentos de coleta de dados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Técnicas de análise dos dados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2E01-D26B-9A4D-9B42-4AAB596A0CD1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489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Apresentação dos principais achados da pesquisa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Gráficos, tabelas e figuras para melhor compreensão dos dados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Comparação com literatura relevante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2E01-D26B-9A4D-9B42-4AAB596A0CD1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9462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Interpretação dos resultados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Relação com a literatura e hipóteses iniciais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Implicações teóricas e práticas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2E01-D26B-9A4D-9B42-4AAB596A0CD1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5673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Resumo das principais contribuições do estudo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Limitações da pesquisa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Possibilidades para estudos futuros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2E01-D26B-9A4D-9B42-4AAB596A0CD1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224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Apresentar apenas as referências mais relevantes utilizadas na apresentação.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2E01-D26B-9A4D-9B42-4AAB596A0CD1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236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28712BF3-67D6-2605-8C51-32AF03F30B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716693"/>
            <a:ext cx="9144000" cy="957648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latin typeface="+mn-lt"/>
              </a:defRPr>
            </a:lvl1pPr>
            <a:lvl5pPr marL="1828800" indent="0">
              <a:buNone/>
              <a:defRPr/>
            </a:lvl5pPr>
          </a:lstStyle>
          <a:p>
            <a:r>
              <a:rPr lang="pt-BR" sz="2800" dirty="0">
                <a:latin typeface="+mn-lt"/>
              </a:rPr>
              <a:t>Curso (ex. Mestrado em Neurociências)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E8A4D1-410E-1C58-0649-6B9D12A1DE7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001795"/>
            <a:ext cx="9144000" cy="1099751"/>
          </a:xfrm>
        </p:spPr>
        <p:txBody>
          <a:bodyPr anchor="ctr">
            <a:normAutofit/>
          </a:bodyPr>
          <a:lstStyle>
            <a:lvl1pPr algn="ctr">
              <a:defRPr sz="3600" b="1"/>
            </a:lvl1pPr>
          </a:lstStyle>
          <a:p>
            <a:r>
              <a:rPr lang="pt-BR" dirty="0"/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3576B5-8AA4-9740-DAC8-90EE01A586A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5152768"/>
            <a:ext cx="9144000" cy="803189"/>
          </a:xfrm>
        </p:spPr>
        <p:txBody>
          <a:bodyPr anchor="ctr">
            <a:noAutofit/>
          </a:bodyPr>
          <a:lstStyle>
            <a:lvl1pPr marL="0" indent="0" algn="l">
              <a:buNone/>
              <a:defRPr sz="1500" baseline="0">
                <a:solidFill>
                  <a:srgbClr val="A5782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Nome do orientador: Prof. Dr. XXXXXX</a:t>
            </a:r>
          </a:p>
          <a:p>
            <a:r>
              <a:rPr lang="pt-BR" dirty="0"/>
              <a:t>Coorientador: Prof. Dr. XXXXXX</a:t>
            </a:r>
          </a:p>
        </p:txBody>
      </p:sp>
      <p:sp>
        <p:nvSpPr>
          <p:cNvPr id="16" name="Espaço Reservado para Texto 14">
            <a:extLst>
              <a:ext uri="{FF2B5EF4-FFF2-40B4-BE49-F238E27FC236}">
                <a16:creationId xmlns:a16="http://schemas.microsoft.com/office/drawing/2014/main" id="{4B27634A-12FA-2B96-AFB9-F42CB02B712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3428999"/>
            <a:ext cx="9144000" cy="85901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pt-BR" sz="2000" dirty="0"/>
              <a:t>Subtítulo do trabalho (se houver)</a:t>
            </a:r>
            <a:endParaRPr lang="pt-BR" dirty="0"/>
          </a:p>
        </p:txBody>
      </p:sp>
      <p:sp>
        <p:nvSpPr>
          <p:cNvPr id="18" name="Espaço Reservado para Texto 17">
            <a:extLst>
              <a:ext uri="{FF2B5EF4-FFF2-40B4-BE49-F238E27FC236}">
                <a16:creationId xmlns:a16="http://schemas.microsoft.com/office/drawing/2014/main" id="{08EAD376-039D-44F5-65D9-9695B208C8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4498801"/>
            <a:ext cx="9144000" cy="4699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rgbClr val="A57823"/>
                </a:solidFill>
              </a:defRPr>
            </a:lvl1pPr>
          </a:lstStyle>
          <a:p>
            <a:pPr lvl="0"/>
            <a:r>
              <a:rPr lang="pt-BR" sz="1800" dirty="0"/>
              <a:t>Nome do orientando(a)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301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2D4DBA-1237-5D79-F44F-8D1D31D0A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5874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94AFDBDC-7F83-0247-2540-F984C44C17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26908" y="1878227"/>
            <a:ext cx="6126892" cy="397952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3D4AF7A7-F580-1B4A-79A6-47C34CF09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DA9027B8-0B5D-3E10-281A-46853C30ACD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5560541"/>
            <a:ext cx="4191000" cy="297210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pt-BR" dirty="0"/>
              <a:t>Fonte: Sobrenome dos autores (ano, p. ?).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13EEE07E-ABA1-91C6-AF6D-EDF96B6A91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878013"/>
            <a:ext cx="4191000" cy="357187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pt-BR" dirty="0"/>
              <a:t>Para inserir um conteúdo, clique no ícone e escolha a imagem de seu computador.</a:t>
            </a:r>
          </a:p>
        </p:txBody>
      </p:sp>
    </p:spTree>
    <p:extLst>
      <p:ext uri="{BB962C8B-B14F-4D97-AF65-F5344CB8AC3E}">
        <p14:creationId xmlns:p14="http://schemas.microsoft.com/office/powerpoint/2010/main" val="3271276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3D4AF7A7-F580-1B4A-79A6-47C34CF09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DA9027B8-0B5D-3E10-281A-46853C30ACD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199" y="5560541"/>
            <a:ext cx="10515599" cy="297210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pt-BR" dirty="0"/>
              <a:t>Fonte: Sobrenome dos autores (ano, p. ?).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13EEE07E-ABA1-91C6-AF6D-EDF96B6A91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199" y="1878013"/>
            <a:ext cx="10515599" cy="357187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pt-BR" dirty="0"/>
              <a:t>Para inserir um conteúdo, clique no ícone e escolha a imagem de seu computador.</a:t>
            </a:r>
          </a:p>
        </p:txBody>
      </p:sp>
    </p:spTree>
    <p:extLst>
      <p:ext uri="{BB962C8B-B14F-4D97-AF65-F5344CB8AC3E}">
        <p14:creationId xmlns:p14="http://schemas.microsoft.com/office/powerpoint/2010/main" val="302595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177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E4059-E64C-9FD8-E8F8-E475BB052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9F9725-F225-5F5C-A9DE-D9DE6724FB3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2000"/>
            </a:lvl1pPr>
            <a:lvl2pPr marL="457200" indent="0">
              <a:buNone/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0"/>
              <a:t>Apresentação do tema e sua relevância científica e/ou social.</a:t>
            </a:r>
          </a:p>
          <a:p>
            <a:pPr lvl="0"/>
            <a:r>
              <a:rPr lang="pt-BR" dirty="0"/>
              <a:t>Breve panorama teórico que justifique a pesquisa. </a:t>
            </a:r>
          </a:p>
          <a:p>
            <a:pPr lvl="0"/>
            <a:r>
              <a:rPr lang="pt-BR" dirty="0"/>
              <a:t>Questão-problema e/ou lacuna na literatura.</a:t>
            </a:r>
          </a:p>
          <a:p>
            <a:pPr lvl="0"/>
            <a:r>
              <a:rPr lang="pt-BR" dirty="0"/>
              <a:t>De 2 a 3 slides.</a:t>
            </a:r>
          </a:p>
        </p:txBody>
      </p:sp>
    </p:spTree>
    <p:extLst>
      <p:ext uri="{BB962C8B-B14F-4D97-AF65-F5344CB8AC3E}">
        <p14:creationId xmlns:p14="http://schemas.microsoft.com/office/powerpoint/2010/main" val="3654364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E4059-E64C-9FD8-E8F8-E475BB052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Objetivos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9F9725-F225-5F5C-A9DE-D9DE6724FB3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0"/>
              <a:t>Objetivo geral</a:t>
            </a:r>
          </a:p>
          <a:p>
            <a:pPr lvl="1"/>
            <a:r>
              <a:rPr lang="pt-BR" dirty="0" err="1"/>
              <a:t>Xxxxxxxx</a:t>
            </a:r>
            <a:endParaRPr lang="pt-BR" dirty="0"/>
          </a:p>
          <a:p>
            <a:pPr lvl="1"/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dirty="0"/>
              <a:t>Objetivos específicos</a:t>
            </a:r>
          </a:p>
          <a:p>
            <a:pPr lvl="1"/>
            <a:r>
              <a:rPr lang="pt-BR" dirty="0" err="1"/>
              <a:t>Xxxxxxx</a:t>
            </a:r>
            <a:r>
              <a:rPr lang="pt-BR" dirty="0"/>
              <a:t> </a:t>
            </a:r>
          </a:p>
          <a:p>
            <a:pPr lvl="1"/>
            <a:r>
              <a:rPr lang="pt-BR" dirty="0" err="1"/>
              <a:t>Xxxxxxx</a:t>
            </a:r>
            <a:endParaRPr lang="pt-BR" dirty="0"/>
          </a:p>
          <a:p>
            <a:pPr lvl="1"/>
            <a:r>
              <a:rPr lang="pt-BR" dirty="0" err="1"/>
              <a:t>Xxxxxxx</a:t>
            </a:r>
            <a:r>
              <a:rPr lang="pt-BR" dirty="0"/>
              <a:t> </a:t>
            </a:r>
          </a:p>
          <a:p>
            <a:pPr lvl="1"/>
            <a:endParaRPr lang="pt-BR" dirty="0"/>
          </a:p>
          <a:p>
            <a:pPr lvl="0"/>
            <a:r>
              <a:rPr lang="pt-BR" dirty="0"/>
              <a:t>1 slide</a:t>
            </a:r>
          </a:p>
        </p:txBody>
      </p:sp>
    </p:spTree>
    <p:extLst>
      <p:ext uri="{BB962C8B-B14F-4D97-AF65-F5344CB8AC3E}">
        <p14:creationId xmlns:p14="http://schemas.microsoft.com/office/powerpoint/2010/main" val="296261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E4059-E64C-9FD8-E8F8-E475BB052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Referencial Teórico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9F9725-F225-5F5C-A9DE-D9DE6724FB3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0"/>
              <a:t>Principais conceitos e autores que fundamentam o estudo.</a:t>
            </a:r>
          </a:p>
          <a:p>
            <a:pPr lvl="0"/>
            <a:r>
              <a:rPr lang="pt-BR" dirty="0"/>
              <a:t>Modelos teóricos ou hipóteses principais (se houver).</a:t>
            </a:r>
          </a:p>
          <a:p>
            <a:pPr lvl="0"/>
            <a:r>
              <a:rPr lang="pt-BR" dirty="0"/>
              <a:t>De 2 a 3 slides.</a:t>
            </a:r>
          </a:p>
        </p:txBody>
      </p:sp>
    </p:spTree>
    <p:extLst>
      <p:ext uri="{BB962C8B-B14F-4D97-AF65-F5344CB8AC3E}">
        <p14:creationId xmlns:p14="http://schemas.microsoft.com/office/powerpoint/2010/main" val="109811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E4059-E64C-9FD8-E8F8-E475BB052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9F9725-F225-5F5C-A9DE-D9DE6724FB3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Delineamento da pesquisa.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Participantes ou amostra.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Instrumentos e materiais utilizados.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Procedimentos de coleta de dados.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Técnicas de análise dos dados.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De 3 a 4 slides.</a:t>
            </a:r>
          </a:p>
        </p:txBody>
      </p:sp>
    </p:spTree>
    <p:extLst>
      <p:ext uri="{BB962C8B-B14F-4D97-AF65-F5344CB8AC3E}">
        <p14:creationId xmlns:p14="http://schemas.microsoft.com/office/powerpoint/2010/main" val="3504703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E4059-E64C-9FD8-E8F8-E475BB052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Resultados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9F9725-F225-5F5C-A9DE-D9DE6724FB3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Apresentação dos principais achados da pesquisa.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Gráficos, tabelas e figuras para melhor compreensão dos dados.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Comparação com literatura relevante.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De 3 a 4 slides.</a:t>
            </a:r>
          </a:p>
        </p:txBody>
      </p:sp>
    </p:spTree>
    <p:extLst>
      <p:ext uri="{BB962C8B-B14F-4D97-AF65-F5344CB8AC3E}">
        <p14:creationId xmlns:p14="http://schemas.microsoft.com/office/powerpoint/2010/main" val="72042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E4059-E64C-9FD8-E8F8-E475BB052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9F9725-F225-5F5C-A9DE-D9DE6724FB3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 dirty="0"/>
              <a:t>Interpretação dos resultados. </a:t>
            </a:r>
          </a:p>
          <a:p>
            <a:pPr lvl="0"/>
            <a:r>
              <a:rPr lang="pt-BR" dirty="0"/>
              <a:t>Relação com a literatura e hipóteses iniciais.</a:t>
            </a:r>
          </a:p>
          <a:p>
            <a:pPr lvl="0"/>
            <a:r>
              <a:rPr lang="pt-BR" dirty="0"/>
              <a:t>Implicações teóricas e práticas.</a:t>
            </a:r>
          </a:p>
          <a:p>
            <a:pPr lvl="0"/>
            <a:r>
              <a:rPr lang="pt-BR" dirty="0"/>
              <a:t>De 2 a 3 slides.</a:t>
            </a:r>
          </a:p>
        </p:txBody>
      </p:sp>
    </p:spTree>
    <p:extLst>
      <p:ext uri="{BB962C8B-B14F-4D97-AF65-F5344CB8AC3E}">
        <p14:creationId xmlns:p14="http://schemas.microsoft.com/office/powerpoint/2010/main" val="261284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E4059-E64C-9FD8-E8F8-E475BB052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9F9725-F225-5F5C-A9DE-D9DE6724FB3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Resumo das principais contribuições do estudo.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Limitações da pesquisa.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Possibilidades para estudos futuros.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1 slide.</a:t>
            </a:r>
          </a:p>
        </p:txBody>
      </p:sp>
    </p:spTree>
    <p:extLst>
      <p:ext uri="{BB962C8B-B14F-4D97-AF65-F5344CB8AC3E}">
        <p14:creationId xmlns:p14="http://schemas.microsoft.com/office/powerpoint/2010/main" val="303077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E4059-E64C-9FD8-E8F8-E475BB052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9F9725-F225-5F5C-A9DE-D9DE6724FB3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2000" b="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 dirty="0"/>
              <a:t>Apresentar apenas as referências mais relevantes utilizadas na apresentação.</a:t>
            </a:r>
          </a:p>
          <a:p>
            <a:pPr lvl="0"/>
            <a:r>
              <a:rPr lang="pt-BR" dirty="0"/>
              <a:t>Siga exatamente os modelos inseridos no ‘Manual de Normalização e Apresentação de Trabalhos Acadêmicos’ da </a:t>
            </a:r>
            <a:r>
              <a:rPr lang="pt-BR" dirty="0" err="1"/>
              <a:t>Unilogos</a:t>
            </a:r>
            <a:r>
              <a:rPr lang="pt-B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7714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441F9F8-F49F-CB11-5345-B57D6DA7C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EE361E-84DD-4DF2-2337-866892BD6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19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D9722D9-F6E2-2B22-C835-2A93A9DB1B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195" y="5997058"/>
            <a:ext cx="2103609" cy="629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A934EE7E-E7D1-FEAF-8E7A-951FFB10C15F}"/>
              </a:ext>
            </a:extLst>
          </p:cNvPr>
          <p:cNvGrpSpPr/>
          <p:nvPr userDrawn="1"/>
        </p:nvGrpSpPr>
        <p:grpSpPr>
          <a:xfrm>
            <a:off x="11961341" y="0"/>
            <a:ext cx="243016" cy="6858000"/>
            <a:chOff x="11788346" y="0"/>
            <a:chExt cx="403654" cy="685800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898A4F-5561-EBAF-3C95-3725F13760FE}"/>
                </a:ext>
              </a:extLst>
            </p:cNvPr>
            <p:cNvSpPr/>
            <p:nvPr userDrawn="1"/>
          </p:nvSpPr>
          <p:spPr>
            <a:xfrm>
              <a:off x="11788346" y="0"/>
              <a:ext cx="403654" cy="3429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0D17DAAC-9FC3-BD8A-BE7E-37D47521950E}"/>
                </a:ext>
              </a:extLst>
            </p:cNvPr>
            <p:cNvSpPr/>
            <p:nvPr userDrawn="1"/>
          </p:nvSpPr>
          <p:spPr>
            <a:xfrm>
              <a:off x="11788346" y="3429000"/>
              <a:ext cx="403654" cy="3429000"/>
            </a:xfrm>
            <a:prstGeom prst="rect">
              <a:avLst/>
            </a:prstGeom>
            <a:solidFill>
              <a:srgbClr val="A57823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95588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54" r:id="rId10"/>
    <p:sldLayoutId id="2147483655" r:id="rId11"/>
    <p:sldLayoutId id="2147483665" r:id="rId12"/>
    <p:sldLayoutId id="214748366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18913B-47FD-3E25-BD26-CD9359C4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Instruções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4A8999-9B60-F6C0-6B53-D05870F0E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Mantenha exatamente os itens e formatação que estão descritos neste modelo.</a:t>
            </a:r>
          </a:p>
          <a:p>
            <a:r>
              <a:rPr lang="pt-BR" dirty="0"/>
              <a:t>Evite excesso de texto nos slides.</a:t>
            </a:r>
          </a:p>
          <a:p>
            <a:r>
              <a:rPr lang="pt-BR" dirty="0"/>
              <a:t>Use frases curtas e elementos visuais sempre que possível. </a:t>
            </a:r>
          </a:p>
          <a:p>
            <a:r>
              <a:rPr lang="pt-BR" dirty="0"/>
              <a:t>Pratique a apresentação para garantir que esteja dentro do tempo estipulado. </a:t>
            </a:r>
          </a:p>
          <a:p>
            <a:r>
              <a:rPr lang="pt-BR" dirty="0"/>
              <a:t>Na banca, lembre-se que a apresentação deve ter 20 minutos.</a:t>
            </a:r>
          </a:p>
          <a:p>
            <a:r>
              <a:rPr lang="pt-BR" dirty="0"/>
              <a:t>Caso esqueça as orientações escritas em cada slide, habilite as </a:t>
            </a:r>
            <a:r>
              <a:rPr lang="pt-BR" b="1" dirty="0">
                <a:solidFill>
                  <a:schemeClr val="bg1"/>
                </a:solidFill>
                <a:highlight>
                  <a:srgbClr val="A57823"/>
                </a:highlight>
              </a:rPr>
              <a:t>anotações (aba Exibir &gt;&gt; Anotações)</a:t>
            </a:r>
            <a:r>
              <a:rPr lang="pt-BR" dirty="0"/>
              <a:t>.</a:t>
            </a:r>
          </a:p>
          <a:p>
            <a:r>
              <a:rPr lang="pt-BR" dirty="0"/>
              <a:t>Exclua a seção </a:t>
            </a:r>
            <a:r>
              <a:rPr lang="pt-BR" b="1" dirty="0">
                <a:solidFill>
                  <a:schemeClr val="bg1"/>
                </a:solidFill>
                <a:highlight>
                  <a:srgbClr val="A57823"/>
                </a:highlight>
              </a:rPr>
              <a:t>Instruções</a:t>
            </a:r>
            <a:r>
              <a:rPr lang="pt-BR" dirty="0"/>
              <a:t> após criar a apresentação.</a:t>
            </a:r>
          </a:p>
        </p:txBody>
      </p:sp>
    </p:spTree>
    <p:extLst>
      <p:ext uri="{BB962C8B-B14F-4D97-AF65-F5344CB8AC3E}">
        <p14:creationId xmlns:p14="http://schemas.microsoft.com/office/powerpoint/2010/main" val="3555298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130DA-1772-4780-3712-E0C2D21DE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1D9A119C-7995-3D74-694E-CE6B9108A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Metodologia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DB06543-67A4-1928-02BD-AF8AB5475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121"/>
          </a:xfrm>
        </p:spPr>
        <p:txBody>
          <a:bodyPr/>
          <a:lstStyle/>
          <a:p>
            <a:r>
              <a:rPr lang="pt-BR" dirty="0"/>
              <a:t>Delineamento da pesquisa.</a:t>
            </a:r>
          </a:p>
          <a:p>
            <a:r>
              <a:rPr lang="pt-BR" dirty="0"/>
              <a:t>Participantes ou amostra.</a:t>
            </a:r>
          </a:p>
          <a:p>
            <a:r>
              <a:rPr lang="pt-BR" dirty="0"/>
              <a:t>Instrumentos e materiais utilizados.</a:t>
            </a:r>
          </a:p>
          <a:p>
            <a:r>
              <a:rPr lang="pt-BR" dirty="0"/>
              <a:t>Procedimentos de coleta de dados.</a:t>
            </a:r>
          </a:p>
          <a:p>
            <a:r>
              <a:rPr lang="pt-BR" dirty="0"/>
              <a:t>Técnicas de análise dos dados.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06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6CEF7-3462-546C-9D5A-7446179E0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3746384D-5A65-6ECA-2B48-02F1639B6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Resultados</a:t>
            </a:r>
            <a:endParaRPr lang="en-US" dirty="0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849578B-3B30-2A16-6CEC-1AAC097B6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121"/>
          </a:xfrm>
        </p:spPr>
        <p:txBody>
          <a:bodyPr/>
          <a:lstStyle/>
          <a:p>
            <a:r>
              <a:rPr lang="pt-BR" dirty="0"/>
              <a:t>Apresentação dos principais achados da pesquisa.</a:t>
            </a:r>
          </a:p>
          <a:p>
            <a:r>
              <a:rPr lang="pt-BR" dirty="0"/>
              <a:t>Gráficos, tabelas e figuras para melhor compreensão dos dados.</a:t>
            </a:r>
          </a:p>
          <a:p>
            <a:r>
              <a:rPr lang="pt-BR" dirty="0"/>
              <a:t>Comparação com literatura relevante.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093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CB85D-95E6-0F3B-18F6-F3742AB7A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>
            <a:extLst>
              <a:ext uri="{FF2B5EF4-FFF2-40B4-BE49-F238E27FC236}">
                <a16:creationId xmlns:a16="http://schemas.microsoft.com/office/drawing/2014/main" id="{6F5C3AEF-E261-1259-E53D-E53D2CDC7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Discussão</a:t>
            </a:r>
            <a:endParaRPr lang="en-US" dirty="0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16CF40AE-5CDA-6A3C-16C0-DA07B160D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121"/>
          </a:xfrm>
        </p:spPr>
        <p:txBody>
          <a:bodyPr/>
          <a:lstStyle/>
          <a:p>
            <a:r>
              <a:rPr lang="pt-BR" dirty="0"/>
              <a:t>Interpretação dos resultados.</a:t>
            </a:r>
          </a:p>
          <a:p>
            <a:r>
              <a:rPr lang="pt-BR" dirty="0"/>
              <a:t>Relação com a literatura e hipóteses iniciais.</a:t>
            </a:r>
          </a:p>
          <a:p>
            <a:r>
              <a:rPr lang="pt-BR" dirty="0"/>
              <a:t>Implicações teóricas e práticas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72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94346-1B37-CFD6-156A-E981AF1C9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>
            <a:extLst>
              <a:ext uri="{FF2B5EF4-FFF2-40B4-BE49-F238E27FC236}">
                <a16:creationId xmlns:a16="http://schemas.microsoft.com/office/drawing/2014/main" id="{FBE5A63E-95B3-E2E6-D68F-0565481DF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noProof="0" dirty="0"/>
              <a:t>Considerações Finais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02B9A0C9-530C-FF8F-60D1-BD14AAE90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121"/>
          </a:xfrm>
        </p:spPr>
        <p:txBody>
          <a:bodyPr/>
          <a:lstStyle/>
          <a:p>
            <a:r>
              <a:rPr lang="pt-BR" dirty="0"/>
              <a:t>Resumo das principais contribuições do estudo.</a:t>
            </a:r>
          </a:p>
          <a:p>
            <a:r>
              <a:rPr lang="pt-BR" dirty="0"/>
              <a:t>Limitações da pesquisa.</a:t>
            </a:r>
          </a:p>
          <a:p>
            <a:r>
              <a:rPr lang="pt-BR" dirty="0"/>
              <a:t>Possibilidades para estudos futuros.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041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E880A-F651-6BC4-A086-D08A4F753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>
            <a:extLst>
              <a:ext uri="{FF2B5EF4-FFF2-40B4-BE49-F238E27FC236}">
                <a16:creationId xmlns:a16="http://schemas.microsoft.com/office/drawing/2014/main" id="{F7E8D6E1-2E29-A6E5-D3F1-A21BDF1D8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Referências</a:t>
            </a:r>
            <a:endParaRPr lang="en-US" dirty="0"/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31B4CC35-F5FC-0785-EEE6-CB3D0A9D9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121"/>
          </a:xfrm>
        </p:spPr>
        <p:txBody>
          <a:bodyPr/>
          <a:lstStyle/>
          <a:p>
            <a:r>
              <a:rPr lang="pt-BR" dirty="0"/>
              <a:t>Apresentar apenas as referências mais relevantes utilizadas na apresentação.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195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56CFA-1271-B58D-8BDA-D9B17C453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867A4699-8EE9-EE9C-44E5-7957169AA56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F55EB26-2DB6-F507-B0E9-4F9EA056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com conteúdo e texto</a:t>
            </a:r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FA56E07B-B29F-11F7-86A6-6F61F1F44A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589ED07E-6824-3256-AA2C-45E8CCE998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370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19FE2-3AB9-7C8F-1DC8-1FE2944CA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D4301-A4A2-40C9-A1DA-09ABBF04A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com conteúdo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85F8485-BC3F-FD25-82C5-99AC62B0BAC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6B1A7778-7FC7-8CE9-C283-E4AF2714180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3594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13EAADBA-98EC-6976-06AC-605A27E551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Fonte Aptos 24pt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2A7DBA24-B394-D153-A987-DA7E4DCD8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Fonte Aptos 36pt</a:t>
            </a: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735D313F-2C01-A8AA-4972-7BF2C854FD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Fonte Aptos 15pt</a:t>
            </a:r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C6295BA4-15B3-9E55-9CA8-107C86A26C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pt-BR" sz="1800" dirty="0"/>
              <a:t>Fonte Aptos 18pt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7A5DB246-AFD3-0063-BA8A-8566305939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/>
              <a:t>Fonte Aptos 16pt</a:t>
            </a:r>
          </a:p>
        </p:txBody>
      </p:sp>
    </p:spTree>
    <p:extLst>
      <p:ext uri="{BB962C8B-B14F-4D97-AF65-F5344CB8AC3E}">
        <p14:creationId xmlns:p14="http://schemas.microsoft.com/office/powerpoint/2010/main" val="2594162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0431F7-7F69-098D-CE81-1359EEEB7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Fonte Aptos 44pt, negrito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6C7461-BDE4-CA3F-E2D9-57AB3FCE90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t-BR" dirty="0"/>
              <a:t>Fonte Aptos 14pt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E1B417C-EB7E-7B12-1F62-66C31BE5B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Fonte Aptos 20pt</a:t>
            </a:r>
          </a:p>
        </p:txBody>
      </p:sp>
    </p:spTree>
    <p:extLst>
      <p:ext uri="{BB962C8B-B14F-4D97-AF65-F5344CB8AC3E}">
        <p14:creationId xmlns:p14="http://schemas.microsoft.com/office/powerpoint/2010/main" val="866084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Texto 11">
            <a:extLst>
              <a:ext uri="{FF2B5EF4-FFF2-40B4-BE49-F238E27FC236}">
                <a16:creationId xmlns:a16="http://schemas.microsoft.com/office/drawing/2014/main" id="{F0BE554F-1784-2A7C-329F-AAA02E1502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Programa de pós-graduação (Ex. Mestrado em Neurociências)</a:t>
            </a:r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BCE1DB44-279B-757E-1EAE-676AAB095F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da tese/dissertação</a:t>
            </a:r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3B30624F-5728-A271-1322-4AB90533C7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Nome do orientador(a): Prof. Dr. </a:t>
            </a:r>
            <a:r>
              <a:rPr lang="pt-BR" dirty="0" err="1"/>
              <a:t>Xxxxxxxx</a:t>
            </a:r>
            <a:endParaRPr lang="pt-BR" dirty="0"/>
          </a:p>
        </p:txBody>
      </p:sp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6E765982-0EEE-FB9B-9BB5-42629BF7AD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pt-BR" sz="1800" dirty="0"/>
              <a:t>Subtítulo (se houver)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2063C713-B0FA-70CE-E3C0-A69B3926D2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/>
              <a:t>Nome do(a) pesquisador(a)</a:t>
            </a:r>
          </a:p>
        </p:txBody>
      </p:sp>
    </p:spTree>
    <p:extLst>
      <p:ext uri="{BB962C8B-B14F-4D97-AF65-F5344CB8AC3E}">
        <p14:creationId xmlns:p14="http://schemas.microsoft.com/office/powerpoint/2010/main" val="2503339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EAC87B24-5BBE-B53B-113F-D61AA2FED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5481BBC7-0444-4297-BBD8-06BB96A27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Apresentação do tema e sua relevância científica e/ou social.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Breve panorama teórico que justifique a pesquisa.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Questão-problema e/ou lacuna na literatura.</a:t>
            </a:r>
          </a:p>
        </p:txBody>
      </p:sp>
    </p:spTree>
    <p:extLst>
      <p:ext uri="{BB962C8B-B14F-4D97-AF65-F5344CB8AC3E}">
        <p14:creationId xmlns:p14="http://schemas.microsoft.com/office/powerpoint/2010/main" val="2282657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B69FC06A-E25B-FFFC-F811-D5C9ABF71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Objetivos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7BDB597-B970-7EBF-19BA-F763BBBBF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121"/>
          </a:xfrm>
        </p:spPr>
        <p:txBody>
          <a:bodyPr/>
          <a:lstStyle/>
          <a:p>
            <a:r>
              <a:rPr lang="pt-BR" dirty="0"/>
              <a:t>Objetivo geral</a:t>
            </a:r>
          </a:p>
          <a:p>
            <a:pPr lvl="1"/>
            <a:r>
              <a:rPr lang="pt-BR" dirty="0" err="1"/>
              <a:t>Xxxxxxx</a:t>
            </a:r>
            <a:endParaRPr lang="pt-BR" dirty="0"/>
          </a:p>
          <a:p>
            <a:pPr marL="457200" lvl="1" indent="0">
              <a:buNone/>
            </a:pPr>
            <a:endParaRPr lang="pt-BR" dirty="0"/>
          </a:p>
          <a:p>
            <a:r>
              <a:rPr lang="pt-BR" dirty="0"/>
              <a:t>Objetivos específicos</a:t>
            </a:r>
          </a:p>
          <a:p>
            <a:pPr lvl="1"/>
            <a:r>
              <a:rPr lang="pt-BR" dirty="0" err="1"/>
              <a:t>Xxxxxxx</a:t>
            </a:r>
            <a:endParaRPr lang="pt-BR" dirty="0"/>
          </a:p>
          <a:p>
            <a:pPr lvl="1"/>
            <a:r>
              <a:rPr lang="pt-BR" dirty="0" err="1"/>
              <a:t>Xxxxxxx</a:t>
            </a:r>
            <a:endParaRPr lang="pt-BR" dirty="0"/>
          </a:p>
          <a:p>
            <a:pPr lvl="1"/>
            <a:r>
              <a:rPr lang="pt-BR" dirty="0" err="1"/>
              <a:t>Xxxxxxx</a:t>
            </a:r>
            <a:r>
              <a:rPr lang="pt-B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609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DBB80-A228-062D-2326-A4EACFC33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68CCD023-AE1E-5F28-3470-3BFBAD90A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noProof="1"/>
              <a:t>Referencial Teórico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292C57F-416A-B096-0375-DE54929BD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12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Principais conceitos e autores que fundamentam o estudo.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Modelos teóricos ou hipóteses principais (se houver)</a:t>
            </a:r>
            <a:r>
              <a:rPr lang="en-US" dirty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9805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478</Words>
  <Application>Microsoft Macintosh PowerPoint</Application>
  <PresentationFormat>Widescreen</PresentationFormat>
  <Paragraphs>93</Paragraphs>
  <Slides>14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Tema do Office</vt:lpstr>
      <vt:lpstr>Instruções</vt:lpstr>
      <vt:lpstr>Exemplo com conteúdo e texto</vt:lpstr>
      <vt:lpstr>Exemplo com conteúdo</vt:lpstr>
      <vt:lpstr>Fonte Aptos 36pt</vt:lpstr>
      <vt:lpstr>Fonte Aptos 44pt, negrito</vt:lpstr>
      <vt:lpstr>Título da tese/dissertação</vt:lpstr>
      <vt:lpstr>Introdução</vt:lpstr>
      <vt:lpstr>Objetivos</vt:lpstr>
      <vt:lpstr>Referencial Teórico</vt:lpstr>
      <vt:lpstr>Metodologia</vt:lpstr>
      <vt:lpstr>Resultados</vt:lpstr>
      <vt:lpstr>Discussão</vt:lpstr>
      <vt:lpstr>Considerações Finais</vt:lpstr>
      <vt:lpstr>Referências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Pedagogia - EAD</dc:creator>
  <cp:keywords/>
  <dc:description/>
  <cp:lastModifiedBy>Pedagogia - EAD</cp:lastModifiedBy>
  <cp:revision>3</cp:revision>
  <dcterms:created xsi:type="dcterms:W3CDTF">2025-03-13T19:11:11Z</dcterms:created>
  <dcterms:modified xsi:type="dcterms:W3CDTF">2025-03-13T20:28:36Z</dcterms:modified>
  <cp:category/>
</cp:coreProperties>
</file>