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68" r:id="rId5"/>
    <p:sldId id="269" r:id="rId6"/>
    <p:sldId id="259" r:id="rId7"/>
    <p:sldId id="275" r:id="rId8"/>
    <p:sldId id="260" r:id="rId9"/>
    <p:sldId id="270" r:id="rId10"/>
    <p:sldId id="261" r:id="rId11"/>
    <p:sldId id="273" r:id="rId12"/>
    <p:sldId id="262" r:id="rId13"/>
    <p:sldId id="271" r:id="rId14"/>
    <p:sldId id="272" r:id="rId15"/>
    <p:sldId id="263" r:id="rId16"/>
    <p:sldId id="274" r:id="rId17"/>
    <p:sldId id="264" r:id="rId18"/>
    <p:sldId id="265" r:id="rId19"/>
    <p:sldId id="266" r:id="rId20"/>
    <p:sldId id="267" r:id="rId2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3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798F12-5693-ABDE-F08B-C7680F4B8787}"/>
              </a:ext>
            </a:extLst>
          </p:cNvPr>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8CA9B5F9-F042-3F47-02B3-D63BC074C545}"/>
              </a:ext>
            </a:extLst>
          </p:cNvPr>
          <p:cNvSpPr>
            <a:spLocks noGrp="1"/>
          </p:cNvSpPr>
          <p:nvPr>
            <p:ph type="dt" sz="quarter" idx="1"/>
          </p:nvPr>
        </p:nvSpPr>
        <p:spPr>
          <a:xfrm>
            <a:off x="4660900" y="0"/>
            <a:ext cx="3567113" cy="733425"/>
          </a:xfrm>
          <a:prstGeom prst="rect">
            <a:avLst/>
          </a:prstGeom>
        </p:spPr>
        <p:txBody>
          <a:bodyPr vert="horz" lIns="91440" tIns="45720" rIns="91440" bIns="45720" rtlCol="0"/>
          <a:lstStyle>
            <a:lvl1pPr algn="r">
              <a:defRPr sz="1200"/>
            </a:lvl1pPr>
          </a:lstStyle>
          <a:p>
            <a:fld id="{0F8159FD-4307-4B96-B7BF-23E2E281DEE4}" type="datetimeFigureOut">
              <a:rPr lang="zh-CN" altLang="en-US" smtClean="0"/>
              <a:t>2024-08-25</a:t>
            </a:fld>
            <a:endParaRPr lang="zh-CN" altLang="en-US"/>
          </a:p>
        </p:txBody>
      </p:sp>
      <p:sp>
        <p:nvSpPr>
          <p:cNvPr id="4" name="页脚占位符 3">
            <a:extLst>
              <a:ext uri="{FF2B5EF4-FFF2-40B4-BE49-F238E27FC236}">
                <a16:creationId xmlns:a16="http://schemas.microsoft.com/office/drawing/2014/main" id="{1DCFC433-8EC3-3B71-5BCB-F02E9ECD157B}"/>
              </a:ext>
            </a:extLst>
          </p:cNvPr>
          <p:cNvSpPr>
            <a:spLocks noGrp="1"/>
          </p:cNvSpPr>
          <p:nvPr>
            <p:ph type="ftr" sz="quarter" idx="2"/>
          </p:nvPr>
        </p:nvSpPr>
        <p:spPr>
          <a:xfrm>
            <a:off x="0" y="13896975"/>
            <a:ext cx="3565525" cy="733425"/>
          </a:xfrm>
          <a:prstGeom prst="rect">
            <a:avLst/>
          </a:prstGeom>
        </p:spPr>
        <p:txBody>
          <a:bodyPr vert="horz" lIns="91440" tIns="45720" rIns="91440" bIns="45720" rtlCol="0" anchor="b"/>
          <a:lstStyle>
            <a:lvl1pPr algn="l">
              <a:defRPr sz="1200"/>
            </a:lvl1pPr>
          </a:lstStyle>
          <a:p>
            <a:r>
              <a:rPr lang="en-US" altLang="zh-CN"/>
              <a:t>1-2</a:t>
            </a:r>
            <a:endParaRPr lang="zh-CN" altLang="en-US"/>
          </a:p>
        </p:txBody>
      </p:sp>
      <p:sp>
        <p:nvSpPr>
          <p:cNvPr id="5" name="灯片编号占位符 4">
            <a:extLst>
              <a:ext uri="{FF2B5EF4-FFF2-40B4-BE49-F238E27FC236}">
                <a16:creationId xmlns:a16="http://schemas.microsoft.com/office/drawing/2014/main" id="{AF41EAEA-14CA-DB14-2E7B-A59EDF45D284}"/>
              </a:ext>
            </a:extLst>
          </p:cNvPr>
          <p:cNvSpPr>
            <a:spLocks noGrp="1"/>
          </p:cNvSpPr>
          <p:nvPr>
            <p:ph type="sldNum" sz="quarter" idx="3"/>
          </p:nvPr>
        </p:nvSpPr>
        <p:spPr>
          <a:xfrm>
            <a:off x="4660900" y="13896975"/>
            <a:ext cx="3567113" cy="733425"/>
          </a:xfrm>
          <a:prstGeom prst="rect">
            <a:avLst/>
          </a:prstGeom>
        </p:spPr>
        <p:txBody>
          <a:bodyPr vert="horz" lIns="91440" tIns="45720" rIns="91440" bIns="45720" rtlCol="0" anchor="b"/>
          <a:lstStyle>
            <a:lvl1pPr algn="r">
              <a:defRPr sz="1200"/>
            </a:lvl1pPr>
          </a:lstStyle>
          <a:p>
            <a:fld id="{E91822A4-0495-400E-99BF-3597C05AE71F}" type="slidenum">
              <a:rPr lang="zh-CN" altLang="en-US" smtClean="0"/>
              <a:t>‹#›</a:t>
            </a:fld>
            <a:endParaRPr lang="zh-CN" altLang="en-US"/>
          </a:p>
        </p:txBody>
      </p:sp>
    </p:spTree>
    <p:extLst>
      <p:ext uri="{BB962C8B-B14F-4D97-AF65-F5344CB8AC3E}">
        <p14:creationId xmlns:p14="http://schemas.microsoft.com/office/powerpoint/2010/main" val="389609171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2983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tel:+86-21-1234-5678" TargetMode="External"/><Relationship Id="rId5" Type="http://schemas.openxmlformats.org/officeDocument/2006/relationships/hyperlink" Target="mailto:info@sheronentrading.com"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88417"/>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24124" y="1488519"/>
            <a:ext cx="7468553" cy="1943100"/>
          </a:xfrm>
          <a:prstGeom prst="rect">
            <a:avLst/>
          </a:prstGeom>
          <a:noFill/>
          <a:ln/>
        </p:spPr>
        <p:txBody>
          <a:bodyPr wrap="square" rtlCol="0" anchor="t"/>
          <a:lstStyle/>
          <a:p>
            <a:pPr marL="0" indent="0">
              <a:lnSpc>
                <a:spcPts val="7650"/>
              </a:lnSpc>
              <a:buNone/>
            </a:pPr>
            <a:r>
              <a:rPr lang="en-US" sz="6120" dirty="0">
                <a:solidFill>
                  <a:srgbClr val="FFFFFF"/>
                </a:solidFill>
                <a:latin typeface="Unbounded" pitchFamily="34" charset="0"/>
                <a:ea typeface="Unbounded" pitchFamily="34" charset="-122"/>
                <a:cs typeface="Unbounded" pitchFamily="34" charset="-120"/>
              </a:rPr>
              <a:t>Shanghai Heron Trading Co., LTD</a:t>
            </a:r>
            <a:endParaRPr lang="en-US" sz="6120" dirty="0"/>
          </a:p>
        </p:txBody>
      </p:sp>
      <p:sp>
        <p:nvSpPr>
          <p:cNvPr id="6" name="Text 2"/>
          <p:cNvSpPr/>
          <p:nvPr/>
        </p:nvSpPr>
        <p:spPr>
          <a:xfrm>
            <a:off x="6324124" y="3790593"/>
            <a:ext cx="7468553" cy="383024"/>
          </a:xfrm>
          <a:prstGeom prst="rect">
            <a:avLst/>
          </a:prstGeom>
          <a:noFill/>
          <a:ln/>
        </p:spPr>
        <p:txBody>
          <a:bodyPr wrap="none" rtlCol="0" anchor="t"/>
          <a:lstStyle/>
          <a:p>
            <a:pPr marL="0" indent="0">
              <a:lnSpc>
                <a:spcPts val="3016"/>
              </a:lnSpc>
              <a:buNone/>
            </a:pPr>
            <a:r>
              <a:rPr lang="en-US" sz="1885" dirty="0">
                <a:solidFill>
                  <a:srgbClr val="CAD6DE"/>
                </a:solidFill>
                <a:latin typeface="Cabin" pitchFamily="34" charset="0"/>
                <a:ea typeface="Cabin" pitchFamily="34" charset="-122"/>
                <a:cs typeface="Cabin" pitchFamily="34" charset="-120"/>
              </a:rPr>
              <a:t>Connect with Confidence, Flex with Ease</a:t>
            </a:r>
            <a:endParaRPr lang="en-US" sz="1885" dirty="0"/>
          </a:p>
        </p:txBody>
      </p:sp>
      <p:sp>
        <p:nvSpPr>
          <p:cNvPr id="7" name="Text 3"/>
          <p:cNvSpPr/>
          <p:nvPr/>
        </p:nvSpPr>
        <p:spPr>
          <a:xfrm>
            <a:off x="6324123" y="4310538"/>
            <a:ext cx="7468553" cy="2298144"/>
          </a:xfrm>
          <a:prstGeom prst="rect">
            <a:avLst/>
          </a:prstGeom>
          <a:noFill/>
          <a:ln/>
        </p:spPr>
        <p:txBody>
          <a:bodyPr wrap="square" rtlCol="0" anchor="t"/>
          <a:lstStyle/>
          <a:p>
            <a:pPr marL="0" indent="0">
              <a:lnSpc>
                <a:spcPts val="3016"/>
              </a:lnSpc>
              <a:buNone/>
            </a:pPr>
            <a:r>
              <a:rPr lang="en-US" sz="1885" dirty="0">
                <a:solidFill>
                  <a:srgbClr val="CAD6DE"/>
                </a:solidFill>
                <a:latin typeface="Cabin" pitchFamily="34" charset="0"/>
                <a:ea typeface="Cabin" pitchFamily="34" charset="-122"/>
                <a:cs typeface="Cabin" pitchFamily="34" charset="-120"/>
              </a:rPr>
              <a:t>Shanghai Heron Trading Co., LTD is a leading manufacturer of high-quality flexible cables, serving a diverse range of industries with our expertise in lifting equipment, control , and elevator cable solutions. Our products are certified with 3C and CE marks, ensuring the highest standards of quality and safety. Our cables are sold in 21 countries across E</a:t>
            </a:r>
            <a:r>
              <a:rPr lang="en-US" altLang="zh-CN" sz="1885" dirty="0">
                <a:solidFill>
                  <a:srgbClr val="CAD6DE"/>
                </a:solidFill>
                <a:latin typeface="Cabin" pitchFamily="34" charset="0"/>
                <a:ea typeface="Cabin" pitchFamily="34" charset="-122"/>
                <a:cs typeface="Cabin" pitchFamily="34" charset="-120"/>
              </a:rPr>
              <a:t>urope.</a:t>
            </a:r>
            <a:r>
              <a:rPr lang="en-US" sz="1885" dirty="0">
                <a:solidFill>
                  <a:srgbClr val="CAD6DE"/>
                </a:solidFill>
                <a:latin typeface="Cabin" pitchFamily="34" charset="0"/>
                <a:ea typeface="Cabin" pitchFamily="34" charset="-122"/>
                <a:cs typeface="Cabin" pitchFamily="34" charset="-120"/>
              </a:rPr>
              <a:t> </a:t>
            </a:r>
            <a:endParaRPr lang="en-US" sz="188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
            <a:ext cx="14630400" cy="8229599"/>
          </a:xfrm>
          <a:prstGeom prst="rect">
            <a:avLst/>
          </a:prstGeom>
          <a:solidFill>
            <a:srgbClr val="112836"/>
          </a:solidFill>
          <a:ln/>
        </p:spPr>
      </p:sp>
      <p:pic>
        <p:nvPicPr>
          <p:cNvPr id="4" name="Image 1"/>
          <p:cNvPicPr>
            <a:picLocks noChangeAspect="1"/>
          </p:cNvPicPr>
          <p:nvPr/>
        </p:nvPicPr>
        <p:blipFill>
          <a:blip r:embed="rId4"/>
          <a:srcRect/>
          <a:stretch/>
        </p:blipFill>
        <p:spPr>
          <a:xfrm>
            <a:off x="9130806" y="0"/>
            <a:ext cx="5486400" cy="8229599"/>
          </a:xfrm>
          <a:prstGeom prst="rect">
            <a:avLst/>
          </a:prstGeom>
        </p:spPr>
      </p:pic>
      <p:sp>
        <p:nvSpPr>
          <p:cNvPr id="5" name="Text 1"/>
          <p:cNvSpPr/>
          <p:nvPr/>
        </p:nvSpPr>
        <p:spPr>
          <a:xfrm>
            <a:off x="586383" y="460772"/>
            <a:ext cx="7971234" cy="1360170"/>
          </a:xfrm>
          <a:prstGeom prst="rect">
            <a:avLst/>
          </a:prstGeom>
          <a:noFill/>
          <a:ln/>
        </p:spPr>
        <p:txBody>
          <a:bodyPr wrap="square" rtlCol="0" anchor="t"/>
          <a:lstStyle/>
          <a:p>
            <a:pPr marL="0" indent="0">
              <a:lnSpc>
                <a:spcPts val="5355"/>
              </a:lnSpc>
              <a:buNone/>
            </a:pPr>
            <a:r>
              <a:rPr lang="en-US" sz="4284" b="1" dirty="0">
                <a:solidFill>
                  <a:srgbClr val="FFFFFF"/>
                </a:solidFill>
                <a:latin typeface="Unbounded" pitchFamily="34" charset="0"/>
                <a:ea typeface="Unbounded" pitchFamily="34" charset="-122"/>
                <a:cs typeface="Unbounded" pitchFamily="34" charset="-120"/>
              </a:rPr>
              <a:t>Highly Flexible Chain Cable</a:t>
            </a:r>
            <a:endParaRPr lang="en-US" sz="4284" dirty="0"/>
          </a:p>
        </p:txBody>
      </p:sp>
      <p:sp>
        <p:nvSpPr>
          <p:cNvPr id="6" name="Text 2"/>
          <p:cNvSpPr/>
          <p:nvPr/>
        </p:nvSpPr>
        <p:spPr>
          <a:xfrm>
            <a:off x="586383" y="2072283"/>
            <a:ext cx="7971234" cy="268010"/>
          </a:xfrm>
          <a:prstGeom prst="rect">
            <a:avLst/>
          </a:prstGeom>
          <a:noFill/>
          <a:ln/>
        </p:spPr>
        <p:txBody>
          <a:bodyPr wrap="none" rtlCol="0" anchor="t"/>
          <a:lstStyle/>
          <a:p>
            <a:pPr marL="0" indent="0">
              <a:lnSpc>
                <a:spcPts val="2111"/>
              </a:lnSpc>
              <a:buNone/>
            </a:pPr>
            <a:endParaRPr lang="en-US" sz="1319" dirty="0"/>
          </a:p>
        </p:txBody>
      </p:sp>
      <p:sp>
        <p:nvSpPr>
          <p:cNvPr id="7" name="Text 3"/>
          <p:cNvSpPr/>
          <p:nvPr/>
        </p:nvSpPr>
        <p:spPr>
          <a:xfrm>
            <a:off x="586383" y="1575852"/>
            <a:ext cx="1971318" cy="246459"/>
          </a:xfrm>
          <a:prstGeom prst="rect">
            <a:avLst/>
          </a:prstGeom>
          <a:noFill/>
          <a:ln/>
        </p:spPr>
        <p:txBody>
          <a:bodyPr wrap="none" rtlCol="0" anchor="t"/>
          <a:lstStyle/>
          <a:p>
            <a:pPr marL="0" indent="0">
              <a:lnSpc>
                <a:spcPts val="1940"/>
              </a:lnSpc>
              <a:buNone/>
            </a:pPr>
            <a:r>
              <a:rPr lang="en-US" sz="1552" b="1" dirty="0">
                <a:solidFill>
                  <a:srgbClr val="FFFFFF"/>
                </a:solidFill>
                <a:latin typeface="Unbounded" pitchFamily="34" charset="0"/>
                <a:ea typeface="Unbounded" pitchFamily="34" charset="-122"/>
                <a:cs typeface="Unbounded" pitchFamily="34" charset="-120"/>
              </a:rPr>
              <a:t>Applications:</a:t>
            </a:r>
            <a:endParaRPr lang="en-US" sz="1552" dirty="0"/>
          </a:p>
        </p:txBody>
      </p:sp>
      <p:sp>
        <p:nvSpPr>
          <p:cNvPr id="8" name="Text 4"/>
          <p:cNvSpPr/>
          <p:nvPr/>
        </p:nvSpPr>
        <p:spPr>
          <a:xfrm>
            <a:off x="586383" y="2156818"/>
            <a:ext cx="7971234" cy="1072039"/>
          </a:xfrm>
          <a:prstGeom prst="rect">
            <a:avLst/>
          </a:prstGeom>
          <a:noFill/>
          <a:ln/>
        </p:spPr>
        <p:txBody>
          <a:bodyPr wrap="squar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Suitable for dry or humid indoor, no strong stress relief or forced to guide the installation of free continuous reciprocating movement, especially in the industrial use of the environment under the frequent bending occasions, such as woodworking machinery, machine tool processing equipment, logistics conveyor systems, cranes and other occasions.</a:t>
            </a:r>
            <a:endParaRPr lang="en-US" sz="1319" dirty="0"/>
          </a:p>
        </p:txBody>
      </p:sp>
      <p:sp>
        <p:nvSpPr>
          <p:cNvPr id="9" name="Text 5"/>
          <p:cNvSpPr/>
          <p:nvPr/>
        </p:nvSpPr>
        <p:spPr>
          <a:xfrm>
            <a:off x="586383" y="3477461"/>
            <a:ext cx="1971318" cy="416807"/>
          </a:xfrm>
          <a:prstGeom prst="rect">
            <a:avLst/>
          </a:prstGeom>
          <a:noFill/>
          <a:ln/>
        </p:spPr>
        <p:txBody>
          <a:bodyPr wrap="none" rtlCol="0" anchor="t"/>
          <a:lstStyle/>
          <a:p>
            <a:pPr marL="0" indent="0">
              <a:lnSpc>
                <a:spcPts val="1940"/>
              </a:lnSpc>
              <a:buNone/>
            </a:pPr>
            <a:r>
              <a:rPr lang="en-US" sz="1552" b="1" dirty="0">
                <a:solidFill>
                  <a:srgbClr val="FFFFFF"/>
                </a:solidFill>
                <a:latin typeface="Unbounded" pitchFamily="34" charset="0"/>
                <a:ea typeface="Unbounded" pitchFamily="34" charset="-122"/>
                <a:cs typeface="Unbounded" pitchFamily="34" charset="-120"/>
              </a:rPr>
              <a:t>Construction:</a:t>
            </a:r>
            <a:endParaRPr lang="en-US" sz="1552" dirty="0"/>
          </a:p>
        </p:txBody>
      </p:sp>
      <p:sp>
        <p:nvSpPr>
          <p:cNvPr id="10" name="Text 6"/>
          <p:cNvSpPr/>
          <p:nvPr/>
        </p:nvSpPr>
        <p:spPr>
          <a:xfrm>
            <a:off x="579786" y="3779710"/>
            <a:ext cx="7971234" cy="536019"/>
          </a:xfrm>
          <a:prstGeom prst="rect">
            <a:avLst/>
          </a:prstGeom>
          <a:noFill/>
          <a:ln/>
        </p:spPr>
        <p:txBody>
          <a:bodyPr wrap="squar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Conductor: multiple strands of ultra-fine stranded oxygen-free copper wire, in accordance with VDE0295CLASS 6 standard.</a:t>
            </a:r>
            <a:endParaRPr lang="en-US" sz="1319" dirty="0"/>
          </a:p>
        </p:txBody>
      </p:sp>
      <p:sp>
        <p:nvSpPr>
          <p:cNvPr id="11" name="Text 7"/>
          <p:cNvSpPr/>
          <p:nvPr/>
        </p:nvSpPr>
        <p:spPr>
          <a:xfrm>
            <a:off x="579786" y="4279205"/>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Insulation: Special mixed PVC insulation.</a:t>
            </a:r>
            <a:endParaRPr lang="en-US" sz="1319" dirty="0"/>
          </a:p>
        </p:txBody>
      </p:sp>
      <p:sp>
        <p:nvSpPr>
          <p:cNvPr id="12" name="Text 8"/>
          <p:cNvSpPr/>
          <p:nvPr/>
        </p:nvSpPr>
        <p:spPr>
          <a:xfrm>
            <a:off x="579786" y="4538549"/>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Color: ≤0.5mm color indication, brown, black, blue, purple, pink, orange.</a:t>
            </a:r>
            <a:endParaRPr lang="en-US" sz="1319" dirty="0"/>
          </a:p>
        </p:txBody>
      </p:sp>
      <p:sp>
        <p:nvSpPr>
          <p:cNvPr id="13" name="Text 9"/>
          <p:cNvSpPr/>
          <p:nvPr/>
        </p:nvSpPr>
        <p:spPr>
          <a:xfrm>
            <a:off x="1038204" y="4782810"/>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≥0.5mm black digital white number numbering, 3 cores or more with yellow and green ground wire.</a:t>
            </a:r>
            <a:endParaRPr lang="en-US" sz="1319" dirty="0"/>
          </a:p>
        </p:txBody>
      </p:sp>
      <p:sp>
        <p:nvSpPr>
          <p:cNvPr id="14" name="Text 10"/>
          <p:cNvSpPr/>
          <p:nvPr/>
        </p:nvSpPr>
        <p:spPr>
          <a:xfrm>
            <a:off x="586383" y="5003033"/>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(yellow and green optional)</a:t>
            </a:r>
            <a:endParaRPr lang="en-US" sz="1319" dirty="0"/>
          </a:p>
        </p:txBody>
      </p:sp>
      <p:sp>
        <p:nvSpPr>
          <p:cNvPr id="15" name="Text 11"/>
          <p:cNvSpPr/>
          <p:nvPr/>
        </p:nvSpPr>
        <p:spPr>
          <a:xfrm>
            <a:off x="573189" y="5247294"/>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Sheath: Special modified PVC sheath.-Orange (RAL2003) black (RAL9005) or gray (RAL7001)</a:t>
            </a:r>
            <a:endParaRPr lang="en-US" sz="1319" dirty="0"/>
          </a:p>
        </p:txBody>
      </p:sp>
      <p:sp>
        <p:nvSpPr>
          <p:cNvPr id="16" name="Text 12"/>
          <p:cNvSpPr/>
          <p:nvPr/>
        </p:nvSpPr>
        <p:spPr>
          <a:xfrm>
            <a:off x="586383" y="5823579"/>
            <a:ext cx="1971318" cy="246459"/>
          </a:xfrm>
          <a:prstGeom prst="rect">
            <a:avLst/>
          </a:prstGeom>
          <a:noFill/>
          <a:ln/>
        </p:spPr>
        <p:txBody>
          <a:bodyPr wrap="none" rtlCol="0" anchor="t"/>
          <a:lstStyle/>
          <a:p>
            <a:pPr marL="0" indent="0">
              <a:lnSpc>
                <a:spcPts val="1940"/>
              </a:lnSpc>
              <a:buNone/>
            </a:pPr>
            <a:r>
              <a:rPr lang="en-US" sz="1552" b="1" dirty="0">
                <a:solidFill>
                  <a:srgbClr val="FFFFFF"/>
                </a:solidFill>
                <a:latin typeface="Unbounded" pitchFamily="34" charset="0"/>
                <a:ea typeface="Unbounded" pitchFamily="34" charset="-122"/>
                <a:cs typeface="Unbounded" pitchFamily="34" charset="-120"/>
              </a:rPr>
              <a:t>Technical data:</a:t>
            </a:r>
            <a:endParaRPr lang="en-US" sz="1552" dirty="0"/>
          </a:p>
        </p:txBody>
      </p:sp>
      <p:sp>
        <p:nvSpPr>
          <p:cNvPr id="17" name="Text 13"/>
          <p:cNvSpPr/>
          <p:nvPr/>
        </p:nvSpPr>
        <p:spPr>
          <a:xfrm>
            <a:off x="586383" y="6077390"/>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Rated voltage: ≥0.5mm:300/500V ＜0.5mm:300/300V</a:t>
            </a:r>
            <a:endParaRPr lang="en-US" sz="1319" dirty="0"/>
          </a:p>
        </p:txBody>
      </p:sp>
      <p:sp>
        <p:nvSpPr>
          <p:cNvPr id="18" name="Text 14"/>
          <p:cNvSpPr/>
          <p:nvPr/>
        </p:nvSpPr>
        <p:spPr>
          <a:xfrm>
            <a:off x="586383" y="6321651"/>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Test voltage:2500V</a:t>
            </a:r>
            <a:endParaRPr lang="en-US" sz="1319" dirty="0"/>
          </a:p>
        </p:txBody>
      </p:sp>
      <p:sp>
        <p:nvSpPr>
          <p:cNvPr id="19" name="Text 15"/>
          <p:cNvSpPr/>
          <p:nvPr/>
        </p:nvSpPr>
        <p:spPr>
          <a:xfrm>
            <a:off x="573189" y="6522616"/>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Operating temperature range: Fixed installation: -30℃ to +70℃</a:t>
            </a:r>
            <a:endParaRPr lang="en-US" sz="1319" dirty="0"/>
          </a:p>
        </p:txBody>
      </p:sp>
      <p:sp>
        <p:nvSpPr>
          <p:cNvPr id="20" name="Text 16"/>
          <p:cNvSpPr/>
          <p:nvPr/>
        </p:nvSpPr>
        <p:spPr>
          <a:xfrm>
            <a:off x="586383" y="6790626"/>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Mobile Installation: -5℃ to +70</a:t>
            </a:r>
            <a:endParaRPr lang="en-US" sz="1319" dirty="0"/>
          </a:p>
        </p:txBody>
      </p:sp>
      <p:sp>
        <p:nvSpPr>
          <p:cNvPr id="21" name="Text 17"/>
          <p:cNvSpPr/>
          <p:nvPr/>
        </p:nvSpPr>
        <p:spPr>
          <a:xfrm>
            <a:off x="573189" y="7003640"/>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Minimum bending radius: fixed installation: 4 × cable outer diameter</a:t>
            </a:r>
            <a:endParaRPr lang="en-US" sz="1319" dirty="0"/>
          </a:p>
        </p:txBody>
      </p:sp>
      <p:sp>
        <p:nvSpPr>
          <p:cNvPr id="22" name="Text 18"/>
          <p:cNvSpPr/>
          <p:nvPr/>
        </p:nvSpPr>
        <p:spPr>
          <a:xfrm>
            <a:off x="573189" y="7225327"/>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Mobile installation: 15 x cable O.D.</a:t>
            </a:r>
            <a:endParaRPr lang="en-US" sz="131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6DD10A7-FD29-0F01-E10F-5AABCC06E0BA}"/>
              </a:ext>
            </a:extLst>
          </p:cNvPr>
          <p:cNvGraphicFramePr>
            <a:graphicFrameLocks noGrp="1"/>
          </p:cNvGraphicFramePr>
          <p:nvPr>
            <p:custDataLst>
              <p:tags r:id="rId1"/>
            </p:custDataLst>
            <p:extLst>
              <p:ext uri="{D42A27DB-BD31-4B8C-83A1-F6EECF244321}">
                <p14:modId xmlns:p14="http://schemas.microsoft.com/office/powerpoint/2010/main" val="1715168259"/>
              </p:ext>
            </p:extLst>
          </p:nvPr>
        </p:nvGraphicFramePr>
        <p:xfrm>
          <a:off x="1989439" y="407773"/>
          <a:ext cx="10651522" cy="7525264"/>
        </p:xfrm>
        <a:graphic>
          <a:graphicData uri="http://schemas.openxmlformats.org/drawingml/2006/table">
            <a:tbl>
              <a:tblPr firstRow="1" bandRow="1">
                <a:tableStyleId>{E8034E78-7F5D-4C2E-B375-FC64B27BC917}</a:tableStyleId>
              </a:tblPr>
              <a:tblGrid>
                <a:gridCol w="2021382">
                  <a:extLst>
                    <a:ext uri="{9D8B030D-6E8A-4147-A177-3AD203B41FA5}">
                      <a16:colId xmlns:a16="http://schemas.microsoft.com/office/drawing/2014/main" val="20001"/>
                    </a:ext>
                  </a:extLst>
                </a:gridCol>
                <a:gridCol w="2157535">
                  <a:extLst>
                    <a:ext uri="{9D8B030D-6E8A-4147-A177-3AD203B41FA5}">
                      <a16:colId xmlns:a16="http://schemas.microsoft.com/office/drawing/2014/main" val="20002"/>
                    </a:ext>
                  </a:extLst>
                </a:gridCol>
                <a:gridCol w="2157535">
                  <a:extLst>
                    <a:ext uri="{9D8B030D-6E8A-4147-A177-3AD203B41FA5}">
                      <a16:colId xmlns:a16="http://schemas.microsoft.com/office/drawing/2014/main" val="2901587319"/>
                    </a:ext>
                  </a:extLst>
                </a:gridCol>
                <a:gridCol w="2157535">
                  <a:extLst>
                    <a:ext uri="{9D8B030D-6E8A-4147-A177-3AD203B41FA5}">
                      <a16:colId xmlns:a16="http://schemas.microsoft.com/office/drawing/2014/main" val="1610957637"/>
                    </a:ext>
                  </a:extLst>
                </a:gridCol>
                <a:gridCol w="2157535">
                  <a:extLst>
                    <a:ext uri="{9D8B030D-6E8A-4147-A177-3AD203B41FA5}">
                      <a16:colId xmlns:a16="http://schemas.microsoft.com/office/drawing/2014/main" val="3831739850"/>
                    </a:ext>
                  </a:extLst>
                </a:gridCol>
              </a:tblGrid>
              <a:tr h="754503">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Type</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Specification</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Conductor Structure</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Density</a:t>
                      </a:r>
                    </a:p>
                    <a:p>
                      <a:pPr algn="ctr"/>
                      <a:r>
                        <a:rPr lang="en-US" altLang="zh-CN" sz="1800" b="1" i="0" u="none" strike="noStrike" kern="1200" baseline="0" dirty="0">
                          <a:solidFill>
                            <a:schemeClr val="lt1"/>
                          </a:solidFill>
                          <a:latin typeface="+mn-lt"/>
                          <a:ea typeface="+mn-ea"/>
                          <a:cs typeface="+mn-cs"/>
                        </a:rPr>
                        <a:t>Kg/km</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Approximate Diameter</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481173">
                <a:tc>
                  <a:txBody>
                    <a:bodyPr/>
                    <a:lstStyle/>
                    <a:p>
                      <a:pPr algn="ctr" latinLnBrk="1"/>
                      <a:r>
                        <a:rPr lang="en-US" altLang="ko-KR" sz="1400" dirty="0">
                          <a:solidFill>
                            <a:schemeClr val="tx1"/>
                          </a:solidFill>
                          <a:effectLst/>
                          <a:latin typeface="+mj-ea"/>
                          <a:ea typeface="+mj-ea"/>
                        </a:rPr>
                        <a:t>RVV</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0.75*2C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30/0.18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45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9556">
                <a:tc>
                  <a:txBody>
                    <a:bodyPr/>
                    <a:lstStyle/>
                    <a:p>
                      <a:pPr algn="ctr" latinLnBrk="1"/>
                      <a:r>
                        <a:rPr lang="en-US" altLang="ko-KR" sz="1400" kern="1200" dirty="0">
                          <a:solidFill>
                            <a:schemeClr val="tx1"/>
                          </a:solidFill>
                          <a:effectLst/>
                          <a:latin typeface="+mj-ea"/>
                          <a:ea typeface="+mn-ea"/>
                          <a:cs typeface="+mn-cs"/>
                        </a:rPr>
                        <a: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0.75*3C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58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09924"/>
                  </a:ext>
                </a:extLst>
              </a:tr>
              <a:tr h="481914">
                <a:tc>
                  <a:txBody>
                    <a:bodyPr/>
                    <a:lstStyle/>
                    <a:p>
                      <a:pPr algn="ctr" latinLnBrk="1"/>
                      <a:r>
                        <a:rPr lang="en-US" altLang="ko-KR" sz="1400" kern="1200" dirty="0">
                          <a:solidFill>
                            <a:schemeClr val="tx1"/>
                          </a:solidFill>
                          <a:effectLst/>
                          <a:latin typeface="+mj-ea"/>
                          <a:ea typeface="+mn-ea"/>
                          <a:cs typeface="+mn-cs"/>
                        </a:rPr>
                        <a: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71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061676"/>
                  </a:ext>
                </a:extLst>
              </a:tr>
              <a:tr h="481913">
                <a:tc>
                  <a:txBody>
                    <a:bodyPr/>
                    <a:lstStyle/>
                    <a:p>
                      <a:pPr algn="ctr" latinLnBrk="1"/>
                      <a:r>
                        <a:rPr lang="en-US" altLang="ko-KR" sz="1400" kern="1200" dirty="0">
                          <a:solidFill>
                            <a:schemeClr val="tx1"/>
                          </a:solidFill>
                          <a:effectLst/>
                          <a:latin typeface="+mj-ea"/>
                          <a:ea typeface="+mn-ea"/>
                          <a:cs typeface="+mn-cs"/>
                        </a:rPr>
                        <a: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0.75*5C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85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4844">
                <a:tc>
                  <a:txBody>
                    <a:bodyPr/>
                    <a:lstStyle/>
                    <a:p>
                      <a:pPr algn="ctr" latinLnBrk="1"/>
                      <a:r>
                        <a:rPr lang="en-US" altLang="ko-KR" sz="1400" kern="1200" dirty="0">
                          <a:solidFill>
                            <a:schemeClr val="tx1"/>
                          </a:solidFill>
                          <a:effectLst/>
                          <a:latin typeface="+mj-ea"/>
                          <a:ea typeface="+mn-ea"/>
                          <a:cs typeface="+mn-cs"/>
                        </a:rPr>
                        <a: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0.75*7C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110</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4090806"/>
                  </a:ext>
                </a:extLst>
              </a:tr>
              <a:tr h="444843">
                <a:tc>
                  <a:txBody>
                    <a:bodyPr/>
                    <a:lstStyle/>
                    <a:p>
                      <a:pPr algn="ctr" latinLnBrk="1"/>
                      <a:r>
                        <a:rPr lang="en-US" altLang="ko-KR" sz="1400" kern="1200" dirty="0">
                          <a:solidFill>
                            <a:schemeClr val="tx1"/>
                          </a:solidFill>
                          <a:effectLst/>
                          <a:latin typeface="+mj-ea"/>
                          <a:ea typeface="+mn-ea"/>
                          <a:cs typeface="+mn-cs"/>
                        </a:rPr>
                        <a: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0.75*12C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197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11.3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391638"/>
                  </a:ext>
                </a:extLst>
              </a:tr>
              <a:tr h="444843">
                <a:tc>
                  <a:txBody>
                    <a:bodyPr/>
                    <a:lstStyle/>
                    <a:p>
                      <a:pPr algn="ctr" latinLnBrk="1"/>
                      <a:r>
                        <a:rPr lang="en-US" altLang="ko-KR" sz="1400" kern="1200" dirty="0">
                          <a:solidFill>
                            <a:schemeClr val="tx1"/>
                          </a:solidFill>
                          <a:effectLst/>
                          <a:latin typeface="+mj-ea"/>
                          <a:ea typeface="+mn-ea"/>
                          <a:cs typeface="+mn-cs"/>
                        </a:rPr>
                        <a: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0.75*16C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248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461285"/>
                  </a:ext>
                </a:extLst>
              </a:tr>
              <a:tr h="444843">
                <a:tc>
                  <a:txBody>
                    <a:bodyPr/>
                    <a:lstStyle/>
                    <a:p>
                      <a:pPr algn="ctr" latinLnBrk="1"/>
                      <a:r>
                        <a:rPr lang="en-US" altLang="ko-KR" sz="1400" kern="1200" dirty="0">
                          <a:solidFill>
                            <a:schemeClr val="tx1"/>
                          </a:solidFill>
                          <a:effectLst/>
                          <a:latin typeface="+mj-ea"/>
                          <a:ea typeface="+mn-ea"/>
                          <a:cs typeface="+mn-cs"/>
                        </a:rPr>
                        <a: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0.75*18C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274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13.1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909560"/>
                  </a:ext>
                </a:extLst>
              </a:tr>
              <a:tr h="444843">
                <a:tc>
                  <a:txBody>
                    <a:bodyPr/>
                    <a:lstStyle/>
                    <a:p>
                      <a:pPr algn="ctr" latinLnBrk="1"/>
                      <a:r>
                        <a:rPr lang="en-US" altLang="ko-KR" sz="1400" kern="1200" dirty="0">
                          <a:solidFill>
                            <a:schemeClr val="tx1"/>
                          </a:solidFill>
                          <a:effectLst/>
                          <a:latin typeface="+mj-ea"/>
                          <a:ea typeface="+mn-ea"/>
                          <a:cs typeface="+mn-cs"/>
                        </a:rPr>
                        <a: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0.75*25C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367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949710"/>
                  </a:ext>
                </a:extLst>
              </a:tr>
              <a:tr h="444843">
                <a:tc>
                  <a:txBody>
                    <a:bodyPr/>
                    <a:lstStyle/>
                    <a:p>
                      <a:pPr algn="ctr" latinLnBrk="1"/>
                      <a:r>
                        <a:rPr lang="en-US" altLang="ko-KR" sz="1400" kern="1200" dirty="0">
                          <a:solidFill>
                            <a:schemeClr val="tx1"/>
                          </a:solidFill>
                          <a:effectLst/>
                          <a:latin typeface="+mj-ea"/>
                          <a:ea typeface="+mn-ea"/>
                          <a:cs typeface="+mn-cs"/>
                        </a:rPr>
                        <a: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0.75*30C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441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16.5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311230"/>
                  </a:ext>
                </a:extLst>
              </a:tr>
              <a:tr h="407773">
                <a:tc>
                  <a:txBody>
                    <a:bodyPr/>
                    <a:lstStyle/>
                    <a:p>
                      <a:pPr algn="ctr" latinLnBrk="1"/>
                      <a:r>
                        <a:rPr lang="en-US" altLang="ko-KR" sz="1400" kern="1200" dirty="0">
                          <a:solidFill>
                            <a:schemeClr val="tx1"/>
                          </a:solidFill>
                          <a:effectLst/>
                          <a:latin typeface="+mj-ea"/>
                          <a:ea typeface="+mn-ea"/>
                          <a:cs typeface="+mn-cs"/>
                        </a:rPr>
                        <a: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0.12*2C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20</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4.2</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02917"/>
                  </a:ext>
                </a:extLst>
              </a:tr>
              <a:tr h="457200">
                <a:tc>
                  <a:txBody>
                    <a:bodyPr/>
                    <a:lstStyle/>
                    <a:p>
                      <a:pPr algn="ctr" latinLnBrk="1"/>
                      <a:r>
                        <a:rPr lang="en-US" altLang="ko-KR" sz="1400" kern="1200" dirty="0">
                          <a:solidFill>
                            <a:schemeClr val="tx1"/>
                          </a:solidFill>
                          <a:effectLst/>
                          <a:latin typeface="+mj-ea"/>
                          <a:ea typeface="+mn-ea"/>
                          <a:cs typeface="+mn-cs"/>
                        </a:rPr>
                        <a: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0.12*25C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137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10.3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480298"/>
                  </a:ext>
                </a:extLst>
              </a:tr>
              <a:tr h="457200">
                <a:tc>
                  <a:txBody>
                    <a:bodyPr/>
                    <a:lstStyle/>
                    <a:p>
                      <a:pPr algn="ctr" latinLnBrk="1"/>
                      <a:r>
                        <a:rPr lang="en-US" altLang="ko-KR" sz="1400" kern="1200" dirty="0">
                          <a:solidFill>
                            <a:schemeClr val="tx1"/>
                          </a:solidFill>
                          <a:effectLst/>
                          <a:latin typeface="+mj-ea"/>
                          <a:ea typeface="+mn-ea"/>
                          <a:cs typeface="+mn-cs"/>
                        </a:rPr>
                        <a: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0.2*3C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12/0.15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30</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024718"/>
                  </a:ext>
                </a:extLst>
              </a:tr>
              <a:tr h="469556">
                <a:tc>
                  <a:txBody>
                    <a:bodyPr/>
                    <a:lstStyle/>
                    <a:p>
                      <a:pPr algn="ctr" latinLnBrk="1"/>
                      <a:r>
                        <a:rPr lang="en-US" altLang="ko-KR" sz="1400" kern="1200" dirty="0">
                          <a:solidFill>
                            <a:schemeClr val="tx1"/>
                          </a:solidFill>
                          <a:effectLst/>
                          <a:latin typeface="+mj-ea"/>
                          <a:ea typeface="+mn-ea"/>
                          <a:cs typeface="+mn-cs"/>
                        </a:rPr>
                        <a: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0.2*25C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12/0.15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10.6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510563"/>
                  </a:ext>
                </a:extLst>
              </a:tr>
              <a:tr h="395417">
                <a:tc>
                  <a:txBody>
                    <a:bodyPr/>
                    <a:lstStyle/>
                    <a:p>
                      <a:pPr algn="ctr" latinLnBrk="1"/>
                      <a:r>
                        <a:rPr lang="en-US" altLang="ko-KR" sz="1400" kern="1200" dirty="0">
                          <a:solidFill>
                            <a:schemeClr val="tx1"/>
                          </a:solidFill>
                          <a:effectLst/>
                          <a:latin typeface="+mj-ea"/>
                          <a:ea typeface="+mn-ea"/>
                          <a:cs typeface="+mn-cs"/>
                        </a:rPr>
                        <a: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6.0*4C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112/0.26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410</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924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
            <a:ext cx="14630400" cy="8229598"/>
          </a:xfrm>
          <a:prstGeom prst="rect">
            <a:avLst/>
          </a:prstGeom>
          <a:solidFill>
            <a:srgbClr val="112836"/>
          </a:solidFill>
          <a:ln/>
        </p:spPr>
      </p:sp>
      <p:pic>
        <p:nvPicPr>
          <p:cNvPr id="4" name="Image 1"/>
          <p:cNvPicPr>
            <a:picLocks noChangeAspect="1"/>
          </p:cNvPicPr>
          <p:nvPr/>
        </p:nvPicPr>
        <p:blipFill>
          <a:blip r:embed="rId4"/>
          <a:srcRect/>
          <a:stretch/>
        </p:blipFill>
        <p:spPr>
          <a:xfrm>
            <a:off x="0" y="1"/>
            <a:ext cx="5486400" cy="8229598"/>
          </a:xfrm>
          <a:prstGeom prst="rect">
            <a:avLst/>
          </a:prstGeom>
        </p:spPr>
      </p:pic>
      <p:sp>
        <p:nvSpPr>
          <p:cNvPr id="5" name="Text 1"/>
          <p:cNvSpPr/>
          <p:nvPr/>
        </p:nvSpPr>
        <p:spPr>
          <a:xfrm>
            <a:off x="6072783" y="185045"/>
            <a:ext cx="5983962" cy="680085"/>
          </a:xfrm>
          <a:prstGeom prst="rect">
            <a:avLst/>
          </a:prstGeom>
          <a:noFill/>
          <a:ln/>
        </p:spPr>
        <p:txBody>
          <a:bodyPr wrap="none" rtlCol="0" anchor="t"/>
          <a:lstStyle/>
          <a:p>
            <a:pPr marL="0" indent="0">
              <a:lnSpc>
                <a:spcPts val="5355"/>
              </a:lnSpc>
              <a:buNone/>
            </a:pPr>
            <a:r>
              <a:rPr lang="en-US" sz="4284" b="1" dirty="0">
                <a:solidFill>
                  <a:srgbClr val="FFFFFF"/>
                </a:solidFill>
                <a:latin typeface="Unbounded" pitchFamily="34" charset="0"/>
                <a:ea typeface="Unbounded" pitchFamily="34" charset="-122"/>
                <a:cs typeface="Unbounded" pitchFamily="34" charset="-120"/>
              </a:rPr>
              <a:t>Flat Ribbon Cable</a:t>
            </a:r>
            <a:endParaRPr lang="en-US" sz="4284" dirty="0"/>
          </a:p>
        </p:txBody>
      </p:sp>
      <p:sp>
        <p:nvSpPr>
          <p:cNvPr id="6" name="Shape 2"/>
          <p:cNvSpPr/>
          <p:nvPr/>
        </p:nvSpPr>
        <p:spPr>
          <a:xfrm>
            <a:off x="6072783" y="1016003"/>
            <a:ext cx="3901916" cy="6511052"/>
          </a:xfrm>
          <a:prstGeom prst="roundRect">
            <a:avLst>
              <a:gd name="adj" fmla="val 644"/>
            </a:avLst>
          </a:prstGeom>
          <a:solidFill>
            <a:srgbClr val="304755"/>
          </a:solidFill>
          <a:ln/>
        </p:spPr>
      </p:sp>
      <p:sp>
        <p:nvSpPr>
          <p:cNvPr id="7" name="Text 3"/>
          <p:cNvSpPr/>
          <p:nvPr/>
        </p:nvSpPr>
        <p:spPr>
          <a:xfrm>
            <a:off x="6240304" y="1135789"/>
            <a:ext cx="1971318" cy="246459"/>
          </a:xfrm>
          <a:prstGeom prst="rect">
            <a:avLst/>
          </a:prstGeom>
          <a:noFill/>
          <a:ln/>
        </p:spPr>
        <p:txBody>
          <a:bodyPr wrap="none" rtlCol="0" anchor="t"/>
          <a:lstStyle/>
          <a:p>
            <a:pPr marL="0" indent="0">
              <a:lnSpc>
                <a:spcPts val="1940"/>
              </a:lnSpc>
              <a:buNone/>
            </a:pPr>
            <a:r>
              <a:rPr lang="en-US" sz="1552" b="1" dirty="0">
                <a:solidFill>
                  <a:srgbClr val="CAD6DE"/>
                </a:solidFill>
                <a:latin typeface="Unbounded" pitchFamily="34" charset="0"/>
                <a:ea typeface="Unbounded" pitchFamily="34" charset="-122"/>
                <a:cs typeface="Unbounded" pitchFamily="34" charset="-120"/>
              </a:rPr>
              <a:t>Construction:</a:t>
            </a:r>
            <a:endParaRPr lang="en-US" sz="1552" dirty="0"/>
          </a:p>
        </p:txBody>
      </p:sp>
      <p:sp>
        <p:nvSpPr>
          <p:cNvPr id="8" name="Text 4"/>
          <p:cNvSpPr/>
          <p:nvPr/>
        </p:nvSpPr>
        <p:spPr>
          <a:xfrm>
            <a:off x="6240304" y="1460629"/>
            <a:ext cx="3566874" cy="80402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Conductor:</a:t>
            </a:r>
            <a:r>
              <a:rPr lang="en-US" sz="1319" dirty="0">
                <a:solidFill>
                  <a:srgbClr val="CAD6DE"/>
                </a:solidFill>
                <a:latin typeface="Cabin" pitchFamily="34" charset="0"/>
                <a:ea typeface="Cabin" pitchFamily="34" charset="-122"/>
                <a:cs typeface="Cabin" pitchFamily="34" charset="-120"/>
              </a:rPr>
              <a:t> </a:t>
            </a:r>
            <a:r>
              <a:rPr lang="en-US" sz="1319" dirty="0">
                <a:solidFill>
                  <a:srgbClr val="CAD6DE"/>
                </a:solidFill>
                <a:latin typeface="Cabin" pitchFamily="34" charset="0"/>
                <a:ea typeface="Cabin" pitchFamily="34" charset="-122"/>
              </a:rPr>
              <a:t>Multiple strands of ultra-fine stranded oxygen-free copper wire</a:t>
            </a:r>
            <a:r>
              <a:rPr lang="en-US" sz="1319" dirty="0">
                <a:solidFill>
                  <a:srgbClr val="CAD6DE"/>
                </a:solidFill>
                <a:latin typeface="Cabin" pitchFamily="34" charset="0"/>
                <a:ea typeface="Cabin" pitchFamily="34" charset="-122"/>
                <a:cs typeface="Cabin" pitchFamily="34" charset="-120"/>
              </a:rPr>
              <a:t>, VDE0295CLASS 5 compliant</a:t>
            </a:r>
            <a:endParaRPr lang="en-US" sz="1319" dirty="0"/>
          </a:p>
        </p:txBody>
      </p:sp>
      <p:sp>
        <p:nvSpPr>
          <p:cNvPr id="9" name="Text 5"/>
          <p:cNvSpPr/>
          <p:nvPr/>
        </p:nvSpPr>
        <p:spPr>
          <a:xfrm>
            <a:off x="6240304" y="2243215"/>
            <a:ext cx="3566874" cy="53601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Insulation:</a:t>
            </a:r>
            <a:r>
              <a:rPr lang="en-US" sz="1319" dirty="0">
                <a:solidFill>
                  <a:srgbClr val="CAD6DE"/>
                </a:solidFill>
                <a:latin typeface="Cabin" pitchFamily="34" charset="0"/>
                <a:ea typeface="Cabin" pitchFamily="34" charset="-122"/>
                <a:cs typeface="Cabin" pitchFamily="34" charset="-120"/>
              </a:rPr>
              <a:t> Special oil resistance, flame retardant, mixed PVC or others</a:t>
            </a:r>
            <a:endParaRPr lang="en-US" sz="1319" dirty="0"/>
          </a:p>
        </p:txBody>
      </p:sp>
      <p:sp>
        <p:nvSpPr>
          <p:cNvPr id="10" name="Text 6"/>
          <p:cNvSpPr/>
          <p:nvPr/>
        </p:nvSpPr>
        <p:spPr>
          <a:xfrm>
            <a:off x="6240304" y="2769041"/>
            <a:ext cx="3566874" cy="53601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Inner core Color:</a:t>
            </a:r>
            <a:r>
              <a:rPr lang="en-US" sz="1319" dirty="0">
                <a:solidFill>
                  <a:srgbClr val="CAD6DE"/>
                </a:solidFill>
                <a:latin typeface="Cabin" pitchFamily="34" charset="0"/>
                <a:ea typeface="Cabin" pitchFamily="34" charset="-122"/>
                <a:cs typeface="Cabin" pitchFamily="34" charset="-120"/>
              </a:rPr>
              <a:t> Color coding according to IEC60227</a:t>
            </a:r>
            <a:endParaRPr lang="en-US" sz="1319" dirty="0"/>
          </a:p>
        </p:txBody>
      </p:sp>
      <p:sp>
        <p:nvSpPr>
          <p:cNvPr id="11" name="Text 7"/>
          <p:cNvSpPr/>
          <p:nvPr/>
        </p:nvSpPr>
        <p:spPr>
          <a:xfrm>
            <a:off x="6240304" y="3313688"/>
            <a:ext cx="3566874" cy="536019"/>
          </a:xfrm>
          <a:prstGeom prst="rect">
            <a:avLst/>
          </a:prstGeom>
          <a:noFill/>
          <a:ln/>
        </p:spPr>
        <p:txBody>
          <a:bodyPr wrap="squar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Color marking, digital marking can be customized according to customer.</a:t>
            </a:r>
            <a:endParaRPr lang="en-US" sz="1319" dirty="0"/>
          </a:p>
        </p:txBody>
      </p:sp>
      <p:sp>
        <p:nvSpPr>
          <p:cNvPr id="12" name="Text 8"/>
          <p:cNvSpPr/>
          <p:nvPr/>
        </p:nvSpPr>
        <p:spPr>
          <a:xfrm>
            <a:off x="6240304" y="3858335"/>
            <a:ext cx="3566874" cy="53601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Inner liner:</a:t>
            </a:r>
            <a:r>
              <a:rPr lang="en-US" sz="1319" dirty="0">
                <a:solidFill>
                  <a:srgbClr val="CAD6DE"/>
                </a:solidFill>
                <a:latin typeface="Cabin" pitchFamily="34" charset="0"/>
                <a:ea typeface="Cabin" pitchFamily="34" charset="-122"/>
                <a:cs typeface="Cabin" pitchFamily="34" charset="-120"/>
              </a:rPr>
              <a:t> Shielded or unshielded (Copper wire or tinned wire)</a:t>
            </a:r>
            <a:endParaRPr lang="en-US" sz="1319" dirty="0"/>
          </a:p>
        </p:txBody>
      </p:sp>
      <p:sp>
        <p:nvSpPr>
          <p:cNvPr id="13" name="Text 9"/>
          <p:cNvSpPr/>
          <p:nvPr/>
        </p:nvSpPr>
        <p:spPr>
          <a:xfrm>
            <a:off x="6240304" y="4389836"/>
            <a:ext cx="3566874" cy="53601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Sheath:</a:t>
            </a:r>
            <a:r>
              <a:rPr lang="en-US" sz="1319" dirty="0">
                <a:solidFill>
                  <a:srgbClr val="CAD6DE"/>
                </a:solidFill>
                <a:latin typeface="Cabin" pitchFamily="34" charset="0"/>
                <a:ea typeface="Cabin" pitchFamily="34" charset="-122"/>
                <a:cs typeface="Cabin" pitchFamily="34" charset="-120"/>
              </a:rPr>
              <a:t> Oil resistant, flame retardant, elastic PVC sheath</a:t>
            </a:r>
            <a:endParaRPr lang="en-US" sz="1319" dirty="0"/>
          </a:p>
        </p:txBody>
      </p:sp>
      <p:sp>
        <p:nvSpPr>
          <p:cNvPr id="14" name="Text 10"/>
          <p:cNvSpPr/>
          <p:nvPr/>
        </p:nvSpPr>
        <p:spPr>
          <a:xfrm>
            <a:off x="6240304" y="5089680"/>
            <a:ext cx="3566874"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Standards:</a:t>
            </a:r>
            <a:endParaRPr lang="en-US" sz="1319" dirty="0"/>
          </a:p>
        </p:txBody>
      </p:sp>
      <p:sp>
        <p:nvSpPr>
          <p:cNvPr id="15" name="Text 11"/>
          <p:cNvSpPr/>
          <p:nvPr/>
        </p:nvSpPr>
        <p:spPr>
          <a:xfrm>
            <a:off x="6240304" y="5357217"/>
            <a:ext cx="356687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Eu CE certification IEC60227-6: 2001 TVVB</a:t>
            </a:r>
            <a:endParaRPr lang="en-US" sz="1319" dirty="0"/>
          </a:p>
        </p:txBody>
      </p:sp>
      <p:sp>
        <p:nvSpPr>
          <p:cNvPr id="16" name="Text 12"/>
          <p:cNvSpPr/>
          <p:nvPr/>
        </p:nvSpPr>
        <p:spPr>
          <a:xfrm>
            <a:off x="6240304" y="5667577"/>
            <a:ext cx="356687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BS EN 50214: 2006 HO5VVH6-F</a:t>
            </a:r>
            <a:endParaRPr lang="en-US" sz="1319" dirty="0"/>
          </a:p>
        </p:txBody>
      </p:sp>
      <p:sp>
        <p:nvSpPr>
          <p:cNvPr id="17" name="Text 13"/>
          <p:cNvSpPr/>
          <p:nvPr/>
        </p:nvSpPr>
        <p:spPr>
          <a:xfrm>
            <a:off x="6240304" y="5977937"/>
            <a:ext cx="356687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HD359 S2: 1990 H07VVH6-F</a:t>
            </a:r>
            <a:endParaRPr lang="en-US" sz="1319" dirty="0"/>
          </a:p>
        </p:txBody>
      </p:sp>
      <p:sp>
        <p:nvSpPr>
          <p:cNvPr id="18" name="Shape 14"/>
          <p:cNvSpPr/>
          <p:nvPr/>
        </p:nvSpPr>
        <p:spPr>
          <a:xfrm>
            <a:off x="10142220" y="1016003"/>
            <a:ext cx="3901916" cy="6511052"/>
          </a:xfrm>
          <a:prstGeom prst="roundRect">
            <a:avLst>
              <a:gd name="adj" fmla="val 644"/>
            </a:avLst>
          </a:prstGeom>
          <a:solidFill>
            <a:srgbClr val="304755"/>
          </a:solidFill>
          <a:ln/>
        </p:spPr>
      </p:sp>
      <p:sp>
        <p:nvSpPr>
          <p:cNvPr id="19" name="Text 15"/>
          <p:cNvSpPr/>
          <p:nvPr/>
        </p:nvSpPr>
        <p:spPr>
          <a:xfrm>
            <a:off x="10309741" y="1135788"/>
            <a:ext cx="2026087" cy="246459"/>
          </a:xfrm>
          <a:prstGeom prst="rect">
            <a:avLst/>
          </a:prstGeom>
          <a:noFill/>
          <a:ln/>
        </p:spPr>
        <p:txBody>
          <a:bodyPr wrap="none" rtlCol="0" anchor="t"/>
          <a:lstStyle/>
          <a:p>
            <a:pPr marL="0" indent="0">
              <a:lnSpc>
                <a:spcPts val="1940"/>
              </a:lnSpc>
              <a:buNone/>
            </a:pPr>
            <a:r>
              <a:rPr lang="en-US" sz="1552" b="1" dirty="0">
                <a:solidFill>
                  <a:srgbClr val="CAD6DE"/>
                </a:solidFill>
                <a:latin typeface="Unbounded" pitchFamily="34" charset="0"/>
                <a:ea typeface="Unbounded" pitchFamily="34" charset="-122"/>
                <a:cs typeface="Unbounded" pitchFamily="34" charset="-120"/>
              </a:rPr>
              <a:t>Technical data：</a:t>
            </a:r>
            <a:endParaRPr lang="en-US" sz="1552" dirty="0"/>
          </a:p>
        </p:txBody>
      </p:sp>
      <p:sp>
        <p:nvSpPr>
          <p:cNvPr id="20" name="Text 16"/>
          <p:cNvSpPr/>
          <p:nvPr/>
        </p:nvSpPr>
        <p:spPr>
          <a:xfrm>
            <a:off x="10309741" y="1488609"/>
            <a:ext cx="3566874" cy="53601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Rated voltage:</a:t>
            </a:r>
            <a:r>
              <a:rPr lang="en-US" sz="1319" dirty="0">
                <a:solidFill>
                  <a:srgbClr val="CAD6DE"/>
                </a:solidFill>
                <a:latin typeface="Cabin" pitchFamily="34" charset="0"/>
                <a:ea typeface="Cabin" pitchFamily="34" charset="-122"/>
                <a:cs typeface="Cabin" pitchFamily="34" charset="-120"/>
              </a:rPr>
              <a:t>≤1.5mm² 300/500V     ＞1.5mm² 450/750V</a:t>
            </a:r>
            <a:endParaRPr lang="en-US" sz="1319" dirty="0"/>
          </a:p>
        </p:txBody>
      </p:sp>
      <p:sp>
        <p:nvSpPr>
          <p:cNvPr id="21" name="Text 17"/>
          <p:cNvSpPr/>
          <p:nvPr/>
        </p:nvSpPr>
        <p:spPr>
          <a:xfrm>
            <a:off x="10309741" y="1995218"/>
            <a:ext cx="3566874" cy="53601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Test voltage:</a:t>
            </a:r>
            <a:r>
              <a:rPr lang="en-US" sz="1319" dirty="0">
                <a:solidFill>
                  <a:srgbClr val="CAD6DE"/>
                </a:solidFill>
                <a:latin typeface="Cabin" pitchFamily="34" charset="0"/>
                <a:ea typeface="Cabin" pitchFamily="34" charset="-122"/>
                <a:cs typeface="Cabin" pitchFamily="34" charset="-120"/>
              </a:rPr>
              <a:t> ≤1.5mm² 2500V         ＞1.5mm² 3000V</a:t>
            </a:r>
            <a:endParaRPr lang="en-US" sz="1319" dirty="0"/>
          </a:p>
        </p:txBody>
      </p:sp>
      <p:sp>
        <p:nvSpPr>
          <p:cNvPr id="22" name="Text 18"/>
          <p:cNvSpPr/>
          <p:nvPr/>
        </p:nvSpPr>
        <p:spPr>
          <a:xfrm>
            <a:off x="10309623" y="2457791"/>
            <a:ext cx="3566874"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Minimum bending radius:</a:t>
            </a:r>
            <a:r>
              <a:rPr lang="en-US" sz="1319" dirty="0">
                <a:solidFill>
                  <a:srgbClr val="CAD6DE"/>
                </a:solidFill>
                <a:latin typeface="Cabin" pitchFamily="34" charset="0"/>
                <a:ea typeface="Cabin" pitchFamily="34" charset="-122"/>
                <a:cs typeface="Cabin" pitchFamily="34" charset="-120"/>
              </a:rPr>
              <a:t> 10×outer diameter</a:t>
            </a:r>
            <a:endParaRPr lang="en-US" sz="1319" dirty="0"/>
          </a:p>
        </p:txBody>
      </p:sp>
      <p:sp>
        <p:nvSpPr>
          <p:cNvPr id="23" name="Text 19"/>
          <p:cNvSpPr/>
          <p:nvPr/>
        </p:nvSpPr>
        <p:spPr>
          <a:xfrm>
            <a:off x="10309741" y="2696390"/>
            <a:ext cx="3566874" cy="53601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Burning vertically test:</a:t>
            </a:r>
            <a:r>
              <a:rPr lang="en-US" sz="1319" dirty="0">
                <a:solidFill>
                  <a:srgbClr val="CAD6DE"/>
                </a:solidFill>
                <a:latin typeface="Cabin" pitchFamily="34" charset="0"/>
                <a:ea typeface="Cabin" pitchFamily="34" charset="-122"/>
                <a:cs typeface="Cabin" pitchFamily="34" charset="-120"/>
              </a:rPr>
              <a:t> GB/T1 8383.1-2001, IEC60332-1:1993</a:t>
            </a:r>
            <a:endParaRPr lang="en-US" sz="1319" dirty="0"/>
          </a:p>
        </p:txBody>
      </p:sp>
      <p:sp>
        <p:nvSpPr>
          <p:cNvPr id="24" name="Text 20"/>
          <p:cNvSpPr/>
          <p:nvPr/>
        </p:nvSpPr>
        <p:spPr>
          <a:xfrm>
            <a:off x="10309623" y="3217186"/>
            <a:ext cx="3566874" cy="53601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Passed standard:</a:t>
            </a:r>
            <a:r>
              <a:rPr lang="en-US" sz="1319" dirty="0">
                <a:solidFill>
                  <a:srgbClr val="CAD6DE"/>
                </a:solidFill>
                <a:latin typeface="Cabin" pitchFamily="34" charset="0"/>
                <a:ea typeface="Cabin" pitchFamily="34" charset="-122"/>
                <a:cs typeface="Cabin" pitchFamily="34" charset="-120"/>
              </a:rPr>
              <a:t> GB5023.6, IEC60227-6, EN50214.</a:t>
            </a:r>
            <a:endParaRPr lang="en-US" sz="1319" dirty="0"/>
          </a:p>
        </p:txBody>
      </p:sp>
      <p:sp>
        <p:nvSpPr>
          <p:cNvPr id="25" name="Text 21"/>
          <p:cNvSpPr/>
          <p:nvPr/>
        </p:nvSpPr>
        <p:spPr>
          <a:xfrm>
            <a:off x="10309741" y="3755866"/>
            <a:ext cx="3566874" cy="536019"/>
          </a:xfrm>
          <a:prstGeom prst="rect">
            <a:avLst/>
          </a:prstGeom>
          <a:noFill/>
          <a:ln/>
        </p:spPr>
        <p:txBody>
          <a:bodyPr wrap="square" rtlCol="0" anchor="t"/>
          <a:lstStyle/>
          <a:p>
            <a:pPr>
              <a:lnSpc>
                <a:spcPts val="2111"/>
              </a:lnSpc>
            </a:pPr>
            <a:r>
              <a:rPr lang="en-US" sz="1319" dirty="0">
                <a:solidFill>
                  <a:srgbClr val="CAD6DE"/>
                </a:solidFill>
                <a:latin typeface="Cabin" pitchFamily="34" charset="0"/>
                <a:ea typeface="Cabin" pitchFamily="34" charset="-122"/>
                <a:cs typeface="Cabin" pitchFamily="34" charset="-120"/>
              </a:rPr>
              <a:t>Used under the normal conditions, the temperature of conductor is </a:t>
            </a:r>
            <a:r>
              <a:rPr lang="en-US" altLang="zh-CN" sz="1319" dirty="0">
                <a:solidFill>
                  <a:srgbClr val="CAD6DE"/>
                </a:solidFill>
                <a:latin typeface="Cabin" pitchFamily="34" charset="0"/>
                <a:ea typeface="Cabin" pitchFamily="34" charset="-122"/>
                <a:cs typeface="Cabin" pitchFamily="34" charset="-120"/>
              </a:rPr>
              <a:t>lower than 70</a:t>
            </a:r>
            <a:endParaRPr lang="en-US" altLang="zh-CN" sz="1319" dirty="0"/>
          </a:p>
          <a:p>
            <a:pPr marL="0" indent="0">
              <a:lnSpc>
                <a:spcPts val="2111"/>
              </a:lnSpc>
              <a:buNone/>
            </a:pPr>
            <a:endParaRPr lang="en-US" sz="1319" dirty="0"/>
          </a:p>
        </p:txBody>
      </p:sp>
      <p:sp>
        <p:nvSpPr>
          <p:cNvPr id="26" name="Text 22"/>
          <p:cNvSpPr/>
          <p:nvPr/>
        </p:nvSpPr>
        <p:spPr>
          <a:xfrm>
            <a:off x="10309741" y="5457706"/>
            <a:ext cx="3566874" cy="268010"/>
          </a:xfrm>
          <a:prstGeom prst="rect">
            <a:avLst/>
          </a:prstGeom>
          <a:noFill/>
          <a:ln/>
        </p:spPr>
        <p:txBody>
          <a:bodyPr wrap="none" rtlCol="0" anchor="t"/>
          <a:lstStyle/>
          <a:p>
            <a:pPr marL="0" indent="0">
              <a:lnSpc>
                <a:spcPts val="2111"/>
              </a:lnSpc>
              <a:buNone/>
            </a:pPr>
            <a:endParaRPr lang="en-US" sz="1319" dirty="0"/>
          </a:p>
        </p:txBody>
      </p:sp>
      <p:sp>
        <p:nvSpPr>
          <p:cNvPr id="27" name="Text 23"/>
          <p:cNvSpPr/>
          <p:nvPr/>
        </p:nvSpPr>
        <p:spPr>
          <a:xfrm>
            <a:off x="10309623" y="4558425"/>
            <a:ext cx="3566874"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Working temperature</a:t>
            </a:r>
            <a:r>
              <a:rPr lang="en-US" sz="1319" dirty="0">
                <a:solidFill>
                  <a:srgbClr val="CAD6DE"/>
                </a:solidFill>
                <a:latin typeface="Cabin" pitchFamily="34" charset="0"/>
                <a:ea typeface="Cabin" pitchFamily="34" charset="-122"/>
                <a:cs typeface="Cabin" pitchFamily="34" charset="-120"/>
              </a:rPr>
              <a:t>: -15℃------+70℃</a:t>
            </a:r>
            <a:endParaRPr lang="en-US" sz="1319" dirty="0"/>
          </a:p>
        </p:txBody>
      </p:sp>
      <p:sp>
        <p:nvSpPr>
          <p:cNvPr id="28" name="Text 24"/>
          <p:cNvSpPr/>
          <p:nvPr/>
        </p:nvSpPr>
        <p:spPr>
          <a:xfrm>
            <a:off x="10309741" y="4815342"/>
            <a:ext cx="3566874" cy="536019"/>
          </a:xfrm>
          <a:prstGeom prst="rect">
            <a:avLst/>
          </a:prstGeom>
          <a:noFill/>
          <a:ln/>
        </p:spPr>
        <p:txBody>
          <a:bodyPr wrap="squar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Cable are recommender for installations where the suspended</a:t>
            </a:r>
            <a:endParaRPr lang="en-US" sz="1319" dirty="0"/>
          </a:p>
        </p:txBody>
      </p:sp>
      <p:sp>
        <p:nvSpPr>
          <p:cNvPr id="29" name="Text 25"/>
          <p:cNvSpPr/>
          <p:nvPr/>
        </p:nvSpPr>
        <p:spPr>
          <a:xfrm>
            <a:off x="10273308" y="5344622"/>
            <a:ext cx="3566874" cy="536019"/>
          </a:xfrm>
          <a:prstGeom prst="rect">
            <a:avLst/>
          </a:prstGeom>
          <a:noFill/>
          <a:ln/>
        </p:spPr>
        <p:txBody>
          <a:bodyPr wrap="square" rtlCol="0" anchor="t"/>
          <a:lstStyle/>
          <a:p>
            <a:pPr>
              <a:lnSpc>
                <a:spcPts val="2111"/>
              </a:lnSpc>
            </a:pPr>
            <a:r>
              <a:rPr lang="en-US" sz="1319" dirty="0">
                <a:solidFill>
                  <a:srgbClr val="CAD6DE"/>
                </a:solidFill>
                <a:latin typeface="Cabin" pitchFamily="34" charset="0"/>
                <a:ea typeface="Cabin" pitchFamily="34" charset="-122"/>
                <a:cs typeface="Cabin" pitchFamily="34" charset="-120"/>
              </a:rPr>
              <a:t> length doesn’t exceed 80m and the    speed of  travel doesn’t </a:t>
            </a:r>
            <a:r>
              <a:rPr lang="en-US" altLang="zh-CN" sz="1319" dirty="0">
                <a:solidFill>
                  <a:srgbClr val="CAD6DE"/>
                </a:solidFill>
                <a:latin typeface="Cabin" pitchFamily="34" charset="0"/>
                <a:ea typeface="Cabin" pitchFamily="34" charset="-122"/>
                <a:cs typeface="Cabin" pitchFamily="34" charset="-120"/>
              </a:rPr>
              <a:t>exceed 4m/s. If it more than this, with steel.</a:t>
            </a:r>
            <a:endParaRPr lang="en-US" altLang="zh-CN" sz="1319" dirty="0"/>
          </a:p>
          <a:p>
            <a:pPr marL="0" indent="0">
              <a:lnSpc>
                <a:spcPts val="2111"/>
              </a:lnSpc>
              <a:buNone/>
            </a:pPr>
            <a:endParaRPr lang="en-US" sz="1319" dirty="0"/>
          </a:p>
        </p:txBody>
      </p:sp>
      <p:sp>
        <p:nvSpPr>
          <p:cNvPr id="30" name="Text 26"/>
          <p:cNvSpPr/>
          <p:nvPr/>
        </p:nvSpPr>
        <p:spPr>
          <a:xfrm>
            <a:off x="10309741" y="7467719"/>
            <a:ext cx="3566874" cy="268010"/>
          </a:xfrm>
          <a:prstGeom prst="rect">
            <a:avLst/>
          </a:prstGeom>
          <a:noFill/>
          <a:ln/>
        </p:spPr>
        <p:txBody>
          <a:bodyPr wrap="none" rtlCol="0" anchor="t"/>
          <a:lstStyle/>
          <a:p>
            <a:pPr marL="0" indent="0">
              <a:lnSpc>
                <a:spcPts val="2111"/>
              </a:lnSpc>
              <a:buNone/>
            </a:pPr>
            <a:endParaRPr lang="en-US" sz="1319" dirty="0"/>
          </a:p>
        </p:txBody>
      </p:sp>
      <p:sp>
        <p:nvSpPr>
          <p:cNvPr id="32" name="Text 28"/>
          <p:cNvSpPr/>
          <p:nvPr/>
        </p:nvSpPr>
        <p:spPr>
          <a:xfrm>
            <a:off x="6240304" y="8238292"/>
            <a:ext cx="1971318" cy="246459"/>
          </a:xfrm>
          <a:prstGeom prst="rect">
            <a:avLst/>
          </a:prstGeom>
          <a:noFill/>
          <a:ln/>
        </p:spPr>
        <p:txBody>
          <a:bodyPr wrap="none" rtlCol="0" anchor="t"/>
          <a:lstStyle/>
          <a:p>
            <a:pPr marL="0" indent="0">
              <a:lnSpc>
                <a:spcPts val="1940"/>
              </a:lnSpc>
              <a:buNone/>
            </a:pPr>
            <a:endParaRPr lang="en-US" sz="1552" dirty="0"/>
          </a:p>
        </p:txBody>
      </p:sp>
      <p:sp>
        <p:nvSpPr>
          <p:cNvPr id="33" name="Text 29"/>
          <p:cNvSpPr/>
          <p:nvPr/>
        </p:nvSpPr>
        <p:spPr>
          <a:xfrm>
            <a:off x="6240304" y="8585240"/>
            <a:ext cx="7636193" cy="268010"/>
          </a:xfrm>
          <a:prstGeom prst="rect">
            <a:avLst/>
          </a:prstGeom>
          <a:noFill/>
          <a:ln/>
        </p:spPr>
        <p:txBody>
          <a:bodyPr wrap="none" rtlCol="0" anchor="t"/>
          <a:lstStyle/>
          <a:p>
            <a:pPr marL="0" indent="0">
              <a:lnSpc>
                <a:spcPts val="2111"/>
              </a:lnSpc>
              <a:buNone/>
            </a:pPr>
            <a:endParaRPr lang="en-US" sz="131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6DD10A7-FD29-0F01-E10F-5AABCC06E0BA}"/>
              </a:ext>
            </a:extLst>
          </p:cNvPr>
          <p:cNvGraphicFramePr>
            <a:graphicFrameLocks noGrp="1"/>
          </p:cNvGraphicFramePr>
          <p:nvPr>
            <p:custDataLst>
              <p:tags r:id="rId1"/>
            </p:custDataLst>
            <p:extLst>
              <p:ext uri="{D42A27DB-BD31-4B8C-83A1-F6EECF244321}">
                <p14:modId xmlns:p14="http://schemas.microsoft.com/office/powerpoint/2010/main" val="1764575601"/>
              </p:ext>
            </p:extLst>
          </p:nvPr>
        </p:nvGraphicFramePr>
        <p:xfrm>
          <a:off x="1989439" y="407773"/>
          <a:ext cx="10651523" cy="7525264"/>
        </p:xfrm>
        <a:graphic>
          <a:graphicData uri="http://schemas.openxmlformats.org/drawingml/2006/table">
            <a:tbl>
              <a:tblPr firstRow="1" bandRow="1">
                <a:tableStyleId>{E8034E78-7F5D-4C2E-B375-FC64B27BC917}</a:tableStyleId>
              </a:tblPr>
              <a:tblGrid>
                <a:gridCol w="2021382">
                  <a:extLst>
                    <a:ext uri="{9D8B030D-6E8A-4147-A177-3AD203B41FA5}">
                      <a16:colId xmlns:a16="http://schemas.microsoft.com/office/drawing/2014/main" val="20001"/>
                    </a:ext>
                  </a:extLst>
                </a:gridCol>
                <a:gridCol w="2157535">
                  <a:extLst>
                    <a:ext uri="{9D8B030D-6E8A-4147-A177-3AD203B41FA5}">
                      <a16:colId xmlns:a16="http://schemas.microsoft.com/office/drawing/2014/main" val="20002"/>
                    </a:ext>
                  </a:extLst>
                </a:gridCol>
                <a:gridCol w="2157535">
                  <a:extLst>
                    <a:ext uri="{9D8B030D-6E8A-4147-A177-3AD203B41FA5}">
                      <a16:colId xmlns:a16="http://schemas.microsoft.com/office/drawing/2014/main" val="2901587319"/>
                    </a:ext>
                  </a:extLst>
                </a:gridCol>
                <a:gridCol w="2157535">
                  <a:extLst>
                    <a:ext uri="{9D8B030D-6E8A-4147-A177-3AD203B41FA5}">
                      <a16:colId xmlns:a16="http://schemas.microsoft.com/office/drawing/2014/main" val="1610957637"/>
                    </a:ext>
                  </a:extLst>
                </a:gridCol>
                <a:gridCol w="1078768">
                  <a:extLst>
                    <a:ext uri="{9D8B030D-6E8A-4147-A177-3AD203B41FA5}">
                      <a16:colId xmlns:a16="http://schemas.microsoft.com/office/drawing/2014/main" val="3831739850"/>
                    </a:ext>
                  </a:extLst>
                </a:gridCol>
                <a:gridCol w="1078768">
                  <a:extLst>
                    <a:ext uri="{9D8B030D-6E8A-4147-A177-3AD203B41FA5}">
                      <a16:colId xmlns:a16="http://schemas.microsoft.com/office/drawing/2014/main" val="3188305952"/>
                    </a:ext>
                  </a:extLst>
                </a:gridCol>
              </a:tblGrid>
              <a:tr h="754503">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Type</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Specification</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Conductor Structure</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Density</a:t>
                      </a:r>
                    </a:p>
                    <a:p>
                      <a:pPr algn="ctr"/>
                      <a:r>
                        <a:rPr lang="en-US" altLang="zh-CN" sz="1800" b="1" i="0" u="none" strike="noStrike" kern="1200" baseline="0" dirty="0">
                          <a:solidFill>
                            <a:schemeClr val="lt1"/>
                          </a:solidFill>
                          <a:latin typeface="+mn-lt"/>
                          <a:ea typeface="+mn-ea"/>
                          <a:cs typeface="+mn-cs"/>
                        </a:rPr>
                        <a:t>Kg/km</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0" lang="en-US" altLang="zh-CN" sz="1800" b="1" i="0" u="none" strike="noStrike" kern="1200" cap="none" spc="0" normalizeH="0" baseline="0" noProof="0" dirty="0">
                          <a:ln>
                            <a:noFill/>
                          </a:ln>
                          <a:solidFill>
                            <a:schemeClr val="lt1"/>
                          </a:solidFill>
                          <a:effectLst/>
                          <a:uLnTx/>
                          <a:uFillTx/>
                          <a:latin typeface="+mn-lt"/>
                          <a:ea typeface="+mn-ea"/>
                          <a:cs typeface="+mn-cs"/>
                        </a:rPr>
                        <a:t>Width</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0" lang="en-US" altLang="zh-CN" sz="1800" b="1" i="0" u="none" strike="noStrike" kern="1200" cap="none" spc="0" normalizeH="0" baseline="0" noProof="0" dirty="0">
                          <a:ln>
                            <a:noFill/>
                          </a:ln>
                          <a:solidFill>
                            <a:schemeClr val="lt1"/>
                          </a:solidFill>
                          <a:effectLst/>
                          <a:uLnTx/>
                          <a:uFillTx/>
                          <a:latin typeface="+mn-lt"/>
                          <a:ea typeface="+mn-ea"/>
                          <a:cs typeface="+mn-cs"/>
                        </a:rPr>
                        <a:t>Thick ness</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481173">
                <a:tc>
                  <a:txBody>
                    <a:bodyPr/>
                    <a:lstStyle/>
                    <a:p>
                      <a:pPr algn="ctr" latinLnBrk="1"/>
                      <a:r>
                        <a:rPr lang="en-US" altLang="ko-KR" sz="1400" dirty="0">
                          <a:solidFill>
                            <a:schemeClr val="tx1"/>
                          </a:solidFill>
                          <a:effectLst/>
                          <a:latin typeface="+mj-ea"/>
                          <a:ea typeface="+mj-ea"/>
                        </a:rPr>
                        <a:t>YFFB</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0.75*3C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30/0.18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91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10.4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9556">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0.75*8C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219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24.1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09924"/>
                  </a:ext>
                </a:extLst>
              </a:tr>
              <a:tr h="481914">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0.75*16C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405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43.9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061676"/>
                  </a:ext>
                </a:extLst>
              </a:tr>
              <a:tr h="481913">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0.75*24C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597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64.7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4844">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1*3C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40/0.18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112</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4090806"/>
                  </a:ext>
                </a:extLst>
              </a:tr>
              <a:tr h="444843">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1*8C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40/0.18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257.7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25.7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4.8</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391638"/>
                  </a:ext>
                </a:extLst>
              </a:tr>
              <a:tr h="444843">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1.5*3C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151.9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5.8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461285"/>
                  </a:ext>
                </a:extLst>
              </a:tr>
              <a:tr h="444843">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1.5*24C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991.8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80.3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5.8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909560"/>
                  </a:ext>
                </a:extLst>
              </a:tr>
              <a:tr h="444843">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2.5*3C</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47/0.26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204.5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14.1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949710"/>
                  </a:ext>
                </a:extLst>
              </a:tr>
              <a:tr h="444843">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2.5*24C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47/0.26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1391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94.7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311230"/>
                  </a:ext>
                </a:extLst>
              </a:tr>
              <a:tr h="407773">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4*3C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77/0.25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279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16.5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02917"/>
                  </a:ext>
                </a:extLst>
              </a:tr>
              <a:tr h="457200">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4*18C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77/0.25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1491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86.5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7.3</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480298"/>
                  </a:ext>
                </a:extLst>
              </a:tr>
              <a:tr h="457200">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6*3C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84/0.3</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364.7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18.6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024718"/>
                  </a:ext>
                </a:extLst>
              </a:tr>
              <a:tr h="469556">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6*9C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84/0.3</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1053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54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510563"/>
                  </a:ext>
                </a:extLst>
              </a:tr>
              <a:tr h="395417">
                <a:tc>
                  <a:txBody>
                    <a:bodyPr/>
                    <a:lstStyle/>
                    <a:p>
                      <a:pPr algn="ctr" latinLnBrk="1"/>
                      <a:r>
                        <a:rPr lang="en-US" altLang="ko-KR" sz="1400" kern="1200" dirty="0">
                          <a:solidFill>
                            <a:schemeClr val="tx1"/>
                          </a:solidFill>
                          <a:effectLst/>
                          <a:latin typeface="+mj-ea"/>
                          <a:ea typeface="+mn-ea"/>
                          <a:cs typeface="+mn-cs"/>
                        </a:rPr>
                        <a:t>YFFB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10*5C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189/0.26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953.1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41.4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46066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6DD10A7-FD29-0F01-E10F-5AABCC06E0BA}"/>
              </a:ext>
            </a:extLst>
          </p:cNvPr>
          <p:cNvGraphicFramePr>
            <a:graphicFrameLocks noGrp="1"/>
          </p:cNvGraphicFramePr>
          <p:nvPr>
            <p:custDataLst>
              <p:tags r:id="rId1"/>
            </p:custDataLst>
            <p:extLst>
              <p:ext uri="{D42A27DB-BD31-4B8C-83A1-F6EECF244321}">
                <p14:modId xmlns:p14="http://schemas.microsoft.com/office/powerpoint/2010/main" val="1310337402"/>
              </p:ext>
            </p:extLst>
          </p:nvPr>
        </p:nvGraphicFramePr>
        <p:xfrm>
          <a:off x="1989439" y="407773"/>
          <a:ext cx="10651523" cy="7574693"/>
        </p:xfrm>
        <a:graphic>
          <a:graphicData uri="http://schemas.openxmlformats.org/drawingml/2006/table">
            <a:tbl>
              <a:tblPr firstRow="1" bandRow="1">
                <a:tableStyleId>{E8034E78-7F5D-4C2E-B375-FC64B27BC917}</a:tableStyleId>
              </a:tblPr>
              <a:tblGrid>
                <a:gridCol w="2227559">
                  <a:extLst>
                    <a:ext uri="{9D8B030D-6E8A-4147-A177-3AD203B41FA5}">
                      <a16:colId xmlns:a16="http://schemas.microsoft.com/office/drawing/2014/main" val="20001"/>
                    </a:ext>
                  </a:extLst>
                </a:gridCol>
                <a:gridCol w="1951358">
                  <a:extLst>
                    <a:ext uri="{9D8B030D-6E8A-4147-A177-3AD203B41FA5}">
                      <a16:colId xmlns:a16="http://schemas.microsoft.com/office/drawing/2014/main" val="20002"/>
                    </a:ext>
                  </a:extLst>
                </a:gridCol>
                <a:gridCol w="2157535">
                  <a:extLst>
                    <a:ext uri="{9D8B030D-6E8A-4147-A177-3AD203B41FA5}">
                      <a16:colId xmlns:a16="http://schemas.microsoft.com/office/drawing/2014/main" val="2901587319"/>
                    </a:ext>
                  </a:extLst>
                </a:gridCol>
                <a:gridCol w="2157535">
                  <a:extLst>
                    <a:ext uri="{9D8B030D-6E8A-4147-A177-3AD203B41FA5}">
                      <a16:colId xmlns:a16="http://schemas.microsoft.com/office/drawing/2014/main" val="1610957637"/>
                    </a:ext>
                  </a:extLst>
                </a:gridCol>
                <a:gridCol w="1078768">
                  <a:extLst>
                    <a:ext uri="{9D8B030D-6E8A-4147-A177-3AD203B41FA5}">
                      <a16:colId xmlns:a16="http://schemas.microsoft.com/office/drawing/2014/main" val="3831739850"/>
                    </a:ext>
                  </a:extLst>
                </a:gridCol>
                <a:gridCol w="1078768">
                  <a:extLst>
                    <a:ext uri="{9D8B030D-6E8A-4147-A177-3AD203B41FA5}">
                      <a16:colId xmlns:a16="http://schemas.microsoft.com/office/drawing/2014/main" val="3188305952"/>
                    </a:ext>
                  </a:extLst>
                </a:gridCol>
              </a:tblGrid>
              <a:tr h="754503">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Type</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Specification</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Conductor Structure</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Density</a:t>
                      </a:r>
                    </a:p>
                    <a:p>
                      <a:pPr algn="ctr"/>
                      <a:r>
                        <a:rPr lang="en-US" altLang="zh-CN" sz="1800" b="1" i="0" u="none" strike="noStrike" kern="1200" baseline="0" dirty="0">
                          <a:solidFill>
                            <a:schemeClr val="lt1"/>
                          </a:solidFill>
                          <a:latin typeface="+mn-lt"/>
                          <a:ea typeface="+mn-ea"/>
                          <a:cs typeface="+mn-cs"/>
                        </a:rPr>
                        <a:t>Kg/km</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0" lang="en-US" altLang="zh-CN" sz="1800" b="1" i="0" u="none" strike="noStrike" kern="1200" cap="none" spc="0" normalizeH="0" baseline="0" noProof="0" dirty="0">
                          <a:ln>
                            <a:noFill/>
                          </a:ln>
                          <a:solidFill>
                            <a:schemeClr val="lt1"/>
                          </a:solidFill>
                          <a:effectLst/>
                          <a:uLnTx/>
                          <a:uFillTx/>
                          <a:latin typeface="+mn-lt"/>
                          <a:ea typeface="+mn-ea"/>
                          <a:cs typeface="+mn-cs"/>
                        </a:rPr>
                        <a:t>Width</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0" lang="en-US" altLang="zh-CN" sz="1800" b="1" i="0" u="none" strike="noStrike" kern="1200" cap="none" spc="0" normalizeH="0" baseline="0" noProof="0" dirty="0">
                          <a:ln>
                            <a:noFill/>
                          </a:ln>
                          <a:solidFill>
                            <a:schemeClr val="lt1"/>
                          </a:solidFill>
                          <a:effectLst/>
                          <a:uLnTx/>
                          <a:uFillTx/>
                          <a:latin typeface="+mn-lt"/>
                          <a:ea typeface="+mn-ea"/>
                          <a:cs typeface="+mn-cs"/>
                        </a:rPr>
                        <a:t>Thick ness</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481173">
                <a:tc>
                  <a:txBody>
                    <a:bodyPr/>
                    <a:lstStyle/>
                    <a:p>
                      <a:pPr algn="ctr" latinLnBrk="1"/>
                      <a:r>
                        <a:rPr lang="en-US" altLang="ko-KR" sz="1400" dirty="0">
                          <a:solidFill>
                            <a:schemeClr val="tx1"/>
                          </a:solidFill>
                          <a:effectLst/>
                          <a:latin typeface="+mj-ea"/>
                          <a:ea typeface="+mj-ea"/>
                        </a:rPr>
                        <a:t>TVVB</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0.75*3C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30/0.18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91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10.4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9556">
                <a:tc>
                  <a:txBody>
                    <a:bodyPr/>
                    <a:lstStyle/>
                    <a:p>
                      <a:pPr algn="ctr" latinLnBrk="1"/>
                      <a:r>
                        <a:rPr lang="en-US" altLang="ko-KR" sz="1400" kern="1200" dirty="0">
                          <a:solidFill>
                            <a:schemeClr val="tx1"/>
                          </a:solidFill>
                          <a:effectLst/>
                          <a:latin typeface="+mj-ea"/>
                          <a:ea typeface="+mn-ea"/>
                          <a:cs typeface="+mn-cs"/>
                        </a:rPr>
                        <a:t>TVVB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0.75*8C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219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24.1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09924"/>
                  </a:ext>
                </a:extLst>
              </a:tr>
              <a:tr h="481914">
                <a:tc>
                  <a:txBody>
                    <a:bodyPr/>
                    <a:lstStyle/>
                    <a:p>
                      <a:pPr algn="ctr" latinLnBrk="1"/>
                      <a:r>
                        <a:rPr lang="en-US" altLang="ko-KR" sz="1400" kern="1200" dirty="0">
                          <a:solidFill>
                            <a:schemeClr val="tx1"/>
                          </a:solidFill>
                          <a:effectLst/>
                          <a:latin typeface="+mj-ea"/>
                          <a:ea typeface="+mn-ea"/>
                          <a:cs typeface="+mn-cs"/>
                        </a:rPr>
                        <a:t>TVVB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0.75*16C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405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43.9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061676"/>
                  </a:ext>
                </a:extLst>
              </a:tr>
              <a:tr h="481913">
                <a:tc>
                  <a:txBody>
                    <a:bodyPr/>
                    <a:lstStyle/>
                    <a:p>
                      <a:pPr algn="ctr" latinLnBrk="1"/>
                      <a:r>
                        <a:rPr lang="en-US" altLang="ko-KR" sz="1400" kern="1200" dirty="0">
                          <a:solidFill>
                            <a:schemeClr val="tx1"/>
                          </a:solidFill>
                          <a:effectLst/>
                          <a:latin typeface="+mj-ea"/>
                          <a:ea typeface="+mn-ea"/>
                          <a:cs typeface="+mn-cs"/>
                        </a:rPr>
                        <a:t>TVVB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0.75*24C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597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64.7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4844">
                <a:tc>
                  <a:txBody>
                    <a:bodyPr/>
                    <a:lstStyle/>
                    <a:p>
                      <a:pPr algn="ctr" latinLnBrk="1"/>
                      <a:r>
                        <a:rPr lang="en-US" altLang="ko-KR" sz="1400" kern="1200" dirty="0">
                          <a:solidFill>
                            <a:schemeClr val="tx1"/>
                          </a:solidFill>
                          <a:effectLst/>
                          <a:latin typeface="+mj-ea"/>
                          <a:ea typeface="+mn-ea"/>
                          <a:cs typeface="+mn-cs"/>
                        </a:rPr>
                        <a:t>TVVB</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0.75*40C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805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51.8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4090806"/>
                  </a:ext>
                </a:extLst>
              </a:tr>
              <a:tr h="444843">
                <a:tc>
                  <a:txBody>
                    <a:bodyPr/>
                    <a:lstStyle/>
                    <a:p>
                      <a:pPr algn="ctr" latinLnBrk="1"/>
                      <a:r>
                        <a:rPr lang="en-US" altLang="ko-KR" sz="1400" kern="1200" dirty="0">
                          <a:solidFill>
                            <a:schemeClr val="tx1"/>
                          </a:solidFill>
                          <a:effectLst/>
                          <a:latin typeface="+mj-ea"/>
                          <a:ea typeface="+mn-ea"/>
                          <a:cs typeface="+mn-cs"/>
                        </a:rPr>
                        <a:t>TVVBP                    </a:t>
                      </a:r>
                      <a:r>
                        <a:rPr lang="zh-CN" altLang="en-US" sz="1400" kern="1200" dirty="0">
                          <a:solidFill>
                            <a:schemeClr val="tx1"/>
                          </a:solidFill>
                          <a:effectLst/>
                          <a:latin typeface="+mj-ea"/>
                          <a:ea typeface="+mn-ea"/>
                          <a:cs typeface="+mn-cs"/>
                        </a:rPr>
                        <a:t>（</a:t>
                      </a:r>
                      <a:r>
                        <a:rPr lang="en-US" altLang="zh-CN" sz="1400" kern="1200" dirty="0">
                          <a:solidFill>
                            <a:schemeClr val="tx1"/>
                          </a:solidFill>
                          <a:effectLst/>
                          <a:latin typeface="Malgun Gothic" panose="020B0503020000020004" pitchFamily="34" charset="-127"/>
                          <a:ea typeface="Malgun Gothic" panose="020B0503020000020004" pitchFamily="34" charset="-127"/>
                          <a:cs typeface="+mn-cs"/>
                        </a:rPr>
                        <a:t>shield</a:t>
                      </a:r>
                      <a:r>
                        <a:rPr lang="en-US" altLang="zh-CN" sz="1400" kern="1200" dirty="0">
                          <a:solidFill>
                            <a:schemeClr val="tx1"/>
                          </a:solidFill>
                          <a:effectLst/>
                          <a:latin typeface="+mj-ea"/>
                          <a:ea typeface="+mn-ea"/>
                          <a:cs typeface="+mn-cs"/>
                        </a:rPr>
                        <a:t>, </a:t>
                      </a:r>
                      <a:r>
                        <a:rPr lang="en-US" altLang="zh-CN" sz="1400" kern="1200" dirty="0">
                          <a:solidFill>
                            <a:schemeClr val="tx1"/>
                          </a:solidFill>
                          <a:effectLst/>
                          <a:latin typeface="Malgun Gothic" panose="020B0503020000020004" pitchFamily="34" charset="-127"/>
                          <a:ea typeface="Malgun Gothic" panose="020B0503020000020004" pitchFamily="34" charset="-127"/>
                          <a:cs typeface="+mn-cs"/>
                        </a:rPr>
                        <a:t>prune-shaped</a:t>
                      </a:r>
                      <a:r>
                        <a:rPr lang="zh-CN" altLang="en-US" sz="1400" kern="1200" dirty="0">
                          <a:solidFill>
                            <a:schemeClr val="tx1"/>
                          </a:solidFill>
                          <a:effectLst/>
                          <a:latin typeface="+mj-ea"/>
                          <a:ea typeface="+mn-ea"/>
                          <a:cs typeface="+mn-cs"/>
                        </a:rPr>
                        <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0.75*24C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861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44.3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391638"/>
                  </a:ext>
                </a:extLst>
              </a:tr>
              <a:tr h="444843">
                <a:tc>
                  <a:txBody>
                    <a:bodyPr/>
                    <a:lstStyle/>
                    <a:p>
                      <a:pPr algn="ctr" latinLnBrk="1"/>
                      <a:r>
                        <a:rPr lang="en-US" altLang="ko-KR" sz="1400" kern="1200" dirty="0">
                          <a:solidFill>
                            <a:schemeClr val="tx1"/>
                          </a:solidFill>
                          <a:effectLst/>
                          <a:latin typeface="+mj-ea"/>
                          <a:ea typeface="+mn-ea"/>
                          <a:cs typeface="+mn-cs"/>
                        </a:rPr>
                        <a:t>TVVBP                      </a:t>
                      </a:r>
                      <a:r>
                        <a:rPr lang="zh-CN" altLang="en-US" sz="1400" kern="1200" dirty="0">
                          <a:solidFill>
                            <a:schemeClr val="tx1"/>
                          </a:solidFill>
                          <a:effectLst/>
                          <a:latin typeface="+mj-ea"/>
                          <a:ea typeface="+mn-ea"/>
                          <a:cs typeface="+mn-cs"/>
                        </a:rPr>
                        <a:t>（</a:t>
                      </a:r>
                      <a:r>
                        <a:rPr lang="en-US" altLang="zh-CN" sz="1400" kern="1200" dirty="0">
                          <a:solidFill>
                            <a:schemeClr val="tx1"/>
                          </a:solidFill>
                          <a:effectLst/>
                          <a:latin typeface="Malgun Gothic" panose="020B0503020000020004" pitchFamily="34" charset="-127"/>
                          <a:ea typeface="Malgun Gothic" panose="020B0503020000020004" pitchFamily="34" charset="-127"/>
                          <a:cs typeface="+mn-cs"/>
                        </a:rPr>
                        <a:t>shield, prune-shaped</a:t>
                      </a:r>
                      <a:r>
                        <a:rPr lang="zh-CN" altLang="en-US" sz="1400" kern="1200" dirty="0">
                          <a:solidFill>
                            <a:schemeClr val="tx1"/>
                          </a:solidFill>
                          <a:effectLst/>
                          <a:latin typeface="+mj-ea"/>
                          <a:ea typeface="+mn-ea"/>
                          <a:cs typeface="+mn-cs"/>
                        </a:rPr>
                        <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0.75*36C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1099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56.8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461285"/>
                  </a:ext>
                </a:extLst>
              </a:tr>
              <a:tr h="444843">
                <a:tc>
                  <a:txBody>
                    <a:bodyPr/>
                    <a:lstStyle/>
                    <a:p>
                      <a:pPr algn="ctr" latinLnBrk="1"/>
                      <a:r>
                        <a:rPr lang="en-US" altLang="ko-KR" sz="1400" kern="1200" dirty="0">
                          <a:solidFill>
                            <a:schemeClr val="tx1"/>
                          </a:solidFill>
                          <a:effectLst/>
                          <a:latin typeface="+mj-ea"/>
                          <a:ea typeface="+mn-ea"/>
                          <a:cs typeface="+mn-cs"/>
                        </a:rPr>
                        <a:t>TVVBP                     </a:t>
                      </a:r>
                      <a:r>
                        <a:rPr lang="zh-CN" altLang="en-US" sz="1400" kern="1200" dirty="0">
                          <a:solidFill>
                            <a:schemeClr val="tx1"/>
                          </a:solidFill>
                          <a:effectLst/>
                          <a:latin typeface="+mj-ea"/>
                          <a:ea typeface="+mn-ea"/>
                          <a:cs typeface="+mn-cs"/>
                        </a:rPr>
                        <a:t>（</a:t>
                      </a:r>
                      <a:r>
                        <a:rPr lang="en-US" altLang="zh-CN" sz="1400" kern="1200" dirty="0">
                          <a:solidFill>
                            <a:schemeClr val="tx1"/>
                          </a:solidFill>
                          <a:effectLst/>
                          <a:latin typeface="Malgun Gothic" panose="020B0503020000020004" pitchFamily="34" charset="-127"/>
                          <a:ea typeface="Malgun Gothic" panose="020B0503020000020004" pitchFamily="34" charset="-127"/>
                          <a:cs typeface="+mn-cs"/>
                        </a:rPr>
                        <a:t>shield, prune-shaped</a:t>
                      </a:r>
                      <a:r>
                        <a:rPr lang="zh-CN" altLang="en-US" sz="1400" kern="1200" dirty="0">
                          <a:solidFill>
                            <a:schemeClr val="tx1"/>
                          </a:solidFill>
                          <a:effectLst/>
                          <a:latin typeface="+mj-ea"/>
                          <a:ea typeface="+mn-ea"/>
                          <a:cs typeface="+mn-cs"/>
                        </a:rPr>
                        <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0.75*42C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1206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909560"/>
                  </a:ext>
                </a:extLst>
              </a:tr>
              <a:tr h="444843">
                <a:tc>
                  <a:txBody>
                    <a:bodyPr/>
                    <a:lstStyle/>
                    <a:p>
                      <a:pPr algn="ctr" latinLnBrk="1"/>
                      <a:r>
                        <a:rPr lang="en-US" altLang="ko-KR" sz="1400" kern="1200" dirty="0">
                          <a:solidFill>
                            <a:schemeClr val="tx1"/>
                          </a:solidFill>
                          <a:effectLst/>
                          <a:latin typeface="+mj-ea"/>
                          <a:ea typeface="+mn-ea"/>
                          <a:cs typeface="+mn-cs"/>
                        </a:rPr>
                        <a:t>TVVBP                    </a:t>
                      </a:r>
                      <a:r>
                        <a:rPr lang="zh-CN" altLang="en-US" sz="1400" kern="1200" dirty="0">
                          <a:solidFill>
                            <a:schemeClr val="tx1"/>
                          </a:solidFill>
                          <a:effectLst/>
                          <a:latin typeface="+mj-ea"/>
                          <a:ea typeface="+mn-ea"/>
                          <a:cs typeface="+mn-cs"/>
                        </a:rPr>
                        <a:t>（</a:t>
                      </a:r>
                      <a:r>
                        <a:rPr lang="en-US" altLang="zh-CN" sz="1400" kern="1200" dirty="0" err="1">
                          <a:solidFill>
                            <a:schemeClr val="tx1"/>
                          </a:solidFill>
                          <a:effectLst/>
                          <a:latin typeface="Malgun Gothic" panose="020B0503020000020004" pitchFamily="34" charset="-127"/>
                          <a:ea typeface="Malgun Gothic" panose="020B0503020000020004" pitchFamily="34" charset="-127"/>
                          <a:cs typeface="+mn-cs"/>
                        </a:rPr>
                        <a:t>shield,prune</a:t>
                      </a:r>
                      <a:r>
                        <a:rPr lang="en-US" altLang="zh-CN" sz="1400" kern="1200" dirty="0">
                          <a:solidFill>
                            <a:schemeClr val="tx1"/>
                          </a:solidFill>
                          <a:effectLst/>
                          <a:latin typeface="Malgun Gothic" panose="020B0503020000020004" pitchFamily="34" charset="-127"/>
                          <a:ea typeface="Malgun Gothic" panose="020B0503020000020004" pitchFamily="34" charset="-127"/>
                          <a:cs typeface="+mn-cs"/>
                        </a:rPr>
                        <a:t>-shaped</a:t>
                      </a:r>
                      <a:r>
                        <a:rPr lang="zh-CN" altLang="en-US" sz="1400" kern="1200" dirty="0">
                          <a:solidFill>
                            <a:schemeClr val="tx1"/>
                          </a:solidFill>
                          <a:effectLst/>
                          <a:latin typeface="+mj-ea"/>
                          <a:ea typeface="+mn-ea"/>
                          <a:cs typeface="+mn-cs"/>
                        </a:rPr>
                        <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0.75*54C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1421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75.3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949710"/>
                  </a:ext>
                </a:extLst>
              </a:tr>
              <a:tr h="444843">
                <a:tc>
                  <a:txBody>
                    <a:bodyPr/>
                    <a:lstStyle/>
                    <a:p>
                      <a:pPr algn="ctr" latinLnBrk="1"/>
                      <a:r>
                        <a:rPr lang="en-US" altLang="ko-KR" sz="1400" kern="1200" dirty="0">
                          <a:solidFill>
                            <a:schemeClr val="tx1"/>
                          </a:solidFill>
                          <a:effectLst/>
                          <a:latin typeface="+mj-ea"/>
                          <a:ea typeface="+mn-ea"/>
                          <a:cs typeface="+mn-cs"/>
                        </a:rPr>
                        <a:t>TVVBP                    </a:t>
                      </a:r>
                      <a:r>
                        <a:rPr lang="zh-CN" altLang="en-US" sz="1400" kern="1200" dirty="0">
                          <a:solidFill>
                            <a:schemeClr val="tx1"/>
                          </a:solidFill>
                          <a:effectLst/>
                          <a:latin typeface="+mj-ea"/>
                          <a:ea typeface="+mn-ea"/>
                          <a:cs typeface="+mn-cs"/>
                        </a:rPr>
                        <a:t>（</a:t>
                      </a:r>
                      <a:r>
                        <a:rPr lang="en-US" altLang="zh-CN" sz="1400" kern="1200" dirty="0">
                          <a:solidFill>
                            <a:schemeClr val="tx1"/>
                          </a:solidFill>
                          <a:effectLst/>
                          <a:latin typeface="Malgun Gothic" panose="020B0503020000020004" pitchFamily="34" charset="-127"/>
                          <a:ea typeface="Malgun Gothic" panose="020B0503020000020004" pitchFamily="34" charset="-127"/>
                          <a:cs typeface="+mn-cs"/>
                        </a:rPr>
                        <a:t>shield, prune-shaped</a:t>
                      </a:r>
                      <a:r>
                        <a:rPr lang="zh-CN" altLang="en-US" sz="1400" kern="1200" dirty="0">
                          <a:solidFill>
                            <a:schemeClr val="tx1"/>
                          </a:solidFill>
                          <a:effectLst/>
                          <a:latin typeface="+mj-ea"/>
                          <a:ea typeface="+mn-ea"/>
                          <a:cs typeface="+mn-cs"/>
                        </a:rPr>
                        <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0.75*66C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1635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87.6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311230"/>
                  </a:ext>
                </a:extLst>
              </a:tr>
              <a:tr h="407773">
                <a:tc>
                  <a:txBody>
                    <a:bodyPr/>
                    <a:lstStyle/>
                    <a:p>
                      <a:pPr algn="ctr" latinLnBrk="1"/>
                      <a:r>
                        <a:rPr lang="en-US" altLang="ko-KR" sz="1400" kern="1200" dirty="0">
                          <a:solidFill>
                            <a:schemeClr val="tx1"/>
                          </a:solidFill>
                          <a:effectLst/>
                          <a:latin typeface="+mj-ea"/>
                          <a:ea typeface="+mn-ea"/>
                          <a:cs typeface="+mn-cs"/>
                        </a:rPr>
                        <a:t>TVVBPG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0.75*24C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1007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53.3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02917"/>
                  </a:ext>
                </a:extLst>
              </a:tr>
              <a:tr h="457200">
                <a:tc>
                  <a:txBody>
                    <a:bodyPr/>
                    <a:lstStyle/>
                    <a:p>
                      <a:pPr algn="ctr" latinLnBrk="1"/>
                      <a:r>
                        <a:rPr lang="en-US" altLang="ko-KR" sz="1400" kern="1200" dirty="0">
                          <a:solidFill>
                            <a:schemeClr val="tx1"/>
                          </a:solidFill>
                          <a:effectLst/>
                          <a:latin typeface="+mj-ea"/>
                          <a:ea typeface="+mn-ea"/>
                          <a:cs typeface="+mn-cs"/>
                        </a:rPr>
                        <a:t>TVVBPG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0.75*48C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1481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78.3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480298"/>
                  </a:ext>
                </a:extLst>
              </a:tr>
              <a:tr h="457200">
                <a:tc>
                  <a:txBody>
                    <a:bodyPr/>
                    <a:lstStyle/>
                    <a:p>
                      <a:pPr algn="ctr" latinLnBrk="1"/>
                      <a:r>
                        <a:rPr lang="en-US" altLang="ko-KR" sz="1400" kern="1200" dirty="0">
                          <a:solidFill>
                            <a:schemeClr val="tx1"/>
                          </a:solidFill>
                          <a:effectLst/>
                          <a:latin typeface="+mj-ea"/>
                          <a:ea typeface="+mn-ea"/>
                          <a:cs typeface="+mn-cs"/>
                        </a:rPr>
                        <a:t>TVVBPG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0.75*54C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1589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84.5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024718"/>
                  </a:ext>
                </a:extLst>
              </a:tr>
              <a:tr h="395417">
                <a:tc>
                  <a:txBody>
                    <a:bodyPr/>
                    <a:lstStyle/>
                    <a:p>
                      <a:pPr algn="ctr" latinLnBrk="1"/>
                      <a:r>
                        <a:rPr lang="en-US" altLang="ko-KR" sz="1400" kern="1200" dirty="0">
                          <a:solidFill>
                            <a:schemeClr val="tx1"/>
                          </a:solidFill>
                          <a:effectLst/>
                          <a:latin typeface="+mj-ea"/>
                          <a:ea typeface="+mn-ea"/>
                          <a:cs typeface="+mn-cs"/>
                        </a:rPr>
                        <a:t>0TVVBPG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0.75*66C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1803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96.8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269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195536" y="1042154"/>
            <a:ext cx="6578798" cy="822365"/>
          </a:xfrm>
          <a:prstGeom prst="rect">
            <a:avLst/>
          </a:prstGeom>
          <a:noFill/>
          <a:ln/>
        </p:spPr>
        <p:txBody>
          <a:bodyPr wrap="none" rtlCol="0" anchor="t"/>
          <a:lstStyle/>
          <a:p>
            <a:pPr marL="0" indent="0">
              <a:lnSpc>
                <a:spcPts val="6475"/>
              </a:lnSpc>
              <a:buNone/>
            </a:pPr>
            <a:r>
              <a:rPr lang="en-US" sz="5180" b="1" dirty="0">
                <a:solidFill>
                  <a:srgbClr val="FFFFFF"/>
                </a:solidFill>
                <a:latin typeface="Unbounded" pitchFamily="34" charset="0"/>
                <a:ea typeface="Unbounded" pitchFamily="34" charset="-122"/>
                <a:cs typeface="Unbounded" pitchFamily="34" charset="-120"/>
              </a:rPr>
              <a:t>Robotic Cables</a:t>
            </a:r>
            <a:endParaRPr lang="en-US" sz="5180" dirty="0"/>
          </a:p>
        </p:txBody>
      </p:sp>
      <p:pic>
        <p:nvPicPr>
          <p:cNvPr id="6" name="Image 2" descr="preencoded.png"/>
          <p:cNvPicPr>
            <a:picLocks noChangeAspect="1"/>
          </p:cNvPicPr>
          <p:nvPr/>
        </p:nvPicPr>
        <p:blipFill>
          <a:blip r:embed="rId5"/>
          <a:stretch>
            <a:fillRect/>
          </a:stretch>
        </p:blipFill>
        <p:spPr>
          <a:xfrm>
            <a:off x="6195536" y="2168366"/>
            <a:ext cx="506492" cy="506492"/>
          </a:xfrm>
          <a:prstGeom prst="rect">
            <a:avLst/>
          </a:prstGeom>
        </p:spPr>
      </p:pic>
      <p:sp>
        <p:nvSpPr>
          <p:cNvPr id="7" name="Text 2"/>
          <p:cNvSpPr/>
          <p:nvPr/>
        </p:nvSpPr>
        <p:spPr>
          <a:xfrm>
            <a:off x="6195536" y="2877383"/>
            <a:ext cx="2383631" cy="297894"/>
          </a:xfrm>
          <a:prstGeom prst="rect">
            <a:avLst/>
          </a:prstGeom>
          <a:noFill/>
          <a:ln/>
        </p:spPr>
        <p:txBody>
          <a:bodyPr wrap="none" rtlCol="0" anchor="t"/>
          <a:lstStyle/>
          <a:p>
            <a:pPr marL="0" indent="0" algn="l">
              <a:lnSpc>
                <a:spcPts val="2346"/>
              </a:lnSpc>
              <a:buNone/>
            </a:pPr>
            <a:r>
              <a:rPr lang="en-US" sz="1877" b="1" dirty="0">
                <a:solidFill>
                  <a:srgbClr val="CAD6DE"/>
                </a:solidFill>
                <a:latin typeface="Unbounded" pitchFamily="34" charset="0"/>
                <a:ea typeface="Unbounded" pitchFamily="34" charset="-122"/>
                <a:cs typeface="Unbounded" pitchFamily="34" charset="-120"/>
              </a:rPr>
              <a:t>Applications:</a:t>
            </a:r>
            <a:endParaRPr lang="en-US" sz="1877" dirty="0"/>
          </a:p>
        </p:txBody>
      </p:sp>
      <p:sp>
        <p:nvSpPr>
          <p:cNvPr id="8" name="Text 3"/>
          <p:cNvSpPr/>
          <p:nvPr/>
        </p:nvSpPr>
        <p:spPr>
          <a:xfrm>
            <a:off x="6195536" y="3296841"/>
            <a:ext cx="3710940" cy="3890486"/>
          </a:xfrm>
          <a:prstGeom prst="rect">
            <a:avLst/>
          </a:prstGeom>
          <a:noFill/>
          <a:ln/>
        </p:spPr>
        <p:txBody>
          <a:bodyPr wrap="square" rtlCol="0" anchor="t"/>
          <a:lstStyle/>
          <a:p>
            <a:pPr marL="0" indent="0" algn="l">
              <a:lnSpc>
                <a:spcPts val="2553"/>
              </a:lnSpc>
              <a:buNone/>
            </a:pPr>
            <a:r>
              <a:rPr lang="en-US" sz="1595" dirty="0">
                <a:solidFill>
                  <a:srgbClr val="CAD6DE"/>
                </a:solidFill>
                <a:latin typeface="Cabin" pitchFamily="34" charset="0"/>
                <a:ea typeface="Cabin" pitchFamily="34" charset="-122"/>
                <a:cs typeface="Cabin" pitchFamily="34" charset="-120"/>
              </a:rPr>
              <a:t>Robotflex cable shielded is used in robotic systems, automatic handling equipment and in machinery with no special moving schedule. A special cable construction and high quality components allow the cable to meet high bending radius and torsion cycles over a long service life. It can be used in areas where aggressive and mineral oil occur and where the cable is exposed to high mechanical stress. The PUR outer sheath is cut and notch resistant and non-abrasive.</a:t>
            </a:r>
            <a:endParaRPr lang="en-US" sz="1595" dirty="0"/>
          </a:p>
        </p:txBody>
      </p:sp>
      <p:pic>
        <p:nvPicPr>
          <p:cNvPr id="9" name="Image 3" descr="preencoded.png"/>
          <p:cNvPicPr>
            <a:picLocks noChangeAspect="1"/>
          </p:cNvPicPr>
          <p:nvPr/>
        </p:nvPicPr>
        <p:blipFill>
          <a:blip r:embed="rId6"/>
          <a:stretch>
            <a:fillRect/>
          </a:stretch>
        </p:blipFill>
        <p:spPr>
          <a:xfrm>
            <a:off x="10210324" y="2168366"/>
            <a:ext cx="506492" cy="506492"/>
          </a:xfrm>
          <a:prstGeom prst="rect">
            <a:avLst/>
          </a:prstGeom>
        </p:spPr>
      </p:pic>
      <p:sp>
        <p:nvSpPr>
          <p:cNvPr id="10" name="Text 4"/>
          <p:cNvSpPr/>
          <p:nvPr/>
        </p:nvSpPr>
        <p:spPr>
          <a:xfrm>
            <a:off x="10210324" y="2877383"/>
            <a:ext cx="2383631" cy="297894"/>
          </a:xfrm>
          <a:prstGeom prst="rect">
            <a:avLst/>
          </a:prstGeom>
          <a:noFill/>
          <a:ln/>
        </p:spPr>
        <p:txBody>
          <a:bodyPr wrap="none" rtlCol="0" anchor="t"/>
          <a:lstStyle/>
          <a:p>
            <a:pPr marL="0" indent="0" algn="l">
              <a:lnSpc>
                <a:spcPts val="2346"/>
              </a:lnSpc>
              <a:buNone/>
            </a:pPr>
            <a:r>
              <a:rPr lang="en-US" sz="1877" b="1" dirty="0">
                <a:solidFill>
                  <a:srgbClr val="CAD6DE"/>
                </a:solidFill>
                <a:latin typeface="Unbounded" pitchFamily="34" charset="0"/>
                <a:ea typeface="Unbounded" pitchFamily="34" charset="-122"/>
                <a:cs typeface="Unbounded" pitchFamily="34" charset="-120"/>
              </a:rPr>
              <a:t>Construction:</a:t>
            </a:r>
            <a:endParaRPr lang="en-US" sz="1877" dirty="0"/>
          </a:p>
        </p:txBody>
      </p:sp>
      <p:sp>
        <p:nvSpPr>
          <p:cNvPr id="11" name="Text 5"/>
          <p:cNvSpPr/>
          <p:nvPr/>
        </p:nvSpPr>
        <p:spPr>
          <a:xfrm>
            <a:off x="10210324" y="3296841"/>
            <a:ext cx="3710940" cy="648414"/>
          </a:xfrm>
          <a:prstGeom prst="rect">
            <a:avLst/>
          </a:prstGeom>
          <a:noFill/>
          <a:ln/>
        </p:spPr>
        <p:txBody>
          <a:bodyPr wrap="square" rtlCol="0" anchor="t"/>
          <a:lstStyle/>
          <a:p>
            <a:pPr marL="0" indent="0" algn="l">
              <a:lnSpc>
                <a:spcPts val="2553"/>
              </a:lnSpc>
              <a:buNone/>
            </a:pPr>
            <a:r>
              <a:rPr lang="en-US" sz="1595" b="1" dirty="0">
                <a:solidFill>
                  <a:srgbClr val="CAD6DE"/>
                </a:solidFill>
                <a:latin typeface="Cabin" pitchFamily="34" charset="0"/>
                <a:ea typeface="Cabin" pitchFamily="34" charset="-122"/>
                <a:cs typeface="Cabin" pitchFamily="34" charset="-120"/>
              </a:rPr>
              <a:t>Conductor:</a:t>
            </a:r>
            <a:r>
              <a:rPr lang="en-US" sz="1595" dirty="0">
                <a:solidFill>
                  <a:srgbClr val="CAD6DE"/>
                </a:solidFill>
                <a:latin typeface="Cabin" pitchFamily="34" charset="0"/>
                <a:ea typeface="Cabin" pitchFamily="34" charset="-122"/>
                <a:cs typeface="Cabin" pitchFamily="34" charset="-120"/>
              </a:rPr>
              <a:t> Multiple strands of ultra-fine stranded oxygen-free</a:t>
            </a:r>
            <a:endParaRPr lang="en-US" sz="1595" dirty="0"/>
          </a:p>
        </p:txBody>
      </p:sp>
      <p:sp>
        <p:nvSpPr>
          <p:cNvPr id="12" name="Text 6"/>
          <p:cNvSpPr/>
          <p:nvPr/>
        </p:nvSpPr>
        <p:spPr>
          <a:xfrm>
            <a:off x="10210324" y="4066818"/>
            <a:ext cx="3710940" cy="324207"/>
          </a:xfrm>
          <a:prstGeom prst="rect">
            <a:avLst/>
          </a:prstGeom>
          <a:noFill/>
          <a:ln/>
        </p:spPr>
        <p:txBody>
          <a:bodyPr wrap="none" rtlCol="0" anchor="t"/>
          <a:lstStyle/>
          <a:p>
            <a:pPr marL="0" indent="0">
              <a:lnSpc>
                <a:spcPts val="2553"/>
              </a:lnSpc>
              <a:buNone/>
            </a:pPr>
            <a:r>
              <a:rPr lang="en-US" sz="1595" dirty="0">
                <a:solidFill>
                  <a:srgbClr val="CAD6DE"/>
                </a:solidFill>
                <a:latin typeface="Cabin" pitchFamily="34" charset="0"/>
                <a:ea typeface="Cabin" pitchFamily="34" charset="-122"/>
                <a:cs typeface="Cabin" pitchFamily="34" charset="-120"/>
              </a:rPr>
              <a:t>copper wire, VDE0295CLASS 5 compliant</a:t>
            </a:r>
            <a:endParaRPr lang="en-US" sz="1595" dirty="0"/>
          </a:p>
        </p:txBody>
      </p:sp>
      <p:sp>
        <p:nvSpPr>
          <p:cNvPr id="13" name="Text 7"/>
          <p:cNvSpPr/>
          <p:nvPr/>
        </p:nvSpPr>
        <p:spPr>
          <a:xfrm>
            <a:off x="10210324" y="4512588"/>
            <a:ext cx="3710940" cy="648414"/>
          </a:xfrm>
          <a:prstGeom prst="rect">
            <a:avLst/>
          </a:prstGeom>
          <a:noFill/>
          <a:ln/>
        </p:spPr>
        <p:txBody>
          <a:bodyPr wrap="square" rtlCol="0" anchor="t"/>
          <a:lstStyle/>
          <a:p>
            <a:pPr marL="0" indent="0">
              <a:lnSpc>
                <a:spcPts val="2553"/>
              </a:lnSpc>
              <a:buNone/>
            </a:pPr>
            <a:r>
              <a:rPr lang="en-US" sz="1595" b="1" dirty="0">
                <a:solidFill>
                  <a:srgbClr val="CAD6DE"/>
                </a:solidFill>
                <a:latin typeface="Cabin" pitchFamily="34" charset="0"/>
                <a:ea typeface="Cabin" pitchFamily="34" charset="-122"/>
                <a:cs typeface="Cabin" pitchFamily="34" charset="-120"/>
              </a:rPr>
              <a:t>Inner core Color:</a:t>
            </a:r>
            <a:r>
              <a:rPr lang="en-US" sz="1595" dirty="0">
                <a:solidFill>
                  <a:srgbClr val="CAD6DE"/>
                </a:solidFill>
                <a:latin typeface="Cabin" pitchFamily="34" charset="0"/>
                <a:ea typeface="Cabin" pitchFamily="34" charset="-122"/>
                <a:cs typeface="Cabin" pitchFamily="34" charset="-120"/>
              </a:rPr>
              <a:t> Color coding according to IEC60227</a:t>
            </a:r>
            <a:endParaRPr lang="en-US" sz="1595" dirty="0"/>
          </a:p>
        </p:txBody>
      </p:sp>
      <p:sp>
        <p:nvSpPr>
          <p:cNvPr id="14" name="Text 8"/>
          <p:cNvSpPr/>
          <p:nvPr/>
        </p:nvSpPr>
        <p:spPr>
          <a:xfrm>
            <a:off x="10210324" y="5282565"/>
            <a:ext cx="3710940" cy="648414"/>
          </a:xfrm>
          <a:prstGeom prst="rect">
            <a:avLst/>
          </a:prstGeom>
          <a:noFill/>
          <a:ln/>
        </p:spPr>
        <p:txBody>
          <a:bodyPr wrap="square" rtlCol="0" anchor="t"/>
          <a:lstStyle/>
          <a:p>
            <a:pPr marL="0" indent="0">
              <a:lnSpc>
                <a:spcPts val="2553"/>
              </a:lnSpc>
              <a:buNone/>
            </a:pPr>
            <a:r>
              <a:rPr lang="en-US" sz="1595" dirty="0">
                <a:solidFill>
                  <a:srgbClr val="CAD6DE"/>
                </a:solidFill>
                <a:latin typeface="Cabin" pitchFamily="34" charset="0"/>
                <a:ea typeface="Cabin" pitchFamily="34" charset="-122"/>
                <a:cs typeface="Cabin" pitchFamily="34" charset="-120"/>
              </a:rPr>
              <a:t>Color marking, digital marking can be customized</a:t>
            </a:r>
            <a:endParaRPr lang="en-US" sz="1595" dirty="0"/>
          </a:p>
        </p:txBody>
      </p:sp>
      <p:sp>
        <p:nvSpPr>
          <p:cNvPr id="15" name="Text 9"/>
          <p:cNvSpPr/>
          <p:nvPr/>
        </p:nvSpPr>
        <p:spPr>
          <a:xfrm>
            <a:off x="10210324" y="6052542"/>
            <a:ext cx="3710940" cy="648414"/>
          </a:xfrm>
          <a:prstGeom prst="rect">
            <a:avLst/>
          </a:prstGeom>
          <a:noFill/>
          <a:ln/>
        </p:spPr>
        <p:txBody>
          <a:bodyPr wrap="square" rtlCol="0" anchor="t"/>
          <a:lstStyle/>
          <a:p>
            <a:pPr marL="0" indent="0">
              <a:lnSpc>
                <a:spcPts val="2553"/>
              </a:lnSpc>
              <a:buNone/>
            </a:pPr>
            <a:r>
              <a:rPr lang="en-US" sz="1595" dirty="0">
                <a:solidFill>
                  <a:srgbClr val="CAD6DE"/>
                </a:solidFill>
                <a:latin typeface="Cabin" pitchFamily="34" charset="0"/>
                <a:ea typeface="Cabin" pitchFamily="34" charset="-122"/>
                <a:cs typeface="Cabin" pitchFamily="34" charset="-120"/>
              </a:rPr>
              <a:t>according to customer's specific requirements</a:t>
            </a:r>
            <a:endParaRPr lang="en-US" sz="1595" dirty="0"/>
          </a:p>
        </p:txBody>
      </p:sp>
      <p:sp>
        <p:nvSpPr>
          <p:cNvPr id="16" name="Text 10"/>
          <p:cNvSpPr/>
          <p:nvPr/>
        </p:nvSpPr>
        <p:spPr>
          <a:xfrm>
            <a:off x="10210324" y="6822519"/>
            <a:ext cx="3710940" cy="324207"/>
          </a:xfrm>
          <a:prstGeom prst="rect">
            <a:avLst/>
          </a:prstGeom>
          <a:noFill/>
          <a:ln/>
        </p:spPr>
        <p:txBody>
          <a:bodyPr wrap="none" rtlCol="0" anchor="t"/>
          <a:lstStyle/>
          <a:p>
            <a:pPr marL="0" indent="0">
              <a:lnSpc>
                <a:spcPts val="2553"/>
              </a:lnSpc>
              <a:buNone/>
            </a:pPr>
            <a:r>
              <a:rPr lang="en-US" sz="1595" b="1" dirty="0">
                <a:solidFill>
                  <a:srgbClr val="CAD6DE"/>
                </a:solidFill>
                <a:latin typeface="Cabin" pitchFamily="34" charset="0"/>
                <a:ea typeface="Cabin" pitchFamily="34" charset="-122"/>
                <a:cs typeface="Cabin" pitchFamily="34" charset="-120"/>
              </a:rPr>
              <a:t>Sheath:</a:t>
            </a:r>
            <a:r>
              <a:rPr lang="en-US" sz="1595" dirty="0">
                <a:solidFill>
                  <a:srgbClr val="CAD6DE"/>
                </a:solidFill>
                <a:latin typeface="Cabin" pitchFamily="34" charset="0"/>
                <a:ea typeface="Cabin" pitchFamily="34" charset="-122"/>
                <a:cs typeface="Cabin" pitchFamily="34" charset="-120"/>
              </a:rPr>
              <a:t>special PVC, black</a:t>
            </a:r>
            <a:endParaRPr lang="en-US" sz="159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6DD10A7-FD29-0F01-E10F-5AABCC06E0BA}"/>
              </a:ext>
            </a:extLst>
          </p:cNvPr>
          <p:cNvGraphicFramePr>
            <a:graphicFrameLocks noGrp="1"/>
          </p:cNvGraphicFramePr>
          <p:nvPr>
            <p:custDataLst>
              <p:tags r:id="rId1"/>
            </p:custDataLst>
            <p:extLst>
              <p:ext uri="{D42A27DB-BD31-4B8C-83A1-F6EECF244321}">
                <p14:modId xmlns:p14="http://schemas.microsoft.com/office/powerpoint/2010/main" val="2738270132"/>
              </p:ext>
            </p:extLst>
          </p:nvPr>
        </p:nvGraphicFramePr>
        <p:xfrm>
          <a:off x="1989439" y="407773"/>
          <a:ext cx="10973526" cy="7525264"/>
        </p:xfrm>
        <a:graphic>
          <a:graphicData uri="http://schemas.openxmlformats.org/drawingml/2006/table">
            <a:tbl>
              <a:tblPr firstRow="1" bandRow="1">
                <a:tableStyleId>{E8034E78-7F5D-4C2E-B375-FC64B27BC917}</a:tableStyleId>
              </a:tblPr>
              <a:tblGrid>
                <a:gridCol w="2611458">
                  <a:extLst>
                    <a:ext uri="{9D8B030D-6E8A-4147-A177-3AD203B41FA5}">
                      <a16:colId xmlns:a16="http://schemas.microsoft.com/office/drawing/2014/main" val="20001"/>
                    </a:ext>
                  </a:extLst>
                </a:gridCol>
                <a:gridCol w="2787356">
                  <a:extLst>
                    <a:ext uri="{9D8B030D-6E8A-4147-A177-3AD203B41FA5}">
                      <a16:colId xmlns:a16="http://schemas.microsoft.com/office/drawing/2014/main" val="20002"/>
                    </a:ext>
                  </a:extLst>
                </a:gridCol>
                <a:gridCol w="2787356">
                  <a:extLst>
                    <a:ext uri="{9D8B030D-6E8A-4147-A177-3AD203B41FA5}">
                      <a16:colId xmlns:a16="http://schemas.microsoft.com/office/drawing/2014/main" val="1610957637"/>
                    </a:ext>
                  </a:extLst>
                </a:gridCol>
                <a:gridCol w="2787356">
                  <a:extLst>
                    <a:ext uri="{9D8B030D-6E8A-4147-A177-3AD203B41FA5}">
                      <a16:colId xmlns:a16="http://schemas.microsoft.com/office/drawing/2014/main" val="3831739850"/>
                    </a:ext>
                  </a:extLst>
                </a:gridCol>
              </a:tblGrid>
              <a:tr h="754503">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Type</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Specification</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Density</a:t>
                      </a:r>
                    </a:p>
                    <a:p>
                      <a:pPr algn="ctr"/>
                      <a:r>
                        <a:rPr lang="en-US" altLang="zh-CN" sz="1800" b="1" i="0" u="none" strike="noStrike" kern="1200" baseline="0" dirty="0">
                          <a:solidFill>
                            <a:schemeClr val="lt1"/>
                          </a:solidFill>
                          <a:latin typeface="+mn-lt"/>
                          <a:ea typeface="+mn-ea"/>
                          <a:cs typeface="+mn-cs"/>
                        </a:rPr>
                        <a:t>Kg/km</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Approximate Diameter</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481173">
                <a:tc>
                  <a:txBody>
                    <a:bodyPr/>
                    <a:lstStyle/>
                    <a:p>
                      <a:pPr algn="ctr" latinLnBrk="1"/>
                      <a:r>
                        <a:rPr lang="en-US" altLang="ko-KR" sz="1400" dirty="0">
                          <a:solidFill>
                            <a:schemeClr val="tx1"/>
                          </a:solidFill>
                          <a:effectLst/>
                          <a:latin typeface="+mj-ea"/>
                          <a:ea typeface="+mj-ea"/>
                        </a:rPr>
                        <a:t>TRVV</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0.14*2C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20.7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4.2</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9556">
                <a:tc>
                  <a:txBody>
                    <a:bodyPr/>
                    <a:lstStyle/>
                    <a:p>
                      <a:pPr algn="ctr" latinLnBrk="1"/>
                      <a:r>
                        <a:rPr lang="en-US" altLang="ko-KR" sz="1400" kern="1200" dirty="0">
                          <a:solidFill>
                            <a:schemeClr val="tx1"/>
                          </a:solidFill>
                          <a:effectLst/>
                          <a:latin typeface="+mj-ea"/>
                          <a:ea typeface="+mn-ea"/>
                          <a:cs typeface="+mn-cs"/>
                        </a:rPr>
                        <a:t>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0.14*24C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136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10</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09924"/>
                  </a:ext>
                </a:extLst>
              </a:tr>
              <a:tr h="481914">
                <a:tc>
                  <a:txBody>
                    <a:bodyPr/>
                    <a:lstStyle/>
                    <a:p>
                      <a:pPr algn="ctr" latinLnBrk="1"/>
                      <a:r>
                        <a:rPr lang="en-US" altLang="ko-KR" sz="1400" kern="1200" dirty="0">
                          <a:solidFill>
                            <a:schemeClr val="tx1"/>
                          </a:solidFill>
                          <a:effectLst/>
                          <a:latin typeface="+mj-ea"/>
                          <a:ea typeface="+mn-ea"/>
                          <a:cs typeface="+mn-cs"/>
                        </a:rPr>
                        <a:t>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0.14*36C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190</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11.5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061676"/>
                  </a:ext>
                </a:extLst>
              </a:tr>
              <a:tr h="481913">
                <a:tc>
                  <a:txBody>
                    <a:bodyPr/>
                    <a:lstStyle/>
                    <a:p>
                      <a:pPr algn="ctr" latinLnBrk="1"/>
                      <a:r>
                        <a:rPr lang="en-US" altLang="ko-KR" sz="1400" kern="1200" dirty="0">
                          <a:solidFill>
                            <a:schemeClr val="tx1"/>
                          </a:solidFill>
                          <a:effectLst/>
                          <a:latin typeface="+mj-ea"/>
                          <a:ea typeface="+mn-ea"/>
                          <a:cs typeface="+mn-cs"/>
                        </a:rPr>
                        <a:t>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0.2*2C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23.3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4844">
                <a:tc>
                  <a:txBody>
                    <a:bodyPr/>
                    <a:lstStyle/>
                    <a:p>
                      <a:pPr algn="ctr" latinLnBrk="1"/>
                      <a:r>
                        <a:rPr lang="en-US" altLang="ko-KR" sz="1400" kern="1200" dirty="0">
                          <a:solidFill>
                            <a:schemeClr val="tx1"/>
                          </a:solidFill>
                          <a:effectLst/>
                          <a:latin typeface="+mj-ea"/>
                          <a:ea typeface="+mn-ea"/>
                          <a:cs typeface="+mn-cs"/>
                        </a:rPr>
                        <a:t>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0.2*19C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126.3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4090806"/>
                  </a:ext>
                </a:extLst>
              </a:tr>
              <a:tr h="444843">
                <a:tc>
                  <a:txBody>
                    <a:bodyPr/>
                    <a:lstStyle/>
                    <a:p>
                      <a:pPr algn="ctr" latinLnBrk="1"/>
                      <a:r>
                        <a:rPr lang="en-US" altLang="ko-KR" sz="1400" kern="1200" dirty="0">
                          <a:solidFill>
                            <a:schemeClr val="tx1"/>
                          </a:solidFill>
                          <a:effectLst/>
                          <a:latin typeface="+mj-ea"/>
                          <a:ea typeface="+mn-ea"/>
                          <a:cs typeface="+mn-cs"/>
                        </a:rPr>
                        <a:t>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0.2*36C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226.8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391638"/>
                  </a:ext>
                </a:extLst>
              </a:tr>
              <a:tr h="444843">
                <a:tc>
                  <a:txBody>
                    <a:bodyPr/>
                    <a:lstStyle/>
                    <a:p>
                      <a:pPr algn="ctr" latinLnBrk="1"/>
                      <a:r>
                        <a:rPr lang="en-US" altLang="ko-KR" sz="1400" kern="1200" dirty="0">
                          <a:solidFill>
                            <a:schemeClr val="tx1"/>
                          </a:solidFill>
                          <a:effectLst/>
                          <a:latin typeface="+mj-ea"/>
                          <a:ea typeface="+mn-ea"/>
                          <a:cs typeface="+mn-cs"/>
                        </a:rPr>
                        <a:t>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1*2C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61.6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461285"/>
                  </a:ext>
                </a:extLst>
              </a:tr>
              <a:tr h="444843">
                <a:tc>
                  <a:txBody>
                    <a:bodyPr/>
                    <a:lstStyle/>
                    <a:p>
                      <a:pPr algn="ctr" latinLnBrk="1"/>
                      <a:r>
                        <a:rPr lang="en-US" altLang="ko-KR" sz="1400" kern="1200" dirty="0">
                          <a:solidFill>
                            <a:schemeClr val="tx1"/>
                          </a:solidFill>
                          <a:effectLst/>
                          <a:latin typeface="+mj-ea"/>
                          <a:ea typeface="+mn-ea"/>
                          <a:cs typeface="+mn-cs"/>
                        </a:rPr>
                        <a:t>TRVV</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16*5C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1214.2</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26.7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909560"/>
                  </a:ext>
                </a:extLst>
              </a:tr>
              <a:tr h="444843">
                <a:tc>
                  <a:txBody>
                    <a:bodyPr/>
                    <a:lstStyle/>
                    <a:p>
                      <a:pPr algn="ctr" latinLnBrk="1"/>
                      <a:r>
                        <a:rPr lang="en-US" altLang="ko-KR" sz="1400" kern="1200" dirty="0">
                          <a:solidFill>
                            <a:schemeClr val="tx1"/>
                          </a:solidFill>
                          <a:effectLst/>
                          <a:latin typeface="+mj-ea"/>
                          <a:ea typeface="+mn-ea"/>
                          <a:cs typeface="+mn-cs"/>
                        </a:rPr>
                        <a:t>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0.14*2C</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22.8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949710"/>
                  </a:ext>
                </a:extLst>
              </a:tr>
              <a:tr h="444843">
                <a:tc>
                  <a:txBody>
                    <a:bodyPr/>
                    <a:lstStyle/>
                    <a:p>
                      <a:pPr algn="ctr" latinLnBrk="1"/>
                      <a:r>
                        <a:rPr lang="en-US" altLang="ko-KR" sz="1400" kern="1200" dirty="0">
                          <a:solidFill>
                            <a:schemeClr val="tx1"/>
                          </a:solidFill>
                          <a:effectLst/>
                          <a:latin typeface="+mj-ea"/>
                          <a:ea typeface="+mn-ea"/>
                          <a:cs typeface="+mn-cs"/>
                        </a:rPr>
                        <a:t>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0.2*2C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25.4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311230"/>
                  </a:ext>
                </a:extLst>
              </a:tr>
              <a:tr h="407773">
                <a:tc>
                  <a:txBody>
                    <a:bodyPr/>
                    <a:lstStyle/>
                    <a:p>
                      <a:pPr algn="ctr" latinLnBrk="1"/>
                      <a:r>
                        <a:rPr lang="en-US" altLang="ko-KR" sz="1400" kern="1200" dirty="0">
                          <a:solidFill>
                            <a:schemeClr val="tx1"/>
                          </a:solidFill>
                          <a:effectLst/>
                          <a:latin typeface="+mj-ea"/>
                          <a:ea typeface="+mn-ea"/>
                          <a:cs typeface="+mn-cs"/>
                        </a:rPr>
                        <a:t>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0.25*4C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42.4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02917"/>
                  </a:ext>
                </a:extLst>
              </a:tr>
              <a:tr h="457200">
                <a:tc>
                  <a:txBody>
                    <a:bodyPr/>
                    <a:lstStyle/>
                    <a:p>
                      <a:pPr algn="ctr" latinLnBrk="1"/>
                      <a:r>
                        <a:rPr lang="en-US" altLang="ko-KR" sz="1400" kern="1200" dirty="0">
                          <a:solidFill>
                            <a:schemeClr val="tx1"/>
                          </a:solidFill>
                          <a:effectLst/>
                          <a:latin typeface="+mj-ea"/>
                          <a:ea typeface="+mn-ea"/>
                          <a:cs typeface="+mn-cs"/>
                        </a:rPr>
                        <a:t>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0.3*6C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61.4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480298"/>
                  </a:ext>
                </a:extLst>
              </a:tr>
              <a:tr h="457200">
                <a:tc>
                  <a:txBody>
                    <a:bodyPr/>
                    <a:lstStyle/>
                    <a:p>
                      <a:pPr algn="ctr" latinLnBrk="1"/>
                      <a:r>
                        <a:rPr lang="en-US" altLang="ko-KR" sz="1400" kern="1200" dirty="0">
                          <a:solidFill>
                            <a:schemeClr val="tx1"/>
                          </a:solidFill>
                          <a:effectLst/>
                          <a:latin typeface="+mj-ea"/>
                          <a:ea typeface="+mn-ea"/>
                          <a:cs typeface="+mn-cs"/>
                        </a:rPr>
                        <a:t>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0.4*10C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120</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9.2</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024718"/>
                  </a:ext>
                </a:extLst>
              </a:tr>
              <a:tr h="469556">
                <a:tc>
                  <a:txBody>
                    <a:bodyPr/>
                    <a:lstStyle/>
                    <a:p>
                      <a:pPr algn="ctr" latinLnBrk="1"/>
                      <a:r>
                        <a:rPr lang="en-US" altLang="ko-KR" sz="1400" kern="1200" dirty="0">
                          <a:solidFill>
                            <a:schemeClr val="tx1"/>
                          </a:solidFill>
                          <a:effectLst/>
                          <a:latin typeface="+mj-ea"/>
                          <a:ea typeface="+mn-ea"/>
                          <a:cs typeface="+mn-cs"/>
                        </a:rPr>
                        <a:t>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0.5*14C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185.1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11.1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510563"/>
                  </a:ext>
                </a:extLst>
              </a:tr>
              <a:tr h="395417">
                <a:tc>
                  <a:txBody>
                    <a:bodyPr/>
                    <a:lstStyle/>
                    <a:p>
                      <a:pPr algn="ctr" latinLnBrk="1"/>
                      <a:r>
                        <a:rPr lang="en-US" altLang="ko-KR" sz="1400" kern="1200" dirty="0">
                          <a:solidFill>
                            <a:schemeClr val="tx1"/>
                          </a:solidFill>
                          <a:effectLst/>
                          <a:latin typeface="+mj-ea"/>
                          <a:ea typeface="+mn-ea"/>
                          <a:cs typeface="+mn-cs"/>
                        </a:rPr>
                        <a:t>TRVVP</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0.75*24C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383.4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3789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762833" y="599718"/>
            <a:ext cx="7618333" cy="1282303"/>
          </a:xfrm>
          <a:prstGeom prst="rect">
            <a:avLst/>
          </a:prstGeom>
          <a:noFill/>
          <a:ln/>
        </p:spPr>
        <p:txBody>
          <a:bodyPr wrap="square" rtlCol="0" anchor="t"/>
          <a:lstStyle/>
          <a:p>
            <a:pPr marL="0" indent="0">
              <a:lnSpc>
                <a:spcPts val="5048"/>
              </a:lnSpc>
              <a:buNone/>
            </a:pPr>
            <a:r>
              <a:rPr lang="en-US" sz="4039" dirty="0">
                <a:solidFill>
                  <a:srgbClr val="FFFFFF"/>
                </a:solidFill>
                <a:latin typeface="Unbounded" pitchFamily="34" charset="0"/>
                <a:ea typeface="Unbounded" pitchFamily="34" charset="-122"/>
                <a:cs typeface="Unbounded" pitchFamily="34" charset="-120"/>
              </a:rPr>
              <a:t>Quality Assurance and Standards</a:t>
            </a:r>
            <a:endParaRPr lang="en-US" sz="4039" dirty="0"/>
          </a:p>
        </p:txBody>
      </p:sp>
      <p:pic>
        <p:nvPicPr>
          <p:cNvPr id="6" name="Image 2" descr="preencoded.png"/>
          <p:cNvPicPr>
            <a:picLocks noChangeAspect="1"/>
          </p:cNvPicPr>
          <p:nvPr/>
        </p:nvPicPr>
        <p:blipFill>
          <a:blip r:embed="rId5"/>
          <a:stretch>
            <a:fillRect/>
          </a:stretch>
        </p:blipFill>
        <p:spPr>
          <a:xfrm>
            <a:off x="762833" y="2208967"/>
            <a:ext cx="1089898" cy="1743789"/>
          </a:xfrm>
          <a:prstGeom prst="rect">
            <a:avLst/>
          </a:prstGeom>
        </p:spPr>
      </p:pic>
      <p:sp>
        <p:nvSpPr>
          <p:cNvPr id="7" name="Text 2"/>
          <p:cNvSpPr/>
          <p:nvPr/>
        </p:nvSpPr>
        <p:spPr>
          <a:xfrm>
            <a:off x="2179677" y="2426851"/>
            <a:ext cx="3243501" cy="320516"/>
          </a:xfrm>
          <a:prstGeom prst="rect">
            <a:avLst/>
          </a:prstGeom>
          <a:noFill/>
          <a:ln/>
        </p:spPr>
        <p:txBody>
          <a:bodyPr wrap="none" rtlCol="0" anchor="t"/>
          <a:lstStyle/>
          <a:p>
            <a:pPr marL="0" indent="0" algn="l">
              <a:lnSpc>
                <a:spcPts val="2524"/>
              </a:lnSpc>
              <a:buNone/>
            </a:pPr>
            <a:r>
              <a:rPr lang="en-US" sz="2019" dirty="0">
                <a:solidFill>
                  <a:srgbClr val="CAD6DE"/>
                </a:solidFill>
                <a:latin typeface="Unbounded" pitchFamily="34" charset="0"/>
                <a:ea typeface="Unbounded" pitchFamily="34" charset="-122"/>
                <a:cs typeface="Unbounded" pitchFamily="34" charset="-120"/>
              </a:rPr>
              <a:t>Strict Quality Control</a:t>
            </a:r>
            <a:endParaRPr lang="en-US" sz="2019" dirty="0"/>
          </a:p>
        </p:txBody>
      </p:sp>
      <p:sp>
        <p:nvSpPr>
          <p:cNvPr id="8" name="Text 3"/>
          <p:cNvSpPr/>
          <p:nvPr/>
        </p:nvSpPr>
        <p:spPr>
          <a:xfrm>
            <a:off x="2179677" y="2878098"/>
            <a:ext cx="6201489" cy="697468"/>
          </a:xfrm>
          <a:prstGeom prst="rect">
            <a:avLst/>
          </a:prstGeom>
          <a:noFill/>
          <a:ln/>
        </p:spPr>
        <p:txBody>
          <a:bodyPr wrap="square" rtlCol="0" anchor="t"/>
          <a:lstStyle/>
          <a:p>
            <a:pPr marL="0" indent="0" algn="l">
              <a:lnSpc>
                <a:spcPts val="2746"/>
              </a:lnSpc>
              <a:buNone/>
            </a:pPr>
            <a:r>
              <a:rPr lang="en-US" sz="1716" dirty="0">
                <a:solidFill>
                  <a:srgbClr val="CAD6DE"/>
                </a:solidFill>
                <a:latin typeface="Cabin" pitchFamily="34" charset="0"/>
                <a:ea typeface="Cabin" pitchFamily="34" charset="-122"/>
                <a:cs typeface="Cabin" pitchFamily="34" charset="-120"/>
              </a:rPr>
              <a:t>Our comprehensive quality assurance program ensures every cable meets the most stringent industry standards.</a:t>
            </a:r>
            <a:endParaRPr lang="en-US" sz="1716" dirty="0"/>
          </a:p>
        </p:txBody>
      </p:sp>
      <p:pic>
        <p:nvPicPr>
          <p:cNvPr id="9" name="Image 3" descr="preencoded.png"/>
          <p:cNvPicPr>
            <a:picLocks noChangeAspect="1"/>
          </p:cNvPicPr>
          <p:nvPr/>
        </p:nvPicPr>
        <p:blipFill>
          <a:blip r:embed="rId6"/>
          <a:stretch>
            <a:fillRect/>
          </a:stretch>
        </p:blipFill>
        <p:spPr>
          <a:xfrm>
            <a:off x="762833" y="3952756"/>
            <a:ext cx="1089898" cy="1933218"/>
          </a:xfrm>
          <a:prstGeom prst="rect">
            <a:avLst/>
          </a:prstGeom>
        </p:spPr>
      </p:pic>
      <p:sp>
        <p:nvSpPr>
          <p:cNvPr id="10" name="Text 4"/>
          <p:cNvSpPr/>
          <p:nvPr/>
        </p:nvSpPr>
        <p:spPr>
          <a:xfrm>
            <a:off x="2179677" y="4170640"/>
            <a:ext cx="2564487" cy="320516"/>
          </a:xfrm>
          <a:prstGeom prst="rect">
            <a:avLst/>
          </a:prstGeom>
          <a:noFill/>
          <a:ln/>
        </p:spPr>
        <p:txBody>
          <a:bodyPr wrap="none" rtlCol="0" anchor="t"/>
          <a:lstStyle/>
          <a:p>
            <a:pPr marL="0" indent="0" algn="l">
              <a:lnSpc>
                <a:spcPts val="2524"/>
              </a:lnSpc>
              <a:buNone/>
            </a:pPr>
            <a:r>
              <a:rPr lang="en-US" sz="2019" dirty="0">
                <a:solidFill>
                  <a:srgbClr val="CAD6DE"/>
                </a:solidFill>
                <a:latin typeface="Unbounded" pitchFamily="34" charset="0"/>
                <a:ea typeface="Unbounded" pitchFamily="34" charset="-122"/>
                <a:cs typeface="Unbounded" pitchFamily="34" charset="-120"/>
              </a:rPr>
              <a:t>Rigorous Testing</a:t>
            </a:r>
            <a:endParaRPr lang="en-US" sz="2019" dirty="0"/>
          </a:p>
        </p:txBody>
      </p:sp>
      <p:sp>
        <p:nvSpPr>
          <p:cNvPr id="11" name="Text 5"/>
          <p:cNvSpPr/>
          <p:nvPr/>
        </p:nvSpPr>
        <p:spPr>
          <a:xfrm>
            <a:off x="2179677" y="4621887"/>
            <a:ext cx="6201489" cy="1046202"/>
          </a:xfrm>
          <a:prstGeom prst="rect">
            <a:avLst/>
          </a:prstGeom>
          <a:noFill/>
          <a:ln/>
        </p:spPr>
        <p:txBody>
          <a:bodyPr wrap="square" rtlCol="0" anchor="t"/>
          <a:lstStyle/>
          <a:p>
            <a:pPr marL="0" indent="0" algn="l">
              <a:lnSpc>
                <a:spcPts val="2746"/>
              </a:lnSpc>
              <a:buNone/>
            </a:pPr>
            <a:r>
              <a:rPr lang="en-US" sz="1716" dirty="0">
                <a:solidFill>
                  <a:srgbClr val="CAD6DE"/>
                </a:solidFill>
                <a:latin typeface="Cabin" pitchFamily="34" charset="0"/>
                <a:ea typeface="Cabin" pitchFamily="34" charset="-122"/>
                <a:cs typeface="Cabin" pitchFamily="34" charset="-120"/>
              </a:rPr>
              <a:t>We subject our cables to extensive testing, including electrical, mechanical, and environmental, to guarantee their performance and reliability.</a:t>
            </a:r>
            <a:endParaRPr lang="en-US" sz="1716" dirty="0"/>
          </a:p>
        </p:txBody>
      </p:sp>
      <p:pic>
        <p:nvPicPr>
          <p:cNvPr id="12" name="Image 4" descr="preencoded.png"/>
          <p:cNvPicPr>
            <a:picLocks noChangeAspect="1"/>
          </p:cNvPicPr>
          <p:nvPr/>
        </p:nvPicPr>
        <p:blipFill>
          <a:blip r:embed="rId7"/>
          <a:stretch>
            <a:fillRect/>
          </a:stretch>
        </p:blipFill>
        <p:spPr>
          <a:xfrm>
            <a:off x="762833" y="5885974"/>
            <a:ext cx="1089898" cy="1743789"/>
          </a:xfrm>
          <a:prstGeom prst="rect">
            <a:avLst/>
          </a:prstGeom>
        </p:spPr>
      </p:pic>
      <p:sp>
        <p:nvSpPr>
          <p:cNvPr id="13" name="Text 6"/>
          <p:cNvSpPr/>
          <p:nvPr/>
        </p:nvSpPr>
        <p:spPr>
          <a:xfrm>
            <a:off x="2179677" y="6103858"/>
            <a:ext cx="3473172" cy="320516"/>
          </a:xfrm>
          <a:prstGeom prst="rect">
            <a:avLst/>
          </a:prstGeom>
          <a:noFill/>
          <a:ln/>
        </p:spPr>
        <p:txBody>
          <a:bodyPr wrap="none" rtlCol="0" anchor="t"/>
          <a:lstStyle/>
          <a:p>
            <a:pPr marL="0" indent="0" algn="l">
              <a:lnSpc>
                <a:spcPts val="2524"/>
              </a:lnSpc>
              <a:buNone/>
            </a:pPr>
            <a:r>
              <a:rPr lang="en-US" sz="2019" dirty="0">
                <a:solidFill>
                  <a:srgbClr val="CAD6DE"/>
                </a:solidFill>
                <a:latin typeface="Unbounded" pitchFamily="34" charset="0"/>
                <a:ea typeface="Unbounded" pitchFamily="34" charset="-122"/>
                <a:cs typeface="Unbounded" pitchFamily="34" charset="-120"/>
              </a:rPr>
              <a:t>Industry Certifications</a:t>
            </a:r>
            <a:endParaRPr lang="en-US" sz="2019" dirty="0"/>
          </a:p>
        </p:txBody>
      </p:sp>
      <p:sp>
        <p:nvSpPr>
          <p:cNvPr id="14" name="Text 7"/>
          <p:cNvSpPr/>
          <p:nvPr/>
        </p:nvSpPr>
        <p:spPr>
          <a:xfrm>
            <a:off x="2179677" y="6555105"/>
            <a:ext cx="6201489" cy="697468"/>
          </a:xfrm>
          <a:prstGeom prst="rect">
            <a:avLst/>
          </a:prstGeom>
          <a:noFill/>
          <a:ln/>
        </p:spPr>
        <p:txBody>
          <a:bodyPr wrap="square" rtlCol="0" anchor="t"/>
          <a:lstStyle/>
          <a:p>
            <a:pPr marL="0" indent="0" algn="l">
              <a:lnSpc>
                <a:spcPts val="2746"/>
              </a:lnSpc>
              <a:buNone/>
            </a:pPr>
            <a:r>
              <a:rPr lang="en-US" sz="1716" dirty="0">
                <a:solidFill>
                  <a:srgbClr val="CAD6DE"/>
                </a:solidFill>
                <a:latin typeface="Cabin" pitchFamily="34" charset="0"/>
                <a:ea typeface="Cabin" pitchFamily="34" charset="-122"/>
                <a:cs typeface="Cabin" pitchFamily="34" charset="-120"/>
              </a:rPr>
              <a:t>All our cables are manufactured and certified to comply with the latest safety and regulatory requirements.</a:t>
            </a:r>
            <a:endParaRPr lang="en-US" sz="1716"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
        <p:nvSpPr>
          <p:cNvPr id="4" name="Text 1"/>
          <p:cNvSpPr/>
          <p:nvPr/>
        </p:nvSpPr>
        <p:spPr>
          <a:xfrm>
            <a:off x="837724" y="2118241"/>
            <a:ext cx="12472988" cy="704017"/>
          </a:xfrm>
          <a:prstGeom prst="rect">
            <a:avLst/>
          </a:prstGeom>
          <a:noFill/>
          <a:ln/>
        </p:spPr>
        <p:txBody>
          <a:bodyPr wrap="none" rtlCol="0" anchor="t"/>
          <a:lstStyle/>
          <a:p>
            <a:pPr marL="0" indent="0">
              <a:lnSpc>
                <a:spcPts val="5544"/>
              </a:lnSpc>
              <a:buNone/>
            </a:pPr>
            <a:r>
              <a:rPr lang="en-US" sz="4435" dirty="0">
                <a:solidFill>
                  <a:srgbClr val="FFFFFF"/>
                </a:solidFill>
                <a:latin typeface="Unbounded" pitchFamily="34" charset="0"/>
                <a:ea typeface="Unbounded" pitchFamily="34" charset="-122"/>
                <a:cs typeface="Unbounded" pitchFamily="34" charset="-120"/>
              </a:rPr>
              <a:t>Customization and Tailored Solutions</a:t>
            </a:r>
            <a:endParaRPr lang="en-US" sz="4435" dirty="0"/>
          </a:p>
        </p:txBody>
      </p:sp>
      <p:sp>
        <p:nvSpPr>
          <p:cNvPr id="5" name="Text 2"/>
          <p:cNvSpPr/>
          <p:nvPr/>
        </p:nvSpPr>
        <p:spPr>
          <a:xfrm>
            <a:off x="837724" y="3420547"/>
            <a:ext cx="3928586" cy="703898"/>
          </a:xfrm>
          <a:prstGeom prst="rect">
            <a:avLst/>
          </a:prstGeom>
          <a:noFill/>
          <a:ln/>
        </p:spPr>
        <p:txBody>
          <a:bodyPr wrap="square" rtlCol="0" anchor="t"/>
          <a:lstStyle/>
          <a:p>
            <a:pPr marL="0" indent="0">
              <a:lnSpc>
                <a:spcPts val="2772"/>
              </a:lnSpc>
              <a:buNone/>
            </a:pPr>
            <a:r>
              <a:rPr lang="en-US" sz="2218" dirty="0">
                <a:solidFill>
                  <a:srgbClr val="FFFFFF"/>
                </a:solidFill>
                <a:latin typeface="Unbounded" pitchFamily="34" charset="0"/>
                <a:ea typeface="Unbounded" pitchFamily="34" charset="-122"/>
                <a:cs typeface="Unbounded" pitchFamily="34" charset="-120"/>
              </a:rPr>
              <a:t>Collaborative Approach</a:t>
            </a:r>
            <a:endParaRPr lang="en-US" sz="2218" dirty="0"/>
          </a:p>
        </p:txBody>
      </p:sp>
      <p:sp>
        <p:nvSpPr>
          <p:cNvPr id="6" name="Text 3"/>
          <p:cNvSpPr/>
          <p:nvPr/>
        </p:nvSpPr>
        <p:spPr>
          <a:xfrm>
            <a:off x="837724" y="4363760"/>
            <a:ext cx="3928586" cy="1532096"/>
          </a:xfrm>
          <a:prstGeom prst="rect">
            <a:avLst/>
          </a:prstGeom>
          <a:noFill/>
          <a:ln/>
        </p:spPr>
        <p:txBody>
          <a:bodyPr wrap="square" rtlCol="0" anchor="t"/>
          <a:lstStyle/>
          <a:p>
            <a:pPr marL="0" indent="0">
              <a:lnSpc>
                <a:spcPts val="3016"/>
              </a:lnSpc>
              <a:buNone/>
            </a:pPr>
            <a:r>
              <a:rPr lang="en-US" sz="1885" dirty="0">
                <a:solidFill>
                  <a:srgbClr val="CAD6DE"/>
                </a:solidFill>
                <a:latin typeface="Cabin" pitchFamily="34" charset="0"/>
                <a:ea typeface="Cabin" pitchFamily="34" charset="-122"/>
                <a:cs typeface="Cabin" pitchFamily="34" charset="-120"/>
              </a:rPr>
              <a:t>We work closely with our clients to understand their unique requirements and develop tailored solutions that meet their specific needs.</a:t>
            </a:r>
            <a:endParaRPr lang="en-US" sz="1885" dirty="0"/>
          </a:p>
        </p:txBody>
      </p:sp>
      <p:sp>
        <p:nvSpPr>
          <p:cNvPr id="7" name="Text 4"/>
          <p:cNvSpPr/>
          <p:nvPr/>
        </p:nvSpPr>
        <p:spPr>
          <a:xfrm>
            <a:off x="5357813" y="3420547"/>
            <a:ext cx="3847981" cy="351949"/>
          </a:xfrm>
          <a:prstGeom prst="rect">
            <a:avLst/>
          </a:prstGeom>
          <a:noFill/>
          <a:ln/>
        </p:spPr>
        <p:txBody>
          <a:bodyPr wrap="none" rtlCol="0" anchor="t"/>
          <a:lstStyle/>
          <a:p>
            <a:pPr marL="0" indent="0">
              <a:lnSpc>
                <a:spcPts val="2772"/>
              </a:lnSpc>
              <a:buNone/>
            </a:pPr>
            <a:r>
              <a:rPr lang="en-US" sz="2218" dirty="0">
                <a:solidFill>
                  <a:srgbClr val="FFFFFF"/>
                </a:solidFill>
                <a:latin typeface="Unbounded" pitchFamily="34" charset="0"/>
                <a:ea typeface="Unbounded" pitchFamily="34" charset="-122"/>
                <a:cs typeface="Unbounded" pitchFamily="34" charset="-120"/>
              </a:rPr>
              <a:t>Flexible Manufacturing</a:t>
            </a:r>
            <a:endParaRPr lang="en-US" sz="2218" dirty="0"/>
          </a:p>
        </p:txBody>
      </p:sp>
      <p:sp>
        <p:nvSpPr>
          <p:cNvPr id="8" name="Text 5"/>
          <p:cNvSpPr/>
          <p:nvPr/>
        </p:nvSpPr>
        <p:spPr>
          <a:xfrm>
            <a:off x="5357813" y="4011811"/>
            <a:ext cx="3928586" cy="1532096"/>
          </a:xfrm>
          <a:prstGeom prst="rect">
            <a:avLst/>
          </a:prstGeom>
          <a:noFill/>
          <a:ln/>
        </p:spPr>
        <p:txBody>
          <a:bodyPr wrap="square" rtlCol="0" anchor="t"/>
          <a:lstStyle/>
          <a:p>
            <a:pPr marL="0" indent="0">
              <a:lnSpc>
                <a:spcPts val="3016"/>
              </a:lnSpc>
              <a:buNone/>
            </a:pPr>
            <a:r>
              <a:rPr lang="en-US" sz="1885" dirty="0">
                <a:solidFill>
                  <a:srgbClr val="CAD6DE"/>
                </a:solidFill>
                <a:latin typeface="Cabin" pitchFamily="34" charset="0"/>
                <a:ea typeface="Cabin" pitchFamily="34" charset="-122"/>
                <a:cs typeface="Cabin" pitchFamily="34" charset="-120"/>
              </a:rPr>
              <a:t>Our state-of-the-art facilities and skilled technicians allow us to quickly prototype and manufacture custom cables to your exact specifications.</a:t>
            </a:r>
            <a:endParaRPr lang="en-US" sz="1885" dirty="0"/>
          </a:p>
        </p:txBody>
      </p:sp>
      <p:sp>
        <p:nvSpPr>
          <p:cNvPr id="9" name="Text 6"/>
          <p:cNvSpPr/>
          <p:nvPr/>
        </p:nvSpPr>
        <p:spPr>
          <a:xfrm>
            <a:off x="9877901" y="3420547"/>
            <a:ext cx="2878574" cy="351949"/>
          </a:xfrm>
          <a:prstGeom prst="rect">
            <a:avLst/>
          </a:prstGeom>
          <a:noFill/>
          <a:ln/>
        </p:spPr>
        <p:txBody>
          <a:bodyPr wrap="none" rtlCol="0" anchor="t"/>
          <a:lstStyle/>
          <a:p>
            <a:pPr marL="0" indent="0">
              <a:lnSpc>
                <a:spcPts val="2772"/>
              </a:lnSpc>
              <a:buNone/>
            </a:pPr>
            <a:r>
              <a:rPr lang="en-US" sz="2218" dirty="0">
                <a:solidFill>
                  <a:srgbClr val="FFFFFF"/>
                </a:solidFill>
                <a:latin typeface="Unbounded" pitchFamily="34" charset="0"/>
                <a:ea typeface="Unbounded" pitchFamily="34" charset="-122"/>
                <a:cs typeface="Unbounded" pitchFamily="34" charset="-120"/>
              </a:rPr>
              <a:t>Ongoing Support</a:t>
            </a:r>
            <a:endParaRPr lang="en-US" sz="2218" dirty="0"/>
          </a:p>
        </p:txBody>
      </p:sp>
      <p:sp>
        <p:nvSpPr>
          <p:cNvPr id="10" name="Text 7"/>
          <p:cNvSpPr/>
          <p:nvPr/>
        </p:nvSpPr>
        <p:spPr>
          <a:xfrm>
            <a:off x="9877901" y="4011811"/>
            <a:ext cx="3928586" cy="1532096"/>
          </a:xfrm>
          <a:prstGeom prst="rect">
            <a:avLst/>
          </a:prstGeom>
          <a:noFill/>
          <a:ln/>
        </p:spPr>
        <p:txBody>
          <a:bodyPr wrap="square" rtlCol="0" anchor="t"/>
          <a:lstStyle/>
          <a:p>
            <a:pPr marL="0" indent="0">
              <a:lnSpc>
                <a:spcPts val="3016"/>
              </a:lnSpc>
              <a:buNone/>
            </a:pPr>
            <a:r>
              <a:rPr lang="en-US" sz="1885" dirty="0">
                <a:solidFill>
                  <a:srgbClr val="CAD6DE"/>
                </a:solidFill>
                <a:latin typeface="Cabin" pitchFamily="34" charset="0"/>
                <a:ea typeface="Cabin" pitchFamily="34" charset="-122"/>
                <a:cs typeface="Cabin" pitchFamily="34" charset="-120"/>
              </a:rPr>
              <a:t>We provide dedicated technical support and after-sales service to ensure your custom cables continue to perform at the highest level.</a:t>
            </a:r>
            <a:endParaRPr lang="en-US" sz="188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215420" y="1213842"/>
            <a:ext cx="6713339" cy="612696"/>
          </a:xfrm>
          <a:prstGeom prst="rect">
            <a:avLst/>
          </a:prstGeom>
          <a:noFill/>
          <a:ln/>
        </p:spPr>
        <p:txBody>
          <a:bodyPr wrap="none" rtlCol="0" anchor="t"/>
          <a:lstStyle/>
          <a:p>
            <a:pPr marL="0" indent="0">
              <a:lnSpc>
                <a:spcPts val="4825"/>
              </a:lnSpc>
              <a:buNone/>
            </a:pPr>
            <a:r>
              <a:rPr lang="en-US" sz="3860" dirty="0">
                <a:solidFill>
                  <a:srgbClr val="FFFFFF"/>
                </a:solidFill>
                <a:latin typeface="Unbounded" pitchFamily="34" charset="0"/>
                <a:ea typeface="Unbounded" pitchFamily="34" charset="-122"/>
                <a:cs typeface="Unbounded" pitchFamily="34" charset="-120"/>
              </a:rPr>
              <a:t>Customer Testimonials</a:t>
            </a:r>
            <a:endParaRPr lang="en-US" sz="3860" dirty="0"/>
          </a:p>
        </p:txBody>
      </p:sp>
      <p:sp>
        <p:nvSpPr>
          <p:cNvPr id="6" name="Shape 2"/>
          <p:cNvSpPr/>
          <p:nvPr/>
        </p:nvSpPr>
        <p:spPr>
          <a:xfrm>
            <a:off x="6215420" y="2138958"/>
            <a:ext cx="3738920" cy="3154085"/>
          </a:xfrm>
          <a:prstGeom prst="roundRect">
            <a:avLst>
              <a:gd name="adj" fmla="val 991"/>
            </a:avLst>
          </a:prstGeom>
          <a:solidFill>
            <a:srgbClr val="304755"/>
          </a:solidFill>
          <a:ln/>
        </p:spPr>
      </p:sp>
      <p:sp>
        <p:nvSpPr>
          <p:cNvPr id="7" name="Text 3"/>
          <p:cNvSpPr/>
          <p:nvPr/>
        </p:nvSpPr>
        <p:spPr>
          <a:xfrm>
            <a:off x="6423660" y="2347198"/>
            <a:ext cx="3322439" cy="612458"/>
          </a:xfrm>
          <a:prstGeom prst="rect">
            <a:avLst/>
          </a:prstGeom>
          <a:noFill/>
          <a:ln/>
        </p:spPr>
        <p:txBody>
          <a:bodyPr wrap="square" rtlCol="0" anchor="t"/>
          <a:lstStyle/>
          <a:p>
            <a:pPr marL="0" indent="0">
              <a:lnSpc>
                <a:spcPts val="2412"/>
              </a:lnSpc>
              <a:buNone/>
            </a:pPr>
            <a:r>
              <a:rPr lang="en-US" sz="1930" dirty="0">
                <a:solidFill>
                  <a:srgbClr val="CAD6DE"/>
                </a:solidFill>
                <a:latin typeface="Unbounded" pitchFamily="34" charset="0"/>
                <a:ea typeface="Unbounded" pitchFamily="34" charset="-122"/>
                <a:cs typeface="Unbounded" pitchFamily="34" charset="-120"/>
              </a:rPr>
              <a:t>"Reliable and Responsive"</a:t>
            </a:r>
            <a:endParaRPr lang="en-US" sz="1930" dirty="0"/>
          </a:p>
        </p:txBody>
      </p:sp>
      <p:sp>
        <p:nvSpPr>
          <p:cNvPr id="8" name="Text 4"/>
          <p:cNvSpPr/>
          <p:nvPr/>
        </p:nvSpPr>
        <p:spPr>
          <a:xfrm>
            <a:off x="6423660" y="2859152"/>
            <a:ext cx="3322439" cy="2000250"/>
          </a:xfrm>
          <a:prstGeom prst="rect">
            <a:avLst/>
          </a:prstGeom>
          <a:noFill/>
          <a:ln/>
        </p:spPr>
        <p:txBody>
          <a:bodyPr wrap="square" rtlCol="0" anchor="t"/>
          <a:lstStyle/>
          <a:p>
            <a:pPr marL="0" indent="0">
              <a:lnSpc>
                <a:spcPts val="2625"/>
              </a:lnSpc>
              <a:buNone/>
            </a:pPr>
            <a:r>
              <a:rPr lang="en-US" sz="1640" dirty="0">
                <a:solidFill>
                  <a:srgbClr val="CAD6DE"/>
                </a:solidFill>
                <a:latin typeface="Cabin" pitchFamily="34" charset="0"/>
                <a:ea typeface="Cabin" pitchFamily="34" charset="-122"/>
                <a:cs typeface="Cabin" pitchFamily="34" charset="-120"/>
              </a:rPr>
              <a:t>Shanghai Heron has been a trusted partner, providing us with high-quality cables and exceptional customer service. Their attention to detail and willingness to customize solutions have been invaluable.</a:t>
            </a:r>
            <a:endParaRPr lang="en-US" sz="1640" dirty="0"/>
          </a:p>
        </p:txBody>
      </p:sp>
      <p:sp>
        <p:nvSpPr>
          <p:cNvPr id="9" name="Shape 5"/>
          <p:cNvSpPr/>
          <p:nvPr/>
        </p:nvSpPr>
        <p:spPr>
          <a:xfrm>
            <a:off x="10162580" y="2138958"/>
            <a:ext cx="3738920" cy="3154085"/>
          </a:xfrm>
          <a:prstGeom prst="roundRect">
            <a:avLst>
              <a:gd name="adj" fmla="val 991"/>
            </a:avLst>
          </a:prstGeom>
          <a:solidFill>
            <a:srgbClr val="304755"/>
          </a:solidFill>
          <a:ln/>
        </p:spPr>
      </p:sp>
      <p:sp>
        <p:nvSpPr>
          <p:cNvPr id="10" name="Text 6"/>
          <p:cNvSpPr/>
          <p:nvPr/>
        </p:nvSpPr>
        <p:spPr>
          <a:xfrm>
            <a:off x="10370820" y="2347198"/>
            <a:ext cx="3322439" cy="612458"/>
          </a:xfrm>
          <a:prstGeom prst="rect">
            <a:avLst/>
          </a:prstGeom>
          <a:noFill/>
          <a:ln/>
        </p:spPr>
        <p:txBody>
          <a:bodyPr wrap="square" rtlCol="0" anchor="t"/>
          <a:lstStyle/>
          <a:p>
            <a:pPr marL="0" indent="0">
              <a:lnSpc>
                <a:spcPts val="2412"/>
              </a:lnSpc>
              <a:buNone/>
            </a:pPr>
            <a:r>
              <a:rPr lang="en-US" sz="1930" dirty="0">
                <a:solidFill>
                  <a:srgbClr val="CAD6DE"/>
                </a:solidFill>
                <a:latin typeface="Unbounded" pitchFamily="34" charset="0"/>
                <a:ea typeface="Unbounded" pitchFamily="34" charset="-122"/>
                <a:cs typeface="Unbounded" pitchFamily="34" charset="-120"/>
              </a:rPr>
              <a:t>"Uncompromising Quality"</a:t>
            </a:r>
            <a:endParaRPr lang="en-US" sz="1930" dirty="0"/>
          </a:p>
        </p:txBody>
      </p:sp>
      <p:sp>
        <p:nvSpPr>
          <p:cNvPr id="11" name="Text 7"/>
          <p:cNvSpPr/>
          <p:nvPr/>
        </p:nvSpPr>
        <p:spPr>
          <a:xfrm>
            <a:off x="10370820" y="3084552"/>
            <a:ext cx="3322439" cy="1666875"/>
          </a:xfrm>
          <a:prstGeom prst="rect">
            <a:avLst/>
          </a:prstGeom>
          <a:noFill/>
          <a:ln/>
        </p:spPr>
        <p:txBody>
          <a:bodyPr wrap="square" rtlCol="0" anchor="t"/>
          <a:lstStyle/>
          <a:p>
            <a:pPr marL="0" indent="0">
              <a:lnSpc>
                <a:spcPts val="2625"/>
              </a:lnSpc>
              <a:buNone/>
            </a:pPr>
            <a:r>
              <a:rPr lang="en-US" sz="1640" dirty="0">
                <a:solidFill>
                  <a:srgbClr val="CAD6DE"/>
                </a:solidFill>
                <a:latin typeface="Cabin" pitchFamily="34" charset="0"/>
                <a:ea typeface="Cabin" pitchFamily="34" charset="-122"/>
                <a:cs typeface="Cabin" pitchFamily="34" charset="-120"/>
              </a:rPr>
              <a:t>We've been consistently impressed with the durability and performance of Shanghai Heron's cables. Their commitment to quality is evident in every product we've used.</a:t>
            </a:r>
            <a:endParaRPr lang="en-US" sz="1640" dirty="0"/>
          </a:p>
        </p:txBody>
      </p:sp>
      <p:sp>
        <p:nvSpPr>
          <p:cNvPr id="12" name="Shape 8"/>
          <p:cNvSpPr/>
          <p:nvPr/>
        </p:nvSpPr>
        <p:spPr>
          <a:xfrm>
            <a:off x="6215420" y="5501283"/>
            <a:ext cx="7685961" cy="1514356"/>
          </a:xfrm>
          <a:prstGeom prst="roundRect">
            <a:avLst>
              <a:gd name="adj" fmla="val 2064"/>
            </a:avLst>
          </a:prstGeom>
          <a:solidFill>
            <a:srgbClr val="304755"/>
          </a:solidFill>
          <a:ln/>
        </p:spPr>
      </p:sp>
      <p:sp>
        <p:nvSpPr>
          <p:cNvPr id="13" name="Text 9"/>
          <p:cNvSpPr/>
          <p:nvPr/>
        </p:nvSpPr>
        <p:spPr>
          <a:xfrm>
            <a:off x="6423660" y="5487738"/>
            <a:ext cx="3153847" cy="306229"/>
          </a:xfrm>
          <a:prstGeom prst="rect">
            <a:avLst/>
          </a:prstGeom>
          <a:noFill/>
          <a:ln/>
        </p:spPr>
        <p:txBody>
          <a:bodyPr wrap="none" rtlCol="0" anchor="t"/>
          <a:lstStyle/>
          <a:p>
            <a:pPr marL="0" indent="0">
              <a:lnSpc>
                <a:spcPts val="2412"/>
              </a:lnSpc>
              <a:buNone/>
            </a:pPr>
            <a:r>
              <a:rPr lang="en-US" sz="1930" dirty="0">
                <a:solidFill>
                  <a:srgbClr val="CAD6DE"/>
                </a:solidFill>
                <a:latin typeface="Unbounded" pitchFamily="34" charset="0"/>
                <a:ea typeface="Unbounded" pitchFamily="34" charset="-122"/>
                <a:cs typeface="Unbounded" pitchFamily="34" charset="-120"/>
              </a:rPr>
              <a:t>"Innovative Solutions"</a:t>
            </a:r>
            <a:endParaRPr lang="en-US" sz="1930" dirty="0"/>
          </a:p>
        </p:txBody>
      </p:sp>
      <p:sp>
        <p:nvSpPr>
          <p:cNvPr id="14" name="Text 10"/>
          <p:cNvSpPr/>
          <p:nvPr/>
        </p:nvSpPr>
        <p:spPr>
          <a:xfrm>
            <a:off x="6423660" y="5925086"/>
            <a:ext cx="7269480" cy="666750"/>
          </a:xfrm>
          <a:prstGeom prst="rect">
            <a:avLst/>
          </a:prstGeom>
          <a:noFill/>
          <a:ln/>
        </p:spPr>
        <p:txBody>
          <a:bodyPr wrap="square" rtlCol="0" anchor="t"/>
          <a:lstStyle/>
          <a:p>
            <a:pPr marL="0" indent="0">
              <a:lnSpc>
                <a:spcPts val="2625"/>
              </a:lnSpc>
              <a:buNone/>
            </a:pPr>
            <a:r>
              <a:rPr lang="en-US" sz="1640" dirty="0">
                <a:solidFill>
                  <a:srgbClr val="CAD6DE"/>
                </a:solidFill>
                <a:latin typeface="Cabin" pitchFamily="34" charset="0"/>
                <a:ea typeface="Cabin" pitchFamily="34" charset="-122"/>
                <a:cs typeface="Cabin" pitchFamily="34" charset="-120"/>
              </a:rPr>
              <a:t>The team at Shanghai Heron has consistently gone above and beyond, working with us to develop innovative cable solutions that have transformed our operations.</a:t>
            </a:r>
            <a:endParaRPr lang="en-US" sz="164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
        <p:nvSpPr>
          <p:cNvPr id="4" name="Text 1"/>
          <p:cNvSpPr/>
          <p:nvPr/>
        </p:nvSpPr>
        <p:spPr>
          <a:xfrm>
            <a:off x="837724" y="1750695"/>
            <a:ext cx="12954952" cy="1408033"/>
          </a:xfrm>
          <a:prstGeom prst="rect">
            <a:avLst/>
          </a:prstGeom>
          <a:noFill/>
          <a:ln/>
        </p:spPr>
        <p:txBody>
          <a:bodyPr wrap="square" rtlCol="0" anchor="t"/>
          <a:lstStyle/>
          <a:p>
            <a:pPr marL="0" indent="0">
              <a:lnSpc>
                <a:spcPts val="5544"/>
              </a:lnSpc>
              <a:buNone/>
            </a:pPr>
            <a:r>
              <a:rPr lang="en-US" sz="4435" dirty="0">
                <a:solidFill>
                  <a:srgbClr val="FFFFFF"/>
                </a:solidFill>
                <a:latin typeface="Unbounded" pitchFamily="34" charset="0"/>
                <a:ea typeface="Unbounded" pitchFamily="34" charset="-122"/>
                <a:cs typeface="Unbounded" pitchFamily="34" charset="-120"/>
              </a:rPr>
              <a:t>Our Expertise in Flexible Cable Manufacturing</a:t>
            </a:r>
            <a:endParaRPr lang="en-US" sz="4435" dirty="0"/>
          </a:p>
        </p:txBody>
      </p:sp>
      <p:sp>
        <p:nvSpPr>
          <p:cNvPr id="5" name="Text 2"/>
          <p:cNvSpPr/>
          <p:nvPr/>
        </p:nvSpPr>
        <p:spPr>
          <a:xfrm>
            <a:off x="837724" y="3757017"/>
            <a:ext cx="3575804" cy="351949"/>
          </a:xfrm>
          <a:prstGeom prst="rect">
            <a:avLst/>
          </a:prstGeom>
          <a:noFill/>
          <a:ln/>
        </p:spPr>
        <p:txBody>
          <a:bodyPr wrap="none" rtlCol="0" anchor="t"/>
          <a:lstStyle/>
          <a:p>
            <a:pPr marL="0" indent="0">
              <a:lnSpc>
                <a:spcPts val="2772"/>
              </a:lnSpc>
              <a:buNone/>
            </a:pPr>
            <a:r>
              <a:rPr lang="en-US" sz="2218" dirty="0">
                <a:solidFill>
                  <a:srgbClr val="FFFFFF"/>
                </a:solidFill>
                <a:latin typeface="Unbounded" pitchFamily="34" charset="0"/>
                <a:ea typeface="Unbounded" pitchFamily="34" charset="-122"/>
                <a:cs typeface="Unbounded" pitchFamily="34" charset="-120"/>
              </a:rPr>
              <a:t>Precision Engineering</a:t>
            </a:r>
            <a:endParaRPr lang="en-US" sz="2218" dirty="0"/>
          </a:p>
        </p:txBody>
      </p:sp>
      <p:sp>
        <p:nvSpPr>
          <p:cNvPr id="6" name="Text 3"/>
          <p:cNvSpPr/>
          <p:nvPr/>
        </p:nvSpPr>
        <p:spPr>
          <a:xfrm>
            <a:off x="837724" y="4348282"/>
            <a:ext cx="3928586" cy="1532096"/>
          </a:xfrm>
          <a:prstGeom prst="rect">
            <a:avLst/>
          </a:prstGeom>
          <a:noFill/>
          <a:ln/>
        </p:spPr>
        <p:txBody>
          <a:bodyPr wrap="square" rtlCol="0" anchor="t"/>
          <a:lstStyle/>
          <a:p>
            <a:pPr marL="0" indent="0">
              <a:lnSpc>
                <a:spcPts val="3016"/>
              </a:lnSpc>
              <a:buNone/>
            </a:pPr>
            <a:r>
              <a:rPr lang="en-US" sz="1885" dirty="0">
                <a:solidFill>
                  <a:srgbClr val="CAD6DE"/>
                </a:solidFill>
                <a:latin typeface="Cabin" pitchFamily="34" charset="0"/>
                <a:ea typeface="Cabin" pitchFamily="34" charset="-122"/>
                <a:cs typeface="Cabin" pitchFamily="34" charset="-120"/>
              </a:rPr>
              <a:t>Our state-of-the-art manufacturing facilities and skilled technicians ensure every cable meets the strictest quality standards.</a:t>
            </a:r>
            <a:endParaRPr lang="en-US" sz="1885" dirty="0"/>
          </a:p>
        </p:txBody>
      </p:sp>
      <p:sp>
        <p:nvSpPr>
          <p:cNvPr id="7" name="Text 4"/>
          <p:cNvSpPr/>
          <p:nvPr/>
        </p:nvSpPr>
        <p:spPr>
          <a:xfrm>
            <a:off x="5357813" y="3757017"/>
            <a:ext cx="3079313" cy="351949"/>
          </a:xfrm>
          <a:prstGeom prst="rect">
            <a:avLst/>
          </a:prstGeom>
          <a:noFill/>
          <a:ln/>
        </p:spPr>
        <p:txBody>
          <a:bodyPr wrap="none" rtlCol="0" anchor="t"/>
          <a:lstStyle/>
          <a:p>
            <a:pPr marL="0" indent="0">
              <a:lnSpc>
                <a:spcPts val="2772"/>
              </a:lnSpc>
              <a:buNone/>
            </a:pPr>
            <a:r>
              <a:rPr lang="en-US" sz="2218" dirty="0">
                <a:solidFill>
                  <a:srgbClr val="FFFFFF"/>
                </a:solidFill>
                <a:latin typeface="Unbounded" pitchFamily="34" charset="0"/>
                <a:ea typeface="Unbounded" pitchFamily="34" charset="-122"/>
                <a:cs typeface="Unbounded" pitchFamily="34" charset="-120"/>
              </a:rPr>
              <a:t>Material Expertise</a:t>
            </a:r>
            <a:endParaRPr lang="en-US" sz="2218" dirty="0"/>
          </a:p>
        </p:txBody>
      </p:sp>
      <p:sp>
        <p:nvSpPr>
          <p:cNvPr id="8" name="Text 5"/>
          <p:cNvSpPr/>
          <p:nvPr/>
        </p:nvSpPr>
        <p:spPr>
          <a:xfrm>
            <a:off x="5357813" y="4348282"/>
            <a:ext cx="3928586" cy="1915120"/>
          </a:xfrm>
          <a:prstGeom prst="rect">
            <a:avLst/>
          </a:prstGeom>
          <a:noFill/>
          <a:ln/>
        </p:spPr>
        <p:txBody>
          <a:bodyPr wrap="square" rtlCol="0" anchor="t"/>
          <a:lstStyle/>
          <a:p>
            <a:pPr marL="0" indent="0">
              <a:lnSpc>
                <a:spcPts val="3016"/>
              </a:lnSpc>
              <a:buNone/>
            </a:pPr>
            <a:r>
              <a:rPr lang="en-US" sz="1885" dirty="0">
                <a:solidFill>
                  <a:srgbClr val="CAD6DE"/>
                </a:solidFill>
                <a:latin typeface="Cabin" pitchFamily="34" charset="0"/>
                <a:ea typeface="Cabin" pitchFamily="34" charset="-122"/>
                <a:cs typeface="Cabin" pitchFamily="34" charset="-120"/>
              </a:rPr>
              <a:t>We use only the highest-grade materials, from copper conductors to specialized insulations, to deliver unparalleled performance and durability.</a:t>
            </a:r>
            <a:endParaRPr lang="en-US" sz="1885" dirty="0"/>
          </a:p>
        </p:txBody>
      </p:sp>
      <p:sp>
        <p:nvSpPr>
          <p:cNvPr id="9" name="Text 6"/>
          <p:cNvSpPr/>
          <p:nvPr/>
        </p:nvSpPr>
        <p:spPr>
          <a:xfrm>
            <a:off x="9877901" y="3757017"/>
            <a:ext cx="2816185" cy="351949"/>
          </a:xfrm>
          <a:prstGeom prst="rect">
            <a:avLst/>
          </a:prstGeom>
          <a:noFill/>
          <a:ln/>
        </p:spPr>
        <p:txBody>
          <a:bodyPr wrap="none" rtlCol="0" anchor="t"/>
          <a:lstStyle/>
          <a:p>
            <a:pPr marL="0" indent="0">
              <a:lnSpc>
                <a:spcPts val="2772"/>
              </a:lnSpc>
              <a:buNone/>
            </a:pPr>
            <a:r>
              <a:rPr lang="en-US" sz="2218" dirty="0">
                <a:solidFill>
                  <a:srgbClr val="FFFFFF"/>
                </a:solidFill>
                <a:latin typeface="Unbounded" pitchFamily="34" charset="0"/>
                <a:ea typeface="Unbounded" pitchFamily="34" charset="-122"/>
                <a:cs typeface="Unbounded" pitchFamily="34" charset="-120"/>
              </a:rPr>
              <a:t>Customization</a:t>
            </a:r>
            <a:endParaRPr lang="en-US" sz="2218" dirty="0"/>
          </a:p>
        </p:txBody>
      </p:sp>
      <p:sp>
        <p:nvSpPr>
          <p:cNvPr id="10" name="Text 7"/>
          <p:cNvSpPr/>
          <p:nvPr/>
        </p:nvSpPr>
        <p:spPr>
          <a:xfrm>
            <a:off x="9877901" y="4348282"/>
            <a:ext cx="3928586" cy="1532096"/>
          </a:xfrm>
          <a:prstGeom prst="rect">
            <a:avLst/>
          </a:prstGeom>
          <a:noFill/>
          <a:ln/>
        </p:spPr>
        <p:txBody>
          <a:bodyPr wrap="square" rtlCol="0" anchor="t"/>
          <a:lstStyle/>
          <a:p>
            <a:pPr marL="0" indent="0">
              <a:lnSpc>
                <a:spcPts val="3016"/>
              </a:lnSpc>
              <a:buNone/>
            </a:pPr>
            <a:r>
              <a:rPr lang="en-US" sz="1885" dirty="0">
                <a:solidFill>
                  <a:srgbClr val="CAD6DE"/>
                </a:solidFill>
                <a:latin typeface="Cabin" pitchFamily="34" charset="0"/>
                <a:ea typeface="Cabin" pitchFamily="34" charset="-122"/>
                <a:cs typeface="Cabin" pitchFamily="34" charset="-120"/>
              </a:rPr>
              <a:t>Whether it's custom lengths, connectors, or specifications, we work closely with clients to tailor our cables to their unique needs.</a:t>
            </a:r>
            <a:endParaRPr lang="en-US" sz="188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139849" y="0"/>
            <a:ext cx="14630400" cy="822960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251590" y="273833"/>
            <a:ext cx="5632490" cy="704017"/>
          </a:xfrm>
          <a:prstGeom prst="rect">
            <a:avLst/>
          </a:prstGeom>
          <a:noFill/>
          <a:ln/>
        </p:spPr>
        <p:txBody>
          <a:bodyPr wrap="none" rtlCol="0" anchor="t"/>
          <a:lstStyle/>
          <a:p>
            <a:pPr marL="0" indent="0">
              <a:lnSpc>
                <a:spcPts val="5544"/>
              </a:lnSpc>
              <a:buNone/>
            </a:pPr>
            <a:r>
              <a:rPr lang="en-US" sz="4435" dirty="0">
                <a:solidFill>
                  <a:srgbClr val="FFFFFF"/>
                </a:solidFill>
                <a:latin typeface="Unbounded" pitchFamily="34" charset="0"/>
                <a:ea typeface="Unbounded" pitchFamily="34" charset="-122"/>
                <a:cs typeface="Unbounded" pitchFamily="34" charset="-120"/>
              </a:rPr>
              <a:t>Contact Us</a:t>
            </a:r>
            <a:endParaRPr lang="en-US" sz="4435" dirty="0"/>
          </a:p>
        </p:txBody>
      </p:sp>
      <p:sp>
        <p:nvSpPr>
          <p:cNvPr id="6" name="Shape 2"/>
          <p:cNvSpPr/>
          <p:nvPr/>
        </p:nvSpPr>
        <p:spPr>
          <a:xfrm>
            <a:off x="6324124" y="3130391"/>
            <a:ext cx="538520" cy="538520"/>
          </a:xfrm>
          <a:prstGeom prst="roundRect">
            <a:avLst>
              <a:gd name="adj" fmla="val 6668"/>
            </a:avLst>
          </a:prstGeom>
          <a:solidFill>
            <a:srgbClr val="304755"/>
          </a:solidFill>
          <a:ln/>
        </p:spPr>
      </p:sp>
      <p:sp>
        <p:nvSpPr>
          <p:cNvPr id="7" name="Text 3"/>
          <p:cNvSpPr/>
          <p:nvPr/>
        </p:nvSpPr>
        <p:spPr>
          <a:xfrm>
            <a:off x="6513790" y="3230642"/>
            <a:ext cx="159187" cy="337899"/>
          </a:xfrm>
          <a:prstGeom prst="rect">
            <a:avLst/>
          </a:prstGeom>
          <a:noFill/>
          <a:ln/>
        </p:spPr>
        <p:txBody>
          <a:bodyPr wrap="none" rtlCol="0" anchor="t"/>
          <a:lstStyle/>
          <a:p>
            <a:pPr marL="0" indent="0" algn="ctr">
              <a:lnSpc>
                <a:spcPts val="2661"/>
              </a:lnSpc>
              <a:buNone/>
            </a:pPr>
            <a:r>
              <a:rPr lang="en-US" sz="2661" dirty="0">
                <a:solidFill>
                  <a:srgbClr val="CAD6DE"/>
                </a:solidFill>
                <a:latin typeface="Unbounded" pitchFamily="34" charset="0"/>
                <a:ea typeface="Unbounded" pitchFamily="34" charset="-122"/>
                <a:cs typeface="Unbounded" pitchFamily="34" charset="-120"/>
              </a:rPr>
              <a:t>1</a:t>
            </a:r>
            <a:endParaRPr lang="en-US" sz="2661" dirty="0"/>
          </a:p>
        </p:txBody>
      </p:sp>
      <p:sp>
        <p:nvSpPr>
          <p:cNvPr id="8" name="Text 4"/>
          <p:cNvSpPr/>
          <p:nvPr/>
        </p:nvSpPr>
        <p:spPr>
          <a:xfrm>
            <a:off x="7101959" y="3130391"/>
            <a:ext cx="2816185" cy="351949"/>
          </a:xfrm>
          <a:prstGeom prst="rect">
            <a:avLst/>
          </a:prstGeom>
          <a:noFill/>
          <a:ln/>
        </p:spPr>
        <p:txBody>
          <a:bodyPr wrap="none" rtlCol="0" anchor="t"/>
          <a:lstStyle/>
          <a:p>
            <a:pPr marL="0" indent="0">
              <a:lnSpc>
                <a:spcPts val="2772"/>
              </a:lnSpc>
              <a:buNone/>
            </a:pPr>
            <a:r>
              <a:rPr lang="en-US" sz="2218" dirty="0">
                <a:solidFill>
                  <a:srgbClr val="CAD6DE"/>
                </a:solidFill>
                <a:latin typeface="Unbounded" pitchFamily="34" charset="0"/>
                <a:ea typeface="Unbounded" pitchFamily="34" charset="-122"/>
                <a:cs typeface="Unbounded" pitchFamily="34" charset="-120"/>
              </a:rPr>
              <a:t>Email</a:t>
            </a:r>
            <a:endParaRPr lang="en-US" sz="2218" dirty="0"/>
          </a:p>
        </p:txBody>
      </p:sp>
      <p:sp>
        <p:nvSpPr>
          <p:cNvPr id="9" name="Text 5"/>
          <p:cNvSpPr/>
          <p:nvPr/>
        </p:nvSpPr>
        <p:spPr>
          <a:xfrm>
            <a:off x="7101959" y="3625929"/>
            <a:ext cx="3016210" cy="766048"/>
          </a:xfrm>
          <a:prstGeom prst="rect">
            <a:avLst/>
          </a:prstGeom>
          <a:noFill/>
          <a:ln/>
        </p:spPr>
        <p:txBody>
          <a:bodyPr wrap="square" rtlCol="0" anchor="t"/>
          <a:lstStyle/>
          <a:p>
            <a:pPr marL="0" indent="0">
              <a:lnSpc>
                <a:spcPts val="3016"/>
              </a:lnSpc>
              <a:buNone/>
            </a:pPr>
            <a:r>
              <a:rPr lang="en-US" sz="1885" u="sng" dirty="0">
                <a:solidFill>
                  <a:schemeClr val="bg1"/>
                </a:solidFill>
                <a:latin typeface="Cabin" pitchFamily="34" charset="0"/>
                <a:ea typeface="Cabin" pitchFamily="34" charset="-122"/>
                <a:cs typeface="Cabin" pitchFamily="34" charset="-120"/>
                <a:hlinkClick r:id="rId5">
                  <a:extLst>
                    <a:ext uri="{A12FA001-AC4F-418D-AE19-62706E023703}">
                      <ahyp:hlinkClr xmlns:ahyp="http://schemas.microsoft.com/office/drawing/2018/hyperlinkcolor" val="tx"/>
                    </a:ext>
                  </a:extLst>
                </a:hlinkClick>
              </a:rPr>
              <a:t>dennyzhang@heron-sh.com</a:t>
            </a:r>
            <a:endParaRPr lang="en-US" sz="1885" dirty="0">
              <a:solidFill>
                <a:schemeClr val="bg1"/>
              </a:solidFill>
            </a:endParaRPr>
          </a:p>
        </p:txBody>
      </p:sp>
      <p:sp>
        <p:nvSpPr>
          <p:cNvPr id="10" name="Shape 6"/>
          <p:cNvSpPr/>
          <p:nvPr/>
        </p:nvSpPr>
        <p:spPr>
          <a:xfrm>
            <a:off x="10178058" y="3130391"/>
            <a:ext cx="538520" cy="538520"/>
          </a:xfrm>
          <a:prstGeom prst="roundRect">
            <a:avLst>
              <a:gd name="adj" fmla="val 6668"/>
            </a:avLst>
          </a:prstGeom>
          <a:solidFill>
            <a:srgbClr val="304755"/>
          </a:solidFill>
          <a:ln/>
        </p:spPr>
      </p:sp>
      <p:sp>
        <p:nvSpPr>
          <p:cNvPr id="11" name="Text 7"/>
          <p:cNvSpPr/>
          <p:nvPr/>
        </p:nvSpPr>
        <p:spPr>
          <a:xfrm>
            <a:off x="10313908" y="3230642"/>
            <a:ext cx="266700" cy="337899"/>
          </a:xfrm>
          <a:prstGeom prst="rect">
            <a:avLst/>
          </a:prstGeom>
          <a:noFill/>
          <a:ln/>
        </p:spPr>
        <p:txBody>
          <a:bodyPr wrap="none" rtlCol="0" anchor="t"/>
          <a:lstStyle/>
          <a:p>
            <a:pPr marL="0" indent="0" algn="ctr">
              <a:lnSpc>
                <a:spcPts val="2661"/>
              </a:lnSpc>
              <a:buNone/>
            </a:pPr>
            <a:r>
              <a:rPr lang="en-US" sz="2661" dirty="0">
                <a:solidFill>
                  <a:srgbClr val="CAD6DE"/>
                </a:solidFill>
                <a:latin typeface="Unbounded" pitchFamily="34" charset="0"/>
                <a:ea typeface="Unbounded" pitchFamily="34" charset="-122"/>
                <a:cs typeface="Unbounded" pitchFamily="34" charset="-120"/>
              </a:rPr>
              <a:t>2</a:t>
            </a:r>
            <a:endParaRPr lang="en-US" sz="2661" dirty="0"/>
          </a:p>
        </p:txBody>
      </p:sp>
      <p:sp>
        <p:nvSpPr>
          <p:cNvPr id="12" name="Text 8"/>
          <p:cNvSpPr/>
          <p:nvPr/>
        </p:nvSpPr>
        <p:spPr>
          <a:xfrm>
            <a:off x="10955893" y="3130391"/>
            <a:ext cx="2816185" cy="351949"/>
          </a:xfrm>
          <a:prstGeom prst="rect">
            <a:avLst/>
          </a:prstGeom>
          <a:noFill/>
          <a:ln/>
        </p:spPr>
        <p:txBody>
          <a:bodyPr wrap="none" rtlCol="0" anchor="t"/>
          <a:lstStyle/>
          <a:p>
            <a:pPr marL="0" indent="0">
              <a:lnSpc>
                <a:spcPts val="2772"/>
              </a:lnSpc>
              <a:buNone/>
            </a:pPr>
            <a:r>
              <a:rPr lang="en-US" sz="2218" dirty="0">
                <a:solidFill>
                  <a:srgbClr val="CAD6DE"/>
                </a:solidFill>
                <a:latin typeface="Unbounded" pitchFamily="34" charset="0"/>
                <a:ea typeface="Unbounded" pitchFamily="34" charset="-122"/>
                <a:cs typeface="Unbounded" pitchFamily="34" charset="-120"/>
              </a:rPr>
              <a:t>Phone</a:t>
            </a:r>
            <a:endParaRPr lang="en-US" sz="2218" dirty="0"/>
          </a:p>
        </p:txBody>
      </p:sp>
      <p:sp>
        <p:nvSpPr>
          <p:cNvPr id="13" name="Text 9"/>
          <p:cNvSpPr/>
          <p:nvPr/>
        </p:nvSpPr>
        <p:spPr>
          <a:xfrm>
            <a:off x="10955893" y="3625929"/>
            <a:ext cx="2836783" cy="383024"/>
          </a:xfrm>
          <a:prstGeom prst="rect">
            <a:avLst/>
          </a:prstGeom>
          <a:noFill/>
          <a:ln/>
        </p:spPr>
        <p:txBody>
          <a:bodyPr wrap="none" rtlCol="0" anchor="t"/>
          <a:lstStyle/>
          <a:p>
            <a:pPr marL="0" indent="0">
              <a:lnSpc>
                <a:spcPts val="3016"/>
              </a:lnSpc>
              <a:buNone/>
            </a:pPr>
            <a:r>
              <a:rPr lang="en-US" sz="1885" u="sng" dirty="0">
                <a:solidFill>
                  <a:schemeClr val="bg1"/>
                </a:solidFill>
                <a:latin typeface="Cabin" pitchFamily="34" charset="0"/>
                <a:ea typeface="Cabin" pitchFamily="34" charset="-122"/>
                <a:cs typeface="Cabin" pitchFamily="34" charset="-120"/>
                <a:hlinkClick r:id="rId6">
                  <a:extLst>
                    <a:ext uri="{A12FA001-AC4F-418D-AE19-62706E023703}">
                      <ahyp:hlinkClr xmlns:ahyp="http://schemas.microsoft.com/office/drawing/2018/hyperlinkcolor" val="tx"/>
                    </a:ext>
                  </a:extLst>
                </a:hlinkClick>
              </a:rPr>
              <a:t>+86-</a:t>
            </a:r>
            <a:r>
              <a:rPr lang="en-US" sz="1885" u="sng" dirty="0">
                <a:solidFill>
                  <a:schemeClr val="bg1"/>
                </a:solidFill>
                <a:latin typeface="Cabin" pitchFamily="34" charset="0"/>
                <a:ea typeface="Cabin" pitchFamily="34" charset="-122"/>
                <a:cs typeface="Cabin" pitchFamily="34" charset="-120"/>
              </a:rPr>
              <a:t>13761919353</a:t>
            </a:r>
            <a:endParaRPr lang="en-US" sz="1885" u="sng" dirty="0">
              <a:solidFill>
                <a:schemeClr val="bg1"/>
              </a:solidFill>
            </a:endParaRPr>
          </a:p>
        </p:txBody>
      </p:sp>
      <p:sp>
        <p:nvSpPr>
          <p:cNvPr id="14" name="Shape 10"/>
          <p:cNvSpPr/>
          <p:nvPr/>
        </p:nvSpPr>
        <p:spPr>
          <a:xfrm>
            <a:off x="6324124" y="4900493"/>
            <a:ext cx="538520" cy="538520"/>
          </a:xfrm>
          <a:prstGeom prst="roundRect">
            <a:avLst>
              <a:gd name="adj" fmla="val 6668"/>
            </a:avLst>
          </a:prstGeom>
          <a:solidFill>
            <a:srgbClr val="304755"/>
          </a:solidFill>
          <a:ln/>
        </p:spPr>
      </p:sp>
      <p:sp>
        <p:nvSpPr>
          <p:cNvPr id="15" name="Text 11"/>
          <p:cNvSpPr/>
          <p:nvPr/>
        </p:nvSpPr>
        <p:spPr>
          <a:xfrm>
            <a:off x="6457474" y="5000744"/>
            <a:ext cx="271701" cy="337899"/>
          </a:xfrm>
          <a:prstGeom prst="rect">
            <a:avLst/>
          </a:prstGeom>
          <a:noFill/>
          <a:ln/>
        </p:spPr>
        <p:txBody>
          <a:bodyPr wrap="none" rtlCol="0" anchor="t"/>
          <a:lstStyle/>
          <a:p>
            <a:pPr marL="0" indent="0" algn="ctr">
              <a:lnSpc>
                <a:spcPts val="2661"/>
              </a:lnSpc>
              <a:buNone/>
            </a:pPr>
            <a:r>
              <a:rPr lang="en-US" sz="2661" dirty="0">
                <a:solidFill>
                  <a:srgbClr val="CAD6DE"/>
                </a:solidFill>
                <a:latin typeface="Unbounded" pitchFamily="34" charset="0"/>
                <a:ea typeface="Unbounded" pitchFamily="34" charset="-122"/>
                <a:cs typeface="Unbounded" pitchFamily="34" charset="-120"/>
              </a:rPr>
              <a:t>3</a:t>
            </a:r>
            <a:endParaRPr lang="en-US" sz="2661" dirty="0"/>
          </a:p>
        </p:txBody>
      </p:sp>
      <p:sp>
        <p:nvSpPr>
          <p:cNvPr id="16" name="Text 12"/>
          <p:cNvSpPr/>
          <p:nvPr/>
        </p:nvSpPr>
        <p:spPr>
          <a:xfrm>
            <a:off x="7101959" y="4900493"/>
            <a:ext cx="2816185" cy="351949"/>
          </a:xfrm>
          <a:prstGeom prst="rect">
            <a:avLst/>
          </a:prstGeom>
          <a:noFill/>
          <a:ln/>
        </p:spPr>
        <p:txBody>
          <a:bodyPr wrap="none" rtlCol="0" anchor="t"/>
          <a:lstStyle/>
          <a:p>
            <a:pPr marL="0" indent="0">
              <a:lnSpc>
                <a:spcPts val="2772"/>
              </a:lnSpc>
              <a:buNone/>
            </a:pPr>
            <a:r>
              <a:rPr lang="en-US" sz="2218" dirty="0">
                <a:solidFill>
                  <a:srgbClr val="CAD6DE"/>
                </a:solidFill>
                <a:latin typeface="Unbounded" pitchFamily="34" charset="0"/>
                <a:ea typeface="Unbounded" pitchFamily="34" charset="-122"/>
                <a:cs typeface="Unbounded" pitchFamily="34" charset="-120"/>
              </a:rPr>
              <a:t>Address</a:t>
            </a:r>
            <a:endParaRPr lang="en-US" sz="2218" dirty="0"/>
          </a:p>
        </p:txBody>
      </p:sp>
      <p:sp>
        <p:nvSpPr>
          <p:cNvPr id="17" name="Text 13"/>
          <p:cNvSpPr/>
          <p:nvPr/>
        </p:nvSpPr>
        <p:spPr>
          <a:xfrm>
            <a:off x="7101959" y="5396032"/>
            <a:ext cx="6690717" cy="383024"/>
          </a:xfrm>
          <a:prstGeom prst="rect">
            <a:avLst/>
          </a:prstGeom>
          <a:noFill/>
          <a:ln/>
        </p:spPr>
        <p:txBody>
          <a:bodyPr wrap="none" rtlCol="0" anchor="t"/>
          <a:lstStyle/>
          <a:p>
            <a:pPr marL="0" indent="0">
              <a:lnSpc>
                <a:spcPts val="3016"/>
              </a:lnSpc>
              <a:buNone/>
            </a:pPr>
            <a:r>
              <a:rPr lang="en-US" sz="1885" dirty="0">
                <a:solidFill>
                  <a:srgbClr val="CAD6DE"/>
                </a:solidFill>
                <a:latin typeface="Cabin" pitchFamily="34" charset="0"/>
                <a:ea typeface="Cabin" pitchFamily="34" charset="-122"/>
                <a:cs typeface="Cabin" pitchFamily="34" charset="-120"/>
              </a:rPr>
              <a:t>No. 1, Lane 3999, Xiupu Road, Pudong New Area, Shanghai,China</a:t>
            </a:r>
            <a:endParaRPr lang="en-US" sz="1885" dirty="0"/>
          </a:p>
        </p:txBody>
      </p:sp>
      <p:sp>
        <p:nvSpPr>
          <p:cNvPr id="18" name="Text 14"/>
          <p:cNvSpPr/>
          <p:nvPr/>
        </p:nvSpPr>
        <p:spPr>
          <a:xfrm>
            <a:off x="6324124" y="6048256"/>
            <a:ext cx="7468553" cy="383024"/>
          </a:xfrm>
          <a:prstGeom prst="rect">
            <a:avLst/>
          </a:prstGeom>
          <a:noFill/>
          <a:ln/>
        </p:spPr>
        <p:txBody>
          <a:bodyPr wrap="none" rtlCol="0" anchor="t"/>
          <a:lstStyle/>
          <a:p>
            <a:pPr marL="0" indent="0">
              <a:lnSpc>
                <a:spcPts val="3016"/>
              </a:lnSpc>
              <a:buNone/>
            </a:pPr>
            <a:endParaRPr lang="en-US" sz="1885" dirty="0"/>
          </a:p>
        </p:txBody>
      </p:sp>
      <p:sp>
        <p:nvSpPr>
          <p:cNvPr id="19" name="文本框 18">
            <a:extLst>
              <a:ext uri="{FF2B5EF4-FFF2-40B4-BE49-F238E27FC236}">
                <a16:creationId xmlns:a16="http://schemas.microsoft.com/office/drawing/2014/main" id="{933FEE3F-1963-39B4-C0EB-272EE75A10D4}"/>
              </a:ext>
            </a:extLst>
          </p:cNvPr>
          <p:cNvSpPr txBox="1"/>
          <p:nvPr/>
        </p:nvSpPr>
        <p:spPr>
          <a:xfrm>
            <a:off x="6324124" y="1215614"/>
            <a:ext cx="7468553" cy="923330"/>
          </a:xfrm>
          <a:prstGeom prst="rect">
            <a:avLst/>
          </a:prstGeom>
          <a:noFill/>
        </p:spPr>
        <p:txBody>
          <a:bodyPr wrap="square" rtlCol="0">
            <a:spAutoFit/>
          </a:bodyPr>
          <a:lstStyle/>
          <a:p>
            <a:r>
              <a:rPr lang="en-US" altLang="zh-CN" dirty="0">
                <a:solidFill>
                  <a:schemeClr val="accent3">
                    <a:lumMod val="20000"/>
                    <a:lumOff val="80000"/>
                  </a:schemeClr>
                </a:solidFill>
              </a:rPr>
              <a:t>For inquiries, collaborations, and customs solutions, We invite you to explore our website or contact us directly for inquiries, collaboration, and custom solution, please contact us:</a:t>
            </a:r>
            <a:endParaRPr lang="zh-CN" altLang="en-US" dirty="0">
              <a:solidFill>
                <a:schemeClr val="accent3">
                  <a:lumMod val="20000"/>
                  <a:lumOff val="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p:cNvPicPr>
            <a:picLocks noChangeAspect="1"/>
          </p:cNvPicPr>
          <p:nvPr/>
        </p:nvPicPr>
        <p:blipFill>
          <a:blip r:embed="rId4"/>
          <a:srcRect l="5556" r="5556"/>
          <a:stretch/>
        </p:blipFill>
        <p:spPr>
          <a:xfrm>
            <a:off x="0" y="0"/>
            <a:ext cx="5486400" cy="8229600"/>
          </a:xfrm>
          <a:prstGeom prst="rect">
            <a:avLst/>
          </a:prstGeom>
        </p:spPr>
      </p:pic>
      <p:sp>
        <p:nvSpPr>
          <p:cNvPr id="5" name="Text 1"/>
          <p:cNvSpPr/>
          <p:nvPr/>
        </p:nvSpPr>
        <p:spPr>
          <a:xfrm>
            <a:off x="6072783" y="584359"/>
            <a:ext cx="5440918" cy="680085"/>
          </a:xfrm>
          <a:prstGeom prst="rect">
            <a:avLst/>
          </a:prstGeom>
          <a:noFill/>
          <a:ln/>
        </p:spPr>
        <p:txBody>
          <a:bodyPr wrap="none" rtlCol="0" anchor="t"/>
          <a:lstStyle/>
          <a:p>
            <a:pPr marL="0" indent="0">
              <a:lnSpc>
                <a:spcPts val="5355"/>
              </a:lnSpc>
              <a:buNone/>
            </a:pPr>
            <a:r>
              <a:rPr lang="en-US" sz="4284" dirty="0">
                <a:solidFill>
                  <a:srgbClr val="FFFFFF"/>
                </a:solidFill>
                <a:latin typeface="Unbounded" pitchFamily="34" charset="0"/>
                <a:ea typeface="Unbounded" pitchFamily="34" charset="-122"/>
                <a:cs typeface="Unbounded" pitchFamily="34" charset="-120"/>
              </a:rPr>
              <a:t>Reeling Cable</a:t>
            </a:r>
            <a:endParaRPr lang="en-US" sz="4284" dirty="0"/>
          </a:p>
        </p:txBody>
      </p:sp>
      <p:sp>
        <p:nvSpPr>
          <p:cNvPr id="6" name="Shape 2"/>
          <p:cNvSpPr/>
          <p:nvPr/>
        </p:nvSpPr>
        <p:spPr>
          <a:xfrm>
            <a:off x="6072783" y="1704261"/>
            <a:ext cx="376952" cy="376952"/>
          </a:xfrm>
          <a:prstGeom prst="roundRect">
            <a:avLst>
              <a:gd name="adj" fmla="val 6668"/>
            </a:avLst>
          </a:prstGeom>
          <a:solidFill>
            <a:srgbClr val="304755"/>
          </a:solidFill>
          <a:ln/>
        </p:spPr>
      </p:sp>
      <p:sp>
        <p:nvSpPr>
          <p:cNvPr id="7" name="Text 3"/>
          <p:cNvSpPr/>
          <p:nvPr/>
        </p:nvSpPr>
        <p:spPr>
          <a:xfrm>
            <a:off x="6205538" y="1774388"/>
            <a:ext cx="111443" cy="236577"/>
          </a:xfrm>
          <a:prstGeom prst="rect">
            <a:avLst/>
          </a:prstGeom>
          <a:noFill/>
          <a:ln/>
        </p:spPr>
        <p:txBody>
          <a:bodyPr wrap="none" rtlCol="0" anchor="t"/>
          <a:lstStyle/>
          <a:p>
            <a:pPr marL="0" indent="0" algn="ctr">
              <a:lnSpc>
                <a:spcPts val="1863"/>
              </a:lnSpc>
              <a:buNone/>
            </a:pPr>
            <a:r>
              <a:rPr lang="en-US" sz="1863" dirty="0">
                <a:solidFill>
                  <a:srgbClr val="CAD6DE"/>
                </a:solidFill>
                <a:latin typeface="Unbounded" pitchFamily="34" charset="0"/>
                <a:ea typeface="Unbounded" pitchFamily="34" charset="-122"/>
                <a:cs typeface="Unbounded" pitchFamily="34" charset="-120"/>
              </a:rPr>
              <a:t>1</a:t>
            </a:r>
            <a:endParaRPr lang="en-US" sz="1863" dirty="0"/>
          </a:p>
        </p:txBody>
      </p:sp>
      <p:sp>
        <p:nvSpPr>
          <p:cNvPr id="8" name="Text 4"/>
          <p:cNvSpPr/>
          <p:nvPr/>
        </p:nvSpPr>
        <p:spPr>
          <a:xfrm>
            <a:off x="6617256" y="1704261"/>
            <a:ext cx="1971318" cy="246459"/>
          </a:xfrm>
          <a:prstGeom prst="rect">
            <a:avLst/>
          </a:prstGeom>
          <a:noFill/>
          <a:ln/>
        </p:spPr>
        <p:txBody>
          <a:bodyPr wrap="none" rtlCol="0" anchor="t"/>
          <a:lstStyle/>
          <a:p>
            <a:pPr marL="0" indent="0">
              <a:lnSpc>
                <a:spcPts val="1940"/>
              </a:lnSpc>
              <a:buNone/>
            </a:pPr>
            <a:r>
              <a:rPr lang="en-US" sz="1552" b="1" dirty="0">
                <a:solidFill>
                  <a:srgbClr val="CAD6DE"/>
                </a:solidFill>
                <a:latin typeface="Unbounded" pitchFamily="34" charset="0"/>
                <a:ea typeface="Unbounded" pitchFamily="34" charset="-122"/>
                <a:cs typeface="Unbounded" pitchFamily="34" charset="-120"/>
              </a:rPr>
              <a:t>Technical data:</a:t>
            </a:r>
            <a:endParaRPr lang="en-US" sz="1552" dirty="0"/>
          </a:p>
        </p:txBody>
      </p:sp>
      <p:sp>
        <p:nvSpPr>
          <p:cNvPr id="9" name="Text 5"/>
          <p:cNvSpPr/>
          <p:nvPr/>
        </p:nvSpPr>
        <p:spPr>
          <a:xfrm>
            <a:off x="6617256" y="2051209"/>
            <a:ext cx="3357443"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Minimum bending radius:</a:t>
            </a:r>
            <a:r>
              <a:rPr lang="en-US" sz="1319" dirty="0">
                <a:solidFill>
                  <a:srgbClr val="CAD6DE"/>
                </a:solidFill>
                <a:latin typeface="Cabin" pitchFamily="34" charset="0"/>
                <a:ea typeface="Cabin" pitchFamily="34" charset="-122"/>
                <a:cs typeface="Cabin" pitchFamily="34" charset="-120"/>
              </a:rPr>
              <a:t> 10×outer diameter</a:t>
            </a:r>
            <a:endParaRPr lang="en-US" sz="1319" dirty="0"/>
          </a:p>
        </p:txBody>
      </p:sp>
      <p:sp>
        <p:nvSpPr>
          <p:cNvPr id="10" name="Text 6"/>
          <p:cNvSpPr/>
          <p:nvPr/>
        </p:nvSpPr>
        <p:spPr>
          <a:xfrm>
            <a:off x="6617256" y="2419707"/>
            <a:ext cx="3357443"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Temperature range:</a:t>
            </a:r>
            <a:endParaRPr lang="en-US" sz="1319" dirty="0"/>
          </a:p>
        </p:txBody>
      </p:sp>
      <p:sp>
        <p:nvSpPr>
          <p:cNvPr id="11" name="Text 7"/>
          <p:cNvSpPr/>
          <p:nvPr/>
        </p:nvSpPr>
        <p:spPr>
          <a:xfrm>
            <a:off x="6617256" y="2788206"/>
            <a:ext cx="3357443"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Mobile Installation：-20℃----+70℃</a:t>
            </a:r>
            <a:endParaRPr lang="en-US" sz="1319" dirty="0"/>
          </a:p>
        </p:txBody>
      </p:sp>
      <p:sp>
        <p:nvSpPr>
          <p:cNvPr id="12" name="Text 8"/>
          <p:cNvSpPr/>
          <p:nvPr/>
        </p:nvSpPr>
        <p:spPr>
          <a:xfrm>
            <a:off x="6617256" y="3156704"/>
            <a:ext cx="3357443"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Fixed Installation：-35℃---+80℃</a:t>
            </a:r>
            <a:endParaRPr lang="en-US" sz="1319" dirty="0"/>
          </a:p>
        </p:txBody>
      </p:sp>
      <p:sp>
        <p:nvSpPr>
          <p:cNvPr id="13" name="Text 9"/>
          <p:cNvSpPr/>
          <p:nvPr/>
        </p:nvSpPr>
        <p:spPr>
          <a:xfrm>
            <a:off x="6617256" y="3525203"/>
            <a:ext cx="3357443"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Test voltage:</a:t>
            </a:r>
            <a:r>
              <a:rPr lang="en-US" sz="1319" dirty="0">
                <a:solidFill>
                  <a:srgbClr val="CAD6DE"/>
                </a:solidFill>
                <a:latin typeface="Cabin" pitchFamily="34" charset="0"/>
                <a:ea typeface="Cabin" pitchFamily="34" charset="-122"/>
                <a:cs typeface="Cabin" pitchFamily="34" charset="-120"/>
              </a:rPr>
              <a:t> 4000V</a:t>
            </a:r>
            <a:endParaRPr lang="en-US" sz="1319" dirty="0"/>
          </a:p>
        </p:txBody>
      </p:sp>
      <p:sp>
        <p:nvSpPr>
          <p:cNvPr id="14" name="Text 10"/>
          <p:cNvSpPr/>
          <p:nvPr/>
        </p:nvSpPr>
        <p:spPr>
          <a:xfrm>
            <a:off x="6617256" y="3893701"/>
            <a:ext cx="3357443"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Working voltage：0.6</a:t>
            </a:r>
            <a:r>
              <a:rPr lang="en-US" sz="1319" dirty="0">
                <a:solidFill>
                  <a:srgbClr val="CAD6DE"/>
                </a:solidFill>
                <a:latin typeface="Cabin" pitchFamily="34" charset="0"/>
                <a:ea typeface="Cabin" pitchFamily="34" charset="-122"/>
                <a:cs typeface="Cabin" pitchFamily="34" charset="-120"/>
              </a:rPr>
              <a:t>/1KV</a:t>
            </a:r>
            <a:endParaRPr lang="en-US" sz="1319" dirty="0"/>
          </a:p>
        </p:txBody>
      </p:sp>
      <p:sp>
        <p:nvSpPr>
          <p:cNvPr id="15" name="Text 11"/>
          <p:cNvSpPr/>
          <p:nvPr/>
        </p:nvSpPr>
        <p:spPr>
          <a:xfrm>
            <a:off x="6617256" y="4262199"/>
            <a:ext cx="3357443" cy="268010"/>
          </a:xfrm>
          <a:prstGeom prst="rect">
            <a:avLst/>
          </a:prstGeom>
          <a:noFill/>
          <a:ln/>
        </p:spPr>
        <p:txBody>
          <a:bodyPr wrap="none" rtlCol="0" anchor="t"/>
          <a:lstStyle/>
          <a:p>
            <a:pPr marL="0" indent="0">
              <a:lnSpc>
                <a:spcPts val="2111"/>
              </a:lnSpc>
              <a:buNone/>
            </a:pPr>
            <a:endParaRPr lang="en-US" sz="1319" dirty="0"/>
          </a:p>
        </p:txBody>
      </p:sp>
      <p:sp>
        <p:nvSpPr>
          <p:cNvPr id="16" name="Text 12"/>
          <p:cNvSpPr/>
          <p:nvPr/>
        </p:nvSpPr>
        <p:spPr>
          <a:xfrm>
            <a:off x="6617256" y="4630698"/>
            <a:ext cx="3357443" cy="268010"/>
          </a:xfrm>
          <a:prstGeom prst="rect">
            <a:avLst/>
          </a:prstGeom>
          <a:noFill/>
          <a:ln/>
        </p:spPr>
        <p:txBody>
          <a:bodyPr wrap="none" rtlCol="0" anchor="t"/>
          <a:lstStyle/>
          <a:p>
            <a:pPr marL="0" indent="0">
              <a:lnSpc>
                <a:spcPts val="2111"/>
              </a:lnSpc>
              <a:buNone/>
            </a:pPr>
            <a:endParaRPr lang="en-US" sz="1319" dirty="0"/>
          </a:p>
        </p:txBody>
      </p:sp>
      <p:sp>
        <p:nvSpPr>
          <p:cNvPr id="17" name="Shape 13"/>
          <p:cNvSpPr/>
          <p:nvPr/>
        </p:nvSpPr>
        <p:spPr>
          <a:xfrm>
            <a:off x="10142220" y="1704261"/>
            <a:ext cx="376952" cy="376952"/>
          </a:xfrm>
          <a:prstGeom prst="roundRect">
            <a:avLst>
              <a:gd name="adj" fmla="val 6668"/>
            </a:avLst>
          </a:prstGeom>
          <a:solidFill>
            <a:srgbClr val="304755"/>
          </a:solidFill>
          <a:ln/>
        </p:spPr>
      </p:sp>
      <p:sp>
        <p:nvSpPr>
          <p:cNvPr id="18" name="Text 14"/>
          <p:cNvSpPr/>
          <p:nvPr/>
        </p:nvSpPr>
        <p:spPr>
          <a:xfrm>
            <a:off x="10237351" y="1774388"/>
            <a:ext cx="186571" cy="236577"/>
          </a:xfrm>
          <a:prstGeom prst="rect">
            <a:avLst/>
          </a:prstGeom>
          <a:noFill/>
          <a:ln/>
        </p:spPr>
        <p:txBody>
          <a:bodyPr wrap="none" rtlCol="0" anchor="t"/>
          <a:lstStyle/>
          <a:p>
            <a:pPr marL="0" indent="0" algn="ctr">
              <a:lnSpc>
                <a:spcPts val="1863"/>
              </a:lnSpc>
              <a:buNone/>
            </a:pPr>
            <a:r>
              <a:rPr lang="en-US" sz="1863" dirty="0">
                <a:solidFill>
                  <a:srgbClr val="CAD6DE"/>
                </a:solidFill>
                <a:latin typeface="Unbounded" pitchFamily="34" charset="0"/>
                <a:ea typeface="Unbounded" pitchFamily="34" charset="-122"/>
                <a:cs typeface="Unbounded" pitchFamily="34" charset="-120"/>
              </a:rPr>
              <a:t>2</a:t>
            </a:r>
            <a:endParaRPr lang="en-US" sz="1863" dirty="0"/>
          </a:p>
        </p:txBody>
      </p:sp>
      <p:sp>
        <p:nvSpPr>
          <p:cNvPr id="19" name="Text 15"/>
          <p:cNvSpPr/>
          <p:nvPr/>
        </p:nvSpPr>
        <p:spPr>
          <a:xfrm>
            <a:off x="10686693" y="1704261"/>
            <a:ext cx="1971318" cy="246459"/>
          </a:xfrm>
          <a:prstGeom prst="rect">
            <a:avLst/>
          </a:prstGeom>
          <a:noFill/>
          <a:ln/>
        </p:spPr>
        <p:txBody>
          <a:bodyPr wrap="none" rtlCol="0" anchor="t"/>
          <a:lstStyle/>
          <a:p>
            <a:pPr marL="0" indent="0">
              <a:lnSpc>
                <a:spcPts val="1940"/>
              </a:lnSpc>
              <a:buNone/>
            </a:pPr>
            <a:r>
              <a:rPr lang="en-US" sz="1552" b="1" dirty="0">
                <a:solidFill>
                  <a:srgbClr val="CAD6DE"/>
                </a:solidFill>
                <a:latin typeface="Unbounded" pitchFamily="34" charset="0"/>
                <a:ea typeface="Unbounded" pitchFamily="34" charset="-122"/>
                <a:cs typeface="Unbounded" pitchFamily="34" charset="-120"/>
              </a:rPr>
              <a:t>Construction:</a:t>
            </a:r>
            <a:endParaRPr lang="en-US" sz="1552" dirty="0"/>
          </a:p>
        </p:txBody>
      </p:sp>
      <p:sp>
        <p:nvSpPr>
          <p:cNvPr id="20" name="Text 16"/>
          <p:cNvSpPr/>
          <p:nvPr/>
        </p:nvSpPr>
        <p:spPr>
          <a:xfrm>
            <a:off x="10686693" y="2051209"/>
            <a:ext cx="3357443" cy="53601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Conductor:</a:t>
            </a:r>
            <a:r>
              <a:rPr lang="en-US" sz="1319" dirty="0">
                <a:solidFill>
                  <a:srgbClr val="CAD6DE"/>
                </a:solidFill>
                <a:latin typeface="Cabin" pitchFamily="34" charset="0"/>
                <a:ea typeface="Cabin" pitchFamily="34" charset="-122"/>
                <a:cs typeface="Cabin" pitchFamily="34" charset="-120"/>
              </a:rPr>
              <a:t> Multiple strands of ultra-fine stranded oxygen-free</a:t>
            </a:r>
            <a:endParaRPr lang="en-US" sz="1319" dirty="0"/>
          </a:p>
        </p:txBody>
      </p:sp>
      <p:sp>
        <p:nvSpPr>
          <p:cNvPr id="21" name="Text 17"/>
          <p:cNvSpPr/>
          <p:nvPr/>
        </p:nvSpPr>
        <p:spPr>
          <a:xfrm>
            <a:off x="10686693" y="2687717"/>
            <a:ext cx="3357443"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copper wire, VDE0295CLASS 5 compliant</a:t>
            </a:r>
            <a:endParaRPr lang="en-US" sz="1319" dirty="0"/>
          </a:p>
        </p:txBody>
      </p:sp>
      <p:sp>
        <p:nvSpPr>
          <p:cNvPr id="22" name="Text 18"/>
          <p:cNvSpPr/>
          <p:nvPr/>
        </p:nvSpPr>
        <p:spPr>
          <a:xfrm>
            <a:off x="10686693" y="3056215"/>
            <a:ext cx="3357443" cy="53601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Insulation:</a:t>
            </a:r>
            <a:r>
              <a:rPr lang="en-US" sz="1319" dirty="0">
                <a:solidFill>
                  <a:srgbClr val="CAD6DE"/>
                </a:solidFill>
                <a:latin typeface="Cabin" pitchFamily="34" charset="0"/>
                <a:ea typeface="Cabin" pitchFamily="34" charset="-122"/>
                <a:cs typeface="Cabin" pitchFamily="34" charset="-120"/>
              </a:rPr>
              <a:t> A special blend of Tin-fine PVC soft insulation</a:t>
            </a:r>
            <a:endParaRPr lang="en-US" sz="1319" dirty="0"/>
          </a:p>
        </p:txBody>
      </p:sp>
      <p:sp>
        <p:nvSpPr>
          <p:cNvPr id="23" name="Text 19"/>
          <p:cNvSpPr/>
          <p:nvPr/>
        </p:nvSpPr>
        <p:spPr>
          <a:xfrm>
            <a:off x="10686693" y="3692723"/>
            <a:ext cx="3357443" cy="107203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Inner core Color:</a:t>
            </a:r>
            <a:r>
              <a:rPr lang="en-US" sz="1319" dirty="0">
                <a:solidFill>
                  <a:srgbClr val="CAD6DE"/>
                </a:solidFill>
                <a:latin typeface="Cabin" pitchFamily="34" charset="0"/>
                <a:ea typeface="Cabin" pitchFamily="34" charset="-122"/>
                <a:cs typeface="Cabin" pitchFamily="34" charset="-120"/>
              </a:rPr>
              <a:t> Color coding according to IEC60227，Color marking, digital marking can be customized，according to customer's specific requirements</a:t>
            </a:r>
            <a:endParaRPr lang="en-US" sz="1319" dirty="0"/>
          </a:p>
        </p:txBody>
      </p:sp>
      <p:sp>
        <p:nvSpPr>
          <p:cNvPr id="24" name="Text 20"/>
          <p:cNvSpPr/>
          <p:nvPr/>
        </p:nvSpPr>
        <p:spPr>
          <a:xfrm>
            <a:off x="10686693" y="4865251"/>
            <a:ext cx="3357443"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Inner liner:</a:t>
            </a:r>
            <a:r>
              <a:rPr lang="en-US" sz="1319" dirty="0">
                <a:solidFill>
                  <a:srgbClr val="CAD6DE"/>
                </a:solidFill>
                <a:latin typeface="Cabin" pitchFamily="34" charset="0"/>
                <a:ea typeface="Cabin" pitchFamily="34" charset="-122"/>
                <a:cs typeface="Cabin" pitchFamily="34" charset="-120"/>
              </a:rPr>
              <a:t> Special non-woven wrap cushioning</a:t>
            </a:r>
            <a:endParaRPr lang="en-US" sz="1319" dirty="0"/>
          </a:p>
        </p:txBody>
      </p:sp>
      <p:sp>
        <p:nvSpPr>
          <p:cNvPr id="25" name="Text 21"/>
          <p:cNvSpPr/>
          <p:nvPr/>
        </p:nvSpPr>
        <p:spPr>
          <a:xfrm>
            <a:off x="10686693" y="5233749"/>
            <a:ext cx="3357443" cy="536019"/>
          </a:xfrm>
          <a:prstGeom prst="rect">
            <a:avLst/>
          </a:prstGeom>
          <a:noFill/>
          <a:ln/>
        </p:spPr>
        <p:txBody>
          <a:bodyPr wrap="squar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Reinforce:</a:t>
            </a:r>
            <a:r>
              <a:rPr lang="en-US" sz="1319" dirty="0">
                <a:solidFill>
                  <a:srgbClr val="CAD6DE"/>
                </a:solidFill>
                <a:latin typeface="Cabin" pitchFamily="34" charset="0"/>
                <a:ea typeface="Cabin" pitchFamily="34" charset="-122"/>
                <a:cs typeface="Cabin" pitchFamily="34" charset="-120"/>
              </a:rPr>
              <a:t> Multi-strand jute rope filling (optional)</a:t>
            </a:r>
            <a:endParaRPr lang="en-US" sz="1319" dirty="0"/>
          </a:p>
        </p:txBody>
      </p:sp>
      <p:sp>
        <p:nvSpPr>
          <p:cNvPr id="26" name="Text 22"/>
          <p:cNvSpPr/>
          <p:nvPr/>
        </p:nvSpPr>
        <p:spPr>
          <a:xfrm>
            <a:off x="10686693" y="5870258"/>
            <a:ext cx="3357443"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Sheath: </a:t>
            </a:r>
            <a:r>
              <a:rPr lang="en-US" sz="1319" dirty="0">
                <a:solidFill>
                  <a:srgbClr val="CAD6DE"/>
                </a:solidFill>
                <a:latin typeface="Cabin" pitchFamily="34" charset="0"/>
                <a:ea typeface="Cabin" pitchFamily="34" charset="-122"/>
                <a:cs typeface="Cabin" pitchFamily="34" charset="-120"/>
              </a:rPr>
              <a:t>Special PVC, black,</a:t>
            </a:r>
            <a:endParaRPr lang="en-US" sz="1319" dirty="0"/>
          </a:p>
        </p:txBody>
      </p:sp>
      <p:sp>
        <p:nvSpPr>
          <p:cNvPr id="27" name="Shape 23"/>
          <p:cNvSpPr/>
          <p:nvPr/>
        </p:nvSpPr>
        <p:spPr>
          <a:xfrm>
            <a:off x="6072783" y="6494264"/>
            <a:ext cx="376952" cy="376952"/>
          </a:xfrm>
          <a:prstGeom prst="roundRect">
            <a:avLst>
              <a:gd name="adj" fmla="val 6668"/>
            </a:avLst>
          </a:prstGeom>
          <a:solidFill>
            <a:srgbClr val="304755"/>
          </a:solidFill>
          <a:ln/>
        </p:spPr>
      </p:sp>
      <p:sp>
        <p:nvSpPr>
          <p:cNvPr id="28" name="Text 24"/>
          <p:cNvSpPr/>
          <p:nvPr/>
        </p:nvSpPr>
        <p:spPr>
          <a:xfrm>
            <a:off x="6166128" y="6564392"/>
            <a:ext cx="190143" cy="236577"/>
          </a:xfrm>
          <a:prstGeom prst="rect">
            <a:avLst/>
          </a:prstGeom>
          <a:noFill/>
          <a:ln/>
        </p:spPr>
        <p:txBody>
          <a:bodyPr wrap="none" rtlCol="0" anchor="t"/>
          <a:lstStyle/>
          <a:p>
            <a:pPr marL="0" indent="0" algn="ctr">
              <a:lnSpc>
                <a:spcPts val="1863"/>
              </a:lnSpc>
              <a:buNone/>
            </a:pPr>
            <a:r>
              <a:rPr lang="en-US" sz="1863" dirty="0">
                <a:solidFill>
                  <a:srgbClr val="CAD6DE"/>
                </a:solidFill>
                <a:latin typeface="Unbounded" pitchFamily="34" charset="0"/>
                <a:ea typeface="Unbounded" pitchFamily="34" charset="-122"/>
                <a:cs typeface="Unbounded" pitchFamily="34" charset="-120"/>
              </a:rPr>
              <a:t>3</a:t>
            </a:r>
            <a:endParaRPr lang="en-US" sz="1863" dirty="0"/>
          </a:p>
        </p:txBody>
      </p:sp>
      <p:sp>
        <p:nvSpPr>
          <p:cNvPr id="29" name="Text 25"/>
          <p:cNvSpPr/>
          <p:nvPr/>
        </p:nvSpPr>
        <p:spPr>
          <a:xfrm>
            <a:off x="6617256" y="6494264"/>
            <a:ext cx="1971318" cy="246459"/>
          </a:xfrm>
          <a:prstGeom prst="rect">
            <a:avLst/>
          </a:prstGeom>
          <a:noFill/>
          <a:ln/>
        </p:spPr>
        <p:txBody>
          <a:bodyPr wrap="none" rtlCol="0" anchor="t"/>
          <a:lstStyle/>
          <a:p>
            <a:pPr marL="0" indent="0">
              <a:lnSpc>
                <a:spcPts val="1940"/>
              </a:lnSpc>
              <a:buNone/>
            </a:pPr>
            <a:r>
              <a:rPr lang="en-US" sz="1552" b="1" dirty="0">
                <a:solidFill>
                  <a:srgbClr val="CAD6DE"/>
                </a:solidFill>
                <a:latin typeface="Unbounded" pitchFamily="34" charset="0"/>
                <a:ea typeface="Unbounded" pitchFamily="34" charset="-122"/>
                <a:cs typeface="Unbounded" pitchFamily="34" charset="-120"/>
              </a:rPr>
              <a:t>Applications:</a:t>
            </a:r>
            <a:endParaRPr lang="en-US" sz="1552" dirty="0"/>
          </a:p>
        </p:txBody>
      </p:sp>
      <p:sp>
        <p:nvSpPr>
          <p:cNvPr id="30" name="Text 26"/>
          <p:cNvSpPr/>
          <p:nvPr/>
        </p:nvSpPr>
        <p:spPr>
          <a:xfrm>
            <a:off x="6617256" y="6841212"/>
            <a:ext cx="7426762" cy="804029"/>
          </a:xfrm>
          <a:prstGeom prst="rect">
            <a:avLst/>
          </a:prstGeom>
          <a:noFill/>
          <a:ln/>
        </p:spPr>
        <p:txBody>
          <a:bodyPr wrap="squar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Widely used in gantry cranes need to use flat cable in the reel or reel equipment, use with ports, docks, steel, coal mines, power plants and other occasions, the use of the environment is relatively harsh, with high mechanical stress, etc.. Used outdoors.</a:t>
            </a:r>
            <a:endParaRPr lang="en-US" sz="131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6DD10A7-FD29-0F01-E10F-5AABCC06E0BA}"/>
              </a:ext>
            </a:extLst>
          </p:cNvPr>
          <p:cNvGraphicFramePr>
            <a:graphicFrameLocks noGrp="1"/>
          </p:cNvGraphicFramePr>
          <p:nvPr>
            <p:custDataLst>
              <p:tags r:id="rId1"/>
            </p:custDataLst>
            <p:extLst>
              <p:ext uri="{D42A27DB-BD31-4B8C-83A1-F6EECF244321}">
                <p14:modId xmlns:p14="http://schemas.microsoft.com/office/powerpoint/2010/main" val="29658657"/>
              </p:ext>
            </p:extLst>
          </p:nvPr>
        </p:nvGraphicFramePr>
        <p:xfrm>
          <a:off x="1989439" y="407773"/>
          <a:ext cx="10651522" cy="7525264"/>
        </p:xfrm>
        <a:graphic>
          <a:graphicData uri="http://schemas.openxmlformats.org/drawingml/2006/table">
            <a:tbl>
              <a:tblPr firstRow="1" bandRow="1">
                <a:tableStyleId>{E8034E78-7F5D-4C2E-B375-FC64B27BC917}</a:tableStyleId>
              </a:tblPr>
              <a:tblGrid>
                <a:gridCol w="2021382">
                  <a:extLst>
                    <a:ext uri="{9D8B030D-6E8A-4147-A177-3AD203B41FA5}">
                      <a16:colId xmlns:a16="http://schemas.microsoft.com/office/drawing/2014/main" val="20001"/>
                    </a:ext>
                  </a:extLst>
                </a:gridCol>
                <a:gridCol w="2157535">
                  <a:extLst>
                    <a:ext uri="{9D8B030D-6E8A-4147-A177-3AD203B41FA5}">
                      <a16:colId xmlns:a16="http://schemas.microsoft.com/office/drawing/2014/main" val="20002"/>
                    </a:ext>
                  </a:extLst>
                </a:gridCol>
                <a:gridCol w="2157535">
                  <a:extLst>
                    <a:ext uri="{9D8B030D-6E8A-4147-A177-3AD203B41FA5}">
                      <a16:colId xmlns:a16="http://schemas.microsoft.com/office/drawing/2014/main" val="2901587319"/>
                    </a:ext>
                  </a:extLst>
                </a:gridCol>
                <a:gridCol w="2157535">
                  <a:extLst>
                    <a:ext uri="{9D8B030D-6E8A-4147-A177-3AD203B41FA5}">
                      <a16:colId xmlns:a16="http://schemas.microsoft.com/office/drawing/2014/main" val="1610957637"/>
                    </a:ext>
                  </a:extLst>
                </a:gridCol>
                <a:gridCol w="2157535">
                  <a:extLst>
                    <a:ext uri="{9D8B030D-6E8A-4147-A177-3AD203B41FA5}">
                      <a16:colId xmlns:a16="http://schemas.microsoft.com/office/drawing/2014/main" val="3831739850"/>
                    </a:ext>
                  </a:extLst>
                </a:gridCol>
              </a:tblGrid>
              <a:tr h="754503">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Type</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Specification</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Conductor Structure</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Density</a:t>
                      </a:r>
                    </a:p>
                    <a:p>
                      <a:pPr algn="ctr"/>
                      <a:r>
                        <a:rPr lang="en-US" altLang="zh-CN" sz="1800" b="1" i="0" u="none" strike="noStrike" kern="1200" baseline="0" dirty="0">
                          <a:solidFill>
                            <a:schemeClr val="lt1"/>
                          </a:solidFill>
                          <a:latin typeface="+mn-lt"/>
                          <a:ea typeface="+mn-ea"/>
                          <a:cs typeface="+mn-cs"/>
                        </a:rPr>
                        <a:t>Kg/km</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Approximate Diameter</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481173">
                <a:tc>
                  <a:txBody>
                    <a:bodyPr/>
                    <a:lstStyle/>
                    <a:p>
                      <a:pPr algn="ctr" latinLnBrk="1"/>
                      <a:r>
                        <a:rPr lang="en-US" altLang="ko-KR" sz="1400" dirty="0">
                          <a:solidFill>
                            <a:schemeClr val="tx1"/>
                          </a:solidFill>
                          <a:effectLst/>
                          <a:latin typeface="+mj-ea"/>
                          <a:ea typeface="+mj-ea"/>
                        </a:rPr>
                        <a:t>YVUBGT/Flat</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0.5*3C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28/0.15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73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9556">
                <a:tc>
                  <a:txBody>
                    <a:bodyPr/>
                    <a:lstStyle/>
                    <a:p>
                      <a:pPr algn="ctr" latinLnBrk="1"/>
                      <a:r>
                        <a:rPr lang="en-US" altLang="ko-KR" sz="1400" kern="1200" dirty="0">
                          <a:solidFill>
                            <a:schemeClr val="tx1"/>
                          </a:solidFill>
                          <a:effectLst/>
                          <a:latin typeface="+mj-ea"/>
                          <a:ea typeface="+mn-ea"/>
                          <a:cs typeface="+mn-cs"/>
                        </a:rPr>
                        <a:t>YVUBGT/Flat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0.5*4C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28/0.15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88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09924"/>
                  </a:ext>
                </a:extLst>
              </a:tr>
              <a:tr h="481914">
                <a:tc>
                  <a:txBody>
                    <a:bodyPr/>
                    <a:lstStyle/>
                    <a:p>
                      <a:pPr algn="ctr" latinLnBrk="1"/>
                      <a:r>
                        <a:rPr lang="en-US" altLang="ko-KR" sz="1400" kern="1200" dirty="0">
                          <a:solidFill>
                            <a:schemeClr val="tx1"/>
                          </a:solidFill>
                          <a:effectLst/>
                          <a:latin typeface="+mj-ea"/>
                          <a:ea typeface="+mn-ea"/>
                          <a:cs typeface="+mn-cs"/>
                        </a:rPr>
                        <a:t>YVUBGT/Flat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0.5*5C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28/0.15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104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061676"/>
                  </a:ext>
                </a:extLst>
              </a:tr>
              <a:tr h="481913">
                <a:tc>
                  <a:txBody>
                    <a:bodyPr/>
                    <a:lstStyle/>
                    <a:p>
                      <a:pPr algn="ctr" latinLnBrk="1"/>
                      <a:r>
                        <a:rPr lang="en-US" altLang="ko-KR" sz="1400" kern="1200" dirty="0">
                          <a:solidFill>
                            <a:schemeClr val="tx1"/>
                          </a:solidFill>
                          <a:effectLst/>
                          <a:latin typeface="+mj-ea"/>
                          <a:ea typeface="+mn-ea"/>
                          <a:cs typeface="+mn-cs"/>
                        </a:rPr>
                        <a:t>YVUBGT/Flat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0.5*6C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28/0.15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121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4844">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YVUBGT/Flat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0.5*8C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28/0.15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178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4090806"/>
                  </a:ext>
                </a:extLst>
              </a:tr>
              <a:tr h="444843">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YVUBGT/Flat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0.5*9C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28/0.15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188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391638"/>
                  </a:ext>
                </a:extLst>
              </a:tr>
              <a:tr h="444843">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YVUBGT/Flat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0.5*10C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28/0.15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205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461285"/>
                  </a:ext>
                </a:extLst>
              </a:tr>
              <a:tr h="444843">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YVUBGT/Flat</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0.5*20C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28/0.15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360</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909560"/>
                  </a:ext>
                </a:extLst>
              </a:tr>
              <a:tr h="444843">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YVUBT/Flat</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0.75*3C</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89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949710"/>
                  </a:ext>
                </a:extLst>
              </a:tr>
              <a:tr h="444843">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YVUBT/Flat</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0.75*6C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311230"/>
                  </a:ext>
                </a:extLst>
              </a:tr>
              <a:tr h="407773">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YVUBT/Flat</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0.75*12C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295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02917"/>
                  </a:ext>
                </a:extLst>
              </a:tr>
              <a:tr h="4572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YVUBT/Flat</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0.75*16C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30/0.18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374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16.9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480298"/>
                  </a:ext>
                </a:extLst>
              </a:tr>
              <a:tr h="4572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YVUBT/Flat</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1.0*2C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40/0.18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137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024718"/>
                  </a:ext>
                </a:extLst>
              </a:tr>
              <a:tr h="469556">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YVUBT/Flat</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1.0*6C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40/0.18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299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510563"/>
                  </a:ext>
                </a:extLst>
              </a:tr>
              <a:tr h="395417">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YVUBT/Flat</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1.0*10C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40/0.18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358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6924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6DD10A7-FD29-0F01-E10F-5AABCC06E0BA}"/>
              </a:ext>
            </a:extLst>
          </p:cNvPr>
          <p:cNvGraphicFramePr>
            <a:graphicFrameLocks noGrp="1"/>
          </p:cNvGraphicFramePr>
          <p:nvPr>
            <p:custDataLst>
              <p:tags r:id="rId1"/>
            </p:custDataLst>
            <p:extLst>
              <p:ext uri="{D42A27DB-BD31-4B8C-83A1-F6EECF244321}">
                <p14:modId xmlns:p14="http://schemas.microsoft.com/office/powerpoint/2010/main" val="2672778221"/>
              </p:ext>
            </p:extLst>
          </p:nvPr>
        </p:nvGraphicFramePr>
        <p:xfrm>
          <a:off x="1989439" y="407773"/>
          <a:ext cx="10651522" cy="7525264"/>
        </p:xfrm>
        <a:graphic>
          <a:graphicData uri="http://schemas.openxmlformats.org/drawingml/2006/table">
            <a:tbl>
              <a:tblPr firstRow="1" bandRow="1">
                <a:tableStyleId>{E8034E78-7F5D-4C2E-B375-FC64B27BC917}</a:tableStyleId>
              </a:tblPr>
              <a:tblGrid>
                <a:gridCol w="2021382">
                  <a:extLst>
                    <a:ext uri="{9D8B030D-6E8A-4147-A177-3AD203B41FA5}">
                      <a16:colId xmlns:a16="http://schemas.microsoft.com/office/drawing/2014/main" val="20001"/>
                    </a:ext>
                  </a:extLst>
                </a:gridCol>
                <a:gridCol w="2157535">
                  <a:extLst>
                    <a:ext uri="{9D8B030D-6E8A-4147-A177-3AD203B41FA5}">
                      <a16:colId xmlns:a16="http://schemas.microsoft.com/office/drawing/2014/main" val="20002"/>
                    </a:ext>
                  </a:extLst>
                </a:gridCol>
                <a:gridCol w="2157535">
                  <a:extLst>
                    <a:ext uri="{9D8B030D-6E8A-4147-A177-3AD203B41FA5}">
                      <a16:colId xmlns:a16="http://schemas.microsoft.com/office/drawing/2014/main" val="2901587319"/>
                    </a:ext>
                  </a:extLst>
                </a:gridCol>
                <a:gridCol w="2157535">
                  <a:extLst>
                    <a:ext uri="{9D8B030D-6E8A-4147-A177-3AD203B41FA5}">
                      <a16:colId xmlns:a16="http://schemas.microsoft.com/office/drawing/2014/main" val="1610957637"/>
                    </a:ext>
                  </a:extLst>
                </a:gridCol>
                <a:gridCol w="2157535">
                  <a:extLst>
                    <a:ext uri="{9D8B030D-6E8A-4147-A177-3AD203B41FA5}">
                      <a16:colId xmlns:a16="http://schemas.microsoft.com/office/drawing/2014/main" val="3831739850"/>
                    </a:ext>
                  </a:extLst>
                </a:gridCol>
              </a:tblGrid>
              <a:tr h="754503">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Type</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Specification</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Conductor Structure</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Density</a:t>
                      </a:r>
                    </a:p>
                    <a:p>
                      <a:pPr algn="ctr"/>
                      <a:r>
                        <a:rPr lang="en-US" altLang="zh-CN" sz="1800" b="1" i="0" u="none" strike="noStrike" kern="1200" baseline="0" dirty="0">
                          <a:solidFill>
                            <a:schemeClr val="lt1"/>
                          </a:solidFill>
                          <a:latin typeface="+mn-lt"/>
                          <a:ea typeface="+mn-ea"/>
                          <a:cs typeface="+mn-cs"/>
                        </a:rPr>
                        <a:t>Kg/km</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Approximate Diameter</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481173">
                <a:tc>
                  <a:txBody>
                    <a:bodyPr/>
                    <a:lstStyle/>
                    <a:p>
                      <a:pPr algn="ctr" latinLnBrk="1"/>
                      <a:r>
                        <a:rPr lang="en-US" altLang="ko-KR" sz="1400" dirty="0">
                          <a:solidFill>
                            <a:schemeClr val="tx1"/>
                          </a:solidFill>
                          <a:effectLst/>
                          <a:latin typeface="+mj-ea"/>
                          <a:ea typeface="+mj-ea"/>
                        </a:rPr>
                        <a:t>YVURGT/Round</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1.5*3C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59/0.15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146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9556">
                <a:tc>
                  <a:txBody>
                    <a:bodyPr/>
                    <a:lstStyle/>
                    <a:p>
                      <a:pPr algn="ctr" latinLnBrk="1"/>
                      <a:r>
                        <a:rPr lang="en-US" altLang="ko-KR" sz="1400" kern="1200" dirty="0">
                          <a:solidFill>
                            <a:schemeClr val="tx1"/>
                          </a:solidFill>
                          <a:effectLst/>
                          <a:latin typeface="+mj-ea"/>
                          <a:ea typeface="+mn-ea"/>
                          <a:cs typeface="+mn-cs"/>
                        </a:rPr>
                        <a:t>YVURGT/Round</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181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10.7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09924"/>
                  </a:ext>
                </a:extLst>
              </a:tr>
              <a:tr h="481914">
                <a:tc>
                  <a:txBody>
                    <a:bodyPr/>
                    <a:lstStyle/>
                    <a:p>
                      <a:pPr algn="ctr" latinLnBrk="1"/>
                      <a:r>
                        <a:rPr lang="en-US" altLang="ko-KR" sz="1400" kern="1200" dirty="0">
                          <a:solidFill>
                            <a:schemeClr val="tx1"/>
                          </a:solidFill>
                          <a:effectLst/>
                          <a:latin typeface="+mj-ea"/>
                          <a:ea typeface="+mn-ea"/>
                          <a:cs typeface="+mn-cs"/>
                        </a:rPr>
                        <a:t>YVURGT/Round</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1.5*5C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217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11.6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061676"/>
                  </a:ext>
                </a:extLst>
              </a:tr>
              <a:tr h="481913">
                <a:tc>
                  <a:txBody>
                    <a:bodyPr/>
                    <a:lstStyle/>
                    <a:p>
                      <a:pPr algn="ctr" latinLnBrk="1"/>
                      <a:r>
                        <a:rPr lang="en-US" altLang="ko-KR" sz="1400" kern="1200" dirty="0">
                          <a:solidFill>
                            <a:schemeClr val="tx1"/>
                          </a:solidFill>
                          <a:effectLst/>
                          <a:latin typeface="+mj-ea"/>
                          <a:ea typeface="+mn-ea"/>
                          <a:cs typeface="+mn-cs"/>
                        </a:rPr>
                        <a:t>YVURGT/Round</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254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4844">
                <a:tc>
                  <a:txBody>
                    <a:bodyPr/>
                    <a:lstStyle/>
                    <a:p>
                      <a:pPr algn="ctr" latinLnBrk="1"/>
                      <a:r>
                        <a:rPr lang="en-US" altLang="ko-KR" sz="1400" kern="1200" dirty="0">
                          <a:solidFill>
                            <a:schemeClr val="tx1"/>
                          </a:solidFill>
                          <a:effectLst/>
                          <a:latin typeface="+mj-ea"/>
                          <a:ea typeface="+mn-ea"/>
                          <a:cs typeface="+mn-cs"/>
                        </a:rPr>
                        <a:t>YVURGT/Round</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1.5*8C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376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17.7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4090806"/>
                  </a:ext>
                </a:extLst>
              </a:tr>
              <a:tr h="444843">
                <a:tc>
                  <a:txBody>
                    <a:bodyPr/>
                    <a:lstStyle/>
                    <a:p>
                      <a:pPr algn="ctr" latinLnBrk="1"/>
                      <a:r>
                        <a:rPr lang="en-US" altLang="ko-KR" sz="1400" kern="1200" dirty="0">
                          <a:solidFill>
                            <a:schemeClr val="tx1"/>
                          </a:solidFill>
                          <a:effectLst/>
                          <a:latin typeface="+mj-ea"/>
                          <a:ea typeface="+mn-ea"/>
                          <a:cs typeface="+mn-cs"/>
                        </a:rPr>
                        <a:t>YVURGT/Round</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1.5*9C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401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17.7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391638"/>
                  </a:ext>
                </a:extLst>
              </a:tr>
              <a:tr h="444843">
                <a:tc>
                  <a:txBody>
                    <a:bodyPr/>
                    <a:lstStyle/>
                    <a:p>
                      <a:pPr algn="ctr" latinLnBrk="1"/>
                      <a:r>
                        <a:rPr lang="en-US" altLang="ko-KR" sz="1400" kern="1200" dirty="0">
                          <a:solidFill>
                            <a:schemeClr val="tx1"/>
                          </a:solidFill>
                          <a:effectLst/>
                          <a:latin typeface="+mj-ea"/>
                          <a:ea typeface="+mn-ea"/>
                          <a:cs typeface="+mn-cs"/>
                        </a:rPr>
                        <a:t>YVURGT/Round</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1.5*10C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438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18.6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461285"/>
                  </a:ext>
                </a:extLst>
              </a:tr>
              <a:tr h="444843">
                <a:tc>
                  <a:txBody>
                    <a:bodyPr/>
                    <a:lstStyle/>
                    <a:p>
                      <a:pPr algn="ctr" latinLnBrk="1"/>
                      <a:r>
                        <a:rPr lang="en-US" altLang="ko-KR" sz="1400" kern="1200" dirty="0">
                          <a:solidFill>
                            <a:schemeClr val="tx1"/>
                          </a:solidFill>
                          <a:effectLst/>
                          <a:latin typeface="+mj-ea"/>
                          <a:ea typeface="+mn-ea"/>
                          <a:cs typeface="+mn-cs"/>
                        </a:rPr>
                        <a:t>YVURGT/Round</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1.5*20C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797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24.7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909560"/>
                  </a:ext>
                </a:extLst>
              </a:tr>
              <a:tr h="444843">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YVURT/Round</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2.5*3C</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47/0.26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211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11.6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949710"/>
                  </a:ext>
                </a:extLst>
              </a:tr>
              <a:tr h="444843">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YVURT/Round</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2.5*8C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47/0.26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558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21.6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311230"/>
                  </a:ext>
                </a:extLst>
              </a:tr>
              <a:tr h="407773">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YVURT/Round</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2.5*10C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47/0.26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655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22.7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02917"/>
                  </a:ext>
                </a:extLst>
              </a:tr>
              <a:tr h="4572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YVURT/Round</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4.0*3C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278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480298"/>
                  </a:ext>
                </a:extLst>
              </a:tr>
              <a:tr h="4572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YVURT/Round</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4.0*4C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351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14.2</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024718"/>
                  </a:ext>
                </a:extLst>
              </a:tr>
              <a:tr h="469556">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YVURT/Round</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4.0*5C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427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510563"/>
                  </a:ext>
                </a:extLst>
              </a:tr>
              <a:tr h="395417">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YVURT/Round</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4.0*6C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505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0244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p:cNvPicPr>
            <a:picLocks noChangeAspect="1"/>
          </p:cNvPicPr>
          <p:nvPr/>
        </p:nvPicPr>
        <p:blipFill>
          <a:blip r:embed="rId4"/>
          <a:srcRect/>
          <a:stretch/>
        </p:blipFill>
        <p:spPr>
          <a:xfrm>
            <a:off x="9144000" y="1"/>
            <a:ext cx="5486400" cy="8229600"/>
          </a:xfrm>
          <a:prstGeom prst="rect">
            <a:avLst/>
          </a:prstGeom>
        </p:spPr>
      </p:pic>
      <p:sp>
        <p:nvSpPr>
          <p:cNvPr id="5" name="Text 1"/>
          <p:cNvSpPr/>
          <p:nvPr/>
        </p:nvSpPr>
        <p:spPr>
          <a:xfrm>
            <a:off x="586383" y="678299"/>
            <a:ext cx="5440918" cy="680085"/>
          </a:xfrm>
          <a:prstGeom prst="rect">
            <a:avLst/>
          </a:prstGeom>
          <a:noFill/>
          <a:ln/>
        </p:spPr>
        <p:txBody>
          <a:bodyPr wrap="none" rtlCol="0" anchor="t"/>
          <a:lstStyle/>
          <a:p>
            <a:pPr marL="0" indent="0">
              <a:lnSpc>
                <a:spcPts val="5355"/>
              </a:lnSpc>
              <a:buNone/>
            </a:pPr>
            <a:r>
              <a:rPr lang="en-US" sz="4284" b="1" dirty="0">
                <a:solidFill>
                  <a:srgbClr val="FFFFFF"/>
                </a:solidFill>
                <a:latin typeface="Unbounded" pitchFamily="34" charset="0"/>
                <a:ea typeface="Unbounded" pitchFamily="34" charset="-122"/>
                <a:cs typeface="Unbounded" pitchFamily="34" charset="-120"/>
              </a:rPr>
              <a:t>Welding Cable</a:t>
            </a:r>
            <a:endParaRPr lang="en-US" sz="4284" dirty="0"/>
          </a:p>
        </p:txBody>
      </p:sp>
      <p:sp>
        <p:nvSpPr>
          <p:cNvPr id="6" name="Text 2"/>
          <p:cNvSpPr/>
          <p:nvPr/>
        </p:nvSpPr>
        <p:spPr>
          <a:xfrm>
            <a:off x="586383" y="1609725"/>
            <a:ext cx="1971318" cy="246459"/>
          </a:xfrm>
          <a:prstGeom prst="rect">
            <a:avLst/>
          </a:prstGeom>
          <a:noFill/>
          <a:ln/>
        </p:spPr>
        <p:txBody>
          <a:bodyPr wrap="none" rtlCol="0" anchor="t"/>
          <a:lstStyle/>
          <a:p>
            <a:pPr marL="0" indent="0">
              <a:lnSpc>
                <a:spcPts val="1940"/>
              </a:lnSpc>
              <a:buNone/>
            </a:pPr>
            <a:r>
              <a:rPr lang="en-US" sz="1552" b="1" dirty="0">
                <a:solidFill>
                  <a:srgbClr val="FFFFFF"/>
                </a:solidFill>
                <a:latin typeface="Unbounded" pitchFamily="34" charset="0"/>
                <a:ea typeface="Unbounded" pitchFamily="34" charset="-122"/>
                <a:cs typeface="Unbounded" pitchFamily="34" charset="-120"/>
              </a:rPr>
              <a:t>Application:</a:t>
            </a:r>
            <a:endParaRPr lang="en-US" sz="1552" dirty="0"/>
          </a:p>
        </p:txBody>
      </p:sp>
      <p:sp>
        <p:nvSpPr>
          <p:cNvPr id="7" name="Text 3"/>
          <p:cNvSpPr/>
          <p:nvPr/>
        </p:nvSpPr>
        <p:spPr>
          <a:xfrm>
            <a:off x="586383" y="2107525"/>
            <a:ext cx="7971234" cy="1876068"/>
          </a:xfrm>
          <a:prstGeom prst="rect">
            <a:avLst/>
          </a:prstGeom>
          <a:noFill/>
          <a:ln/>
        </p:spPr>
        <p:txBody>
          <a:bodyPr wrap="squar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These cables are suitable for welding equipment,charger machine in industry , in automated welding equipment, in tooling constructions, automobile and shipbuilding as well as for hand-held electrodes in workshops and at building sites.
Robust construction makes these cables resistant to low and high temperatures, fire, ozone and radiation, oils, acids, greases and gasoline. These flexible and robust current-carrying cables are suitable for use at high mechanical loads in dry indoors.</a:t>
            </a:r>
            <a:endParaRPr lang="en-US" sz="1319" dirty="0"/>
          </a:p>
        </p:txBody>
      </p:sp>
      <p:sp>
        <p:nvSpPr>
          <p:cNvPr id="8" name="Text 4"/>
          <p:cNvSpPr/>
          <p:nvPr/>
        </p:nvSpPr>
        <p:spPr>
          <a:xfrm>
            <a:off x="586383" y="4234934"/>
            <a:ext cx="1971318" cy="246459"/>
          </a:xfrm>
          <a:prstGeom prst="rect">
            <a:avLst/>
          </a:prstGeom>
          <a:noFill/>
          <a:ln/>
        </p:spPr>
        <p:txBody>
          <a:bodyPr wrap="none" rtlCol="0" anchor="t"/>
          <a:lstStyle/>
          <a:p>
            <a:pPr marL="0" indent="0">
              <a:lnSpc>
                <a:spcPts val="1940"/>
              </a:lnSpc>
              <a:buNone/>
            </a:pPr>
            <a:r>
              <a:rPr lang="en-US" sz="1552" b="1" dirty="0">
                <a:solidFill>
                  <a:srgbClr val="FFFFFF"/>
                </a:solidFill>
                <a:latin typeface="Unbounded" pitchFamily="34" charset="0"/>
                <a:ea typeface="Unbounded" pitchFamily="34" charset="-122"/>
                <a:cs typeface="Unbounded" pitchFamily="34" charset="-120"/>
              </a:rPr>
              <a:t>Construction:</a:t>
            </a:r>
            <a:endParaRPr lang="en-US" sz="1552" dirty="0"/>
          </a:p>
        </p:txBody>
      </p:sp>
      <p:sp>
        <p:nvSpPr>
          <p:cNvPr id="9" name="Text 5"/>
          <p:cNvSpPr/>
          <p:nvPr/>
        </p:nvSpPr>
        <p:spPr>
          <a:xfrm>
            <a:off x="586383" y="4558964"/>
            <a:ext cx="7971234" cy="536019"/>
          </a:xfrm>
          <a:prstGeom prst="rect">
            <a:avLst/>
          </a:prstGeom>
          <a:noFill/>
          <a:ln/>
        </p:spPr>
        <p:txBody>
          <a:bodyPr wrap="squar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Conductor: multiple strands of ultra-fine stranded oxygen-free copper wire, in accordance with VDE0295CLASS 6 standard.</a:t>
            </a:r>
            <a:endParaRPr lang="en-US" sz="1319" dirty="0"/>
          </a:p>
        </p:txBody>
      </p:sp>
      <p:sp>
        <p:nvSpPr>
          <p:cNvPr id="10" name="Text 6"/>
          <p:cNvSpPr/>
          <p:nvPr/>
        </p:nvSpPr>
        <p:spPr>
          <a:xfrm>
            <a:off x="586383" y="5102334"/>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Insulation: Special mixed PVC insulation.</a:t>
            </a:r>
            <a:endParaRPr lang="en-US" sz="1319" dirty="0"/>
          </a:p>
        </p:txBody>
      </p:sp>
      <p:sp>
        <p:nvSpPr>
          <p:cNvPr id="11" name="Text 7"/>
          <p:cNvSpPr/>
          <p:nvPr/>
        </p:nvSpPr>
        <p:spPr>
          <a:xfrm>
            <a:off x="586383" y="5431540"/>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Color: ≤0.5mm color indication, brown, black, blue, purple, pink, orange.</a:t>
            </a:r>
            <a:endParaRPr lang="en-US" sz="1319" dirty="0"/>
          </a:p>
        </p:txBody>
      </p:sp>
      <p:sp>
        <p:nvSpPr>
          <p:cNvPr id="12" name="Text 8"/>
          <p:cNvSpPr/>
          <p:nvPr/>
        </p:nvSpPr>
        <p:spPr>
          <a:xfrm>
            <a:off x="586383" y="5699550"/>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≥0.5mm black digital white number numbering, 3 cores or more with yellow and green ground wire.</a:t>
            </a:r>
            <a:endParaRPr lang="en-US" sz="1319" dirty="0"/>
          </a:p>
        </p:txBody>
      </p:sp>
      <p:sp>
        <p:nvSpPr>
          <p:cNvPr id="13" name="Text 9"/>
          <p:cNvSpPr/>
          <p:nvPr/>
        </p:nvSpPr>
        <p:spPr>
          <a:xfrm>
            <a:off x="586383" y="5967560"/>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(yellow and green optional)</a:t>
            </a:r>
            <a:endParaRPr lang="en-US" sz="1319" dirty="0"/>
          </a:p>
        </p:txBody>
      </p:sp>
      <p:sp>
        <p:nvSpPr>
          <p:cNvPr id="14" name="Text 10"/>
          <p:cNvSpPr/>
          <p:nvPr/>
        </p:nvSpPr>
        <p:spPr>
          <a:xfrm>
            <a:off x="586383" y="6235815"/>
            <a:ext cx="7971234"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Sheath: Special modified PVC sheath.-Orange (RAL2003) black (RAL9005) or gray (RAL7001)</a:t>
            </a:r>
            <a:endParaRPr lang="en-US" sz="131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6DD10A7-FD29-0F01-E10F-5AABCC06E0BA}"/>
              </a:ext>
            </a:extLst>
          </p:cNvPr>
          <p:cNvGraphicFramePr>
            <a:graphicFrameLocks noGrp="1"/>
          </p:cNvGraphicFramePr>
          <p:nvPr>
            <p:custDataLst>
              <p:tags r:id="rId1"/>
            </p:custDataLst>
            <p:extLst>
              <p:ext uri="{D42A27DB-BD31-4B8C-83A1-F6EECF244321}">
                <p14:modId xmlns:p14="http://schemas.microsoft.com/office/powerpoint/2010/main" val="3583646071"/>
              </p:ext>
            </p:extLst>
          </p:nvPr>
        </p:nvGraphicFramePr>
        <p:xfrm>
          <a:off x="1989439" y="407773"/>
          <a:ext cx="10651522" cy="7525264"/>
        </p:xfrm>
        <a:graphic>
          <a:graphicData uri="http://schemas.openxmlformats.org/drawingml/2006/table">
            <a:tbl>
              <a:tblPr firstRow="1" bandRow="1">
                <a:tableStyleId>{E8034E78-7F5D-4C2E-B375-FC64B27BC917}</a:tableStyleId>
              </a:tblPr>
              <a:tblGrid>
                <a:gridCol w="2021382">
                  <a:extLst>
                    <a:ext uri="{9D8B030D-6E8A-4147-A177-3AD203B41FA5}">
                      <a16:colId xmlns:a16="http://schemas.microsoft.com/office/drawing/2014/main" val="20001"/>
                    </a:ext>
                  </a:extLst>
                </a:gridCol>
                <a:gridCol w="2157535">
                  <a:extLst>
                    <a:ext uri="{9D8B030D-6E8A-4147-A177-3AD203B41FA5}">
                      <a16:colId xmlns:a16="http://schemas.microsoft.com/office/drawing/2014/main" val="20002"/>
                    </a:ext>
                  </a:extLst>
                </a:gridCol>
                <a:gridCol w="2157535">
                  <a:extLst>
                    <a:ext uri="{9D8B030D-6E8A-4147-A177-3AD203B41FA5}">
                      <a16:colId xmlns:a16="http://schemas.microsoft.com/office/drawing/2014/main" val="2901587319"/>
                    </a:ext>
                  </a:extLst>
                </a:gridCol>
                <a:gridCol w="2157535">
                  <a:extLst>
                    <a:ext uri="{9D8B030D-6E8A-4147-A177-3AD203B41FA5}">
                      <a16:colId xmlns:a16="http://schemas.microsoft.com/office/drawing/2014/main" val="1610957637"/>
                    </a:ext>
                  </a:extLst>
                </a:gridCol>
                <a:gridCol w="2157535">
                  <a:extLst>
                    <a:ext uri="{9D8B030D-6E8A-4147-A177-3AD203B41FA5}">
                      <a16:colId xmlns:a16="http://schemas.microsoft.com/office/drawing/2014/main" val="3831739850"/>
                    </a:ext>
                  </a:extLst>
                </a:gridCol>
              </a:tblGrid>
              <a:tr h="754503">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Type</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Specification</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Conductor Structure</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Density</a:t>
                      </a:r>
                    </a:p>
                    <a:p>
                      <a:pPr algn="ctr"/>
                      <a:r>
                        <a:rPr lang="en-US" altLang="zh-CN" sz="1800" b="1" i="0" u="none" strike="noStrike" kern="1200" baseline="0" dirty="0">
                          <a:solidFill>
                            <a:schemeClr val="lt1"/>
                          </a:solidFill>
                          <a:latin typeface="+mn-lt"/>
                          <a:ea typeface="+mn-ea"/>
                          <a:cs typeface="+mn-cs"/>
                        </a:rPr>
                        <a:t>Kg/km</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Approximate Diameter</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481173">
                <a:tc>
                  <a:txBody>
                    <a:bodyPr/>
                    <a:lstStyle/>
                    <a:p>
                      <a:pPr algn="ctr" latinLnBrk="1"/>
                      <a:r>
                        <a:rPr lang="en-US" altLang="ko-KR" sz="1400" dirty="0">
                          <a:solidFill>
                            <a:schemeClr val="tx1"/>
                          </a:solidFill>
                          <a:effectLst/>
                          <a:latin typeface="+mj-ea"/>
                          <a:ea typeface="+mj-ea"/>
                        </a:rPr>
                        <a:t>YHFR</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1.5*3C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59/0.15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146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9.8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9556">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181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10.7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09924"/>
                  </a:ext>
                </a:extLst>
              </a:tr>
              <a:tr h="481914">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1.5*5C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217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11.6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061676"/>
                  </a:ext>
                </a:extLst>
              </a:tr>
              <a:tr h="481913">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254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4844">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1.5*8C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376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17.7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4090806"/>
                  </a:ext>
                </a:extLst>
              </a:tr>
              <a:tr h="444843">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1.5*9C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401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17.7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391638"/>
                  </a:ext>
                </a:extLst>
              </a:tr>
              <a:tr h="444843">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1.5*10C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438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18.6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461285"/>
                  </a:ext>
                </a:extLst>
              </a:tr>
              <a:tr h="444843">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1.5*20C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59/0.15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797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24.7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909560"/>
                  </a:ext>
                </a:extLst>
              </a:tr>
              <a:tr h="444843">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2.5*3C</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47/0.26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211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11.6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949710"/>
                  </a:ext>
                </a:extLst>
              </a:tr>
              <a:tr h="444843">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2.5*8C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47/0.26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558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21.6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311230"/>
                  </a:ext>
                </a:extLst>
              </a:tr>
              <a:tr h="407773">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2.5*10C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47/0.26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655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22.7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02917"/>
                  </a:ext>
                </a:extLst>
              </a:tr>
              <a:tr h="457200">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4.0*3C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278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480298"/>
                  </a:ext>
                </a:extLst>
              </a:tr>
              <a:tr h="457200">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4.0*4C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351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14.2</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024718"/>
                  </a:ext>
                </a:extLst>
              </a:tr>
              <a:tr h="469556">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4.0*5C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427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510563"/>
                  </a:ext>
                </a:extLst>
              </a:tr>
              <a:tr h="395417">
                <a:tc>
                  <a:txBody>
                    <a:bodyPr/>
                    <a:lstStyle/>
                    <a:p>
                      <a:pPr algn="ctr" latinLnBrk="1"/>
                      <a:r>
                        <a:rPr lang="en-US" altLang="ko-KR" sz="1400" kern="1200" dirty="0">
                          <a:solidFill>
                            <a:schemeClr val="tx1"/>
                          </a:solidFill>
                          <a:effectLst/>
                          <a:latin typeface="+mj-ea"/>
                          <a:ea typeface="+mn-ea"/>
                          <a:cs typeface="+mn-cs"/>
                        </a:rPr>
                        <a:t>YHFR</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4.0*6C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77/0.26</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505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17</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917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3305" y="-21153"/>
            <a:ext cx="14630400" cy="8305128"/>
          </a:xfrm>
          <a:prstGeom prst="rect">
            <a:avLst/>
          </a:prstGeom>
          <a:solidFill>
            <a:srgbClr val="112836"/>
          </a:solidFill>
          <a:ln/>
        </p:spPr>
        <p:txBody>
          <a:bodyPr/>
          <a:lstStyle/>
          <a:p>
            <a:endParaRPr lang="en-US" altLang="zh-CN" dirty="0"/>
          </a:p>
          <a:p>
            <a:endParaRPr lang="zh-CN" altLang="en-US" dirty="0"/>
          </a:p>
        </p:txBody>
      </p:sp>
      <p:pic>
        <p:nvPicPr>
          <p:cNvPr id="4" name="Image 1"/>
          <p:cNvPicPr>
            <a:picLocks noChangeAspect="1"/>
          </p:cNvPicPr>
          <p:nvPr/>
        </p:nvPicPr>
        <p:blipFill>
          <a:blip r:embed="rId4"/>
          <a:srcRect/>
          <a:stretch/>
        </p:blipFill>
        <p:spPr>
          <a:xfrm>
            <a:off x="0" y="-21152"/>
            <a:ext cx="5486400" cy="8305128"/>
          </a:xfrm>
          <a:prstGeom prst="rect">
            <a:avLst/>
          </a:prstGeom>
        </p:spPr>
      </p:pic>
      <p:sp>
        <p:nvSpPr>
          <p:cNvPr id="5" name="Text 1"/>
          <p:cNvSpPr/>
          <p:nvPr/>
        </p:nvSpPr>
        <p:spPr>
          <a:xfrm>
            <a:off x="6072783" y="460772"/>
            <a:ext cx="5440918" cy="680085"/>
          </a:xfrm>
          <a:prstGeom prst="rect">
            <a:avLst/>
          </a:prstGeom>
          <a:noFill/>
          <a:ln/>
        </p:spPr>
        <p:txBody>
          <a:bodyPr wrap="none" rtlCol="0" anchor="t"/>
          <a:lstStyle/>
          <a:p>
            <a:pPr marL="0" indent="0">
              <a:lnSpc>
                <a:spcPts val="5355"/>
              </a:lnSpc>
              <a:buNone/>
            </a:pPr>
            <a:r>
              <a:rPr lang="en-US" sz="4284" dirty="0">
                <a:solidFill>
                  <a:srgbClr val="FFFFFF"/>
                </a:solidFill>
                <a:latin typeface="Unbounded" pitchFamily="34" charset="0"/>
                <a:ea typeface="Unbounded" pitchFamily="34" charset="-122"/>
                <a:cs typeface="Unbounded" pitchFamily="34" charset="-120"/>
              </a:rPr>
              <a:t>Control Cable</a:t>
            </a:r>
            <a:endParaRPr lang="en-US" sz="4284" dirty="0"/>
          </a:p>
        </p:txBody>
      </p:sp>
      <p:sp>
        <p:nvSpPr>
          <p:cNvPr id="7" name="Shape 3"/>
          <p:cNvSpPr/>
          <p:nvPr/>
        </p:nvSpPr>
        <p:spPr>
          <a:xfrm>
            <a:off x="6489740" y="1757720"/>
            <a:ext cx="586383" cy="22860"/>
          </a:xfrm>
          <a:prstGeom prst="roundRect">
            <a:avLst>
              <a:gd name="adj" fmla="val 109952"/>
            </a:avLst>
          </a:prstGeom>
          <a:solidFill>
            <a:srgbClr val="49606E"/>
          </a:solidFill>
          <a:ln/>
        </p:spPr>
      </p:sp>
      <p:sp>
        <p:nvSpPr>
          <p:cNvPr id="8" name="Shape 4"/>
          <p:cNvSpPr/>
          <p:nvPr/>
        </p:nvSpPr>
        <p:spPr>
          <a:xfrm>
            <a:off x="6135648" y="1580674"/>
            <a:ext cx="376952" cy="376952"/>
          </a:xfrm>
          <a:prstGeom prst="roundRect">
            <a:avLst>
              <a:gd name="adj" fmla="val 6668"/>
            </a:avLst>
          </a:prstGeom>
          <a:solidFill>
            <a:srgbClr val="304755"/>
          </a:solidFill>
          <a:ln/>
        </p:spPr>
        <p:txBody>
          <a:bodyPr/>
          <a:lstStyle/>
          <a:p>
            <a:r>
              <a:rPr lang="en-US" altLang="zh-CN" dirty="0">
                <a:solidFill>
                  <a:srgbClr val="CAD6DE"/>
                </a:solidFill>
                <a:latin typeface="Unbounded" pitchFamily="34" charset="0"/>
                <a:ea typeface="Unbounded" pitchFamily="34" charset="-122"/>
              </a:rPr>
              <a:t>1</a:t>
            </a:r>
            <a:endParaRPr lang="zh-CN" altLang="en-US" dirty="0"/>
          </a:p>
        </p:txBody>
      </p:sp>
      <p:sp>
        <p:nvSpPr>
          <p:cNvPr id="9" name="Text 5"/>
          <p:cNvSpPr/>
          <p:nvPr/>
        </p:nvSpPr>
        <p:spPr>
          <a:xfrm>
            <a:off x="6268403" y="1650802"/>
            <a:ext cx="111443" cy="236577"/>
          </a:xfrm>
          <a:prstGeom prst="rect">
            <a:avLst/>
          </a:prstGeom>
          <a:noFill/>
          <a:ln/>
        </p:spPr>
        <p:txBody>
          <a:bodyPr wrap="none" rtlCol="0" anchor="t"/>
          <a:lstStyle/>
          <a:p>
            <a:pPr marL="0" indent="0" algn="ctr">
              <a:lnSpc>
                <a:spcPts val="1863"/>
              </a:lnSpc>
              <a:buNone/>
            </a:pPr>
            <a:endParaRPr lang="en-US" sz="1863" dirty="0"/>
          </a:p>
        </p:txBody>
      </p:sp>
      <p:sp>
        <p:nvSpPr>
          <p:cNvPr id="10" name="Text 6"/>
          <p:cNvSpPr/>
          <p:nvPr/>
        </p:nvSpPr>
        <p:spPr>
          <a:xfrm>
            <a:off x="7245668" y="1559719"/>
            <a:ext cx="1971318" cy="246459"/>
          </a:xfrm>
          <a:prstGeom prst="rect">
            <a:avLst/>
          </a:prstGeom>
          <a:noFill/>
          <a:ln/>
        </p:spPr>
        <p:txBody>
          <a:bodyPr wrap="none" rtlCol="0" anchor="t"/>
          <a:lstStyle/>
          <a:p>
            <a:pPr marL="0" indent="0" algn="l">
              <a:lnSpc>
                <a:spcPts val="1940"/>
              </a:lnSpc>
              <a:buNone/>
            </a:pPr>
            <a:r>
              <a:rPr lang="en-US" sz="1552" b="1" dirty="0">
                <a:solidFill>
                  <a:srgbClr val="CAD6DE"/>
                </a:solidFill>
                <a:latin typeface="Unbounded" pitchFamily="34" charset="0"/>
                <a:ea typeface="Unbounded" pitchFamily="34" charset="-122"/>
                <a:cs typeface="Unbounded" pitchFamily="34" charset="-120"/>
              </a:rPr>
              <a:t>Applications:</a:t>
            </a:r>
            <a:endParaRPr lang="en-US" sz="1552" dirty="0"/>
          </a:p>
        </p:txBody>
      </p:sp>
      <p:sp>
        <p:nvSpPr>
          <p:cNvPr id="11" name="Text 7"/>
          <p:cNvSpPr/>
          <p:nvPr/>
        </p:nvSpPr>
        <p:spPr>
          <a:xfrm>
            <a:off x="7245668" y="1906667"/>
            <a:ext cx="6798350" cy="536019"/>
          </a:xfrm>
          <a:prstGeom prst="rect">
            <a:avLst/>
          </a:prstGeom>
          <a:noFill/>
          <a:ln/>
        </p:spPr>
        <p:txBody>
          <a:bodyPr wrap="square" rtlCol="0" anchor="t"/>
          <a:lstStyle/>
          <a:p>
            <a:pPr marL="0" indent="0" algn="l">
              <a:lnSpc>
                <a:spcPts val="2111"/>
              </a:lnSpc>
              <a:buNone/>
            </a:pPr>
            <a:r>
              <a:rPr lang="en-US" sz="1319" dirty="0">
                <a:solidFill>
                  <a:srgbClr val="CAD6DE"/>
                </a:solidFill>
                <a:latin typeface="Cabin" pitchFamily="34" charset="0"/>
                <a:ea typeface="Cabin" pitchFamily="34" charset="-122"/>
                <a:cs typeface="Cabin" pitchFamily="34" charset="-120"/>
              </a:rPr>
              <a:t>It is the control cable being used for cranes and other appliances in dry or wet environments (indoor). For its special flexibility.</a:t>
            </a:r>
            <a:endParaRPr lang="en-US" sz="1319" dirty="0"/>
          </a:p>
        </p:txBody>
      </p:sp>
      <p:sp>
        <p:nvSpPr>
          <p:cNvPr id="12" name="Text 8"/>
          <p:cNvSpPr/>
          <p:nvPr/>
        </p:nvSpPr>
        <p:spPr>
          <a:xfrm>
            <a:off x="7245668" y="2543175"/>
            <a:ext cx="6798350"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There is a non-woven fabric to release impact between cores and sheath.</a:t>
            </a:r>
            <a:endParaRPr lang="en-US" sz="1319" dirty="0"/>
          </a:p>
        </p:txBody>
      </p:sp>
      <p:sp>
        <p:nvSpPr>
          <p:cNvPr id="13" name="Shape 9"/>
          <p:cNvSpPr/>
          <p:nvPr/>
        </p:nvSpPr>
        <p:spPr>
          <a:xfrm>
            <a:off x="6512600" y="3230341"/>
            <a:ext cx="586383" cy="22860"/>
          </a:xfrm>
          <a:prstGeom prst="roundRect">
            <a:avLst>
              <a:gd name="adj" fmla="val 109952"/>
            </a:avLst>
          </a:prstGeom>
          <a:solidFill>
            <a:srgbClr val="49606E"/>
          </a:solidFill>
          <a:ln/>
        </p:spPr>
      </p:sp>
      <p:sp>
        <p:nvSpPr>
          <p:cNvPr id="15" name="Text 11"/>
          <p:cNvSpPr/>
          <p:nvPr/>
        </p:nvSpPr>
        <p:spPr>
          <a:xfrm>
            <a:off x="6230779" y="3404830"/>
            <a:ext cx="186571" cy="236577"/>
          </a:xfrm>
          <a:prstGeom prst="rect">
            <a:avLst/>
          </a:prstGeom>
          <a:noFill/>
          <a:ln/>
        </p:spPr>
        <p:txBody>
          <a:bodyPr wrap="none" rtlCol="0" anchor="t"/>
          <a:lstStyle/>
          <a:p>
            <a:pPr marL="0" indent="0" algn="ctr">
              <a:lnSpc>
                <a:spcPts val="1863"/>
              </a:lnSpc>
              <a:buNone/>
            </a:pPr>
            <a:endParaRPr lang="en-US" sz="1863" dirty="0"/>
          </a:p>
        </p:txBody>
      </p:sp>
      <p:sp>
        <p:nvSpPr>
          <p:cNvPr id="16" name="Text 12"/>
          <p:cNvSpPr/>
          <p:nvPr/>
        </p:nvSpPr>
        <p:spPr>
          <a:xfrm>
            <a:off x="7245668" y="3067288"/>
            <a:ext cx="1971318" cy="246459"/>
          </a:xfrm>
          <a:prstGeom prst="rect">
            <a:avLst/>
          </a:prstGeom>
          <a:noFill/>
          <a:ln/>
        </p:spPr>
        <p:txBody>
          <a:bodyPr wrap="none" rtlCol="0" anchor="t"/>
          <a:lstStyle/>
          <a:p>
            <a:pPr marL="0" indent="0" algn="l">
              <a:lnSpc>
                <a:spcPts val="1940"/>
              </a:lnSpc>
              <a:buNone/>
            </a:pPr>
            <a:r>
              <a:rPr lang="en-US" sz="1552" b="1" dirty="0">
                <a:solidFill>
                  <a:srgbClr val="CAD6DE"/>
                </a:solidFill>
                <a:latin typeface="Unbounded" pitchFamily="34" charset="0"/>
                <a:ea typeface="Unbounded" pitchFamily="34" charset="-122"/>
                <a:cs typeface="Unbounded" pitchFamily="34" charset="-120"/>
              </a:rPr>
              <a:t>Construction:</a:t>
            </a:r>
            <a:endParaRPr lang="en-US" sz="1552" dirty="0"/>
          </a:p>
        </p:txBody>
      </p:sp>
      <p:sp>
        <p:nvSpPr>
          <p:cNvPr id="17" name="Text 13"/>
          <p:cNvSpPr/>
          <p:nvPr/>
        </p:nvSpPr>
        <p:spPr>
          <a:xfrm>
            <a:off x="7245668" y="3359883"/>
            <a:ext cx="6798350" cy="536019"/>
          </a:xfrm>
          <a:prstGeom prst="rect">
            <a:avLst/>
          </a:prstGeom>
          <a:noFill/>
          <a:ln/>
        </p:spPr>
        <p:txBody>
          <a:bodyPr wrap="square" rtlCol="0" anchor="t"/>
          <a:lstStyle/>
          <a:p>
            <a:pPr marL="0" indent="0" algn="l">
              <a:lnSpc>
                <a:spcPts val="2111"/>
              </a:lnSpc>
              <a:buNone/>
            </a:pPr>
            <a:r>
              <a:rPr lang="en-US" sz="1319" b="1" dirty="0">
                <a:solidFill>
                  <a:srgbClr val="CAD6DE"/>
                </a:solidFill>
                <a:latin typeface="Cabin" pitchFamily="34" charset="0"/>
                <a:ea typeface="Cabin" pitchFamily="34" charset="-122"/>
                <a:cs typeface="Cabin" pitchFamily="34" charset="-120"/>
              </a:rPr>
              <a:t>Conductor:</a:t>
            </a:r>
            <a:r>
              <a:rPr lang="en-US" sz="1319" dirty="0">
                <a:solidFill>
                  <a:srgbClr val="CAD6DE"/>
                </a:solidFill>
                <a:latin typeface="Cabin" pitchFamily="34" charset="0"/>
                <a:ea typeface="Cabin" pitchFamily="34" charset="-122"/>
                <a:cs typeface="Cabin" pitchFamily="34" charset="-120"/>
              </a:rPr>
              <a:t> Multiple strands of ultra-fine stranded oxygen-free copper wire, VDE0295CLASS 5 compliant</a:t>
            </a:r>
            <a:endParaRPr lang="en-US" sz="1319" dirty="0"/>
          </a:p>
        </p:txBody>
      </p:sp>
      <p:sp>
        <p:nvSpPr>
          <p:cNvPr id="18" name="Text 14"/>
          <p:cNvSpPr/>
          <p:nvPr/>
        </p:nvSpPr>
        <p:spPr>
          <a:xfrm>
            <a:off x="7245668" y="3891288"/>
            <a:ext cx="6798350" cy="268010"/>
          </a:xfrm>
          <a:prstGeom prst="rect">
            <a:avLst/>
          </a:prstGeom>
          <a:noFill/>
          <a:ln/>
        </p:spPr>
        <p:txBody>
          <a:bodyPr wrap="none" rtlCol="0" anchor="t"/>
          <a:lstStyle/>
          <a:p>
            <a:pPr marL="0" indent="0" algn="l">
              <a:lnSpc>
                <a:spcPts val="2111"/>
              </a:lnSpc>
              <a:buNone/>
            </a:pPr>
            <a:r>
              <a:rPr lang="en-US" sz="1319" b="1" dirty="0">
                <a:solidFill>
                  <a:srgbClr val="CAD6DE"/>
                </a:solidFill>
                <a:latin typeface="Cabin" pitchFamily="34" charset="0"/>
                <a:ea typeface="Cabin" pitchFamily="34" charset="-122"/>
                <a:cs typeface="Cabin" pitchFamily="34" charset="-120"/>
              </a:rPr>
              <a:t>Inner core Color:</a:t>
            </a:r>
            <a:r>
              <a:rPr lang="en-US" sz="1319" dirty="0">
                <a:solidFill>
                  <a:srgbClr val="CAD6DE"/>
                </a:solidFill>
                <a:latin typeface="Cabin" pitchFamily="34" charset="0"/>
                <a:ea typeface="Cabin" pitchFamily="34" charset="-122"/>
                <a:cs typeface="Cabin" pitchFamily="34" charset="-120"/>
              </a:rPr>
              <a:t> Color coding according to IEC60227</a:t>
            </a:r>
            <a:endParaRPr lang="en-US" sz="1319" dirty="0"/>
          </a:p>
        </p:txBody>
      </p:sp>
      <p:sp>
        <p:nvSpPr>
          <p:cNvPr id="19" name="Text 15"/>
          <p:cNvSpPr/>
          <p:nvPr/>
        </p:nvSpPr>
        <p:spPr>
          <a:xfrm>
            <a:off x="7245668" y="4194734"/>
            <a:ext cx="6798350"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Color marking, digital marking can be customized</a:t>
            </a:r>
            <a:endParaRPr lang="en-US" sz="1319" dirty="0"/>
          </a:p>
        </p:txBody>
      </p:sp>
      <p:sp>
        <p:nvSpPr>
          <p:cNvPr id="20" name="Text 16"/>
          <p:cNvSpPr/>
          <p:nvPr/>
        </p:nvSpPr>
        <p:spPr>
          <a:xfrm>
            <a:off x="7245668" y="4474349"/>
            <a:ext cx="6798350"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according to customer's specific requirements</a:t>
            </a:r>
            <a:endParaRPr lang="en-US" sz="1319" dirty="0"/>
          </a:p>
        </p:txBody>
      </p:sp>
      <p:sp>
        <p:nvSpPr>
          <p:cNvPr id="21" name="Text 17"/>
          <p:cNvSpPr/>
          <p:nvPr/>
        </p:nvSpPr>
        <p:spPr>
          <a:xfrm>
            <a:off x="7245668" y="4740799"/>
            <a:ext cx="6798350"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Inner liner:</a:t>
            </a:r>
            <a:r>
              <a:rPr lang="en-US" sz="1319" dirty="0">
                <a:solidFill>
                  <a:srgbClr val="CAD6DE"/>
                </a:solidFill>
                <a:latin typeface="Cabin" pitchFamily="34" charset="0"/>
                <a:ea typeface="Cabin" pitchFamily="34" charset="-122"/>
                <a:cs typeface="Cabin" pitchFamily="34" charset="-120"/>
              </a:rPr>
              <a:t> Special non-woven wrap cushioning</a:t>
            </a:r>
            <a:endParaRPr lang="en-US" sz="1319" dirty="0"/>
          </a:p>
        </p:txBody>
      </p:sp>
      <p:sp>
        <p:nvSpPr>
          <p:cNvPr id="22" name="Text 18"/>
          <p:cNvSpPr/>
          <p:nvPr/>
        </p:nvSpPr>
        <p:spPr>
          <a:xfrm>
            <a:off x="7245668" y="5039792"/>
            <a:ext cx="6798350"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Steel wire:</a:t>
            </a:r>
            <a:r>
              <a:rPr lang="en-US" sz="1319" dirty="0">
                <a:solidFill>
                  <a:srgbClr val="CAD6DE"/>
                </a:solidFill>
                <a:latin typeface="Cabin" pitchFamily="34" charset="0"/>
                <a:ea typeface="Cabin" pitchFamily="34" charset="-122"/>
                <a:cs typeface="Cabin" pitchFamily="34" charset="-120"/>
              </a:rPr>
              <a:t> One steel wire is used to carry tensile force in working.</a:t>
            </a:r>
            <a:endParaRPr lang="en-US" sz="1319" dirty="0"/>
          </a:p>
        </p:txBody>
      </p:sp>
      <p:sp>
        <p:nvSpPr>
          <p:cNvPr id="23" name="Text 19"/>
          <p:cNvSpPr/>
          <p:nvPr/>
        </p:nvSpPr>
        <p:spPr>
          <a:xfrm>
            <a:off x="7245668" y="5335865"/>
            <a:ext cx="6798350" cy="268010"/>
          </a:xfrm>
          <a:prstGeom prst="rect">
            <a:avLst/>
          </a:prstGeom>
          <a:noFill/>
          <a:ln/>
        </p:spPr>
        <p:txBody>
          <a:bodyPr wrap="none" rtlCol="0" anchor="t"/>
          <a:lstStyle/>
          <a:p>
            <a:pPr marL="0" indent="0">
              <a:lnSpc>
                <a:spcPts val="2111"/>
              </a:lnSpc>
              <a:buNone/>
            </a:pPr>
            <a:r>
              <a:rPr lang="en-US" sz="1319" b="1" dirty="0">
                <a:solidFill>
                  <a:srgbClr val="CAD6DE"/>
                </a:solidFill>
                <a:latin typeface="Cabin" pitchFamily="34" charset="0"/>
                <a:ea typeface="Cabin" pitchFamily="34" charset="-122"/>
                <a:cs typeface="Cabin" pitchFamily="34" charset="-120"/>
              </a:rPr>
              <a:t>Sheath:</a:t>
            </a:r>
            <a:r>
              <a:rPr lang="en-US" sz="1319" dirty="0">
                <a:solidFill>
                  <a:srgbClr val="CAD6DE"/>
                </a:solidFill>
                <a:latin typeface="Cabin" pitchFamily="34" charset="0"/>
                <a:ea typeface="Cabin" pitchFamily="34" charset="-122"/>
                <a:cs typeface="Cabin" pitchFamily="34" charset="-120"/>
              </a:rPr>
              <a:t>special PVC, black</a:t>
            </a:r>
            <a:endParaRPr lang="en-US" sz="1319" dirty="0"/>
          </a:p>
        </p:txBody>
      </p:sp>
      <p:sp>
        <p:nvSpPr>
          <p:cNvPr id="24" name="Shape 20"/>
          <p:cNvSpPr/>
          <p:nvPr/>
        </p:nvSpPr>
        <p:spPr>
          <a:xfrm>
            <a:off x="6489740" y="6255951"/>
            <a:ext cx="586383" cy="22860"/>
          </a:xfrm>
          <a:prstGeom prst="roundRect">
            <a:avLst>
              <a:gd name="adj" fmla="val 109952"/>
            </a:avLst>
          </a:prstGeom>
          <a:solidFill>
            <a:srgbClr val="49606E"/>
          </a:solidFill>
          <a:ln/>
        </p:spPr>
      </p:sp>
      <p:sp>
        <p:nvSpPr>
          <p:cNvPr id="25" name="Shape 21"/>
          <p:cNvSpPr/>
          <p:nvPr/>
        </p:nvSpPr>
        <p:spPr>
          <a:xfrm>
            <a:off x="6135649" y="6094928"/>
            <a:ext cx="376952" cy="376952"/>
          </a:xfrm>
          <a:prstGeom prst="roundRect">
            <a:avLst>
              <a:gd name="adj" fmla="val 6668"/>
            </a:avLst>
          </a:prstGeom>
          <a:solidFill>
            <a:srgbClr val="304755"/>
          </a:solidFill>
          <a:ln/>
        </p:spPr>
        <p:txBody>
          <a:bodyPr/>
          <a:lstStyle/>
          <a:p>
            <a:r>
              <a:rPr lang="en-US" altLang="zh-CN" dirty="0">
                <a:solidFill>
                  <a:srgbClr val="CAD6DE"/>
                </a:solidFill>
                <a:latin typeface="Unbounded" pitchFamily="34" charset="0"/>
                <a:ea typeface="Unbounded" pitchFamily="34" charset="-122"/>
                <a:cs typeface="Unbounded" pitchFamily="34" charset="-120"/>
              </a:rPr>
              <a:t>3</a:t>
            </a:r>
            <a:endParaRPr lang="en-US" altLang="zh-CN" dirty="0"/>
          </a:p>
          <a:p>
            <a:endParaRPr lang="zh-CN" altLang="en-US" dirty="0"/>
          </a:p>
        </p:txBody>
      </p:sp>
      <p:sp>
        <p:nvSpPr>
          <p:cNvPr id="26" name="Text 22"/>
          <p:cNvSpPr/>
          <p:nvPr/>
        </p:nvSpPr>
        <p:spPr>
          <a:xfrm>
            <a:off x="6228993" y="7001351"/>
            <a:ext cx="190143" cy="236577"/>
          </a:xfrm>
          <a:prstGeom prst="rect">
            <a:avLst/>
          </a:prstGeom>
          <a:noFill/>
          <a:ln/>
        </p:spPr>
        <p:txBody>
          <a:bodyPr wrap="none" rtlCol="0" anchor="t"/>
          <a:lstStyle/>
          <a:p>
            <a:pPr marL="0" indent="0" algn="ctr">
              <a:lnSpc>
                <a:spcPts val="1863"/>
              </a:lnSpc>
              <a:buNone/>
            </a:pPr>
            <a:endParaRPr lang="en-US" sz="1863" dirty="0"/>
          </a:p>
        </p:txBody>
      </p:sp>
      <p:sp>
        <p:nvSpPr>
          <p:cNvPr id="27" name="Text 23"/>
          <p:cNvSpPr/>
          <p:nvPr/>
        </p:nvSpPr>
        <p:spPr>
          <a:xfrm>
            <a:off x="7224855" y="6011243"/>
            <a:ext cx="1971318" cy="246459"/>
          </a:xfrm>
          <a:prstGeom prst="rect">
            <a:avLst/>
          </a:prstGeom>
          <a:noFill/>
          <a:ln/>
        </p:spPr>
        <p:txBody>
          <a:bodyPr wrap="none" rtlCol="0" anchor="t"/>
          <a:lstStyle/>
          <a:p>
            <a:pPr marL="0" indent="0" algn="l">
              <a:lnSpc>
                <a:spcPts val="1940"/>
              </a:lnSpc>
              <a:buNone/>
            </a:pPr>
            <a:r>
              <a:rPr lang="en-US" sz="1552" b="1" dirty="0">
                <a:solidFill>
                  <a:srgbClr val="CAD6DE"/>
                </a:solidFill>
                <a:latin typeface="Unbounded" pitchFamily="34" charset="0"/>
                <a:ea typeface="Unbounded" pitchFamily="34" charset="-122"/>
                <a:cs typeface="Unbounded" pitchFamily="34" charset="-120"/>
              </a:rPr>
              <a:t>Technical data:</a:t>
            </a:r>
            <a:endParaRPr lang="en-US" sz="1552" dirty="0"/>
          </a:p>
        </p:txBody>
      </p:sp>
      <p:sp>
        <p:nvSpPr>
          <p:cNvPr id="28" name="Text 24"/>
          <p:cNvSpPr/>
          <p:nvPr/>
        </p:nvSpPr>
        <p:spPr>
          <a:xfrm>
            <a:off x="7224855" y="6358190"/>
            <a:ext cx="6798350" cy="268010"/>
          </a:xfrm>
          <a:prstGeom prst="rect">
            <a:avLst/>
          </a:prstGeom>
          <a:noFill/>
          <a:ln/>
        </p:spPr>
        <p:txBody>
          <a:bodyPr wrap="none" rtlCol="0" anchor="t"/>
          <a:lstStyle/>
          <a:p>
            <a:pPr marL="0" indent="0" algn="l">
              <a:lnSpc>
                <a:spcPts val="2111"/>
              </a:lnSpc>
              <a:buNone/>
            </a:pPr>
            <a:r>
              <a:rPr lang="en-US" sz="1319" dirty="0">
                <a:solidFill>
                  <a:srgbClr val="CAD6DE"/>
                </a:solidFill>
                <a:latin typeface="Cabin" pitchFamily="34" charset="0"/>
                <a:ea typeface="Cabin" pitchFamily="34" charset="-122"/>
                <a:cs typeface="Cabin" pitchFamily="34" charset="-120"/>
              </a:rPr>
              <a:t>Working voltage: ＜1mm² 300/500V   ≥1mm² 450/750V</a:t>
            </a:r>
            <a:endParaRPr lang="en-US" sz="1319" dirty="0"/>
          </a:p>
        </p:txBody>
      </p:sp>
      <p:sp>
        <p:nvSpPr>
          <p:cNvPr id="29" name="Text 25"/>
          <p:cNvSpPr/>
          <p:nvPr/>
        </p:nvSpPr>
        <p:spPr>
          <a:xfrm>
            <a:off x="7224855" y="6703878"/>
            <a:ext cx="6798350"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Test voltage：＜1mm² 2000V   ≥1mm² 2500V</a:t>
            </a:r>
            <a:endParaRPr lang="en-US" sz="1319" dirty="0"/>
          </a:p>
        </p:txBody>
      </p:sp>
      <p:sp>
        <p:nvSpPr>
          <p:cNvPr id="30" name="Text 26"/>
          <p:cNvSpPr/>
          <p:nvPr/>
        </p:nvSpPr>
        <p:spPr>
          <a:xfrm>
            <a:off x="7224855" y="7040165"/>
            <a:ext cx="6798350"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Working temperature: -15℃-+70℃</a:t>
            </a:r>
            <a:endParaRPr lang="en-US" sz="1319" dirty="0"/>
          </a:p>
        </p:txBody>
      </p:sp>
      <p:sp>
        <p:nvSpPr>
          <p:cNvPr id="31" name="Text 27"/>
          <p:cNvSpPr/>
          <p:nvPr/>
        </p:nvSpPr>
        <p:spPr>
          <a:xfrm>
            <a:off x="7224855" y="7384807"/>
            <a:ext cx="6798350" cy="268010"/>
          </a:xfrm>
          <a:prstGeom prst="rect">
            <a:avLst/>
          </a:prstGeom>
          <a:noFill/>
          <a:ln/>
        </p:spPr>
        <p:txBody>
          <a:bodyPr wrap="none" rtlCol="0" anchor="t"/>
          <a:lstStyle/>
          <a:p>
            <a:pPr marL="0" indent="0">
              <a:lnSpc>
                <a:spcPts val="2111"/>
              </a:lnSpc>
              <a:buNone/>
            </a:pPr>
            <a:r>
              <a:rPr lang="en-US" sz="1319" dirty="0">
                <a:solidFill>
                  <a:srgbClr val="CAD6DE"/>
                </a:solidFill>
                <a:latin typeface="Cabin" pitchFamily="34" charset="0"/>
                <a:ea typeface="Cabin" pitchFamily="34" charset="-122"/>
                <a:cs typeface="Cabin" pitchFamily="34" charset="-120"/>
              </a:rPr>
              <a:t>Bending radius: 10×outer diameter</a:t>
            </a:r>
            <a:endParaRPr lang="en-US" sz="1319" dirty="0"/>
          </a:p>
        </p:txBody>
      </p:sp>
      <p:sp>
        <p:nvSpPr>
          <p:cNvPr id="32" name="Shape 21">
            <a:extLst>
              <a:ext uri="{FF2B5EF4-FFF2-40B4-BE49-F238E27FC236}">
                <a16:creationId xmlns:a16="http://schemas.microsoft.com/office/drawing/2014/main" id="{A442799E-AC45-1C45-4D79-FC6F4DE706E4}"/>
              </a:ext>
            </a:extLst>
          </p:cNvPr>
          <p:cNvSpPr/>
          <p:nvPr/>
        </p:nvSpPr>
        <p:spPr>
          <a:xfrm>
            <a:off x="6135648" y="3072788"/>
            <a:ext cx="376952" cy="376952"/>
          </a:xfrm>
          <a:prstGeom prst="roundRect">
            <a:avLst>
              <a:gd name="adj" fmla="val 6668"/>
            </a:avLst>
          </a:prstGeom>
          <a:solidFill>
            <a:srgbClr val="304755"/>
          </a:solidFill>
          <a:ln/>
        </p:spPr>
        <p:txBody>
          <a:bodyPr/>
          <a:lstStyle/>
          <a:p>
            <a:r>
              <a:rPr lang="en-US" altLang="zh-CN" dirty="0">
                <a:solidFill>
                  <a:srgbClr val="CAD6DE"/>
                </a:solidFill>
                <a:latin typeface="Unbounded" pitchFamily="34" charset="0"/>
                <a:ea typeface="Unbounded" pitchFamily="34" charset="-122"/>
              </a:rPr>
              <a:t>2</a:t>
            </a:r>
            <a:endParaRPr lang="en-US" altLang="zh-C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6DD10A7-FD29-0F01-E10F-5AABCC06E0BA}"/>
              </a:ext>
            </a:extLst>
          </p:cNvPr>
          <p:cNvGraphicFramePr>
            <a:graphicFrameLocks noGrp="1"/>
          </p:cNvGraphicFramePr>
          <p:nvPr>
            <p:custDataLst>
              <p:tags r:id="rId1"/>
            </p:custDataLst>
            <p:extLst>
              <p:ext uri="{D42A27DB-BD31-4B8C-83A1-F6EECF244321}">
                <p14:modId xmlns:p14="http://schemas.microsoft.com/office/powerpoint/2010/main" val="161244670"/>
              </p:ext>
            </p:extLst>
          </p:nvPr>
        </p:nvGraphicFramePr>
        <p:xfrm>
          <a:off x="1989439" y="407773"/>
          <a:ext cx="10651522" cy="7525264"/>
        </p:xfrm>
        <a:graphic>
          <a:graphicData uri="http://schemas.openxmlformats.org/drawingml/2006/table">
            <a:tbl>
              <a:tblPr firstRow="1" bandRow="1">
                <a:tableStyleId>{E8034E78-7F5D-4C2E-B375-FC64B27BC917}</a:tableStyleId>
              </a:tblPr>
              <a:tblGrid>
                <a:gridCol w="2021382">
                  <a:extLst>
                    <a:ext uri="{9D8B030D-6E8A-4147-A177-3AD203B41FA5}">
                      <a16:colId xmlns:a16="http://schemas.microsoft.com/office/drawing/2014/main" val="20001"/>
                    </a:ext>
                  </a:extLst>
                </a:gridCol>
                <a:gridCol w="2157535">
                  <a:extLst>
                    <a:ext uri="{9D8B030D-6E8A-4147-A177-3AD203B41FA5}">
                      <a16:colId xmlns:a16="http://schemas.microsoft.com/office/drawing/2014/main" val="20002"/>
                    </a:ext>
                  </a:extLst>
                </a:gridCol>
                <a:gridCol w="2157535">
                  <a:extLst>
                    <a:ext uri="{9D8B030D-6E8A-4147-A177-3AD203B41FA5}">
                      <a16:colId xmlns:a16="http://schemas.microsoft.com/office/drawing/2014/main" val="2901587319"/>
                    </a:ext>
                  </a:extLst>
                </a:gridCol>
                <a:gridCol w="2157535">
                  <a:extLst>
                    <a:ext uri="{9D8B030D-6E8A-4147-A177-3AD203B41FA5}">
                      <a16:colId xmlns:a16="http://schemas.microsoft.com/office/drawing/2014/main" val="1610957637"/>
                    </a:ext>
                  </a:extLst>
                </a:gridCol>
                <a:gridCol w="2157535">
                  <a:extLst>
                    <a:ext uri="{9D8B030D-6E8A-4147-A177-3AD203B41FA5}">
                      <a16:colId xmlns:a16="http://schemas.microsoft.com/office/drawing/2014/main" val="3831739850"/>
                    </a:ext>
                  </a:extLst>
                </a:gridCol>
              </a:tblGrid>
              <a:tr h="754503">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Type</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800" u="none" strike="noStrike" kern="1200" cap="none" spc="0" normalizeH="0" baseline="0" noProof="0" dirty="0">
                          <a:ln>
                            <a:noFill/>
                          </a:ln>
                          <a:solidFill>
                            <a:srgbClr val="FFFFFF"/>
                          </a:solidFill>
                          <a:effectLst/>
                          <a:uLnTx/>
                          <a:uFillTx/>
                          <a:latin typeface="+mj-ea"/>
                          <a:ea typeface="+mj-ea"/>
                        </a:rPr>
                        <a:t>Specification</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Conductor Structure</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Density</a:t>
                      </a:r>
                    </a:p>
                    <a:p>
                      <a:pPr algn="ctr"/>
                      <a:r>
                        <a:rPr lang="en-US" altLang="zh-CN" sz="1800" b="1" i="0" u="none" strike="noStrike" kern="1200" baseline="0" dirty="0">
                          <a:solidFill>
                            <a:schemeClr val="lt1"/>
                          </a:solidFill>
                          <a:latin typeface="+mn-lt"/>
                          <a:ea typeface="+mn-ea"/>
                          <a:cs typeface="+mn-cs"/>
                        </a:rPr>
                        <a:t>Kg/km</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altLang="zh-CN" sz="1800" b="1" i="0" u="none" strike="noStrike" kern="1200" baseline="0" dirty="0">
                          <a:solidFill>
                            <a:schemeClr val="lt1"/>
                          </a:solidFill>
                          <a:latin typeface="+mn-lt"/>
                          <a:ea typeface="+mn-ea"/>
                          <a:cs typeface="+mn-cs"/>
                        </a:rPr>
                        <a:t>Approximate Diameter</a:t>
                      </a:r>
                      <a:endParaRPr kumimoji="0" lang="en-US" altLang="zh-CN" sz="1600" u="none" strike="noStrike" kern="1200" cap="none" spc="0" normalizeH="0" baseline="0" noProof="0" dirty="0">
                        <a:ln>
                          <a:noFill/>
                        </a:ln>
                        <a:solidFill>
                          <a:srgbClr val="FFFFFF"/>
                        </a:solidFill>
                        <a:effectLst/>
                        <a:uLnTx/>
                        <a:uFillTx/>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481173">
                <a:tc>
                  <a:txBody>
                    <a:bodyPr/>
                    <a:lstStyle/>
                    <a:p>
                      <a:pPr algn="ctr" latinLnBrk="1"/>
                      <a:r>
                        <a:rPr lang="en-US" altLang="ko-KR" sz="1400" dirty="0">
                          <a:solidFill>
                            <a:schemeClr val="tx1"/>
                          </a:solidFill>
                          <a:effectLst/>
                          <a:latin typeface="+mj-ea"/>
                          <a:ea typeface="+mj-ea"/>
                        </a:rPr>
                        <a:t>RVV2G</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1.5*5C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30/0.25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223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9556">
                <a:tc>
                  <a:txBody>
                    <a:bodyPr/>
                    <a:lstStyle/>
                    <a:p>
                      <a:pPr algn="ctr" latinLnBrk="1"/>
                      <a:r>
                        <a:rPr lang="en-US" altLang="ko-KR" sz="1400" kern="1200" dirty="0">
                          <a:solidFill>
                            <a:schemeClr val="tx1"/>
                          </a:solidFill>
                          <a:effectLst/>
                          <a:latin typeface="+mj-ea"/>
                          <a:ea typeface="+mn-ea"/>
                          <a:cs typeface="+mn-cs"/>
                        </a:rPr>
                        <a:t>RVV2G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1.5*8C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30/0.25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331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24.3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09924"/>
                  </a:ext>
                </a:extLst>
              </a:tr>
              <a:tr h="481914">
                <a:tc>
                  <a:txBody>
                    <a:bodyPr/>
                    <a:lstStyle/>
                    <a:p>
                      <a:pPr algn="ctr" latinLnBrk="1"/>
                      <a:r>
                        <a:rPr lang="en-US" altLang="ko-KR" sz="1400" kern="1200" dirty="0">
                          <a:solidFill>
                            <a:schemeClr val="tx1"/>
                          </a:solidFill>
                          <a:effectLst/>
                          <a:latin typeface="+mj-ea"/>
                          <a:ea typeface="+mn-ea"/>
                          <a:cs typeface="+mn-cs"/>
                        </a:rPr>
                        <a:t>RVV2G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1.5*10C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30/0.25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392</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25.1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061676"/>
                  </a:ext>
                </a:extLst>
              </a:tr>
              <a:tr h="481913">
                <a:tc>
                  <a:txBody>
                    <a:bodyPr/>
                    <a:lstStyle/>
                    <a:p>
                      <a:pPr algn="ctr" latinLnBrk="1"/>
                      <a:r>
                        <a:rPr lang="en-US" altLang="ko-KR" sz="1400" kern="1200" dirty="0">
                          <a:solidFill>
                            <a:schemeClr val="tx1"/>
                          </a:solidFill>
                          <a:effectLst/>
                          <a:latin typeface="+mj-ea"/>
                          <a:ea typeface="+mn-ea"/>
                          <a:cs typeface="+mn-cs"/>
                        </a:rPr>
                        <a:t>RVV2G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1.5*12C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30/0.25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429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25.6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4844">
                <a:tc>
                  <a:txBody>
                    <a:bodyPr/>
                    <a:lstStyle/>
                    <a:p>
                      <a:pPr algn="ctr" latinLnBrk="1"/>
                      <a:r>
                        <a:rPr lang="en-US" altLang="ko-KR" sz="1400" kern="1200" dirty="0">
                          <a:solidFill>
                            <a:schemeClr val="tx1"/>
                          </a:solidFill>
                          <a:effectLst/>
                          <a:latin typeface="+mj-ea"/>
                          <a:ea typeface="+mn-ea"/>
                          <a:cs typeface="+mn-cs"/>
                        </a:rPr>
                        <a:t>RVV2G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1.5*14C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30/0.25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473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26.3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4090806"/>
                  </a:ext>
                </a:extLst>
              </a:tr>
              <a:tr h="444843">
                <a:tc>
                  <a:txBody>
                    <a:bodyPr/>
                    <a:lstStyle/>
                    <a:p>
                      <a:pPr algn="ctr" latinLnBrk="1"/>
                      <a:r>
                        <a:rPr lang="en-US" altLang="ko-KR" sz="1400" kern="1200" dirty="0">
                          <a:solidFill>
                            <a:schemeClr val="tx1"/>
                          </a:solidFill>
                          <a:effectLst/>
                          <a:latin typeface="+mj-ea"/>
                          <a:ea typeface="+mn-ea"/>
                          <a:cs typeface="+mn-cs"/>
                        </a:rPr>
                        <a:t>RVV2G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1.5*16C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30/0.25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521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27.2</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391638"/>
                  </a:ext>
                </a:extLst>
              </a:tr>
              <a:tr h="444843">
                <a:tc>
                  <a:txBody>
                    <a:bodyPr/>
                    <a:lstStyle/>
                    <a:p>
                      <a:pPr algn="ctr" latinLnBrk="1"/>
                      <a:r>
                        <a:rPr lang="en-US" altLang="ko-KR" sz="1400" kern="1200" dirty="0">
                          <a:solidFill>
                            <a:schemeClr val="tx1"/>
                          </a:solidFill>
                          <a:effectLst/>
                          <a:latin typeface="+mj-ea"/>
                          <a:ea typeface="+mn-ea"/>
                          <a:cs typeface="+mn-cs"/>
                        </a:rPr>
                        <a:t>RVV2G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1.5*20C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30/0.25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610</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28.5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461285"/>
                  </a:ext>
                </a:extLst>
              </a:tr>
              <a:tr h="444843">
                <a:tc>
                  <a:txBody>
                    <a:bodyPr/>
                    <a:lstStyle/>
                    <a:p>
                      <a:pPr algn="ctr" latinLnBrk="1"/>
                      <a:r>
                        <a:rPr lang="en-US" altLang="ko-KR" sz="1400" kern="1200" dirty="0">
                          <a:solidFill>
                            <a:schemeClr val="tx1"/>
                          </a:solidFill>
                          <a:effectLst/>
                          <a:latin typeface="+mj-ea"/>
                          <a:ea typeface="+mn-ea"/>
                          <a:cs typeface="+mn-cs"/>
                        </a:rPr>
                        <a:t>RVV2G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1.5*24C</a:t>
                      </a: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kern="1200" dirty="0">
                          <a:solidFill>
                            <a:schemeClr val="tx1"/>
                          </a:solidFill>
                          <a:effectLst/>
                          <a:latin typeface="+mj-ea"/>
                          <a:ea typeface="+mn-ea"/>
                          <a:cs typeface="+mn-cs"/>
                        </a:rPr>
                        <a:t>30/0.25</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749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30.9</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909560"/>
                  </a:ext>
                </a:extLst>
              </a:tr>
              <a:tr h="444843">
                <a:tc>
                  <a:txBody>
                    <a:bodyPr/>
                    <a:lstStyle/>
                    <a:p>
                      <a:pPr algn="ctr" latinLnBrk="1"/>
                      <a:r>
                        <a:rPr lang="en-US" altLang="ko-KR" sz="1400" kern="1200" dirty="0">
                          <a:solidFill>
                            <a:schemeClr val="tx1"/>
                          </a:solidFill>
                          <a:effectLst/>
                          <a:latin typeface="+mj-ea"/>
                          <a:ea typeface="+mn-ea"/>
                          <a:cs typeface="+mn-cs"/>
                        </a:rPr>
                        <a:t>RVVG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1.25*5C</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50/0.18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212</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949710"/>
                  </a:ext>
                </a:extLst>
              </a:tr>
              <a:tr h="444843">
                <a:tc>
                  <a:txBody>
                    <a:bodyPr/>
                    <a:lstStyle/>
                    <a:p>
                      <a:pPr algn="ctr" latinLnBrk="1"/>
                      <a:r>
                        <a:rPr lang="en-US" altLang="ko-KR" sz="1400" kern="1200" dirty="0">
                          <a:solidFill>
                            <a:schemeClr val="tx1"/>
                          </a:solidFill>
                          <a:effectLst/>
                          <a:latin typeface="+mj-ea"/>
                          <a:ea typeface="+mn-ea"/>
                          <a:cs typeface="+mn-cs"/>
                        </a:rPr>
                        <a:t>RVVG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1.25*8C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50/0.18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334</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19.3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311230"/>
                  </a:ext>
                </a:extLst>
              </a:tr>
              <a:tr h="407773">
                <a:tc>
                  <a:txBody>
                    <a:bodyPr/>
                    <a:lstStyle/>
                    <a:p>
                      <a:pPr algn="ctr" latinLnBrk="1"/>
                      <a:r>
                        <a:rPr lang="en-US" altLang="ko-KR" sz="1400" kern="1200" dirty="0">
                          <a:solidFill>
                            <a:schemeClr val="tx1"/>
                          </a:solidFill>
                          <a:effectLst/>
                          <a:latin typeface="+mj-ea"/>
                          <a:ea typeface="+mn-ea"/>
                          <a:cs typeface="+mn-cs"/>
                        </a:rPr>
                        <a:t>RVVG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1.25*10C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50/0.18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426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21.8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02917"/>
                  </a:ext>
                </a:extLst>
              </a:tr>
              <a:tr h="457200">
                <a:tc>
                  <a:txBody>
                    <a:bodyPr/>
                    <a:lstStyle/>
                    <a:p>
                      <a:pPr algn="ctr" latinLnBrk="1"/>
                      <a:r>
                        <a:rPr lang="en-US" altLang="ko-KR" sz="1400" kern="1200" dirty="0">
                          <a:solidFill>
                            <a:schemeClr val="tx1"/>
                          </a:solidFill>
                          <a:effectLst/>
                          <a:latin typeface="+mj-ea"/>
                          <a:ea typeface="+mn-ea"/>
                          <a:cs typeface="+mn-cs"/>
                        </a:rPr>
                        <a:t>RVVG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1.5*5C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59/0.18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230</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15</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480298"/>
                  </a:ext>
                </a:extLst>
              </a:tr>
              <a:tr h="457200">
                <a:tc>
                  <a:txBody>
                    <a:bodyPr/>
                    <a:lstStyle/>
                    <a:p>
                      <a:pPr algn="ctr" latinLnBrk="1"/>
                      <a:r>
                        <a:rPr lang="en-US" altLang="ko-KR" sz="1400" kern="1200" dirty="0">
                          <a:solidFill>
                            <a:schemeClr val="tx1"/>
                          </a:solidFill>
                          <a:effectLst/>
                          <a:latin typeface="+mj-ea"/>
                          <a:ea typeface="+mn-ea"/>
                          <a:cs typeface="+mn-cs"/>
                        </a:rPr>
                        <a:t>RVVG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1.5*8C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59/0.18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351</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19.3</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024718"/>
                  </a:ext>
                </a:extLst>
              </a:tr>
              <a:tr h="469556">
                <a:tc>
                  <a:txBody>
                    <a:bodyPr/>
                    <a:lstStyle/>
                    <a:p>
                      <a:pPr algn="ctr" latinLnBrk="1"/>
                      <a:r>
                        <a:rPr lang="en-US" altLang="ko-KR" sz="1400" kern="1200" dirty="0">
                          <a:solidFill>
                            <a:schemeClr val="tx1"/>
                          </a:solidFill>
                          <a:effectLst/>
                          <a:latin typeface="+mj-ea"/>
                          <a:ea typeface="+mn-ea"/>
                          <a:cs typeface="+mn-cs"/>
                        </a:rPr>
                        <a:t>RVVG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1.5*10C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59/0.18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450</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21.8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510563"/>
                  </a:ext>
                </a:extLst>
              </a:tr>
              <a:tr h="395417">
                <a:tc>
                  <a:txBody>
                    <a:bodyPr/>
                    <a:lstStyle/>
                    <a:p>
                      <a:pPr algn="ctr" latinLnBrk="1"/>
                      <a:r>
                        <a:rPr lang="en-US" altLang="ko-KR" sz="1400" kern="1200" dirty="0">
                          <a:solidFill>
                            <a:schemeClr val="tx1"/>
                          </a:solidFill>
                          <a:effectLst/>
                          <a:latin typeface="+mj-ea"/>
                          <a:ea typeface="+mn-ea"/>
                          <a:cs typeface="+mn-cs"/>
                        </a:rPr>
                        <a:t>RVVG</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j-ea"/>
                          <a:ea typeface="+mn-ea"/>
                          <a:cs typeface="+mn-cs"/>
                        </a:rPr>
                        <a:t>1.5*20C</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effectLst/>
                          <a:latin typeface="+mj-ea"/>
                          <a:ea typeface="+mn-ea"/>
                          <a:cs typeface="+mn-cs"/>
                        </a:rPr>
                        <a:t>59/0.18</a:t>
                      </a:r>
                      <a:endParaRPr lang="ko-KR" altLang="en-US" sz="1400" kern="1200" dirty="0">
                        <a:solidFill>
                          <a:schemeClr val="tx1"/>
                        </a:solidFill>
                        <a:latin typeface="+mj-ea"/>
                        <a:ea typeface="+mn-ea"/>
                        <a:cs typeface="+mn-cs"/>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effectLst/>
                          <a:latin typeface="+mj-ea"/>
                          <a:ea typeface="+mj-ea"/>
                        </a:rPr>
                        <a:t>736</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solidFill>
                            <a:schemeClr val="tx1"/>
                          </a:solidFill>
                          <a:latin typeface="+mj-ea"/>
                          <a:ea typeface="+mj-ea"/>
                        </a:rPr>
                        <a:t>25.8</a:t>
                      </a:r>
                      <a:endParaRPr lang="ko-KR" altLang="en-US" sz="1400" dirty="0">
                        <a:solidFill>
                          <a:schemeClr val="tx1"/>
                        </a:solidFill>
                        <a:latin typeface="+mj-ea"/>
                        <a:ea typeface="+mj-ea"/>
                      </a:endParaRPr>
                    </a:p>
                  </a:txBody>
                  <a:tcPr marL="121920" marR="121920" marT="60960" marB="609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00311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Chart"/>
  <p:tag name="OP_SCP_CONTENT_ID" val="MatlComponentContent-267"/>
  <p:tag name="OP_SCP_COMPONENT_INFO" val="{&quot;title&quot;:&quot;扁平表格PPT组件&quot;,&quot;description&quot;:&quot;扁平表格PPT组件&quot;,&quot;keywords&quot;:[&quot;扁平&quot;,&quot;表格&quot;,&quot;PPT组件&quot;],&quot;labels&quot;:[]}"/>
</p:tagLst>
</file>

<file path=ppt/tags/tag2.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Chart"/>
  <p:tag name="OP_SCP_CONTENT_ID" val="MatlComponentContent-267"/>
  <p:tag name="OP_SCP_COMPONENT_INFO" val="{&quot;title&quot;:&quot;扁平表格PPT组件&quot;,&quot;description&quot;:&quot;扁平表格PPT组件&quot;,&quot;keywords&quot;:[&quot;扁平&quot;,&quot;表格&quot;,&quot;PPT组件&quot;],&quot;labels&quot;:[]}"/>
</p:tagLst>
</file>

<file path=ppt/tags/tag3.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Chart"/>
  <p:tag name="OP_SCP_CONTENT_ID" val="MatlComponentContent-267"/>
  <p:tag name="OP_SCP_COMPONENT_INFO" val="{&quot;title&quot;:&quot;扁平表格PPT组件&quot;,&quot;description&quot;:&quot;扁平表格PPT组件&quot;,&quot;keywords&quot;:[&quot;扁平&quot;,&quot;表格&quot;,&quot;PPT组件&quot;],&quot;labels&quot;:[]}"/>
</p:tagLst>
</file>

<file path=ppt/tags/tag4.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Chart"/>
  <p:tag name="OP_SCP_CONTENT_ID" val="MatlComponentContent-267"/>
  <p:tag name="OP_SCP_COMPONENT_INFO" val="{&quot;title&quot;:&quot;扁平表格PPT组件&quot;,&quot;description&quot;:&quot;扁平表格PPT组件&quot;,&quot;keywords&quot;:[&quot;扁平&quot;,&quot;表格&quot;,&quot;PPT组件&quot;],&quot;labels&quot;:[]}"/>
</p:tagLst>
</file>

<file path=ppt/tags/tag5.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Chart"/>
  <p:tag name="OP_SCP_CONTENT_ID" val="MatlComponentContent-267"/>
  <p:tag name="OP_SCP_COMPONENT_INFO" val="{&quot;title&quot;:&quot;扁平表格PPT组件&quot;,&quot;description&quot;:&quot;扁平表格PPT组件&quot;,&quot;keywords&quot;:[&quot;扁平&quot;,&quot;表格&quot;,&quot;PPT组件&quot;],&quot;labels&quot;:[]}"/>
</p:tagLst>
</file>

<file path=ppt/tags/tag6.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Chart"/>
  <p:tag name="OP_SCP_CONTENT_ID" val="MatlComponentContent-267"/>
  <p:tag name="OP_SCP_COMPONENT_INFO" val="{&quot;title&quot;:&quot;扁平表格PPT组件&quot;,&quot;description&quot;:&quot;扁平表格PPT组件&quot;,&quot;keywords&quot;:[&quot;扁平&quot;,&quot;表格&quot;,&quot;PPT组件&quot;],&quot;labels&quot;:[]}"/>
</p:tagLst>
</file>

<file path=ppt/tags/tag7.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Chart"/>
  <p:tag name="OP_SCP_CONTENT_ID" val="MatlComponentContent-267"/>
  <p:tag name="OP_SCP_COMPONENT_INFO" val="{&quot;title&quot;:&quot;扁平表格PPT组件&quot;,&quot;description&quot;:&quot;扁平表格PPT组件&quot;,&quot;keywords&quot;:[&quot;扁平&quot;,&quot;表格&quot;,&quot;PPT组件&quot;],&quot;labels&quot;:[]}"/>
</p:tagLst>
</file>

<file path=ppt/tags/tag8.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Chart"/>
  <p:tag name="OP_SCP_CONTENT_ID" val="MatlComponentContent-267"/>
  <p:tag name="OP_SCP_COMPONENT_INFO" val="{&quot;title&quot;:&quot;扁平表格PPT组件&quot;,&quot;description&quot;:&quot;扁平表格PPT组件&quot;,&quot;keywords&quot;:[&quot;扁平&quot;,&quot;表格&quot;,&quot;PPT组件&quot;],&quot;label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2280</Words>
  <Application>Microsoft Office PowerPoint</Application>
  <PresentationFormat>自定义</PresentationFormat>
  <Paragraphs>812</Paragraphs>
  <Slides>20</Slides>
  <Notes>12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Cabin</vt:lpstr>
      <vt:lpstr>Malgun Gothic</vt:lpstr>
      <vt:lpstr>Unbounded</vt:lpstr>
      <vt:lpstr>等线</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Denny Zhang</cp:lastModifiedBy>
  <cp:revision>26</cp:revision>
  <dcterms:created xsi:type="dcterms:W3CDTF">2024-08-20T07:51:21Z</dcterms:created>
  <dcterms:modified xsi:type="dcterms:W3CDTF">2024-08-25T01:37:34Z</dcterms:modified>
</cp:coreProperties>
</file>