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1_0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65938" cy="9998075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AAC1459-37BE-05C3-B386-7EE670D84114}" name="Rubinos, Clio Aracelli" initials="CR" userId="S::crubinos@ad.unc.edu::57d91223-0453-440c-9a9a-4d1eda97607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197" autoAdjust="0"/>
    <p:restoredTop sz="94660"/>
  </p:normalViewPr>
  <p:slideViewPr>
    <p:cSldViewPr>
      <p:cViewPr varScale="1">
        <p:scale>
          <a:sx n="111" d="100"/>
          <a:sy n="111" d="100"/>
        </p:scale>
        <p:origin x="2064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comments/modernComment_101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337B69D-D9BC-4B11-83A4-3B4FD3EF24AC}" authorId="{FAAC1459-37BE-05C3-B386-7EE670D84114}" created="2024-09-12T05:31:26.02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7"/>
      <ac:spMk id="4099" creationId="{207252F7-36B3-1FD2-DB91-823F33A9D41D}"/>
      <ac:txMk cp="1006" len="130">
        <ac:context len="1398" hash="4280766384"/>
      </ac:txMk>
    </ac:txMkLst>
    <p188:pos x="4385641" y="6106008"/>
    <p188:txBody>
      <a:bodyPr/>
      <a:lstStyle/>
      <a:p>
        <a:r>
          <a:rPr lang="es-PE"/>
          <a:t>Would this be more about EEG and prognosis?  Or also management?   We will have to change the title of this segment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2BCEEF8-95F0-68F6-02A2-93A1ADB2DB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4984" cy="500912"/>
          </a:xfrm>
          <a:prstGeom prst="rect">
            <a:avLst/>
          </a:prstGeom>
        </p:spPr>
        <p:txBody>
          <a:bodyPr vert="horz" lIns="88935" tIns="44467" rIns="88935" bIns="4446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D51E8-7B77-83AE-EAA8-DCCCBBEAAA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9420" y="1"/>
            <a:ext cx="2974983" cy="500912"/>
          </a:xfrm>
          <a:prstGeom prst="rect">
            <a:avLst/>
          </a:prstGeom>
        </p:spPr>
        <p:txBody>
          <a:bodyPr vert="horz" lIns="88935" tIns="44467" rIns="88935" bIns="44467" rtlCol="0"/>
          <a:lstStyle>
            <a:lvl1pPr algn="r">
              <a:defRPr sz="1200" smtClean="0"/>
            </a:lvl1pPr>
          </a:lstStyle>
          <a:p>
            <a:pPr>
              <a:defRPr/>
            </a:pPr>
            <a:fld id="{AB264868-2051-4246-BE74-272E1D413255}" type="datetimeFigureOut">
              <a:rPr lang="en-US"/>
              <a:pPr>
                <a:defRPr/>
              </a:pPr>
              <a:t>3/18/2025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FF238A4-80D4-5D98-7E0E-79A4D2D57E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1249363"/>
            <a:ext cx="487362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935" tIns="44467" rIns="88935" bIns="4446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FEB622F-9E78-6F27-2AA6-336C0F82A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7361" y="4812165"/>
            <a:ext cx="5492750" cy="3935957"/>
          </a:xfrm>
          <a:prstGeom prst="rect">
            <a:avLst/>
          </a:prstGeom>
        </p:spPr>
        <p:txBody>
          <a:bodyPr vert="horz" lIns="88935" tIns="44467" rIns="88935" bIns="4446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FE798-5778-EDB5-87EC-846D1A3429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497163"/>
            <a:ext cx="2974984" cy="500912"/>
          </a:xfrm>
          <a:prstGeom prst="rect">
            <a:avLst/>
          </a:prstGeom>
        </p:spPr>
        <p:txBody>
          <a:bodyPr vert="horz" lIns="88935" tIns="44467" rIns="88935" bIns="4446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9F332-A663-C0B5-C867-F7BA8C4E8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9420" y="9497163"/>
            <a:ext cx="2974983" cy="500912"/>
          </a:xfrm>
          <a:prstGeom prst="rect">
            <a:avLst/>
          </a:prstGeom>
        </p:spPr>
        <p:txBody>
          <a:bodyPr vert="horz" lIns="88935" tIns="44467" rIns="88935" bIns="44467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C0B737C-318A-422C-BD3E-6D9433C0D9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38D33F-D555-793D-57E4-8D172571C9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A032B9-3AC4-EFE3-8DD0-866B42FE2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515138-7906-4DA7-DC80-54CC4740B6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AB63F-6719-4D02-B93E-CBA0CE2AFA2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3765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B015AE-B20D-C39E-4037-20FDD492CD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6BF900-1A64-B1E4-B934-81596E29AD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8CE26F-2AC0-E83E-C2D4-A7336CC40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CDA81-4213-4C10-9BBE-88154FCC3EA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7682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82C74B-1528-E481-856E-39472ED8B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6C2B9B-66B5-9E8B-10FC-C6A6983E8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741A15-455C-90D7-894C-1AE5D699D7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4675-B4E6-43C5-B986-7DE12E92E02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74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D50075-4580-53DA-0428-85EFEE0B17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7B86AD-EEC4-8FED-EE8F-072B2C9744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040DEA-A672-B617-B0B5-8530E51B7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6EFBF-86B7-46F9-A813-47764D21D8E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0507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5C0C74-F323-0544-762C-34AE9D5C54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210726-B0B7-3883-A5EC-03980BD9E1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6C2787-2813-83D1-F9C3-AF87F7830E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CFC67-6068-4BB9-B1C9-0286BFEE83F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7545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AC32B4-1CD8-76AF-9C11-041161EDD7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C13FB3-FEB2-0A46-C468-923E8829BB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DBFD7C-01E5-6762-E6FA-B624F3A1A6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BC68F-F41D-41FC-A27B-469E173B0E6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9518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D983FDF-075A-087F-BE57-348F03BB8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DF004C-2385-89C5-B743-22E67ED29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139ADCD-B82F-9D2D-D5CD-77C1FBA991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0F55E-7339-4368-A689-AB98D999256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3754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8A4DA7D-3CBD-0970-58B9-C710DE1573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F4AD2B-DABA-366E-505E-5280002F7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4B0013-0CEA-D002-F426-CDDDE00F2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282E0-D795-4583-AD4D-1880285429E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112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BE9A37-CF62-42C2-67C2-AB42DBD2B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679648-01D5-F065-F0F9-2629E26114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EE05364-48EC-CA90-0444-3C6C153AD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D736A-0D8F-4751-B86E-25AA08D6C88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8112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F5277F-FE52-F3B2-99AD-413FD51983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9CD1E8-D46C-2280-3CD4-465A8020DB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0F82C-948F-5F1A-253C-5A00C6042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7ECE3-B89C-4FA3-AF79-BC9814C6AED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291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4CAA3-EBFA-9293-3439-85E27847EA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CA3672-8B3C-1542-0CD8-A35659744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D083B2-1AFA-2552-5ADA-1745DCBDC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5CB2C-FF72-4D8E-A9BA-8867827E9AC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026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44C6B04-AF3A-2AE5-C290-DBC5D3EDA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2073DD-3ADE-9497-34D8-61CF3C1782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ECA678-1E64-F8CB-5B2B-77215A12E4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7781D4-4653-9E73-A3ED-64441210C7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A72332B-2AE1-674B-2B45-47792EC79B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8577E89E-3CE9-4827-B76F-2C0598F310F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1_0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191"/>
          <a:stretch/>
        </p:blipFill>
        <p:spPr>
          <a:xfrm>
            <a:off x="5577853" y="2086953"/>
            <a:ext cx="3760326" cy="2062127"/>
          </a:xfrm>
          <a:prstGeom prst="rect">
            <a:avLst/>
          </a:prstGeom>
        </p:spPr>
      </p:pic>
      <p:sp>
        <p:nvSpPr>
          <p:cNvPr id="3074" name="Text Box 9">
            <a:extLst>
              <a:ext uri="{FF2B5EF4-FFF2-40B4-BE49-F238E27FC236}">
                <a16:creationId xmlns:a16="http://schemas.microsoft.com/office/drawing/2014/main" id="{64210636-EAAE-6132-47B2-0009F7D47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591" y="4293096"/>
            <a:ext cx="2736850" cy="180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>
                <a:solidFill>
                  <a:schemeClr val="accent1">
                    <a:lumMod val="50000"/>
                  </a:schemeClr>
                </a:solidFill>
              </a:rPr>
              <a:t>ORGANIZADORES</a:t>
            </a:r>
            <a:r>
              <a:rPr lang="es-ES" altLang="es-ES" sz="12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500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Dra. Lidia Cabañes </a:t>
            </a:r>
            <a:r>
              <a:rPr lang="es-ES" altLang="es-ES" sz="1200" b="0" dirty="0" smtClean="0"/>
              <a:t>Martínez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 smtClean="0"/>
              <a:t>Dra. Olga </a:t>
            </a:r>
            <a:r>
              <a:rPr lang="es-ES" altLang="es-ES" sz="1200" b="0" dirty="0" err="1" smtClean="0"/>
              <a:t>Fedirchyk</a:t>
            </a:r>
            <a:r>
              <a:rPr lang="es-ES" altLang="es-ES" sz="1200" b="0" dirty="0" smtClean="0"/>
              <a:t> </a:t>
            </a:r>
            <a:r>
              <a:rPr lang="es-ES" altLang="es-ES" sz="1200" b="0" dirty="0" err="1" smtClean="0"/>
              <a:t>Tymchuk</a:t>
            </a:r>
            <a:endParaRPr lang="es-ES" altLang="es-ES" sz="1200" b="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Dr. Guillermo Martín Palomeque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Dr. Ignacio Regidor Bailly-Bailliere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b="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b="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Servicio de Neurofisiología Clínica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Hospital Ramón y Cajal. Madrid</a:t>
            </a:r>
          </a:p>
        </p:txBody>
      </p:sp>
      <p:sp>
        <p:nvSpPr>
          <p:cNvPr id="3075" name="Text Box 92">
            <a:extLst>
              <a:ext uri="{FF2B5EF4-FFF2-40B4-BE49-F238E27FC236}">
                <a16:creationId xmlns:a16="http://schemas.microsoft.com/office/drawing/2014/main" id="{5813EC9F-24D6-7795-AF8D-038143805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937" y="6217567"/>
            <a:ext cx="22621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/>
              <a:t>29 y 30 de mayo de 2025</a:t>
            </a:r>
          </a:p>
        </p:txBody>
      </p:sp>
      <p:sp>
        <p:nvSpPr>
          <p:cNvPr id="3076" name="Text Box 96">
            <a:extLst>
              <a:ext uri="{FF2B5EF4-FFF2-40B4-BE49-F238E27FC236}">
                <a16:creationId xmlns:a16="http://schemas.microsoft.com/office/drawing/2014/main" id="{6D3BB9C9-1942-D84B-037C-9B9A94A95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6" y="188913"/>
            <a:ext cx="482441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u="sng" dirty="0"/>
              <a:t>PONENTES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800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Dra. </a:t>
            </a:r>
            <a:r>
              <a:rPr lang="es-ES" altLang="es-ES" sz="1200" dirty="0" err="1" smtClean="0"/>
              <a:t>Hiba</a:t>
            </a:r>
            <a:r>
              <a:rPr lang="es-ES" altLang="es-ES" sz="1200" dirty="0" smtClean="0"/>
              <a:t> </a:t>
            </a:r>
            <a:r>
              <a:rPr lang="es-ES" altLang="es-ES" sz="1200" dirty="0" err="1" smtClean="0"/>
              <a:t>Haider</a:t>
            </a:r>
            <a:r>
              <a:rPr lang="es-ES" altLang="es-ES" sz="1200" dirty="0" smtClean="0"/>
              <a:t>. </a:t>
            </a:r>
            <a:r>
              <a:rPr lang="es-ES" altLang="es-ES" sz="1200" b="0" dirty="0" err="1" smtClean="0"/>
              <a:t>University</a:t>
            </a:r>
            <a:r>
              <a:rPr lang="es-ES" altLang="es-ES" sz="1200" b="0" dirty="0" smtClean="0"/>
              <a:t> of Chicago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</a:t>
            </a:r>
            <a:r>
              <a:rPr lang="es-ES" altLang="es-ES" sz="1200" dirty="0"/>
              <a:t>. Lawrence J. </a:t>
            </a:r>
            <a:r>
              <a:rPr lang="es-ES" altLang="es-ES" sz="1200" dirty="0" err="1"/>
              <a:t>Hirsch</a:t>
            </a:r>
            <a:r>
              <a:rPr lang="es-ES" altLang="es-ES" sz="1200" b="0" dirty="0"/>
              <a:t>. Yale </a:t>
            </a:r>
            <a:r>
              <a:rPr lang="es-ES" altLang="es-ES" sz="1200" b="0" dirty="0" err="1"/>
              <a:t>University</a:t>
            </a:r>
            <a:r>
              <a:rPr lang="es-ES" altLang="es-ES" sz="1200" b="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Dra</a:t>
            </a:r>
            <a:r>
              <a:rPr lang="es-ES" altLang="es-ES" sz="1200" dirty="0"/>
              <a:t>. Clío </a:t>
            </a:r>
            <a:r>
              <a:rPr lang="es-ES" altLang="es-ES" sz="1200" dirty="0" err="1"/>
              <a:t>Rubiños</a:t>
            </a:r>
            <a:r>
              <a:rPr lang="es-ES" altLang="es-ES" sz="1200" b="0" dirty="0"/>
              <a:t>. </a:t>
            </a:r>
            <a:r>
              <a:rPr lang="es-ES" altLang="es-ES" sz="1200" b="0" dirty="0" err="1"/>
              <a:t>University</a:t>
            </a:r>
            <a:r>
              <a:rPr lang="es-ES" altLang="es-ES" sz="1200" b="0" dirty="0"/>
              <a:t> of North </a:t>
            </a:r>
            <a:r>
              <a:rPr lang="es-ES" altLang="es-ES" sz="1200" b="0" dirty="0" smtClean="0"/>
              <a:t>Carolina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Dra. Victoria Fernández. </a:t>
            </a:r>
            <a:r>
              <a:rPr lang="es-ES" altLang="es-ES" sz="1200" b="0" dirty="0" smtClean="0"/>
              <a:t>Hospital Universitario de Málaga</a:t>
            </a:r>
            <a:endParaRPr lang="es-ES" altLang="es-ES" sz="12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/>
              <a:t>Dr. José Luis Fernández Torre</a:t>
            </a:r>
            <a:r>
              <a:rPr lang="es-ES" altLang="es-ES" sz="1200" b="0" dirty="0"/>
              <a:t>. Hospital Marqués de </a:t>
            </a:r>
            <a:r>
              <a:rPr lang="es-ES" altLang="es-ES" sz="1200" b="0" dirty="0" err="1"/>
              <a:t>Valdecilla</a:t>
            </a:r>
            <a:endParaRPr lang="es-ES" altLang="es-ES" sz="12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/>
              <a:t>Dra. Adriana Gómez Domínguez</a:t>
            </a:r>
            <a:r>
              <a:rPr lang="es-ES" altLang="es-ES" sz="1200" b="0" dirty="0"/>
              <a:t>. Hospital Infanta Elena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/>
              <a:t>Dr. Guillermo Martín Palomeque</a:t>
            </a:r>
            <a:r>
              <a:rPr lang="es-ES" altLang="es-ES" sz="1200" b="0" dirty="0"/>
              <a:t>. Hospital Ramón y Cajal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/>
              <a:t>Dr. Jesús Pastor</a:t>
            </a:r>
            <a:r>
              <a:rPr lang="es-ES" altLang="es-ES" sz="1200" b="0" dirty="0"/>
              <a:t>. Hospital La </a:t>
            </a:r>
            <a:r>
              <a:rPr lang="es-ES" altLang="es-ES" sz="1200" b="0" dirty="0" smtClean="0"/>
              <a:t>Princesa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Dra. Cruz Soriano</a:t>
            </a:r>
            <a:r>
              <a:rPr lang="es-ES" altLang="es-ES" sz="1200" b="0" dirty="0" smtClean="0"/>
              <a:t>. Hospital Ramón y Cajal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2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200" b="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800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i="1" dirty="0"/>
          </a:p>
        </p:txBody>
      </p:sp>
      <p:sp>
        <p:nvSpPr>
          <p:cNvPr id="3077" name="Text Box 15">
            <a:extLst>
              <a:ext uri="{FF2B5EF4-FFF2-40B4-BE49-F238E27FC236}">
                <a16:creationId xmlns:a16="http://schemas.microsoft.com/office/drawing/2014/main" id="{C4F40128-F0DA-F2C2-33CC-4025A8E48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6" y="6254750"/>
            <a:ext cx="482441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dirty="0"/>
              <a:t>Plazas Limitadas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b="0" dirty="0"/>
              <a:t>Solicitud del boletín de inscripción en</a:t>
            </a:r>
            <a:r>
              <a:rPr lang="es-ES" altLang="es-ES" sz="1000" b="0" dirty="0" smtClean="0"/>
              <a:t>: cursoeegryc@gmail.com</a:t>
            </a:r>
            <a:endParaRPr lang="es-ES" altLang="es-ES" sz="1100" b="0" dirty="0"/>
          </a:p>
        </p:txBody>
      </p:sp>
      <p:pic>
        <p:nvPicPr>
          <p:cNvPr id="3078" name="Marcador de contenido 3" descr="Descripción: foto ramon ycajal.jpg">
            <a:extLst>
              <a:ext uri="{FF2B5EF4-FFF2-40B4-BE49-F238E27FC236}">
                <a16:creationId xmlns:a16="http://schemas.microsoft.com/office/drawing/2014/main" id="{4C160DD0-8D2B-45B2-B6A8-416ADF3D2F74}"/>
              </a:ext>
            </a:extLst>
          </p:cNvPr>
          <p:cNvPicPr preferRelativeResize="0"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4" b="13564"/>
          <a:stretch>
            <a:fillRect/>
          </a:stretch>
        </p:blipFill>
        <p:spPr bwMode="auto">
          <a:xfrm>
            <a:off x="1245393" y="4430291"/>
            <a:ext cx="1982788" cy="1089025"/>
          </a:xfrm>
          <a:prstGeom prst="rect">
            <a:avLst/>
          </a:prstGeom>
          <a:noFill/>
          <a:ln w="635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Marcador de contenido 1">
            <a:extLst>
              <a:ext uri="{FF2B5EF4-FFF2-40B4-BE49-F238E27FC236}">
                <a16:creationId xmlns:a16="http://schemas.microsoft.com/office/drawing/2014/main" id="{B2D18AB5-46D8-3299-7CBC-1F4B0FC0C5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343" y="5148362"/>
            <a:ext cx="137795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Marcador de contenido 1">
            <a:extLst>
              <a:ext uri="{FF2B5EF4-FFF2-40B4-BE49-F238E27FC236}">
                <a16:creationId xmlns:a16="http://schemas.microsoft.com/office/drawing/2014/main" id="{2639CDAA-744A-502C-6FA3-AC5A6DBAEB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30" y="335328"/>
            <a:ext cx="1528837" cy="26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ángulo 1">
            <a:extLst>
              <a:ext uri="{FF2B5EF4-FFF2-40B4-BE49-F238E27FC236}">
                <a16:creationId xmlns:a16="http://schemas.microsoft.com/office/drawing/2014/main" id="{EE5EC9D3-9A8C-6539-9DD7-B48C6EA21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6" y="5519316"/>
            <a:ext cx="446405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ES" sz="1000" dirty="0"/>
              <a:t>Inscripción: 	Socios SENFC: 60€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ES" sz="1000" dirty="0"/>
              <a:t>	No socios SENFC: 150€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ES" sz="8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ES" sz="1000" b="0" dirty="0"/>
              <a:t>La inscripción incluye documentación y comidas de trabajo </a:t>
            </a:r>
          </a:p>
        </p:txBody>
      </p:sp>
      <p:sp>
        <p:nvSpPr>
          <p:cNvPr id="3082" name="Text Box 94">
            <a:extLst>
              <a:ext uri="{FF2B5EF4-FFF2-40B4-BE49-F238E27FC236}">
                <a16:creationId xmlns:a16="http://schemas.microsoft.com/office/drawing/2014/main" id="{F738C945-6753-1280-3CB2-FEF10E67C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530" y="980728"/>
            <a:ext cx="462399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CURSO </a:t>
            </a:r>
            <a:r>
              <a:rPr lang="es-ES" alt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EEG EN PACIENTES CRÍTICOS</a:t>
            </a:r>
            <a:endParaRPr lang="es-ES" altLang="es-ES" sz="2800" dirty="0" smtClean="0">
              <a:solidFill>
                <a:srgbClr val="0070C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haroni" panose="02010803020104030203" pitchFamily="2" charset="-79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778" y="2575167"/>
            <a:ext cx="1477406" cy="144036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095" y="78040"/>
            <a:ext cx="1220104" cy="1049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>
            <a:extLst>
              <a:ext uri="{FF2B5EF4-FFF2-40B4-BE49-F238E27FC236}">
                <a16:creationId xmlns:a16="http://schemas.microsoft.com/office/drawing/2014/main" id="{9793379E-BAA1-2144-B49A-317678146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s-ES" sz="1800" b="0"/>
          </a:p>
        </p:txBody>
      </p:sp>
      <p:sp>
        <p:nvSpPr>
          <p:cNvPr id="4099" name="Text Box 6">
            <a:extLst>
              <a:ext uri="{FF2B5EF4-FFF2-40B4-BE49-F238E27FC236}">
                <a16:creationId xmlns:a16="http://schemas.microsoft.com/office/drawing/2014/main" id="{207252F7-36B3-1FD2-DB91-823F33A9D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19" y="115888"/>
            <a:ext cx="4704765" cy="667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90500" indent="-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400" b="0" dirty="0" smtClean="0">
                <a:latin typeface="+mn-lt"/>
              </a:rPr>
              <a:t> </a:t>
            </a:r>
            <a:r>
              <a:rPr lang="es-ES" altLang="es-ES" sz="1600" dirty="0" smtClean="0">
                <a:solidFill>
                  <a:srgbClr val="0070C0"/>
                </a:solidFill>
                <a:latin typeface="+mn-lt"/>
              </a:rPr>
              <a:t>Jueves 29 de mayo</a:t>
            </a:r>
            <a:endParaRPr lang="es-ES" altLang="es-ES" sz="1050" b="0" dirty="0" smtClean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000" dirty="0" smtClean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900" dirty="0" smtClean="0">
                <a:latin typeface="Trebuchet MS" panose="020B0603020202020204" pitchFamily="34" charset="0"/>
              </a:rPr>
              <a:t>9:00 – 9:30</a:t>
            </a:r>
            <a:r>
              <a:rPr lang="es-ES" altLang="es-ES" sz="900" dirty="0">
                <a:latin typeface="Trebuchet MS" panose="020B0603020202020204" pitchFamily="34" charset="0"/>
              </a:rPr>
              <a:t> 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    ENTREGA DE DOCUMENTACIÓN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900" dirty="0" smtClean="0">
                <a:latin typeface="Trebuchet MS" panose="020B0603020202020204" pitchFamily="34" charset="0"/>
              </a:rPr>
              <a:t>9:30 – 9:45      INAUGURACIÓN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5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900" dirty="0" smtClean="0">
                <a:latin typeface="Trebuchet MS" panose="020B0603020202020204" pitchFamily="34" charset="0"/>
              </a:rPr>
              <a:t>10:00</a:t>
            </a:r>
            <a:r>
              <a:rPr lang="es-ES" altLang="es-ES" sz="700" dirty="0" smtClean="0">
                <a:latin typeface="Trebuchet MS" panose="020B0603020202020204" pitchFamily="34" charset="0"/>
              </a:rPr>
              <a:t>		</a:t>
            </a:r>
            <a:r>
              <a:rPr lang="es-ES" altLang="es-ES" sz="105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BLOQUE 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5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	CONCEPTOS GENERALES Y </a:t>
            </a:r>
            <a:r>
              <a:rPr lang="es-ES" altLang="es-ES" sz="1050" dirty="0" smtClean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APLICACIONES DEL EEG EN LA UCI</a:t>
            </a:r>
            <a:endParaRPr lang="es-ES" altLang="es-ES" sz="105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Conceptos generales de EEG en la UCI.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Dr. </a:t>
            </a:r>
            <a:r>
              <a:rPr lang="es-ES" altLang="es-ES" sz="900" dirty="0" err="1" smtClean="0">
                <a:latin typeface="Trebuchet MS" panose="020B0603020202020204" pitchFamily="34" charset="0"/>
              </a:rPr>
              <a:t>Hiba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</a:t>
            </a:r>
            <a:r>
              <a:rPr lang="es-ES" altLang="es-ES" sz="900" dirty="0" err="1" smtClean="0">
                <a:latin typeface="Trebuchet MS" panose="020B0603020202020204" pitchFamily="34" charset="0"/>
              </a:rPr>
              <a:t>Haider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(10:00 – 10:30)</a:t>
            </a:r>
          </a:p>
          <a:p>
            <a:pPr eaLnBrk="1" hangingPunct="1">
              <a:spcBef>
                <a:spcPct val="0"/>
              </a:spcBef>
            </a:pPr>
            <a:endParaRPr lang="es-ES" altLang="es-ES" sz="900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Terminología EEG en la UCI. Revisión de las guías de la ACNS.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Dr. Lawrence </a:t>
            </a:r>
            <a:r>
              <a:rPr lang="es-ES" altLang="es-ES" sz="900" dirty="0" err="1" smtClean="0">
                <a:latin typeface="Trebuchet MS" panose="020B0603020202020204" pitchFamily="34" charset="0"/>
              </a:rPr>
              <a:t>Hirsch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(10:30 – 11:15)</a:t>
            </a:r>
          </a:p>
          <a:p>
            <a:pPr eaLnBrk="1" hangingPunct="1">
              <a:spcBef>
                <a:spcPct val="0"/>
              </a:spcBef>
            </a:pPr>
            <a:endParaRPr lang="es-ES" altLang="es-ES" sz="900" dirty="0" smtClean="0"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900" dirty="0" smtClean="0">
                <a:latin typeface="Trebuchet MS" panose="020B0603020202020204" pitchFamily="34" charset="0"/>
              </a:rPr>
              <a:t>11:15 – 11:45    PAUSA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dirty="0" smtClean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Importancia del EEG en la UCI: visión del intensivista</a:t>
            </a:r>
            <a:r>
              <a:rPr lang="es-ES" altLang="es-ES" sz="900" dirty="0" smtClean="0">
                <a:latin typeface="Trebuchet MS" panose="020B0603020202020204" pitchFamily="34" charset="0"/>
              </a:rPr>
              <a:t>. Dra. Soriano (11:45 – 12:15)</a:t>
            </a:r>
          </a:p>
          <a:p>
            <a:pPr eaLnBrk="1" hangingPunct="1">
              <a:spcBef>
                <a:spcPct val="0"/>
              </a:spcBef>
            </a:pPr>
            <a:endParaRPr lang="es-ES" altLang="es-ES" sz="9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2HELPS2B score</a:t>
            </a:r>
            <a:r>
              <a:rPr lang="es-ES" altLang="es-ES" sz="900" dirty="0" smtClean="0">
                <a:latin typeface="Trebuchet MS" panose="020B0603020202020204" pitchFamily="34" charset="0"/>
              </a:rPr>
              <a:t>. Dr. </a:t>
            </a:r>
            <a:r>
              <a:rPr lang="es-ES" altLang="es-ES" sz="900" dirty="0" err="1" smtClean="0">
                <a:latin typeface="Trebuchet MS" panose="020B0603020202020204" pitchFamily="34" charset="0"/>
              </a:rPr>
              <a:t>Clio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</a:t>
            </a:r>
            <a:r>
              <a:rPr lang="es-ES" altLang="es-ES" sz="900" dirty="0" err="1" smtClean="0">
                <a:latin typeface="Trebuchet MS" panose="020B0603020202020204" pitchFamily="34" charset="0"/>
              </a:rPr>
              <a:t>Rubiños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(12:15 – 12:45)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9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    </a:t>
            </a:r>
            <a:endParaRPr lang="es-ES" altLang="es-ES" sz="9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EEG con montaje reducido. </a:t>
            </a:r>
            <a:r>
              <a:rPr lang="es-ES" altLang="es-ES" sz="900" dirty="0" smtClean="0">
                <a:latin typeface="Trebuchet MS" panose="020B0603020202020204" pitchFamily="34" charset="0"/>
              </a:rPr>
              <a:t>Dr. Lawrence </a:t>
            </a:r>
            <a:r>
              <a:rPr lang="es-ES" altLang="es-ES" sz="900" dirty="0" err="1" smtClean="0">
                <a:latin typeface="Trebuchet MS" panose="020B0603020202020204" pitchFamily="34" charset="0"/>
              </a:rPr>
              <a:t>Hirsch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(12:45 – 13:15)</a:t>
            </a:r>
          </a:p>
          <a:p>
            <a:pPr eaLnBrk="1" hangingPunct="1">
              <a:spcBef>
                <a:spcPct val="0"/>
              </a:spcBef>
            </a:pPr>
            <a:endParaRPr lang="es-ES" altLang="es-ES" sz="900" dirty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Preguntas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(13:15 – 13:30)</a:t>
            </a:r>
          </a:p>
          <a:p>
            <a:pPr eaLnBrk="1" hangingPunct="1">
              <a:spcBef>
                <a:spcPct val="0"/>
              </a:spcBef>
            </a:pPr>
            <a:endParaRPr lang="es-ES" altLang="es-ES" sz="7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5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500" dirty="0" smtClean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900" dirty="0" smtClean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13.30 – 15:00    COMIDA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dirty="0" smtClean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dirty="0" smtClean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1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900" dirty="0" smtClean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15:00</a:t>
            </a:r>
            <a:r>
              <a:rPr lang="es-ES" altLang="es-ES" sz="900" dirty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		</a:t>
            </a:r>
            <a:r>
              <a:rPr lang="es-ES" altLang="es-ES" sz="1050" dirty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BLOQUE </a:t>
            </a:r>
            <a:r>
              <a:rPr lang="es-ES" altLang="es-ES" sz="1050" dirty="0" smtClean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II</a:t>
            </a:r>
            <a:r>
              <a:rPr lang="es-ES" altLang="es-ES" sz="1050" dirty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50" dirty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	      </a:t>
            </a:r>
            <a:r>
              <a:rPr lang="es-ES" altLang="es-ES" sz="105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ESTATUS </a:t>
            </a:r>
            <a:r>
              <a:rPr lang="es-ES" altLang="es-ES" sz="1050" dirty="0">
                <a:solidFill>
                  <a:srgbClr val="C00000"/>
                </a:solidFill>
                <a:latin typeface="Trebuchet MS" panose="020B0603020202020204" pitchFamily="34" charset="0"/>
              </a:rPr>
              <a:t>EPILÉPTICO:DEFINICION Y CASOS ESPECIALES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5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5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Definición. Criterios de </a:t>
            </a:r>
            <a:r>
              <a:rPr lang="es-E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Salzburgo.</a:t>
            </a:r>
            <a:r>
              <a:rPr lang="es-E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Dra. Gómez (15:00- 15:30)</a:t>
            </a:r>
            <a:endParaRPr lang="es-ES" altLang="es-ES" sz="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s-E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Patrones EEG. El continuo </a:t>
            </a:r>
            <a:r>
              <a:rPr lang="es-E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ictal-interictal</a:t>
            </a:r>
            <a:r>
              <a:rPr lang="es-E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. </a:t>
            </a:r>
            <a:r>
              <a:rPr lang="es-E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Dr. </a:t>
            </a:r>
            <a:r>
              <a:rPr lang="es-ES" altLang="es-ES" sz="900" dirty="0" err="1" smtClean="0">
                <a:latin typeface="Trebuchet MS" panose="020B0603020202020204" pitchFamily="34" charset="0"/>
                <a:cs typeface="Times New Roman" panose="02020603050405020304" pitchFamily="18" charset="0"/>
              </a:rPr>
              <a:t>Hiba</a:t>
            </a:r>
            <a:r>
              <a:rPr lang="es-E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ES" sz="900" dirty="0" err="1" smtClean="0">
                <a:latin typeface="Trebuchet MS" panose="020B0603020202020204" pitchFamily="34" charset="0"/>
                <a:cs typeface="Times New Roman" panose="02020603050405020304" pitchFamily="18" charset="0"/>
              </a:rPr>
              <a:t>Haider</a:t>
            </a:r>
            <a:r>
              <a:rPr lang="es-E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(15:30-16:00)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900" dirty="0" smtClean="0">
                <a:solidFill>
                  <a:srgbClr val="00206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    </a:t>
            </a:r>
            <a:endParaRPr lang="es-ES" altLang="es-ES" sz="900" dirty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EEG en la encefalopatía post-</a:t>
            </a:r>
            <a:r>
              <a:rPr lang="es-E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anóxica</a:t>
            </a:r>
            <a:r>
              <a:rPr lang="es-E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 y en el estatus </a:t>
            </a:r>
            <a:r>
              <a:rPr lang="es-E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mioclónico</a:t>
            </a:r>
            <a:r>
              <a:rPr lang="es-ES" altLang="es-ES" sz="900" dirty="0" smtClean="0">
                <a:latin typeface="Trebuchet MS" panose="020B0603020202020204" pitchFamily="34" charset="0"/>
              </a:rPr>
              <a:t>. Dra. </a:t>
            </a:r>
            <a:r>
              <a:rPr lang="es-ES" altLang="es-ES" sz="900" dirty="0" err="1" smtClean="0">
                <a:latin typeface="Trebuchet MS" panose="020B0603020202020204" pitchFamily="34" charset="0"/>
              </a:rPr>
              <a:t>Clio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</a:t>
            </a:r>
            <a:r>
              <a:rPr lang="es-ES" altLang="es-ES" sz="900" dirty="0" err="1" smtClean="0">
                <a:latin typeface="Trebuchet MS" panose="020B0603020202020204" pitchFamily="34" charset="0"/>
              </a:rPr>
              <a:t>Rubiños</a:t>
            </a:r>
            <a:r>
              <a:rPr lang="es-ES" altLang="es-ES" sz="900" dirty="0" smtClean="0">
                <a:latin typeface="Trebuchet MS" panose="020B0603020202020204" pitchFamily="34" charset="0"/>
              </a:rPr>
              <a:t> (16:00-16:30)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900" dirty="0" smtClean="0"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900" dirty="0" smtClean="0">
                <a:latin typeface="Trebuchet MS" panose="020B0603020202020204" pitchFamily="34" charset="0"/>
              </a:rPr>
              <a:t>16:30 – 16:45    PAUSA </a:t>
            </a:r>
            <a:endParaRPr lang="es-ES" altLang="es-ES" sz="900" dirty="0"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900" dirty="0">
                <a:solidFill>
                  <a:srgbClr val="002060"/>
                </a:solidFill>
                <a:latin typeface="Trebuchet MS" panose="020B0603020202020204" pitchFamily="34" charset="0"/>
              </a:rPr>
              <a:t>     </a:t>
            </a:r>
            <a:endParaRPr lang="es-ES" altLang="es-ES" sz="900" dirty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Taller práctico con los expertos: revisión de terminología e identificación de patrones con </a:t>
            </a:r>
            <a:r>
              <a:rPr lang="es-E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registros. </a:t>
            </a:r>
            <a:r>
              <a:rPr lang="es-ES" altLang="es-ES" sz="900" dirty="0" smtClean="0">
                <a:latin typeface="Trebuchet MS" panose="020B0603020202020204" pitchFamily="34" charset="0"/>
              </a:rPr>
              <a:t>Todos los ponentes (17:00 – 18:00)</a:t>
            </a:r>
            <a:endParaRPr lang="es-ES" altLang="es-ES" sz="900" dirty="0"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900" dirty="0">
                <a:solidFill>
                  <a:srgbClr val="002060"/>
                </a:solidFill>
                <a:latin typeface="+mn-lt"/>
              </a:rPr>
              <a:t>     </a:t>
            </a:r>
          </a:p>
          <a:p>
            <a:pPr eaLnBrk="1" hangingPunct="1">
              <a:spcBef>
                <a:spcPct val="0"/>
              </a:spcBef>
            </a:pPr>
            <a:endParaRPr lang="es-ES" altLang="es-ES" sz="105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id="{E4C4CD42-7349-1909-8304-55A5AACF5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017" y="38944"/>
            <a:ext cx="4680519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90500" indent="-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s-ES" altLang="es-ES" sz="1800" dirty="0">
                <a:solidFill>
                  <a:srgbClr val="0070C0"/>
                </a:solidFill>
                <a:latin typeface="Arial Narrow" panose="020B0606020202030204" pitchFamily="34" charset="0"/>
              </a:rPr>
              <a:t>Viernes 30 de </a:t>
            </a:r>
            <a:r>
              <a:rPr lang="es-ES" altLang="es-ES" sz="18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mayo</a:t>
            </a:r>
            <a:endParaRPr lang="es-ES_tradnl" altLang="es-ES" sz="1200" b="0" dirty="0" smtClean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1050" b="0" dirty="0" smtClean="0">
              <a:latin typeface="Arial Narrow" panose="020B0606020202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1050" b="0" dirty="0">
              <a:latin typeface="Arial Narrow" panose="020B0606020202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1000" b="0" dirty="0" smtClean="0">
                <a:latin typeface="+mn-lt"/>
              </a:rPr>
              <a:t>9:30 </a:t>
            </a:r>
            <a:r>
              <a:rPr lang="es-ES_tradnl" altLang="es-ES" sz="1000" b="0" dirty="0">
                <a:latin typeface="+mn-lt"/>
              </a:rPr>
              <a:t>	</a:t>
            </a:r>
            <a:r>
              <a:rPr lang="es-ES_tradnl" altLang="es-ES" sz="900" b="0" dirty="0">
                <a:latin typeface="+mn-lt"/>
              </a:rPr>
              <a:t>	</a:t>
            </a:r>
            <a:r>
              <a:rPr lang="es-ES_tradnl" altLang="es-ES" sz="1050" dirty="0">
                <a:solidFill>
                  <a:srgbClr val="C00000"/>
                </a:solidFill>
                <a:latin typeface="Trebuchet MS" panose="020B0603020202020204" pitchFamily="34" charset="0"/>
              </a:rPr>
              <a:t>BLOQUE </a:t>
            </a:r>
            <a:r>
              <a:rPr lang="es-ES_tradnl" altLang="es-ES" sz="105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III</a:t>
            </a:r>
            <a:r>
              <a:rPr lang="es-ES_tradnl" altLang="es-ES" sz="1050" dirty="0">
                <a:solidFill>
                  <a:srgbClr val="C00000"/>
                </a:solidFill>
                <a:latin typeface="Trebuchet MS" panose="020B0603020202020204" pitchFamily="34" charset="0"/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1050" dirty="0">
                <a:solidFill>
                  <a:srgbClr val="C00000"/>
                </a:solidFill>
                <a:latin typeface="Trebuchet MS" panose="020B0603020202020204" pitchFamily="34" charset="0"/>
              </a:rPr>
              <a:t>	   </a:t>
            </a:r>
            <a:r>
              <a:rPr lang="es-ES_tradnl" altLang="es-ES" sz="105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 ACTUALIZACIÓN </a:t>
            </a:r>
            <a:r>
              <a:rPr lang="es-ES_tradnl" altLang="es-ES" sz="1050" dirty="0">
                <a:solidFill>
                  <a:srgbClr val="C00000"/>
                </a:solidFill>
                <a:latin typeface="Trebuchet MS" panose="020B0603020202020204" pitchFamily="34" charset="0"/>
              </a:rPr>
              <a:t>EN EL MANEJO DEL ESTATUS EPILÉPTICO </a:t>
            </a:r>
            <a:endParaRPr lang="en-US" altLang="es-ES" sz="1050" dirty="0" smtClean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endParaRPr lang="en-U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Manejo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terapéutico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del EE, EE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refractario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y EE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superrefractario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s-ES" sz="900" dirty="0" smtClean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Dra. Clio </a:t>
            </a:r>
            <a:r>
              <a:rPr lang="en-US" altLang="es-ES" sz="900" dirty="0" err="1" smtClean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Rubiños</a:t>
            </a:r>
            <a:r>
              <a:rPr lang="en-US" altLang="es-ES" sz="900" dirty="0" smtClean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(9:30 – 10:00)</a:t>
            </a:r>
            <a:endParaRPr lang="en-U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endParaRPr lang="en-U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EEG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urgente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: “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código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crisis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”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 Dr. Martín (10:00 – 10:45)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s-ES" sz="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10:45 – 11:30     PAUSA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s-ES" sz="900" dirty="0">
              <a:solidFill>
                <a:srgbClr val="C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EEG y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manejo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del NORSE/ 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FIRES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 Dr. Lawrence Hirsch (11:30 - 12:00)</a:t>
            </a:r>
            <a:endParaRPr lang="en-US" altLang="es-ES" sz="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s-ES" sz="900" dirty="0">
                <a:solidFill>
                  <a:srgbClr val="00206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    </a:t>
            </a:r>
            <a:endParaRPr lang="en-US" altLang="es-ES" sz="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Crisis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agudas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sintomáticas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manejo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y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seguimiento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 Dra. Clio </a:t>
            </a:r>
            <a:r>
              <a:rPr lang="en-US" altLang="es-ES" sz="900" dirty="0" err="1" smtClean="0">
                <a:latin typeface="Trebuchet MS" panose="020B0603020202020204" pitchFamily="34" charset="0"/>
                <a:cs typeface="Times New Roman" panose="02020603050405020304" pitchFamily="18" charset="0"/>
              </a:rPr>
              <a:t>Rubiños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(12:00 – 12:30)</a:t>
            </a:r>
            <a:endParaRPr lang="en-US" altLang="es-ES" sz="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s-ES" sz="900" dirty="0">
                <a:solidFill>
                  <a:srgbClr val="00206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   </a:t>
            </a:r>
            <a:endParaRPr lang="en-U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Indicaciones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Cómo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iniciar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un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programa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 Dra. Hiba </a:t>
            </a:r>
            <a:r>
              <a:rPr lang="en-US" altLang="es-ES" sz="900" dirty="0" err="1" smtClean="0">
                <a:latin typeface="Trebuchet MS" panose="020B0603020202020204" pitchFamily="34" charset="0"/>
                <a:cs typeface="Times New Roman" panose="02020603050405020304" pitchFamily="18" charset="0"/>
              </a:rPr>
              <a:t>Haider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(12:30 – 13:00) 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s-ES" sz="9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Casos 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clínicos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s-ES" sz="900" dirty="0" smtClean="0">
                <a:solidFill>
                  <a:schemeClr val="tx2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Todos los ponentes 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(13:00-13:30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ts val="0"/>
              </a:spcBef>
            </a:pPr>
            <a:endParaRPr lang="es-ES" altLang="es-ES" sz="700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s-ES" altLang="es-ES" sz="7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s-ES" sz="900" dirty="0" smtClean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13.30-15.00      COMIDA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s-ES" altLang="es-ES" sz="900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s-ES" altLang="es-ES" sz="900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es-ES" sz="900" dirty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15:00		</a:t>
            </a:r>
            <a:r>
              <a:rPr lang="en-US" altLang="es-ES" sz="1050" dirty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BLOQUE </a:t>
            </a:r>
            <a:r>
              <a:rPr lang="en-US" altLang="es-ES" sz="1050" dirty="0" smtClean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IV: </a:t>
            </a:r>
            <a:endParaRPr lang="en-US" altLang="es-ES" sz="1050" dirty="0">
              <a:solidFill>
                <a:srgbClr val="C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es-ES" sz="1050" dirty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	                </a:t>
            </a:r>
            <a:r>
              <a:rPr lang="en-US" altLang="es-ES" sz="1050" dirty="0" smtClean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MONITORIZACIÓN  </a:t>
            </a:r>
            <a:r>
              <a:rPr lang="en-US" altLang="es-ES" sz="1050" dirty="0">
                <a:solidFill>
                  <a:srgbClr val="C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EEG CONTINUA EN LA UCI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EEG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cuantitativo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conceptos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generales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Dr. Pastor (15:00-15:30)</a:t>
            </a:r>
            <a:endParaRPr lang="en-US" altLang="es-ES" sz="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s-ES" sz="900" dirty="0">
                <a:solidFill>
                  <a:srgbClr val="00206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    </a:t>
            </a:r>
            <a:endParaRPr lang="en-U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EEG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cuantitativo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en la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detección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de crisis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epílépticas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Dra. Hiba </a:t>
            </a:r>
            <a:r>
              <a:rPr lang="en-US" altLang="es-ES" sz="900" dirty="0" err="1" smtClean="0">
                <a:latin typeface="Trebuchet MS" panose="020B0603020202020204" pitchFamily="34" charset="0"/>
                <a:cs typeface="Times New Roman" panose="02020603050405020304" pitchFamily="18" charset="0"/>
              </a:rPr>
              <a:t>Haider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(15:30-16:00)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EEG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cuantitativo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en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isquemia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cerebral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aguda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Dr. Lawrence Hirsch (16:00 – 16:30)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s-ES" sz="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16:30 – 17:00   PAUSA</a:t>
            </a:r>
          </a:p>
          <a:p>
            <a:pPr eaLnBrk="1" hangingPunct="1">
              <a:spcBef>
                <a:spcPts val="0"/>
              </a:spcBef>
            </a:pPr>
            <a:endParaRPr lang="en-U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Monitorización continua con </a:t>
            </a:r>
            <a:r>
              <a:rPr lang="en-US" altLang="es-ES" sz="900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ECoG</a:t>
            </a: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/Monitorización multimodal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avanzada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Dr. </a:t>
            </a:r>
            <a:r>
              <a:rPr lang="en-US" altLang="es-ES" sz="900" dirty="0" err="1" smtClean="0">
                <a:latin typeface="Trebuchet MS" panose="020B0603020202020204" pitchFamily="34" charset="0"/>
                <a:cs typeface="Times New Roman" panose="02020603050405020304" pitchFamily="18" charset="0"/>
              </a:rPr>
              <a:t>Fernández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(17:00 – 17:30)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s-ES" sz="9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EEG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en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pacientes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críticos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transformando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el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día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a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día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s-ES" sz="900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en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NFC. 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Dra. </a:t>
            </a:r>
            <a:r>
              <a:rPr lang="en-US" altLang="es-ES" sz="900" dirty="0" err="1" smtClean="0">
                <a:latin typeface="Trebuchet MS" panose="020B0603020202020204" pitchFamily="34" charset="0"/>
                <a:cs typeface="Times New Roman" panose="02020603050405020304" pitchFamily="18" charset="0"/>
              </a:rPr>
              <a:t>Fernández</a:t>
            </a:r>
            <a:r>
              <a:rPr lang="en-US" altLang="es-ES" sz="9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 (17:30 – 18:00)</a:t>
            </a:r>
            <a:endParaRPr lang="en-US" altLang="es-ES" sz="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endParaRPr lang="en-US" altLang="es-ES" sz="900" dirty="0">
              <a:solidFill>
                <a:srgbClr val="00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s-ES" sz="9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Casos </a:t>
            </a:r>
            <a:r>
              <a:rPr lang="en-US" altLang="es-ES" sz="900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Clínicos. </a:t>
            </a:r>
            <a:r>
              <a:rPr lang="en-US" altLang="es-ES" sz="900" dirty="0" smtClean="0">
                <a:solidFill>
                  <a:schemeClr val="tx2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Todos los ponentes </a:t>
            </a:r>
            <a:r>
              <a:rPr lang="en-US" altLang="es-ES" sz="900" dirty="0" smtClean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(18:00 </a:t>
            </a:r>
            <a:r>
              <a:rPr lang="en-US" altLang="es-ES" sz="900" dirty="0" smtClean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– 19:00)</a:t>
            </a:r>
            <a:endParaRPr lang="es-ES_tradnl" altLang="es-ES" sz="900" dirty="0" smtClean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</TotalTime>
  <Words>611</Words>
  <Application>Microsoft Office PowerPoint</Application>
  <PresentationFormat>A4 (210 x 297 mm)</PresentationFormat>
  <Paragraphs>117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Aharoni</vt:lpstr>
      <vt:lpstr>Aptos</vt:lpstr>
      <vt:lpstr>Arial</vt:lpstr>
      <vt:lpstr>Arial Narrow</vt:lpstr>
      <vt:lpstr>Arial Rounded MT Bold</vt:lpstr>
      <vt:lpstr>Times New Roman</vt:lpstr>
      <vt:lpstr>Trebuchet MS</vt:lpstr>
      <vt:lpstr>Diseño predeterminado</vt:lpstr>
      <vt:lpstr>Presentación de PowerPoint</vt:lpstr>
      <vt:lpstr>Presentación de PowerPoint</vt:lpstr>
    </vt:vector>
  </TitlesOfParts>
  <Company>HOSPITAL RAMON Y CAJAL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HOSPITAL RAMON Y CAJAL</dc:creator>
  <cp:lastModifiedBy>Madrid Digital</cp:lastModifiedBy>
  <cp:revision>274</cp:revision>
  <cp:lastPrinted>2025-03-12T08:03:14Z</cp:lastPrinted>
  <dcterms:created xsi:type="dcterms:W3CDTF">2006-08-31T12:13:02Z</dcterms:created>
  <dcterms:modified xsi:type="dcterms:W3CDTF">2025-03-18T13:38:24Z</dcterms:modified>
</cp:coreProperties>
</file>