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487" r:id="rId3"/>
    <p:sldId id="452" r:id="rId4"/>
    <p:sldId id="395" r:id="rId5"/>
    <p:sldId id="442" r:id="rId6"/>
    <p:sldId id="440" r:id="rId7"/>
    <p:sldId id="491" r:id="rId8"/>
    <p:sldId id="455" r:id="rId9"/>
    <p:sldId id="456" r:id="rId10"/>
    <p:sldId id="454" r:id="rId11"/>
    <p:sldId id="488" r:id="rId12"/>
    <p:sldId id="472" r:id="rId13"/>
    <p:sldId id="479" r:id="rId14"/>
    <p:sldId id="482" r:id="rId15"/>
    <p:sldId id="492" r:id="rId16"/>
    <p:sldId id="449" r:id="rId17"/>
    <p:sldId id="493" r:id="rId18"/>
    <p:sldId id="484" r:id="rId19"/>
    <p:sldId id="489" r:id="rId20"/>
    <p:sldId id="490" r:id="rId21"/>
    <p:sldId id="494" r:id="rId22"/>
    <p:sldId id="495" r:id="rId23"/>
    <p:sldId id="496" r:id="rId24"/>
    <p:sldId id="43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S Julien" initials="GJ" lastIdx="16" clrIdx="0">
    <p:extLst>
      <p:ext uri="{19B8F6BF-5375-455C-9EA6-DF929625EA0E}">
        <p15:presenceInfo xmlns:p15="http://schemas.microsoft.com/office/powerpoint/2012/main" userId="GRAS Julien" providerId="None"/>
      </p:ext>
    </p:extLst>
  </p:cmAuthor>
  <p:cmAuthor id="2" name="Arnaud Le Flécher" initials="ALF" lastIdx="1" clrIdx="1">
    <p:extLst>
      <p:ext uri="{19B8F6BF-5375-455C-9EA6-DF929625EA0E}">
        <p15:presenceInfo xmlns:p15="http://schemas.microsoft.com/office/powerpoint/2012/main" userId="fe4e60e9ab2289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14" autoAdjust="0"/>
  </p:normalViewPr>
  <p:slideViewPr>
    <p:cSldViewPr>
      <p:cViewPr varScale="1">
        <p:scale>
          <a:sx n="111" d="100"/>
          <a:sy n="111" d="100"/>
        </p:scale>
        <p:origin x="139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28BA5-052D-43D0-A229-EE5A4F789B34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02426-33C1-413E-81D5-905A796B14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2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4E81-7F5A-4683-80B7-4C1DECD7DC7D}" type="datetimeFigureOut">
              <a:rPr lang="fr-FR" smtClean="0"/>
              <a:pPr/>
              <a:t>18/09/2024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0E84-8A01-45CE-92C0-6DD037D0B3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A2DB643-B4AB-4E55-8074-E18D6529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1759124"/>
            <a:ext cx="6680952" cy="158417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Hyponatrémie :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Partie théorique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9042AD-996B-4F8F-B12E-B647F560C05C}"/>
              </a:ext>
            </a:extLst>
          </p:cNvPr>
          <p:cNvSpPr/>
          <p:nvPr/>
        </p:nvSpPr>
        <p:spPr>
          <a:xfrm flipV="1">
            <a:off x="899592" y="6308012"/>
            <a:ext cx="8244408" cy="549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AE4E2400-4853-4422-A0F0-CFD042D624E5}"/>
              </a:ext>
            </a:extLst>
          </p:cNvPr>
          <p:cNvSpPr txBox="1">
            <a:spLocks/>
          </p:cNvSpPr>
          <p:nvPr/>
        </p:nvSpPr>
        <p:spPr>
          <a:xfrm>
            <a:off x="467914" y="6187104"/>
            <a:ext cx="3339270" cy="7918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tx2"/>
                </a:solidFill>
              </a:rPr>
              <a:t>Arnaud </a:t>
            </a:r>
            <a:r>
              <a:rPr lang="fr-FR" sz="2000" dirty="0">
                <a:solidFill>
                  <a:schemeClr val="tx2"/>
                </a:solidFill>
              </a:rPr>
              <a:t>Le Flécher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63A13D1-05B1-4EFA-BA86-8F60986B23B3}"/>
              </a:ext>
            </a:extLst>
          </p:cNvPr>
          <p:cNvSpPr txBox="1">
            <a:spLocks/>
          </p:cNvSpPr>
          <p:nvPr/>
        </p:nvSpPr>
        <p:spPr>
          <a:xfrm>
            <a:off x="6012160" y="6192789"/>
            <a:ext cx="3339270" cy="7918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chemeClr val="tx2"/>
                </a:solidFill>
              </a:rPr>
              <a:t>19/09/2024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6" y="4511110"/>
            <a:ext cx="1655975" cy="110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44" y="4367094"/>
            <a:ext cx="1996744" cy="142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Etat d’hydratation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0EA049-C6FE-46A0-94E4-8C810C4A1269}"/>
              </a:ext>
            </a:extLst>
          </p:cNvPr>
          <p:cNvSpPr txBox="1"/>
          <p:nvPr/>
        </p:nvSpPr>
        <p:spPr>
          <a:xfrm>
            <a:off x="2915816" y="129607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EB64AA-55D1-47E8-B1DB-8639ECB9A691}"/>
              </a:ext>
            </a:extLst>
          </p:cNvPr>
          <p:cNvSpPr txBox="1"/>
          <p:nvPr/>
        </p:nvSpPr>
        <p:spPr>
          <a:xfrm>
            <a:off x="6012160" y="1228690"/>
            <a:ext cx="50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47664" y="2420888"/>
            <a:ext cx="3456384" cy="2852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5004047" y="2428198"/>
            <a:ext cx="1584177" cy="28529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/>
          <p:cNvSpPr/>
          <p:nvPr/>
        </p:nvSpPr>
        <p:spPr>
          <a:xfrm>
            <a:off x="6588225" y="2428198"/>
            <a:ext cx="792088" cy="28529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lèche droite 104"/>
          <p:cNvSpPr/>
          <p:nvPr/>
        </p:nvSpPr>
        <p:spPr>
          <a:xfrm rot="10800000">
            <a:off x="4283966" y="4754302"/>
            <a:ext cx="720080" cy="353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Flèche droite 105"/>
          <p:cNvSpPr/>
          <p:nvPr/>
        </p:nvSpPr>
        <p:spPr>
          <a:xfrm>
            <a:off x="5004046" y="4754302"/>
            <a:ext cx="720080" cy="353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004046" y="2276872"/>
            <a:ext cx="0" cy="30963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4571997" y="4403772"/>
            <a:ext cx="864096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osmolarité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82131" y="5503979"/>
            <a:ext cx="1514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 smtClean="0">
                <a:solidFill>
                  <a:srgbClr val="0070C0"/>
                </a:solidFill>
              </a:rPr>
              <a:t>Membrane cellulaire</a:t>
            </a:r>
            <a:endParaRPr lang="fr-FR" sz="1200" i="1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1619672" y="6106772"/>
            <a:ext cx="57606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Variation selon la quantité d’EAU dans l’organisme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5448086"/>
            <a:ext cx="70567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EFA2A7A-3FC6-7346-7422-99F86E824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03" y="900067"/>
            <a:ext cx="982189" cy="12368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C609046-E984-10E6-A38A-A9FFB39DD3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6298" y="2598237"/>
            <a:ext cx="1091601" cy="1209385"/>
          </a:xfrm>
          <a:prstGeom prst="rect">
            <a:avLst/>
          </a:prstGeom>
        </p:spPr>
      </p:pic>
      <p:pic>
        <p:nvPicPr>
          <p:cNvPr id="15" name="Image 14" descr="Une image contenant ciel, jaune, objet d’extérieur&#10;&#10;Description générée automatiquement">
            <a:extLst>
              <a:ext uri="{FF2B5EF4-FFF2-40B4-BE49-F238E27FC236}">
                <a16:creationId xmlns:a16="http://schemas.microsoft.com/office/drawing/2014/main" id="{4891CEDD-9490-3AFC-21A4-0162BC38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14" y="4614828"/>
            <a:ext cx="2734966" cy="145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lèche : courbe vers la gauche 19">
            <a:extLst>
              <a:ext uri="{FF2B5EF4-FFF2-40B4-BE49-F238E27FC236}">
                <a16:creationId xmlns:a16="http://schemas.microsoft.com/office/drawing/2014/main" id="{B516358F-0A9C-4578-A669-A57626B53E4C}"/>
              </a:ext>
            </a:extLst>
          </p:cNvPr>
          <p:cNvSpPr/>
          <p:nvPr/>
        </p:nvSpPr>
        <p:spPr>
          <a:xfrm>
            <a:off x="5267764" y="1363018"/>
            <a:ext cx="1209385" cy="2058816"/>
          </a:xfrm>
          <a:prstGeom prst="curvedLeftArrow">
            <a:avLst>
              <a:gd name="adj1" fmla="val 9886"/>
              <a:gd name="adj2" fmla="val 375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 : courbe vers la gauche 20">
            <a:extLst>
              <a:ext uri="{FF2B5EF4-FFF2-40B4-BE49-F238E27FC236}">
                <a16:creationId xmlns:a16="http://schemas.microsoft.com/office/drawing/2014/main" id="{A33B72ED-5769-8925-2485-967AE80BB1C8}"/>
              </a:ext>
            </a:extLst>
          </p:cNvPr>
          <p:cNvSpPr/>
          <p:nvPr/>
        </p:nvSpPr>
        <p:spPr>
          <a:xfrm rot="10800000">
            <a:off x="2493941" y="1206516"/>
            <a:ext cx="1209384" cy="2058816"/>
          </a:xfrm>
          <a:prstGeom prst="curvedLeftArrow">
            <a:avLst>
              <a:gd name="adj1" fmla="val 9886"/>
              <a:gd name="adj2" fmla="val 375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DC551A-3E9F-BCB9-BC2B-77C7E7CAA69E}"/>
              </a:ext>
            </a:extLst>
          </p:cNvPr>
          <p:cNvSpPr txBox="1"/>
          <p:nvPr/>
        </p:nvSpPr>
        <p:spPr>
          <a:xfrm>
            <a:off x="6674625" y="1912758"/>
            <a:ext cx="2328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DSR = 1000 ml/min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DPR = 600 ml/min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Flèche : bas 23">
            <a:extLst>
              <a:ext uri="{FF2B5EF4-FFF2-40B4-BE49-F238E27FC236}">
                <a16:creationId xmlns:a16="http://schemas.microsoft.com/office/drawing/2014/main" id="{53D3E88C-7ACB-8D7C-7290-09246D0927AB}"/>
              </a:ext>
            </a:extLst>
          </p:cNvPr>
          <p:cNvSpPr/>
          <p:nvPr/>
        </p:nvSpPr>
        <p:spPr>
          <a:xfrm>
            <a:off x="4398081" y="3821739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13D390-BB0F-2D66-631B-683008C1AD25}"/>
              </a:ext>
            </a:extLst>
          </p:cNvPr>
          <p:cNvSpPr txBox="1"/>
          <p:nvPr/>
        </p:nvSpPr>
        <p:spPr>
          <a:xfrm>
            <a:off x="4663271" y="3958961"/>
            <a:ext cx="2418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DFG = 120 ml/min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Flèche : bas 26">
            <a:extLst>
              <a:ext uri="{FF2B5EF4-FFF2-40B4-BE49-F238E27FC236}">
                <a16:creationId xmlns:a16="http://schemas.microsoft.com/office/drawing/2014/main" id="{C29EEEA2-34E1-69B5-F703-2F64027F7055}"/>
              </a:ext>
            </a:extLst>
          </p:cNvPr>
          <p:cNvSpPr/>
          <p:nvPr/>
        </p:nvSpPr>
        <p:spPr>
          <a:xfrm>
            <a:off x="4398081" y="6071133"/>
            <a:ext cx="288032" cy="72008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courbe vers la gauche 27">
            <a:extLst>
              <a:ext uri="{FF2B5EF4-FFF2-40B4-BE49-F238E27FC236}">
                <a16:creationId xmlns:a16="http://schemas.microsoft.com/office/drawing/2014/main" id="{70CBE98B-94B4-CFC8-4FD0-C05475B5B7EA}"/>
              </a:ext>
            </a:extLst>
          </p:cNvPr>
          <p:cNvSpPr/>
          <p:nvPr/>
        </p:nvSpPr>
        <p:spPr>
          <a:xfrm rot="10800000">
            <a:off x="1685581" y="1189585"/>
            <a:ext cx="1209384" cy="4315801"/>
          </a:xfrm>
          <a:prstGeom prst="curvedLeftArrow">
            <a:avLst>
              <a:gd name="adj1" fmla="val 9886"/>
              <a:gd name="adj2" fmla="val 375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3EF73C8-CC65-E661-908C-2440FF50331D}"/>
              </a:ext>
            </a:extLst>
          </p:cNvPr>
          <p:cNvSpPr txBox="1"/>
          <p:nvPr/>
        </p:nvSpPr>
        <p:spPr>
          <a:xfrm>
            <a:off x="4663271" y="6246507"/>
            <a:ext cx="3941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Débit urinaire = 1 ml/min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B043867-F23B-06D7-FEEA-34D2E29B6AA3}"/>
              </a:ext>
            </a:extLst>
          </p:cNvPr>
          <p:cNvSpPr txBox="1"/>
          <p:nvPr/>
        </p:nvSpPr>
        <p:spPr>
          <a:xfrm>
            <a:off x="1801656" y="4243275"/>
            <a:ext cx="1523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Réabsorption tubulaire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0470" y="3958961"/>
            <a:ext cx="150233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180 litres par jour</a:t>
            </a:r>
            <a:endParaRPr lang="fr-FR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00470" y="6253622"/>
            <a:ext cx="154561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1 - 2 litres par jour</a:t>
            </a:r>
            <a:endParaRPr lang="fr-FR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1691680" y="116632"/>
            <a:ext cx="727280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smtClean="0">
                <a:solidFill>
                  <a:schemeClr val="tx2"/>
                </a:solidFill>
              </a:rPr>
              <a:t>2</a:t>
            </a:r>
            <a:r>
              <a:rPr lang="fr-FR" sz="2400" b="1" baseline="30000" smtClean="0">
                <a:solidFill>
                  <a:schemeClr val="tx2"/>
                </a:solidFill>
              </a:rPr>
              <a:t>ème</a:t>
            </a:r>
            <a:r>
              <a:rPr lang="fr-FR" sz="2400" b="1" smtClean="0">
                <a:solidFill>
                  <a:schemeClr val="tx2"/>
                </a:solidFill>
              </a:rPr>
              <a:t> partie de rappel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tx2"/>
                </a:solidFill>
              </a:rPr>
              <a:t>2</a:t>
            </a:r>
            <a:r>
              <a:rPr lang="fr-FR" sz="2400" b="1" baseline="30000" dirty="0" smtClean="0">
                <a:solidFill>
                  <a:schemeClr val="tx2"/>
                </a:solidFill>
              </a:rPr>
              <a:t>ème</a:t>
            </a:r>
            <a:r>
              <a:rPr lang="fr-FR" sz="2400" b="1" dirty="0" smtClean="0">
                <a:solidFill>
                  <a:schemeClr val="tx2"/>
                </a:solidFill>
              </a:rPr>
              <a:t> partie de rappel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53" y="1422161"/>
            <a:ext cx="3378473" cy="4696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056641" y="2793909"/>
            <a:ext cx="588893" cy="208722"/>
          </a:xfrm>
          <a:prstGeom prst="rect">
            <a:avLst/>
          </a:prstGeom>
          <a:solidFill>
            <a:srgbClr val="00A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/>
        </p:nvSpPr>
        <p:spPr>
          <a:xfrm>
            <a:off x="5056640" y="3273472"/>
            <a:ext cx="588893" cy="208722"/>
          </a:xfrm>
          <a:prstGeom prst="rect">
            <a:avLst/>
          </a:prstGeom>
          <a:solidFill>
            <a:srgbClr val="FF64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/>
          <p:cNvSpPr/>
          <p:nvPr/>
        </p:nvSpPr>
        <p:spPr>
          <a:xfrm>
            <a:off x="5056640" y="3770428"/>
            <a:ext cx="588893" cy="208722"/>
          </a:xfrm>
          <a:prstGeom prst="rect">
            <a:avLst/>
          </a:prstGeom>
          <a:solidFill>
            <a:srgbClr val="FF8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Rectangle 13"/>
          <p:cNvSpPr/>
          <p:nvPr/>
        </p:nvSpPr>
        <p:spPr>
          <a:xfrm>
            <a:off x="5056640" y="4267384"/>
            <a:ext cx="588893" cy="208722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Rectangle 14"/>
          <p:cNvSpPr/>
          <p:nvPr/>
        </p:nvSpPr>
        <p:spPr>
          <a:xfrm>
            <a:off x="5788704" y="2759771"/>
            <a:ext cx="23780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350" dirty="0"/>
              <a:t>Tube contourné proximal = TCP</a:t>
            </a:r>
            <a:endParaRPr lang="fr-FR" sz="1350" dirty="0"/>
          </a:p>
        </p:txBody>
      </p:sp>
      <p:sp>
        <p:nvSpPr>
          <p:cNvPr id="16" name="Rectangle 15"/>
          <p:cNvSpPr/>
          <p:nvPr/>
        </p:nvSpPr>
        <p:spPr>
          <a:xfrm>
            <a:off x="5788704" y="3731967"/>
            <a:ext cx="21558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350" dirty="0"/>
              <a:t>Tube contourné distal = TCD</a:t>
            </a:r>
            <a:endParaRPr lang="fr-FR" sz="1350" dirty="0"/>
          </a:p>
        </p:txBody>
      </p:sp>
      <p:sp>
        <p:nvSpPr>
          <p:cNvPr id="17" name="Rectangle 16"/>
          <p:cNvSpPr/>
          <p:nvPr/>
        </p:nvSpPr>
        <p:spPr>
          <a:xfrm>
            <a:off x="5788704" y="4197442"/>
            <a:ext cx="12655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350" dirty="0"/>
              <a:t>Tube collecteur</a:t>
            </a:r>
            <a:endParaRPr lang="fr-FR" sz="1350" dirty="0"/>
          </a:p>
        </p:txBody>
      </p:sp>
      <p:sp>
        <p:nvSpPr>
          <p:cNvPr id="18" name="Rectangle 17"/>
          <p:cNvSpPr/>
          <p:nvPr/>
        </p:nvSpPr>
        <p:spPr>
          <a:xfrm>
            <a:off x="5788704" y="3225245"/>
            <a:ext cx="11961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350" dirty="0"/>
              <a:t>Anse de Henlé</a:t>
            </a:r>
            <a:endParaRPr lang="fr-FR" sz="1350" dirty="0"/>
          </a:p>
        </p:txBody>
      </p:sp>
      <p:sp>
        <p:nvSpPr>
          <p:cNvPr id="19" name="Ellipse 18"/>
          <p:cNvSpPr/>
          <p:nvPr/>
        </p:nvSpPr>
        <p:spPr>
          <a:xfrm>
            <a:off x="4569877" y="4127270"/>
            <a:ext cx="3662796" cy="48895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2411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tx2"/>
                </a:solidFill>
              </a:rPr>
              <a:t>Bilan du sodium : le SRAA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4302596" cy="4890451"/>
          </a:xfrm>
          <a:prstGeom prst="rect">
            <a:avLst/>
          </a:prstGeom>
        </p:spPr>
      </p:pic>
      <p:sp>
        <p:nvSpPr>
          <p:cNvPr id="20" name="Flèche droite 19"/>
          <p:cNvSpPr/>
          <p:nvPr/>
        </p:nvSpPr>
        <p:spPr>
          <a:xfrm>
            <a:off x="5220072" y="3652394"/>
            <a:ext cx="1566292" cy="26719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948264" y="3601327"/>
            <a:ext cx="1899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Réabsorption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fr-FR" b="1" baseline="30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3139" y="3325645"/>
            <a:ext cx="96629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Aldostérone</a:t>
            </a:r>
            <a:endParaRPr lang="fr-FR" sz="1200" i="1" dirty="0"/>
          </a:p>
        </p:txBody>
      </p:sp>
      <p:sp>
        <p:nvSpPr>
          <p:cNvPr id="11" name="Flèche droite 10"/>
          <p:cNvSpPr/>
          <p:nvPr/>
        </p:nvSpPr>
        <p:spPr>
          <a:xfrm>
            <a:off x="5211130" y="5052295"/>
            <a:ext cx="1566292" cy="26719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939322" y="5001228"/>
            <a:ext cx="193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Réabsorption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FR" b="1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fr-FR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7673" y="4724229"/>
            <a:ext cx="47320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7" grpId="0" animBg="1"/>
      <p:bldP spid="11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Régulation du bilan hydrique : ADH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411" y="1241195"/>
            <a:ext cx="1372627" cy="12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08321" y="1753883"/>
            <a:ext cx="1387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osmorécepteurs</a:t>
            </a:r>
            <a:endParaRPr lang="fr-FR" sz="1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248734" y="2778695"/>
            <a:ext cx="28803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Perte d’eau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osmolarité plasmatique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 rot="14987033">
            <a:off x="3737550" y="835615"/>
            <a:ext cx="486649" cy="19372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 rot="935138">
            <a:off x="5494547" y="2696433"/>
            <a:ext cx="416609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9414898">
            <a:off x="6841536" y="2705327"/>
            <a:ext cx="416609" cy="132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093639" y="4024715"/>
            <a:ext cx="1034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Soif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652011" y="4132963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ADH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499992" y="4778800"/>
            <a:ext cx="198887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Réabsorption rénal H</a:t>
            </a:r>
            <a:r>
              <a:rPr lang="fr-FR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21996" y="4778800"/>
            <a:ext cx="19888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Apport H</a:t>
            </a:r>
            <a:r>
              <a:rPr lang="fr-FR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Flèche courbée vers la gauche 20"/>
          <p:cNvSpPr/>
          <p:nvPr/>
        </p:nvSpPr>
        <p:spPr>
          <a:xfrm rot="5400000">
            <a:off x="3978139" y="4611354"/>
            <a:ext cx="648680" cy="2629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a gauche 21"/>
          <p:cNvSpPr/>
          <p:nvPr/>
        </p:nvSpPr>
        <p:spPr>
          <a:xfrm rot="5400000">
            <a:off x="4518558" y="3185350"/>
            <a:ext cx="1161188" cy="58068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Double flèche verticale 22"/>
          <p:cNvSpPr/>
          <p:nvPr/>
        </p:nvSpPr>
        <p:spPr>
          <a:xfrm>
            <a:off x="349142" y="2564904"/>
            <a:ext cx="288032" cy="2583228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tx2"/>
                </a:solidFill>
              </a:rPr>
              <a:t>Bilan du sodium : le SRAA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4302596" cy="4890451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5211130" y="5052295"/>
            <a:ext cx="1566292" cy="26719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939322" y="5001228"/>
            <a:ext cx="193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Réabsorption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FR" b="1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fr-FR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57673" y="4724229"/>
            <a:ext cx="47320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Régulation du bilan hydrique : ADH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CEB022-F647-4D6C-BF2A-A28C0C33F272}"/>
              </a:ext>
            </a:extLst>
          </p:cNvPr>
          <p:cNvSpPr txBox="1"/>
          <p:nvPr/>
        </p:nvSpPr>
        <p:spPr>
          <a:xfrm>
            <a:off x="1206294" y="1124744"/>
            <a:ext cx="80097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pic>
        <p:nvPicPr>
          <p:cNvPr id="11" name="Image 10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17FA14A2-AA02-49B9-9D01-DB4F99A3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63877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9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800106" y="2843174"/>
            <a:ext cx="13275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Réabsorption</a:t>
            </a:r>
          </a:p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fr-FR" sz="1600" b="1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+++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tx2"/>
                </a:solidFill>
              </a:rPr>
              <a:t>Bilan du sodium : le SRAA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83" y="1421344"/>
            <a:ext cx="2774645" cy="315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èche droite 10"/>
          <p:cNvSpPr/>
          <p:nvPr/>
        </p:nvSpPr>
        <p:spPr>
          <a:xfrm>
            <a:off x="2857393" y="2998213"/>
            <a:ext cx="394468" cy="8698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377128" y="2810874"/>
            <a:ext cx="1043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Faible</a:t>
            </a:r>
          </a:p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Réabsorption</a:t>
            </a:r>
          </a:p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fr-FR" sz="1200" b="1" baseline="-25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27456" y="1041914"/>
            <a:ext cx="11616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d’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5527" y="4759884"/>
            <a:ext cx="2063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Eau dans les urines</a:t>
            </a:r>
            <a:endParaRPr lang="fr-FR" sz="1600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6787" y="5271030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Urines diluées</a:t>
            </a:r>
            <a:endParaRPr lang="fr-FR" sz="1600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483" y="5719537"/>
            <a:ext cx="358623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Osmolarité urinaire = 50 - 100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mosmol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</a:t>
            </a:r>
            <a:endParaRPr lang="fr-FR" sz="1600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4F1EF12-D7FD-4C12-82EA-9144D5BD2681}"/>
              </a:ext>
            </a:extLst>
          </p:cNvPr>
          <p:cNvCxnSpPr/>
          <p:nvPr/>
        </p:nvCxnSpPr>
        <p:spPr>
          <a:xfrm>
            <a:off x="4626379" y="1006510"/>
            <a:ext cx="0" cy="45320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40" y="1508332"/>
            <a:ext cx="2774645" cy="315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lèche droite 18"/>
          <p:cNvSpPr/>
          <p:nvPr/>
        </p:nvSpPr>
        <p:spPr>
          <a:xfrm>
            <a:off x="7087049" y="2998213"/>
            <a:ext cx="788931" cy="2743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135864" y="1025719"/>
            <a:ext cx="16818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Synthèse d’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7087049" y="3448644"/>
            <a:ext cx="788931" cy="2743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7086781" y="3899075"/>
            <a:ext cx="788931" cy="2743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7086780" y="2558597"/>
            <a:ext cx="788931" cy="2743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949050" y="4718784"/>
            <a:ext cx="2017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↘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Eau dans les urines</a:t>
            </a:r>
            <a:endParaRPr lang="fr-FR" sz="1600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34093" y="5229930"/>
            <a:ext cx="18176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Urines concentrées</a:t>
            </a:r>
            <a:endParaRPr lang="fr-FR" sz="1600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8569" y="5678437"/>
            <a:ext cx="379463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Osmolarité urinaire = 200 - 1200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mosmol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/l</a:t>
            </a:r>
            <a:endParaRPr lang="fr-FR" sz="1600" b="1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FB21D3B-FE50-4DA6-AE46-66ACD7EC0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515" y="6360017"/>
            <a:ext cx="3029669" cy="343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52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/>
      <p:bldP spid="14" grpId="0"/>
      <p:bldP spid="15" grpId="0"/>
      <p:bldP spid="16" grpId="0" animBg="1"/>
      <p:bldP spid="19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Régulation du bilan hydrique : ADH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411" y="1241195"/>
            <a:ext cx="1372627" cy="12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14687" y="1751765"/>
            <a:ext cx="1387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osmorécepteurs</a:t>
            </a:r>
            <a:endParaRPr lang="fr-FR" sz="1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308451" y="2537406"/>
            <a:ext cx="283150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variation quantité d’eau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variation osmolarité plasmatique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 rot="14987033">
            <a:off x="3737550" y="835615"/>
            <a:ext cx="486649" cy="19372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 rot="935138">
            <a:off x="5494547" y="2696433"/>
            <a:ext cx="416609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9414898">
            <a:off x="6841536" y="2705327"/>
            <a:ext cx="416609" cy="1325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093639" y="4024715"/>
            <a:ext cx="1034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Soif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652011" y="4132963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ADH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499992" y="4778800"/>
            <a:ext cx="198887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Réabsorption rénal H</a:t>
            </a:r>
            <a:r>
              <a:rPr lang="fr-FR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21996" y="4778800"/>
            <a:ext cx="198887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Apport H</a:t>
            </a:r>
            <a:r>
              <a:rPr lang="fr-FR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Flèche courbée vers la gauche 20"/>
          <p:cNvSpPr/>
          <p:nvPr/>
        </p:nvSpPr>
        <p:spPr>
          <a:xfrm rot="5400000">
            <a:off x="3978139" y="4611354"/>
            <a:ext cx="648680" cy="26293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a gauche 21"/>
          <p:cNvSpPr/>
          <p:nvPr/>
        </p:nvSpPr>
        <p:spPr>
          <a:xfrm rot="5400000">
            <a:off x="4518558" y="3185350"/>
            <a:ext cx="1161188" cy="58068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3926" y="6214423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 eau</a:t>
            </a:r>
            <a:endParaRPr lang="fr-FR" dirty="0"/>
          </a:p>
        </p:txBody>
      </p:sp>
      <p:sp>
        <p:nvSpPr>
          <p:cNvPr id="23" name="Double flèche verticale 22"/>
          <p:cNvSpPr/>
          <p:nvPr/>
        </p:nvSpPr>
        <p:spPr>
          <a:xfrm>
            <a:off x="349142" y="2564904"/>
            <a:ext cx="288032" cy="2583228"/>
          </a:xfrm>
          <a:prstGeom prst="upDown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0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63 L 0.00139 0.218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Régulation du bilan hydrique : ADH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83838"/>
            <a:ext cx="7334250" cy="4533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30E9BC4-F83F-461F-BCCB-9388DE47F99C}"/>
              </a:ext>
            </a:extLst>
          </p:cNvPr>
          <p:cNvSpPr/>
          <p:nvPr/>
        </p:nvSpPr>
        <p:spPr>
          <a:xfrm flipV="1">
            <a:off x="899592" y="6510197"/>
            <a:ext cx="8244408" cy="3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043608" y="6510197"/>
            <a:ext cx="25186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err="1" smtClean="0"/>
              <a:t>Eur</a:t>
            </a:r>
            <a:r>
              <a:rPr lang="fr-FR" sz="1100" i="1" dirty="0" smtClean="0"/>
              <a:t> J </a:t>
            </a:r>
            <a:r>
              <a:rPr lang="fr-FR" sz="1100" i="1" dirty="0" err="1" smtClean="0"/>
              <a:t>Endocrinol</a:t>
            </a:r>
            <a:r>
              <a:rPr lang="fr-FR" sz="1100" i="1" dirty="0" smtClean="0"/>
              <a:t> , Mars 2014 170 G1-G47</a:t>
            </a:r>
          </a:p>
          <a:p>
            <a:pPr marL="342900" indent="-342900">
              <a:buAutoNum type="arabicParenBoth"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2641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tx2"/>
                </a:solidFill>
              </a:rPr>
              <a:t>Rationnel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E9BC4-F83F-461F-BCCB-9388DE47F99C}"/>
              </a:ext>
            </a:extLst>
          </p:cNvPr>
          <p:cNvSpPr/>
          <p:nvPr/>
        </p:nvSpPr>
        <p:spPr>
          <a:xfrm flipV="1">
            <a:off x="899592" y="6309319"/>
            <a:ext cx="8244408" cy="5486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619672" y="1458385"/>
            <a:ext cx="7056784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/>
              <a:t>Fréquent</a:t>
            </a:r>
            <a:r>
              <a:rPr lang="fr-FR" sz="2000" dirty="0" smtClean="0"/>
              <a:t> : 10-20% des patients de réa</a:t>
            </a:r>
            <a:r>
              <a:rPr lang="fr-FR" sz="2000" baseline="30000" dirty="0" smtClean="0"/>
              <a:t> (1)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Associée à une </a:t>
            </a:r>
            <a:r>
              <a:rPr lang="fr-FR" sz="2000" b="1" dirty="0" smtClean="0"/>
              <a:t>surmortalité</a:t>
            </a:r>
            <a:r>
              <a:rPr lang="fr-FR" sz="2000" dirty="0" smtClean="0"/>
              <a:t> </a:t>
            </a:r>
            <a:r>
              <a:rPr lang="fr-FR" sz="2000" baseline="30000" dirty="0" smtClean="0"/>
              <a:t>(1)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Moins bon pronostic dans contexte spécifiques </a:t>
            </a:r>
            <a:r>
              <a:rPr lang="fr-FR" sz="2000" baseline="30000" dirty="0" smtClean="0"/>
              <a:t>(1,2)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/>
              <a:t>Même minime</a:t>
            </a:r>
            <a:r>
              <a:rPr lang="fr-FR" sz="2000" dirty="0" smtClean="0"/>
              <a:t>,   </a:t>
            </a:r>
            <a:r>
              <a:rPr lang="fr-FR" sz="2000" dirty="0" err="1" smtClean="0"/>
              <a:t>dysnatrémie</a:t>
            </a:r>
            <a:r>
              <a:rPr lang="fr-FR" sz="2000" dirty="0" smtClean="0"/>
              <a:t> = Surmortalité </a:t>
            </a:r>
            <a:r>
              <a:rPr lang="fr-FR" sz="2000" baseline="30000" dirty="0" smtClean="0"/>
              <a:t>(3)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Correction de la </a:t>
            </a:r>
            <a:r>
              <a:rPr lang="fr-FR" sz="2000" dirty="0" err="1" smtClean="0"/>
              <a:t>dysnatrémie</a:t>
            </a:r>
            <a:r>
              <a:rPr lang="fr-FR" sz="2000" dirty="0" smtClean="0"/>
              <a:t> = </a:t>
            </a:r>
            <a:r>
              <a:rPr lang="fr-FR" sz="2000" b="1" dirty="0" smtClean="0"/>
              <a:t>amélioration du pronostic </a:t>
            </a:r>
            <a:r>
              <a:rPr lang="fr-FR" sz="2000" baseline="30000" dirty="0" smtClean="0"/>
              <a:t>(4)</a:t>
            </a:r>
            <a:endParaRPr lang="fr-FR" sz="20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1633740" y="6341258"/>
            <a:ext cx="257314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Both"/>
            </a:pPr>
            <a:r>
              <a:rPr lang="fr-FR" sz="1100" i="1" dirty="0" err="1" smtClean="0"/>
              <a:t>Rafat</a:t>
            </a:r>
            <a:r>
              <a:rPr lang="fr-FR" sz="1100" i="1" dirty="0" smtClean="0"/>
              <a:t> et al. Ann Intensive Care 2015</a:t>
            </a:r>
          </a:p>
          <a:p>
            <a:pPr marL="342900" indent="-342900">
              <a:buAutoNum type="arabicParenBoth"/>
            </a:pPr>
            <a:r>
              <a:rPr lang="fr-FR" sz="1100" i="1" dirty="0" smtClean="0"/>
              <a:t>Han et al. BMC </a:t>
            </a:r>
            <a:r>
              <a:rPr lang="fr-FR" sz="1100" i="1" dirty="0" err="1" smtClean="0"/>
              <a:t>nephrol</a:t>
            </a:r>
            <a:r>
              <a:rPr lang="fr-FR" sz="1100" i="1" dirty="0" smtClean="0"/>
              <a:t> 2016</a:t>
            </a:r>
          </a:p>
          <a:p>
            <a:pPr marL="342900" indent="-342900">
              <a:buAutoNum type="arabicParenBoth"/>
            </a:pPr>
            <a:endParaRPr lang="fr-FR" sz="1100" i="1" dirty="0"/>
          </a:p>
        </p:txBody>
      </p:sp>
      <p:sp>
        <p:nvSpPr>
          <p:cNvPr id="14" name="Rectangle 13"/>
          <p:cNvSpPr/>
          <p:nvPr/>
        </p:nvSpPr>
        <p:spPr>
          <a:xfrm>
            <a:off x="4860032" y="633896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i="1" dirty="0" smtClean="0"/>
              <a:t>(3) </a:t>
            </a:r>
            <a:r>
              <a:rPr lang="nl-NL" sz="1100" i="1" dirty="0" err="1" smtClean="0"/>
              <a:t>Vandergheinst</a:t>
            </a:r>
            <a:r>
              <a:rPr lang="nl-NL" sz="1100" i="1" dirty="0" smtClean="0"/>
              <a:t> </a:t>
            </a:r>
            <a:r>
              <a:rPr lang="nl-NL" sz="1100" i="1" dirty="0" err="1"/>
              <a:t>Eur</a:t>
            </a:r>
            <a:r>
              <a:rPr lang="nl-NL" sz="1100" i="1" dirty="0"/>
              <a:t> J of </a:t>
            </a:r>
            <a:r>
              <a:rPr lang="nl-NL" sz="1100" i="1" dirty="0" err="1"/>
              <a:t>inV</a:t>
            </a:r>
            <a:r>
              <a:rPr lang="nl-NL" sz="1100" i="1" dirty="0"/>
              <a:t> 2013</a:t>
            </a:r>
            <a:endParaRPr lang="fr-FR" sz="1100" i="1" dirty="0"/>
          </a:p>
          <a:p>
            <a:r>
              <a:rPr lang="fr-FR" sz="1100" i="1" dirty="0" smtClean="0"/>
              <a:t>(4) Darmon </a:t>
            </a:r>
            <a:r>
              <a:rPr lang="fr-FR" sz="1100" i="1" dirty="0"/>
              <a:t>et al. </a:t>
            </a:r>
            <a:r>
              <a:rPr lang="fr-FR" sz="1100" i="1" dirty="0" err="1"/>
              <a:t>Shock</a:t>
            </a:r>
            <a:r>
              <a:rPr lang="fr-FR" sz="1100" i="1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8442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4F1EF12-D7FD-4C12-82EA-9144D5BD2681}"/>
              </a:ext>
            </a:extLst>
          </p:cNvPr>
          <p:cNvCxnSpPr/>
          <p:nvPr/>
        </p:nvCxnSpPr>
        <p:spPr>
          <a:xfrm>
            <a:off x="1691680" y="1772816"/>
            <a:ext cx="0" cy="41044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B65468E-58C1-4A72-9934-4E3324581DA1}"/>
              </a:ext>
            </a:extLst>
          </p:cNvPr>
          <p:cNvCxnSpPr>
            <a:cxnSpLocks/>
          </p:cNvCxnSpPr>
          <p:nvPr/>
        </p:nvCxnSpPr>
        <p:spPr>
          <a:xfrm flipH="1">
            <a:off x="1691680" y="5877272"/>
            <a:ext cx="65527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3894CF2-5248-4631-A076-9A2D71ECB489}"/>
              </a:ext>
            </a:extLst>
          </p:cNvPr>
          <p:cNvSpPr txBox="1"/>
          <p:nvPr/>
        </p:nvSpPr>
        <p:spPr>
          <a:xfrm>
            <a:off x="1034021" y="1194941"/>
            <a:ext cx="185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ADH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F2C97E4-AE28-4BCE-9FB1-CE2671F8CBEC}"/>
              </a:ext>
            </a:extLst>
          </p:cNvPr>
          <p:cNvSpPr txBox="1"/>
          <p:nvPr/>
        </p:nvSpPr>
        <p:spPr>
          <a:xfrm>
            <a:off x="7288634" y="5946477"/>
            <a:ext cx="185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osmolarité</a:t>
            </a:r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5D78318-C3BA-4D15-9356-239AA30C2156}"/>
              </a:ext>
            </a:extLst>
          </p:cNvPr>
          <p:cNvCxnSpPr/>
          <p:nvPr/>
        </p:nvCxnSpPr>
        <p:spPr>
          <a:xfrm flipV="1">
            <a:off x="1691680" y="2348880"/>
            <a:ext cx="4824536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CCC21BD-9B2D-48AC-84A6-58D842B568DC}"/>
              </a:ext>
            </a:extLst>
          </p:cNvPr>
          <p:cNvSpPr txBox="1"/>
          <p:nvPr/>
        </p:nvSpPr>
        <p:spPr>
          <a:xfrm>
            <a:off x="6383895" y="1909971"/>
            <a:ext cx="185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euvolémie</a:t>
            </a:r>
            <a:endParaRPr lang="fr-FR" i="1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A0F6DFB-A337-458D-B543-6855DC7AC3D5}"/>
              </a:ext>
            </a:extLst>
          </p:cNvPr>
          <p:cNvCxnSpPr>
            <a:cxnSpLocks/>
          </p:cNvCxnSpPr>
          <p:nvPr/>
        </p:nvCxnSpPr>
        <p:spPr>
          <a:xfrm flipV="1">
            <a:off x="1696244" y="2140337"/>
            <a:ext cx="2587724" cy="371497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7B9F2AA-DD1B-4DFA-886C-6F707F9BC675}"/>
              </a:ext>
            </a:extLst>
          </p:cNvPr>
          <p:cNvSpPr txBox="1"/>
          <p:nvPr/>
        </p:nvSpPr>
        <p:spPr>
          <a:xfrm>
            <a:off x="3762212" y="1725305"/>
            <a:ext cx="185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hypovolémie</a:t>
            </a:r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AFD0222-C131-4994-83C6-389F7D1CF607}"/>
              </a:ext>
            </a:extLst>
          </p:cNvPr>
          <p:cNvCxnSpPr>
            <a:cxnSpLocks/>
          </p:cNvCxnSpPr>
          <p:nvPr/>
        </p:nvCxnSpPr>
        <p:spPr>
          <a:xfrm flipV="1">
            <a:off x="1696244" y="4434681"/>
            <a:ext cx="5396036" cy="141631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4CBAA210-EFCF-4CE8-AC37-5D49D4FFF30B}"/>
              </a:ext>
            </a:extLst>
          </p:cNvPr>
          <p:cNvSpPr txBox="1"/>
          <p:nvPr/>
        </p:nvSpPr>
        <p:spPr>
          <a:xfrm>
            <a:off x="6948264" y="3997822"/>
            <a:ext cx="1855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hypervolémie</a:t>
            </a:r>
            <a:endParaRPr lang="fr-FR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691680" y="116632"/>
            <a:ext cx="727280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smtClean="0">
                <a:solidFill>
                  <a:schemeClr val="tx2"/>
                </a:solidFill>
              </a:rPr>
              <a:t>Régulation du bilan hydrique : ADH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Hyponatrémie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CF0C2A-FB92-45D6-9845-07369728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81" y="883767"/>
            <a:ext cx="6526219" cy="58964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73CFA5-F998-4F13-900F-D2BF4A4EE966}"/>
              </a:ext>
            </a:extLst>
          </p:cNvPr>
          <p:cNvSpPr/>
          <p:nvPr/>
        </p:nvSpPr>
        <p:spPr>
          <a:xfrm>
            <a:off x="4139952" y="4096829"/>
            <a:ext cx="1813453" cy="156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148607-98ED-488B-9F96-6EEF00FFC965}"/>
              </a:ext>
            </a:extLst>
          </p:cNvPr>
          <p:cNvSpPr txBox="1"/>
          <p:nvPr/>
        </p:nvSpPr>
        <p:spPr>
          <a:xfrm>
            <a:off x="4650634" y="5676679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SIADH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A0E0F2-50FF-492E-A397-4ED34246E3B5}"/>
              </a:ext>
            </a:extLst>
          </p:cNvPr>
          <p:cNvSpPr/>
          <p:nvPr/>
        </p:nvSpPr>
        <p:spPr>
          <a:xfrm>
            <a:off x="6010979" y="4096829"/>
            <a:ext cx="1813453" cy="18160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09F65E-9D9B-45F1-858A-DC14EC6FA580}"/>
              </a:ext>
            </a:extLst>
          </p:cNvPr>
          <p:cNvSpPr txBox="1"/>
          <p:nvPr/>
        </p:nvSpPr>
        <p:spPr>
          <a:xfrm>
            <a:off x="6521661" y="5928343"/>
            <a:ext cx="97615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SAADH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450E7F-8A3D-4F2D-A818-BA50A88B9C70}"/>
              </a:ext>
            </a:extLst>
          </p:cNvPr>
          <p:cNvSpPr/>
          <p:nvPr/>
        </p:nvSpPr>
        <p:spPr>
          <a:xfrm>
            <a:off x="2315272" y="4081398"/>
            <a:ext cx="1813453" cy="9980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FDC216B-F8FA-44DD-80BC-D1099929011E}"/>
              </a:ext>
            </a:extLst>
          </p:cNvPr>
          <p:cNvSpPr txBox="1"/>
          <p:nvPr/>
        </p:nvSpPr>
        <p:spPr>
          <a:xfrm>
            <a:off x="2639711" y="5079471"/>
            <a:ext cx="97615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SAADH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9F9049B-35B8-47A8-9D1B-BF35A6BE7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8" y="953344"/>
            <a:ext cx="817240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0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Hyponatrémie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CF0C2A-FB92-45D6-9845-07369728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81" y="883767"/>
            <a:ext cx="6526219" cy="58964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73CFA5-F998-4F13-900F-D2BF4A4EE966}"/>
              </a:ext>
            </a:extLst>
          </p:cNvPr>
          <p:cNvSpPr/>
          <p:nvPr/>
        </p:nvSpPr>
        <p:spPr>
          <a:xfrm>
            <a:off x="4139952" y="4096829"/>
            <a:ext cx="1813453" cy="156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148607-98ED-488B-9F96-6EEF00FFC965}"/>
              </a:ext>
            </a:extLst>
          </p:cNvPr>
          <p:cNvSpPr txBox="1"/>
          <p:nvPr/>
        </p:nvSpPr>
        <p:spPr>
          <a:xfrm>
            <a:off x="4650634" y="5676679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SIADH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A0E0F2-50FF-492E-A397-4ED34246E3B5}"/>
              </a:ext>
            </a:extLst>
          </p:cNvPr>
          <p:cNvSpPr/>
          <p:nvPr/>
        </p:nvSpPr>
        <p:spPr>
          <a:xfrm>
            <a:off x="6010979" y="4096829"/>
            <a:ext cx="1813453" cy="18160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09F65E-9D9B-45F1-858A-DC14EC6FA580}"/>
              </a:ext>
            </a:extLst>
          </p:cNvPr>
          <p:cNvSpPr txBox="1"/>
          <p:nvPr/>
        </p:nvSpPr>
        <p:spPr>
          <a:xfrm>
            <a:off x="6521661" y="5928343"/>
            <a:ext cx="97615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SAADH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450E7F-8A3D-4F2D-A818-BA50A88B9C70}"/>
              </a:ext>
            </a:extLst>
          </p:cNvPr>
          <p:cNvSpPr/>
          <p:nvPr/>
        </p:nvSpPr>
        <p:spPr>
          <a:xfrm>
            <a:off x="2315272" y="4081398"/>
            <a:ext cx="1813453" cy="9980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FDC216B-F8FA-44DD-80BC-D1099929011E}"/>
              </a:ext>
            </a:extLst>
          </p:cNvPr>
          <p:cNvSpPr txBox="1"/>
          <p:nvPr/>
        </p:nvSpPr>
        <p:spPr>
          <a:xfrm>
            <a:off x="2639711" y="5079471"/>
            <a:ext cx="97615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SAADH</a:t>
            </a:r>
          </a:p>
        </p:txBody>
      </p:sp>
    </p:spTree>
    <p:extLst>
      <p:ext uri="{BB962C8B-B14F-4D97-AF65-F5344CB8AC3E}">
        <p14:creationId xmlns:p14="http://schemas.microsoft.com/office/powerpoint/2010/main" val="11587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 rot="2022048">
            <a:off x="6819043" y="5032674"/>
            <a:ext cx="1331248" cy="1261564"/>
          </a:xfrm>
          <a:custGeom>
            <a:avLst/>
            <a:gdLst>
              <a:gd name="connsiteX0" fmla="*/ 439947 w 914400"/>
              <a:gd name="connsiteY0" fmla="*/ 146649 h 741872"/>
              <a:gd name="connsiteX1" fmla="*/ 0 w 914400"/>
              <a:gd name="connsiteY1" fmla="*/ 215660 h 741872"/>
              <a:gd name="connsiteX2" fmla="*/ 120770 w 914400"/>
              <a:gd name="connsiteY2" fmla="*/ 508959 h 741872"/>
              <a:gd name="connsiteX3" fmla="*/ 215660 w 914400"/>
              <a:gd name="connsiteY3" fmla="*/ 526211 h 741872"/>
              <a:gd name="connsiteX4" fmla="*/ 258792 w 914400"/>
              <a:gd name="connsiteY4" fmla="*/ 638355 h 741872"/>
              <a:gd name="connsiteX5" fmla="*/ 362309 w 914400"/>
              <a:gd name="connsiteY5" fmla="*/ 621102 h 741872"/>
              <a:gd name="connsiteX6" fmla="*/ 457200 w 914400"/>
              <a:gd name="connsiteY6" fmla="*/ 707366 h 741872"/>
              <a:gd name="connsiteX7" fmla="*/ 664234 w 914400"/>
              <a:gd name="connsiteY7" fmla="*/ 741872 h 741872"/>
              <a:gd name="connsiteX8" fmla="*/ 603849 w 914400"/>
              <a:gd name="connsiteY8" fmla="*/ 698740 h 741872"/>
              <a:gd name="connsiteX9" fmla="*/ 448573 w 914400"/>
              <a:gd name="connsiteY9" fmla="*/ 612476 h 741872"/>
              <a:gd name="connsiteX10" fmla="*/ 612475 w 914400"/>
              <a:gd name="connsiteY10" fmla="*/ 595223 h 741872"/>
              <a:gd name="connsiteX11" fmla="*/ 690113 w 914400"/>
              <a:gd name="connsiteY11" fmla="*/ 603849 h 741872"/>
              <a:gd name="connsiteX12" fmla="*/ 733245 w 914400"/>
              <a:gd name="connsiteY12" fmla="*/ 621102 h 741872"/>
              <a:gd name="connsiteX13" fmla="*/ 733245 w 914400"/>
              <a:gd name="connsiteY13" fmla="*/ 500332 h 741872"/>
              <a:gd name="connsiteX14" fmla="*/ 914400 w 914400"/>
              <a:gd name="connsiteY14" fmla="*/ 491706 h 741872"/>
              <a:gd name="connsiteX15" fmla="*/ 905773 w 914400"/>
              <a:gd name="connsiteY15" fmla="*/ 327804 h 741872"/>
              <a:gd name="connsiteX16" fmla="*/ 767751 w 914400"/>
              <a:gd name="connsiteY16" fmla="*/ 327804 h 741872"/>
              <a:gd name="connsiteX17" fmla="*/ 672860 w 914400"/>
              <a:gd name="connsiteY17" fmla="*/ 396815 h 741872"/>
              <a:gd name="connsiteX18" fmla="*/ 733245 w 914400"/>
              <a:gd name="connsiteY18" fmla="*/ 189781 h 741872"/>
              <a:gd name="connsiteX19" fmla="*/ 603849 w 914400"/>
              <a:gd name="connsiteY19" fmla="*/ 0 h 741872"/>
              <a:gd name="connsiteX20" fmla="*/ 508958 w 914400"/>
              <a:gd name="connsiteY20" fmla="*/ 86264 h 741872"/>
              <a:gd name="connsiteX21" fmla="*/ 552090 w 914400"/>
              <a:gd name="connsiteY21" fmla="*/ 181155 h 741872"/>
              <a:gd name="connsiteX22" fmla="*/ 560717 w 914400"/>
              <a:gd name="connsiteY22" fmla="*/ 189781 h 741872"/>
              <a:gd name="connsiteX23" fmla="*/ 569343 w 914400"/>
              <a:gd name="connsiteY23" fmla="*/ 276045 h 741872"/>
              <a:gd name="connsiteX24" fmla="*/ 517585 w 914400"/>
              <a:gd name="connsiteY24" fmla="*/ 345057 h 741872"/>
              <a:gd name="connsiteX25" fmla="*/ 491705 w 914400"/>
              <a:gd name="connsiteY25" fmla="*/ 353683 h 741872"/>
              <a:gd name="connsiteX26" fmla="*/ 388188 w 914400"/>
              <a:gd name="connsiteY26" fmla="*/ 388189 h 741872"/>
              <a:gd name="connsiteX27" fmla="*/ 379562 w 914400"/>
              <a:gd name="connsiteY27" fmla="*/ 310551 h 741872"/>
              <a:gd name="connsiteX28" fmla="*/ 465826 w 914400"/>
              <a:gd name="connsiteY28" fmla="*/ 267419 h 741872"/>
              <a:gd name="connsiteX29" fmla="*/ 388188 w 914400"/>
              <a:gd name="connsiteY29" fmla="*/ 198408 h 741872"/>
              <a:gd name="connsiteX30" fmla="*/ 319177 w 914400"/>
              <a:gd name="connsiteY30" fmla="*/ 224287 h 741872"/>
              <a:gd name="connsiteX31" fmla="*/ 258792 w 914400"/>
              <a:gd name="connsiteY31" fmla="*/ 241540 h 741872"/>
              <a:gd name="connsiteX32" fmla="*/ 250166 w 914400"/>
              <a:gd name="connsiteY32" fmla="*/ 250166 h 741872"/>
              <a:gd name="connsiteX33" fmla="*/ 241539 w 914400"/>
              <a:gd name="connsiteY33" fmla="*/ 250166 h 741872"/>
              <a:gd name="connsiteX34" fmla="*/ 293298 w 914400"/>
              <a:gd name="connsiteY34" fmla="*/ 189781 h 741872"/>
              <a:gd name="connsiteX35" fmla="*/ 319177 w 914400"/>
              <a:gd name="connsiteY35" fmla="*/ 181155 h 741872"/>
              <a:gd name="connsiteX36" fmla="*/ 327803 w 914400"/>
              <a:gd name="connsiteY36" fmla="*/ 172528 h 741872"/>
              <a:gd name="connsiteX37" fmla="*/ 439947 w 914400"/>
              <a:gd name="connsiteY37" fmla="*/ 146649 h 74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" h="741872">
                <a:moveTo>
                  <a:pt x="439947" y="146649"/>
                </a:moveTo>
                <a:lnTo>
                  <a:pt x="0" y="215660"/>
                </a:lnTo>
                <a:lnTo>
                  <a:pt x="120770" y="508959"/>
                </a:lnTo>
                <a:lnTo>
                  <a:pt x="215660" y="526211"/>
                </a:lnTo>
                <a:lnTo>
                  <a:pt x="258792" y="638355"/>
                </a:lnTo>
                <a:lnTo>
                  <a:pt x="362309" y="621102"/>
                </a:lnTo>
                <a:lnTo>
                  <a:pt x="457200" y="707366"/>
                </a:lnTo>
                <a:lnTo>
                  <a:pt x="664234" y="741872"/>
                </a:lnTo>
                <a:lnTo>
                  <a:pt x="603849" y="698740"/>
                </a:lnTo>
                <a:lnTo>
                  <a:pt x="448573" y="612476"/>
                </a:lnTo>
                <a:lnTo>
                  <a:pt x="612475" y="595223"/>
                </a:lnTo>
                <a:cubicBezTo>
                  <a:pt x="638354" y="598098"/>
                  <a:pt x="664429" y="599568"/>
                  <a:pt x="690113" y="603849"/>
                </a:cubicBezTo>
                <a:cubicBezTo>
                  <a:pt x="706099" y="606513"/>
                  <a:pt x="719168" y="614064"/>
                  <a:pt x="733245" y="621102"/>
                </a:cubicBezTo>
                <a:lnTo>
                  <a:pt x="733245" y="500332"/>
                </a:lnTo>
                <a:lnTo>
                  <a:pt x="914400" y="491706"/>
                </a:lnTo>
                <a:lnTo>
                  <a:pt x="905773" y="327804"/>
                </a:lnTo>
                <a:lnTo>
                  <a:pt x="767751" y="327804"/>
                </a:lnTo>
                <a:lnTo>
                  <a:pt x="672860" y="396815"/>
                </a:lnTo>
                <a:lnTo>
                  <a:pt x="733245" y="189781"/>
                </a:lnTo>
                <a:lnTo>
                  <a:pt x="603849" y="0"/>
                </a:lnTo>
                <a:lnTo>
                  <a:pt x="508958" y="86264"/>
                </a:lnTo>
                <a:cubicBezTo>
                  <a:pt x="529329" y="140587"/>
                  <a:pt x="525069" y="145129"/>
                  <a:pt x="552090" y="181155"/>
                </a:cubicBezTo>
                <a:cubicBezTo>
                  <a:pt x="554530" y="184408"/>
                  <a:pt x="557841" y="186906"/>
                  <a:pt x="560717" y="189781"/>
                </a:cubicBezTo>
                <a:lnTo>
                  <a:pt x="569343" y="276045"/>
                </a:lnTo>
                <a:cubicBezTo>
                  <a:pt x="552090" y="299049"/>
                  <a:pt x="537918" y="324724"/>
                  <a:pt x="517585" y="345057"/>
                </a:cubicBezTo>
                <a:cubicBezTo>
                  <a:pt x="511155" y="351487"/>
                  <a:pt x="491705" y="353683"/>
                  <a:pt x="491705" y="353683"/>
                </a:cubicBezTo>
                <a:lnTo>
                  <a:pt x="388188" y="388189"/>
                </a:lnTo>
                <a:lnTo>
                  <a:pt x="379562" y="310551"/>
                </a:lnTo>
                <a:lnTo>
                  <a:pt x="465826" y="267419"/>
                </a:lnTo>
                <a:lnTo>
                  <a:pt x="388188" y="198408"/>
                </a:lnTo>
                <a:cubicBezTo>
                  <a:pt x="365184" y="207034"/>
                  <a:pt x="342484" y="216518"/>
                  <a:pt x="319177" y="224287"/>
                </a:cubicBezTo>
                <a:cubicBezTo>
                  <a:pt x="302584" y="229818"/>
                  <a:pt x="275414" y="233229"/>
                  <a:pt x="258792" y="241540"/>
                </a:cubicBezTo>
                <a:cubicBezTo>
                  <a:pt x="255155" y="243359"/>
                  <a:pt x="253041" y="247291"/>
                  <a:pt x="250166" y="250166"/>
                </a:cubicBezTo>
                <a:lnTo>
                  <a:pt x="241539" y="250166"/>
                </a:lnTo>
                <a:cubicBezTo>
                  <a:pt x="258792" y="230038"/>
                  <a:pt x="273484" y="207394"/>
                  <a:pt x="293298" y="189781"/>
                </a:cubicBezTo>
                <a:cubicBezTo>
                  <a:pt x="300094" y="183740"/>
                  <a:pt x="311044" y="185222"/>
                  <a:pt x="319177" y="181155"/>
                </a:cubicBezTo>
                <a:cubicBezTo>
                  <a:pt x="322814" y="179336"/>
                  <a:pt x="324928" y="175404"/>
                  <a:pt x="327803" y="172528"/>
                </a:cubicBezTo>
                <a:lnTo>
                  <a:pt x="439947" y="14664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8F083A3-8FBB-4827-AFB3-11ADA7698513}"/>
              </a:ext>
            </a:extLst>
          </p:cNvPr>
          <p:cNvSpPr/>
          <p:nvPr/>
        </p:nvSpPr>
        <p:spPr>
          <a:xfrm>
            <a:off x="6656989" y="2868007"/>
            <a:ext cx="1341214" cy="1297584"/>
          </a:xfrm>
          <a:prstGeom prst="ellipse">
            <a:avLst/>
          </a:prstGeom>
          <a:solidFill>
            <a:schemeClr val="tx2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tx2"/>
                </a:solidFill>
              </a:rPr>
              <a:t>Bonus : </a:t>
            </a:r>
            <a:r>
              <a:rPr lang="fr-FR" sz="2400" b="1" dirty="0" err="1" smtClean="0">
                <a:solidFill>
                  <a:schemeClr val="tx2"/>
                </a:solidFill>
              </a:rPr>
              <a:t>osmolytes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85318" y="1182734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A522B2E-B34E-4A68-9929-A66F126C1B00}"/>
              </a:ext>
            </a:extLst>
          </p:cNvPr>
          <p:cNvSpPr/>
          <p:nvPr/>
        </p:nvSpPr>
        <p:spPr>
          <a:xfrm>
            <a:off x="1975366" y="1063248"/>
            <a:ext cx="1341214" cy="1297584"/>
          </a:xfrm>
          <a:prstGeom prst="ellipse">
            <a:avLst/>
          </a:prstGeom>
          <a:solidFill>
            <a:schemeClr val="tx2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CC6F3A0-1A62-495D-9505-EC69B4797B5B}"/>
              </a:ext>
            </a:extLst>
          </p:cNvPr>
          <p:cNvSpPr/>
          <p:nvPr/>
        </p:nvSpPr>
        <p:spPr>
          <a:xfrm>
            <a:off x="1887614" y="2408658"/>
            <a:ext cx="2136082" cy="2079290"/>
          </a:xfrm>
          <a:prstGeom prst="ellipse">
            <a:avLst/>
          </a:prstGeom>
          <a:solidFill>
            <a:schemeClr val="tx2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37053CEA-FCCF-4BCA-BBBC-7A4F3EEFA97E}"/>
              </a:ext>
            </a:extLst>
          </p:cNvPr>
          <p:cNvSpPr/>
          <p:nvPr/>
        </p:nvSpPr>
        <p:spPr>
          <a:xfrm>
            <a:off x="2108821" y="1386080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F4233DD1-288B-4373-A406-98ED19298137}"/>
              </a:ext>
            </a:extLst>
          </p:cNvPr>
          <p:cNvSpPr/>
          <p:nvPr/>
        </p:nvSpPr>
        <p:spPr>
          <a:xfrm>
            <a:off x="2896209" y="1549458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451691DF-0413-467E-9F52-CD87919888FE}"/>
              </a:ext>
            </a:extLst>
          </p:cNvPr>
          <p:cNvSpPr/>
          <p:nvPr/>
        </p:nvSpPr>
        <p:spPr>
          <a:xfrm>
            <a:off x="2538700" y="1295111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A6AE0F42-CE35-4FFB-AC16-EC8BE07CE0A6}"/>
              </a:ext>
            </a:extLst>
          </p:cNvPr>
          <p:cNvSpPr/>
          <p:nvPr/>
        </p:nvSpPr>
        <p:spPr>
          <a:xfrm>
            <a:off x="2212328" y="1792004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igne de multiplication 14">
            <a:extLst>
              <a:ext uri="{FF2B5EF4-FFF2-40B4-BE49-F238E27FC236}">
                <a16:creationId xmlns:a16="http://schemas.microsoft.com/office/drawing/2014/main" id="{ECB8ABF7-FAFE-40E8-BC43-B4C541376670}"/>
              </a:ext>
            </a:extLst>
          </p:cNvPr>
          <p:cNvSpPr/>
          <p:nvPr/>
        </p:nvSpPr>
        <p:spPr>
          <a:xfrm>
            <a:off x="2783862" y="1887543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igne de multiplication 15">
            <a:extLst>
              <a:ext uri="{FF2B5EF4-FFF2-40B4-BE49-F238E27FC236}">
                <a16:creationId xmlns:a16="http://schemas.microsoft.com/office/drawing/2014/main" id="{A33E080D-9245-4907-8F17-6AE9AE3A681A}"/>
              </a:ext>
            </a:extLst>
          </p:cNvPr>
          <p:cNvSpPr/>
          <p:nvPr/>
        </p:nvSpPr>
        <p:spPr>
          <a:xfrm>
            <a:off x="2374386" y="2872783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igne de multiplication 16">
            <a:extLst>
              <a:ext uri="{FF2B5EF4-FFF2-40B4-BE49-F238E27FC236}">
                <a16:creationId xmlns:a16="http://schemas.microsoft.com/office/drawing/2014/main" id="{5F8F4E1A-CA90-4619-8A0A-6FC21A117353}"/>
              </a:ext>
            </a:extLst>
          </p:cNvPr>
          <p:cNvSpPr/>
          <p:nvPr/>
        </p:nvSpPr>
        <p:spPr>
          <a:xfrm>
            <a:off x="3265225" y="2823531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igne de multiplication 17">
            <a:extLst>
              <a:ext uri="{FF2B5EF4-FFF2-40B4-BE49-F238E27FC236}">
                <a16:creationId xmlns:a16="http://schemas.microsoft.com/office/drawing/2014/main" id="{0599357F-83C6-40C7-AC6D-2BEAD47578C8}"/>
              </a:ext>
            </a:extLst>
          </p:cNvPr>
          <p:cNvSpPr/>
          <p:nvPr/>
        </p:nvSpPr>
        <p:spPr>
          <a:xfrm>
            <a:off x="2768667" y="3402500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igne de multiplication 18">
            <a:extLst>
              <a:ext uri="{FF2B5EF4-FFF2-40B4-BE49-F238E27FC236}">
                <a16:creationId xmlns:a16="http://schemas.microsoft.com/office/drawing/2014/main" id="{1513823A-C6A1-4CAD-83EA-4276C1CBB856}"/>
              </a:ext>
            </a:extLst>
          </p:cNvPr>
          <p:cNvSpPr/>
          <p:nvPr/>
        </p:nvSpPr>
        <p:spPr>
          <a:xfrm>
            <a:off x="2374386" y="3861594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de multiplication 19">
            <a:extLst>
              <a:ext uri="{FF2B5EF4-FFF2-40B4-BE49-F238E27FC236}">
                <a16:creationId xmlns:a16="http://schemas.microsoft.com/office/drawing/2014/main" id="{718E82B6-2577-4C32-A4F6-E9B1D7F2AC44}"/>
              </a:ext>
            </a:extLst>
          </p:cNvPr>
          <p:cNvSpPr/>
          <p:nvPr/>
        </p:nvSpPr>
        <p:spPr>
          <a:xfrm>
            <a:off x="3356080" y="3780776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194E25C-3C56-4C29-A21F-5BA0A1FEDFB1}"/>
              </a:ext>
            </a:extLst>
          </p:cNvPr>
          <p:cNvSpPr/>
          <p:nvPr/>
        </p:nvSpPr>
        <p:spPr>
          <a:xfrm>
            <a:off x="2273166" y="4518939"/>
            <a:ext cx="2338689" cy="2276510"/>
          </a:xfrm>
          <a:prstGeom prst="ellipse">
            <a:avLst/>
          </a:prstGeom>
          <a:solidFill>
            <a:schemeClr val="tx2">
              <a:lumMod val="20000"/>
              <a:lumOff val="8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igne de multiplication 27">
            <a:extLst>
              <a:ext uri="{FF2B5EF4-FFF2-40B4-BE49-F238E27FC236}">
                <a16:creationId xmlns:a16="http://schemas.microsoft.com/office/drawing/2014/main" id="{0B0CCEB5-6A23-4FF1-9BE9-9CE152DF5B73}"/>
              </a:ext>
            </a:extLst>
          </p:cNvPr>
          <p:cNvSpPr/>
          <p:nvPr/>
        </p:nvSpPr>
        <p:spPr>
          <a:xfrm>
            <a:off x="2901268" y="5147642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igne de multiplication 28">
            <a:extLst>
              <a:ext uri="{FF2B5EF4-FFF2-40B4-BE49-F238E27FC236}">
                <a16:creationId xmlns:a16="http://schemas.microsoft.com/office/drawing/2014/main" id="{29ACD046-FEC3-457E-A6BB-1035FD4B387E}"/>
              </a:ext>
            </a:extLst>
          </p:cNvPr>
          <p:cNvSpPr/>
          <p:nvPr/>
        </p:nvSpPr>
        <p:spPr>
          <a:xfrm>
            <a:off x="3582449" y="5147642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Signe de multiplication 29">
            <a:extLst>
              <a:ext uri="{FF2B5EF4-FFF2-40B4-BE49-F238E27FC236}">
                <a16:creationId xmlns:a16="http://schemas.microsoft.com/office/drawing/2014/main" id="{E81F584F-399B-48F5-B494-D2D0462CCE30}"/>
              </a:ext>
            </a:extLst>
          </p:cNvPr>
          <p:cNvSpPr/>
          <p:nvPr/>
        </p:nvSpPr>
        <p:spPr>
          <a:xfrm>
            <a:off x="3295549" y="5677359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Signe de multiplication 30">
            <a:extLst>
              <a:ext uri="{FF2B5EF4-FFF2-40B4-BE49-F238E27FC236}">
                <a16:creationId xmlns:a16="http://schemas.microsoft.com/office/drawing/2014/main" id="{A9F05BC9-DBE3-42B3-A63D-5457BC41EF37}"/>
              </a:ext>
            </a:extLst>
          </p:cNvPr>
          <p:cNvSpPr/>
          <p:nvPr/>
        </p:nvSpPr>
        <p:spPr>
          <a:xfrm>
            <a:off x="2909923" y="5874772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igne de multiplication 31">
            <a:extLst>
              <a:ext uri="{FF2B5EF4-FFF2-40B4-BE49-F238E27FC236}">
                <a16:creationId xmlns:a16="http://schemas.microsoft.com/office/drawing/2014/main" id="{44C02595-FFDF-4FA3-96BE-00A2FC8BA83B}"/>
              </a:ext>
            </a:extLst>
          </p:cNvPr>
          <p:cNvSpPr/>
          <p:nvPr/>
        </p:nvSpPr>
        <p:spPr>
          <a:xfrm>
            <a:off x="3778647" y="5897194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igne de multiplication 37">
            <a:extLst>
              <a:ext uri="{FF2B5EF4-FFF2-40B4-BE49-F238E27FC236}">
                <a16:creationId xmlns:a16="http://schemas.microsoft.com/office/drawing/2014/main" id="{DCBA912F-FE45-4CA8-86AE-4EDACA6B5EB4}"/>
              </a:ext>
            </a:extLst>
          </p:cNvPr>
          <p:cNvSpPr/>
          <p:nvPr/>
        </p:nvSpPr>
        <p:spPr>
          <a:xfrm>
            <a:off x="7027445" y="5435546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Signe de multiplication 38">
            <a:extLst>
              <a:ext uri="{FF2B5EF4-FFF2-40B4-BE49-F238E27FC236}">
                <a16:creationId xmlns:a16="http://schemas.microsoft.com/office/drawing/2014/main" id="{1BACCFA1-112C-4473-9EFA-7F91CF983957}"/>
              </a:ext>
            </a:extLst>
          </p:cNvPr>
          <p:cNvSpPr/>
          <p:nvPr/>
        </p:nvSpPr>
        <p:spPr>
          <a:xfrm>
            <a:off x="7733348" y="5407417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Signe de multiplication 39">
            <a:extLst>
              <a:ext uri="{FF2B5EF4-FFF2-40B4-BE49-F238E27FC236}">
                <a16:creationId xmlns:a16="http://schemas.microsoft.com/office/drawing/2014/main" id="{14B3C37F-72DD-4871-A996-2CA2EA70BC24}"/>
              </a:ext>
            </a:extLst>
          </p:cNvPr>
          <p:cNvSpPr/>
          <p:nvPr/>
        </p:nvSpPr>
        <p:spPr>
          <a:xfrm>
            <a:off x="7060744" y="5161074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Signe de multiplication 40">
            <a:extLst>
              <a:ext uri="{FF2B5EF4-FFF2-40B4-BE49-F238E27FC236}">
                <a16:creationId xmlns:a16="http://schemas.microsoft.com/office/drawing/2014/main" id="{1F61B13F-D7A6-4D97-8A0B-521093A1AE66}"/>
              </a:ext>
            </a:extLst>
          </p:cNvPr>
          <p:cNvSpPr/>
          <p:nvPr/>
        </p:nvSpPr>
        <p:spPr>
          <a:xfrm>
            <a:off x="7275555" y="5690520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igne de multiplication 41">
            <a:extLst>
              <a:ext uri="{FF2B5EF4-FFF2-40B4-BE49-F238E27FC236}">
                <a16:creationId xmlns:a16="http://schemas.microsoft.com/office/drawing/2014/main" id="{C15FDA70-201C-48A1-A5F7-4F4F68234E4A}"/>
              </a:ext>
            </a:extLst>
          </p:cNvPr>
          <p:cNvSpPr/>
          <p:nvPr/>
        </p:nvSpPr>
        <p:spPr>
          <a:xfrm>
            <a:off x="7704668" y="5861545"/>
            <a:ext cx="271208" cy="2873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Signe de multiplication 43">
            <a:extLst>
              <a:ext uri="{FF2B5EF4-FFF2-40B4-BE49-F238E27FC236}">
                <a16:creationId xmlns:a16="http://schemas.microsoft.com/office/drawing/2014/main" id="{D839389B-92CC-4D4A-9E00-FAD8EC146D35}"/>
              </a:ext>
            </a:extLst>
          </p:cNvPr>
          <p:cNvSpPr/>
          <p:nvPr/>
        </p:nvSpPr>
        <p:spPr>
          <a:xfrm>
            <a:off x="6898788" y="3061416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Signe de multiplication 44">
            <a:extLst>
              <a:ext uri="{FF2B5EF4-FFF2-40B4-BE49-F238E27FC236}">
                <a16:creationId xmlns:a16="http://schemas.microsoft.com/office/drawing/2014/main" id="{2F7911EC-047E-47E3-B820-F3025B844C63}"/>
              </a:ext>
            </a:extLst>
          </p:cNvPr>
          <p:cNvSpPr/>
          <p:nvPr/>
        </p:nvSpPr>
        <p:spPr>
          <a:xfrm>
            <a:off x="7484382" y="2973496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Signe de multiplication 45">
            <a:extLst>
              <a:ext uri="{FF2B5EF4-FFF2-40B4-BE49-F238E27FC236}">
                <a16:creationId xmlns:a16="http://schemas.microsoft.com/office/drawing/2014/main" id="{8B81595C-65D9-4793-8A42-4A333210D5FA}"/>
              </a:ext>
            </a:extLst>
          </p:cNvPr>
          <p:cNvSpPr/>
          <p:nvPr/>
        </p:nvSpPr>
        <p:spPr>
          <a:xfrm>
            <a:off x="7153132" y="3469473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Signe de multiplication 46">
            <a:extLst>
              <a:ext uri="{FF2B5EF4-FFF2-40B4-BE49-F238E27FC236}">
                <a16:creationId xmlns:a16="http://schemas.microsoft.com/office/drawing/2014/main" id="{99A63226-0FC3-4685-A639-AC1A487138D1}"/>
              </a:ext>
            </a:extLst>
          </p:cNvPr>
          <p:cNvSpPr/>
          <p:nvPr/>
        </p:nvSpPr>
        <p:spPr>
          <a:xfrm>
            <a:off x="6879190" y="3752872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Signe de multiplication 47">
            <a:extLst>
              <a:ext uri="{FF2B5EF4-FFF2-40B4-BE49-F238E27FC236}">
                <a16:creationId xmlns:a16="http://schemas.microsoft.com/office/drawing/2014/main" id="{8F152BEA-EEB5-4A89-BE1C-96A1026683B3}"/>
              </a:ext>
            </a:extLst>
          </p:cNvPr>
          <p:cNvSpPr/>
          <p:nvPr/>
        </p:nvSpPr>
        <p:spPr>
          <a:xfrm>
            <a:off x="7560397" y="3669867"/>
            <a:ext cx="279875" cy="2983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Signe de multiplication 48">
            <a:extLst>
              <a:ext uri="{FF2B5EF4-FFF2-40B4-BE49-F238E27FC236}">
                <a16:creationId xmlns:a16="http://schemas.microsoft.com/office/drawing/2014/main" id="{6E3BF82B-4D84-4804-83C0-E245F498046E}"/>
              </a:ext>
            </a:extLst>
          </p:cNvPr>
          <p:cNvSpPr/>
          <p:nvPr/>
        </p:nvSpPr>
        <p:spPr>
          <a:xfrm>
            <a:off x="7153132" y="2907916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Signe de multiplication 49">
            <a:extLst>
              <a:ext uri="{FF2B5EF4-FFF2-40B4-BE49-F238E27FC236}">
                <a16:creationId xmlns:a16="http://schemas.microsoft.com/office/drawing/2014/main" id="{02B07E6B-F42F-4C99-BF0C-1530EE6A5CDF}"/>
              </a:ext>
            </a:extLst>
          </p:cNvPr>
          <p:cNvSpPr/>
          <p:nvPr/>
        </p:nvSpPr>
        <p:spPr>
          <a:xfrm>
            <a:off x="7504147" y="3263481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Signe de multiplication 50">
            <a:extLst>
              <a:ext uri="{FF2B5EF4-FFF2-40B4-BE49-F238E27FC236}">
                <a16:creationId xmlns:a16="http://schemas.microsoft.com/office/drawing/2014/main" id="{BF282053-D93A-4500-86C5-2342B4E675CB}"/>
              </a:ext>
            </a:extLst>
          </p:cNvPr>
          <p:cNvSpPr/>
          <p:nvPr/>
        </p:nvSpPr>
        <p:spPr>
          <a:xfrm>
            <a:off x="7305364" y="3795064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igne de multiplication 51">
            <a:extLst>
              <a:ext uri="{FF2B5EF4-FFF2-40B4-BE49-F238E27FC236}">
                <a16:creationId xmlns:a16="http://schemas.microsoft.com/office/drawing/2014/main" id="{3634E789-7FC4-4539-BD82-989B7BE20EE8}"/>
              </a:ext>
            </a:extLst>
          </p:cNvPr>
          <p:cNvSpPr/>
          <p:nvPr/>
        </p:nvSpPr>
        <p:spPr>
          <a:xfrm>
            <a:off x="6911710" y="3375365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7B272261-81B9-47DF-9820-1C098C4145A7}"/>
              </a:ext>
            </a:extLst>
          </p:cNvPr>
          <p:cNvSpPr txBox="1"/>
          <p:nvPr/>
        </p:nvSpPr>
        <p:spPr>
          <a:xfrm>
            <a:off x="919675" y="1422895"/>
            <a:ext cx="864096" cy="52322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Na</a:t>
            </a:r>
            <a:r>
              <a:rPr lang="fr-FR" sz="1400" b="1" baseline="30000" dirty="0">
                <a:solidFill>
                  <a:srgbClr val="0070C0"/>
                </a:solidFill>
              </a:rPr>
              <a:t>+  </a:t>
            </a: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6F4710E-DDD7-42BC-99EC-5730C649E619}"/>
              </a:ext>
            </a:extLst>
          </p:cNvPr>
          <p:cNvSpPr txBox="1"/>
          <p:nvPr/>
        </p:nvSpPr>
        <p:spPr>
          <a:xfrm>
            <a:off x="985318" y="3270879"/>
            <a:ext cx="864096" cy="52322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70C0"/>
                </a:solidFill>
              </a:rPr>
              <a:t>HypoNa</a:t>
            </a:r>
            <a:r>
              <a:rPr lang="fr-FR" sz="1400" b="1" baseline="30000" dirty="0">
                <a:solidFill>
                  <a:srgbClr val="0070C0"/>
                </a:solidFill>
              </a:rPr>
              <a:t>+  </a:t>
            </a:r>
            <a:endParaRPr lang="fr-F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Aigue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7AA64BC-3DC6-4298-896D-7F6FF9AA7667}"/>
              </a:ext>
            </a:extLst>
          </p:cNvPr>
          <p:cNvSpPr txBox="1"/>
          <p:nvPr/>
        </p:nvSpPr>
        <p:spPr>
          <a:xfrm>
            <a:off x="960416" y="5399638"/>
            <a:ext cx="1087523" cy="52322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70C0"/>
                </a:solidFill>
              </a:rPr>
              <a:t>HypoNa</a:t>
            </a:r>
            <a:r>
              <a:rPr lang="fr-FR" sz="1400" b="1" baseline="30000" dirty="0">
                <a:solidFill>
                  <a:srgbClr val="0070C0"/>
                </a:solidFill>
              </a:rPr>
              <a:t>+  </a:t>
            </a:r>
            <a:endParaRPr lang="fr-F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Chronique</a:t>
            </a:r>
            <a:endParaRPr lang="fr-FR" sz="1400" b="1" dirty="0">
              <a:solidFill>
                <a:srgbClr val="0070C0"/>
              </a:solidFill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691AA80-1528-4ABF-8422-BA039E28FC04}"/>
              </a:ext>
            </a:extLst>
          </p:cNvPr>
          <p:cNvCxnSpPr>
            <a:cxnSpLocks/>
          </p:cNvCxnSpPr>
          <p:nvPr/>
        </p:nvCxnSpPr>
        <p:spPr>
          <a:xfrm>
            <a:off x="4476654" y="3505345"/>
            <a:ext cx="17028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D139F2EF-DE1B-496A-997B-7272EEF04673}"/>
              </a:ext>
            </a:extLst>
          </p:cNvPr>
          <p:cNvCxnSpPr>
            <a:cxnSpLocks/>
          </p:cNvCxnSpPr>
          <p:nvPr/>
        </p:nvCxnSpPr>
        <p:spPr>
          <a:xfrm>
            <a:off x="4811362" y="5598232"/>
            <a:ext cx="13681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Signe de multiplication 56">
            <a:extLst>
              <a:ext uri="{FF2B5EF4-FFF2-40B4-BE49-F238E27FC236}">
                <a16:creationId xmlns:a16="http://schemas.microsoft.com/office/drawing/2014/main" id="{0501DDEE-68D7-4F8B-A11A-1F1FD2871DE4}"/>
              </a:ext>
            </a:extLst>
          </p:cNvPr>
          <p:cNvSpPr/>
          <p:nvPr/>
        </p:nvSpPr>
        <p:spPr>
          <a:xfrm>
            <a:off x="2777508" y="2804067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Signe de multiplication 58">
            <a:extLst>
              <a:ext uri="{FF2B5EF4-FFF2-40B4-BE49-F238E27FC236}">
                <a16:creationId xmlns:a16="http://schemas.microsoft.com/office/drawing/2014/main" id="{FF9014F6-7122-4BEB-9355-1157D4498681}"/>
              </a:ext>
            </a:extLst>
          </p:cNvPr>
          <p:cNvSpPr/>
          <p:nvPr/>
        </p:nvSpPr>
        <p:spPr>
          <a:xfrm>
            <a:off x="3302574" y="3292566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Signe de multiplication 60">
            <a:extLst>
              <a:ext uri="{FF2B5EF4-FFF2-40B4-BE49-F238E27FC236}">
                <a16:creationId xmlns:a16="http://schemas.microsoft.com/office/drawing/2014/main" id="{09B68631-5F39-4350-B051-AF22C4748BE2}"/>
              </a:ext>
            </a:extLst>
          </p:cNvPr>
          <p:cNvSpPr/>
          <p:nvPr/>
        </p:nvSpPr>
        <p:spPr>
          <a:xfrm>
            <a:off x="2875369" y="3934228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Signe de multiplication 62">
            <a:extLst>
              <a:ext uri="{FF2B5EF4-FFF2-40B4-BE49-F238E27FC236}">
                <a16:creationId xmlns:a16="http://schemas.microsoft.com/office/drawing/2014/main" id="{75FCB88A-965A-4DD8-9AF1-94FFC3A70472}"/>
              </a:ext>
            </a:extLst>
          </p:cNvPr>
          <p:cNvSpPr/>
          <p:nvPr/>
        </p:nvSpPr>
        <p:spPr>
          <a:xfrm>
            <a:off x="2221153" y="3335666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Signe de multiplication 63">
            <a:extLst>
              <a:ext uri="{FF2B5EF4-FFF2-40B4-BE49-F238E27FC236}">
                <a16:creationId xmlns:a16="http://schemas.microsoft.com/office/drawing/2014/main" id="{9226F0DE-FAE2-406F-A436-3C178470DFB6}"/>
              </a:ext>
            </a:extLst>
          </p:cNvPr>
          <p:cNvSpPr/>
          <p:nvPr/>
        </p:nvSpPr>
        <p:spPr>
          <a:xfrm>
            <a:off x="2320254" y="1114301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Signe de multiplication 64">
            <a:extLst>
              <a:ext uri="{FF2B5EF4-FFF2-40B4-BE49-F238E27FC236}">
                <a16:creationId xmlns:a16="http://schemas.microsoft.com/office/drawing/2014/main" id="{8448C657-10CC-4341-9CDF-5056CAEC1D7F}"/>
              </a:ext>
            </a:extLst>
          </p:cNvPr>
          <p:cNvSpPr/>
          <p:nvPr/>
        </p:nvSpPr>
        <p:spPr>
          <a:xfrm>
            <a:off x="2802762" y="1182734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Signe de multiplication 65">
            <a:extLst>
              <a:ext uri="{FF2B5EF4-FFF2-40B4-BE49-F238E27FC236}">
                <a16:creationId xmlns:a16="http://schemas.microsoft.com/office/drawing/2014/main" id="{80678253-DB96-44AD-9173-B1621701875B}"/>
              </a:ext>
            </a:extLst>
          </p:cNvPr>
          <p:cNvSpPr/>
          <p:nvPr/>
        </p:nvSpPr>
        <p:spPr>
          <a:xfrm>
            <a:off x="2504607" y="2019347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Signe de multiplication 66">
            <a:extLst>
              <a:ext uri="{FF2B5EF4-FFF2-40B4-BE49-F238E27FC236}">
                <a16:creationId xmlns:a16="http://schemas.microsoft.com/office/drawing/2014/main" id="{9D323546-CAC8-4F71-9E71-451969D23823}"/>
              </a:ext>
            </a:extLst>
          </p:cNvPr>
          <p:cNvSpPr/>
          <p:nvPr/>
        </p:nvSpPr>
        <p:spPr>
          <a:xfrm>
            <a:off x="2431979" y="1589805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Signe de multiplication 67">
            <a:extLst>
              <a:ext uri="{FF2B5EF4-FFF2-40B4-BE49-F238E27FC236}">
                <a16:creationId xmlns:a16="http://schemas.microsoft.com/office/drawing/2014/main" id="{F0AD1553-B13C-45FD-9FBD-87E542A9D004}"/>
              </a:ext>
            </a:extLst>
          </p:cNvPr>
          <p:cNvSpPr/>
          <p:nvPr/>
        </p:nvSpPr>
        <p:spPr>
          <a:xfrm>
            <a:off x="3356079" y="4734907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Signe de multiplication 68">
            <a:extLst>
              <a:ext uri="{FF2B5EF4-FFF2-40B4-BE49-F238E27FC236}">
                <a16:creationId xmlns:a16="http://schemas.microsoft.com/office/drawing/2014/main" id="{369F34F7-ECB8-4403-B64E-7D709347D478}"/>
              </a:ext>
            </a:extLst>
          </p:cNvPr>
          <p:cNvSpPr/>
          <p:nvPr/>
        </p:nvSpPr>
        <p:spPr>
          <a:xfrm>
            <a:off x="3778647" y="5508004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Signe de multiplication 69">
            <a:extLst>
              <a:ext uri="{FF2B5EF4-FFF2-40B4-BE49-F238E27FC236}">
                <a16:creationId xmlns:a16="http://schemas.microsoft.com/office/drawing/2014/main" id="{58CDFCA5-C601-4EED-8EDB-CD8ADF5F0201}"/>
              </a:ext>
            </a:extLst>
          </p:cNvPr>
          <p:cNvSpPr/>
          <p:nvPr/>
        </p:nvSpPr>
        <p:spPr>
          <a:xfrm>
            <a:off x="3435486" y="5961280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Signe de multiplication 70">
            <a:extLst>
              <a:ext uri="{FF2B5EF4-FFF2-40B4-BE49-F238E27FC236}">
                <a16:creationId xmlns:a16="http://schemas.microsoft.com/office/drawing/2014/main" id="{A2A84194-B820-4235-B33F-D011F3E6BC0C}"/>
              </a:ext>
            </a:extLst>
          </p:cNvPr>
          <p:cNvSpPr/>
          <p:nvPr/>
        </p:nvSpPr>
        <p:spPr>
          <a:xfrm>
            <a:off x="2697226" y="5551104"/>
            <a:ext cx="279875" cy="298380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580917" y="3075221"/>
            <a:ext cx="1446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Correction rapide</a:t>
            </a:r>
            <a:endParaRPr lang="fr-FR" sz="1400" i="1" dirty="0"/>
          </a:p>
        </p:txBody>
      </p:sp>
      <p:sp>
        <p:nvSpPr>
          <p:cNvPr id="72" name="Rectangle 71"/>
          <p:cNvSpPr/>
          <p:nvPr/>
        </p:nvSpPr>
        <p:spPr>
          <a:xfrm>
            <a:off x="4821364" y="5645759"/>
            <a:ext cx="1446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Correction rapide</a:t>
            </a:r>
            <a:endParaRPr lang="fr-FR" sz="1400" i="1" dirty="0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D139F2EF-DE1B-496A-997B-7272EEF04673}"/>
              </a:ext>
            </a:extLst>
          </p:cNvPr>
          <p:cNvCxnSpPr>
            <a:cxnSpLocks/>
          </p:cNvCxnSpPr>
          <p:nvPr/>
        </p:nvCxnSpPr>
        <p:spPr>
          <a:xfrm flipV="1">
            <a:off x="4811362" y="3944254"/>
            <a:ext cx="1483574" cy="10858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5432960" y="4442454"/>
            <a:ext cx="1341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Correction lente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5239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15173 -0.04722 " pathEditMode="relative" rAng="0" ptsTypes="AA">
                                      <p:cBhvr>
                                        <p:cTn id="38" dur="3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236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2257 -0.0081 L -0.10764 0.092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5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719 -0.04653 L 0.06285 -0.21829 " pathEditMode="relative" rAng="0" ptsTypes="AA">
                                      <p:cBhvr>
                                        <p:cTn id="42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858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476 0.03426 L 0.13976 0.08658 " pathEditMode="relative" rAng="0" ptsTypes="AA">
                                      <p:cBhvr>
                                        <p:cTn id="44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8" grpId="0" animBg="1"/>
      <p:bldP spid="69" grpId="0" animBg="1"/>
      <p:bldP spid="70" grpId="0" animBg="1"/>
      <p:bldP spid="71" grpId="0" animBg="1"/>
      <p:bldP spid="72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3042" y="3059441"/>
            <a:ext cx="4320480" cy="650503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tx2"/>
                </a:solidFill>
              </a:rPr>
              <a:t>Merci de votre attention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C2B5BC-EA1A-468C-971E-89804A4BD8AE}"/>
              </a:ext>
            </a:extLst>
          </p:cNvPr>
          <p:cNvSpPr txBox="1"/>
          <p:nvPr/>
        </p:nvSpPr>
        <p:spPr>
          <a:xfrm>
            <a:off x="1492382" y="1656703"/>
            <a:ext cx="7758193" cy="126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2000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080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tx2"/>
                </a:solidFill>
              </a:rPr>
              <a:t>Contenu de </a:t>
            </a:r>
            <a:r>
              <a:rPr lang="fr-FR" sz="2400" b="1" dirty="0" smtClean="0">
                <a:solidFill>
                  <a:schemeClr val="tx2"/>
                </a:solidFill>
              </a:rPr>
              <a:t>l’organisme : 1</a:t>
            </a:r>
            <a:r>
              <a:rPr lang="fr-FR" sz="2400" b="1" baseline="30000" dirty="0" smtClean="0">
                <a:solidFill>
                  <a:schemeClr val="tx2"/>
                </a:solidFill>
              </a:rPr>
              <a:t>ère</a:t>
            </a:r>
            <a:r>
              <a:rPr lang="fr-FR" sz="2400" b="1" dirty="0" smtClean="0">
                <a:solidFill>
                  <a:schemeClr val="tx2"/>
                </a:solidFill>
              </a:rPr>
              <a:t> partie de rappel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CEB022-F647-4D6C-BF2A-A28C0C33F272}"/>
              </a:ext>
            </a:extLst>
          </p:cNvPr>
          <p:cNvSpPr txBox="1"/>
          <p:nvPr/>
        </p:nvSpPr>
        <p:spPr>
          <a:xfrm>
            <a:off x="1206294" y="1124744"/>
            <a:ext cx="80097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E9BC4-F83F-461F-BCCB-9388DE47F99C}"/>
              </a:ext>
            </a:extLst>
          </p:cNvPr>
          <p:cNvSpPr/>
          <p:nvPr/>
        </p:nvSpPr>
        <p:spPr>
          <a:xfrm flipV="1">
            <a:off x="899592" y="6308012"/>
            <a:ext cx="8244408" cy="549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50" y="1711747"/>
            <a:ext cx="1695450" cy="38862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6A2DB643-B4AB-4E55-8074-E18D652983E3}"/>
              </a:ext>
            </a:extLst>
          </p:cNvPr>
          <p:cNvSpPr txBox="1">
            <a:spLocks/>
          </p:cNvSpPr>
          <p:nvPr/>
        </p:nvSpPr>
        <p:spPr>
          <a:xfrm>
            <a:off x="6025194" y="4035444"/>
            <a:ext cx="2800778" cy="8407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tx2"/>
                </a:solidFill>
              </a:rPr>
              <a:t>Eau totale du corps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=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60% du poids du corps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404158"/>
            <a:ext cx="1152128" cy="2103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4572000" y="3404157"/>
            <a:ext cx="1152128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82910" y="426121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60% 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201" y="1758156"/>
            <a:ext cx="1505597" cy="115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806" y="1517793"/>
            <a:ext cx="1263713" cy="145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Flèche droite 20"/>
          <p:cNvSpPr/>
          <p:nvPr/>
        </p:nvSpPr>
        <p:spPr>
          <a:xfrm>
            <a:off x="2895461" y="3052556"/>
            <a:ext cx="867341" cy="837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2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Les secteurs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CEB022-F647-4D6C-BF2A-A28C0C33F272}"/>
              </a:ext>
            </a:extLst>
          </p:cNvPr>
          <p:cNvSpPr txBox="1"/>
          <p:nvPr/>
        </p:nvSpPr>
        <p:spPr>
          <a:xfrm>
            <a:off x="1206294" y="1124744"/>
            <a:ext cx="80097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E9BC4-F83F-461F-BCCB-9388DE47F99C}"/>
              </a:ext>
            </a:extLst>
          </p:cNvPr>
          <p:cNvSpPr/>
          <p:nvPr/>
        </p:nvSpPr>
        <p:spPr>
          <a:xfrm flipV="1">
            <a:off x="899592" y="6308012"/>
            <a:ext cx="8244408" cy="549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52685E-D614-4347-B145-836F5378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20" y="1353687"/>
            <a:ext cx="7045970" cy="43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CEB022-F647-4D6C-BF2A-A28C0C33F272}"/>
              </a:ext>
            </a:extLst>
          </p:cNvPr>
          <p:cNvSpPr txBox="1"/>
          <p:nvPr/>
        </p:nvSpPr>
        <p:spPr>
          <a:xfrm>
            <a:off x="1206294" y="1124744"/>
            <a:ext cx="80097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CDF0EA-2723-4286-A576-9F23A81F1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80" y="979420"/>
            <a:ext cx="5255012" cy="4080899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691680" y="116632"/>
            <a:ext cx="727280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smtClean="0">
                <a:solidFill>
                  <a:schemeClr val="tx2"/>
                </a:solidFill>
              </a:rPr>
              <a:t>Les secteurs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3059832" y="5335687"/>
            <a:ext cx="338437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 En IC 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K+           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En EC  Na+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3059832" y="5927026"/>
            <a:ext cx="338437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   Iso osmolarité</a:t>
            </a:r>
            <a:endParaRPr lang="fr-FR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8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3376594" y="4864440"/>
            <a:ext cx="1604891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3118210" y="3794156"/>
            <a:ext cx="2027994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1271914" y="3794933"/>
            <a:ext cx="2659722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120494" y="2694498"/>
            <a:ext cx="2027994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Etat d’hydratation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0EA049-C6FE-46A0-94E4-8C810C4A1269}"/>
              </a:ext>
            </a:extLst>
          </p:cNvPr>
          <p:cNvSpPr txBox="1"/>
          <p:nvPr/>
        </p:nvSpPr>
        <p:spPr>
          <a:xfrm>
            <a:off x="2309248" y="118211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EB64AA-55D1-47E8-B1DB-8639ECB9A691}"/>
              </a:ext>
            </a:extLst>
          </p:cNvPr>
          <p:cNvSpPr txBox="1"/>
          <p:nvPr/>
        </p:nvSpPr>
        <p:spPr>
          <a:xfrm>
            <a:off x="4315567" y="1179385"/>
            <a:ext cx="60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EC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5BDCF8A-1AE6-4BC1-AB69-DC8E83F5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838" y="3864117"/>
            <a:ext cx="1581150" cy="533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186642D-25A4-4BE0-84F1-8826DC5B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143" y="2878699"/>
            <a:ext cx="1581150" cy="55245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7966880" y="2982123"/>
            <a:ext cx="864096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Na</a:t>
            </a:r>
            <a:r>
              <a:rPr lang="fr-FR" b="1" baseline="30000" dirty="0">
                <a:solidFill>
                  <a:srgbClr val="0070C0"/>
                </a:solidFill>
              </a:rPr>
              <a:t>+  </a:t>
            </a:r>
            <a:r>
              <a:rPr lang="fr-FR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187F643-A90A-4E10-9252-ABBEFF4C3A5A}"/>
              </a:ext>
            </a:extLst>
          </p:cNvPr>
          <p:cNvSpPr txBox="1"/>
          <p:nvPr/>
        </p:nvSpPr>
        <p:spPr>
          <a:xfrm>
            <a:off x="7911145" y="3973030"/>
            <a:ext cx="864096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Na</a:t>
            </a:r>
            <a:r>
              <a:rPr lang="fr-FR" b="1" baseline="30000" dirty="0">
                <a:solidFill>
                  <a:srgbClr val="0070C0"/>
                </a:solidFill>
              </a:rPr>
              <a:t>+ 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↗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85113" y="1735607"/>
            <a:ext cx="2659722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848517" y="1732323"/>
            <a:ext cx="1315845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Nuage 24"/>
          <p:cNvSpPr/>
          <p:nvPr/>
        </p:nvSpPr>
        <p:spPr>
          <a:xfrm flipH="1">
            <a:off x="4054030" y="1836775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Nuage 25"/>
          <p:cNvSpPr/>
          <p:nvPr/>
        </p:nvSpPr>
        <p:spPr>
          <a:xfrm flipH="1">
            <a:off x="4432790" y="1833042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Nuage 26"/>
          <p:cNvSpPr/>
          <p:nvPr/>
        </p:nvSpPr>
        <p:spPr>
          <a:xfrm flipH="1">
            <a:off x="4428258" y="2103545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Nuage 27"/>
          <p:cNvSpPr/>
          <p:nvPr/>
        </p:nvSpPr>
        <p:spPr>
          <a:xfrm flipH="1">
            <a:off x="4752044" y="1821029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Nuage 28"/>
          <p:cNvSpPr/>
          <p:nvPr/>
        </p:nvSpPr>
        <p:spPr>
          <a:xfrm flipH="1">
            <a:off x="4061928" y="2099055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Nuage 29"/>
          <p:cNvSpPr/>
          <p:nvPr/>
        </p:nvSpPr>
        <p:spPr>
          <a:xfrm flipH="1">
            <a:off x="4778169" y="2121498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Nuage 46"/>
          <p:cNvSpPr/>
          <p:nvPr/>
        </p:nvSpPr>
        <p:spPr>
          <a:xfrm flipH="1">
            <a:off x="1439368" y="1845775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Nuage 47"/>
          <p:cNvSpPr/>
          <p:nvPr/>
        </p:nvSpPr>
        <p:spPr>
          <a:xfrm flipH="1">
            <a:off x="1818128" y="1842042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Nuage 48"/>
          <p:cNvSpPr/>
          <p:nvPr/>
        </p:nvSpPr>
        <p:spPr>
          <a:xfrm flipH="1">
            <a:off x="1813596" y="2112545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Nuage 49"/>
          <p:cNvSpPr/>
          <p:nvPr/>
        </p:nvSpPr>
        <p:spPr>
          <a:xfrm flipH="1">
            <a:off x="2194844" y="183029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Nuage 50"/>
          <p:cNvSpPr/>
          <p:nvPr/>
        </p:nvSpPr>
        <p:spPr>
          <a:xfrm flipH="1">
            <a:off x="1447266" y="2108055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Nuage 51"/>
          <p:cNvSpPr/>
          <p:nvPr/>
        </p:nvSpPr>
        <p:spPr>
          <a:xfrm flipH="1">
            <a:off x="2276159" y="2093728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Nuage 52"/>
          <p:cNvSpPr/>
          <p:nvPr/>
        </p:nvSpPr>
        <p:spPr>
          <a:xfrm flipH="1">
            <a:off x="2626381" y="1840508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Nuage 53"/>
          <p:cNvSpPr/>
          <p:nvPr/>
        </p:nvSpPr>
        <p:spPr>
          <a:xfrm flipH="1">
            <a:off x="3005141" y="1836775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Nuage 54"/>
          <p:cNvSpPr/>
          <p:nvPr/>
        </p:nvSpPr>
        <p:spPr>
          <a:xfrm flipH="1">
            <a:off x="3000609" y="2107278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Nuage 55"/>
          <p:cNvSpPr/>
          <p:nvPr/>
        </p:nvSpPr>
        <p:spPr>
          <a:xfrm flipH="1">
            <a:off x="3380920" y="1819675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Nuage 56"/>
          <p:cNvSpPr/>
          <p:nvPr/>
        </p:nvSpPr>
        <p:spPr>
          <a:xfrm flipH="1">
            <a:off x="2634279" y="2102788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Nuage 57"/>
          <p:cNvSpPr/>
          <p:nvPr/>
        </p:nvSpPr>
        <p:spPr>
          <a:xfrm flipH="1">
            <a:off x="3376224" y="2107278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Nuage 60"/>
          <p:cNvSpPr/>
          <p:nvPr/>
        </p:nvSpPr>
        <p:spPr>
          <a:xfrm flipH="1">
            <a:off x="3999185" y="3868490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Nuage 61"/>
          <p:cNvSpPr/>
          <p:nvPr/>
        </p:nvSpPr>
        <p:spPr>
          <a:xfrm flipH="1">
            <a:off x="4432790" y="3884508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Nuage 62"/>
          <p:cNvSpPr/>
          <p:nvPr/>
        </p:nvSpPr>
        <p:spPr>
          <a:xfrm flipH="1">
            <a:off x="4460947" y="4189639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Nuage 63"/>
          <p:cNvSpPr/>
          <p:nvPr/>
        </p:nvSpPr>
        <p:spPr>
          <a:xfrm flipH="1">
            <a:off x="4829844" y="3922530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Nuage 64"/>
          <p:cNvSpPr/>
          <p:nvPr/>
        </p:nvSpPr>
        <p:spPr>
          <a:xfrm flipH="1">
            <a:off x="3989612" y="4205046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Nuage 65"/>
          <p:cNvSpPr/>
          <p:nvPr/>
        </p:nvSpPr>
        <p:spPr>
          <a:xfrm flipH="1">
            <a:off x="4836950" y="4205046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Nuage 66"/>
          <p:cNvSpPr/>
          <p:nvPr/>
        </p:nvSpPr>
        <p:spPr>
          <a:xfrm flipH="1">
            <a:off x="1368939" y="394727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Nuage 67"/>
          <p:cNvSpPr/>
          <p:nvPr/>
        </p:nvSpPr>
        <p:spPr>
          <a:xfrm flipH="1">
            <a:off x="1935917" y="3906575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Nuage 68"/>
          <p:cNvSpPr/>
          <p:nvPr/>
        </p:nvSpPr>
        <p:spPr>
          <a:xfrm flipH="1">
            <a:off x="1976017" y="4195229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Nuage 69"/>
          <p:cNvSpPr/>
          <p:nvPr/>
        </p:nvSpPr>
        <p:spPr>
          <a:xfrm flipH="1">
            <a:off x="2302010" y="390866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Nuage 70"/>
          <p:cNvSpPr/>
          <p:nvPr/>
        </p:nvSpPr>
        <p:spPr>
          <a:xfrm flipH="1">
            <a:off x="1376837" y="420955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Nuage 71"/>
          <p:cNvSpPr/>
          <p:nvPr/>
        </p:nvSpPr>
        <p:spPr>
          <a:xfrm flipH="1">
            <a:off x="2368672" y="4194160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Nuage 72"/>
          <p:cNvSpPr/>
          <p:nvPr/>
        </p:nvSpPr>
        <p:spPr>
          <a:xfrm flipH="1">
            <a:off x="2702086" y="3884508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Nuage 73"/>
          <p:cNvSpPr/>
          <p:nvPr/>
        </p:nvSpPr>
        <p:spPr>
          <a:xfrm flipH="1">
            <a:off x="3054864" y="3902315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Nuage 74"/>
          <p:cNvSpPr/>
          <p:nvPr/>
        </p:nvSpPr>
        <p:spPr>
          <a:xfrm flipH="1">
            <a:off x="3118210" y="4194160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Nuage 75"/>
          <p:cNvSpPr/>
          <p:nvPr/>
        </p:nvSpPr>
        <p:spPr>
          <a:xfrm flipH="1">
            <a:off x="3510150" y="3922530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Nuage 76"/>
          <p:cNvSpPr/>
          <p:nvPr/>
        </p:nvSpPr>
        <p:spPr>
          <a:xfrm flipH="1">
            <a:off x="2727736" y="4194160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Nuage 77"/>
          <p:cNvSpPr/>
          <p:nvPr/>
        </p:nvSpPr>
        <p:spPr>
          <a:xfrm flipH="1">
            <a:off x="3560571" y="4194160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1212616" y="2695275"/>
            <a:ext cx="2659722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661637" y="3738277"/>
            <a:ext cx="605102" cy="727638"/>
            <a:chOff x="434327" y="3768031"/>
            <a:chExt cx="582477" cy="651214"/>
          </a:xfrm>
        </p:grpSpPr>
        <p:sp>
          <p:nvSpPr>
            <p:cNvPr id="3" name="Rectangle 2"/>
            <p:cNvSpPr/>
            <p:nvPr/>
          </p:nvSpPr>
          <p:spPr>
            <a:xfrm>
              <a:off x="434327" y="3768031"/>
              <a:ext cx="582477" cy="651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1016804" y="3768031"/>
              <a:ext cx="0" cy="651214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1" name="Nuage 80"/>
          <p:cNvSpPr/>
          <p:nvPr/>
        </p:nvSpPr>
        <p:spPr>
          <a:xfrm flipH="1">
            <a:off x="4028654" y="2796443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Nuage 81"/>
          <p:cNvSpPr/>
          <p:nvPr/>
        </p:nvSpPr>
        <p:spPr>
          <a:xfrm flipH="1">
            <a:off x="4404216" y="2776379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Nuage 82"/>
          <p:cNvSpPr/>
          <p:nvPr/>
        </p:nvSpPr>
        <p:spPr>
          <a:xfrm flipH="1">
            <a:off x="4417917" y="3060562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Nuage 83"/>
          <p:cNvSpPr/>
          <p:nvPr/>
        </p:nvSpPr>
        <p:spPr>
          <a:xfrm flipH="1">
            <a:off x="4779547" y="2780697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Nuage 84"/>
          <p:cNvSpPr/>
          <p:nvPr/>
        </p:nvSpPr>
        <p:spPr>
          <a:xfrm flipH="1">
            <a:off x="4054703" y="3060562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Nuage 85"/>
          <p:cNvSpPr/>
          <p:nvPr/>
        </p:nvSpPr>
        <p:spPr>
          <a:xfrm flipH="1">
            <a:off x="4805672" y="3081166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Nuage 86"/>
          <p:cNvSpPr/>
          <p:nvPr/>
        </p:nvSpPr>
        <p:spPr>
          <a:xfrm flipH="1">
            <a:off x="1466871" y="2805443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Nuage 87"/>
          <p:cNvSpPr/>
          <p:nvPr/>
        </p:nvSpPr>
        <p:spPr>
          <a:xfrm flipH="1">
            <a:off x="1845631" y="2801710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Nuage 88"/>
          <p:cNvSpPr/>
          <p:nvPr/>
        </p:nvSpPr>
        <p:spPr>
          <a:xfrm flipH="1">
            <a:off x="1841099" y="3072213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Nuage 89"/>
          <p:cNvSpPr/>
          <p:nvPr/>
        </p:nvSpPr>
        <p:spPr>
          <a:xfrm flipH="1">
            <a:off x="2222347" y="2789964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Nuage 90"/>
          <p:cNvSpPr/>
          <p:nvPr/>
        </p:nvSpPr>
        <p:spPr>
          <a:xfrm flipH="1">
            <a:off x="1474769" y="3067723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Nuage 91"/>
          <p:cNvSpPr/>
          <p:nvPr/>
        </p:nvSpPr>
        <p:spPr>
          <a:xfrm flipH="1">
            <a:off x="2303662" y="305339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Nuage 92"/>
          <p:cNvSpPr/>
          <p:nvPr/>
        </p:nvSpPr>
        <p:spPr>
          <a:xfrm flipH="1">
            <a:off x="2653884" y="280017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Nuage 93"/>
          <p:cNvSpPr/>
          <p:nvPr/>
        </p:nvSpPr>
        <p:spPr>
          <a:xfrm flipH="1">
            <a:off x="3032644" y="2796443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Nuage 94"/>
          <p:cNvSpPr/>
          <p:nvPr/>
        </p:nvSpPr>
        <p:spPr>
          <a:xfrm flipH="1">
            <a:off x="3028112" y="306694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Nuage 95"/>
          <p:cNvSpPr/>
          <p:nvPr/>
        </p:nvSpPr>
        <p:spPr>
          <a:xfrm flipH="1">
            <a:off x="3408423" y="2779343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Nuage 96"/>
          <p:cNvSpPr/>
          <p:nvPr/>
        </p:nvSpPr>
        <p:spPr>
          <a:xfrm flipH="1">
            <a:off x="2661782" y="306245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Nuage 97"/>
          <p:cNvSpPr/>
          <p:nvPr/>
        </p:nvSpPr>
        <p:spPr>
          <a:xfrm flipH="1">
            <a:off x="3403727" y="306694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1813596" y="6413904"/>
            <a:ext cx="576566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Attention : la natrémie est le reflet de l’intra cellulaire</a:t>
            </a:r>
            <a:endParaRPr lang="fr-FR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2923619" y="5904582"/>
            <a:ext cx="338437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  En IC 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 K+           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En EC  Na+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247348" y="4864801"/>
            <a:ext cx="2659722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Nuage 104"/>
          <p:cNvSpPr/>
          <p:nvPr/>
        </p:nvSpPr>
        <p:spPr>
          <a:xfrm flipH="1">
            <a:off x="4116265" y="4965969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Nuage 105"/>
          <p:cNvSpPr/>
          <p:nvPr/>
        </p:nvSpPr>
        <p:spPr>
          <a:xfrm flipH="1">
            <a:off x="4495025" y="4962236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Nuage 106"/>
          <p:cNvSpPr/>
          <p:nvPr/>
        </p:nvSpPr>
        <p:spPr>
          <a:xfrm flipH="1">
            <a:off x="4490493" y="5232739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Nuage 107"/>
          <p:cNvSpPr/>
          <p:nvPr/>
        </p:nvSpPr>
        <p:spPr>
          <a:xfrm flipH="1">
            <a:off x="4814279" y="4950223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Nuage 108"/>
          <p:cNvSpPr/>
          <p:nvPr/>
        </p:nvSpPr>
        <p:spPr>
          <a:xfrm flipH="1">
            <a:off x="4075476" y="5219697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Nuage 109"/>
          <p:cNvSpPr/>
          <p:nvPr/>
        </p:nvSpPr>
        <p:spPr>
          <a:xfrm flipH="1">
            <a:off x="4840404" y="5250692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Nuage 110"/>
          <p:cNvSpPr/>
          <p:nvPr/>
        </p:nvSpPr>
        <p:spPr>
          <a:xfrm flipH="1">
            <a:off x="1501603" y="4974969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Nuage 111"/>
          <p:cNvSpPr/>
          <p:nvPr/>
        </p:nvSpPr>
        <p:spPr>
          <a:xfrm flipH="1">
            <a:off x="1880363" y="4971236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Nuage 112"/>
          <p:cNvSpPr/>
          <p:nvPr/>
        </p:nvSpPr>
        <p:spPr>
          <a:xfrm flipH="1">
            <a:off x="1875831" y="5241739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Nuage 113"/>
          <p:cNvSpPr/>
          <p:nvPr/>
        </p:nvSpPr>
        <p:spPr>
          <a:xfrm flipH="1">
            <a:off x="2257079" y="4959490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Nuage 114"/>
          <p:cNvSpPr/>
          <p:nvPr/>
        </p:nvSpPr>
        <p:spPr>
          <a:xfrm flipH="1">
            <a:off x="1509501" y="5237249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Nuage 115"/>
          <p:cNvSpPr/>
          <p:nvPr/>
        </p:nvSpPr>
        <p:spPr>
          <a:xfrm flipH="1">
            <a:off x="2338394" y="5222922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Nuage 116"/>
          <p:cNvSpPr/>
          <p:nvPr/>
        </p:nvSpPr>
        <p:spPr>
          <a:xfrm flipH="1">
            <a:off x="2688616" y="4969702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Nuage 117"/>
          <p:cNvSpPr/>
          <p:nvPr/>
        </p:nvSpPr>
        <p:spPr>
          <a:xfrm flipH="1">
            <a:off x="3067376" y="4965969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Nuage 118"/>
          <p:cNvSpPr/>
          <p:nvPr/>
        </p:nvSpPr>
        <p:spPr>
          <a:xfrm flipH="1">
            <a:off x="3062844" y="5236472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Nuage 119"/>
          <p:cNvSpPr/>
          <p:nvPr/>
        </p:nvSpPr>
        <p:spPr>
          <a:xfrm flipH="1">
            <a:off x="3443155" y="4948869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Nuage 120"/>
          <p:cNvSpPr/>
          <p:nvPr/>
        </p:nvSpPr>
        <p:spPr>
          <a:xfrm flipH="1">
            <a:off x="2696514" y="5231982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Nuage 121"/>
          <p:cNvSpPr/>
          <p:nvPr/>
        </p:nvSpPr>
        <p:spPr>
          <a:xfrm flipH="1">
            <a:off x="3438459" y="5236472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722670" y="490036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Gain d’H</a:t>
            </a:r>
            <a:r>
              <a:rPr lang="fr-FR" b="1" baseline="-25000" dirty="0" smtClean="0"/>
              <a:t>2</a:t>
            </a:r>
            <a:r>
              <a:rPr lang="fr-FR" b="1" dirty="0" smtClean="0"/>
              <a:t>0</a:t>
            </a:r>
            <a:endParaRPr lang="fr-FR" dirty="0"/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6187F643-A90A-4E10-9252-ABBEFF4C3A5A}"/>
              </a:ext>
            </a:extLst>
          </p:cNvPr>
          <p:cNvSpPr txBox="1"/>
          <p:nvPr/>
        </p:nvSpPr>
        <p:spPr>
          <a:xfrm>
            <a:off x="7911145" y="5246241"/>
            <a:ext cx="864096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Na</a:t>
            </a:r>
            <a:r>
              <a:rPr lang="fr-FR" b="1" baseline="30000" dirty="0">
                <a:solidFill>
                  <a:srgbClr val="0070C0"/>
                </a:solidFill>
              </a:rPr>
              <a:t>+  </a:t>
            </a:r>
            <a:r>
              <a:rPr lang="fr-FR" b="1" baseline="30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↘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05017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6771 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3733 -0.0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01597 -0.01597 C -0.01927 -0.01944 -0.02413 -0.02083 -0.02934 -0.02083 C -0.03524 -0.02083 -0.03993 -0.01944 -0.04323 -0.01597 L -0.05903 -2.22222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0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2309 0.011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5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6424 -0.0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3837 0.00278 " pathEditMode="fixed" rAng="0" ptsTypes="AA">
                                      <p:cBhvr>
                                        <p:cTn id="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34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0295 0.00602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1.85185E-6 L 0.10851 -0.0125 " pathEditMode="fixed" rAng="0" ptsTypes="AA">
                                      <p:cBhvr>
                                        <p:cTn id="4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62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10643 0.00717 " pathEditMode="fixed" rAng="0" ptsTypes="AA">
                                      <p:cBhvr>
                                        <p:cTn id="5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34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4948 0.00902 " pathEditMode="fixed" rAng="0" ptsTypes="AA">
                                      <p:cBhvr>
                                        <p:cTn id="5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44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601 -0.00903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99" grpId="0" animBg="1"/>
      <p:bldP spid="80" grpId="0" animBg="1"/>
      <p:bldP spid="21" grpId="0" animBg="1"/>
      <p:bldP spid="22" grpId="0" animBg="1"/>
      <p:bldP spid="64" grpId="0" animBg="1"/>
      <p:bldP spid="66" grpId="0" animBg="1"/>
      <p:bldP spid="67" grpId="0" animBg="1"/>
      <p:bldP spid="71" grpId="0" animBg="1"/>
      <p:bldP spid="84" grpId="0" animBg="1"/>
      <p:bldP spid="86" grpId="0" animBg="1"/>
      <p:bldP spid="101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Etat d’hydratation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0EA049-C6FE-46A0-94E4-8C810C4A1269}"/>
              </a:ext>
            </a:extLst>
          </p:cNvPr>
          <p:cNvSpPr txBox="1"/>
          <p:nvPr/>
        </p:nvSpPr>
        <p:spPr>
          <a:xfrm>
            <a:off x="3823927" y="121932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EB64AA-55D1-47E8-B1DB-8639ECB9A691}"/>
              </a:ext>
            </a:extLst>
          </p:cNvPr>
          <p:cNvSpPr txBox="1"/>
          <p:nvPr/>
        </p:nvSpPr>
        <p:spPr>
          <a:xfrm>
            <a:off x="5830246" y="1216594"/>
            <a:ext cx="60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99792" y="1772816"/>
            <a:ext cx="2659722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363196" y="1769532"/>
            <a:ext cx="1315845" cy="624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Nuage 24"/>
          <p:cNvSpPr/>
          <p:nvPr/>
        </p:nvSpPr>
        <p:spPr>
          <a:xfrm flipH="1">
            <a:off x="5568709" y="1873984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Nuage 25"/>
          <p:cNvSpPr/>
          <p:nvPr/>
        </p:nvSpPr>
        <p:spPr>
          <a:xfrm flipH="1">
            <a:off x="5947469" y="1870251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Nuage 26"/>
          <p:cNvSpPr/>
          <p:nvPr/>
        </p:nvSpPr>
        <p:spPr>
          <a:xfrm flipH="1">
            <a:off x="5942937" y="2140754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Nuage 27"/>
          <p:cNvSpPr/>
          <p:nvPr/>
        </p:nvSpPr>
        <p:spPr>
          <a:xfrm flipH="1">
            <a:off x="6266723" y="1858238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Nuage 28"/>
          <p:cNvSpPr/>
          <p:nvPr/>
        </p:nvSpPr>
        <p:spPr>
          <a:xfrm flipH="1">
            <a:off x="5576607" y="2136264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Nuage 29"/>
          <p:cNvSpPr/>
          <p:nvPr/>
        </p:nvSpPr>
        <p:spPr>
          <a:xfrm flipH="1">
            <a:off x="6292848" y="2158707"/>
            <a:ext cx="113462" cy="12553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Nuage 46"/>
          <p:cNvSpPr/>
          <p:nvPr/>
        </p:nvSpPr>
        <p:spPr>
          <a:xfrm flipH="1">
            <a:off x="2954047" y="1882984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Nuage 47"/>
          <p:cNvSpPr/>
          <p:nvPr/>
        </p:nvSpPr>
        <p:spPr>
          <a:xfrm flipH="1">
            <a:off x="3332807" y="1879251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Nuage 48"/>
          <p:cNvSpPr/>
          <p:nvPr/>
        </p:nvSpPr>
        <p:spPr>
          <a:xfrm flipH="1">
            <a:off x="3328275" y="2149754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Nuage 49"/>
          <p:cNvSpPr/>
          <p:nvPr/>
        </p:nvSpPr>
        <p:spPr>
          <a:xfrm flipH="1">
            <a:off x="3709523" y="1867505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Nuage 50"/>
          <p:cNvSpPr/>
          <p:nvPr/>
        </p:nvSpPr>
        <p:spPr>
          <a:xfrm flipH="1">
            <a:off x="2961945" y="2145264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Nuage 51"/>
          <p:cNvSpPr/>
          <p:nvPr/>
        </p:nvSpPr>
        <p:spPr>
          <a:xfrm flipH="1">
            <a:off x="3790838" y="2130937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Nuage 52"/>
          <p:cNvSpPr/>
          <p:nvPr/>
        </p:nvSpPr>
        <p:spPr>
          <a:xfrm flipH="1">
            <a:off x="4141060" y="1877717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Nuage 53"/>
          <p:cNvSpPr/>
          <p:nvPr/>
        </p:nvSpPr>
        <p:spPr>
          <a:xfrm flipH="1">
            <a:off x="4519820" y="1873984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Nuage 54"/>
          <p:cNvSpPr/>
          <p:nvPr/>
        </p:nvSpPr>
        <p:spPr>
          <a:xfrm flipH="1">
            <a:off x="4515288" y="2144487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Nuage 55"/>
          <p:cNvSpPr/>
          <p:nvPr/>
        </p:nvSpPr>
        <p:spPr>
          <a:xfrm flipH="1">
            <a:off x="4895599" y="1856884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Nuage 56"/>
          <p:cNvSpPr/>
          <p:nvPr/>
        </p:nvSpPr>
        <p:spPr>
          <a:xfrm flipH="1">
            <a:off x="4148958" y="2139997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Nuage 57"/>
          <p:cNvSpPr/>
          <p:nvPr/>
        </p:nvSpPr>
        <p:spPr>
          <a:xfrm flipH="1">
            <a:off x="4890903" y="2144487"/>
            <a:ext cx="113462" cy="12553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2093222" y="3106622"/>
            <a:ext cx="5765665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La </a:t>
            </a:r>
            <a:r>
              <a:rPr lang="fr-FR" b="1" dirty="0" smtClean="0">
                <a:solidFill>
                  <a:schemeClr val="tx1"/>
                </a:solidFill>
              </a:rPr>
              <a:t>natrémie </a:t>
            </a:r>
            <a:r>
              <a:rPr lang="fr-FR" b="1" dirty="0" smtClean="0">
                <a:solidFill>
                  <a:schemeClr val="tx1"/>
                </a:solidFill>
              </a:rPr>
              <a:t>permet d’estimer osmolarité plasmatique</a:t>
            </a:r>
            <a:endParaRPr lang="fr-FR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1403648" y="4756010"/>
            <a:ext cx="716638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osmolarité plasmatique =  osmolarité corps entier = osmolarité de l’IC</a:t>
            </a:r>
            <a:endParaRPr lang="fr-FR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2502563" y="5561198"/>
            <a:ext cx="496855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Osmolarité </a:t>
            </a:r>
            <a:r>
              <a:rPr lang="fr-FR" b="1" dirty="0" smtClean="0">
                <a:solidFill>
                  <a:schemeClr val="tx1"/>
                </a:solidFill>
              </a:rPr>
              <a:t>de </a:t>
            </a:r>
            <a:r>
              <a:rPr lang="fr-FR" b="1" dirty="0" smtClean="0">
                <a:solidFill>
                  <a:schemeClr val="tx1"/>
                </a:solidFill>
              </a:rPr>
              <a:t>l’IC  </a:t>
            </a:r>
            <a:r>
              <a:rPr lang="fr-F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  Volume de l’IC</a:t>
            </a:r>
            <a:endParaRPr lang="fr-FR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126" name="Image 125">
            <a:extLst>
              <a:ext uri="{FF2B5EF4-FFF2-40B4-BE49-F238E27FC236}">
                <a16:creationId xmlns:a16="http://schemas.microsoft.com/office/drawing/2014/main" id="{BCF50542-6BA5-4C31-BFAB-96253964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74" y="3568353"/>
            <a:ext cx="7626766" cy="498813"/>
          </a:xfrm>
          <a:prstGeom prst="rect">
            <a:avLst/>
          </a:prstGeom>
        </p:spPr>
      </p:pic>
      <p:sp>
        <p:nvSpPr>
          <p:cNvPr id="127" name="ZoneTexte 126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3235251" y="4365104"/>
            <a:ext cx="338437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   Iso osmolarité</a:t>
            </a:r>
            <a:endParaRPr lang="fr-FR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2502563" y="6207595"/>
            <a:ext cx="4968552" cy="36933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Natrémie = reflet du </a:t>
            </a:r>
            <a:r>
              <a:rPr lang="fr-FR" b="1" dirty="0">
                <a:solidFill>
                  <a:schemeClr val="tx1"/>
                </a:solidFill>
              </a:rPr>
              <a:t>v</a:t>
            </a:r>
            <a:r>
              <a:rPr lang="fr-F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olume de l’IC</a:t>
            </a:r>
            <a:endParaRPr lang="fr-FR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7184" y="6207595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Donc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1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7" grpId="0" animBg="1"/>
      <p:bldP spid="12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Les secteurs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2A8C0ED-D375-4A44-9CF0-26B05F6A62B8}"/>
              </a:ext>
            </a:extLst>
          </p:cNvPr>
          <p:cNvSpPr txBox="1">
            <a:spLocks/>
          </p:cNvSpPr>
          <p:nvPr/>
        </p:nvSpPr>
        <p:spPr>
          <a:xfrm>
            <a:off x="971600" y="1196752"/>
            <a:ext cx="8172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l"/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CEB022-F647-4D6C-BF2A-A28C0C33F272}"/>
              </a:ext>
            </a:extLst>
          </p:cNvPr>
          <p:cNvSpPr txBox="1"/>
          <p:nvPr/>
        </p:nvSpPr>
        <p:spPr>
          <a:xfrm>
            <a:off x="1206294" y="1124744"/>
            <a:ext cx="80097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E9BC4-F83F-461F-BCCB-9388DE47F99C}"/>
              </a:ext>
            </a:extLst>
          </p:cNvPr>
          <p:cNvSpPr/>
          <p:nvPr/>
        </p:nvSpPr>
        <p:spPr>
          <a:xfrm flipV="1">
            <a:off x="899592" y="6308012"/>
            <a:ext cx="8244408" cy="549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52685E-D614-4347-B145-836F5378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820" y="1353687"/>
            <a:ext cx="7045970" cy="43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6632"/>
            <a:ext cx="7272808" cy="650503"/>
          </a:xfrm>
        </p:spPr>
        <p:txBody>
          <a:bodyPr>
            <a:noAutofit/>
          </a:bodyPr>
          <a:lstStyle/>
          <a:p>
            <a:pPr algn="l"/>
            <a:r>
              <a:rPr lang="fr-FR" sz="2400" b="1" dirty="0">
                <a:solidFill>
                  <a:schemeClr val="tx2"/>
                </a:solidFill>
              </a:rPr>
              <a:t>Etat d’hydratation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71062"/>
            <a:ext cx="1403648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0EA049-C6FE-46A0-94E4-8C810C4A1269}"/>
              </a:ext>
            </a:extLst>
          </p:cNvPr>
          <p:cNvSpPr txBox="1"/>
          <p:nvPr/>
        </p:nvSpPr>
        <p:spPr>
          <a:xfrm>
            <a:off x="2883541" y="101261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EB64AA-55D1-47E8-B1DB-8639ECB9A691}"/>
              </a:ext>
            </a:extLst>
          </p:cNvPr>
          <p:cNvSpPr txBox="1"/>
          <p:nvPr/>
        </p:nvSpPr>
        <p:spPr>
          <a:xfrm>
            <a:off x="6106060" y="1012613"/>
            <a:ext cx="50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EC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-1620688" y="-1827584"/>
            <a:ext cx="3240360" cy="3240360"/>
          </a:xfrm>
          <a:custGeom>
            <a:avLst/>
            <a:gdLst>
              <a:gd name="connsiteX0" fmla="*/ 0 w 3240360"/>
              <a:gd name="connsiteY0" fmla="*/ 1620180 h 3240360"/>
              <a:gd name="connsiteX1" fmla="*/ 474541 w 3240360"/>
              <a:gd name="connsiteY1" fmla="*/ 474540 h 3240360"/>
              <a:gd name="connsiteX2" fmla="*/ 1620182 w 3240360"/>
              <a:gd name="connsiteY2" fmla="*/ 2 h 3240360"/>
              <a:gd name="connsiteX3" fmla="*/ 2765822 w 3240360"/>
              <a:gd name="connsiteY3" fmla="*/ 474543 h 3240360"/>
              <a:gd name="connsiteX4" fmla="*/ 3240360 w 3240360"/>
              <a:gd name="connsiteY4" fmla="*/ 1620184 h 3240360"/>
              <a:gd name="connsiteX5" fmla="*/ 2765820 w 3240360"/>
              <a:gd name="connsiteY5" fmla="*/ 2765825 h 3240360"/>
              <a:gd name="connsiteX6" fmla="*/ 1620179 w 3240360"/>
              <a:gd name="connsiteY6" fmla="*/ 3240364 h 3240360"/>
              <a:gd name="connsiteX7" fmla="*/ 474539 w 3240360"/>
              <a:gd name="connsiteY7" fmla="*/ 2765823 h 3240360"/>
              <a:gd name="connsiteX8" fmla="*/ 0 w 3240360"/>
              <a:gd name="connsiteY8" fmla="*/ 1620182 h 3240360"/>
              <a:gd name="connsiteX9" fmla="*/ 0 w 3240360"/>
              <a:gd name="connsiteY9" fmla="*/ 1620180 h 32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0360" h="3240360">
                <a:moveTo>
                  <a:pt x="0" y="1620180"/>
                </a:moveTo>
                <a:cubicBezTo>
                  <a:pt x="0" y="1190481"/>
                  <a:pt x="170698" y="778382"/>
                  <a:pt x="474541" y="474540"/>
                </a:cubicBezTo>
                <a:cubicBezTo>
                  <a:pt x="778384" y="170698"/>
                  <a:pt x="1190484" y="1"/>
                  <a:pt x="1620182" y="2"/>
                </a:cubicBezTo>
                <a:cubicBezTo>
                  <a:pt x="2049881" y="2"/>
                  <a:pt x="2461980" y="170700"/>
                  <a:pt x="2765822" y="474543"/>
                </a:cubicBezTo>
                <a:cubicBezTo>
                  <a:pt x="3069664" y="778386"/>
                  <a:pt x="3240361" y="1190486"/>
                  <a:pt x="3240360" y="1620184"/>
                </a:cubicBezTo>
                <a:cubicBezTo>
                  <a:pt x="3240360" y="2049883"/>
                  <a:pt x="3069663" y="2461982"/>
                  <a:pt x="2765820" y="2765825"/>
                </a:cubicBezTo>
                <a:cubicBezTo>
                  <a:pt x="2461977" y="3069668"/>
                  <a:pt x="2049878" y="3240365"/>
                  <a:pt x="1620179" y="3240364"/>
                </a:cubicBezTo>
                <a:cubicBezTo>
                  <a:pt x="1190480" y="3240364"/>
                  <a:pt x="778381" y="3069666"/>
                  <a:pt x="474539" y="2765823"/>
                </a:cubicBezTo>
                <a:cubicBezTo>
                  <a:pt x="170696" y="2461980"/>
                  <a:pt x="0" y="2049880"/>
                  <a:pt x="0" y="1620182"/>
                </a:cubicBezTo>
                <a:lnTo>
                  <a:pt x="0" y="162018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47664" y="1768932"/>
            <a:ext cx="3456384" cy="2852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5004047" y="1776242"/>
            <a:ext cx="1584177" cy="28529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/>
          <p:cNvSpPr/>
          <p:nvPr/>
        </p:nvSpPr>
        <p:spPr>
          <a:xfrm>
            <a:off x="6588225" y="1776242"/>
            <a:ext cx="792088" cy="28529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5228525" y="2157095"/>
            <a:ext cx="991202" cy="2769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</a:rPr>
              <a:t>P oncotique</a:t>
            </a:r>
            <a:endParaRPr lang="fr-F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7092280" y="2696860"/>
            <a:ext cx="1224136" cy="27699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</a:rPr>
              <a:t>P hydrostatique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588224" y="1696924"/>
            <a:ext cx="0" cy="30243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Flèche droite 107"/>
          <p:cNvSpPr/>
          <p:nvPr/>
        </p:nvSpPr>
        <p:spPr>
          <a:xfrm>
            <a:off x="6264189" y="2128972"/>
            <a:ext cx="720080" cy="353658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Flèche droite 108"/>
          <p:cNvSpPr/>
          <p:nvPr/>
        </p:nvSpPr>
        <p:spPr>
          <a:xfrm rot="10800000">
            <a:off x="6264189" y="2658531"/>
            <a:ext cx="720080" cy="353658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050225" y="4733032"/>
            <a:ext cx="1148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 smtClean="0">
                <a:solidFill>
                  <a:schemeClr val="accent2">
                    <a:lumMod val="75000"/>
                  </a:schemeClr>
                </a:solidFill>
              </a:rPr>
              <a:t>Paroi capillaire</a:t>
            </a:r>
            <a:endParaRPr lang="fr-FR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EB64AA-55D1-47E8-B1DB-8639ECB9A691}"/>
              </a:ext>
            </a:extLst>
          </p:cNvPr>
          <p:cNvSpPr txBox="1"/>
          <p:nvPr/>
        </p:nvSpPr>
        <p:spPr>
          <a:xfrm>
            <a:off x="5293264" y="4352179"/>
            <a:ext cx="861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Interstitiel</a:t>
            </a:r>
            <a:endParaRPr lang="fr-FR" sz="1200" b="1" i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FEB64AA-55D1-47E8-B1DB-8639ECB9A691}"/>
              </a:ext>
            </a:extLst>
          </p:cNvPr>
          <p:cNvSpPr txBox="1"/>
          <p:nvPr/>
        </p:nvSpPr>
        <p:spPr>
          <a:xfrm>
            <a:off x="6548089" y="4360258"/>
            <a:ext cx="1008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i="1" dirty="0" smtClean="0"/>
              <a:t>Plasmatique</a:t>
            </a:r>
            <a:endParaRPr lang="fr-FR" sz="1050" b="1" i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BDFDCB9-58E8-4768-871B-3E7471F51863}"/>
              </a:ext>
            </a:extLst>
          </p:cNvPr>
          <p:cNvSpPr txBox="1"/>
          <p:nvPr/>
        </p:nvSpPr>
        <p:spPr>
          <a:xfrm>
            <a:off x="5004048" y="5365920"/>
            <a:ext cx="237626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Variation selon la quantité </a:t>
            </a:r>
          </a:p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d’EAU et de SEL </a:t>
            </a:r>
          </a:p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dans l’organisme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42617</TotalTime>
  <Words>472</Words>
  <Application>Microsoft Office PowerPoint</Application>
  <PresentationFormat>Affichage à l'écran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Thème Office</vt:lpstr>
      <vt:lpstr>Hyponatrémie : Partie théorique</vt:lpstr>
      <vt:lpstr>Rationnel</vt:lpstr>
      <vt:lpstr>Contenu de l’organisme : 1ère partie de rappel</vt:lpstr>
      <vt:lpstr>Les secteurs</vt:lpstr>
      <vt:lpstr>Présentation PowerPoint</vt:lpstr>
      <vt:lpstr>Etat d’hydratation</vt:lpstr>
      <vt:lpstr>Etat d’hydratation</vt:lpstr>
      <vt:lpstr>Les secteurs</vt:lpstr>
      <vt:lpstr>Etat d’hydratation</vt:lpstr>
      <vt:lpstr>Etat d’hydratation</vt:lpstr>
      <vt:lpstr>Présentation PowerPoint</vt:lpstr>
      <vt:lpstr>2ème partie de rappel</vt:lpstr>
      <vt:lpstr>Bilan du sodium : le SRAA</vt:lpstr>
      <vt:lpstr>Régulation du bilan hydrique : ADH</vt:lpstr>
      <vt:lpstr>Bilan du sodium : le SRAA</vt:lpstr>
      <vt:lpstr>Régulation du bilan hydrique : ADH</vt:lpstr>
      <vt:lpstr>Bilan du sodium : le SRAA</vt:lpstr>
      <vt:lpstr>Régulation du bilan hydrique : ADH</vt:lpstr>
      <vt:lpstr>Régulation du bilan hydrique : ADH</vt:lpstr>
      <vt:lpstr>Présentation PowerPoint</vt:lpstr>
      <vt:lpstr>Hyponatrémie</vt:lpstr>
      <vt:lpstr>Hyponatrémie</vt:lpstr>
      <vt:lpstr>Bonus : osmolytes</vt:lpstr>
      <vt:lpstr>Merci de votre attention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1 - MUCOVISIDOSE</dc:title>
  <dc:creator>ARNAUD</dc:creator>
  <cp:lastModifiedBy>LE FLECHER Arnaud</cp:lastModifiedBy>
  <cp:revision>440</cp:revision>
  <dcterms:created xsi:type="dcterms:W3CDTF">2017-06-14T19:18:57Z</dcterms:created>
  <dcterms:modified xsi:type="dcterms:W3CDTF">2024-09-18T13:43:31Z</dcterms:modified>
</cp:coreProperties>
</file>