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Alice"/>
      <p:regular r:id="rId17"/>
    </p:embeddedFont>
    <p:embeddedFont>
      <p:font typeface="Alice"/>
      <p:regular r:id="rId18"/>
    </p:embeddedFont>
    <p:embeddedFont>
      <p:font typeface="Lora"/>
      <p:regular r:id="rId19"/>
    </p:embeddedFont>
    <p:embeddedFont>
      <p:font typeface="Lora"/>
      <p:regular r:id="rId20"/>
    </p:embeddedFont>
    <p:embeddedFont>
      <p:font typeface="Lora"/>
      <p:regular r:id="rId21"/>
    </p:embeddedFont>
    <p:embeddedFont>
      <p:font typeface="Lora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image" Target="../media/image-4-6.png"/><Relationship Id="rId7" Type="http://schemas.openxmlformats.org/officeDocument/2006/relationships/image" Target="../media/image-4-7.png"/><Relationship Id="rId8" Type="http://schemas.openxmlformats.org/officeDocument/2006/relationships/slideLayout" Target="../slideLayouts/slideLayout5.xml"/><Relationship Id="rId9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svg"/><Relationship Id="rId5" Type="http://schemas.openxmlformats.org/officeDocument/2006/relationships/image" Target="../media/image-5-5.png"/><Relationship Id="rId6" Type="http://schemas.openxmlformats.org/officeDocument/2006/relationships/image" Target="../media/image-5-6.png"/><Relationship Id="rId7" Type="http://schemas.openxmlformats.org/officeDocument/2006/relationships/image" Target="../media/image-5-7.svg"/><Relationship Id="rId8" Type="http://schemas.openxmlformats.org/officeDocument/2006/relationships/image" Target="../media/image-5-8.png"/><Relationship Id="rId9" Type="http://schemas.openxmlformats.org/officeDocument/2006/relationships/image" Target="../media/image-5-9.png"/><Relationship Id="rId10" Type="http://schemas.openxmlformats.org/officeDocument/2006/relationships/image" Target="../media/image-5-10.svg"/><Relationship Id="rId11" Type="http://schemas.openxmlformats.org/officeDocument/2006/relationships/image" Target="../media/image-5-11.png"/><Relationship Id="rId12" Type="http://schemas.openxmlformats.org/officeDocument/2006/relationships/image" Target="../media/image-5-12.png"/><Relationship Id="rId13" Type="http://schemas.openxmlformats.org/officeDocument/2006/relationships/image" Target="../media/image-5-13.svg"/><Relationship Id="rId14" Type="http://schemas.openxmlformats.org/officeDocument/2006/relationships/image" Target="../media/image-5-14.png"/><Relationship Id="rId15" Type="http://schemas.openxmlformats.org/officeDocument/2006/relationships/image" Target="../media/image-5-15.png"/><Relationship Id="rId16" Type="http://schemas.openxmlformats.org/officeDocument/2006/relationships/image" Target="../media/image-5-16.svg"/><Relationship Id="rId17" Type="http://schemas.openxmlformats.org/officeDocument/2006/relationships/image" Target="../media/image-5-17.png"/><Relationship Id="rId18" Type="http://schemas.openxmlformats.org/officeDocument/2006/relationships/image" Target="../media/image-5-18.png"/><Relationship Id="rId19" Type="http://schemas.openxmlformats.org/officeDocument/2006/relationships/image" Target="../media/image-5-19.svg"/><Relationship Id="rId20" Type="http://schemas.openxmlformats.org/officeDocument/2006/relationships/image" Target="../media/image-5-20.png"/><Relationship Id="rId21" Type="http://schemas.openxmlformats.org/officeDocument/2006/relationships/image" Target="../media/image-5-21.png"/><Relationship Id="rId22" Type="http://schemas.openxmlformats.org/officeDocument/2006/relationships/slideLayout" Target="../slideLayouts/slideLayout6.xml"/><Relationship Id="rId2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727281"/>
          </a:xfrm>
          <a:prstGeom prst="rect">
            <a:avLst/>
          </a:prstGeom>
          <a:solidFill>
            <a:srgbClr val="DFDFE0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72728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2095" y="339447"/>
            <a:ext cx="13486209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GUÍA DE SUPERVIVENCIA: PARA EL LÍDER QUE NO PUEDE DESCONECTAR (Y Siente Que Todo Pasa Por Él)</a:t>
            </a:r>
            <a:endParaRPr lang="en-US" sz="240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95" y="1296114"/>
            <a:ext cx="9381649" cy="641901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72095" y="7853958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Por Maite Pingarrón: maiteteamcoach, Coach de Líderes </a:t>
            </a:r>
            <a:endParaRPr lang="en-US" sz="950" dirty="0"/>
          </a:p>
        </p:txBody>
      </p:sp>
      <p:sp>
        <p:nvSpPr>
          <p:cNvPr id="7" name="Text 3"/>
          <p:cNvSpPr/>
          <p:nvPr/>
        </p:nvSpPr>
        <p:spPr>
          <a:xfrm>
            <a:off x="572095" y="8190309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maiteteamcoach@gmail.com</a:t>
            </a:r>
            <a:endParaRPr lang="en-US" sz="9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2095" y="339447"/>
            <a:ext cx="7934682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SEMANA 2: DELEGAR DE VERDAD (NO SOLO EN TEORÍA)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572095" y="774502"/>
            <a:ext cx="4638675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EL PROBLEMA REAL DE LA DELEGACIÓN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572095" y="1268254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No es que no sepas QUÉ delegar. Es que tienes miedo de SOLTAR control.</a:t>
            </a:r>
            <a:endParaRPr lang="en-US" sz="950" dirty="0"/>
          </a:p>
        </p:txBody>
      </p:sp>
      <p:sp>
        <p:nvSpPr>
          <p:cNvPr id="5" name="Text 3"/>
          <p:cNvSpPr/>
          <p:nvPr/>
        </p:nvSpPr>
        <p:spPr>
          <a:xfrm>
            <a:off x="572095" y="1650921"/>
            <a:ext cx="1543050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Tus excusas favoritas: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572095" y="2140029"/>
            <a:ext cx="6592610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❌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"Es más rápido si lo hago yo"</a:t>
            </a:r>
            <a:endParaRPr lang="en-US" sz="950" dirty="0"/>
          </a:p>
        </p:txBody>
      </p:sp>
      <p:sp>
        <p:nvSpPr>
          <p:cNvPr id="7" name="Text 5"/>
          <p:cNvSpPr/>
          <p:nvPr/>
        </p:nvSpPr>
        <p:spPr>
          <a:xfrm>
            <a:off x="572095" y="2380655"/>
            <a:ext cx="6592610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❌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"No lo harán como yo"</a:t>
            </a:r>
            <a:endParaRPr lang="en-US" sz="950" dirty="0"/>
          </a:p>
        </p:txBody>
      </p:sp>
      <p:sp>
        <p:nvSpPr>
          <p:cNvPr id="8" name="Text 6"/>
          <p:cNvSpPr/>
          <p:nvPr/>
        </p:nvSpPr>
        <p:spPr>
          <a:xfrm>
            <a:off x="572095" y="2621280"/>
            <a:ext cx="6592610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❌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"No tienen tiempo"</a:t>
            </a:r>
            <a:endParaRPr lang="en-US" sz="950" dirty="0"/>
          </a:p>
        </p:txBody>
      </p:sp>
      <p:sp>
        <p:nvSpPr>
          <p:cNvPr id="9" name="Text 7"/>
          <p:cNvSpPr/>
          <p:nvPr/>
        </p:nvSpPr>
        <p:spPr>
          <a:xfrm>
            <a:off x="7473315" y="2140029"/>
            <a:ext cx="6592610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❌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"Ya están sobrecargados"</a:t>
            </a:r>
            <a:endParaRPr lang="en-US" sz="950" dirty="0"/>
          </a:p>
        </p:txBody>
      </p:sp>
      <p:sp>
        <p:nvSpPr>
          <p:cNvPr id="10" name="Text 8"/>
          <p:cNvSpPr/>
          <p:nvPr/>
        </p:nvSpPr>
        <p:spPr>
          <a:xfrm>
            <a:off x="7473315" y="2380655"/>
            <a:ext cx="6592610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❌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"Es muy importante para fallar"</a:t>
            </a:r>
            <a:endParaRPr lang="en-US" sz="950" dirty="0"/>
          </a:p>
        </p:txBody>
      </p:sp>
      <p:sp>
        <p:nvSpPr>
          <p:cNvPr id="11" name="Text 9"/>
          <p:cNvSpPr/>
          <p:nvPr/>
        </p:nvSpPr>
        <p:spPr>
          <a:xfrm>
            <a:off x="572095" y="3000732"/>
            <a:ext cx="13486209" cy="246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200" b="1" dirty="0">
                <a:solidFill>
                  <a:srgbClr val="1B5F39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 VERDAD: Todas son excusas para no enfrentar tu miedo.</a:t>
            </a:r>
            <a:endParaRPr lang="en-US" sz="1200" dirty="0"/>
          </a:p>
        </p:txBody>
      </p:sp>
      <p:sp>
        <p:nvSpPr>
          <p:cNvPr id="12" name="Shape 10"/>
          <p:cNvSpPr/>
          <p:nvPr/>
        </p:nvSpPr>
        <p:spPr>
          <a:xfrm>
            <a:off x="572095" y="3448074"/>
            <a:ext cx="13486209" cy="22979"/>
          </a:xfrm>
          <a:prstGeom prst="rect">
            <a:avLst/>
          </a:prstGeom>
          <a:solidFill>
            <a:srgbClr val="2C2821">
              <a:alpha val="50000"/>
            </a:srgbClr>
          </a:solidFill>
          <a:ln/>
        </p:spPr>
      </p:sp>
      <p:sp>
        <p:nvSpPr>
          <p:cNvPr id="13" name="Text 11"/>
          <p:cNvSpPr/>
          <p:nvPr/>
        </p:nvSpPr>
        <p:spPr>
          <a:xfrm>
            <a:off x="572095" y="3656171"/>
            <a:ext cx="4123134" cy="231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DÍA 1-2: IDENTIFICA QUÉ DELEGAR (DE VERDAD)</a:t>
            </a:r>
            <a:endParaRPr lang="en-US" sz="1450" dirty="0"/>
          </a:p>
        </p:txBody>
      </p:sp>
      <p:sp>
        <p:nvSpPr>
          <p:cNvPr id="14" name="Text 12"/>
          <p:cNvSpPr/>
          <p:nvPr/>
        </p:nvSpPr>
        <p:spPr>
          <a:xfrm>
            <a:off x="572095" y="4072652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Usa esta matriz:</a:t>
            </a:r>
            <a:endParaRPr lang="en-US" sz="950" dirty="0"/>
          </a:p>
        </p:txBody>
      </p:sp>
      <p:pic>
        <p:nvPicPr>
          <p:cNvPr id="1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2095" y="4409003"/>
            <a:ext cx="9381649" cy="6419017"/>
          </a:xfrm>
          <a:prstGeom prst="rect">
            <a:avLst/>
          </a:prstGeom>
        </p:spPr>
      </p:pic>
      <p:sp>
        <p:nvSpPr>
          <p:cNvPr id="16" name="Text 13"/>
          <p:cNvSpPr/>
          <p:nvPr/>
        </p:nvSpPr>
        <p:spPr>
          <a:xfrm>
            <a:off x="572095" y="11013162"/>
            <a:ext cx="1811893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MATRIZ DE DELEGACIÓN</a:t>
            </a:r>
            <a:endParaRPr lang="en-US" sz="1200" dirty="0"/>
          </a:p>
        </p:txBody>
      </p:sp>
      <p:sp>
        <p:nvSpPr>
          <p:cNvPr id="17" name="Shape 14"/>
          <p:cNvSpPr/>
          <p:nvPr/>
        </p:nvSpPr>
        <p:spPr>
          <a:xfrm>
            <a:off x="572095" y="11391186"/>
            <a:ext cx="13486209" cy="1492925"/>
          </a:xfrm>
          <a:prstGeom prst="roundRect">
            <a:avLst>
              <a:gd name="adj" fmla="val 1240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18" name="Shape 15"/>
          <p:cNvSpPr/>
          <p:nvPr/>
        </p:nvSpPr>
        <p:spPr>
          <a:xfrm>
            <a:off x="579715" y="11398806"/>
            <a:ext cx="13470969" cy="36087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9" name="Text 16"/>
          <p:cNvSpPr/>
          <p:nvPr/>
        </p:nvSpPr>
        <p:spPr>
          <a:xfrm>
            <a:off x="703302" y="11480483"/>
            <a:ext cx="5137785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endParaRPr lang="en-US" sz="950" dirty="0"/>
          </a:p>
        </p:txBody>
      </p:sp>
      <p:sp>
        <p:nvSpPr>
          <p:cNvPr id="20" name="Text 17"/>
          <p:cNvSpPr/>
          <p:nvPr/>
        </p:nvSpPr>
        <p:spPr>
          <a:xfrm>
            <a:off x="6095405" y="11480483"/>
            <a:ext cx="3786902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ALTA IMPORT.</a:t>
            </a:r>
            <a:endParaRPr lang="en-US" sz="950" dirty="0"/>
          </a:p>
        </p:txBody>
      </p:sp>
      <p:sp>
        <p:nvSpPr>
          <p:cNvPr id="21" name="Text 18"/>
          <p:cNvSpPr/>
          <p:nvPr/>
        </p:nvSpPr>
        <p:spPr>
          <a:xfrm>
            <a:off x="10136624" y="11480483"/>
            <a:ext cx="3790712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BAJA IMPORT.</a:t>
            </a:r>
            <a:endParaRPr lang="en-US" sz="950" dirty="0"/>
          </a:p>
        </p:txBody>
      </p:sp>
      <p:sp>
        <p:nvSpPr>
          <p:cNvPr id="22" name="Shape 19"/>
          <p:cNvSpPr/>
          <p:nvPr/>
        </p:nvSpPr>
        <p:spPr>
          <a:xfrm>
            <a:off x="579715" y="11759684"/>
            <a:ext cx="13470969" cy="55840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3" name="Text 20"/>
          <p:cNvSpPr/>
          <p:nvPr/>
        </p:nvSpPr>
        <p:spPr>
          <a:xfrm>
            <a:off x="703302" y="11841361"/>
            <a:ext cx="5137785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SOLO TÚ PUEDES HACERLO</a:t>
            </a:r>
            <a:endParaRPr lang="en-US" sz="950" dirty="0"/>
          </a:p>
        </p:txBody>
      </p:sp>
      <p:sp>
        <p:nvSpPr>
          <p:cNvPr id="24" name="Text 21"/>
          <p:cNvSpPr/>
          <p:nvPr/>
        </p:nvSpPr>
        <p:spPr>
          <a:xfrm>
            <a:off x="6095405" y="11841361"/>
            <a:ext cx="3786902" cy="395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CUADRANTE 1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MANTÉN</a:t>
            </a:r>
            <a:endParaRPr lang="en-US" sz="950" dirty="0"/>
          </a:p>
        </p:txBody>
      </p:sp>
      <p:sp>
        <p:nvSpPr>
          <p:cNvPr id="25" name="Text 22"/>
          <p:cNvSpPr/>
          <p:nvPr/>
        </p:nvSpPr>
        <p:spPr>
          <a:xfrm>
            <a:off x="10136624" y="11841361"/>
            <a:ext cx="3790712" cy="395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CUADR. 2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ELIMINA</a:t>
            </a:r>
            <a:endParaRPr lang="en-US" sz="950" dirty="0"/>
          </a:p>
        </p:txBody>
      </p:sp>
      <p:sp>
        <p:nvSpPr>
          <p:cNvPr id="26" name="Shape 23"/>
          <p:cNvSpPr/>
          <p:nvPr/>
        </p:nvSpPr>
        <p:spPr>
          <a:xfrm>
            <a:off x="579715" y="12318087"/>
            <a:ext cx="13470969" cy="55840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7" name="Text 24"/>
          <p:cNvSpPr/>
          <p:nvPr/>
        </p:nvSpPr>
        <p:spPr>
          <a:xfrm>
            <a:off x="703302" y="12399764"/>
            <a:ext cx="5137785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OTROS PUEDEN HACERLO</a:t>
            </a:r>
            <a:endParaRPr lang="en-US" sz="950" dirty="0"/>
          </a:p>
        </p:txBody>
      </p:sp>
      <p:sp>
        <p:nvSpPr>
          <p:cNvPr id="28" name="Text 25"/>
          <p:cNvSpPr/>
          <p:nvPr/>
        </p:nvSpPr>
        <p:spPr>
          <a:xfrm>
            <a:off x="6095405" y="12399764"/>
            <a:ext cx="3786902" cy="395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CUADRANTE 3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DELEGA YA</a:t>
            </a:r>
            <a:endParaRPr lang="en-US" sz="950" dirty="0"/>
          </a:p>
        </p:txBody>
      </p:sp>
      <p:sp>
        <p:nvSpPr>
          <p:cNvPr id="29" name="Text 26"/>
          <p:cNvSpPr/>
          <p:nvPr/>
        </p:nvSpPr>
        <p:spPr>
          <a:xfrm>
            <a:off x="10136624" y="12399764"/>
            <a:ext cx="3790712" cy="395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CUADR. 4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DELEGA</a:t>
            </a:r>
            <a:endParaRPr lang="en-US" sz="950" dirty="0"/>
          </a:p>
        </p:txBody>
      </p:sp>
      <p:sp>
        <p:nvSpPr>
          <p:cNvPr id="30" name="Text 27"/>
          <p:cNvSpPr/>
          <p:nvPr/>
        </p:nvSpPr>
        <p:spPr>
          <a:xfrm>
            <a:off x="572095" y="13022937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Lista tus tareas de la semana pasada:</a:t>
            </a:r>
            <a:endParaRPr lang="en-US" sz="950" dirty="0"/>
          </a:p>
        </p:txBody>
      </p:sp>
      <p:sp>
        <p:nvSpPr>
          <p:cNvPr id="31" name="Text 28"/>
          <p:cNvSpPr/>
          <p:nvPr/>
        </p:nvSpPr>
        <p:spPr>
          <a:xfrm>
            <a:off x="572095" y="13359289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CUADRANTE 1 (alta importancia, solo tú):</a:t>
            </a:r>
            <a:endParaRPr lang="en-US" sz="950" dirty="0"/>
          </a:p>
        </p:txBody>
      </p:sp>
      <p:sp>
        <p:nvSpPr>
          <p:cNvPr id="32" name="Text 29"/>
          <p:cNvSpPr/>
          <p:nvPr/>
        </p:nvSpPr>
        <p:spPr>
          <a:xfrm>
            <a:off x="572095" y="13695640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_________________________________________________________________</a:t>
            </a:r>
            <a:endParaRPr lang="en-US" sz="950" dirty="0"/>
          </a:p>
        </p:txBody>
      </p:sp>
      <p:sp>
        <p:nvSpPr>
          <p:cNvPr id="33" name="Text 30"/>
          <p:cNvSpPr/>
          <p:nvPr/>
        </p:nvSpPr>
        <p:spPr>
          <a:xfrm>
            <a:off x="572095" y="14031992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¿Colapsó algo por tu límite? □ Sí □ No (probablemente no)</a:t>
            </a:r>
            <a:endParaRPr lang="en-US" sz="950" dirty="0"/>
          </a:p>
        </p:txBody>
      </p:sp>
      <p:sp>
        <p:nvSpPr>
          <p:cNvPr id="34" name="Text 31"/>
          <p:cNvSpPr/>
          <p:nvPr/>
        </p:nvSpPr>
        <p:spPr>
          <a:xfrm>
            <a:off x="572095" y="14368343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¿Cómo te sientes físicamente?</a:t>
            </a:r>
            <a:endParaRPr lang="en-US" sz="950" dirty="0"/>
          </a:p>
        </p:txBody>
      </p:sp>
      <p:sp>
        <p:nvSpPr>
          <p:cNvPr id="35" name="Text 32"/>
          <p:cNvSpPr/>
          <p:nvPr/>
        </p:nvSpPr>
        <p:spPr>
          <a:xfrm>
            <a:off x="572095" y="14704695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_________________________________________________________________</a:t>
            </a:r>
            <a:endParaRPr lang="en-US" sz="950" dirty="0"/>
          </a:p>
        </p:txBody>
      </p:sp>
      <p:sp>
        <p:nvSpPr>
          <p:cNvPr id="36" name="Text 33"/>
          <p:cNvSpPr/>
          <p:nvPr/>
        </p:nvSpPr>
        <p:spPr>
          <a:xfrm>
            <a:off x="572095" y="15041047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Compromiso para Semana 2:</a:t>
            </a:r>
            <a:endParaRPr lang="en-US" sz="950" dirty="0"/>
          </a:p>
        </p:txBody>
      </p:sp>
      <p:sp>
        <p:nvSpPr>
          <p:cNvPr id="37" name="Text 34"/>
          <p:cNvSpPr/>
          <p:nvPr/>
        </p:nvSpPr>
        <p:spPr>
          <a:xfrm>
            <a:off x="572095" y="15377398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_________________________________________________________________</a:t>
            </a:r>
            <a:endParaRPr lang="en-US" sz="9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2095" y="443865"/>
            <a:ext cx="4035147" cy="504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950"/>
              </a:lnSpc>
              <a:buNone/>
            </a:pPr>
            <a:r>
              <a:rPr lang="en-US" sz="31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INTRODUCCIÓN</a:t>
            </a:r>
            <a:endParaRPr lang="en-US" sz="3150" dirty="0"/>
          </a:p>
        </p:txBody>
      </p:sp>
      <p:sp>
        <p:nvSpPr>
          <p:cNvPr id="3" name="Text 1"/>
          <p:cNvSpPr/>
          <p:nvPr/>
        </p:nvSpPr>
        <p:spPr>
          <a:xfrm>
            <a:off x="572095" y="1335524"/>
            <a:ext cx="6546294" cy="2582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Son las 11pm. Estás en la cama con el móvil.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572095" y="1739027"/>
            <a:ext cx="6546294" cy="5164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"Solo reviso Slack un segundo..." "Respondo este email rápido..." "Preparo la reunión de mañana..."</a:t>
            </a:r>
            <a:endParaRPr lang="en-US" sz="1250" dirty="0"/>
          </a:p>
        </p:txBody>
      </p:sp>
      <p:sp>
        <p:nvSpPr>
          <p:cNvPr id="5" name="Text 3"/>
          <p:cNvSpPr/>
          <p:nvPr/>
        </p:nvSpPr>
        <p:spPr>
          <a:xfrm>
            <a:off x="572095" y="2400776"/>
            <a:ext cx="6546294" cy="2582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Tu pareja suspira a tu lado.</a:t>
            </a:r>
            <a:endParaRPr lang="en-US" sz="1250" dirty="0"/>
          </a:p>
        </p:txBody>
      </p:sp>
      <p:sp>
        <p:nvSpPr>
          <p:cNvPr id="6" name="Text 4"/>
          <p:cNvSpPr/>
          <p:nvPr/>
        </p:nvSpPr>
        <p:spPr>
          <a:xfrm>
            <a:off x="572095" y="2804279"/>
            <a:ext cx="6546294" cy="2582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Tus hijos ya se durmieron (de nuevo sin ti).</a:t>
            </a:r>
            <a:endParaRPr lang="en-US" sz="1250" dirty="0"/>
          </a:p>
        </p:txBody>
      </p:sp>
      <p:sp>
        <p:nvSpPr>
          <p:cNvPr id="7" name="Text 5"/>
          <p:cNvSpPr/>
          <p:nvPr/>
        </p:nvSpPr>
        <p:spPr>
          <a:xfrm>
            <a:off x="7519630" y="1739027"/>
            <a:ext cx="6546294" cy="5164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Y mañana será igual: Despertarte cansado. Apagar fuegos todo el día. Llegar a casa agotado. Revisar el móvil "un segundo".</a:t>
            </a:r>
            <a:endParaRPr lang="en-US" sz="1250" dirty="0"/>
          </a:p>
        </p:txBody>
      </p:sp>
      <p:sp>
        <p:nvSpPr>
          <p:cNvPr id="8" name="Text 6"/>
          <p:cNvSpPr/>
          <p:nvPr/>
        </p:nvSpPr>
        <p:spPr>
          <a:xfrm>
            <a:off x="7519630" y="2400776"/>
            <a:ext cx="6546294" cy="2582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Repetir.</a:t>
            </a:r>
            <a:endParaRPr lang="en-US" sz="1250" dirty="0"/>
          </a:p>
        </p:txBody>
      </p:sp>
      <p:sp>
        <p:nvSpPr>
          <p:cNvPr id="9" name="Shape 7"/>
          <p:cNvSpPr/>
          <p:nvPr/>
        </p:nvSpPr>
        <p:spPr>
          <a:xfrm>
            <a:off x="572095" y="3469947"/>
            <a:ext cx="13486209" cy="27742"/>
          </a:xfrm>
          <a:prstGeom prst="rect">
            <a:avLst/>
          </a:prstGeom>
          <a:solidFill>
            <a:srgbClr val="2C2821">
              <a:alpha val="50000"/>
            </a:srgbClr>
          </a:solidFill>
          <a:ln/>
        </p:spPr>
      </p:sp>
      <p:sp>
        <p:nvSpPr>
          <p:cNvPr id="10" name="Text 8"/>
          <p:cNvSpPr/>
          <p:nvPr/>
        </p:nvSpPr>
        <p:spPr>
          <a:xfrm>
            <a:off x="572095" y="3679150"/>
            <a:ext cx="13486209" cy="322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1B5F39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Si esto eres tú, esta guía es para ti.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572095" y="4183618"/>
            <a:ext cx="13486209" cy="2582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No es teoría bonita. No es "mindfulness para dummies".</a:t>
            </a:r>
            <a:endParaRPr lang="en-US" sz="1250" dirty="0"/>
          </a:p>
        </p:txBody>
      </p:sp>
      <p:sp>
        <p:nvSpPr>
          <p:cNvPr id="12" name="Text 10"/>
          <p:cNvSpPr/>
          <p:nvPr/>
        </p:nvSpPr>
        <p:spPr>
          <a:xfrm>
            <a:off x="572095" y="4623435"/>
            <a:ext cx="13486209" cy="2582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Es un plan de acción concreto para:</a:t>
            </a:r>
            <a:endParaRPr lang="en-US" sz="1250" dirty="0"/>
          </a:p>
        </p:txBody>
      </p:sp>
      <p:sp>
        <p:nvSpPr>
          <p:cNvPr id="13" name="Shape 11"/>
          <p:cNvSpPr/>
          <p:nvPr/>
        </p:nvSpPr>
        <p:spPr>
          <a:xfrm>
            <a:off x="572095" y="5063252"/>
            <a:ext cx="4387810" cy="580906"/>
          </a:xfrm>
          <a:prstGeom prst="roundRect">
            <a:avLst>
              <a:gd name="adj" fmla="val 4168"/>
            </a:avLst>
          </a:prstGeom>
          <a:solidFill>
            <a:srgbClr val="F0EDE6"/>
          </a:solidFill>
          <a:ln/>
        </p:spPr>
      </p:sp>
      <p:sp>
        <p:nvSpPr>
          <p:cNvPr id="14" name="Text 12"/>
          <p:cNvSpPr/>
          <p:nvPr/>
        </p:nvSpPr>
        <p:spPr>
          <a:xfrm>
            <a:off x="733425" y="5224582"/>
            <a:ext cx="4065151" cy="2582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✓ Recuperar control de tu tiempo</a:t>
            </a:r>
            <a:endParaRPr lang="en-US" sz="1250" dirty="0"/>
          </a:p>
        </p:txBody>
      </p:sp>
      <p:sp>
        <p:nvSpPr>
          <p:cNvPr id="15" name="Shape 13"/>
          <p:cNvSpPr/>
          <p:nvPr/>
        </p:nvSpPr>
        <p:spPr>
          <a:xfrm>
            <a:off x="5121235" y="5063252"/>
            <a:ext cx="4387810" cy="580906"/>
          </a:xfrm>
          <a:prstGeom prst="roundRect">
            <a:avLst>
              <a:gd name="adj" fmla="val 4168"/>
            </a:avLst>
          </a:prstGeom>
          <a:solidFill>
            <a:srgbClr val="F0EDE6"/>
          </a:solidFill>
          <a:ln/>
        </p:spPr>
      </p:sp>
      <p:sp>
        <p:nvSpPr>
          <p:cNvPr id="16" name="Text 14"/>
          <p:cNvSpPr/>
          <p:nvPr/>
        </p:nvSpPr>
        <p:spPr>
          <a:xfrm>
            <a:off x="5282565" y="5224582"/>
            <a:ext cx="4065151" cy="2582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✓ Delegar de verdad (no solo en papel)</a:t>
            </a:r>
            <a:endParaRPr lang="en-US" sz="1250" dirty="0"/>
          </a:p>
        </p:txBody>
      </p:sp>
      <p:sp>
        <p:nvSpPr>
          <p:cNvPr id="17" name="Shape 15"/>
          <p:cNvSpPr/>
          <p:nvPr/>
        </p:nvSpPr>
        <p:spPr>
          <a:xfrm>
            <a:off x="9670375" y="5063252"/>
            <a:ext cx="4387929" cy="580906"/>
          </a:xfrm>
          <a:prstGeom prst="roundRect">
            <a:avLst>
              <a:gd name="adj" fmla="val 4168"/>
            </a:avLst>
          </a:prstGeom>
          <a:solidFill>
            <a:srgbClr val="F0EDE6"/>
          </a:solidFill>
          <a:ln/>
        </p:spPr>
      </p:sp>
      <p:sp>
        <p:nvSpPr>
          <p:cNvPr id="18" name="Text 16"/>
          <p:cNvSpPr/>
          <p:nvPr/>
        </p:nvSpPr>
        <p:spPr>
          <a:xfrm>
            <a:off x="9831705" y="5224582"/>
            <a:ext cx="4065270" cy="2582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✓ Desconectar sin culpa</a:t>
            </a:r>
            <a:endParaRPr lang="en-US" sz="1250" dirty="0"/>
          </a:p>
        </p:txBody>
      </p:sp>
      <p:sp>
        <p:nvSpPr>
          <p:cNvPr id="19" name="Shape 17"/>
          <p:cNvSpPr/>
          <p:nvPr/>
        </p:nvSpPr>
        <p:spPr>
          <a:xfrm>
            <a:off x="572095" y="5825728"/>
            <a:ext cx="4387810" cy="580906"/>
          </a:xfrm>
          <a:prstGeom prst="roundRect">
            <a:avLst>
              <a:gd name="adj" fmla="val 4168"/>
            </a:avLst>
          </a:prstGeom>
          <a:solidFill>
            <a:srgbClr val="F0EDE6"/>
          </a:solidFill>
          <a:ln/>
        </p:spPr>
      </p:sp>
      <p:sp>
        <p:nvSpPr>
          <p:cNvPr id="20" name="Text 18"/>
          <p:cNvSpPr/>
          <p:nvPr/>
        </p:nvSpPr>
        <p:spPr>
          <a:xfrm>
            <a:off x="733425" y="5987058"/>
            <a:ext cx="4065151" cy="2582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✓ Dormir bien otra vez</a:t>
            </a:r>
            <a:endParaRPr lang="en-US" sz="1250" dirty="0"/>
          </a:p>
        </p:txBody>
      </p:sp>
      <p:sp>
        <p:nvSpPr>
          <p:cNvPr id="21" name="Shape 19"/>
          <p:cNvSpPr/>
          <p:nvPr/>
        </p:nvSpPr>
        <p:spPr>
          <a:xfrm>
            <a:off x="5121235" y="5825728"/>
            <a:ext cx="4387810" cy="580906"/>
          </a:xfrm>
          <a:prstGeom prst="roundRect">
            <a:avLst>
              <a:gd name="adj" fmla="val 4168"/>
            </a:avLst>
          </a:prstGeom>
          <a:solidFill>
            <a:srgbClr val="F0EDE6"/>
          </a:solidFill>
          <a:ln/>
        </p:spPr>
      </p:sp>
      <p:sp>
        <p:nvSpPr>
          <p:cNvPr id="22" name="Text 20"/>
          <p:cNvSpPr/>
          <p:nvPr/>
        </p:nvSpPr>
        <p:spPr>
          <a:xfrm>
            <a:off x="5282565" y="5987058"/>
            <a:ext cx="4065151" cy="2582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✓ Dejar de ser el cuello de botella</a:t>
            </a:r>
            <a:endParaRPr lang="en-US" sz="1250" dirty="0"/>
          </a:p>
        </p:txBody>
      </p:sp>
      <p:sp>
        <p:nvSpPr>
          <p:cNvPr id="23" name="Shape 21"/>
          <p:cNvSpPr/>
          <p:nvPr/>
        </p:nvSpPr>
        <p:spPr>
          <a:xfrm>
            <a:off x="9670375" y="5825728"/>
            <a:ext cx="4387929" cy="580906"/>
          </a:xfrm>
          <a:prstGeom prst="roundRect">
            <a:avLst>
              <a:gd name="adj" fmla="val 4168"/>
            </a:avLst>
          </a:prstGeom>
          <a:solidFill>
            <a:srgbClr val="F0EDE6"/>
          </a:solidFill>
          <a:ln/>
        </p:spPr>
      </p:sp>
      <p:sp>
        <p:nvSpPr>
          <p:cNvPr id="24" name="Text 22"/>
          <p:cNvSpPr/>
          <p:nvPr/>
        </p:nvSpPr>
        <p:spPr>
          <a:xfrm>
            <a:off x="9831705" y="5987058"/>
            <a:ext cx="4065270" cy="2582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✓ Liderar sin quemarte</a:t>
            </a:r>
            <a:endParaRPr lang="en-US" sz="1250" dirty="0"/>
          </a:p>
        </p:txBody>
      </p:sp>
      <p:sp>
        <p:nvSpPr>
          <p:cNvPr id="25" name="Text 23"/>
          <p:cNvSpPr/>
          <p:nvPr/>
        </p:nvSpPr>
        <p:spPr>
          <a:xfrm>
            <a:off x="572095" y="6588204"/>
            <a:ext cx="13486209" cy="2582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He trabajado con 100+ líderes en tu situación exacta.</a:t>
            </a:r>
            <a:endParaRPr lang="en-US" sz="1250" dirty="0"/>
          </a:p>
        </p:txBody>
      </p:sp>
      <p:sp>
        <p:nvSpPr>
          <p:cNvPr id="26" name="Text 24"/>
          <p:cNvSpPr/>
          <p:nvPr/>
        </p:nvSpPr>
        <p:spPr>
          <a:xfrm>
            <a:off x="572095" y="7028021"/>
            <a:ext cx="13486209" cy="2582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Sé lo que funciona. Y lo que no.</a:t>
            </a:r>
            <a:endParaRPr lang="en-US" sz="1250" dirty="0"/>
          </a:p>
        </p:txBody>
      </p:sp>
      <p:sp>
        <p:nvSpPr>
          <p:cNvPr id="27" name="Text 25"/>
          <p:cNvSpPr/>
          <p:nvPr/>
        </p:nvSpPr>
        <p:spPr>
          <a:xfrm>
            <a:off x="572095" y="7467838"/>
            <a:ext cx="13486209" cy="322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Vamos a arreglarlo.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2095" y="339447"/>
            <a:ext cx="7715607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CAPÍTULO 1: DIAGNÓSTICO: ¿QUÉ TAN JODIDO ESTÁS?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572095" y="774502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TEST DE 2 MINUTOS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572095" y="1268254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Marca con honestidad brutal:</a:t>
            </a:r>
            <a:endParaRPr lang="en-US" sz="950" dirty="0"/>
          </a:p>
        </p:txBody>
      </p:sp>
      <p:sp>
        <p:nvSpPr>
          <p:cNvPr id="5" name="Text 3"/>
          <p:cNvSpPr/>
          <p:nvPr/>
        </p:nvSpPr>
        <p:spPr>
          <a:xfrm>
            <a:off x="572095" y="1604605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Revisas el email/Slack antes de levantarte de la cama</a:t>
            </a:r>
            <a:endParaRPr lang="en-US" sz="950" dirty="0"/>
          </a:p>
        </p:txBody>
      </p:sp>
      <p:sp>
        <p:nvSpPr>
          <p:cNvPr id="6" name="Text 4"/>
          <p:cNvSpPr/>
          <p:nvPr/>
        </p:nvSpPr>
        <p:spPr>
          <a:xfrm>
            <a:off x="572095" y="1845231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Comes almorzando frente a la pantalla &gt;3 días/semana</a:t>
            </a:r>
            <a:endParaRPr lang="en-US" sz="950" dirty="0"/>
          </a:p>
        </p:txBody>
      </p:sp>
      <p:sp>
        <p:nvSpPr>
          <p:cNvPr id="7" name="Text 5"/>
          <p:cNvSpPr/>
          <p:nvPr/>
        </p:nvSpPr>
        <p:spPr>
          <a:xfrm>
            <a:off x="572095" y="2085856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Tu equipo te escribe "¿tienes 5 min?" 10+ veces al día</a:t>
            </a:r>
            <a:endParaRPr lang="en-US" sz="950" dirty="0"/>
          </a:p>
        </p:txBody>
      </p:sp>
      <p:sp>
        <p:nvSpPr>
          <p:cNvPr id="8" name="Text 6"/>
          <p:cNvSpPr/>
          <p:nvPr/>
        </p:nvSpPr>
        <p:spPr>
          <a:xfrm>
            <a:off x="572095" y="2326481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Has cancelado planes personales por "emergencias" laborales</a:t>
            </a:r>
            <a:endParaRPr lang="en-US" sz="950" dirty="0"/>
          </a:p>
        </p:txBody>
      </p:sp>
      <p:sp>
        <p:nvSpPr>
          <p:cNvPr id="9" name="Text 7"/>
          <p:cNvSpPr/>
          <p:nvPr/>
        </p:nvSpPr>
        <p:spPr>
          <a:xfrm>
            <a:off x="572095" y="2567107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Contestas mensajes de trabajo después de las 9pm regularmente</a:t>
            </a:r>
            <a:endParaRPr lang="en-US" sz="950" dirty="0"/>
          </a:p>
        </p:txBody>
      </p:sp>
      <p:sp>
        <p:nvSpPr>
          <p:cNvPr id="10" name="Text 8"/>
          <p:cNvSpPr/>
          <p:nvPr/>
        </p:nvSpPr>
        <p:spPr>
          <a:xfrm>
            <a:off x="572095" y="2807732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Tu pareja/familia se queja de que "nunca estás presente"</a:t>
            </a:r>
            <a:endParaRPr lang="en-US" sz="950" dirty="0"/>
          </a:p>
        </p:txBody>
      </p:sp>
      <p:sp>
        <p:nvSpPr>
          <p:cNvPr id="11" name="Text 9"/>
          <p:cNvSpPr/>
          <p:nvPr/>
        </p:nvSpPr>
        <p:spPr>
          <a:xfrm>
            <a:off x="572095" y="3048357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Trabajas fines de semana (aunque sea "un ratito")</a:t>
            </a:r>
            <a:endParaRPr lang="en-US" sz="950" dirty="0"/>
          </a:p>
        </p:txBody>
      </p:sp>
      <p:sp>
        <p:nvSpPr>
          <p:cNvPr id="12" name="Text 10"/>
          <p:cNvSpPr/>
          <p:nvPr/>
        </p:nvSpPr>
        <p:spPr>
          <a:xfrm>
            <a:off x="572095" y="3288983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Te cuesta conciliar el sueño pensando en el trabajo</a:t>
            </a:r>
            <a:endParaRPr lang="en-US" sz="950" dirty="0"/>
          </a:p>
        </p:txBody>
      </p:sp>
      <p:sp>
        <p:nvSpPr>
          <p:cNvPr id="13" name="Text 11"/>
          <p:cNvSpPr/>
          <p:nvPr/>
        </p:nvSpPr>
        <p:spPr>
          <a:xfrm>
            <a:off x="572095" y="3529608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Sientes ansiedad cuando no revisas el móvil cada 30 min</a:t>
            </a:r>
            <a:endParaRPr lang="en-US" sz="950" dirty="0"/>
          </a:p>
        </p:txBody>
      </p:sp>
      <p:sp>
        <p:nvSpPr>
          <p:cNvPr id="14" name="Text 12"/>
          <p:cNvSpPr/>
          <p:nvPr/>
        </p:nvSpPr>
        <p:spPr>
          <a:xfrm>
            <a:off x="572095" y="3770233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Has pensado "si yo no estoy, todo colapsa"</a:t>
            </a:r>
            <a:endParaRPr lang="en-US" sz="950" dirty="0"/>
          </a:p>
        </p:txBody>
      </p:sp>
      <p:sp>
        <p:nvSpPr>
          <p:cNvPr id="15" name="Text 13"/>
          <p:cNvSpPr/>
          <p:nvPr/>
        </p:nvSpPr>
        <p:spPr>
          <a:xfrm>
            <a:off x="572095" y="4010858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Tus vacaciones las pasas "disponible por si acaso"</a:t>
            </a:r>
            <a:endParaRPr lang="en-US" sz="950" dirty="0"/>
          </a:p>
        </p:txBody>
      </p:sp>
      <p:sp>
        <p:nvSpPr>
          <p:cNvPr id="16" name="Text 14"/>
          <p:cNvSpPr/>
          <p:nvPr/>
        </p:nvSpPr>
        <p:spPr>
          <a:xfrm>
            <a:off x="572095" y="4251484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Sientes que no tienes tiempo para ti hace meses/años</a:t>
            </a:r>
            <a:endParaRPr lang="en-US" sz="950" dirty="0"/>
          </a:p>
        </p:txBody>
      </p:sp>
      <p:sp>
        <p:nvSpPr>
          <p:cNvPr id="17" name="Shape 15"/>
          <p:cNvSpPr/>
          <p:nvPr/>
        </p:nvSpPr>
        <p:spPr>
          <a:xfrm>
            <a:off x="572095" y="4649533"/>
            <a:ext cx="13486209" cy="22979"/>
          </a:xfrm>
          <a:prstGeom prst="rect">
            <a:avLst/>
          </a:prstGeom>
          <a:solidFill>
            <a:srgbClr val="2C2821">
              <a:alpha val="50000"/>
            </a:srgbClr>
          </a:solidFill>
          <a:ln/>
        </p:spPr>
      </p:sp>
      <p:sp>
        <p:nvSpPr>
          <p:cNvPr id="18" name="Text 16"/>
          <p:cNvSpPr/>
          <p:nvPr/>
        </p:nvSpPr>
        <p:spPr>
          <a:xfrm>
            <a:off x="572095" y="4857631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RESULTADOS:</a:t>
            </a:r>
            <a:endParaRPr lang="en-US" sz="1900" dirty="0"/>
          </a:p>
        </p:txBody>
      </p:sp>
      <p:sp>
        <p:nvSpPr>
          <p:cNvPr id="19" name="Shape 17"/>
          <p:cNvSpPr/>
          <p:nvPr/>
        </p:nvSpPr>
        <p:spPr>
          <a:xfrm>
            <a:off x="572095" y="5351383"/>
            <a:ext cx="6681430" cy="741640"/>
          </a:xfrm>
          <a:prstGeom prst="roundRect">
            <a:avLst>
              <a:gd name="adj" fmla="val 9864"/>
            </a:avLst>
          </a:prstGeom>
          <a:solidFill>
            <a:srgbClr val="FCFBF8"/>
          </a:solidFill>
          <a:ln w="15240">
            <a:solidFill>
              <a:srgbClr val="1B5F39"/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556855" y="5351383"/>
            <a:ext cx="60960" cy="741640"/>
          </a:xfrm>
          <a:prstGeom prst="roundRect">
            <a:avLst>
              <a:gd name="adj" fmla="val 30375"/>
            </a:avLst>
          </a:prstGeom>
          <a:solidFill>
            <a:srgbClr val="1B5F39"/>
          </a:solidFill>
          <a:ln/>
        </p:spPr>
      </p:sp>
      <p:sp>
        <p:nvSpPr>
          <p:cNvPr id="21" name="Text 19"/>
          <p:cNvSpPr/>
          <p:nvPr/>
        </p:nvSpPr>
        <p:spPr>
          <a:xfrm>
            <a:off x="756404" y="5489972"/>
            <a:ext cx="1543050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0-2 marcadas</a:t>
            </a:r>
            <a:endParaRPr lang="en-US" sz="1200" dirty="0"/>
          </a:p>
        </p:txBody>
      </p:sp>
      <p:sp>
        <p:nvSpPr>
          <p:cNvPr id="22" name="Text 20"/>
          <p:cNvSpPr/>
          <p:nvPr/>
        </p:nvSpPr>
        <p:spPr>
          <a:xfrm>
            <a:off x="756404" y="5756910"/>
            <a:ext cx="6358533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Estás bien. Esta guía es preventiva para ti.</a:t>
            </a:r>
            <a:endParaRPr lang="en-US" sz="950" dirty="0"/>
          </a:p>
        </p:txBody>
      </p:sp>
      <p:sp>
        <p:nvSpPr>
          <p:cNvPr id="23" name="Shape 21"/>
          <p:cNvSpPr/>
          <p:nvPr/>
        </p:nvSpPr>
        <p:spPr>
          <a:xfrm>
            <a:off x="7376874" y="5351383"/>
            <a:ext cx="6681430" cy="741640"/>
          </a:xfrm>
          <a:prstGeom prst="roundRect">
            <a:avLst>
              <a:gd name="adj" fmla="val 9864"/>
            </a:avLst>
          </a:prstGeom>
          <a:solidFill>
            <a:srgbClr val="FCFBF8"/>
          </a:solidFill>
          <a:ln w="15240">
            <a:solidFill>
              <a:srgbClr val="FF9500"/>
            </a:solidFill>
            <a:prstDash val="solid"/>
          </a:ln>
        </p:spPr>
      </p:sp>
      <p:sp>
        <p:nvSpPr>
          <p:cNvPr id="24" name="Shape 22"/>
          <p:cNvSpPr/>
          <p:nvPr/>
        </p:nvSpPr>
        <p:spPr>
          <a:xfrm>
            <a:off x="7361634" y="5351383"/>
            <a:ext cx="60960" cy="741640"/>
          </a:xfrm>
          <a:prstGeom prst="roundRect">
            <a:avLst>
              <a:gd name="adj" fmla="val 30375"/>
            </a:avLst>
          </a:prstGeom>
          <a:solidFill>
            <a:srgbClr val="FF9500"/>
          </a:solidFill>
          <a:ln/>
        </p:spPr>
      </p:sp>
      <p:sp>
        <p:nvSpPr>
          <p:cNvPr id="25" name="Text 23"/>
          <p:cNvSpPr/>
          <p:nvPr/>
        </p:nvSpPr>
        <p:spPr>
          <a:xfrm>
            <a:off x="7561183" y="5489972"/>
            <a:ext cx="1543050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3-5 marcadas</a:t>
            </a:r>
            <a:endParaRPr lang="en-US" sz="1200" dirty="0"/>
          </a:p>
        </p:txBody>
      </p:sp>
      <p:sp>
        <p:nvSpPr>
          <p:cNvPr id="26" name="Text 24"/>
          <p:cNvSpPr/>
          <p:nvPr/>
        </p:nvSpPr>
        <p:spPr>
          <a:xfrm>
            <a:off x="7561183" y="5756910"/>
            <a:ext cx="6358533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ZONA DE RIESGO.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Actúa ahora antes de empeorar.</a:t>
            </a:r>
            <a:endParaRPr lang="en-US" sz="950" dirty="0"/>
          </a:p>
        </p:txBody>
      </p:sp>
      <p:sp>
        <p:nvSpPr>
          <p:cNvPr id="27" name="Shape 25"/>
          <p:cNvSpPr/>
          <p:nvPr/>
        </p:nvSpPr>
        <p:spPr>
          <a:xfrm>
            <a:off x="572095" y="6216372"/>
            <a:ext cx="6681430" cy="741640"/>
          </a:xfrm>
          <a:prstGeom prst="roundRect">
            <a:avLst>
              <a:gd name="adj" fmla="val 9864"/>
            </a:avLst>
          </a:prstGeom>
          <a:solidFill>
            <a:srgbClr val="FCFBF8"/>
          </a:solidFill>
          <a:ln w="15240">
            <a:solidFill>
              <a:srgbClr val="FF6B00"/>
            </a:solidFill>
            <a:prstDash val="solid"/>
          </a:ln>
        </p:spPr>
      </p:sp>
      <p:sp>
        <p:nvSpPr>
          <p:cNvPr id="28" name="Shape 26"/>
          <p:cNvSpPr/>
          <p:nvPr/>
        </p:nvSpPr>
        <p:spPr>
          <a:xfrm>
            <a:off x="556855" y="6216372"/>
            <a:ext cx="60960" cy="741640"/>
          </a:xfrm>
          <a:prstGeom prst="roundRect">
            <a:avLst>
              <a:gd name="adj" fmla="val 30375"/>
            </a:avLst>
          </a:prstGeom>
          <a:solidFill>
            <a:srgbClr val="FF6B00"/>
          </a:solidFill>
          <a:ln/>
        </p:spPr>
      </p:sp>
      <p:sp>
        <p:nvSpPr>
          <p:cNvPr id="29" name="Text 27"/>
          <p:cNvSpPr/>
          <p:nvPr/>
        </p:nvSpPr>
        <p:spPr>
          <a:xfrm>
            <a:off x="756404" y="6354961"/>
            <a:ext cx="1543050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6-8 marcadas</a:t>
            </a:r>
            <a:endParaRPr lang="en-US" sz="1200" dirty="0"/>
          </a:p>
        </p:txBody>
      </p:sp>
      <p:sp>
        <p:nvSpPr>
          <p:cNvPr id="30" name="Text 28"/>
          <p:cNvSpPr/>
          <p:nvPr/>
        </p:nvSpPr>
        <p:spPr>
          <a:xfrm>
            <a:off x="756404" y="6621899"/>
            <a:ext cx="6358533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BURNOUT EN PROGRESO.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Necesitas cambios urgentes.</a:t>
            </a:r>
            <a:endParaRPr lang="en-US" sz="950" dirty="0"/>
          </a:p>
        </p:txBody>
      </p:sp>
      <p:sp>
        <p:nvSpPr>
          <p:cNvPr id="31" name="Shape 29"/>
          <p:cNvSpPr/>
          <p:nvPr/>
        </p:nvSpPr>
        <p:spPr>
          <a:xfrm>
            <a:off x="7376874" y="6216372"/>
            <a:ext cx="6681430" cy="741640"/>
          </a:xfrm>
          <a:prstGeom prst="roundRect">
            <a:avLst>
              <a:gd name="adj" fmla="val 9864"/>
            </a:avLst>
          </a:prstGeom>
          <a:solidFill>
            <a:srgbClr val="FCFBF8"/>
          </a:solidFill>
          <a:ln w="15240">
            <a:solidFill>
              <a:srgbClr val="D32F2F"/>
            </a:solidFill>
            <a:prstDash val="solid"/>
          </a:ln>
        </p:spPr>
      </p:sp>
      <p:sp>
        <p:nvSpPr>
          <p:cNvPr id="32" name="Shape 30"/>
          <p:cNvSpPr/>
          <p:nvPr/>
        </p:nvSpPr>
        <p:spPr>
          <a:xfrm>
            <a:off x="7361634" y="6216372"/>
            <a:ext cx="60960" cy="741640"/>
          </a:xfrm>
          <a:prstGeom prst="roundRect">
            <a:avLst>
              <a:gd name="adj" fmla="val 30375"/>
            </a:avLst>
          </a:prstGeom>
          <a:solidFill>
            <a:srgbClr val="D32F2F"/>
          </a:solidFill>
          <a:ln/>
        </p:spPr>
      </p:sp>
      <p:sp>
        <p:nvSpPr>
          <p:cNvPr id="33" name="Text 31"/>
          <p:cNvSpPr/>
          <p:nvPr/>
        </p:nvSpPr>
        <p:spPr>
          <a:xfrm>
            <a:off x="7561183" y="6354961"/>
            <a:ext cx="1543050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9-12 marcadas</a:t>
            </a:r>
            <a:endParaRPr lang="en-US" sz="1200" dirty="0"/>
          </a:p>
        </p:txBody>
      </p:sp>
      <p:sp>
        <p:nvSpPr>
          <p:cNvPr id="34" name="Text 32"/>
          <p:cNvSpPr/>
          <p:nvPr/>
        </p:nvSpPr>
        <p:spPr>
          <a:xfrm>
            <a:off x="7561183" y="6621899"/>
            <a:ext cx="6358533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CRISIS.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Considera ayuda profesional adicional.</a:t>
            </a:r>
            <a:endParaRPr lang="en-US" sz="950" dirty="0"/>
          </a:p>
        </p:txBody>
      </p:sp>
      <p:sp>
        <p:nvSpPr>
          <p:cNvPr id="35" name="Shape 33"/>
          <p:cNvSpPr/>
          <p:nvPr/>
        </p:nvSpPr>
        <p:spPr>
          <a:xfrm>
            <a:off x="572095" y="7158537"/>
            <a:ext cx="13486209" cy="22979"/>
          </a:xfrm>
          <a:prstGeom prst="rect">
            <a:avLst/>
          </a:prstGeom>
          <a:solidFill>
            <a:srgbClr val="2C2821">
              <a:alpha val="50000"/>
            </a:srgbClr>
          </a:solidFill>
          <a:ln/>
        </p:spPr>
      </p:sp>
      <p:sp>
        <p:nvSpPr>
          <p:cNvPr id="36" name="Text 34"/>
          <p:cNvSpPr/>
          <p:nvPr/>
        </p:nvSpPr>
        <p:spPr>
          <a:xfrm>
            <a:off x="572095" y="7366635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LA VERDAD DURA</a:t>
            </a:r>
            <a:endParaRPr lang="en-US" sz="1900" dirty="0"/>
          </a:p>
        </p:txBody>
      </p:sp>
      <p:sp>
        <p:nvSpPr>
          <p:cNvPr id="37" name="Text 35"/>
          <p:cNvSpPr/>
          <p:nvPr/>
        </p:nvSpPr>
        <p:spPr>
          <a:xfrm>
            <a:off x="572095" y="7860387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Si marcaste 6+, no es que seas "muy responsable".</a:t>
            </a:r>
            <a:endParaRPr lang="en-US" sz="950" dirty="0"/>
          </a:p>
        </p:txBody>
      </p:sp>
      <p:sp>
        <p:nvSpPr>
          <p:cNvPr id="38" name="Text 36"/>
          <p:cNvSpPr/>
          <p:nvPr/>
        </p:nvSpPr>
        <p:spPr>
          <a:xfrm>
            <a:off x="572095" y="8196739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1B5F39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Es que estás en un patrón insostenible que terminará en:</a:t>
            </a:r>
            <a:endParaRPr lang="en-US" sz="950" dirty="0"/>
          </a:p>
        </p:txBody>
      </p:sp>
      <p:sp>
        <p:nvSpPr>
          <p:cNvPr id="39" name="Text 37"/>
          <p:cNvSpPr/>
          <p:nvPr/>
        </p:nvSpPr>
        <p:spPr>
          <a:xfrm>
            <a:off x="572095" y="8644176"/>
            <a:ext cx="6592610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Burnout completo</a:t>
            </a:r>
            <a:endParaRPr lang="en-US" sz="950" dirty="0"/>
          </a:p>
        </p:txBody>
      </p:sp>
      <p:sp>
        <p:nvSpPr>
          <p:cNvPr id="40" name="Text 38"/>
          <p:cNvSpPr/>
          <p:nvPr/>
        </p:nvSpPr>
        <p:spPr>
          <a:xfrm>
            <a:off x="572095" y="8884801"/>
            <a:ext cx="6592610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Problemas de salud</a:t>
            </a:r>
            <a:endParaRPr lang="en-US" sz="950" dirty="0"/>
          </a:p>
        </p:txBody>
      </p:sp>
      <p:sp>
        <p:nvSpPr>
          <p:cNvPr id="41" name="Text 39"/>
          <p:cNvSpPr/>
          <p:nvPr/>
        </p:nvSpPr>
        <p:spPr>
          <a:xfrm>
            <a:off x="572095" y="9125426"/>
            <a:ext cx="6592610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Divorcio/relaciones rotas</a:t>
            </a:r>
            <a:endParaRPr lang="en-US" sz="950" dirty="0"/>
          </a:p>
        </p:txBody>
      </p:sp>
      <p:sp>
        <p:nvSpPr>
          <p:cNvPr id="42" name="Text 40"/>
          <p:cNvSpPr/>
          <p:nvPr/>
        </p:nvSpPr>
        <p:spPr>
          <a:xfrm>
            <a:off x="7473315" y="8644176"/>
            <a:ext cx="6592610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Rotación de tu equipo</a:t>
            </a:r>
            <a:endParaRPr lang="en-US" sz="950" dirty="0"/>
          </a:p>
        </p:txBody>
      </p:sp>
      <p:sp>
        <p:nvSpPr>
          <p:cNvPr id="43" name="Text 41"/>
          <p:cNvSpPr/>
          <p:nvPr/>
        </p:nvSpPr>
        <p:spPr>
          <a:xfrm>
            <a:off x="7473315" y="8884801"/>
            <a:ext cx="6592610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Renuncia tuya</a:t>
            </a:r>
            <a:endParaRPr lang="en-US" sz="950" dirty="0"/>
          </a:p>
        </p:txBody>
      </p:sp>
      <p:sp>
        <p:nvSpPr>
          <p:cNvPr id="44" name="Text 42"/>
          <p:cNvSpPr/>
          <p:nvPr/>
        </p:nvSpPr>
        <p:spPr>
          <a:xfrm>
            <a:off x="572095" y="9504878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No es dramático. Es estadístico.</a:t>
            </a:r>
            <a:endParaRPr lang="en-US" sz="950" dirty="0"/>
          </a:p>
        </p:txBody>
      </p:sp>
      <p:sp>
        <p:nvSpPr>
          <p:cNvPr id="45" name="Shape 43"/>
          <p:cNvSpPr/>
          <p:nvPr/>
        </p:nvSpPr>
        <p:spPr>
          <a:xfrm>
            <a:off x="572095" y="9841230"/>
            <a:ext cx="13486209" cy="524470"/>
          </a:xfrm>
          <a:prstGeom prst="roundRect">
            <a:avLst>
              <a:gd name="adj" fmla="val 3531"/>
            </a:avLst>
          </a:prstGeom>
          <a:solidFill>
            <a:srgbClr val="C3EED6"/>
          </a:solidFill>
          <a:ln/>
        </p:spPr>
      </p:sp>
      <p:pic>
        <p:nvPicPr>
          <p:cNvPr id="4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444" y="10024586"/>
            <a:ext cx="154305" cy="123349"/>
          </a:xfrm>
          <a:prstGeom prst="rect">
            <a:avLst/>
          </a:prstGeom>
        </p:spPr>
      </p:pic>
      <p:sp>
        <p:nvSpPr>
          <p:cNvPr id="47" name="Text 44"/>
          <p:cNvSpPr/>
          <p:nvPr/>
        </p:nvSpPr>
        <p:spPr>
          <a:xfrm>
            <a:off x="973098" y="9995416"/>
            <a:ext cx="12961858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El 76% de líderes intermedios reportan síntomas de burnout. El 40% considera renunciar en los próximos 6 meses.</a:t>
            </a:r>
            <a:endParaRPr lang="en-US" sz="950" dirty="0"/>
          </a:p>
        </p:txBody>
      </p:sp>
      <p:sp>
        <p:nvSpPr>
          <p:cNvPr id="48" name="Text 45"/>
          <p:cNvSpPr/>
          <p:nvPr/>
        </p:nvSpPr>
        <p:spPr>
          <a:xfrm>
            <a:off x="572095" y="10504527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Tú no eres único. Pero sí puedes ser diferente.</a:t>
            </a:r>
            <a:endParaRPr lang="en-US" sz="9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2095" y="339447"/>
            <a:ext cx="3672483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POR QUÉ LLEGASTE AQUÍ</a:t>
            </a:r>
            <a:endParaRPr lang="en-US" sz="2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2095" y="972026"/>
            <a:ext cx="9381649" cy="641901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2095" y="7529870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No es tu culpa. Es un patrón predecible:</a:t>
            </a:r>
            <a:endParaRPr lang="en-US" sz="9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95" y="7866221"/>
            <a:ext cx="4495324" cy="49375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95444" y="8483322"/>
            <a:ext cx="4248626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Te promovieron porque eras bueno HACIENDO</a:t>
            </a:r>
            <a:endParaRPr lang="en-US" sz="9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419" y="7866221"/>
            <a:ext cx="4495443" cy="49375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190768" y="8483322"/>
            <a:ext cx="4248745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Nadie te enseñó a LIDERAR</a:t>
            </a:r>
            <a:endParaRPr lang="en-US" sz="950" dirty="0"/>
          </a:p>
        </p:txBody>
      </p:sp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2862" y="7866221"/>
            <a:ext cx="4495443" cy="493752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9686211" y="8483322"/>
            <a:ext cx="4248745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Sigues haciendo + intentas liderar = doble carga</a:t>
            </a:r>
            <a:endParaRPr lang="en-US" sz="950" dirty="0"/>
          </a:p>
        </p:txBody>
      </p:sp>
      <p:pic>
        <p:nvPicPr>
          <p:cNvPr id="11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095" y="8943023"/>
            <a:ext cx="4495324" cy="493752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695444" y="9560123"/>
            <a:ext cx="4248626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Tu equipo se acostumbró a que tú resuelves todo</a:t>
            </a:r>
            <a:endParaRPr lang="en-US" sz="950" dirty="0"/>
          </a:p>
        </p:txBody>
      </p:sp>
      <p:pic>
        <p:nvPicPr>
          <p:cNvPr id="13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7419" y="8943023"/>
            <a:ext cx="4495443" cy="493752"/>
          </a:xfrm>
          <a:prstGeom prst="rect">
            <a:avLst/>
          </a:prstGeom>
        </p:spPr>
      </p:pic>
      <p:sp>
        <p:nvSpPr>
          <p:cNvPr id="14" name="Text 6"/>
          <p:cNvSpPr/>
          <p:nvPr/>
        </p:nvSpPr>
        <p:spPr>
          <a:xfrm>
            <a:off x="5190768" y="9560123"/>
            <a:ext cx="4248745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Cada vez más dependen de ti</a:t>
            </a:r>
            <a:endParaRPr lang="en-US" sz="950" dirty="0"/>
          </a:p>
        </p:txBody>
      </p:sp>
      <p:pic>
        <p:nvPicPr>
          <p:cNvPr id="15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2862" y="8943023"/>
            <a:ext cx="4495443" cy="493752"/>
          </a:xfrm>
          <a:prstGeom prst="rect">
            <a:avLst/>
          </a:prstGeom>
        </p:spPr>
      </p:pic>
      <p:sp>
        <p:nvSpPr>
          <p:cNvPr id="16" name="Text 7"/>
          <p:cNvSpPr/>
          <p:nvPr/>
        </p:nvSpPr>
        <p:spPr>
          <a:xfrm>
            <a:off x="9686211" y="9560123"/>
            <a:ext cx="4248745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Tú crees que "así debe ser"</a:t>
            </a:r>
            <a:endParaRPr lang="en-US" sz="950" dirty="0"/>
          </a:p>
        </p:txBody>
      </p:sp>
      <p:sp>
        <p:nvSpPr>
          <p:cNvPr id="17" name="Text 8"/>
          <p:cNvSpPr/>
          <p:nvPr/>
        </p:nvSpPr>
        <p:spPr>
          <a:xfrm>
            <a:off x="572095" y="10019824"/>
            <a:ext cx="13486209" cy="246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200" b="1" dirty="0">
                <a:solidFill>
                  <a:srgbClr val="1B5F39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RESULTADO: Tú eres el cuello de botella.</a:t>
            </a:r>
            <a:endParaRPr lang="en-US" sz="1200" dirty="0"/>
          </a:p>
        </p:txBody>
      </p:sp>
      <p:sp>
        <p:nvSpPr>
          <p:cNvPr id="18" name="Text 9"/>
          <p:cNvSpPr/>
          <p:nvPr/>
        </p:nvSpPr>
        <p:spPr>
          <a:xfrm>
            <a:off x="572095" y="10405467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Y mientras tú no cambies esto, nadie más lo hará.</a:t>
            </a:r>
            <a:endParaRPr lang="en-US" sz="9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2095" y="339447"/>
            <a:ext cx="7933134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CAPÍTULO 2: LAS 3 MENTIRAS QUE TE ESTÁN MATANDO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572095" y="774502"/>
            <a:ext cx="4419838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1B5F39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MENTIRA #1:</a:t>
            </a:r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"Si no lo hago yo, sale mal"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572095" y="1391602"/>
            <a:ext cx="1543050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LA REALIDAD: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72095" y="1707832"/>
            <a:ext cx="5213866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Si siempre lo haces tú, nadie más APRENDE a hacerlo.</a:t>
            </a:r>
            <a:endParaRPr lang="en-US" sz="950" dirty="0"/>
          </a:p>
        </p:txBody>
      </p:sp>
      <p:sp>
        <p:nvSpPr>
          <p:cNvPr id="6" name="Text 4"/>
          <p:cNvSpPr/>
          <p:nvPr/>
        </p:nvSpPr>
        <p:spPr>
          <a:xfrm>
            <a:off x="572095" y="2016442"/>
            <a:ext cx="5213866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Estás creando dependencia, no liderazgo.</a:t>
            </a:r>
            <a:endParaRPr lang="en-US" sz="95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4571" y="1407081"/>
            <a:ext cx="7900392" cy="7900392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572095" y="9631442"/>
            <a:ext cx="1543050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EJEMPLO: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572095" y="10635615"/>
            <a:ext cx="425969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Respondes "déjame hacerlo yo, es más rápido"</a:t>
            </a:r>
            <a:endParaRPr lang="en-US" sz="950" dirty="0"/>
          </a:p>
        </p:txBody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143" y="10009465"/>
            <a:ext cx="4720114" cy="4720114"/>
          </a:xfrm>
          <a:prstGeom prst="rect">
            <a:avLst/>
          </a:prstGeom>
        </p:spPr>
      </p:pic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54998" y="10725626"/>
            <a:ext cx="184666" cy="184666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798606" y="10635615"/>
            <a:ext cx="425969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Tu equipo aprende: "No confía en mí"</a:t>
            </a:r>
            <a:endParaRPr lang="en-US" sz="9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5143" y="10009465"/>
            <a:ext cx="4720114" cy="4720114"/>
          </a:xfrm>
          <a:prstGeom prst="rect">
            <a:avLst/>
          </a:prstGeom>
        </p:spPr>
      </p:pic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82464" y="11009709"/>
            <a:ext cx="184666" cy="184666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9922073" y="12270700"/>
            <a:ext cx="4136231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Dejan de intentar</a:t>
            </a:r>
            <a:endParaRPr lang="en-US" sz="950" dirty="0"/>
          </a:p>
        </p:txBody>
      </p:sp>
      <p:pic>
        <p:nvPicPr>
          <p:cNvPr id="16" name="Image 5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5143" y="10009465"/>
            <a:ext cx="4720114" cy="4720114"/>
          </a:xfrm>
          <a:prstGeom prst="rect">
            <a:avLst/>
          </a:prstGeom>
        </p:spPr>
      </p:pic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50154" y="12561094"/>
            <a:ext cx="184666" cy="184666"/>
          </a:xfrm>
          <a:prstGeom prst="rect">
            <a:avLst/>
          </a:prstGeom>
        </p:spPr>
      </p:pic>
      <p:sp>
        <p:nvSpPr>
          <p:cNvPr id="18" name="Text 9"/>
          <p:cNvSpPr/>
          <p:nvPr/>
        </p:nvSpPr>
        <p:spPr>
          <a:xfrm>
            <a:off x="9798606" y="13905786"/>
            <a:ext cx="425969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Cada vez dependes más de ti</a:t>
            </a:r>
            <a:endParaRPr lang="en-US" sz="950" dirty="0"/>
          </a:p>
        </p:txBody>
      </p:sp>
      <p:pic>
        <p:nvPicPr>
          <p:cNvPr id="19" name="Image 7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55143" y="10009465"/>
            <a:ext cx="4720114" cy="4720114"/>
          </a:xfrm>
          <a:prstGeom prst="rect">
            <a:avLst/>
          </a:prstGeom>
        </p:spPr>
      </p:pic>
      <p:pic>
        <p:nvPicPr>
          <p:cNvPr id="20" name="Image 8" descr="preencoded.png">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90498" y="13828514"/>
            <a:ext cx="184666" cy="184666"/>
          </a:xfrm>
          <a:prstGeom prst="rect">
            <a:avLst/>
          </a:prstGeom>
        </p:spPr>
      </p:pic>
      <p:sp>
        <p:nvSpPr>
          <p:cNvPr id="21" name="Text 10"/>
          <p:cNvSpPr/>
          <p:nvPr/>
        </p:nvSpPr>
        <p:spPr>
          <a:xfrm>
            <a:off x="572095" y="13905786"/>
            <a:ext cx="425969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Más sobrecargado</a:t>
            </a:r>
            <a:endParaRPr lang="en-US" sz="950" dirty="0"/>
          </a:p>
        </p:txBody>
      </p:sp>
      <p:pic>
        <p:nvPicPr>
          <p:cNvPr id="22" name="Image 9" descr="preencoded.png">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55143" y="10009465"/>
            <a:ext cx="4720114" cy="4720114"/>
          </a:xfrm>
          <a:prstGeom prst="rect">
            <a:avLst/>
          </a:prstGeom>
        </p:spPr>
      </p:pic>
      <p:pic>
        <p:nvPicPr>
          <p:cNvPr id="23" name="Image 10" descr="preencoded.png">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163032" y="13544431"/>
            <a:ext cx="184666" cy="184666"/>
          </a:xfrm>
          <a:prstGeom prst="rect">
            <a:avLst/>
          </a:prstGeom>
        </p:spPr>
      </p:pic>
      <p:sp>
        <p:nvSpPr>
          <p:cNvPr id="24" name="Text 11"/>
          <p:cNvSpPr/>
          <p:nvPr/>
        </p:nvSpPr>
        <p:spPr>
          <a:xfrm>
            <a:off x="572095" y="12270700"/>
            <a:ext cx="4136231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Más "no hay tiempo para enseñarles"</a:t>
            </a:r>
            <a:endParaRPr lang="en-US" sz="950" dirty="0"/>
          </a:p>
        </p:txBody>
      </p:sp>
      <p:pic>
        <p:nvPicPr>
          <p:cNvPr id="25" name="Image 11" descr="preencoded.png">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55143" y="10009465"/>
            <a:ext cx="4720114" cy="4720114"/>
          </a:xfrm>
          <a:prstGeom prst="rect">
            <a:avLst/>
          </a:prstGeom>
        </p:spPr>
      </p:pic>
      <p:pic>
        <p:nvPicPr>
          <p:cNvPr id="26" name="Image 12" descr="preencoded.png">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595342" y="11993047"/>
            <a:ext cx="184666" cy="184666"/>
          </a:xfrm>
          <a:prstGeom prst="rect">
            <a:avLst/>
          </a:prstGeom>
        </p:spPr>
      </p:pic>
      <p:sp>
        <p:nvSpPr>
          <p:cNvPr id="27" name="Text 12"/>
          <p:cNvSpPr/>
          <p:nvPr/>
        </p:nvSpPr>
        <p:spPr>
          <a:xfrm>
            <a:off x="572095" y="14868406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Es un círculo vicioso que TÚ perpetúas.</a:t>
            </a:r>
            <a:endParaRPr lang="en-US" sz="950" dirty="0"/>
          </a:p>
        </p:txBody>
      </p:sp>
      <p:sp>
        <p:nvSpPr>
          <p:cNvPr id="28" name="Shape 13"/>
          <p:cNvSpPr/>
          <p:nvPr/>
        </p:nvSpPr>
        <p:spPr>
          <a:xfrm>
            <a:off x="572095" y="15204758"/>
            <a:ext cx="13486209" cy="524470"/>
          </a:xfrm>
          <a:prstGeom prst="roundRect">
            <a:avLst>
              <a:gd name="adj" fmla="val 3531"/>
            </a:avLst>
          </a:prstGeom>
          <a:solidFill>
            <a:srgbClr val="C3EED6"/>
          </a:solidFill>
          <a:ln/>
        </p:spPr>
      </p:sp>
      <p:pic>
        <p:nvPicPr>
          <p:cNvPr id="29" name="Image 13" descr="preencoded.png">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5444" y="15388114"/>
            <a:ext cx="154305" cy="123349"/>
          </a:xfrm>
          <a:prstGeom prst="rect">
            <a:avLst/>
          </a:prstGeom>
        </p:spPr>
      </p:pic>
      <p:sp>
        <p:nvSpPr>
          <p:cNvPr id="30" name="Text 14"/>
          <p:cNvSpPr/>
          <p:nvPr/>
        </p:nvSpPr>
        <p:spPr>
          <a:xfrm>
            <a:off x="973098" y="15358943"/>
            <a:ext cx="12961858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 VERDAD INCÓMODA: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Tu equipo ES capaz. Pero tú no les dejas.</a:t>
            </a:r>
            <a:endParaRPr lang="en-US" sz="950" dirty="0"/>
          </a:p>
        </p:txBody>
      </p:sp>
      <p:sp>
        <p:nvSpPr>
          <p:cNvPr id="31" name="Shape 15"/>
          <p:cNvSpPr/>
          <p:nvPr/>
        </p:nvSpPr>
        <p:spPr>
          <a:xfrm>
            <a:off x="572095" y="15929753"/>
            <a:ext cx="13486209" cy="22979"/>
          </a:xfrm>
          <a:prstGeom prst="rect">
            <a:avLst/>
          </a:prstGeom>
          <a:solidFill>
            <a:srgbClr val="2C2821">
              <a:alpha val="50000"/>
            </a:srgbClr>
          </a:solidFill>
          <a:ln/>
        </p:spPr>
      </p:sp>
      <p:sp>
        <p:nvSpPr>
          <p:cNvPr id="32" name="Text 16"/>
          <p:cNvSpPr/>
          <p:nvPr/>
        </p:nvSpPr>
        <p:spPr>
          <a:xfrm>
            <a:off x="572095" y="16137850"/>
            <a:ext cx="4929068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1B5F39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MENTIRA #2:</a:t>
            </a:r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"Desconectar es irresponsable"</a:t>
            </a:r>
            <a:endParaRPr lang="en-US" sz="1900" dirty="0"/>
          </a:p>
        </p:txBody>
      </p:sp>
      <p:sp>
        <p:nvSpPr>
          <p:cNvPr id="33" name="Text 17"/>
          <p:cNvSpPr/>
          <p:nvPr/>
        </p:nvSpPr>
        <p:spPr>
          <a:xfrm>
            <a:off x="572095" y="16631603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 REALIDAD: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Estar disponible 24/7 no te hace buen líder. Te hace mal modelo.</a:t>
            </a:r>
            <a:endParaRPr lang="en-US" sz="950" dirty="0"/>
          </a:p>
        </p:txBody>
      </p:sp>
      <p:sp>
        <p:nvSpPr>
          <p:cNvPr id="34" name="Text 18"/>
          <p:cNvSpPr/>
          <p:nvPr/>
        </p:nvSpPr>
        <p:spPr>
          <a:xfrm>
            <a:off x="572095" y="16967954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Tu equipo aprende: "Aquí no hay límites. El trabajo es 24/7."</a:t>
            </a:r>
            <a:endParaRPr lang="en-US" sz="950" dirty="0"/>
          </a:p>
        </p:txBody>
      </p:sp>
      <p:sp>
        <p:nvSpPr>
          <p:cNvPr id="35" name="Text 19"/>
          <p:cNvSpPr/>
          <p:nvPr/>
        </p:nvSpPr>
        <p:spPr>
          <a:xfrm>
            <a:off x="572095" y="17304306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Y replican tu comportamiento.</a:t>
            </a:r>
            <a:endParaRPr lang="en-US" sz="950" dirty="0"/>
          </a:p>
        </p:txBody>
      </p:sp>
      <p:sp>
        <p:nvSpPr>
          <p:cNvPr id="36" name="Text 20"/>
          <p:cNvSpPr/>
          <p:nvPr/>
        </p:nvSpPr>
        <p:spPr>
          <a:xfrm>
            <a:off x="757238" y="17779484"/>
            <a:ext cx="13301067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PREGUNTA: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¿Quieres que tu mejor talento se queme como tú?</a:t>
            </a:r>
            <a:endParaRPr lang="en-US" sz="950" dirty="0"/>
          </a:p>
        </p:txBody>
      </p:sp>
      <p:sp>
        <p:nvSpPr>
          <p:cNvPr id="37" name="Text 21"/>
          <p:cNvSpPr/>
          <p:nvPr/>
        </p:nvSpPr>
        <p:spPr>
          <a:xfrm>
            <a:off x="757238" y="18115836"/>
            <a:ext cx="13301067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Porque eso es lo que estás enseñando.</a:t>
            </a:r>
            <a:endParaRPr lang="en-US" sz="950" dirty="0"/>
          </a:p>
        </p:txBody>
      </p:sp>
      <p:sp>
        <p:nvSpPr>
          <p:cNvPr id="38" name="Shape 22"/>
          <p:cNvSpPr/>
          <p:nvPr/>
        </p:nvSpPr>
        <p:spPr>
          <a:xfrm>
            <a:off x="572095" y="17640657"/>
            <a:ext cx="15240" cy="811530"/>
          </a:xfrm>
          <a:prstGeom prst="rect">
            <a:avLst/>
          </a:prstGeom>
          <a:solidFill>
            <a:srgbClr val="1B5F39"/>
          </a:solidFill>
          <a:ln/>
        </p:spPr>
      </p:sp>
      <p:sp>
        <p:nvSpPr>
          <p:cNvPr id="39" name="Text 23"/>
          <p:cNvSpPr/>
          <p:nvPr/>
        </p:nvSpPr>
        <p:spPr>
          <a:xfrm>
            <a:off x="572095" y="18591014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1B5F39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 VERDAD: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Los mejores líderes protegen su energía. Porque entienden: líder agotado = decisiones malas.</a:t>
            </a:r>
            <a:endParaRPr lang="en-US" sz="950" dirty="0"/>
          </a:p>
        </p:txBody>
      </p:sp>
      <p:sp>
        <p:nvSpPr>
          <p:cNvPr id="40" name="Shape 24"/>
          <p:cNvSpPr/>
          <p:nvPr/>
        </p:nvSpPr>
        <p:spPr>
          <a:xfrm>
            <a:off x="572095" y="18989064"/>
            <a:ext cx="13486209" cy="22979"/>
          </a:xfrm>
          <a:prstGeom prst="rect">
            <a:avLst/>
          </a:prstGeom>
          <a:solidFill>
            <a:srgbClr val="2C2821">
              <a:alpha val="50000"/>
            </a:srgbClr>
          </a:solidFill>
          <a:ln/>
        </p:spPr>
      </p:sp>
      <p:sp>
        <p:nvSpPr>
          <p:cNvPr id="41" name="Text 25"/>
          <p:cNvSpPr/>
          <p:nvPr/>
        </p:nvSpPr>
        <p:spPr>
          <a:xfrm>
            <a:off x="572095" y="19197161"/>
            <a:ext cx="6590824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1B5F39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MENTIRA #3:</a:t>
            </a:r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"Cuando [X situación] se resuelva, descansaré"</a:t>
            </a:r>
            <a:endParaRPr lang="en-US" sz="1900" dirty="0"/>
          </a:p>
        </p:txBody>
      </p:sp>
      <p:sp>
        <p:nvSpPr>
          <p:cNvPr id="42" name="Text 26"/>
          <p:cNvSpPr/>
          <p:nvPr/>
        </p:nvSpPr>
        <p:spPr>
          <a:xfrm>
            <a:off x="572095" y="19690913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 REALIDAD: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Siempre hay otra X. Siempre habrá "una más".</a:t>
            </a:r>
            <a:endParaRPr lang="en-US" sz="950" dirty="0"/>
          </a:p>
        </p:txBody>
      </p:sp>
      <p:sp>
        <p:nvSpPr>
          <p:cNvPr id="43" name="Text 27"/>
          <p:cNvSpPr/>
          <p:nvPr/>
        </p:nvSpPr>
        <p:spPr>
          <a:xfrm>
            <a:off x="572095" y="20027265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 semana que viene hay presentación importante. El mes siguiente cierre de trimestre. Luego el proyecto grande. Después las vacaciones (donde trabajarás "un poco").</a:t>
            </a:r>
            <a:endParaRPr lang="en-US" sz="950" dirty="0"/>
          </a:p>
        </p:txBody>
      </p:sp>
      <p:sp>
        <p:nvSpPr>
          <p:cNvPr id="44" name="Text 28"/>
          <p:cNvSpPr/>
          <p:nvPr/>
        </p:nvSpPr>
        <p:spPr>
          <a:xfrm>
            <a:off x="572095" y="20363617"/>
            <a:ext cx="13486209" cy="246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2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EL PATRÓN NUNCA TERMINA.</a:t>
            </a:r>
            <a:endParaRPr lang="en-US" sz="1200" dirty="0"/>
          </a:p>
        </p:txBody>
      </p:sp>
      <p:sp>
        <p:nvSpPr>
          <p:cNvPr id="45" name="Text 29"/>
          <p:cNvSpPr/>
          <p:nvPr/>
        </p:nvSpPr>
        <p:spPr>
          <a:xfrm>
            <a:off x="572095" y="20749260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Hasta que tu cuerpo te obligue a parar. (Enfermedad. Colapso. Renuncia forzada.)</a:t>
            </a:r>
            <a:endParaRPr lang="en-US" sz="950" dirty="0"/>
          </a:p>
        </p:txBody>
      </p:sp>
      <p:sp>
        <p:nvSpPr>
          <p:cNvPr id="46" name="Shape 30"/>
          <p:cNvSpPr/>
          <p:nvPr/>
        </p:nvSpPr>
        <p:spPr>
          <a:xfrm>
            <a:off x="572095" y="21085612"/>
            <a:ext cx="13486209" cy="833080"/>
          </a:xfrm>
          <a:prstGeom prst="roundRect">
            <a:avLst>
              <a:gd name="adj" fmla="val 2223"/>
            </a:avLst>
          </a:prstGeom>
          <a:solidFill>
            <a:srgbClr val="C3EED6"/>
          </a:solidFill>
          <a:ln/>
        </p:spPr>
      </p:sp>
      <p:pic>
        <p:nvPicPr>
          <p:cNvPr id="47" name="Image 14" descr="preencoded.png">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5444" y="21268968"/>
            <a:ext cx="154305" cy="123349"/>
          </a:xfrm>
          <a:prstGeom prst="rect">
            <a:avLst/>
          </a:prstGeom>
        </p:spPr>
      </p:pic>
      <p:sp>
        <p:nvSpPr>
          <p:cNvPr id="48" name="Text 31"/>
          <p:cNvSpPr/>
          <p:nvPr/>
        </p:nvSpPr>
        <p:spPr>
          <a:xfrm>
            <a:off x="973098" y="21239798"/>
            <a:ext cx="12961858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 VERDAD: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El descanso no se "gana". Se TOMA. Como decisión. Ahora.</a:t>
            </a:r>
            <a:endParaRPr lang="en-US" sz="950" dirty="0"/>
          </a:p>
        </p:txBody>
      </p:sp>
      <p:sp>
        <p:nvSpPr>
          <p:cNvPr id="49" name="Text 32"/>
          <p:cNvSpPr/>
          <p:nvPr/>
        </p:nvSpPr>
        <p:spPr>
          <a:xfrm>
            <a:off x="973098" y="21548408"/>
            <a:ext cx="12961858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No cuando "todo esté tranquilo". Porque nunca lo estará.</a:t>
            </a:r>
            <a:endParaRPr lang="en-US" sz="9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2095" y="339447"/>
            <a:ext cx="917198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CAPÍTULO 3: EL PLAN DE 4 SEMANAS PARA RECUPERAR TU VIDA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572095" y="774502"/>
            <a:ext cx="6154936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1B5F39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SEMANA 1:</a:t>
            </a:r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DIAGNÓSTICO Y LÍMITES DE EMERGENCIA</a:t>
            </a:r>
            <a:endParaRPr lang="en-US" sz="19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2095" y="1268254"/>
            <a:ext cx="9381649" cy="641901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72095" y="7872413"/>
            <a:ext cx="3564969" cy="231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DÍA 1: AUDITORÍA BRUTAL DE TU TIEMPO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572095" y="8288893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TAREA (30 minutos):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Revisa tu última semana laboral. Anota:</a:t>
            </a:r>
            <a:endParaRPr lang="en-US" sz="950" dirty="0"/>
          </a:p>
        </p:txBody>
      </p:sp>
      <p:sp>
        <p:nvSpPr>
          <p:cNvPr id="7" name="Text 4"/>
          <p:cNvSpPr/>
          <p:nvPr/>
        </p:nvSpPr>
        <p:spPr>
          <a:xfrm>
            <a:off x="572095" y="8625245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¿En qué gastaste tu tiempo?</a:t>
            </a:r>
            <a:endParaRPr lang="en-US" sz="950" dirty="0"/>
          </a:p>
        </p:txBody>
      </p:sp>
      <p:sp>
        <p:nvSpPr>
          <p:cNvPr id="8" name="Text 5"/>
          <p:cNvSpPr/>
          <p:nvPr/>
        </p:nvSpPr>
        <p:spPr>
          <a:xfrm>
            <a:off x="572095" y="8961596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_________________________________________________________________</a:t>
            </a:r>
            <a:endParaRPr lang="en-US" sz="950" dirty="0"/>
          </a:p>
        </p:txBody>
      </p:sp>
      <p:sp>
        <p:nvSpPr>
          <p:cNvPr id="9" name="Text 6"/>
          <p:cNvSpPr/>
          <p:nvPr/>
        </p:nvSpPr>
        <p:spPr>
          <a:xfrm>
            <a:off x="572095" y="9297948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_________________________________________________________________</a:t>
            </a:r>
            <a:endParaRPr lang="en-US" sz="950" dirty="0"/>
          </a:p>
        </p:txBody>
      </p:sp>
      <p:sp>
        <p:nvSpPr>
          <p:cNvPr id="10" name="Text 7"/>
          <p:cNvSpPr/>
          <p:nvPr/>
        </p:nvSpPr>
        <p:spPr>
          <a:xfrm>
            <a:off x="572095" y="9634299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_________________________________________________________________</a:t>
            </a:r>
            <a:endParaRPr lang="en-US" sz="9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2095" y="339447"/>
            <a:ext cx="5411272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AUDITORÍA DE TIEMPO (continuación)</a:t>
            </a:r>
            <a:endParaRPr lang="en-US" sz="2400" dirty="0"/>
          </a:p>
        </p:txBody>
      </p:sp>
      <p:sp>
        <p:nvSpPr>
          <p:cNvPr id="3" name="Shape 1"/>
          <p:cNvSpPr/>
          <p:nvPr/>
        </p:nvSpPr>
        <p:spPr>
          <a:xfrm>
            <a:off x="572095" y="972026"/>
            <a:ext cx="6681430" cy="1013222"/>
          </a:xfrm>
          <a:prstGeom prst="roundRect">
            <a:avLst>
              <a:gd name="adj" fmla="val 1827"/>
            </a:avLst>
          </a:prstGeom>
          <a:solidFill>
            <a:srgbClr val="FCFBF8"/>
          </a:solidFill>
          <a:ln w="15240">
            <a:solidFill>
              <a:srgbClr val="D6D3CC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710684" y="1110615"/>
            <a:ext cx="3725466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¿Cuánto tiempo en tareas que SOLO TÚ puedes hacer?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710684" y="1377553"/>
            <a:ext cx="6404253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________ horas</a:t>
            </a:r>
            <a:endParaRPr lang="en-US" sz="950" dirty="0"/>
          </a:p>
        </p:txBody>
      </p:sp>
      <p:sp>
        <p:nvSpPr>
          <p:cNvPr id="6" name="Shape 4"/>
          <p:cNvSpPr/>
          <p:nvPr/>
        </p:nvSpPr>
        <p:spPr>
          <a:xfrm>
            <a:off x="7376874" y="972026"/>
            <a:ext cx="6681430" cy="1013222"/>
          </a:xfrm>
          <a:prstGeom prst="roundRect">
            <a:avLst>
              <a:gd name="adj" fmla="val 1827"/>
            </a:avLst>
          </a:prstGeom>
          <a:solidFill>
            <a:srgbClr val="FCFBF8"/>
          </a:solidFill>
          <a:ln w="15240">
            <a:solidFill>
              <a:srgbClr val="D6D3CC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515463" y="1110615"/>
            <a:ext cx="2973586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¿Cuánto en tareas que otros podrían hacer?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7515463" y="1377553"/>
            <a:ext cx="6404253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________ horas</a:t>
            </a:r>
            <a:endParaRPr lang="en-US" sz="950" dirty="0"/>
          </a:p>
        </p:txBody>
      </p:sp>
      <p:sp>
        <p:nvSpPr>
          <p:cNvPr id="9" name="Text 7"/>
          <p:cNvSpPr/>
          <p:nvPr/>
        </p:nvSpPr>
        <p:spPr>
          <a:xfrm>
            <a:off x="7515463" y="1649135"/>
            <a:ext cx="6404253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(probablemente 60%+)</a:t>
            </a:r>
            <a:endParaRPr lang="en-US" sz="950" dirty="0"/>
          </a:p>
        </p:txBody>
      </p:sp>
      <p:sp>
        <p:nvSpPr>
          <p:cNvPr id="10" name="Shape 8"/>
          <p:cNvSpPr/>
          <p:nvPr/>
        </p:nvSpPr>
        <p:spPr>
          <a:xfrm>
            <a:off x="572095" y="2124075"/>
            <a:ext cx="6681430" cy="1013222"/>
          </a:xfrm>
          <a:prstGeom prst="roundRect">
            <a:avLst>
              <a:gd name="adj" fmla="val 1827"/>
            </a:avLst>
          </a:prstGeom>
          <a:solidFill>
            <a:srgbClr val="FCFBF8"/>
          </a:solidFill>
          <a:ln w="15240">
            <a:solidFill>
              <a:srgbClr val="D6D3CC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710684" y="2262664"/>
            <a:ext cx="1921312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¿Cuánto "apagando fuegos"?</a:t>
            </a:r>
            <a:endParaRPr lang="en-US" sz="1200" dirty="0"/>
          </a:p>
        </p:txBody>
      </p:sp>
      <p:sp>
        <p:nvSpPr>
          <p:cNvPr id="12" name="Text 10"/>
          <p:cNvSpPr/>
          <p:nvPr/>
        </p:nvSpPr>
        <p:spPr>
          <a:xfrm>
            <a:off x="710684" y="2529602"/>
            <a:ext cx="6404253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________ horas</a:t>
            </a:r>
            <a:endParaRPr lang="en-US" sz="950" dirty="0"/>
          </a:p>
        </p:txBody>
      </p:sp>
      <p:sp>
        <p:nvSpPr>
          <p:cNvPr id="13" name="Shape 11"/>
          <p:cNvSpPr/>
          <p:nvPr/>
        </p:nvSpPr>
        <p:spPr>
          <a:xfrm>
            <a:off x="7376874" y="2124075"/>
            <a:ext cx="6681430" cy="1013222"/>
          </a:xfrm>
          <a:prstGeom prst="roundRect">
            <a:avLst>
              <a:gd name="adj" fmla="val 1827"/>
            </a:avLst>
          </a:prstGeom>
          <a:solidFill>
            <a:srgbClr val="FCFBF8"/>
          </a:solidFill>
          <a:ln w="15240">
            <a:solidFill>
              <a:srgbClr val="D6D3CC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7515463" y="2262664"/>
            <a:ext cx="3336250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¿Cuánto en trabajo estratégico (pensar, planear)?</a:t>
            </a:r>
            <a:endParaRPr lang="en-US" sz="1200" dirty="0"/>
          </a:p>
        </p:txBody>
      </p:sp>
      <p:sp>
        <p:nvSpPr>
          <p:cNvPr id="15" name="Text 13"/>
          <p:cNvSpPr/>
          <p:nvPr/>
        </p:nvSpPr>
        <p:spPr>
          <a:xfrm>
            <a:off x="7515463" y="2529602"/>
            <a:ext cx="6404253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________ horas</a:t>
            </a:r>
            <a:endParaRPr lang="en-US" sz="950" dirty="0"/>
          </a:p>
        </p:txBody>
      </p:sp>
      <p:sp>
        <p:nvSpPr>
          <p:cNvPr id="16" name="Text 14"/>
          <p:cNvSpPr/>
          <p:nvPr/>
        </p:nvSpPr>
        <p:spPr>
          <a:xfrm>
            <a:off x="7515463" y="2801183"/>
            <a:ext cx="6404253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(probablemente &lt;2)</a:t>
            </a:r>
            <a:endParaRPr lang="en-US" sz="950" dirty="0"/>
          </a:p>
        </p:txBody>
      </p:sp>
      <p:sp>
        <p:nvSpPr>
          <p:cNvPr id="17" name="Shape 15"/>
          <p:cNvSpPr/>
          <p:nvPr/>
        </p:nvSpPr>
        <p:spPr>
          <a:xfrm>
            <a:off x="572095" y="3337822"/>
            <a:ext cx="13486209" cy="22979"/>
          </a:xfrm>
          <a:prstGeom prst="rect">
            <a:avLst/>
          </a:prstGeom>
          <a:solidFill>
            <a:srgbClr val="2C2821">
              <a:alpha val="50000"/>
            </a:srgbClr>
          </a:solidFill>
          <a:ln/>
        </p:spPr>
      </p:sp>
      <p:sp>
        <p:nvSpPr>
          <p:cNvPr id="18" name="Text 16"/>
          <p:cNvSpPr/>
          <p:nvPr/>
        </p:nvSpPr>
        <p:spPr>
          <a:xfrm>
            <a:off x="572095" y="3545919"/>
            <a:ext cx="3366611" cy="231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DÍA 2-3: ESTABLECE TU PRIMER LÍMITE</a:t>
            </a:r>
            <a:endParaRPr lang="en-US" sz="1450" dirty="0"/>
          </a:p>
        </p:txBody>
      </p:sp>
      <p:sp>
        <p:nvSpPr>
          <p:cNvPr id="19" name="Text 17"/>
          <p:cNvSpPr/>
          <p:nvPr/>
        </p:nvSpPr>
        <p:spPr>
          <a:xfrm>
            <a:off x="572095" y="3962400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Elige UNO de estos (el que más miedo te da):</a:t>
            </a:r>
            <a:endParaRPr lang="en-US" sz="950" dirty="0"/>
          </a:p>
        </p:txBody>
      </p:sp>
      <p:sp>
        <p:nvSpPr>
          <p:cNvPr id="20" name="Text 18"/>
          <p:cNvSpPr/>
          <p:nvPr/>
        </p:nvSpPr>
        <p:spPr>
          <a:xfrm>
            <a:off x="572095" y="4298752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No reviso email/Slack antes de las 8am</a:t>
            </a:r>
            <a:endParaRPr lang="en-US" sz="950" dirty="0"/>
          </a:p>
        </p:txBody>
      </p:sp>
      <p:sp>
        <p:nvSpPr>
          <p:cNvPr id="21" name="Text 19"/>
          <p:cNvSpPr/>
          <p:nvPr/>
        </p:nvSpPr>
        <p:spPr>
          <a:xfrm>
            <a:off x="572095" y="4539377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No contesto nada laboral después de las 8pm</a:t>
            </a:r>
            <a:endParaRPr lang="en-US" sz="950" dirty="0"/>
          </a:p>
        </p:txBody>
      </p:sp>
      <p:sp>
        <p:nvSpPr>
          <p:cNvPr id="22" name="Text 20"/>
          <p:cNvSpPr/>
          <p:nvPr/>
        </p:nvSpPr>
        <p:spPr>
          <a:xfrm>
            <a:off x="572095" y="4780002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No trabajo sábados (excepto crisis REAL)</a:t>
            </a:r>
            <a:endParaRPr lang="en-US" sz="950" dirty="0"/>
          </a:p>
        </p:txBody>
      </p:sp>
      <p:sp>
        <p:nvSpPr>
          <p:cNvPr id="23" name="Text 21"/>
          <p:cNvSpPr/>
          <p:nvPr/>
        </p:nvSpPr>
        <p:spPr>
          <a:xfrm>
            <a:off x="572095" y="5020628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Almuerzo fuera de mi escritorio mínimo 3 días/semana</a:t>
            </a:r>
            <a:endParaRPr lang="en-US" sz="950" dirty="0"/>
          </a:p>
        </p:txBody>
      </p:sp>
      <p:sp>
        <p:nvSpPr>
          <p:cNvPr id="24" name="Text 22"/>
          <p:cNvSpPr/>
          <p:nvPr/>
        </p:nvSpPr>
        <p:spPr>
          <a:xfrm>
            <a:off x="572095" y="5403294"/>
            <a:ext cx="2036564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COMUNÍCALO A TU EQUIPO:</a:t>
            </a:r>
            <a:endParaRPr lang="en-US" sz="1200" dirty="0"/>
          </a:p>
        </p:txBody>
      </p:sp>
      <p:sp>
        <p:nvSpPr>
          <p:cNvPr id="25" name="Text 23"/>
          <p:cNvSpPr/>
          <p:nvPr/>
        </p:nvSpPr>
        <p:spPr>
          <a:xfrm>
            <a:off x="757238" y="5920145"/>
            <a:ext cx="13301067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"A partir de esta semana, no estaré disponible después de las 8pm excepto emergencias reales (cliente perdido, sistema caído, seguridad).</a:t>
            </a:r>
            <a:endParaRPr lang="en-US" sz="950" dirty="0"/>
          </a:p>
        </p:txBody>
      </p:sp>
      <p:sp>
        <p:nvSpPr>
          <p:cNvPr id="26" name="Text 24"/>
          <p:cNvSpPr/>
          <p:nvPr/>
        </p:nvSpPr>
        <p:spPr>
          <a:xfrm>
            <a:off x="757238" y="6256496"/>
            <a:ext cx="13301067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Esto no es porque no me importe. Es porque quiero ser mejor líder para ustedes, y eso requiere que descanse.</a:t>
            </a:r>
            <a:endParaRPr lang="en-US" sz="950" dirty="0"/>
          </a:p>
        </p:txBody>
      </p:sp>
      <p:sp>
        <p:nvSpPr>
          <p:cNvPr id="27" name="Text 25"/>
          <p:cNvSpPr/>
          <p:nvPr/>
        </p:nvSpPr>
        <p:spPr>
          <a:xfrm>
            <a:off x="757238" y="6592848"/>
            <a:ext cx="13301067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Para emergencias reales: [número de emergencia]</a:t>
            </a:r>
            <a:endParaRPr lang="en-US" sz="950" dirty="0"/>
          </a:p>
        </p:txBody>
      </p:sp>
      <p:sp>
        <p:nvSpPr>
          <p:cNvPr id="28" name="Text 26"/>
          <p:cNvSpPr/>
          <p:nvPr/>
        </p:nvSpPr>
        <p:spPr>
          <a:xfrm>
            <a:off x="757238" y="6929199"/>
            <a:ext cx="13301067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Agradezco su comprensión."</a:t>
            </a:r>
            <a:endParaRPr lang="en-US" sz="950" dirty="0"/>
          </a:p>
        </p:txBody>
      </p:sp>
      <p:sp>
        <p:nvSpPr>
          <p:cNvPr id="29" name="Shape 27"/>
          <p:cNvSpPr/>
          <p:nvPr/>
        </p:nvSpPr>
        <p:spPr>
          <a:xfrm>
            <a:off x="572095" y="5781318"/>
            <a:ext cx="15240" cy="1484233"/>
          </a:xfrm>
          <a:prstGeom prst="rect">
            <a:avLst/>
          </a:prstGeom>
          <a:solidFill>
            <a:srgbClr val="1B5F39"/>
          </a:solidFill>
          <a:ln/>
        </p:spPr>
      </p:sp>
      <p:sp>
        <p:nvSpPr>
          <p:cNvPr id="30" name="Shape 28"/>
          <p:cNvSpPr/>
          <p:nvPr/>
        </p:nvSpPr>
        <p:spPr>
          <a:xfrm>
            <a:off x="572095" y="7404378"/>
            <a:ext cx="13486209" cy="524470"/>
          </a:xfrm>
          <a:prstGeom prst="roundRect">
            <a:avLst>
              <a:gd name="adj" fmla="val 3531"/>
            </a:avLst>
          </a:prstGeom>
          <a:solidFill>
            <a:srgbClr val="C3EED6"/>
          </a:solidFill>
          <a:ln/>
        </p:spPr>
      </p:sp>
      <p:pic>
        <p:nvPicPr>
          <p:cNvPr id="31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444" y="7587734"/>
            <a:ext cx="154305" cy="123349"/>
          </a:xfrm>
          <a:prstGeom prst="rect">
            <a:avLst/>
          </a:prstGeom>
        </p:spPr>
      </p:pic>
      <p:sp>
        <p:nvSpPr>
          <p:cNvPr id="32" name="Text 29"/>
          <p:cNvSpPr/>
          <p:nvPr/>
        </p:nvSpPr>
        <p:spPr>
          <a:xfrm>
            <a:off x="973098" y="7558564"/>
            <a:ext cx="12961858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ADVERTENCIA: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Sentirás ansiedad. Es NORMAL. Respira. No morirá nadie.</a:t>
            </a:r>
            <a:endParaRPr lang="en-US" sz="9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0698" y="650200"/>
            <a:ext cx="12989004" cy="1465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750"/>
              </a:lnSpc>
              <a:buNone/>
            </a:pPr>
            <a:r>
              <a:rPr lang="en-US" sz="46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DÍA 4-5: IDENTIFICA TUS LADRONES DE TIEMPO</a:t>
            </a:r>
            <a:endParaRPr lang="en-US" sz="4600" dirty="0"/>
          </a:p>
        </p:txBody>
      </p:sp>
      <p:sp>
        <p:nvSpPr>
          <p:cNvPr id="3" name="Text 1"/>
          <p:cNvSpPr/>
          <p:nvPr/>
        </p:nvSpPr>
        <p:spPr>
          <a:xfrm>
            <a:off x="820698" y="2584847"/>
            <a:ext cx="12989004" cy="375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Anota cada interrupción durante 2 días: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820698" y="3223855"/>
            <a:ext cx="12989004" cy="3077528"/>
          </a:xfrm>
          <a:prstGeom prst="roundRect">
            <a:avLst>
              <a:gd name="adj" fmla="val 1143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28318" y="3231475"/>
            <a:ext cx="12973764" cy="104703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1062871" y="3379708"/>
            <a:ext cx="2122051" cy="375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HORA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3661410" y="3379708"/>
            <a:ext cx="2118241" cy="375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QUIÉN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6256139" y="3379708"/>
            <a:ext cx="4712970" cy="375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QUÉ</a:t>
            </a:r>
            <a:endParaRPr lang="en-US" sz="1800" dirty="0"/>
          </a:p>
        </p:txBody>
      </p:sp>
      <p:sp>
        <p:nvSpPr>
          <p:cNvPr id="9" name="Text 7"/>
          <p:cNvSpPr/>
          <p:nvPr/>
        </p:nvSpPr>
        <p:spPr>
          <a:xfrm>
            <a:off x="11445597" y="3379708"/>
            <a:ext cx="2122051" cy="7505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¿ERA URGENTE DE VERDAD?</a:t>
            </a:r>
            <a:endParaRPr lang="en-US" sz="1800" dirty="0"/>
          </a:p>
        </p:txBody>
      </p:sp>
      <p:sp>
        <p:nvSpPr>
          <p:cNvPr id="10" name="Shape 8"/>
          <p:cNvSpPr/>
          <p:nvPr/>
        </p:nvSpPr>
        <p:spPr>
          <a:xfrm>
            <a:off x="828318" y="4278511"/>
            <a:ext cx="12973764" cy="67175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1" name="Text 9"/>
          <p:cNvSpPr/>
          <p:nvPr/>
        </p:nvSpPr>
        <p:spPr>
          <a:xfrm>
            <a:off x="1062871" y="4426744"/>
            <a:ext cx="2122051" cy="375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_______</a:t>
            </a:r>
            <a:endParaRPr lang="en-US" sz="1800" dirty="0"/>
          </a:p>
        </p:txBody>
      </p:sp>
      <p:sp>
        <p:nvSpPr>
          <p:cNvPr id="12" name="Text 10"/>
          <p:cNvSpPr/>
          <p:nvPr/>
        </p:nvSpPr>
        <p:spPr>
          <a:xfrm>
            <a:off x="3661410" y="4426744"/>
            <a:ext cx="2118241" cy="375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_______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6256139" y="4426744"/>
            <a:ext cx="4712970" cy="375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_________________________</a:t>
            </a:r>
            <a:endParaRPr lang="en-US" sz="1800" dirty="0"/>
          </a:p>
        </p:txBody>
      </p:sp>
      <p:sp>
        <p:nvSpPr>
          <p:cNvPr id="14" name="Text 12"/>
          <p:cNvSpPr/>
          <p:nvPr/>
        </p:nvSpPr>
        <p:spPr>
          <a:xfrm>
            <a:off x="11445597" y="4426744"/>
            <a:ext cx="2122051" cy="375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_______</a:t>
            </a:r>
            <a:endParaRPr lang="en-US" sz="1800" dirty="0"/>
          </a:p>
        </p:txBody>
      </p:sp>
      <p:sp>
        <p:nvSpPr>
          <p:cNvPr id="15" name="Shape 13"/>
          <p:cNvSpPr/>
          <p:nvPr/>
        </p:nvSpPr>
        <p:spPr>
          <a:xfrm>
            <a:off x="828318" y="4950262"/>
            <a:ext cx="12973764" cy="67175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6" name="Text 14"/>
          <p:cNvSpPr/>
          <p:nvPr/>
        </p:nvSpPr>
        <p:spPr>
          <a:xfrm>
            <a:off x="1062871" y="5098494"/>
            <a:ext cx="2122051" cy="375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_______</a:t>
            </a:r>
            <a:endParaRPr lang="en-US" sz="1800" dirty="0"/>
          </a:p>
        </p:txBody>
      </p:sp>
      <p:sp>
        <p:nvSpPr>
          <p:cNvPr id="17" name="Text 15"/>
          <p:cNvSpPr/>
          <p:nvPr/>
        </p:nvSpPr>
        <p:spPr>
          <a:xfrm>
            <a:off x="3661410" y="5098494"/>
            <a:ext cx="2118241" cy="375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_______</a:t>
            </a:r>
            <a:endParaRPr lang="en-US" sz="1800" dirty="0"/>
          </a:p>
        </p:txBody>
      </p:sp>
      <p:sp>
        <p:nvSpPr>
          <p:cNvPr id="18" name="Text 16"/>
          <p:cNvSpPr/>
          <p:nvPr/>
        </p:nvSpPr>
        <p:spPr>
          <a:xfrm>
            <a:off x="6256139" y="5098494"/>
            <a:ext cx="4712970" cy="375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_________________________</a:t>
            </a:r>
            <a:endParaRPr lang="en-US" sz="1800" dirty="0"/>
          </a:p>
        </p:txBody>
      </p:sp>
      <p:sp>
        <p:nvSpPr>
          <p:cNvPr id="19" name="Text 17"/>
          <p:cNvSpPr/>
          <p:nvPr/>
        </p:nvSpPr>
        <p:spPr>
          <a:xfrm>
            <a:off x="11445597" y="5098494"/>
            <a:ext cx="2122051" cy="375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_______</a:t>
            </a:r>
            <a:endParaRPr lang="en-US" sz="1800" dirty="0"/>
          </a:p>
        </p:txBody>
      </p:sp>
      <p:sp>
        <p:nvSpPr>
          <p:cNvPr id="20" name="Shape 18"/>
          <p:cNvSpPr/>
          <p:nvPr/>
        </p:nvSpPr>
        <p:spPr>
          <a:xfrm>
            <a:off x="828318" y="5622012"/>
            <a:ext cx="12973764" cy="67175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1" name="Text 19"/>
          <p:cNvSpPr/>
          <p:nvPr/>
        </p:nvSpPr>
        <p:spPr>
          <a:xfrm>
            <a:off x="1062871" y="5770245"/>
            <a:ext cx="2122051" cy="375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_______</a:t>
            </a:r>
            <a:endParaRPr lang="en-US" sz="1800" dirty="0"/>
          </a:p>
        </p:txBody>
      </p:sp>
      <p:sp>
        <p:nvSpPr>
          <p:cNvPr id="22" name="Text 20"/>
          <p:cNvSpPr/>
          <p:nvPr/>
        </p:nvSpPr>
        <p:spPr>
          <a:xfrm>
            <a:off x="3661410" y="5770245"/>
            <a:ext cx="2118241" cy="375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_______</a:t>
            </a:r>
            <a:endParaRPr lang="en-US" sz="1800" dirty="0"/>
          </a:p>
        </p:txBody>
      </p:sp>
      <p:sp>
        <p:nvSpPr>
          <p:cNvPr id="23" name="Text 21"/>
          <p:cNvSpPr/>
          <p:nvPr/>
        </p:nvSpPr>
        <p:spPr>
          <a:xfrm>
            <a:off x="6256139" y="5770245"/>
            <a:ext cx="4712970" cy="375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_________________________</a:t>
            </a:r>
            <a:endParaRPr lang="en-US" sz="1800" dirty="0"/>
          </a:p>
        </p:txBody>
      </p:sp>
      <p:sp>
        <p:nvSpPr>
          <p:cNvPr id="24" name="Text 22"/>
          <p:cNvSpPr/>
          <p:nvPr/>
        </p:nvSpPr>
        <p:spPr>
          <a:xfrm>
            <a:off x="11445597" y="5770245"/>
            <a:ext cx="2122051" cy="375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_______</a:t>
            </a:r>
            <a:endParaRPr lang="en-US" sz="1800" dirty="0"/>
          </a:p>
        </p:txBody>
      </p:sp>
      <p:sp>
        <p:nvSpPr>
          <p:cNvPr id="25" name="Text 23"/>
          <p:cNvSpPr/>
          <p:nvPr/>
        </p:nvSpPr>
        <p:spPr>
          <a:xfrm>
            <a:off x="820698" y="6565106"/>
            <a:ext cx="12989004" cy="375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Al final de 2 días, analiza:</a:t>
            </a:r>
            <a:endParaRPr lang="en-US" sz="1800" dirty="0"/>
          </a:p>
        </p:txBody>
      </p:sp>
      <p:sp>
        <p:nvSpPr>
          <p:cNvPr id="26" name="Text 24"/>
          <p:cNvSpPr/>
          <p:nvPr/>
        </p:nvSpPr>
        <p:spPr>
          <a:xfrm>
            <a:off x="820698" y="7204115"/>
            <a:ext cx="12989004" cy="375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¿Cuántas interrupciones tuviste? _______</a:t>
            </a:r>
            <a:endParaRPr lang="en-US" sz="1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1276" y="535305"/>
            <a:ext cx="10299144" cy="608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ANÁLISIS DE INTERRUPCIONES (continuación)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681276" y="1532692"/>
            <a:ext cx="13267849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¿Cuántas eran realmente urgentes? _______ (probablemente &lt;20%)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681276" y="2063115"/>
            <a:ext cx="13267849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¿Qué patrones ves?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681276" y="2593538"/>
            <a:ext cx="13267849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_________________________________________________________________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681276" y="3123962"/>
            <a:ext cx="13267849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_________________________________________________________________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681276" y="3654385"/>
            <a:ext cx="13267849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_________________________________________________________________</a:t>
            </a:r>
            <a:endParaRPr lang="en-US" sz="1500" dirty="0"/>
          </a:p>
        </p:txBody>
      </p:sp>
      <p:sp>
        <p:nvSpPr>
          <p:cNvPr id="8" name="Shape 6"/>
          <p:cNvSpPr/>
          <p:nvPr/>
        </p:nvSpPr>
        <p:spPr>
          <a:xfrm>
            <a:off x="681276" y="4282053"/>
            <a:ext cx="13267849" cy="31909"/>
          </a:xfrm>
          <a:prstGeom prst="rect">
            <a:avLst/>
          </a:prstGeom>
          <a:solidFill>
            <a:srgbClr val="2C2821">
              <a:alpha val="50000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681276" y="4605814"/>
            <a:ext cx="4339471" cy="3649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DÍA 6-7: REFLEXIÓN DE SEMANA</a:t>
            </a:r>
            <a:endParaRPr lang="en-US" sz="2250" dirty="0"/>
          </a:p>
        </p:txBody>
      </p:sp>
      <p:sp>
        <p:nvSpPr>
          <p:cNvPr id="10" name="Text 8"/>
          <p:cNvSpPr/>
          <p:nvPr/>
        </p:nvSpPr>
        <p:spPr>
          <a:xfrm>
            <a:off x="681276" y="5262682"/>
            <a:ext cx="13267849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¿Pudiste mantener tu límite del Día 2-3?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681276" y="5793105"/>
            <a:ext cx="13267849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□ Sí □ A medias □ No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681276" y="6323528"/>
            <a:ext cx="13267849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Si no, ¿qué te lo impidió?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681276" y="6853952"/>
            <a:ext cx="13267849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_________________________________________________________________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681276" y="7384375"/>
            <a:ext cx="13267849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_________________________________________________________________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2025-10-22T07:47:45Z</dcterms:created>
  <dcterms:modified xsi:type="dcterms:W3CDTF">2025-10-22T07:47:45Z</dcterms:modified>
</cp:coreProperties>
</file>