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4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C3C"/>
    <a:srgbClr val="B8CEE0"/>
    <a:srgbClr val="D8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 snapToGrid="0">
      <p:cViewPr>
        <p:scale>
          <a:sx n="160" d="100"/>
          <a:sy n="160" d="100"/>
        </p:scale>
        <p:origin x="936" y="-6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IF\3%20-%20Marketing\34%20-%20Linkedin\Simulations%20book\Ne%20rien%20fai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IF\3%20-%20Marketing\34%20-%20Linkedin\Simulations%20book\Ne%20pas%20avoir%20d'objectifs%20clai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4468618493985"/>
          <c:y val="3.3040470674158044E-2"/>
          <c:w val="0.71176326699907655"/>
          <c:h val="0.61866283404932088"/>
        </c:manualLayout>
      </c:layout>
      <c:scatterChart>
        <c:scatterStyle val="smoothMarker"/>
        <c:varyColors val="0"/>
        <c:ser>
          <c:idx val="3"/>
          <c:order val="0"/>
          <c:tx>
            <c:strRef>
              <c:f>Feuil1!$J$17</c:f>
              <c:strCache>
                <c:ptCount val="1"/>
                <c:pt idx="0">
                  <c:v>Mon client avec un profil équilibré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fld id="{A4BD687D-3578-40B0-B9BE-2A3C073B2397}" type="YVALUE">
                      <a:rPr lang="en-US" sz="1400" b="1">
                        <a:solidFill>
                          <a:srgbClr val="00B050"/>
                        </a:solidFill>
                        <a:latin typeface="Onest" pitchFamily="2" charset="0"/>
                      </a:rPr>
                      <a:pPr/>
                      <a:t>[VALEUR Y]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842-4E4F-89F9-1C9819105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Feuil1!$C$19:$C$29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Feuil1!$K$19:$K$29</c:f>
              <c:numCache>
                <c:formatCode>_("€"* #,##0.00_);_("€"* \(#,##0.00\);_("€"* "-"??_);_(@_)</c:formatCode>
                <c:ptCount val="11"/>
                <c:pt idx="0">
                  <c:v>30000</c:v>
                </c:pt>
                <c:pt idx="1">
                  <c:v>31591.200000000001</c:v>
                </c:pt>
                <c:pt idx="2">
                  <c:v>33285.828000000001</c:v>
                </c:pt>
                <c:pt idx="3">
                  <c:v>35090.606820000001</c:v>
                </c:pt>
                <c:pt idx="4">
                  <c:v>37012.6962633</c:v>
                </c:pt>
                <c:pt idx="5">
                  <c:v>39059.721520414503</c:v>
                </c:pt>
                <c:pt idx="6">
                  <c:v>41239.803419241442</c:v>
                </c:pt>
                <c:pt idx="7">
                  <c:v>43561.590641492134</c:v>
                </c:pt>
                <c:pt idx="8">
                  <c:v>46034.294033189115</c:v>
                </c:pt>
                <c:pt idx="9">
                  <c:v>48667.723145346405</c:v>
                </c:pt>
                <c:pt idx="10" formatCode="_-* #\ ##0\ &quot;€&quot;_-;\-* #\ ##0\ &quot;€&quot;_-;_-* &quot;-&quot;??\ &quot;€&quot;_-;_-@_-">
                  <c:v>51472.32514979392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42-4E4F-89F9-1C9819105984}"/>
            </c:ext>
          </c:extLst>
        </c:ser>
        <c:ser>
          <c:idx val="2"/>
          <c:order val="1"/>
          <c:tx>
            <c:strRef>
              <c:f>Feuil1!$G$17</c:f>
              <c:strCache>
                <c:ptCount val="1"/>
                <c:pt idx="0">
                  <c:v>L'inflation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fld id="{DD3D70B5-3639-4FAB-8EA9-8A9557DC3E0C}" type="YVALUE">
                      <a:rPr lang="en-US" sz="1400" b="1">
                        <a:solidFill>
                          <a:srgbClr val="FFC000"/>
                        </a:solidFill>
                        <a:latin typeface="Onest" pitchFamily="2" charset="0"/>
                      </a:rPr>
                      <a:pPr/>
                      <a:t>[VALEUR Y]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42-4E4F-89F9-1C9819105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Feuil1!$C$19:$C$29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Feuil1!$H$19:$H$29</c:f>
              <c:numCache>
                <c:formatCode>_("€"* #,##0.00_);_("€"* \(#,##0.00\);_("€"* "-"??_);_(@_)</c:formatCode>
                <c:ptCount val="11"/>
                <c:pt idx="0">
                  <c:v>30000</c:v>
                </c:pt>
                <c:pt idx="1">
                  <c:v>30600</c:v>
                </c:pt>
                <c:pt idx="2">
                  <c:v>31212</c:v>
                </c:pt>
                <c:pt idx="3">
                  <c:v>31836.240000000002</c:v>
                </c:pt>
                <c:pt idx="4">
                  <c:v>32472.964800000002</c:v>
                </c:pt>
                <c:pt idx="5">
                  <c:v>33122.424096000002</c:v>
                </c:pt>
                <c:pt idx="6">
                  <c:v>33784.872577920003</c:v>
                </c:pt>
                <c:pt idx="7">
                  <c:v>34460.570029478404</c:v>
                </c:pt>
                <c:pt idx="8">
                  <c:v>35149.781430067975</c:v>
                </c:pt>
                <c:pt idx="9">
                  <c:v>35852.777058669337</c:v>
                </c:pt>
                <c:pt idx="10" formatCode="_-* #\ ##0\ &quot;€&quot;_-;\-* #\ ##0\ &quot;€&quot;_-;_-* &quot;-&quot;??\ &quot;€&quot;_-;_-@_-">
                  <c:v>36569.832599842724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42-4E4F-89F9-1C9819105984}"/>
            </c:ext>
          </c:extLst>
        </c:ser>
        <c:ser>
          <c:idx val="1"/>
          <c:order val="2"/>
          <c:tx>
            <c:strRef>
              <c:f>Feuil1!$D$17</c:f>
              <c:strCache>
                <c:ptCount val="1"/>
                <c:pt idx="0">
                  <c:v>Le client qui ne fait rien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fld id="{153136F4-75BE-45BE-B46B-026D2469E3D8}" type="YVALUE">
                      <a:rPr lang="en-US" sz="1400" b="1">
                        <a:solidFill>
                          <a:srgbClr val="FF0000"/>
                        </a:solidFill>
                        <a:latin typeface="Onest" pitchFamily="2" charset="0"/>
                      </a:rPr>
                      <a:pPr/>
                      <a:t>[VALEUR Y]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42-4E4F-89F9-1C9819105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Feuil1!$C$19:$C$29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Feuil1!$E$19:$E$29</c:f>
              <c:numCache>
                <c:formatCode>_("€"* #,##0.00_);_("€"* \(#,##0.00\);_("€"* "-"??_);_(@_)</c:formatCode>
                <c:ptCount val="11"/>
                <c:pt idx="0">
                  <c:v>30000</c:v>
                </c:pt>
                <c:pt idx="1">
                  <c:v>30000</c:v>
                </c:pt>
                <c:pt idx="2">
                  <c:v>30000</c:v>
                </c:pt>
                <c:pt idx="3">
                  <c:v>30000</c:v>
                </c:pt>
                <c:pt idx="4">
                  <c:v>30000</c:v>
                </c:pt>
                <c:pt idx="5">
                  <c:v>30000</c:v>
                </c:pt>
                <c:pt idx="6">
                  <c:v>30000</c:v>
                </c:pt>
                <c:pt idx="7">
                  <c:v>30000</c:v>
                </c:pt>
                <c:pt idx="8">
                  <c:v>30000</c:v>
                </c:pt>
                <c:pt idx="9">
                  <c:v>30000</c:v>
                </c:pt>
                <c:pt idx="10" formatCode="_-* #\ ##0\ &quot;€&quot;_-;\-* #\ ##0\ &quot;€&quot;_-;_-* &quot;-&quot;??\ &quot;€&quot;_-;_-@_-">
                  <c:v>30000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42-4E4F-89F9-1C9819105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168607"/>
        <c:axId val="831169567"/>
      </c:scatterChart>
      <c:catAx>
        <c:axId val="831168607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nest" pitchFamily="2" charset="0"/>
                    <a:ea typeface="+mn-ea"/>
                    <a:cs typeface="+mn-cs"/>
                  </a:defRPr>
                </a:pPr>
                <a:r>
                  <a:rPr lang="fr-FR" sz="1400" baseline="0">
                    <a:latin typeface="Onest" pitchFamily="2" charset="0"/>
                  </a:rPr>
                  <a:t>Années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nest" pitchFamily="2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nest" pitchFamily="2" charset="0"/>
                <a:ea typeface="+mn-ea"/>
                <a:cs typeface="+mn-cs"/>
              </a:defRPr>
            </a:pPr>
            <a:endParaRPr lang="fr-FR"/>
          </a:p>
        </c:txPr>
        <c:crossAx val="831169567"/>
        <c:crosses val="autoZero"/>
        <c:auto val="1"/>
        <c:lblAlgn val="ctr"/>
        <c:lblOffset val="100"/>
        <c:noMultiLvlLbl val="1"/>
      </c:catAx>
      <c:valAx>
        <c:axId val="831169567"/>
        <c:scaling>
          <c:orientation val="minMax"/>
          <c:max val="60000"/>
          <c:min val="2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nest" pitchFamily="2" charset="0"/>
                <a:ea typeface="+mn-ea"/>
                <a:cs typeface="+mn-cs"/>
              </a:defRPr>
            </a:pPr>
            <a:endParaRPr lang="fr-FR"/>
          </a:p>
        </c:txPr>
        <c:crossAx val="831168607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rgbClr val="00B050"/>
                </a:solidFill>
                <a:latin typeface="Onest ExtraBold" pitchFamily="2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rgbClr val="FFC000"/>
                </a:solidFill>
                <a:latin typeface="Onest ExtraBold" pitchFamily="2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rgbClr val="FF0000"/>
                </a:solidFill>
                <a:latin typeface="Onest ExtraBold" pitchFamily="2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9215723115482583"/>
          <c:y val="0.80528787056205964"/>
          <c:w val="0.62406875317948896"/>
          <c:h val="0.17945374690157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4468618493985"/>
          <c:y val="3.3040470674158044E-2"/>
          <c:w val="0.72168302886529967"/>
          <c:h val="0.60731413385940591"/>
        </c:manualLayout>
      </c:layout>
      <c:scatterChart>
        <c:scatterStyle val="smoothMarker"/>
        <c:varyColors val="0"/>
        <c:ser>
          <c:idx val="3"/>
          <c:order val="0"/>
          <c:tx>
            <c:strRef>
              <c:f>Feuil1!$G$17</c:f>
              <c:strCache>
                <c:ptCount val="1"/>
                <c:pt idx="0">
                  <c:v>Client structuré par objectifs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fld id="{A4BD687D-3578-40B0-B9BE-2A3C073B2397}" type="YVALUE">
                      <a:rPr lang="en-US" sz="1400" b="1">
                        <a:solidFill>
                          <a:srgbClr val="00B050"/>
                        </a:solidFill>
                        <a:latin typeface="Onest" pitchFamily="2" charset="0"/>
                      </a:rPr>
                      <a:pPr/>
                      <a:t>[VALEUR Y]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5E-4459-91A3-3C2A8761F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Feuil1!$C$19:$C$29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Feuil1!$H$19:$H$29</c:f>
              <c:numCache>
                <c:formatCode>_("€"* #,##0.00_);_("€"* \(#,##0.00\);_("€"* "-"??_);_(@_)</c:formatCode>
                <c:ptCount val="11"/>
                <c:pt idx="0">
                  <c:v>30000</c:v>
                </c:pt>
                <c:pt idx="1">
                  <c:v>31326</c:v>
                </c:pt>
                <c:pt idx="2">
                  <c:v>32723.825000000001</c:v>
                </c:pt>
                <c:pt idx="3">
                  <c:v>34197.365520833337</c:v>
                </c:pt>
                <c:pt idx="4">
                  <c:v>35750.722819878472</c:v>
                </c:pt>
                <c:pt idx="5">
                  <c:v>37388.220305955227</c:v>
                </c:pt>
                <c:pt idx="6">
                  <c:v>39114.415572527811</c:v>
                </c:pt>
                <c:pt idx="7">
                  <c:v>40934.113082706404</c:v>
                </c:pt>
                <c:pt idx="8">
                  <c:v>42852.377541352995</c:v>
                </c:pt>
                <c:pt idx="9">
                  <c:v>44874.547991509622</c:v>
                </c:pt>
                <c:pt idx="10" formatCode="_-* #\ ##0\ &quot;€&quot;_-;\-* #\ ##0\ &quot;€&quot;_-;_-* &quot;-&quot;??\ &quot;€&quot;_-;_-@_-">
                  <c:v>47006.25267438306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A5E-4459-91A3-3C2A8761F0E6}"/>
            </c:ext>
          </c:extLst>
        </c:ser>
        <c:ser>
          <c:idx val="1"/>
          <c:order val="1"/>
          <c:tx>
            <c:strRef>
              <c:f>Feuil1!$D$17</c:f>
              <c:strCache>
                <c:ptCount val="1"/>
                <c:pt idx="0">
                  <c:v>Client sans stratégie patrimoniale claire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fld id="{153136F4-75BE-45BE-B46B-026D2469E3D8}" type="YVALUE">
                      <a:rPr lang="en-US" sz="1400" b="1">
                        <a:solidFill>
                          <a:srgbClr val="FF0000"/>
                        </a:solidFill>
                        <a:latin typeface="Onest" pitchFamily="2" charset="0"/>
                      </a:rPr>
                      <a:pPr/>
                      <a:t>[VALEUR Y]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A5E-4459-91A3-3C2A8761F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Feuil1!$C$19:$C$29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Feuil1!$E$19:$E$29</c:f>
              <c:numCache>
                <c:formatCode>_("€"* #,##0.00_);_("€"* \(#,##0.00\);_("€"* "-"??_);_(@_)</c:formatCode>
                <c:ptCount val="11"/>
                <c:pt idx="0">
                  <c:v>30000</c:v>
                </c:pt>
                <c:pt idx="1">
                  <c:v>30489.599999999999</c:v>
                </c:pt>
                <c:pt idx="2">
                  <c:v>30988.991999999998</c:v>
                </c:pt>
                <c:pt idx="3">
                  <c:v>31498.37184</c:v>
                </c:pt>
                <c:pt idx="4">
                  <c:v>32017.9392768</c:v>
                </c:pt>
                <c:pt idx="5">
                  <c:v>32547.898062336004</c:v>
                </c:pt>
                <c:pt idx="6">
                  <c:v>33088.456023582723</c:v>
                </c:pt>
                <c:pt idx="7">
                  <c:v>33639.825144054375</c:v>
                </c:pt>
                <c:pt idx="8">
                  <c:v>34202.221646935468</c:v>
                </c:pt>
                <c:pt idx="9">
                  <c:v>34775.866079874177</c:v>
                </c:pt>
                <c:pt idx="10" formatCode="_-* #\ ##0\ &quot;€&quot;_-;\-* #\ ##0\ &quot;€&quot;_-;_-* &quot;-&quot;??\ &quot;€&quot;_-;_-@_-">
                  <c:v>35360.983401471662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A5E-4459-91A3-3C2A8761F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168607"/>
        <c:axId val="831169567"/>
      </c:scatterChart>
      <c:catAx>
        <c:axId val="831168607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nest" pitchFamily="2" charset="0"/>
                    <a:ea typeface="+mn-ea"/>
                    <a:cs typeface="+mn-cs"/>
                  </a:defRPr>
                </a:pPr>
                <a:r>
                  <a:rPr lang="fr-FR" sz="1200" baseline="0">
                    <a:latin typeface="Onest" pitchFamily="2" charset="0"/>
                  </a:rPr>
                  <a:t>Années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nest" pitchFamily="2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nest" pitchFamily="2" charset="0"/>
                <a:ea typeface="+mn-ea"/>
                <a:cs typeface="+mn-cs"/>
              </a:defRPr>
            </a:pPr>
            <a:endParaRPr lang="fr-FR"/>
          </a:p>
        </c:txPr>
        <c:crossAx val="831169567"/>
        <c:crosses val="autoZero"/>
        <c:auto val="1"/>
        <c:lblAlgn val="ctr"/>
        <c:lblOffset val="100"/>
        <c:noMultiLvlLbl val="1"/>
      </c:catAx>
      <c:valAx>
        <c:axId val="831169567"/>
        <c:scaling>
          <c:orientation val="minMax"/>
          <c:max val="50000"/>
          <c:min val="3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nest" pitchFamily="2" charset="0"/>
                <a:ea typeface="+mn-ea"/>
                <a:cs typeface="+mn-cs"/>
              </a:defRPr>
            </a:pPr>
            <a:endParaRPr lang="fr-FR"/>
          </a:p>
        </c:txPr>
        <c:crossAx val="831168607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rgbClr val="00B050"/>
                </a:solidFill>
                <a:latin typeface="Onest ExtraBold" pitchFamily="2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rgbClr val="FF0000"/>
                </a:solidFill>
                <a:latin typeface="Onest ExtraBold" pitchFamily="2" charset="0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0.34598</cdr:x>
      <cdr:y>0.74644</cdr:y>
    </cdr:from>
    <cdr:to>
      <cdr:x>0.65263</cdr:x>
      <cdr:y>0.80281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D3D4926C-A382-1427-4217-93A1D9FDE084}"/>
            </a:ext>
          </a:extLst>
        </cdr:cNvPr>
        <cdr:cNvSpPr txBox="1"/>
      </cdr:nvSpPr>
      <cdr:spPr>
        <a:xfrm xmlns:a="http://schemas.openxmlformats.org/drawingml/2006/main">
          <a:off x="2342269" y="4970295"/>
          <a:ext cx="2076007" cy="375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600" dirty="0">
              <a:solidFill>
                <a:srgbClr val="021C3C"/>
              </a:solidFill>
              <a:latin typeface="Onest ExtraBold" pitchFamily="2" charset="0"/>
            </a:rPr>
            <a:t>Scénarios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0.00107</cdr:x>
      <cdr:y>0.77673</cdr:y>
    </cdr:from>
    <cdr:to>
      <cdr:x>1</cdr:x>
      <cdr:y>0.83411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D3D4926C-A382-1427-4217-93A1D9FDE084}"/>
            </a:ext>
          </a:extLst>
        </cdr:cNvPr>
        <cdr:cNvSpPr txBox="1"/>
      </cdr:nvSpPr>
      <cdr:spPr>
        <a:xfrm xmlns:a="http://schemas.openxmlformats.org/drawingml/2006/main">
          <a:off x="7526" y="3707313"/>
          <a:ext cx="7056215" cy="27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fr-FR" sz="1600">
              <a:solidFill>
                <a:srgbClr val="021C3C"/>
              </a:solidFill>
              <a:latin typeface="Onest ExtraBold" pitchFamily="2" charset="0"/>
            </a:rPr>
            <a:t>Scénarios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31BF8-4DBD-41DA-A259-FA49086AAB3B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0C084-7DCD-459C-BB10-123C0E67D4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66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5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2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53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0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1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8CEE0">
                <a:alpha val="0"/>
                <a:lumMod val="90000"/>
              </a:srgbClr>
            </a:gs>
            <a:gs pos="0">
              <a:srgbClr val="D8E4EE">
                <a:alpha val="54902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52B1F-6014-42A5-B4C8-A2043877DBF5}" type="datetimeFigureOut">
              <a:rPr lang="fr-FR" smtClean="0"/>
              <a:t>26/01/2026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2C89B-950F-47F2-80A9-B49E0A427E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4">
            <a:extLst>
              <a:ext uri="{FF2B5EF4-FFF2-40B4-BE49-F238E27FC236}">
                <a16:creationId xmlns:a16="http://schemas.microsoft.com/office/drawing/2014/main" id="{5661A4EF-0BF5-200C-7D8B-65230F677633}"/>
              </a:ext>
            </a:extLst>
          </p:cNvPr>
          <p:cNvSpPr/>
          <p:nvPr/>
        </p:nvSpPr>
        <p:spPr>
          <a:xfrm rot="1076158">
            <a:off x="-1510665" y="4503970"/>
            <a:ext cx="6361430" cy="3284220"/>
          </a:xfrm>
          <a:prstGeom prst="triangle">
            <a:avLst/>
          </a:prstGeom>
          <a:gradFill>
            <a:gsLst>
              <a:gs pos="0">
                <a:srgbClr val="98473E"/>
              </a:gs>
              <a:gs pos="100000">
                <a:srgbClr val="98473E">
                  <a:alpha val="51765"/>
                </a:srgbClr>
              </a:gs>
            </a:gsLst>
            <a:lin ang="5400000" scaled="1"/>
          </a:gradFill>
          <a:ln w="38100">
            <a:noFill/>
          </a:ln>
          <a:effectLst>
            <a:outerShdw blurRad="1270000" dist="889000" dir="2700000" sx="90000" sy="9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8" name="Picture Placeholder 11">
            <a:extLst>
              <a:ext uri="{FF2B5EF4-FFF2-40B4-BE49-F238E27FC236}">
                <a16:creationId xmlns:a16="http://schemas.microsoft.com/office/drawing/2014/main" id="{D2512F06-F3AB-3B4E-C029-0D2E4760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3" r="13693"/>
          <a:stretch/>
        </p:blipFill>
        <p:spPr>
          <a:xfrm flipH="1">
            <a:off x="0" y="5011970"/>
            <a:ext cx="4194175" cy="3848735"/>
          </a:xfrm>
          <a:custGeom>
            <a:avLst/>
            <a:gdLst>
              <a:gd name="connsiteX0" fmla="*/ 1602643 w 6365875"/>
              <a:gd name="connsiteY0" fmla="*/ 0 h 6066971"/>
              <a:gd name="connsiteX1" fmla="*/ 6365875 w 6365875"/>
              <a:gd name="connsiteY1" fmla="*/ 0 h 6066971"/>
              <a:gd name="connsiteX2" fmla="*/ 6365875 w 6365875"/>
              <a:gd name="connsiteY2" fmla="*/ 6066971 h 6066971"/>
              <a:gd name="connsiteX3" fmla="*/ 1602643 w 6365875"/>
              <a:gd name="connsiteY3" fmla="*/ 6066971 h 6066971"/>
              <a:gd name="connsiteX4" fmla="*/ 0 w 6365875"/>
              <a:gd name="connsiteY4" fmla="*/ 3033486 h 606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5875" h="6066971">
                <a:moveTo>
                  <a:pt x="1602643" y="0"/>
                </a:moveTo>
                <a:lnTo>
                  <a:pt x="6365875" y="0"/>
                </a:lnTo>
                <a:lnTo>
                  <a:pt x="6365875" y="6066971"/>
                </a:lnTo>
                <a:lnTo>
                  <a:pt x="1602643" y="6066971"/>
                </a:lnTo>
                <a:lnTo>
                  <a:pt x="0" y="3033486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9" name="Image 8" descr="Une image contenant personne, baiser, habits, sapin&#10;&#10;Le contenu généré par l’IA peut être incorrect.">
            <a:extLst>
              <a:ext uri="{FF2B5EF4-FFF2-40B4-BE49-F238E27FC236}">
                <a16:creationId xmlns:a16="http://schemas.microsoft.com/office/drawing/2014/main" id="{86A0B443-818E-2431-86D1-FA7807BF3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3473" r="17329"/>
          <a:stretch/>
        </p:blipFill>
        <p:spPr bwMode="auto">
          <a:xfrm>
            <a:off x="3743960" y="5011970"/>
            <a:ext cx="3836670" cy="38481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0" y="929174"/>
            <a:ext cx="7559675" cy="13357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Onest ExtraBold" pitchFamily="2" charset="0"/>
              </a:rPr>
              <a:t>Pourquoi se faire conseiller 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6102AE-F335-8B14-84C3-8D41EB134EDE}"/>
              </a:ext>
            </a:extLst>
          </p:cNvPr>
          <p:cNvSpPr txBox="1">
            <a:spLocks/>
          </p:cNvSpPr>
          <p:nvPr/>
        </p:nvSpPr>
        <p:spPr>
          <a:xfrm>
            <a:off x="20954" y="2763593"/>
            <a:ext cx="7559675" cy="1335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" pitchFamily="2" charset="0"/>
              </a:rPr>
              <a:t>Les erreurs patrimoniales les plus fréquentes observées chez mes clients</a:t>
            </a:r>
          </a:p>
        </p:txBody>
      </p:sp>
      <p:sp>
        <p:nvSpPr>
          <p:cNvPr id="2" name="TextBox 35">
            <a:extLst>
              <a:ext uri="{FF2B5EF4-FFF2-40B4-BE49-F238E27FC236}">
                <a16:creationId xmlns:a16="http://schemas.microsoft.com/office/drawing/2014/main" id="{3F52BE55-4DA5-2034-F4CE-6ED6CA51EF70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Version : 01/2026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14C1B7A7-8A25-8877-4CB8-0031DB44C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812BBE01-F1DF-88FC-726C-BA208920A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92" y="1036171"/>
            <a:ext cx="8999855" cy="8103235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5507986D-66F1-766A-537A-5CF588712070}"/>
              </a:ext>
            </a:extLst>
          </p:cNvPr>
          <p:cNvGrpSpPr/>
          <p:nvPr/>
        </p:nvGrpSpPr>
        <p:grpSpPr>
          <a:xfrm>
            <a:off x="4042165" y="1789049"/>
            <a:ext cx="3142701" cy="3391482"/>
            <a:chOff x="8886552" y="1387406"/>
            <a:chExt cx="2796494" cy="3391482"/>
          </a:xfrm>
        </p:grpSpPr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03A1B502-A225-B41C-79CE-0FD5FA19A32D}"/>
                </a:ext>
              </a:extLst>
            </p:cNvPr>
            <p:cNvSpPr txBox="1"/>
            <p:nvPr/>
          </p:nvSpPr>
          <p:spPr>
            <a:xfrm>
              <a:off x="8886552" y="1387406"/>
              <a:ext cx="2790001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3">
                      <a:lumMod val="25000"/>
                    </a:schemeClr>
                  </a:solidFill>
                  <a:latin typeface="Onest"/>
                </a:rPr>
                <a:t>Causes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3BAD57-4CD1-CEEA-A84B-B37DF5788C76}"/>
                </a:ext>
              </a:extLst>
            </p:cNvPr>
            <p:cNvSpPr/>
            <p:nvPr/>
          </p:nvSpPr>
          <p:spPr>
            <a:xfrm>
              <a:off x="8893046" y="2078888"/>
              <a:ext cx="2790000" cy="2700000"/>
            </a:xfrm>
            <a:prstGeom prst="rect">
              <a:avLst/>
            </a:prstGeom>
            <a:solidFill>
              <a:srgbClr val="F5EEDB">
                <a:lumMod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72CAC17D-8719-07EE-1498-09C71ACD1776}"/>
                </a:ext>
              </a:extLst>
            </p:cNvPr>
            <p:cNvSpPr/>
            <p:nvPr/>
          </p:nvSpPr>
          <p:spPr>
            <a:xfrm rot="5400000">
              <a:off x="10223935" y="48737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F5EEDB">
                <a:lumMod val="5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557F0F33-F252-8D97-21A8-06607FF8E5D1}"/>
                </a:ext>
              </a:extLst>
            </p:cNvPr>
            <p:cNvSpPr txBox="1"/>
            <p:nvPr/>
          </p:nvSpPr>
          <p:spPr>
            <a:xfrm>
              <a:off x="8986641" y="2408559"/>
              <a:ext cx="2602809" cy="20425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Inaction 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liée à un</a:t>
              </a: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manque de connaissances.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L’inflation érode progressivement votre épargne.</a:t>
              </a:r>
              <a:endParaRPr lang="fr-FR" sz="1600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L’épargne ne travaille pas pour vous.</a:t>
              </a:r>
              <a:endParaRPr lang="fr-FR" sz="1100" dirty="0">
                <a:solidFill>
                  <a:srgbClr val="021C3C"/>
                </a:solidFill>
                <a:latin typeface="Onest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7" y="512582"/>
            <a:ext cx="4941156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N°1 : Le client qui ne fait rien</a:t>
            </a:r>
          </a:p>
        </p:txBody>
      </p:sp>
      <p:pic>
        <p:nvPicPr>
          <p:cNvPr id="12" name="Image 1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78B6C98-2F42-D5F6-0313-3CB8C623C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6444820C-1076-7589-1767-12FE33B739A5}"/>
              </a:ext>
            </a:extLst>
          </p:cNvPr>
          <p:cNvGrpSpPr/>
          <p:nvPr/>
        </p:nvGrpSpPr>
        <p:grpSpPr>
          <a:xfrm>
            <a:off x="404567" y="5649095"/>
            <a:ext cx="3150000" cy="3395494"/>
            <a:chOff x="2607766" y="1376743"/>
            <a:chExt cx="2798187" cy="33954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1216AE-2CE6-2BE8-F9D4-F2B4B6C0DCC4}"/>
                </a:ext>
              </a:extLst>
            </p:cNvPr>
            <p:cNvSpPr/>
            <p:nvPr/>
          </p:nvSpPr>
          <p:spPr>
            <a:xfrm>
              <a:off x="2615953" y="2072237"/>
              <a:ext cx="2790000" cy="2700000"/>
            </a:xfrm>
            <a:prstGeom prst="rect">
              <a:avLst/>
            </a:prstGeom>
            <a:solidFill>
              <a:srgbClr val="D8E4EE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CEE4BDEE-77BF-85EB-027C-A58A895E2EBB}"/>
                </a:ext>
              </a:extLst>
            </p:cNvPr>
            <p:cNvSpPr txBox="1"/>
            <p:nvPr/>
          </p:nvSpPr>
          <p:spPr>
            <a:xfrm>
              <a:off x="2699502" y="2160353"/>
              <a:ext cx="2615358" cy="252376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Le livret A protège de l’inflation mais ne prépare pas l’avenir.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Investir selon son profil pour capitaliser :</a:t>
              </a:r>
            </a:p>
            <a:p>
              <a:pPr lvl="1" defTabSz="914400"/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X% en immobilier/SCPI,</a:t>
              </a:r>
            </a:p>
            <a:p>
              <a:pPr lvl="1" defTabSz="914400"/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Y% en actions sur PEA,</a:t>
              </a:r>
            </a:p>
            <a:p>
              <a:pPr lvl="1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Z% en obligations sur assurance-vie.</a:t>
              </a:r>
            </a:p>
          </p:txBody>
        </p:sp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6DEECB04-9513-0838-70E7-470EAE5D829B}"/>
                </a:ext>
              </a:extLst>
            </p:cNvPr>
            <p:cNvSpPr/>
            <p:nvPr/>
          </p:nvSpPr>
          <p:spPr>
            <a:xfrm rot="5400000">
              <a:off x="3945149" y="47754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D8E4EE">
                <a:lumMod val="50000"/>
                <a:alpha val="46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DC06846A-2A4D-D88E-4301-17489265297D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bg2">
                      <a:lumMod val="25000"/>
                    </a:schemeClr>
                  </a:solidFill>
                  <a:latin typeface="Onest"/>
                </a:rPr>
                <a:t>Solutions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110B3B4-B43E-C127-19F1-EC96DE1543BD}"/>
              </a:ext>
            </a:extLst>
          </p:cNvPr>
          <p:cNvGrpSpPr/>
          <p:nvPr/>
        </p:nvGrpSpPr>
        <p:grpSpPr>
          <a:xfrm>
            <a:off x="409182" y="1789049"/>
            <a:ext cx="3150000" cy="3393377"/>
            <a:chOff x="5757072" y="1408260"/>
            <a:chExt cx="2794094" cy="3104663"/>
          </a:xfrm>
        </p:grpSpPr>
        <p:sp>
          <p:nvSpPr>
            <p:cNvPr id="55" name="Rectangle: Rounded Corners 10">
              <a:extLst>
                <a:ext uri="{FF2B5EF4-FFF2-40B4-BE49-F238E27FC236}">
                  <a16:creationId xmlns:a16="http://schemas.microsoft.com/office/drawing/2014/main" id="{280DCAB7-4C76-3592-31E0-E5D439416143}"/>
                </a:ext>
              </a:extLst>
            </p:cNvPr>
            <p:cNvSpPr/>
            <p:nvPr/>
          </p:nvSpPr>
          <p:spPr>
            <a:xfrm rot="5400000">
              <a:off x="7094455" y="470156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98473E">
                <a:lumMod val="60000"/>
                <a:lumOff val="4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344A1361-8DAA-5F9B-4D09-1A20AD485B82}"/>
                </a:ext>
              </a:extLst>
            </p:cNvPr>
            <p:cNvSpPr txBox="1"/>
            <p:nvPr/>
          </p:nvSpPr>
          <p:spPr>
            <a:xfrm>
              <a:off x="5757072" y="1408260"/>
              <a:ext cx="2794094" cy="3942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4">
                      <a:lumMod val="75000"/>
                    </a:schemeClr>
                  </a:solidFill>
                  <a:latin typeface="Onest"/>
                </a:rPr>
                <a:t>Coûts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14E8AD-4CBF-0B9A-0EF2-1E684E19A33B}"/>
                </a:ext>
              </a:extLst>
            </p:cNvPr>
            <p:cNvSpPr/>
            <p:nvPr/>
          </p:nvSpPr>
          <p:spPr>
            <a:xfrm>
              <a:off x="5757747" y="2042643"/>
              <a:ext cx="2790000" cy="2470280"/>
            </a:xfrm>
            <a:prstGeom prst="rect">
              <a:avLst/>
            </a:prstGeom>
            <a:solidFill>
              <a:srgbClr val="EED7D5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24681CAC-2523-65AA-59F1-07EA59144D45}"/>
                </a:ext>
              </a:extLst>
            </p:cNvPr>
            <p:cNvSpPr txBox="1"/>
            <p:nvPr/>
          </p:nvSpPr>
          <p:spPr>
            <a:xfrm>
              <a:off x="5843047" y="3034087"/>
              <a:ext cx="2618050" cy="45054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spcAft>
                  <a:spcPts val="1200"/>
                </a:spcAft>
              </a:pPr>
              <a:r>
                <a:rPr lang="fr-FR" sz="1600" b="1" dirty="0">
                  <a:solidFill>
                    <a:srgbClr val="C0000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-6 570€</a:t>
              </a:r>
              <a:r>
                <a:rPr lang="fr-FR" sz="1600" dirty="0">
                  <a:solidFill>
                    <a:srgbClr val="C0000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pour 30 000€ non investis sur 10 ans.</a:t>
              </a:r>
              <a:endParaRPr lang="fr-FR" sz="1100" dirty="0">
                <a:solidFill>
                  <a:srgbClr val="000000"/>
                </a:solidFill>
                <a:latin typeface="Onest"/>
              </a:endParaRPr>
            </a:p>
          </p:txBody>
        </p:sp>
      </p:grpSp>
      <p:pic>
        <p:nvPicPr>
          <p:cNvPr id="87" name="Image 86" descr="Une image contenant symbole, Graphique, capture d’écran, art&#10;&#10;Le contenu généré par l’IA peut être incorrect.">
            <a:extLst>
              <a:ext uri="{FF2B5EF4-FFF2-40B4-BE49-F238E27FC236}">
                <a16:creationId xmlns:a16="http://schemas.microsoft.com/office/drawing/2014/main" id="{26ED68FF-70B9-FD5E-ADB5-F68B0E8F3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847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78" y="513522"/>
            <a:ext cx="1367580" cy="836454"/>
          </a:xfrm>
          <a:prstGeom prst="rect">
            <a:avLst/>
          </a:prstGeom>
          <a:effectLst/>
        </p:spPr>
      </p:pic>
      <p:grpSp>
        <p:nvGrpSpPr>
          <p:cNvPr id="90" name="Groupe 89">
            <a:extLst>
              <a:ext uri="{FF2B5EF4-FFF2-40B4-BE49-F238E27FC236}">
                <a16:creationId xmlns:a16="http://schemas.microsoft.com/office/drawing/2014/main" id="{9E275236-319E-C24F-185A-C37A437CE22B}"/>
              </a:ext>
            </a:extLst>
          </p:cNvPr>
          <p:cNvGrpSpPr/>
          <p:nvPr/>
        </p:nvGrpSpPr>
        <p:grpSpPr>
          <a:xfrm>
            <a:off x="4042165" y="5649095"/>
            <a:ext cx="3150000" cy="3400202"/>
            <a:chOff x="2607766" y="1376743"/>
            <a:chExt cx="2798187" cy="340020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6EDFDA-9BE6-0F98-3041-F16F02C3F6A1}"/>
                </a:ext>
              </a:extLst>
            </p:cNvPr>
            <p:cNvSpPr/>
            <p:nvPr/>
          </p:nvSpPr>
          <p:spPr>
            <a:xfrm>
              <a:off x="2607766" y="2076945"/>
              <a:ext cx="2790000" cy="27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2" name="TextBox 24">
              <a:extLst>
                <a:ext uri="{FF2B5EF4-FFF2-40B4-BE49-F238E27FC236}">
                  <a16:creationId xmlns:a16="http://schemas.microsoft.com/office/drawing/2014/main" id="{A2B91A88-EE2B-5ED4-92DA-1E8FBBB2EDFA}"/>
                </a:ext>
              </a:extLst>
            </p:cNvPr>
            <p:cNvSpPr txBox="1"/>
            <p:nvPr/>
          </p:nvSpPr>
          <p:spPr>
            <a:xfrm>
              <a:off x="2701201" y="2560508"/>
              <a:ext cx="2615358" cy="173425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>
                  <a:solidFill>
                    <a:srgbClr val="00B05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+14 902€</a:t>
              </a:r>
              <a:endParaRPr lang="fr-FR" sz="1600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soit 21 472€ d’écart pour un profil « Equilibré » sur 10 ans.</a:t>
              </a:r>
              <a:endParaRPr lang="fr-FR" sz="1600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25% d’immobilier,</a:t>
              </a:r>
            </a:p>
            <a:p>
              <a:pPr algn="ctr"/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35% d’obligations,</a:t>
              </a:r>
            </a:p>
            <a:p>
              <a:pPr algn="ctr"/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40% d’actions.</a:t>
              </a:r>
              <a:endParaRPr lang="fr-FR" sz="1100" dirty="0">
                <a:solidFill>
                  <a:srgbClr val="021C3C"/>
                </a:solidFill>
                <a:latin typeface="Onest" pitchFamily="2" charset="0"/>
              </a:endParaRPr>
            </a:p>
          </p:txBody>
        </p:sp>
        <p:sp>
          <p:nvSpPr>
            <p:cNvPr id="93" name="Rectangle: Rounded Corners 14">
              <a:extLst>
                <a:ext uri="{FF2B5EF4-FFF2-40B4-BE49-F238E27FC236}">
                  <a16:creationId xmlns:a16="http://schemas.microsoft.com/office/drawing/2014/main" id="{60510F9C-2B2E-0C80-A96D-73B9180AEB5B}"/>
                </a:ext>
              </a:extLst>
            </p:cNvPr>
            <p:cNvSpPr/>
            <p:nvPr/>
          </p:nvSpPr>
          <p:spPr>
            <a:xfrm rot="5400000">
              <a:off x="3945148" y="477549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6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B1A39F39-AFDF-9634-F422-DC99AAFFB0C9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  <a:latin typeface="Onest"/>
                </a:rPr>
                <a:t>Gains potentiels</a:t>
              </a:r>
            </a:p>
          </p:txBody>
        </p:sp>
      </p:grpSp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5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7" y="512582"/>
            <a:ext cx="4941156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N°1 : Le client qui ne fait rien</a:t>
            </a:r>
          </a:p>
        </p:txBody>
      </p:sp>
      <p:pic>
        <p:nvPicPr>
          <p:cNvPr id="87" name="Image 86" descr="Une image contenant symbole, Graphique, capture d’écran, art&#10;&#10;Le contenu généré par l’IA peut être incorrect.">
            <a:extLst>
              <a:ext uri="{FF2B5EF4-FFF2-40B4-BE49-F238E27FC236}">
                <a16:creationId xmlns:a16="http://schemas.microsoft.com/office/drawing/2014/main" id="{26ED68FF-70B9-FD5E-ADB5-F68B0E8F3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847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78" y="513522"/>
            <a:ext cx="1367580" cy="836454"/>
          </a:xfrm>
          <a:prstGeom prst="rect">
            <a:avLst/>
          </a:prstGeom>
          <a:effectLst/>
        </p:spPr>
      </p:pic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9EEC541-3960-BAC2-CB03-A4CCD6D03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19826"/>
              </p:ext>
            </p:extLst>
          </p:nvPr>
        </p:nvGraphicFramePr>
        <p:xfrm>
          <a:off x="362364" y="1704562"/>
          <a:ext cx="6769956" cy="665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35">
            <a:extLst>
              <a:ext uri="{FF2B5EF4-FFF2-40B4-BE49-F238E27FC236}">
                <a16:creationId xmlns:a16="http://schemas.microsoft.com/office/drawing/2014/main" id="{3D273C1B-79AC-EBF7-ECE6-D1E831DFA8DF}"/>
              </a:ext>
            </a:extLst>
          </p:cNvPr>
          <p:cNvSpPr txBox="1"/>
          <p:nvPr/>
        </p:nvSpPr>
        <p:spPr>
          <a:xfrm>
            <a:off x="0" y="8363197"/>
            <a:ext cx="7559675" cy="7718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Hypothèses : </a:t>
            </a: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Inflation : 2%/an </a:t>
            </a: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Rendement brut profil équilibré :  6,5%/an</a:t>
            </a:r>
          </a:p>
          <a:p>
            <a:pPr algn="ctr"/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Impôts : 18,4% à la sortie</a:t>
            </a:r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667208-57AD-2508-3656-80A53526B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812BBE01-F1DF-88FC-726C-BA208920A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92" y="1036171"/>
            <a:ext cx="8999855" cy="8103235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5507986D-66F1-766A-537A-5CF588712070}"/>
              </a:ext>
            </a:extLst>
          </p:cNvPr>
          <p:cNvGrpSpPr/>
          <p:nvPr/>
        </p:nvGrpSpPr>
        <p:grpSpPr>
          <a:xfrm>
            <a:off x="4042165" y="1789049"/>
            <a:ext cx="3142701" cy="3391482"/>
            <a:chOff x="8886552" y="1387406"/>
            <a:chExt cx="2796494" cy="3391482"/>
          </a:xfrm>
        </p:grpSpPr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03A1B502-A225-B41C-79CE-0FD5FA19A32D}"/>
                </a:ext>
              </a:extLst>
            </p:cNvPr>
            <p:cNvSpPr txBox="1"/>
            <p:nvPr/>
          </p:nvSpPr>
          <p:spPr>
            <a:xfrm>
              <a:off x="8886552" y="1387406"/>
              <a:ext cx="2790001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3">
                      <a:lumMod val="25000"/>
                    </a:schemeClr>
                  </a:solidFill>
                  <a:latin typeface="Onest"/>
                </a:rPr>
                <a:t>Causes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3BAD57-4CD1-CEEA-A84B-B37DF5788C76}"/>
                </a:ext>
              </a:extLst>
            </p:cNvPr>
            <p:cNvSpPr/>
            <p:nvPr/>
          </p:nvSpPr>
          <p:spPr>
            <a:xfrm>
              <a:off x="8893046" y="2078888"/>
              <a:ext cx="2790000" cy="2700000"/>
            </a:xfrm>
            <a:prstGeom prst="rect">
              <a:avLst/>
            </a:prstGeom>
            <a:solidFill>
              <a:srgbClr val="F5EEDB">
                <a:lumMod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72CAC17D-8719-07EE-1498-09C71ACD1776}"/>
                </a:ext>
              </a:extLst>
            </p:cNvPr>
            <p:cNvSpPr/>
            <p:nvPr/>
          </p:nvSpPr>
          <p:spPr>
            <a:xfrm rot="5400000">
              <a:off x="10223935" y="48737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F5EEDB">
                <a:lumMod val="5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557F0F33-F252-8D97-21A8-06607FF8E5D1}"/>
                </a:ext>
              </a:extLst>
            </p:cNvPr>
            <p:cNvSpPr txBox="1"/>
            <p:nvPr/>
          </p:nvSpPr>
          <p:spPr>
            <a:xfrm>
              <a:off x="8986641" y="2389372"/>
              <a:ext cx="2602809" cy="20425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Difficulté à se projeter sur le long terme.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Diminution excessive de l’horizon de placement par recherche de sécurité.</a:t>
              </a:r>
              <a:endParaRPr lang="fr-FR" sz="1600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L’épargne ne travaille pas à son plein potentiel.</a:t>
              </a:r>
              <a:endParaRPr lang="fr-FR" sz="1100" dirty="0">
                <a:solidFill>
                  <a:srgbClr val="021C3C"/>
                </a:solidFill>
                <a:latin typeface="Onest" pitchFamily="2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7" y="512582"/>
            <a:ext cx="4941156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N°2 : Le client qui n’a pas d’objectifs clairs</a:t>
            </a:r>
          </a:p>
        </p:txBody>
      </p:sp>
      <p:pic>
        <p:nvPicPr>
          <p:cNvPr id="12" name="Image 1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78B6C98-2F42-D5F6-0313-3CB8C623C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6444820C-1076-7589-1767-12FE33B739A5}"/>
              </a:ext>
            </a:extLst>
          </p:cNvPr>
          <p:cNvGrpSpPr/>
          <p:nvPr/>
        </p:nvGrpSpPr>
        <p:grpSpPr>
          <a:xfrm>
            <a:off x="404567" y="5649095"/>
            <a:ext cx="3150000" cy="3395494"/>
            <a:chOff x="2607766" y="1376743"/>
            <a:chExt cx="2798187" cy="33954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1216AE-2CE6-2BE8-F9D4-F2B4B6C0DCC4}"/>
                </a:ext>
              </a:extLst>
            </p:cNvPr>
            <p:cNvSpPr/>
            <p:nvPr/>
          </p:nvSpPr>
          <p:spPr>
            <a:xfrm>
              <a:off x="2615953" y="2072237"/>
              <a:ext cx="2790000" cy="2700000"/>
            </a:xfrm>
            <a:prstGeom prst="rect">
              <a:avLst/>
            </a:prstGeom>
            <a:solidFill>
              <a:srgbClr val="D8E4EE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CEE4BDEE-77BF-85EB-027C-A58A895E2EBB}"/>
                </a:ext>
              </a:extLst>
            </p:cNvPr>
            <p:cNvSpPr txBox="1"/>
            <p:nvPr/>
          </p:nvSpPr>
          <p:spPr>
            <a:xfrm>
              <a:off x="2699502" y="2160353"/>
              <a:ext cx="2615358" cy="252376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Prendre du temps pour définir ses besoins futurs.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Associer chaque enveloppe à un horizon et un objectif précis :</a:t>
              </a:r>
            </a:p>
            <a:p>
              <a:pPr algn="ctr" defTabSz="914400"/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Livrets : Court terme</a:t>
              </a:r>
            </a:p>
            <a:p>
              <a:pPr algn="ctr" defTabSz="914400"/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Assurance-vie : Moyen terme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PEA / SCPI / Autres : Long terme</a:t>
              </a:r>
            </a:p>
          </p:txBody>
        </p:sp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6DEECB04-9513-0838-70E7-470EAE5D829B}"/>
                </a:ext>
              </a:extLst>
            </p:cNvPr>
            <p:cNvSpPr/>
            <p:nvPr/>
          </p:nvSpPr>
          <p:spPr>
            <a:xfrm rot="5400000">
              <a:off x="3945149" y="47754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D8E4EE">
                <a:lumMod val="50000"/>
                <a:alpha val="46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DC06846A-2A4D-D88E-4301-17489265297D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bg2">
                      <a:lumMod val="25000"/>
                    </a:schemeClr>
                  </a:solidFill>
                  <a:latin typeface="Onest"/>
                </a:rPr>
                <a:t>Solutions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110B3B4-B43E-C127-19F1-EC96DE1543BD}"/>
              </a:ext>
            </a:extLst>
          </p:cNvPr>
          <p:cNvGrpSpPr/>
          <p:nvPr/>
        </p:nvGrpSpPr>
        <p:grpSpPr>
          <a:xfrm>
            <a:off x="409182" y="1789049"/>
            <a:ext cx="3150000" cy="3393377"/>
            <a:chOff x="5757072" y="1408260"/>
            <a:chExt cx="2794094" cy="3104663"/>
          </a:xfrm>
        </p:grpSpPr>
        <p:sp>
          <p:nvSpPr>
            <p:cNvPr id="55" name="Rectangle: Rounded Corners 10">
              <a:extLst>
                <a:ext uri="{FF2B5EF4-FFF2-40B4-BE49-F238E27FC236}">
                  <a16:creationId xmlns:a16="http://schemas.microsoft.com/office/drawing/2014/main" id="{280DCAB7-4C76-3592-31E0-E5D439416143}"/>
                </a:ext>
              </a:extLst>
            </p:cNvPr>
            <p:cNvSpPr/>
            <p:nvPr/>
          </p:nvSpPr>
          <p:spPr>
            <a:xfrm rot="5400000">
              <a:off x="7094455" y="470156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98473E">
                <a:lumMod val="60000"/>
                <a:lumOff val="4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344A1361-8DAA-5F9B-4D09-1A20AD485B82}"/>
                </a:ext>
              </a:extLst>
            </p:cNvPr>
            <p:cNvSpPr txBox="1"/>
            <p:nvPr/>
          </p:nvSpPr>
          <p:spPr>
            <a:xfrm>
              <a:off x="5757072" y="1408260"/>
              <a:ext cx="2794094" cy="3942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4">
                      <a:lumMod val="75000"/>
                    </a:schemeClr>
                  </a:solidFill>
                  <a:latin typeface="Onest"/>
                </a:rPr>
                <a:t>Coûts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14E8AD-4CBF-0B9A-0EF2-1E684E19A33B}"/>
                </a:ext>
              </a:extLst>
            </p:cNvPr>
            <p:cNvSpPr/>
            <p:nvPr/>
          </p:nvSpPr>
          <p:spPr>
            <a:xfrm>
              <a:off x="5757747" y="2042643"/>
              <a:ext cx="2790000" cy="2470280"/>
            </a:xfrm>
            <a:prstGeom prst="rect">
              <a:avLst/>
            </a:prstGeom>
            <a:solidFill>
              <a:srgbClr val="EED7D5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24681CAC-2523-65AA-59F1-07EA59144D45}"/>
                </a:ext>
              </a:extLst>
            </p:cNvPr>
            <p:cNvSpPr txBox="1"/>
            <p:nvPr/>
          </p:nvSpPr>
          <p:spPr>
            <a:xfrm>
              <a:off x="5842569" y="2349738"/>
              <a:ext cx="2618050" cy="18584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L’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é</a:t>
              </a: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pargne est fréquemment investie sur des supports trop courts par rapport aux besoins réels.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Exemple 30 000€ qui dorment sur un livret pendant 10 ans : 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b="1" dirty="0">
                  <a:solidFill>
                    <a:srgbClr val="C0000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-11 645€</a:t>
              </a:r>
              <a:endParaRPr lang="fr-FR" sz="1100" b="1" dirty="0">
                <a:solidFill>
                  <a:srgbClr val="C00000"/>
                </a:solidFill>
                <a:latin typeface="Onest"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9E275236-319E-C24F-185A-C37A437CE22B}"/>
              </a:ext>
            </a:extLst>
          </p:cNvPr>
          <p:cNvGrpSpPr/>
          <p:nvPr/>
        </p:nvGrpSpPr>
        <p:grpSpPr>
          <a:xfrm>
            <a:off x="4042165" y="5649095"/>
            <a:ext cx="3150000" cy="3400202"/>
            <a:chOff x="2607766" y="1376743"/>
            <a:chExt cx="2798187" cy="340020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6EDFDA-9BE6-0F98-3041-F16F02C3F6A1}"/>
                </a:ext>
              </a:extLst>
            </p:cNvPr>
            <p:cNvSpPr/>
            <p:nvPr/>
          </p:nvSpPr>
          <p:spPr>
            <a:xfrm>
              <a:off x="2607766" y="2076945"/>
              <a:ext cx="2790000" cy="27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2" name="TextBox 24">
              <a:extLst>
                <a:ext uri="{FF2B5EF4-FFF2-40B4-BE49-F238E27FC236}">
                  <a16:creationId xmlns:a16="http://schemas.microsoft.com/office/drawing/2014/main" id="{A2B91A88-EE2B-5ED4-92DA-1E8FBBB2EDFA}"/>
                </a:ext>
              </a:extLst>
            </p:cNvPr>
            <p:cNvSpPr txBox="1"/>
            <p:nvPr/>
          </p:nvSpPr>
          <p:spPr>
            <a:xfrm>
              <a:off x="2661524" y="2197254"/>
              <a:ext cx="2615358" cy="24565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Exemple :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Placer 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7</a:t>
              </a: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000€ sur le livret A 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8 000€  sur une AV vision moyen terme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15 000€ à 50% en actions et 50% en SCPI pour le long terme</a:t>
              </a:r>
              <a:endParaRPr lang="fr-FR" sz="1600" dirty="0">
                <a:solidFill>
                  <a:srgbClr val="021C3C"/>
                </a:solidFill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1600" b="1" dirty="0">
                  <a:solidFill>
                    <a:srgbClr val="00B05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+11 645€</a:t>
              </a:r>
              <a:endParaRPr lang="fr-FR" sz="1600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: Rounded Corners 14">
              <a:extLst>
                <a:ext uri="{FF2B5EF4-FFF2-40B4-BE49-F238E27FC236}">
                  <a16:creationId xmlns:a16="http://schemas.microsoft.com/office/drawing/2014/main" id="{60510F9C-2B2E-0C80-A96D-73B9180AEB5B}"/>
                </a:ext>
              </a:extLst>
            </p:cNvPr>
            <p:cNvSpPr/>
            <p:nvPr/>
          </p:nvSpPr>
          <p:spPr>
            <a:xfrm rot="5400000">
              <a:off x="3945148" y="477549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6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B1A39F39-AFDF-9634-F422-DC99AAFFB0C9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  <a:latin typeface="Onest"/>
                </a:rPr>
                <a:t>Gains potentiels</a:t>
              </a:r>
            </a:p>
          </p:txBody>
        </p:sp>
      </p:grpSp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symbole, Graphique, cercle, logo&#10;&#10;Le contenu généré par l’IA peut être incorrect.">
            <a:extLst>
              <a:ext uri="{FF2B5EF4-FFF2-40B4-BE49-F238E27FC236}">
                <a16:creationId xmlns:a16="http://schemas.microsoft.com/office/drawing/2014/main" id="{1CFB0F74-89D1-3409-EA78-847901C1D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82" y="540746"/>
            <a:ext cx="105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7" y="512582"/>
            <a:ext cx="4941156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N°2 : Le client qui n’a pas d’objectifs clairs</a:t>
            </a:r>
          </a:p>
        </p:txBody>
      </p:sp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3D273C1B-79AC-EBF7-ECE6-D1E831DFA8DF}"/>
              </a:ext>
            </a:extLst>
          </p:cNvPr>
          <p:cNvSpPr txBox="1"/>
          <p:nvPr/>
        </p:nvSpPr>
        <p:spPr>
          <a:xfrm>
            <a:off x="0" y="8363197"/>
            <a:ext cx="7559675" cy="7718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Hypothèses : </a:t>
            </a: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Rendement net livrets : 2%/an </a:t>
            </a: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Rendements bruts : obligations : </a:t>
            </a:r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4,5%</a:t>
            </a:r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/an, actions : 9%/an, SCPI : 6%/an</a:t>
            </a:r>
          </a:p>
          <a:p>
            <a:pPr algn="ctr"/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Impôts : 18,4% à la sortie</a:t>
            </a:r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667208-57AD-2508-3656-80A53526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pic>
        <p:nvPicPr>
          <p:cNvPr id="5" name="Image 4" descr="Une image contenant symbole, Graphique, cercle, logo&#10;&#10;Le contenu généré par l’IA peut être incorrect.">
            <a:extLst>
              <a:ext uri="{FF2B5EF4-FFF2-40B4-BE49-F238E27FC236}">
                <a16:creationId xmlns:a16="http://schemas.microsoft.com/office/drawing/2014/main" id="{A62A663F-25D6-B69F-0EF1-839FF99F9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82" y="540746"/>
            <a:ext cx="1050000" cy="900000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39EEC541-3960-BAC2-CB03-A4CCD6D03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056943"/>
              </p:ext>
            </p:extLst>
          </p:nvPr>
        </p:nvGraphicFramePr>
        <p:xfrm>
          <a:off x="242995" y="2959417"/>
          <a:ext cx="7063741" cy="477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38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812BBE01-F1DF-88FC-726C-BA208920A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92" y="1036171"/>
            <a:ext cx="8999855" cy="8103235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5507986D-66F1-766A-537A-5CF588712070}"/>
              </a:ext>
            </a:extLst>
          </p:cNvPr>
          <p:cNvGrpSpPr/>
          <p:nvPr/>
        </p:nvGrpSpPr>
        <p:grpSpPr>
          <a:xfrm>
            <a:off x="4042165" y="1789049"/>
            <a:ext cx="3142701" cy="3391482"/>
            <a:chOff x="8886552" y="1387406"/>
            <a:chExt cx="2796494" cy="3391482"/>
          </a:xfrm>
        </p:grpSpPr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03A1B502-A225-B41C-79CE-0FD5FA19A32D}"/>
                </a:ext>
              </a:extLst>
            </p:cNvPr>
            <p:cNvSpPr txBox="1"/>
            <p:nvPr/>
          </p:nvSpPr>
          <p:spPr>
            <a:xfrm>
              <a:off x="8886552" y="1387406"/>
              <a:ext cx="2790001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3">
                      <a:lumMod val="25000"/>
                    </a:schemeClr>
                  </a:solidFill>
                  <a:latin typeface="Onest"/>
                </a:rPr>
                <a:t>Causes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3BAD57-4CD1-CEEA-A84B-B37DF5788C76}"/>
                </a:ext>
              </a:extLst>
            </p:cNvPr>
            <p:cNvSpPr/>
            <p:nvPr/>
          </p:nvSpPr>
          <p:spPr>
            <a:xfrm>
              <a:off x="8893046" y="2078888"/>
              <a:ext cx="2790000" cy="2700000"/>
            </a:xfrm>
            <a:prstGeom prst="rect">
              <a:avLst/>
            </a:prstGeom>
            <a:solidFill>
              <a:srgbClr val="F5EEDB">
                <a:lumMod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72CAC17D-8719-07EE-1498-09C71ACD1776}"/>
                </a:ext>
              </a:extLst>
            </p:cNvPr>
            <p:cNvSpPr/>
            <p:nvPr/>
          </p:nvSpPr>
          <p:spPr>
            <a:xfrm rot="5400000">
              <a:off x="10223935" y="48737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F5EEDB">
                <a:lumMod val="5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557F0F33-F252-8D97-21A8-06607FF8E5D1}"/>
                </a:ext>
              </a:extLst>
            </p:cNvPr>
            <p:cNvSpPr txBox="1"/>
            <p:nvPr/>
          </p:nvSpPr>
          <p:spPr>
            <a:xfrm>
              <a:off x="8980148" y="2408559"/>
              <a:ext cx="2602809" cy="204254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Manque de connaissances sur les enveloppes d’investissement.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Complexité de l’environnement fiscal.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Décisions prises par défaut plutôt que par stratégie.</a:t>
              </a:r>
              <a:endParaRPr lang="fr-FR" sz="1600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6" y="512582"/>
            <a:ext cx="5349119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N°3 : Le client qui n’utilise pas les bons outils</a:t>
            </a:r>
          </a:p>
        </p:txBody>
      </p:sp>
      <p:pic>
        <p:nvPicPr>
          <p:cNvPr id="12" name="Image 1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78B6C98-2F42-D5F6-0313-3CB8C623C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6444820C-1076-7589-1767-12FE33B739A5}"/>
              </a:ext>
            </a:extLst>
          </p:cNvPr>
          <p:cNvGrpSpPr/>
          <p:nvPr/>
        </p:nvGrpSpPr>
        <p:grpSpPr>
          <a:xfrm>
            <a:off x="404567" y="5649095"/>
            <a:ext cx="3150000" cy="3395494"/>
            <a:chOff x="2607766" y="1376743"/>
            <a:chExt cx="2798187" cy="33954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1216AE-2CE6-2BE8-F9D4-F2B4B6C0DCC4}"/>
                </a:ext>
              </a:extLst>
            </p:cNvPr>
            <p:cNvSpPr/>
            <p:nvPr/>
          </p:nvSpPr>
          <p:spPr>
            <a:xfrm>
              <a:off x="2615953" y="2072237"/>
              <a:ext cx="2790000" cy="2700000"/>
            </a:xfrm>
            <a:prstGeom prst="rect">
              <a:avLst/>
            </a:prstGeom>
            <a:solidFill>
              <a:srgbClr val="D8E4EE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CEE4BDEE-77BF-85EB-027C-A58A895E2EBB}"/>
                </a:ext>
              </a:extLst>
            </p:cNvPr>
            <p:cNvSpPr txBox="1"/>
            <p:nvPr/>
          </p:nvSpPr>
          <p:spPr>
            <a:xfrm>
              <a:off x="2706029" y="2606629"/>
              <a:ext cx="2615358" cy="16312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Bien étudier les possibilités avant de se lancer grâce aux ressources en ligne.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Ne pas hésitez à remettre en question ses choix initiaux</a:t>
              </a:r>
            </a:p>
          </p:txBody>
        </p:sp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6DEECB04-9513-0838-70E7-470EAE5D829B}"/>
                </a:ext>
              </a:extLst>
            </p:cNvPr>
            <p:cNvSpPr/>
            <p:nvPr/>
          </p:nvSpPr>
          <p:spPr>
            <a:xfrm rot="5400000">
              <a:off x="3945149" y="47754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D8E4EE">
                <a:lumMod val="50000"/>
                <a:alpha val="46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DC06846A-2A4D-D88E-4301-17489265297D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bg2">
                      <a:lumMod val="25000"/>
                    </a:schemeClr>
                  </a:solidFill>
                  <a:latin typeface="Onest"/>
                </a:rPr>
                <a:t>Solutions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110B3B4-B43E-C127-19F1-EC96DE1543BD}"/>
              </a:ext>
            </a:extLst>
          </p:cNvPr>
          <p:cNvGrpSpPr/>
          <p:nvPr/>
        </p:nvGrpSpPr>
        <p:grpSpPr>
          <a:xfrm>
            <a:off x="409182" y="1789049"/>
            <a:ext cx="3150000" cy="3393377"/>
            <a:chOff x="5757072" y="1408260"/>
            <a:chExt cx="2794094" cy="3104663"/>
          </a:xfrm>
        </p:grpSpPr>
        <p:sp>
          <p:nvSpPr>
            <p:cNvPr id="55" name="Rectangle: Rounded Corners 10">
              <a:extLst>
                <a:ext uri="{FF2B5EF4-FFF2-40B4-BE49-F238E27FC236}">
                  <a16:creationId xmlns:a16="http://schemas.microsoft.com/office/drawing/2014/main" id="{280DCAB7-4C76-3592-31E0-E5D439416143}"/>
                </a:ext>
              </a:extLst>
            </p:cNvPr>
            <p:cNvSpPr/>
            <p:nvPr/>
          </p:nvSpPr>
          <p:spPr>
            <a:xfrm rot="5400000">
              <a:off x="7094455" y="470156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98473E">
                <a:lumMod val="60000"/>
                <a:lumOff val="4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344A1361-8DAA-5F9B-4D09-1A20AD485B82}"/>
                </a:ext>
              </a:extLst>
            </p:cNvPr>
            <p:cNvSpPr txBox="1"/>
            <p:nvPr/>
          </p:nvSpPr>
          <p:spPr>
            <a:xfrm>
              <a:off x="5757072" y="1408260"/>
              <a:ext cx="2794094" cy="3942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4">
                      <a:lumMod val="75000"/>
                    </a:schemeClr>
                  </a:solidFill>
                  <a:latin typeface="Onest"/>
                </a:rPr>
                <a:t>Coûts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14E8AD-4CBF-0B9A-0EF2-1E684E19A33B}"/>
                </a:ext>
              </a:extLst>
            </p:cNvPr>
            <p:cNvSpPr/>
            <p:nvPr/>
          </p:nvSpPr>
          <p:spPr>
            <a:xfrm>
              <a:off x="5757747" y="2042643"/>
              <a:ext cx="2790000" cy="2470280"/>
            </a:xfrm>
            <a:prstGeom prst="rect">
              <a:avLst/>
            </a:prstGeom>
            <a:solidFill>
              <a:srgbClr val="EED7D5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24681CAC-2523-65AA-59F1-07EA59144D45}"/>
                </a:ext>
              </a:extLst>
            </p:cNvPr>
            <p:cNvSpPr txBox="1"/>
            <p:nvPr/>
          </p:nvSpPr>
          <p:spPr>
            <a:xfrm>
              <a:off x="5844580" y="2234164"/>
              <a:ext cx="2618050" cy="20837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Investir en compte-titres plutôt qu’en PEA : </a:t>
              </a: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cs typeface="Times New Roman" panose="02020603050405020304" pitchFamily="18" charset="0"/>
                </a:rPr>
                <a:t>+12,8% de fiscalité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Investir en assurance-vie plutôt qu’en PEA : </a:t>
              </a:r>
              <a:r>
                <a:rPr lang="fr-FR" sz="1600" dirty="0">
                  <a:solidFill>
                    <a:srgbClr val="C0000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+</a:t>
              </a: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0,5% de frais annuels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cs typeface="Times New Roman" panose="02020603050405020304" pitchFamily="18" charset="0"/>
                </a:rPr>
                <a:t>Mettre en location en nue propriété plutôt qu’en LMNP : </a:t>
              </a: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cs typeface="Times New Roman" panose="02020603050405020304" pitchFamily="18" charset="0"/>
                </a:rPr>
                <a:t>jusqu’à +63,4% de fiscalité</a:t>
              </a:r>
              <a:endParaRPr lang="fr-FR" sz="1100" b="1" dirty="0">
                <a:solidFill>
                  <a:srgbClr val="C00000"/>
                </a:solidFill>
                <a:latin typeface="Onest"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9E275236-319E-C24F-185A-C37A437CE22B}"/>
              </a:ext>
            </a:extLst>
          </p:cNvPr>
          <p:cNvGrpSpPr/>
          <p:nvPr/>
        </p:nvGrpSpPr>
        <p:grpSpPr>
          <a:xfrm>
            <a:off x="4042165" y="5649095"/>
            <a:ext cx="3150000" cy="3400202"/>
            <a:chOff x="2607766" y="1376743"/>
            <a:chExt cx="2798187" cy="340020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6EDFDA-9BE6-0F98-3041-F16F02C3F6A1}"/>
                </a:ext>
              </a:extLst>
            </p:cNvPr>
            <p:cNvSpPr/>
            <p:nvPr/>
          </p:nvSpPr>
          <p:spPr>
            <a:xfrm>
              <a:off x="2607766" y="2076945"/>
              <a:ext cx="2790000" cy="27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2" name="TextBox 24">
              <a:extLst>
                <a:ext uri="{FF2B5EF4-FFF2-40B4-BE49-F238E27FC236}">
                  <a16:creationId xmlns:a16="http://schemas.microsoft.com/office/drawing/2014/main" id="{A2B91A88-EE2B-5ED4-92DA-1E8FBBB2EDFA}"/>
                </a:ext>
              </a:extLst>
            </p:cNvPr>
            <p:cNvSpPr txBox="1"/>
            <p:nvPr/>
          </p:nvSpPr>
          <p:spPr>
            <a:xfrm>
              <a:off x="2692698" y="3167261"/>
              <a:ext cx="2615358" cy="5200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Exemples dans le tableau page suivante</a:t>
              </a:r>
            </a:p>
          </p:txBody>
        </p:sp>
        <p:sp>
          <p:nvSpPr>
            <p:cNvPr id="93" name="Rectangle: Rounded Corners 14">
              <a:extLst>
                <a:ext uri="{FF2B5EF4-FFF2-40B4-BE49-F238E27FC236}">
                  <a16:creationId xmlns:a16="http://schemas.microsoft.com/office/drawing/2014/main" id="{60510F9C-2B2E-0C80-A96D-73B9180AEB5B}"/>
                </a:ext>
              </a:extLst>
            </p:cNvPr>
            <p:cNvSpPr/>
            <p:nvPr/>
          </p:nvSpPr>
          <p:spPr>
            <a:xfrm rot="5400000">
              <a:off x="3945148" y="477549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6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B1A39F39-AFDF-9634-F422-DC99AAFFB0C9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  <a:latin typeface="Onest"/>
                </a:rPr>
                <a:t>Gains potentiels</a:t>
              </a:r>
            </a:p>
          </p:txBody>
        </p:sp>
      </p:grpSp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capture d’écran, conception, art&#10;&#10;Le contenu généré par l’IA peut être incorrect.">
            <a:extLst>
              <a:ext uri="{FF2B5EF4-FFF2-40B4-BE49-F238E27FC236}">
                <a16:creationId xmlns:a16="http://schemas.microsoft.com/office/drawing/2014/main" id="{BB36BB42-B9CB-89D1-E426-4B8780F05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26" y="566157"/>
            <a:ext cx="90189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3D273C1B-79AC-EBF7-ECE6-D1E831DFA8DF}"/>
              </a:ext>
            </a:extLst>
          </p:cNvPr>
          <p:cNvSpPr txBox="1"/>
          <p:nvPr/>
        </p:nvSpPr>
        <p:spPr>
          <a:xfrm>
            <a:off x="0" y="8388350"/>
            <a:ext cx="7559675" cy="74670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Hypothèses : </a:t>
            </a: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Rendement net livrets : 2%/an </a:t>
            </a:r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     Inflation : 2%/an</a:t>
            </a:r>
            <a:endParaRPr lang="fr-FR" sz="1200" i="1" dirty="0">
              <a:effectLst/>
              <a:latin typeface="Ones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Rendements bruts : obligations : </a:t>
            </a:r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4,5%</a:t>
            </a:r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/an, actions : 9%/an, SCPI : 6%/an</a:t>
            </a:r>
          </a:p>
          <a:p>
            <a:pPr algn="ctr"/>
            <a:r>
              <a:rPr lang="fr-FR" sz="12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Impôts PEA/AV : 18,4% à la sortie       Impôts CTO : 31,4% à la sortie</a:t>
            </a:r>
            <a:r>
              <a:rPr lang="fr-FR" sz="12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667208-57AD-2508-3656-80A53526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pic>
        <p:nvPicPr>
          <p:cNvPr id="2" name="Image 1" descr="Une image contenant capture d’écran, conception, art&#10;&#10;Le contenu généré par l’IA peut être incorrect.">
            <a:extLst>
              <a:ext uri="{FF2B5EF4-FFF2-40B4-BE49-F238E27FC236}">
                <a16:creationId xmlns:a16="http://schemas.microsoft.com/office/drawing/2014/main" id="{9A8B4531-7651-1570-C6B2-0AE997E5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26" y="566157"/>
            <a:ext cx="901897" cy="90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FB4C41-FDB7-31D5-08BD-F5FC8E32B455}"/>
              </a:ext>
            </a:extLst>
          </p:cNvPr>
          <p:cNvSpPr txBox="1">
            <a:spLocks/>
          </p:cNvSpPr>
          <p:nvPr/>
        </p:nvSpPr>
        <p:spPr>
          <a:xfrm>
            <a:off x="404566" y="512582"/>
            <a:ext cx="5349119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N°3 : Le client qui n’utilise pas les bons outils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7B02C03-FD4D-2D29-297E-7E74036F1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26587"/>
              </p:ext>
            </p:extLst>
          </p:nvPr>
        </p:nvGraphicFramePr>
        <p:xfrm>
          <a:off x="405688" y="1957521"/>
          <a:ext cx="6738356" cy="59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617">
                  <a:extLst>
                    <a:ext uri="{9D8B030D-6E8A-4147-A177-3AD203B41FA5}">
                      <a16:colId xmlns:a16="http://schemas.microsoft.com/office/drawing/2014/main" val="3071128922"/>
                    </a:ext>
                  </a:extLst>
                </a:gridCol>
                <a:gridCol w="3963739">
                  <a:extLst>
                    <a:ext uri="{9D8B030D-6E8A-4147-A177-3AD203B41FA5}">
                      <a16:colId xmlns:a16="http://schemas.microsoft.com/office/drawing/2014/main" val="347156367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Bonnes pratiques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Impact des bons outils sur la performance à 10 ans (30 000€ investis)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3026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Trop de frais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9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i="1" dirty="0"/>
                        <a:t>Investir en PEA plutôt que sur une assurance-vie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Des frais passant de 0,5%/an à 0% :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+2 600€</a:t>
                      </a:r>
                      <a:endParaRPr lang="fr-FR" sz="1600" dirty="0"/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84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i="1" dirty="0"/>
                        <a:t>Investir en ETF plutôt qu’en fonds actifs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Des frais passant de 1,5% en moyenne à 0,3%/an :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+5 900€</a:t>
                      </a:r>
                      <a:endParaRPr lang="fr-FR" sz="1600" dirty="0"/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8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fr-FR" sz="1600" i="1" dirty="0"/>
                        <a:t>Utiliser la gestion libre de l’assurance-vie la plus compétitive du marché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Des frais passant de 1,5% en moyenne à 0,5%/an :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+7 500€</a:t>
                      </a:r>
                      <a:endParaRPr lang="fr-FR" sz="1600" dirty="0"/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88199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Fiscalité non optimisée</a:t>
                      </a:r>
                    </a:p>
                  </a:txBody>
                  <a:tcPr anchor="ctr">
                    <a:solidFill>
                      <a:schemeClr val="accent3">
                        <a:lumMod val="9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62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Mettre en location son bien immobilier en LMNP plutôt qu’en location nue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Permet de diminuer les revenus imposables par les amortissements :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+38 400€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 600€ de loyer, des revenus ramenés à 0 et une TMI de 30%.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45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Utiliser un PEA plutôt qu’un compte-titres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Permet d’éviter l’imposition sur le revenu (12,8%) : </a:t>
                      </a:r>
                      <a:r>
                        <a:rPr lang="fr-FR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+5 300€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254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Investir sa participation et son intéressement dans son Plan Epargne Entreprise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Permet d’éviter les cotisations sociales et l’impôt sur le revenu :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+900€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 2000€ de prime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8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05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812BBE01-F1DF-88FC-726C-BA208920A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92" y="1036171"/>
            <a:ext cx="8999855" cy="8103235"/>
          </a:xfrm>
          <a:prstGeom prst="rect">
            <a:avLst/>
          </a:prstGeom>
        </p:spPr>
      </p:pic>
      <p:grpSp>
        <p:nvGrpSpPr>
          <p:cNvPr id="83" name="Groupe 82">
            <a:extLst>
              <a:ext uri="{FF2B5EF4-FFF2-40B4-BE49-F238E27FC236}">
                <a16:creationId xmlns:a16="http://schemas.microsoft.com/office/drawing/2014/main" id="{5507986D-66F1-766A-537A-5CF588712070}"/>
              </a:ext>
            </a:extLst>
          </p:cNvPr>
          <p:cNvGrpSpPr/>
          <p:nvPr/>
        </p:nvGrpSpPr>
        <p:grpSpPr>
          <a:xfrm>
            <a:off x="4042165" y="1789049"/>
            <a:ext cx="3142701" cy="3391482"/>
            <a:chOff x="8886552" y="1387406"/>
            <a:chExt cx="2796494" cy="3391482"/>
          </a:xfrm>
        </p:grpSpPr>
        <p:sp>
          <p:nvSpPr>
            <p:cNvPr id="62" name="TextBox 24">
              <a:extLst>
                <a:ext uri="{FF2B5EF4-FFF2-40B4-BE49-F238E27FC236}">
                  <a16:creationId xmlns:a16="http://schemas.microsoft.com/office/drawing/2014/main" id="{03A1B502-A225-B41C-79CE-0FD5FA19A32D}"/>
                </a:ext>
              </a:extLst>
            </p:cNvPr>
            <p:cNvSpPr txBox="1"/>
            <p:nvPr/>
          </p:nvSpPr>
          <p:spPr>
            <a:xfrm>
              <a:off x="8886552" y="1387406"/>
              <a:ext cx="2790001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3">
                      <a:lumMod val="25000"/>
                    </a:schemeClr>
                  </a:solidFill>
                  <a:latin typeface="Onest"/>
                </a:rPr>
                <a:t>Causes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3BAD57-4CD1-CEEA-A84B-B37DF5788C76}"/>
                </a:ext>
              </a:extLst>
            </p:cNvPr>
            <p:cNvSpPr/>
            <p:nvPr/>
          </p:nvSpPr>
          <p:spPr>
            <a:xfrm>
              <a:off x="8893046" y="2078888"/>
              <a:ext cx="2790000" cy="2700000"/>
            </a:xfrm>
            <a:prstGeom prst="rect">
              <a:avLst/>
            </a:prstGeom>
            <a:solidFill>
              <a:srgbClr val="F5EEDB">
                <a:lumMod val="9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72CAC17D-8719-07EE-1498-09C71ACD1776}"/>
                </a:ext>
              </a:extLst>
            </p:cNvPr>
            <p:cNvSpPr/>
            <p:nvPr/>
          </p:nvSpPr>
          <p:spPr>
            <a:xfrm rot="5400000">
              <a:off x="10223935" y="48737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F5EEDB">
                <a:lumMod val="5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557F0F33-F252-8D97-21A8-06607FF8E5D1}"/>
                </a:ext>
              </a:extLst>
            </p:cNvPr>
            <p:cNvSpPr txBox="1"/>
            <p:nvPr/>
          </p:nvSpPr>
          <p:spPr>
            <a:xfrm>
              <a:off x="8980148" y="2538434"/>
              <a:ext cx="2602809" cy="17790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Mauvaise appréciation du risque global.</a:t>
              </a:r>
            </a:p>
            <a:p>
              <a:pPr marL="34290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Concertation excessive du patrimoine.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"/>
              </a:pP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Absence d’anticipation successorale.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6" y="512582"/>
            <a:ext cx="5588271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N°4 : Le client qui ne protège ni lui ni sa famille</a:t>
            </a:r>
          </a:p>
        </p:txBody>
      </p:sp>
      <p:pic>
        <p:nvPicPr>
          <p:cNvPr id="12" name="Image 1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278B6C98-2F42-D5F6-0313-3CB8C623C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6444820C-1076-7589-1767-12FE33B739A5}"/>
              </a:ext>
            </a:extLst>
          </p:cNvPr>
          <p:cNvGrpSpPr/>
          <p:nvPr/>
        </p:nvGrpSpPr>
        <p:grpSpPr>
          <a:xfrm>
            <a:off x="404567" y="5649095"/>
            <a:ext cx="3150000" cy="3395494"/>
            <a:chOff x="2607766" y="1376743"/>
            <a:chExt cx="2798187" cy="33954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61216AE-2CE6-2BE8-F9D4-F2B4B6C0DCC4}"/>
                </a:ext>
              </a:extLst>
            </p:cNvPr>
            <p:cNvSpPr/>
            <p:nvPr/>
          </p:nvSpPr>
          <p:spPr>
            <a:xfrm>
              <a:off x="2615953" y="2072237"/>
              <a:ext cx="2790000" cy="2700000"/>
            </a:xfrm>
            <a:prstGeom prst="rect">
              <a:avLst/>
            </a:prstGeom>
            <a:solidFill>
              <a:srgbClr val="D8E4EE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CEE4BDEE-77BF-85EB-027C-A58A895E2EBB}"/>
                </a:ext>
              </a:extLst>
            </p:cNvPr>
            <p:cNvSpPr txBox="1"/>
            <p:nvPr/>
          </p:nvSpPr>
          <p:spPr>
            <a:xfrm>
              <a:off x="2701230" y="2452740"/>
              <a:ext cx="2615358" cy="193899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Etudier sa situation globale et ses dépendances.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Diversifier ses placements.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Rédiger un testament.</a:t>
              </a:r>
            </a:p>
            <a:p>
              <a:pPr marL="342900" indent="-342900" defTabSz="91440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fr-FR" sz="1600" dirty="0">
                  <a:solidFill>
                    <a:srgbClr val="021C3C"/>
                  </a:solidFill>
                  <a:latin typeface="Onest"/>
                </a:rPr>
                <a:t>Anticiper sa succession, quel que soit votre âge.</a:t>
              </a:r>
            </a:p>
          </p:txBody>
        </p:sp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6DEECB04-9513-0838-70E7-470EAE5D829B}"/>
                </a:ext>
              </a:extLst>
            </p:cNvPr>
            <p:cNvSpPr/>
            <p:nvPr/>
          </p:nvSpPr>
          <p:spPr>
            <a:xfrm rot="5400000">
              <a:off x="3945149" y="477548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D8E4EE">
                <a:lumMod val="50000"/>
                <a:alpha val="46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DC06846A-2A4D-D88E-4301-17489265297D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bg2">
                      <a:lumMod val="25000"/>
                    </a:schemeClr>
                  </a:solidFill>
                  <a:latin typeface="Onest"/>
                </a:rPr>
                <a:t>Solutions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110B3B4-B43E-C127-19F1-EC96DE1543BD}"/>
              </a:ext>
            </a:extLst>
          </p:cNvPr>
          <p:cNvGrpSpPr/>
          <p:nvPr/>
        </p:nvGrpSpPr>
        <p:grpSpPr>
          <a:xfrm>
            <a:off x="409182" y="1789049"/>
            <a:ext cx="3150000" cy="3393377"/>
            <a:chOff x="5757072" y="1408260"/>
            <a:chExt cx="2794094" cy="3104663"/>
          </a:xfrm>
        </p:grpSpPr>
        <p:sp>
          <p:nvSpPr>
            <p:cNvPr id="55" name="Rectangle: Rounded Corners 10">
              <a:extLst>
                <a:ext uri="{FF2B5EF4-FFF2-40B4-BE49-F238E27FC236}">
                  <a16:creationId xmlns:a16="http://schemas.microsoft.com/office/drawing/2014/main" id="{280DCAB7-4C76-3592-31E0-E5D439416143}"/>
                </a:ext>
              </a:extLst>
            </p:cNvPr>
            <p:cNvSpPr/>
            <p:nvPr/>
          </p:nvSpPr>
          <p:spPr>
            <a:xfrm rot="5400000">
              <a:off x="7094455" y="470156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rgbClr val="98473E">
                <a:lumMod val="60000"/>
                <a:lumOff val="40000"/>
              </a:srgb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60" name="TextBox 24">
              <a:extLst>
                <a:ext uri="{FF2B5EF4-FFF2-40B4-BE49-F238E27FC236}">
                  <a16:creationId xmlns:a16="http://schemas.microsoft.com/office/drawing/2014/main" id="{344A1361-8DAA-5F9B-4D09-1A20AD485B82}"/>
                </a:ext>
              </a:extLst>
            </p:cNvPr>
            <p:cNvSpPr txBox="1"/>
            <p:nvPr/>
          </p:nvSpPr>
          <p:spPr>
            <a:xfrm>
              <a:off x="5757072" y="1408260"/>
              <a:ext cx="2794094" cy="39422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4">
                      <a:lumMod val="75000"/>
                    </a:schemeClr>
                  </a:solidFill>
                  <a:latin typeface="Onest"/>
                </a:rPr>
                <a:t>Coûts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F14E8AD-4CBF-0B9A-0EF2-1E684E19A33B}"/>
                </a:ext>
              </a:extLst>
            </p:cNvPr>
            <p:cNvSpPr/>
            <p:nvPr/>
          </p:nvSpPr>
          <p:spPr>
            <a:xfrm>
              <a:off x="5757747" y="2042643"/>
              <a:ext cx="2790000" cy="2470280"/>
            </a:xfrm>
            <a:prstGeom prst="rect">
              <a:avLst/>
            </a:prstGeom>
            <a:solidFill>
              <a:srgbClr val="EED7D5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75" name="TextBox 24">
              <a:extLst>
                <a:ext uri="{FF2B5EF4-FFF2-40B4-BE49-F238E27FC236}">
                  <a16:creationId xmlns:a16="http://schemas.microsoft.com/office/drawing/2014/main" id="{24681CAC-2523-65AA-59F1-07EA59144D45}"/>
                </a:ext>
              </a:extLst>
            </p:cNvPr>
            <p:cNvSpPr txBox="1"/>
            <p:nvPr/>
          </p:nvSpPr>
          <p:spPr>
            <a:xfrm>
              <a:off x="5836913" y="2162930"/>
              <a:ext cx="2618050" cy="22245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spcAft>
                  <a:spcPts val="1200"/>
                </a:spcAft>
              </a:pPr>
              <a:r>
                <a:rPr lang="fr-FR" sz="1600" b="1" dirty="0">
                  <a:solidFill>
                    <a:srgbClr val="C00000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Dépendance</a:t>
              </a:r>
              <a:r>
                <a:rPr lang="fr-FR" sz="1600" dirty="0">
                  <a:solidFill>
                    <a:srgbClr val="021C3C"/>
                  </a:solidFill>
                  <a:effectLst/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émotionnelle et financière à son entreprise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cs typeface="Times New Roman" panose="02020603050405020304" pitchFamily="18" charset="0"/>
                </a:rPr>
                <a:t>Fortes variations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cs typeface="Times New Roman" panose="02020603050405020304" pitchFamily="18" charset="0"/>
                </a:rPr>
                <a:t> du patrimoine à cause d’un actif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cs typeface="Times New Roman" panose="02020603050405020304" pitchFamily="18" charset="0"/>
                </a:rPr>
                <a:t>Enfant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cs typeface="Times New Roman" panose="02020603050405020304" pitchFamily="18" charset="0"/>
                </a:rPr>
                <a:t> devenu propriétaire de la résidence principale</a:t>
              </a:r>
            </a:p>
            <a:p>
              <a:pPr algn="ctr" defTabSz="914400">
                <a:spcAft>
                  <a:spcPts val="1200"/>
                </a:spcAft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cs typeface="Times New Roman" panose="02020603050405020304" pitchFamily="18" charset="0"/>
                </a:rPr>
                <a:t> Imposition </a:t>
              </a:r>
              <a:r>
                <a:rPr lang="fr-FR" sz="1600" b="1" dirty="0">
                  <a:solidFill>
                    <a:srgbClr val="C00000"/>
                  </a:solidFill>
                  <a:latin typeface="Onest" pitchFamily="2" charset="0"/>
                  <a:cs typeface="Times New Roman" panose="02020603050405020304" pitchFamily="18" charset="0"/>
                </a:rPr>
                <a:t>élevée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cs typeface="Times New Roman" panose="02020603050405020304" pitchFamily="18" charset="0"/>
                </a:rPr>
                <a:t> lors de la succession</a:t>
              </a:r>
              <a:endParaRPr lang="fr-FR" sz="1100" b="1" dirty="0">
                <a:solidFill>
                  <a:srgbClr val="C00000"/>
                </a:solidFill>
                <a:latin typeface="Onest"/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9E275236-319E-C24F-185A-C37A437CE22B}"/>
              </a:ext>
            </a:extLst>
          </p:cNvPr>
          <p:cNvGrpSpPr/>
          <p:nvPr/>
        </p:nvGrpSpPr>
        <p:grpSpPr>
          <a:xfrm>
            <a:off x="4042165" y="5649095"/>
            <a:ext cx="3150000" cy="3400202"/>
            <a:chOff x="2607766" y="1376743"/>
            <a:chExt cx="2798187" cy="340020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6EDFDA-9BE6-0F98-3041-F16F02C3F6A1}"/>
                </a:ext>
              </a:extLst>
            </p:cNvPr>
            <p:cNvSpPr/>
            <p:nvPr/>
          </p:nvSpPr>
          <p:spPr>
            <a:xfrm>
              <a:off x="2607766" y="2076945"/>
              <a:ext cx="2790000" cy="27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2" name="TextBox 24">
              <a:extLst>
                <a:ext uri="{FF2B5EF4-FFF2-40B4-BE49-F238E27FC236}">
                  <a16:creationId xmlns:a16="http://schemas.microsoft.com/office/drawing/2014/main" id="{A2B91A88-EE2B-5ED4-92DA-1E8FBBB2EDFA}"/>
                </a:ext>
              </a:extLst>
            </p:cNvPr>
            <p:cNvSpPr txBox="1"/>
            <p:nvPr/>
          </p:nvSpPr>
          <p:spPr>
            <a:xfrm>
              <a:off x="2692698" y="2240085"/>
              <a:ext cx="2615358" cy="236430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Plus de</a:t>
              </a:r>
              <a:r>
                <a:rPr lang="fr-FR" sz="1600" b="1" dirty="0">
                  <a:solidFill>
                    <a:srgbClr val="00B050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sérénité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en cas d’accidents de la vie :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Perte d’emploi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Faillite d’entreprise</a:t>
              </a: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Décès accidentel</a:t>
              </a:r>
            </a:p>
            <a:p>
              <a:pPr algn="ctr">
                <a:lnSpc>
                  <a:spcPct val="107000"/>
                </a:lnSpc>
              </a:pPr>
              <a:endParaRPr lang="fr-FR" sz="1600" dirty="0">
                <a:solidFill>
                  <a:srgbClr val="021C3C"/>
                </a:solidFill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Imposition sur les successions </a:t>
              </a:r>
              <a:r>
                <a:rPr lang="fr-FR" sz="1600" b="1" dirty="0">
                  <a:solidFill>
                    <a:srgbClr val="00B050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évitée</a:t>
              </a:r>
              <a:r>
                <a:rPr lang="fr-FR" sz="1600" dirty="0">
                  <a:solidFill>
                    <a:srgbClr val="021C3C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 ou </a:t>
              </a:r>
              <a:r>
                <a:rPr lang="fr-FR" sz="1600" b="1" dirty="0">
                  <a:solidFill>
                    <a:srgbClr val="00B050"/>
                  </a:solidFill>
                  <a:latin typeface="Onest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réduite</a:t>
              </a:r>
            </a:p>
            <a:p>
              <a:pPr algn="ctr">
                <a:lnSpc>
                  <a:spcPct val="107000"/>
                </a:lnSpc>
              </a:pPr>
              <a:endParaRPr lang="fr-FR" sz="1600" dirty="0">
                <a:solidFill>
                  <a:srgbClr val="021C3C"/>
                </a:solidFill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: Rounded Corners 14">
              <a:extLst>
                <a:ext uri="{FF2B5EF4-FFF2-40B4-BE49-F238E27FC236}">
                  <a16:creationId xmlns:a16="http://schemas.microsoft.com/office/drawing/2014/main" id="{60510F9C-2B2E-0C80-A96D-73B9180AEB5B}"/>
                </a:ext>
              </a:extLst>
            </p:cNvPr>
            <p:cNvSpPr/>
            <p:nvPr/>
          </p:nvSpPr>
          <p:spPr>
            <a:xfrm rot="5400000">
              <a:off x="3945148" y="477549"/>
              <a:ext cx="115235" cy="2790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46000"/>
              </a:schemeClr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"/>
                <a:ea typeface="+mn-ea"/>
                <a:cs typeface="+mn-cs"/>
              </a:endParaRPr>
            </a:p>
          </p:txBody>
        </p:sp>
        <p:sp>
          <p:nvSpPr>
            <p:cNvPr id="94" name="TextBox 24">
              <a:extLst>
                <a:ext uri="{FF2B5EF4-FFF2-40B4-BE49-F238E27FC236}">
                  <a16:creationId xmlns:a16="http://schemas.microsoft.com/office/drawing/2014/main" id="{B1A39F39-AFDF-9634-F422-DC99AAFFB0C9}"/>
                </a:ext>
              </a:extLst>
            </p:cNvPr>
            <p:cNvSpPr txBox="1"/>
            <p:nvPr/>
          </p:nvSpPr>
          <p:spPr>
            <a:xfrm>
              <a:off x="2607766" y="1376743"/>
              <a:ext cx="279818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fr-FR" sz="2800" b="1" dirty="0">
                  <a:solidFill>
                    <a:schemeClr val="accent2">
                      <a:lumMod val="75000"/>
                    </a:schemeClr>
                  </a:solidFill>
                  <a:latin typeface="Onest"/>
                </a:rPr>
                <a:t>Gains potentiels</a:t>
              </a:r>
            </a:p>
          </p:txBody>
        </p:sp>
      </p:grpSp>
      <p:sp>
        <p:nvSpPr>
          <p:cNvPr id="96" name="TextBox 35">
            <a:extLst>
              <a:ext uri="{FF2B5EF4-FFF2-40B4-BE49-F238E27FC236}">
                <a16:creationId xmlns:a16="http://schemas.microsoft.com/office/drawing/2014/main" id="{2BB951BF-1494-A144-7E31-C0C41E73D8BA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0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Cette présentation ne constitue pas un conseil en investissement. Cette simulation est basée sur les performances passées, mais celles-ci ne préjugent pas des performances futures. Tout investissement présente un risque de perte en capital.</a:t>
            </a:r>
            <a:endParaRPr lang="fr-FR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Graphique, cercl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44EC197-42FA-7EB2-02D6-42C3787DF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6" y="566157"/>
            <a:ext cx="99177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7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A989EE-F613-A995-7E47-82266B4D1709}"/>
              </a:ext>
            </a:extLst>
          </p:cNvPr>
          <p:cNvSpPr txBox="1">
            <a:spLocks/>
          </p:cNvSpPr>
          <p:nvPr/>
        </p:nvSpPr>
        <p:spPr>
          <a:xfrm>
            <a:off x="404567" y="512582"/>
            <a:ext cx="4941156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Onest ExtraBold" pitchFamily="2" charset="0"/>
              </a:rPr>
              <a:t>Le mot de la fin</a:t>
            </a:r>
          </a:p>
        </p:txBody>
      </p:sp>
      <p:pic>
        <p:nvPicPr>
          <p:cNvPr id="4" name="Image 3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AC667208-57AD-2508-3656-80A53526B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59" y="9360731"/>
            <a:ext cx="3599815" cy="665480"/>
          </a:xfrm>
          <a:prstGeom prst="rect">
            <a:avLst/>
          </a:prstGeom>
        </p:spPr>
      </p:pic>
      <p:sp>
        <p:nvSpPr>
          <p:cNvPr id="2" name="TextBox 35">
            <a:extLst>
              <a:ext uri="{FF2B5EF4-FFF2-40B4-BE49-F238E27FC236}">
                <a16:creationId xmlns:a16="http://schemas.microsoft.com/office/drawing/2014/main" id="{C8F74395-1796-68F5-080D-AF446852A7E7}"/>
              </a:ext>
            </a:extLst>
          </p:cNvPr>
          <p:cNvSpPr txBox="1"/>
          <p:nvPr/>
        </p:nvSpPr>
        <p:spPr>
          <a:xfrm>
            <a:off x="164439" y="1738157"/>
            <a:ext cx="7230795" cy="40843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24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Mettez en place un cadre clair, efficace, simple et optimisé.</a:t>
            </a:r>
          </a:p>
          <a:p>
            <a:pPr algn="ctr"/>
            <a:endParaRPr lang="fr-FR" sz="2400" i="1" dirty="0">
              <a:latin typeface="Ones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Disciplinez-vous et investissez régulièrement pour vos objectifs de vie.</a:t>
            </a:r>
          </a:p>
          <a:p>
            <a:pPr algn="ctr"/>
            <a:endParaRPr lang="fr-FR" sz="2400" i="1" dirty="0">
              <a:latin typeface="Ones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i="1" dirty="0">
                <a:effectLst/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Posez-vous des questions lors de changements majeurs.</a:t>
            </a:r>
          </a:p>
          <a:p>
            <a:pPr algn="ctr"/>
            <a:endParaRPr lang="fr-FR" sz="2400" i="1" dirty="0">
              <a:effectLst/>
              <a:latin typeface="Ones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i="1" dirty="0">
                <a:latin typeface="Ones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Et surtout allouer votre temps sur ce qui compte vraiment.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3A67B06B-04B8-8C6B-388C-0E7B7C6A0228}"/>
              </a:ext>
            </a:extLst>
          </p:cNvPr>
          <p:cNvSpPr txBox="1"/>
          <p:nvPr/>
        </p:nvSpPr>
        <p:spPr>
          <a:xfrm>
            <a:off x="0" y="10247536"/>
            <a:ext cx="7559675" cy="44427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1100" dirty="0" err="1">
                <a:effectLst/>
                <a:latin typeface="Ones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Eleutheria</a:t>
            </a:r>
            <a:r>
              <a:rPr lang="fr-FR" sz="1100" dirty="0">
                <a:effectLst/>
                <a:latin typeface="Ones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Conseil – SAS au capital de 1000€ - 13 rue de l’union foncière 51100 Reims - 942 141 185 R.C.S. Reims</a:t>
            </a:r>
          </a:p>
          <a:p>
            <a:pPr algn="ctr"/>
            <a:r>
              <a:rPr lang="fr-FR" sz="1100" dirty="0">
                <a:effectLst/>
                <a:latin typeface="Ones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Conseil en investissements financiers – Membre de l’ANACOFI-CIF et Courtage - n° ORIAS : 25005279</a:t>
            </a:r>
          </a:p>
        </p:txBody>
      </p:sp>
      <p:pic>
        <p:nvPicPr>
          <p:cNvPr id="11" name="Image 10" descr="Une image contenant Visage humain, personne, habits, vêtements habillés&#10;&#10;Le contenu généré par l’IA peut être incorrect.">
            <a:extLst>
              <a:ext uri="{FF2B5EF4-FFF2-40B4-BE49-F238E27FC236}">
                <a16:creationId xmlns:a16="http://schemas.microsoft.com/office/drawing/2014/main" id="{5AD6C6C8-E7A1-3082-7CB9-16BBA2486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4" y="6311276"/>
            <a:ext cx="2518470" cy="2520000"/>
          </a:xfrm>
          <a:prstGeom prst="ellipse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57CB30F-587B-DB72-597E-8C2EE088ACA1}"/>
              </a:ext>
            </a:extLst>
          </p:cNvPr>
          <p:cNvSpPr txBox="1">
            <a:spLocks/>
          </p:cNvSpPr>
          <p:nvPr/>
        </p:nvSpPr>
        <p:spPr>
          <a:xfrm>
            <a:off x="3234194" y="7067701"/>
            <a:ext cx="4325481" cy="1007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Onest ExtraBold" pitchFamily="2" charset="0"/>
              </a:rPr>
              <a:t>Antoine DOUSSAINT</a:t>
            </a:r>
          </a:p>
        </p:txBody>
      </p:sp>
    </p:spTree>
    <p:extLst>
      <p:ext uri="{BB962C8B-B14F-4D97-AF65-F5344CB8AC3E}">
        <p14:creationId xmlns:p14="http://schemas.microsoft.com/office/powerpoint/2010/main" val="3317791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ysClr val="window" lastClr="FFFFFF"/>
      </a:lt1>
      <a:dk2>
        <a:srgbClr val="0E0F19"/>
      </a:dk2>
      <a:lt2>
        <a:srgbClr val="F2F6F9"/>
      </a:lt2>
      <a:accent1>
        <a:srgbClr val="021C3C"/>
      </a:accent1>
      <a:accent2>
        <a:srgbClr val="2CA58D"/>
      </a:accent2>
      <a:accent3>
        <a:srgbClr val="F5EEDB"/>
      </a:accent3>
      <a:accent4>
        <a:srgbClr val="98473E"/>
      </a:accent4>
      <a:accent5>
        <a:srgbClr val="6D7484"/>
      </a:accent5>
      <a:accent6>
        <a:srgbClr val="D8E4EE"/>
      </a:accent6>
      <a:hlink>
        <a:srgbClr val="113254"/>
      </a:hlink>
      <a:folHlink>
        <a:srgbClr val="8661C1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1217</Words>
  <Application>Microsoft Office PowerPoint</Application>
  <PresentationFormat>Personnalisé</PresentationFormat>
  <Paragraphs>143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Onest</vt:lpstr>
      <vt:lpstr>Onest ExtraBold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Antoine Doussaint</dc:creator>
  <cp:lastModifiedBy>Antoine Doussaint</cp:lastModifiedBy>
  <cp:revision>28</cp:revision>
  <dcterms:created xsi:type="dcterms:W3CDTF">2026-01-20T14:02:44Z</dcterms:created>
  <dcterms:modified xsi:type="dcterms:W3CDTF">2026-01-26T12:41:30Z</dcterms:modified>
</cp:coreProperties>
</file>