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4" r:id="rId6"/>
    <p:sldId id="316" r:id="rId7"/>
    <p:sldId id="341" r:id="rId8"/>
    <p:sldId id="342" r:id="rId9"/>
    <p:sldId id="344" r:id="rId10"/>
    <p:sldId id="343" r:id="rId11"/>
    <p:sldId id="345" r:id="rId12"/>
    <p:sldId id="319" r:id="rId13"/>
    <p:sldId id="321" r:id="rId14"/>
    <p:sldId id="322" r:id="rId15"/>
    <p:sldId id="335" r:id="rId16"/>
    <p:sldId id="336" r:id="rId17"/>
    <p:sldId id="323" r:id="rId18"/>
    <p:sldId id="340" r:id="rId19"/>
    <p:sldId id="325" r:id="rId20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Chiragdin" initials="KC" lastIdx="2" clrIdx="0">
    <p:extLst>
      <p:ext uri="{19B8F6BF-5375-455C-9EA6-DF929625EA0E}">
        <p15:presenceInfo xmlns:p15="http://schemas.microsoft.com/office/powerpoint/2012/main" userId="S::KChiragdin@vitacls.org::fa4cad19-635b-42fc-abcc-f2e5e3b043b7" providerId="AD"/>
      </p:ext>
    </p:extLst>
  </p:cmAuthor>
  <p:cmAuthor id="2" name="Mayurkumar Mistry" initials="MM" lastIdx="1" clrIdx="1">
    <p:extLst>
      <p:ext uri="{19B8F6BF-5375-455C-9EA6-DF929625EA0E}">
        <p15:presenceInfo xmlns:p15="http://schemas.microsoft.com/office/powerpoint/2012/main" userId="S::MMistry@vitacls.org::f7e9b4bb-8ccc-4226-99a5-3b07ffe05d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34"/>
    <a:srgbClr val="FFFFFF"/>
    <a:srgbClr val="010000"/>
    <a:srgbClr val="080808"/>
    <a:srgbClr val="97C6ED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urkumar Mistry" userId="f7e9b4bb-8ccc-4226-99a5-3b07ffe05d43" providerId="ADAL" clId="{976FE2BA-8DDF-49A8-9101-D6D6402CBA27}"/>
    <pc:docChg chg="modSld">
      <pc:chgData name="Mayurkumar Mistry" userId="f7e9b4bb-8ccc-4226-99a5-3b07ffe05d43" providerId="ADAL" clId="{976FE2BA-8DDF-49A8-9101-D6D6402CBA27}" dt="2023-04-24T13:31:08.836" v="1" actId="14100"/>
      <pc:docMkLst>
        <pc:docMk/>
      </pc:docMkLst>
      <pc:sldChg chg="modSp mod">
        <pc:chgData name="Mayurkumar Mistry" userId="f7e9b4bb-8ccc-4226-99a5-3b07ffe05d43" providerId="ADAL" clId="{976FE2BA-8DDF-49A8-9101-D6D6402CBA27}" dt="2023-04-24T13:31:08.836" v="1" actId="14100"/>
        <pc:sldMkLst>
          <pc:docMk/>
          <pc:sldMk cId="3000093506" sldId="319"/>
        </pc:sldMkLst>
        <pc:picChg chg="mod">
          <ac:chgData name="Mayurkumar Mistry" userId="f7e9b4bb-8ccc-4226-99a5-3b07ffe05d43" providerId="ADAL" clId="{976FE2BA-8DDF-49A8-9101-D6D6402CBA27}" dt="2023-04-24T13:31:08.836" v="1" actId="14100"/>
          <ac:picMkLst>
            <pc:docMk/>
            <pc:sldMk cId="3000093506" sldId="319"/>
            <ac:picMk id="4" creationId="{B2A749A8-5FCD-D453-278F-8A69120CBA2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vitacommunitylivingse.sharepoint.com/sites/Finance/Finance%20Group/Budget%202023-2024/002-%20MS%20Board%20Income%20Statement%20for%20budget_Sept%203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vitacommunitylivingse.sharepoint.com/sites/Finance/Finance%20Group/Budget%202023-2024/002-%20MS%20Board%20Income%20Statement%20for%20budget_Sept%20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>
                <a:solidFill>
                  <a:sysClr val="windowText" lastClr="000000"/>
                </a:solidFill>
              </a:rPr>
              <a:t>MS Revenue Budget 2023-24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344457051707789E-2"/>
          <c:y val="0.20358694359709928"/>
          <c:w val="0.82698599063683575"/>
          <c:h val="0.759992648724968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91-4C0C-A70C-42F0808B93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591-4C0C-A70C-42F0808B93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591-4C0C-A70C-42F0808B93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591-4C0C-A70C-42F0808B93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591-4C0C-A70C-42F0808B93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591-4C0C-A70C-42F0808B93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591-4C0C-A70C-42F0808B9340}"/>
              </c:ext>
            </c:extLst>
          </c:dPt>
          <c:dLbls>
            <c:dLbl>
              <c:idx val="0"/>
              <c:layout>
                <c:manualLayout>
                  <c:x val="0.1906677754385892"/>
                  <c:y val="-4.3169295374736891E-2"/>
                </c:manualLayout>
              </c:layout>
              <c:tx>
                <c:rich>
                  <a:bodyPr/>
                  <a:lstStyle/>
                  <a:p>
                    <a:fld id="{EAFF45D2-2FBE-438E-B739-7EC2AF2A457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0C423AE8-697F-47FA-88AC-FD179C92FF6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91-4C0C-A70C-42F0808B9340}"/>
                </c:ext>
              </c:extLst>
            </c:dLbl>
            <c:dLbl>
              <c:idx val="1"/>
              <c:layout>
                <c:manualLayout>
                  <c:x val="0.12983995975037413"/>
                  <c:y val="2.0072485436047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B41FD5-6F58-4F18-B102-DA651D800874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 </a:t>
                    </a:r>
                    <a:fld id="{A563CDC3-8459-4ED7-9546-67C1651BF2FB}" type="VALUE">
                      <a:rPr lang="en-US" sz="1000" baseline="0"/>
                      <a:pPr>
                        <a:defRPr sz="1000"/>
                      </a:pPr>
                      <a:t>[VALUE]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51619463899153"/>
                      <c:h val="0.109831472453990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91-4C0C-A70C-42F0808B9340}"/>
                </c:ext>
              </c:extLst>
            </c:dLbl>
            <c:dLbl>
              <c:idx val="2"/>
              <c:layout>
                <c:manualLayout>
                  <c:x val="7.7471976627491307E-2"/>
                  <c:y val="9.0327994412512672E-2"/>
                </c:manualLayout>
              </c:layout>
              <c:tx>
                <c:rich>
                  <a:bodyPr/>
                  <a:lstStyle/>
                  <a:p>
                    <a:fld id="{A38C5D4F-D246-4261-AC07-C6F856933EE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293E62C4-84CB-470E-ACD4-D5C1CE2BD87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90851000553327"/>
                      <c:h val="6.873357982352096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591-4C0C-A70C-42F0808B9340}"/>
                </c:ext>
              </c:extLst>
            </c:dLbl>
            <c:dLbl>
              <c:idx val="3"/>
              <c:layout>
                <c:manualLayout>
                  <c:x val="-4.2271215770933915E-2"/>
                  <c:y val="0.263765286737790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084D7F-BBBD-4CE1-9764-7B571ED52921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 </a:t>
                    </a:r>
                    <a:fld id="{0A1F8B14-797F-4DF2-9C66-6E5CF7965234}" type="VALUE">
                      <a:rPr lang="en-US" sz="1000" baseline="0"/>
                      <a:pPr>
                        <a:defRPr sz="1000"/>
                      </a:pPr>
                      <a:t>[VALUE]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3009266774332"/>
                      <c:h val="6.6390206434052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591-4C0C-A70C-42F0808B9340}"/>
                </c:ext>
              </c:extLst>
            </c:dLbl>
            <c:dLbl>
              <c:idx val="4"/>
              <c:layout>
                <c:manualLayout>
                  <c:x val="-2.5740812197838085E-2"/>
                  <c:y val="-6.2982404053895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51146A-4C48-4CE5-A033-C5E241756CAA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 </a:t>
                    </a:r>
                    <a:fld id="{91929324-C47F-4456-A68F-48D9CA61A9A4}" type="VALUE">
                      <a:rPr lang="en-US" sz="1000" baseline="0"/>
                      <a:pPr>
                        <a:defRPr sz="1000"/>
                      </a:pPr>
                      <a:t>[VALUE]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99688340799664E-2"/>
                      <c:h val="0.157503311065127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591-4C0C-A70C-42F0808B9340}"/>
                </c:ext>
              </c:extLst>
            </c:dLbl>
            <c:dLbl>
              <c:idx val="5"/>
              <c:layout>
                <c:manualLayout>
                  <c:x val="-0.17121346981692054"/>
                  <c:y val="-3.58298004087697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802CC8-2642-4E1F-A7D6-74C522728AFA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 </a:t>
                    </a:r>
                    <a:fld id="{1A8E09BF-9E61-4A84-AC88-EEBB34CEA443}" type="VALUE">
                      <a:rPr lang="en-US" sz="1000" baseline="0"/>
                      <a:pPr>
                        <a:defRPr sz="1000"/>
                      </a:pPr>
                      <a:t>[VALUE]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32743437728166"/>
                      <c:h val="0.106457941807516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591-4C0C-A70C-42F0808B9340}"/>
                </c:ext>
              </c:extLst>
            </c:dLbl>
            <c:dLbl>
              <c:idx val="6"/>
              <c:layout>
                <c:manualLayout>
                  <c:x val="0.19936307317102428"/>
                  <c:y val="-4.2510746665286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E3321B-F4BC-493C-895C-1F82DEF04E48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r>
                      <a:rPr lang="en-US" sz="1000" baseline="0"/>
                      <a:t> </a:t>
                    </a:r>
                    <a:fld id="{AF11027F-9B82-4AC4-8284-D4F12C2A6122}" type="VALUE">
                      <a:rPr lang="en-US" sz="1000" baseline="0"/>
                      <a:pPr>
                        <a:defRPr sz="1000"/>
                      </a:pPr>
                      <a:t>[VALUE]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00806592075907"/>
                      <c:h val="7.513506668744808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591-4C0C-A70C-42F0808B9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Working'!$A$10:$A$16</c:f>
              <c:strCache>
                <c:ptCount val="7"/>
                <c:pt idx="0">
                  <c:v>Fundraising Events, Bingo, Donations</c:v>
                </c:pt>
                <c:pt idx="1">
                  <c:v>City of Toronto Grants</c:v>
                </c:pt>
                <c:pt idx="2">
                  <c:v>MCCSS Temporary $3 Wage </c:v>
                </c:pt>
                <c:pt idx="3">
                  <c:v>Residential Fees</c:v>
                </c:pt>
                <c:pt idx="4">
                  <c:v>Fee for Service</c:v>
                </c:pt>
                <c:pt idx="5">
                  <c:v>United Way</c:v>
                </c:pt>
                <c:pt idx="6">
                  <c:v>Other Revenue</c:v>
                </c:pt>
              </c:strCache>
            </c:strRef>
          </c:cat>
          <c:val>
            <c:numRef>
              <c:f>'Budget Working'!$N$10:$N$16</c:f>
              <c:numCache>
                <c:formatCode>0.00%</c:formatCode>
                <c:ptCount val="7"/>
                <c:pt idx="0">
                  <c:v>9.9395782848295228E-2</c:v>
                </c:pt>
                <c:pt idx="1">
                  <c:v>4.9336002455347937E-2</c:v>
                </c:pt>
                <c:pt idx="2">
                  <c:v>2.836705619356937E-2</c:v>
                </c:pt>
                <c:pt idx="3">
                  <c:v>0.21690662806517666</c:v>
                </c:pt>
                <c:pt idx="4">
                  <c:v>0.51972752967260505</c:v>
                </c:pt>
                <c:pt idx="5">
                  <c:v>7.7714510831474265E-2</c:v>
                </c:pt>
                <c:pt idx="6">
                  <c:v>8.5524899335315333E-3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591-4C0C-A70C-42F0808B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alpha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sng" baseline="0">
                <a:solidFill>
                  <a:sysClr val="windowText" lastClr="000000"/>
                </a:solidFill>
                <a:effectLst/>
              </a:rPr>
              <a:t>MS Expendses Budget 2023-24</a:t>
            </a:r>
            <a:endParaRPr lang="en-US" sz="2000" b="1" u="sng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42592375339586"/>
          <c:y val="0.12514396666907421"/>
          <c:w val="0.85357643178038323"/>
          <c:h val="0.811835660598016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53-4C3C-A64D-12BC4D5BB9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53-4C3C-A64D-12BC4D5BB9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53-4C3C-A64D-12BC4D5BB9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53-4C3C-A64D-12BC4D5BB9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B53-4C3C-A64D-12BC4D5BB903}"/>
              </c:ext>
            </c:extLst>
          </c:dPt>
          <c:dLbls>
            <c:dLbl>
              <c:idx val="0"/>
              <c:layout>
                <c:manualLayout>
                  <c:x val="-5.7755524855851934E-2"/>
                  <c:y val="0.13185736564114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D7C10F-0111-4E28-B43C-839683746560}" type="CATEGORYNAM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>
                        <a:solidFill>
                          <a:sysClr val="windowText" lastClr="000000"/>
                        </a:solidFill>
                      </a:rPr>
                      <a:t> </a:t>
                    </a:r>
                    <a:fld id="{2692FEBC-7616-42C1-B51A-2DDF27153026}" type="VALUE">
                      <a:rPr lang="en-US" sz="1000" baseline="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55562171187588"/>
                      <c:h val="0.112879615997843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53-4C3C-A64D-12BC4D5BB903}"/>
                </c:ext>
              </c:extLst>
            </c:dLbl>
            <c:dLbl>
              <c:idx val="1"/>
              <c:layout>
                <c:manualLayout>
                  <c:x val="6.9313956108600828E-8"/>
                  <c:y val="-0.216687723111573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86424E-9B5D-482A-916F-29FBB82E868B}" type="CATEGORYNAM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>
                        <a:solidFill>
                          <a:sysClr val="windowText" lastClr="000000"/>
                        </a:solidFill>
                      </a:rPr>
                      <a:t> </a:t>
                    </a:r>
                    <a:fld id="{0B39B4C0-DF52-4134-B9BB-5A3612851A90}" type="VALUE">
                      <a:rPr lang="en-US" sz="1000" baseline="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76264546686264"/>
                      <c:h val="0.121302340711372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53-4C3C-A64D-12BC4D5BB903}"/>
                </c:ext>
              </c:extLst>
            </c:dLbl>
            <c:dLbl>
              <c:idx val="2"/>
              <c:layout>
                <c:manualLayout>
                  <c:x val="1.5763443679969451E-2"/>
                  <c:y val="-7.1707466607110706E-2"/>
                </c:manualLayout>
              </c:layout>
              <c:tx>
                <c:rich>
                  <a:bodyPr/>
                  <a:lstStyle/>
                  <a:p>
                    <a:fld id="{AF6AF5C2-751F-4C70-AD9A-2B874BE2E21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233473CD-18F7-4E43-8AE8-E42A3A1DC95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53-4C3C-A64D-12BC4D5BB903}"/>
                </c:ext>
              </c:extLst>
            </c:dLbl>
            <c:dLbl>
              <c:idx val="3"/>
              <c:layout>
                <c:manualLayout>
                  <c:x val="-1.6890986786160932E-2"/>
                  <c:y val="-3.0029386341691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ED0B59-F5CC-403B-93E1-F2E37014D247}" type="CATEGORYNAM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>
                        <a:solidFill>
                          <a:sysClr val="windowText" lastClr="000000"/>
                        </a:solidFill>
                      </a:rPr>
                      <a:t> </a:t>
                    </a:r>
                    <a:fld id="{35D8D3FA-CD53-46B2-B259-33176B7BCF5A}" type="VALUE">
                      <a:rPr lang="en-US" sz="1000" baseline="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757230499561794E-2"/>
                      <c:h val="6.49416294968885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53-4C3C-A64D-12BC4D5BB903}"/>
                </c:ext>
              </c:extLst>
            </c:dLbl>
            <c:dLbl>
              <c:idx val="4"/>
              <c:layout>
                <c:manualLayout>
                  <c:x val="-0.13380362621506497"/>
                  <c:y val="-5.30423985568770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EACFD0-D022-4609-A74A-D9AE65D0EA66}" type="CATEGORYNAME">
                      <a:rPr lang="en-US" sz="100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>
                        <a:solidFill>
                          <a:sysClr val="windowText" lastClr="000000"/>
                        </a:solidFill>
                      </a:rPr>
                      <a:t> </a:t>
                    </a:r>
                    <a:fld id="{F7CD14C3-38AA-4AE5-A2BF-342CF39424C9}" type="VALUE">
                      <a:rPr lang="en-US" sz="1000" baseline="0">
                        <a:solidFill>
                          <a:sysClr val="windowText" lastClr="000000"/>
                        </a:solidFill>
                      </a:rPr>
                      <a:pPr>
                        <a:defRPr sz="10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000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8118609406953"/>
                      <c:h val="7.92572501453673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53-4C3C-A64D-12BC4D5BB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Working'!$A$25:$A$58</c:f>
              <c:strCache>
                <c:ptCount val="5"/>
                <c:pt idx="0">
                  <c:v>Salaries, Benefits and Temp/Agency</c:v>
                </c:pt>
                <c:pt idx="1">
                  <c:v>Transportation and Travel</c:v>
                </c:pt>
                <c:pt idx="2">
                  <c:v>Occupancy</c:v>
                </c:pt>
                <c:pt idx="3">
                  <c:v>Client Supports</c:v>
                </c:pt>
                <c:pt idx="4">
                  <c:v>General and Administrative</c:v>
                </c:pt>
              </c:strCache>
            </c:strRef>
          </c:cat>
          <c:val>
            <c:numRef>
              <c:f>'Budget Working'!$N$25:$N$58</c:f>
              <c:numCache>
                <c:formatCode>0.00%</c:formatCode>
                <c:ptCount val="5"/>
                <c:pt idx="0">
                  <c:v>0.71909645563989111</c:v>
                </c:pt>
                <c:pt idx="1">
                  <c:v>1.2687709906965373E-2</c:v>
                </c:pt>
                <c:pt idx="2">
                  <c:v>9.3361838706890368E-2</c:v>
                </c:pt>
                <c:pt idx="3">
                  <c:v>8.6972027110742645E-2</c:v>
                </c:pt>
                <c:pt idx="4">
                  <c:v>8.788196863551051E-2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53-4C3C-A64D-12BC4D5BB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alpha val="5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C41D84-A1EA-4EDA-9A27-AD39B61768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59D16-60AD-4773-92D2-21377BA5C8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B4336C-6A30-489C-9E9D-E49EC9BB906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F4C-456D-4C25-9A80-F95F575D9D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97CDD-439B-495C-832C-741E95FD0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2D1606-17B9-432D-B675-31D868623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BFE8-4298-46F7-8B61-885600756AB8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A454D-3C19-4A3D-9DBF-500A38E4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54D-3C19-4A3D-9DBF-500A38E4E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54D-3C19-4A3D-9DBF-500A38E4E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54D-3C19-4A3D-9DBF-500A38E4EB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54D-3C19-4A3D-9DBF-500A38E4EB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54D-3C19-4A3D-9DBF-500A38E4EB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54D-3C19-4A3D-9DBF-500A38E4EB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A454D-3C19-4A3D-9DBF-500A38E4EB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5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01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3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7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2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0E177F-58A0-4B92-8C0A-E7CCC07D66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7BC1F872-D0C5-4C6D-9FE6-C522E4E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building&#10;&#10;Description automatically generated">
            <a:extLst>
              <a:ext uri="{FF2B5EF4-FFF2-40B4-BE49-F238E27FC236}">
                <a16:creationId xmlns:a16="http://schemas.microsoft.com/office/drawing/2014/main" id="{9C44412B-AA4A-4326-A67B-F55E1DACC1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904"/>
            <a:ext cx="992777" cy="767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04D15-7650-4456-971D-685D2154A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69375" t="68178" r="12439" b="31065"/>
          <a:stretch/>
        </p:blipFill>
        <p:spPr>
          <a:xfrm>
            <a:off x="6553015" y="6720511"/>
            <a:ext cx="5624070" cy="703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EDA3CC-B04F-44F7-87A0-D63FD951487D}"/>
              </a:ext>
            </a:extLst>
          </p:cNvPr>
          <p:cNvSpPr/>
          <p:nvPr userDrawn="1"/>
        </p:nvSpPr>
        <p:spPr>
          <a:xfrm>
            <a:off x="6553015" y="6133323"/>
            <a:ext cx="5624070" cy="569054"/>
          </a:xfrm>
          <a:prstGeom prst="rect">
            <a:avLst/>
          </a:prstGeom>
          <a:solidFill>
            <a:srgbClr val="740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BA1AA-6D6A-4497-94C3-F090F83146AF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8109" y="6155319"/>
            <a:ext cx="796382" cy="494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22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CC38-4EA7-43CA-BC80-7FD99B83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900" y="1346200"/>
            <a:ext cx="9129252" cy="26781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5400">
                <a:latin typeface="Georgia" panose="02040502050405020303" pitchFamily="18" charset="0"/>
              </a:rPr>
            </a:br>
            <a:endParaRPr lang="en-US" sz="5400">
              <a:latin typeface="Georgia" panose="020405020504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2562A0-8C7D-419D-B856-3B42B3B55510}"/>
              </a:ext>
            </a:extLst>
          </p:cNvPr>
          <p:cNvSpPr txBox="1">
            <a:spLocks/>
          </p:cNvSpPr>
          <p:nvPr/>
        </p:nvSpPr>
        <p:spPr>
          <a:xfrm>
            <a:off x="877330" y="1265880"/>
            <a:ext cx="7113029" cy="39370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100">
                <a:latin typeface="Georgia" panose="02040502050405020303" pitchFamily="18" charset="0"/>
              </a:rPr>
              <a:t>Vita CLS and Mens Sana 2023-2024</a:t>
            </a:r>
          </a:p>
          <a:p>
            <a:r>
              <a:rPr lang="en-US" sz="6100">
                <a:latin typeface="Georgia" panose="02040502050405020303" pitchFamily="18" charset="0"/>
              </a:rPr>
              <a:t>Budget</a:t>
            </a:r>
          </a:p>
          <a:p>
            <a:r>
              <a:rPr lang="en-US" sz="6100">
                <a:latin typeface="Georgia" panose="02040502050405020303" pitchFamily="18" charset="0"/>
              </a:rPr>
              <a:t> </a:t>
            </a:r>
            <a:r>
              <a:rPr lang="en-US" sz="4800" i="1">
                <a:latin typeface="Georgia" panose="02040502050405020303" pitchFamily="18" charset="0"/>
              </a:rPr>
              <a:t>“Investment in members and employees”</a:t>
            </a:r>
          </a:p>
        </p:txBody>
      </p:sp>
      <p:pic>
        <p:nvPicPr>
          <p:cNvPr id="5" name="Picture 21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181F204B-7868-48F8-A0A7-CFE1D8F2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4487" r="48553" b="42172"/>
          <a:stretch>
            <a:fillRect/>
          </a:stretch>
        </p:blipFill>
        <p:spPr bwMode="auto">
          <a:xfrm>
            <a:off x="8645279" y="724465"/>
            <a:ext cx="2859548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Image 2">
            <a:extLst>
              <a:ext uri="{FF2B5EF4-FFF2-40B4-BE49-F238E27FC236}">
                <a16:creationId xmlns:a16="http://schemas.microsoft.com/office/drawing/2014/main" id="{5EAA3ECD-AA67-4F58-8125-195EECBAC0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47" y="811"/>
            <a:ext cx="1323854" cy="7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E8F-E205-4F0D-B1FE-B92942FF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1" y="880940"/>
            <a:ext cx="2910146" cy="460118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latin typeface="Georgia" panose="02040502050405020303" pitchFamily="18" charset="0"/>
              </a:rPr>
              <a:t>VITA CLS</a:t>
            </a:r>
            <a:br>
              <a:rPr lang="en-US" sz="3500">
                <a:latin typeface="Georgia" panose="02040502050405020303" pitchFamily="18" charset="0"/>
              </a:rPr>
            </a:br>
            <a:r>
              <a:rPr lang="en-US" sz="3500">
                <a:latin typeface="Georgia" panose="02040502050405020303" pitchFamily="18" charset="0"/>
              </a:rPr>
              <a:t>2023-24</a:t>
            </a:r>
            <a:br>
              <a:rPr lang="en-US" sz="3500">
                <a:latin typeface="Georgia" panose="02040502050405020303" pitchFamily="18" charset="0"/>
              </a:rPr>
            </a:br>
            <a:r>
              <a:rPr lang="en-US" sz="3500">
                <a:latin typeface="Georgia" panose="02040502050405020303" pitchFamily="18" charset="0"/>
              </a:rPr>
              <a:t>Budget:</a:t>
            </a:r>
            <a:br>
              <a:rPr lang="en-US" sz="3500">
                <a:latin typeface="Georgia" panose="02040502050405020303" pitchFamily="18" charset="0"/>
              </a:rPr>
            </a:br>
            <a:r>
              <a:rPr lang="en-US" sz="3500">
                <a:latin typeface="Georgia" panose="02040502050405020303" pitchFamily="18" charset="0"/>
              </a:rPr>
              <a:t> </a:t>
            </a:r>
            <a:br>
              <a:rPr lang="en-US" sz="3500">
                <a:latin typeface="Georgia" panose="02040502050405020303" pitchFamily="18" charset="0"/>
              </a:rPr>
            </a:br>
            <a:r>
              <a:rPr lang="en-US" sz="3500" i="1">
                <a:latin typeface="Georgia" panose="02040502050405020303" pitchFamily="18" charset="0"/>
              </a:rPr>
              <a:t>Key changes</a:t>
            </a:r>
          </a:p>
        </p:txBody>
      </p:sp>
      <p:pic>
        <p:nvPicPr>
          <p:cNvPr id="13" name="Image 2" descr="Image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1625" y="14557"/>
            <a:ext cx="1543050" cy="761999"/>
          </a:xfrm>
          <a:prstGeom prst="rect">
            <a:avLst/>
          </a:prstGeom>
        </p:spPr>
      </p:pic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F75E957B-6376-1FC1-37BD-1555DC57A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43" y="775908"/>
            <a:ext cx="8335734" cy="53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9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E8F-E205-4F0D-B1FE-B92942FF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3" y="1128408"/>
            <a:ext cx="2804804" cy="4601183"/>
          </a:xfrm>
        </p:spPr>
        <p:txBody>
          <a:bodyPr>
            <a:normAutofit/>
          </a:bodyPr>
          <a:lstStyle/>
          <a:p>
            <a:r>
              <a:rPr lang="en-US" sz="3500">
                <a:latin typeface="Georgia"/>
              </a:rPr>
              <a:t>Mens Sana</a:t>
            </a:r>
            <a:br>
              <a:rPr lang="en-US" sz="3500">
                <a:latin typeface="Georgia" panose="02040502050405020303" pitchFamily="18" charset="0"/>
              </a:rPr>
            </a:br>
            <a:r>
              <a:rPr lang="en-US" sz="3500">
                <a:latin typeface="Georgia"/>
              </a:rPr>
              <a:t>2023-2024 Budget</a:t>
            </a:r>
            <a:br>
              <a:rPr lang="en-US" sz="3500">
                <a:latin typeface="Georgia" panose="02040502050405020303" pitchFamily="18" charset="0"/>
              </a:rPr>
            </a:br>
            <a:r>
              <a:rPr lang="en-US" sz="3500" i="1">
                <a:latin typeface="Georgia"/>
              </a:rPr>
              <a:t>Noteworthy,</a:t>
            </a:r>
            <a:br>
              <a:rPr lang="en-US" sz="3500">
                <a:latin typeface="Georgia" panose="02040502050405020303" pitchFamily="18" charset="0"/>
              </a:rPr>
            </a:br>
            <a:r>
              <a:rPr lang="en-US" sz="3500" i="1">
                <a:latin typeface="Georgia"/>
              </a:rPr>
              <a:t>Assumptions &amp; Revenues &amp; expenses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A6BC999-A5A7-4195-B3C4-DD1F2CF4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0508" y="786560"/>
            <a:ext cx="8359894" cy="52230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CA" altLang="en-US" sz="1400" b="1">
                <a:solidFill>
                  <a:srgbClr val="C00000"/>
                </a:solidFill>
                <a:latin typeface="Arial"/>
                <a:cs typeface="Arial"/>
              </a:rPr>
              <a:t>Overall: </a:t>
            </a:r>
            <a:r>
              <a:rPr lang="en-CA" altLang="en-US" sz="1400" err="1">
                <a:solidFill>
                  <a:srgbClr val="071B34"/>
                </a:solidFill>
                <a:latin typeface="Arial"/>
                <a:cs typeface="Arial"/>
              </a:rPr>
              <a:t>Mens</a:t>
            </a:r>
            <a:r>
              <a:rPr lang="en-CA" altLang="en-US" sz="1400">
                <a:solidFill>
                  <a:srgbClr val="071B34"/>
                </a:solidFill>
                <a:latin typeface="Arial"/>
                <a:cs typeface="Arial"/>
              </a:rPr>
              <a:t> Sana continues to deal with a going concern issue because a of the organization’s reliance on donations. This  budget assumes that:</a:t>
            </a:r>
            <a:endParaRPr lang="en-CA" altLang="en-US" sz="1400">
              <a:solidFill>
                <a:srgbClr val="071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defRPr/>
            </a:pPr>
            <a:r>
              <a:rPr lang="en-CA" altLang="en-US" sz="1400">
                <a:solidFill>
                  <a:srgbClr val="071B34"/>
                </a:solidFill>
                <a:latin typeface="Arial"/>
                <a:cs typeface="Arial"/>
              </a:rPr>
              <a:t>1)  COVID19 will have minimal impact on operations in the new fiscal year.</a:t>
            </a:r>
            <a:endParaRPr lang="en-CA" altLang="en-US" sz="1400">
              <a:solidFill>
                <a:srgbClr val="071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defRPr/>
            </a:pPr>
            <a:r>
              <a:rPr lang="en-CA" sz="1400">
                <a:solidFill>
                  <a:srgbClr val="071B34"/>
                </a:solidFill>
                <a:latin typeface="Arial"/>
                <a:cs typeface="Arial"/>
              </a:rPr>
              <a:t>2)  $412,000 will be raised through donations &amp; fundraising which is expected to return to normal levels.</a:t>
            </a:r>
            <a:endParaRPr lang="en-CA" altLang="en-US" sz="1400">
              <a:solidFill>
                <a:srgbClr val="071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defRPr/>
            </a:pPr>
            <a:r>
              <a:rPr lang="en-CA" altLang="en-US" sz="1400" b="1">
                <a:solidFill>
                  <a:srgbClr val="C00000"/>
                </a:solidFill>
                <a:latin typeface="Arial"/>
                <a:cs typeface="Arial"/>
              </a:rPr>
              <a:t>Revenues are expected to increase by $66,000 for the 2022-2023 budget year as follows: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altLang="en-US" sz="1400">
                <a:solidFill>
                  <a:srgbClr val="071B34"/>
                </a:solidFill>
                <a:latin typeface="Arial"/>
                <a:cs typeface="Arial"/>
              </a:rPr>
              <a:t>    Annual Dinner fundraising returns to normal level -$102,000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altLang="en-US" sz="1400">
                <a:solidFill>
                  <a:srgbClr val="FF0000"/>
                </a:solidFill>
                <a:latin typeface="Arial"/>
                <a:cs typeface="Arial"/>
              </a:rPr>
              <a:t>Wage enhancement subsidy reduced by $32,000</a:t>
            </a:r>
            <a:endParaRPr lang="en-CA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altLang="en-US" sz="1400">
                <a:solidFill>
                  <a:srgbClr val="FF0000"/>
                </a:solidFill>
                <a:latin typeface="Arial"/>
                <a:cs typeface="Arial"/>
              </a:rPr>
              <a:t>Reduction in revenues is due to trade in of vehicle. - $4,000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CA" altLang="en-US" sz="1400" b="1">
                <a:solidFill>
                  <a:srgbClr val="C00000"/>
                </a:solidFill>
                <a:latin typeface="Arial"/>
                <a:cs typeface="Arial"/>
              </a:rPr>
              <a:t>Expenses are expected to increase by $66,000 for the 2022-2023 budget year.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altLang="en-US" sz="1400">
                <a:solidFill>
                  <a:srgbClr val="071B34"/>
                </a:solidFill>
                <a:latin typeface="Arial"/>
                <a:cs typeface="Arial"/>
              </a:rPr>
              <a:t>Salary and benefits is being reduced by $20,000 due to $3 wage enhancement removal, if not, this will need to be covered off by extra funding raising 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altLang="en-US" sz="1400">
                <a:solidFill>
                  <a:srgbClr val="FF0000"/>
                </a:solidFill>
                <a:latin typeface="Arial"/>
                <a:cs typeface="Arial"/>
              </a:rPr>
              <a:t>Client support and Occupancy will increase by $22,000 due to increase in food, rent of day program space and related expenses.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altLang="en-US" sz="1400">
                <a:solidFill>
                  <a:srgbClr val="FF0000"/>
                </a:solidFill>
                <a:latin typeface="Arial"/>
                <a:cs typeface="Arial"/>
              </a:rPr>
              <a:t>Transportation costs is increase by $4,000  to reflect normal level of  member travel activities.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CA" altLang="en-US" sz="1400">
                <a:solidFill>
                  <a:srgbClr val="FF0000"/>
                </a:solidFill>
                <a:latin typeface="Arial"/>
                <a:cs typeface="Arial"/>
              </a:rPr>
              <a:t>General Administration expense will increase by $60,000 to reflect costs associated with hosting of the annual dinner. </a:t>
            </a:r>
          </a:p>
        </p:txBody>
      </p:sp>
      <p:pic>
        <p:nvPicPr>
          <p:cNvPr id="4" name="Image 2" descr="Image 2">
            <a:extLst>
              <a:ext uri="{FF2B5EF4-FFF2-40B4-BE49-F238E27FC236}">
                <a16:creationId xmlns:a16="http://schemas.microsoft.com/office/drawing/2014/main" id="{6E64528F-EC65-488B-81D3-C35829F673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4033" y="9331"/>
            <a:ext cx="1323854" cy="7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93AC-2779-4D56-A3D8-BF7A89C6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97" y="1123837"/>
            <a:ext cx="2947482" cy="4601183"/>
          </a:xfrm>
        </p:spPr>
        <p:txBody>
          <a:bodyPr/>
          <a:lstStyle/>
          <a:p>
            <a:pPr algn="ctr"/>
            <a:r>
              <a:rPr lang="en-US" sz="3600">
                <a:latin typeface="Georgia" panose="02040502050405020303" pitchFamily="18" charset="0"/>
              </a:rPr>
              <a:t>Mens Sana </a:t>
            </a:r>
            <a:r>
              <a:rPr lang="en-US" sz="3600">
                <a:latin typeface="Georgia"/>
              </a:rPr>
              <a:t>2023-2024</a:t>
            </a: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Revenue (%)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Graph presentation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27C88-962A-4F71-9054-EE4D633A0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964" y="20162"/>
            <a:ext cx="1322947" cy="71939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703DA6-DB95-2A40-7F14-8B2B827DE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357664"/>
              </p:ext>
            </p:extLst>
          </p:nvPr>
        </p:nvGraphicFramePr>
        <p:xfrm>
          <a:off x="3460964" y="739552"/>
          <a:ext cx="8365548" cy="534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646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1EE2-CB58-47E5-8C36-23DA4838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524130" cy="4601183"/>
          </a:xfrm>
        </p:spPr>
        <p:txBody>
          <a:bodyPr/>
          <a:lstStyle/>
          <a:p>
            <a:pPr algn="ctr"/>
            <a:r>
              <a:rPr lang="en-US" sz="3600">
                <a:latin typeface="Georgia" panose="02040502050405020303" pitchFamily="18" charset="0"/>
              </a:rPr>
              <a:t>Mens Sana </a:t>
            </a:r>
            <a:r>
              <a:rPr lang="en-US" sz="3600">
                <a:latin typeface="Georgia"/>
              </a:rPr>
              <a:t>2023-2024</a:t>
            </a: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Expense (%)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Graph presentation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DF7C1-2792-4B47-8230-18928F16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86" y="0"/>
            <a:ext cx="1322947" cy="71939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BB1013-7497-B9DF-BFE3-937E4C0B0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813613"/>
              </p:ext>
            </p:extLst>
          </p:nvPr>
        </p:nvGraphicFramePr>
        <p:xfrm>
          <a:off x="3676853" y="820525"/>
          <a:ext cx="8344290" cy="531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43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E8F-E205-4F0D-B1FE-B92942FF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29" y="1123837"/>
            <a:ext cx="3421625" cy="4601183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latin typeface="Georgia" panose="02040502050405020303" pitchFamily="18" charset="0"/>
              </a:rPr>
              <a:t>Mens Sana</a:t>
            </a:r>
            <a:br>
              <a:rPr lang="en-US" sz="4400">
                <a:latin typeface="Georgia" panose="02040502050405020303" pitchFamily="18" charset="0"/>
              </a:rPr>
            </a:br>
            <a:r>
              <a:rPr lang="en-US" sz="4400">
                <a:latin typeface="Georgia"/>
              </a:rPr>
              <a:t>2023-2024</a:t>
            </a:r>
            <a:br>
              <a:rPr lang="en-US" sz="4400">
                <a:latin typeface="Georgia" panose="02040502050405020303" pitchFamily="18" charset="0"/>
              </a:rPr>
            </a:br>
            <a:r>
              <a:rPr lang="en-US" sz="4400">
                <a:latin typeface="Georgia" panose="02040502050405020303" pitchFamily="18" charset="0"/>
              </a:rPr>
              <a:t>Budget:</a:t>
            </a:r>
            <a:br>
              <a:rPr lang="en-US" sz="4400">
                <a:latin typeface="Georgia" panose="02040502050405020303" pitchFamily="18" charset="0"/>
              </a:rPr>
            </a:br>
            <a:br>
              <a:rPr lang="en-US" sz="4400">
                <a:latin typeface="Georgia" panose="02040502050405020303" pitchFamily="18" charset="0"/>
              </a:rPr>
            </a:br>
            <a:r>
              <a:rPr lang="en-US" sz="4400" i="1">
                <a:latin typeface="Georgia" panose="02040502050405020303" pitchFamily="18" charset="0"/>
              </a:rPr>
              <a:t>Summary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6ED5681-3525-4FC9-B9F1-54DBC6720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11649"/>
              </p:ext>
            </p:extLst>
          </p:nvPr>
        </p:nvGraphicFramePr>
        <p:xfrm>
          <a:off x="3695700" y="750888"/>
          <a:ext cx="7522305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562529" imgH="4404328" progId="Excel.Sheet.12">
                  <p:embed/>
                </p:oleObj>
              </mc:Choice>
              <mc:Fallback>
                <p:oleObj name="Worksheet" r:id="rId3" imgW="5562529" imgH="4404328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6ED5681-3525-4FC9-B9F1-54DBC67209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750888"/>
                        <a:ext cx="7522305" cy="513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2" descr="Image 2">
            <a:extLst>
              <a:ext uri="{FF2B5EF4-FFF2-40B4-BE49-F238E27FC236}">
                <a16:creationId xmlns:a16="http://schemas.microsoft.com/office/drawing/2014/main" id="{353856A4-65C8-4DDE-8BC7-F9097F6DB5AE}"/>
              </a:ext>
              <a:ext uri="{147F2762-F138-4A5C-976F-8EAC2B608ADB}">
                <a16:predDERef xmlns:a16="http://schemas.microsoft.com/office/drawing/2014/main" pred="{1E9CCC18-B3C4-4EBA-8C96-1290A10011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4347" y="-1"/>
            <a:ext cx="1986803" cy="75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4204-8DD3-4A3E-A5F0-C2557F7C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7" y="1568347"/>
            <a:ext cx="2992336" cy="3525395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Georgia" panose="02040502050405020303" pitchFamily="18" charset="0"/>
              </a:rPr>
              <a:t>Mens Sana</a:t>
            </a:r>
            <a:br>
              <a:rPr lang="en-US" sz="3600">
                <a:latin typeface="Georgia" panose="02040502050405020303" pitchFamily="18" charset="0"/>
              </a:rPr>
            </a:br>
            <a:r>
              <a:rPr lang="en-US" sz="3600">
                <a:latin typeface="Georgia"/>
              </a:rPr>
              <a:t>2023-2024</a:t>
            </a:r>
            <a:r>
              <a:rPr lang="en-US" sz="3600">
                <a:latin typeface="Georgia" panose="02040502050405020303" pitchFamily="18" charset="0"/>
              </a:rPr>
              <a:t> Budget:</a:t>
            </a:r>
            <a:br>
              <a:rPr lang="en-US" sz="3600">
                <a:latin typeface="Georgia" panose="02040502050405020303" pitchFamily="18" charset="0"/>
              </a:rPr>
            </a:br>
            <a:br>
              <a:rPr lang="en-US" sz="3600">
                <a:latin typeface="Georgia" panose="02040502050405020303" pitchFamily="18" charset="0"/>
              </a:rPr>
            </a:br>
            <a:r>
              <a:rPr lang="en-US" sz="3600" i="1">
                <a:latin typeface="Georgia" panose="02040502050405020303" pitchFamily="18" charset="0"/>
              </a:rPr>
              <a:t>Key changes</a:t>
            </a:r>
            <a:endParaRPr lang="en-US" i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5E2E98-9D5E-488B-9D3E-9990E8267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72" y="801210"/>
            <a:ext cx="7931020" cy="5291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F34ED4-38DB-4B60-BA24-089FDA03F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964" y="29493"/>
            <a:ext cx="132294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455BC-9B53-4758-A481-B2A9B80D69A3}"/>
              </a:ext>
            </a:extLst>
          </p:cNvPr>
          <p:cNvSpPr txBox="1"/>
          <p:nvPr/>
        </p:nvSpPr>
        <p:spPr>
          <a:xfrm>
            <a:off x="1069848" y="4590661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spc="-100">
                <a:solidFill>
                  <a:srgbClr val="FFFFFF"/>
                </a:solidFill>
                <a:latin typeface="Georgia"/>
                <a:ea typeface="+mj-ea"/>
                <a:cs typeface="+mj-cs"/>
              </a:rPr>
              <a:t>Questions</a:t>
            </a:r>
            <a:endParaRPr lang="en-US">
              <a:latin typeface="Georgia"/>
              <a:ea typeface="+mj-ea"/>
              <a:cs typeface="+mj-cs"/>
            </a:endParaRPr>
          </a:p>
        </p:txBody>
      </p:sp>
      <p:pic>
        <p:nvPicPr>
          <p:cNvPr id="4" name="Picture 21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B6C11FD1-BCAE-47BE-96C3-EDCB19FAB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14487" r="48553" b="42172"/>
          <a:stretch>
            <a:fillRect/>
          </a:stretch>
        </p:blipFill>
        <p:spPr bwMode="auto">
          <a:xfrm>
            <a:off x="4400803" y="484632"/>
            <a:ext cx="3975608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55" y="739257"/>
            <a:ext cx="2947482" cy="5258799"/>
          </a:xfrm>
        </p:spPr>
        <p:txBody>
          <a:bodyPr>
            <a:normAutofit fontScale="90000"/>
          </a:bodyPr>
          <a:lstStyle/>
          <a:p>
            <a:pPr algn="ctr"/>
            <a:br>
              <a:rPr lang="en-US">
                <a:latin typeface="Georgia" panose="02040502050405020303" pitchFamily="18" charset="0"/>
              </a:rPr>
            </a:br>
            <a:r>
              <a:rPr lang="en-US">
                <a:latin typeface="Georgia" panose="02040502050405020303" pitchFamily="18" charset="0"/>
              </a:rPr>
              <a:t>Vita &amp; Mens Sana</a:t>
            </a:r>
            <a:br>
              <a:rPr lang="en-US">
                <a:latin typeface="Georgia" panose="02040502050405020303" pitchFamily="18" charset="0"/>
              </a:rPr>
            </a:br>
            <a:br>
              <a:rPr lang="en-US">
                <a:latin typeface="Georgia" panose="02040502050405020303" pitchFamily="18" charset="0"/>
              </a:rPr>
            </a:br>
            <a:r>
              <a:rPr lang="en-US">
                <a:latin typeface="Georgia" panose="02040502050405020303" pitchFamily="18" charset="0"/>
                <a:ea typeface="Times" charset="0"/>
                <a:cs typeface="Times" charset="0"/>
              </a:rPr>
              <a:t>2023-2024 Budget:</a:t>
            </a:r>
            <a:br>
              <a:rPr lang="en-US">
                <a:latin typeface="Georgia" panose="02040502050405020303" pitchFamily="18" charset="0"/>
                <a:ea typeface="Times" charset="0"/>
                <a:cs typeface="Times" charset="0"/>
              </a:rPr>
            </a:br>
            <a:br>
              <a:rPr lang="en-US">
                <a:latin typeface="Georgia" panose="02040502050405020303" pitchFamily="18" charset="0"/>
                <a:ea typeface="Times" charset="0"/>
                <a:cs typeface="Times" charset="0"/>
              </a:rPr>
            </a:br>
            <a:r>
              <a:rPr lang="en-US">
                <a:latin typeface="Georgia" panose="02040502050405020303" pitchFamily="18" charset="0"/>
                <a:ea typeface="Times" charset="0"/>
                <a:cs typeface="Times" charset="0"/>
              </a:rPr>
              <a:t> </a:t>
            </a:r>
            <a:r>
              <a:rPr lang="en-US" i="1">
                <a:latin typeface="Georgia" panose="02040502050405020303" pitchFamily="18" charset="0"/>
                <a:ea typeface="Times" charset="0"/>
                <a:cs typeface="Times" charset="0"/>
              </a:rPr>
              <a:t>Review &amp; approval process</a:t>
            </a:r>
            <a:br>
              <a:rPr lang="en-US">
                <a:latin typeface="Georgia" panose="02040502050405020303" pitchFamily="18" charset="0"/>
                <a:ea typeface="Times" charset="0"/>
                <a:cs typeface="Times" charset="0"/>
              </a:rPr>
            </a:br>
            <a:endParaRPr lang="en-US">
              <a:latin typeface="Georgia" panose="02040502050405020303" pitchFamily="18" charset="0"/>
              <a:ea typeface="Times" charset="0"/>
              <a:cs typeface="Times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C3D6879-1610-4211-A7C7-B75F2AB4D77C}"/>
              </a:ext>
            </a:extLst>
          </p:cNvPr>
          <p:cNvSpPr/>
          <p:nvPr/>
        </p:nvSpPr>
        <p:spPr>
          <a:xfrm>
            <a:off x="5718763" y="674731"/>
            <a:ext cx="3598862" cy="7286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884CF84-E4B9-4E27-94AC-DB5AE692007B}"/>
              </a:ext>
            </a:extLst>
          </p:cNvPr>
          <p:cNvSpPr/>
          <p:nvPr/>
        </p:nvSpPr>
        <p:spPr>
          <a:xfrm>
            <a:off x="4653704" y="2860534"/>
            <a:ext cx="5751513" cy="7286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DD4B47D9-24F9-4866-AF83-107F73F31CDE}"/>
              </a:ext>
            </a:extLst>
          </p:cNvPr>
          <p:cNvSpPr/>
          <p:nvPr/>
        </p:nvSpPr>
        <p:spPr>
          <a:xfrm>
            <a:off x="3972692" y="3987007"/>
            <a:ext cx="7091004" cy="7270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Review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ADA0787F-90EA-43D9-A6A3-639A471985FD}"/>
              </a:ext>
            </a:extLst>
          </p:cNvPr>
          <p:cNvSpPr/>
          <p:nvPr/>
        </p:nvSpPr>
        <p:spPr>
          <a:xfrm>
            <a:off x="5350463" y="1834973"/>
            <a:ext cx="4335463" cy="7270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A73FCE6-8870-4B7C-99E7-61D787C4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397" y="2012116"/>
            <a:ext cx="1710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CA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Approve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92E8114E-F848-447C-AFA2-C5793162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218" y="3027131"/>
            <a:ext cx="4506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CA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Audit &amp; Finance Committee Review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7A00762-4C01-42D0-BE93-CB5CE2BCC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294" y="804183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CA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Approve –Vita CLS only</a:t>
            </a:r>
          </a:p>
        </p:txBody>
      </p:sp>
      <p:sp>
        <p:nvSpPr>
          <p:cNvPr id="15" name="Up Arrow 16">
            <a:extLst>
              <a:ext uri="{FF2B5EF4-FFF2-40B4-BE49-F238E27FC236}">
                <a16:creationId xmlns:a16="http://schemas.microsoft.com/office/drawing/2014/main" id="{16F46CF6-96A5-4692-9870-3D9542413789}"/>
              </a:ext>
            </a:extLst>
          </p:cNvPr>
          <p:cNvSpPr/>
          <p:nvPr/>
        </p:nvSpPr>
        <p:spPr>
          <a:xfrm>
            <a:off x="7300861" y="4542500"/>
            <a:ext cx="457200" cy="4101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Up Arrow 17">
            <a:extLst>
              <a:ext uri="{FF2B5EF4-FFF2-40B4-BE49-F238E27FC236}">
                <a16:creationId xmlns:a16="http://schemas.microsoft.com/office/drawing/2014/main" id="{27891C08-6EEA-49DE-BA52-2BA508395BCF}"/>
              </a:ext>
            </a:extLst>
          </p:cNvPr>
          <p:cNvSpPr/>
          <p:nvPr/>
        </p:nvSpPr>
        <p:spPr>
          <a:xfrm>
            <a:off x="7300861" y="3515711"/>
            <a:ext cx="457200" cy="3277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Up Arrow 18">
            <a:extLst>
              <a:ext uri="{FF2B5EF4-FFF2-40B4-BE49-F238E27FC236}">
                <a16:creationId xmlns:a16="http://schemas.microsoft.com/office/drawing/2014/main" id="{200DFC87-672D-45FC-8B51-7DC7C43AED76}"/>
              </a:ext>
            </a:extLst>
          </p:cNvPr>
          <p:cNvSpPr/>
          <p:nvPr/>
        </p:nvSpPr>
        <p:spPr>
          <a:xfrm>
            <a:off x="7289595" y="2516499"/>
            <a:ext cx="457200" cy="347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Up Arrow 19">
            <a:extLst>
              <a:ext uri="{FF2B5EF4-FFF2-40B4-BE49-F238E27FC236}">
                <a16:creationId xmlns:a16="http://schemas.microsoft.com/office/drawing/2014/main" id="{9AE97BE7-09B0-4BB4-A89D-9F5E953EF901}"/>
              </a:ext>
            </a:extLst>
          </p:cNvPr>
          <p:cNvSpPr/>
          <p:nvPr/>
        </p:nvSpPr>
        <p:spPr>
          <a:xfrm>
            <a:off x="7289595" y="1328100"/>
            <a:ext cx="457200" cy="492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AE02897-5678-453C-9A79-CC0EB343391B}"/>
              </a:ext>
            </a:extLst>
          </p:cNvPr>
          <p:cNvSpPr/>
          <p:nvPr/>
        </p:nvSpPr>
        <p:spPr>
          <a:xfrm>
            <a:off x="3687504" y="4965995"/>
            <a:ext cx="7683910" cy="72707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en-CA" altLang="en-US">
                <a:solidFill>
                  <a:srgbClr val="C00000"/>
                </a:solidFill>
                <a:latin typeface="Arial"/>
                <a:cs typeface="Arial"/>
              </a:rPr>
              <a:t>Finance Team Develop Budget</a:t>
            </a:r>
          </a:p>
        </p:txBody>
      </p:sp>
      <p:pic>
        <p:nvPicPr>
          <p:cNvPr id="3" name="Image 2" descr="Image 2">
            <a:extLst>
              <a:ext uri="{FF2B5EF4-FFF2-40B4-BE49-F238E27FC236}">
                <a16:creationId xmlns:a16="http://schemas.microsoft.com/office/drawing/2014/main" id="{5B4D446D-D85C-4DB5-8EC4-9F1A976AC2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0951" y="21688"/>
            <a:ext cx="1323854" cy="7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7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30138-A38D-4F5C-BA68-29EAA8EE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44" y="1479164"/>
            <a:ext cx="3117166" cy="434028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Georgia" panose="02040502050405020303" pitchFamily="18" charset="0"/>
              </a:rPr>
              <a:t>Vita &amp; Mens  Sana</a:t>
            </a:r>
            <a:br>
              <a:rPr lang="en-US">
                <a:latin typeface="Georgia" panose="02040502050405020303" pitchFamily="18" charset="0"/>
              </a:rPr>
            </a:br>
            <a:br>
              <a:rPr lang="en-US"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2023-2024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Budget: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i="1">
                <a:solidFill>
                  <a:schemeClr val="bg1"/>
                </a:solidFill>
                <a:latin typeface="Georgia" panose="02040502050405020303" pitchFamily="18" charset="0"/>
              </a:rPr>
              <a:t>Strategic Priorities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CC122A-D7BB-422E-9BDF-655F090A6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87177"/>
              </p:ext>
            </p:extLst>
          </p:nvPr>
        </p:nvGraphicFramePr>
        <p:xfrm>
          <a:off x="3480486" y="803189"/>
          <a:ext cx="7823346" cy="523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939">
                <a:tc>
                  <a:txBody>
                    <a:bodyPr/>
                    <a:lstStyle/>
                    <a:p>
                      <a:pPr marL="0" marR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00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 Financial Sustainability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0">
                        <a:solidFill>
                          <a:srgbClr val="071B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400">
                        <a:solidFill>
                          <a:srgbClr val="071B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15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CA" sz="1600" i="1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A. Improved financial performance,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600" i="1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     controls &amp; compliance</a:t>
                      </a:r>
                      <a:endParaRPr lang="en-CA" sz="1600">
                        <a:solidFill>
                          <a:srgbClr val="071B34"/>
                        </a:solidFill>
                        <a:latin typeface="Arial"/>
                        <a:cs typeface="Arial"/>
                      </a:endParaRPr>
                    </a:p>
                  </a:txBody>
                  <a:tcPr marL="91444" marR="91444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CA" sz="1600" baseline="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Ensure a Financially stable organization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Compliance with funding and statutory requirements.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Facilitate growth &amp; expansion of programs &amp; services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Improve system efficiency, policies and procedures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Efficient and effective use of resources.</a:t>
                      </a:r>
                      <a:endParaRPr lang="en-CA" sz="1600">
                        <a:solidFill>
                          <a:srgbClr val="071B34"/>
                        </a:solidFill>
                        <a:latin typeface="Arial"/>
                        <a:cs typeface="Arial"/>
                      </a:endParaRPr>
                    </a:p>
                  </a:txBody>
                  <a:tcPr marL="91444" marR="91444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>
                        <a:solidFill>
                          <a:srgbClr val="071B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CA" sz="1600">
                        <a:solidFill>
                          <a:srgbClr val="071B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30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CA" sz="160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B. </a:t>
                      </a:r>
                      <a:r>
                        <a:rPr lang="en-CA" sz="1600" i="1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Strong and effective business</a:t>
                      </a:r>
                      <a:endParaRPr lang="en-US">
                        <a:latin typeface="Arial"/>
                        <a:cs typeface="Arial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CA" sz="1600" i="1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   partnerships with funders. </a:t>
                      </a:r>
                    </a:p>
                  </a:txBody>
                  <a:tcPr marL="91444" marR="91444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60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Establish/maintain strong partnerships to secure optimal funding needed to:</a:t>
                      </a:r>
                      <a:endParaRPr lang="en-US">
                        <a:latin typeface="Arial"/>
                        <a:cs typeface="Arial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CA" sz="160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a)  support members</a:t>
                      </a:r>
                      <a:endParaRPr lang="en-US">
                        <a:latin typeface="Arial"/>
                        <a:cs typeface="Arial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CA" sz="160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 And</a:t>
                      </a:r>
                      <a:endParaRPr lang="en-US">
                        <a:latin typeface="Arial"/>
                        <a:cs typeface="Arial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CA" sz="1600">
                          <a:solidFill>
                            <a:srgbClr val="071B34"/>
                          </a:solidFill>
                          <a:latin typeface="Arial"/>
                          <a:cs typeface="Arial"/>
                        </a:rPr>
                        <a:t> b) provide a competitive wage to staff.</a:t>
                      </a:r>
                      <a:endParaRPr lang="en-US">
                        <a:latin typeface="Arial"/>
                        <a:cs typeface="Arial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600">
                        <a:solidFill>
                          <a:srgbClr val="071B3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 2" descr="Image 2">
            <a:extLst>
              <a:ext uri="{FF2B5EF4-FFF2-40B4-BE49-F238E27FC236}">
                <a16:creationId xmlns:a16="http://schemas.microsoft.com/office/drawing/2014/main" id="{E5A11EE8-AD80-45ED-8263-CF9074336C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0951" y="21688"/>
            <a:ext cx="1323854" cy="7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0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8B77-42C0-48DF-B7C3-0F1F2605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89235" cy="4601183"/>
          </a:xfrm>
        </p:spPr>
        <p:txBody>
          <a:bodyPr/>
          <a:lstStyle/>
          <a:p>
            <a:pPr algn="ctr"/>
            <a:r>
              <a:rPr lang="en-US">
                <a:latin typeface="Georgia"/>
              </a:rPr>
              <a:t>VITA</a:t>
            </a:r>
            <a:br>
              <a:rPr lang="en-US">
                <a:latin typeface="Georgia"/>
              </a:rPr>
            </a:br>
            <a:r>
              <a:rPr lang="en-US">
                <a:latin typeface="Georgia"/>
              </a:rPr>
              <a:t>CLS 2023-2024 Budget:</a:t>
            </a:r>
            <a:br>
              <a:rPr lang="en-US">
                <a:latin typeface="Georgia"/>
              </a:rPr>
            </a:br>
            <a:br>
              <a:rPr lang="en-US">
                <a:latin typeface="Georgia"/>
              </a:rPr>
            </a:br>
            <a:r>
              <a:rPr lang="en-US">
                <a:latin typeface="Georgia"/>
              </a:rPr>
              <a:t>Noteworthy, </a:t>
            </a:r>
            <a:r>
              <a:rPr lang="en-US" i="1">
                <a:latin typeface="Georgia"/>
              </a:rPr>
              <a:t>Assumptions, Funding &amp; Approach.</a:t>
            </a:r>
            <a:endParaRPr lang="en-US">
              <a:ea typeface="+mj-lt"/>
              <a:cs typeface="+mj-lt"/>
            </a:endParaRPr>
          </a:p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F5D0A3-6C8F-4C97-B462-F6A43AB29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81963"/>
              </p:ext>
            </p:extLst>
          </p:nvPr>
        </p:nvGraphicFramePr>
        <p:xfrm>
          <a:off x="3660321" y="966107"/>
          <a:ext cx="8089725" cy="4622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9725">
                  <a:extLst>
                    <a:ext uri="{9D8B030D-6E8A-4147-A177-3AD203B41FA5}">
                      <a16:colId xmlns:a16="http://schemas.microsoft.com/office/drawing/2014/main" val="826615943"/>
                    </a:ext>
                  </a:extLst>
                </a:gridCol>
              </a:tblGrid>
              <a:tr h="107471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This budget assumes that COVID is normalized and social distancing</a:t>
                      </a:r>
                      <a:endParaRPr lang="en-US"/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     ends.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445513"/>
                  </a:ext>
                </a:extLst>
              </a:tr>
              <a:tr h="734390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Day Program resumes and revenue targets are back on track.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081732"/>
                  </a:ext>
                </a:extLst>
              </a:tr>
              <a:tr h="752303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$3 Wage enhancement is fully funded and annualized.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262974"/>
                  </a:ext>
                </a:extLst>
              </a:tr>
              <a:tr h="895597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Budget period is - April 1st , 2023 to March 31st , 2024. (2023-2024)</a:t>
                      </a:r>
                      <a:endParaRPr lang="en-US" sz="180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 b="0" i="0" u="none" strike="noStrike" noProof="0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endParaRPr lang="en-US" sz="1800" b="0" i="0" u="none" strike="noStrike" noProof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35945"/>
                  </a:ext>
                </a:extLst>
              </a:tr>
              <a:tr h="114636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 Projections to March 31st, 2023, is being used as the baseline for the development of the 2023-2024 budget with adjustments made for anticipated swings in the upcoming year 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148399"/>
                  </a:ext>
                </a:extLst>
              </a:tr>
            </a:tbl>
          </a:graphicData>
        </a:graphic>
      </p:graphicFrame>
      <p:pic>
        <p:nvPicPr>
          <p:cNvPr id="6" name="Image 2" descr="Image 2">
            <a:extLst>
              <a:ext uri="{FF2B5EF4-FFF2-40B4-BE49-F238E27FC236}">
                <a16:creationId xmlns:a16="http://schemas.microsoft.com/office/drawing/2014/main" id="{B6346574-C2BB-469B-AA90-6E9FB21159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819" y="46513"/>
            <a:ext cx="1323854" cy="7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6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8BFA-1355-4EE4-A4A5-B5E32458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424" y="1123837"/>
            <a:ext cx="3662933" cy="5208723"/>
          </a:xfrm>
        </p:spPr>
        <p:txBody>
          <a:bodyPr/>
          <a:lstStyle/>
          <a:p>
            <a:pPr algn="ctr"/>
            <a:r>
              <a:rPr lang="en-US">
                <a:latin typeface="Georgia"/>
              </a:rPr>
              <a:t>VITA CLS </a:t>
            </a:r>
            <a:br>
              <a:rPr lang="en-US">
                <a:solidFill>
                  <a:schemeClr val="bg1"/>
                </a:solidFill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2023-2024</a:t>
            </a:r>
            <a:br>
              <a:rPr lang="en-US">
                <a:solidFill>
                  <a:schemeClr val="bg1"/>
                </a:solidFill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Budget:</a:t>
            </a:r>
            <a:br>
              <a:rPr lang="en-US">
                <a:solidFill>
                  <a:schemeClr val="bg1"/>
                </a:solidFill>
                <a:latin typeface="Georgia"/>
              </a:rPr>
            </a:br>
            <a:br>
              <a:rPr lang="en-US">
                <a:solidFill>
                  <a:schemeClr val="bg1"/>
                </a:solidFill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Revenue</a:t>
            </a:r>
            <a:br>
              <a:rPr lang="en-US">
                <a:solidFill>
                  <a:schemeClr val="bg1"/>
                </a:solidFill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 changes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6DF7C7-1889-4960-B9FD-D3168C10B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93012"/>
              </p:ext>
            </p:extLst>
          </p:nvPr>
        </p:nvGraphicFramePr>
        <p:xfrm>
          <a:off x="3446680" y="792303"/>
          <a:ext cx="8393386" cy="4949761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8393386">
                  <a:extLst>
                    <a:ext uri="{9D8B030D-6E8A-4147-A177-3AD203B41FA5}">
                      <a16:colId xmlns:a16="http://schemas.microsoft.com/office/drawing/2014/main" val="2672202676"/>
                    </a:ext>
                  </a:extLst>
                </a:gridCol>
              </a:tblGrid>
              <a:tr h="13790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Overall, revenues decreased by $201,000 compared to March 31st,2023  projections. </a:t>
                      </a:r>
                      <a:endParaRPr lang="en-US" sz="22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96152"/>
                  </a:ext>
                </a:extLst>
              </a:tr>
              <a:tr h="1897758"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2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$260,000 reduction occurred in Government Funding due to; one-time pressure funding, Covid reimbursements </a:t>
                      </a:r>
                      <a:endParaRPr lang="en-US"/>
                    </a:p>
                    <a:p>
                      <a:pPr marL="0" lvl="0" indent="0">
                        <a:buNone/>
                      </a:pPr>
                      <a:r>
                        <a:rPr lang="en-US" sz="22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    and PFR funding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n-US" sz="2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An offsetting increase in funding of $59,000 is due top-up approved for NW.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en-US" sz="2200" b="0" i="0" u="none" strike="noStrike" noProof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9147"/>
                  </a:ext>
                </a:extLst>
              </a:tr>
              <a:tr h="14676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>
                          <a:latin typeface="Arial"/>
                        </a:rPr>
                        <a:t>Generally, an increase or decrease in funding will typically in a corresponding change in expenses. </a:t>
                      </a:r>
                      <a:endParaRPr lang="en-US" sz="2200"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163581"/>
                  </a:ext>
                </a:extLst>
              </a:tr>
            </a:tbl>
          </a:graphicData>
        </a:graphic>
      </p:graphicFrame>
      <p:pic>
        <p:nvPicPr>
          <p:cNvPr id="7" name="Image 2" descr="Image 2">
            <a:extLst>
              <a:ext uri="{FF2B5EF4-FFF2-40B4-BE49-F238E27FC236}">
                <a16:creationId xmlns:a16="http://schemas.microsoft.com/office/drawing/2014/main" id="{EF86368E-D714-4C57-97AA-FABE10C3FE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942" y="25636"/>
            <a:ext cx="1323854" cy="7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BE49ACD-19CD-442F-8EEE-3BF96A17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/>
          <a:lstStyle/>
          <a:p>
            <a:pPr algn="ctr"/>
            <a:r>
              <a:rPr lang="en-US">
                <a:latin typeface="Georgia" panose="02040502050405020303" pitchFamily="18" charset="0"/>
              </a:rPr>
              <a:t>VITA CLS </a:t>
            </a: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2023-2024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Revenue (%)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Graph presentation</a:t>
            </a:r>
            <a:endParaRPr lang="en-US"/>
          </a:p>
        </p:txBody>
      </p:sp>
      <p:pic>
        <p:nvPicPr>
          <p:cNvPr id="7" name="Image 2" descr="Image 2">
            <a:extLst>
              <a:ext uri="{FF2B5EF4-FFF2-40B4-BE49-F238E27FC236}">
                <a16:creationId xmlns:a16="http://schemas.microsoft.com/office/drawing/2014/main" id="{6F170E5B-46C6-4E9D-94C5-5090C3012A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930" y="53772"/>
            <a:ext cx="1937010" cy="715901"/>
          </a:xfrm>
          <a:prstGeom prst="rect">
            <a:avLst/>
          </a:prstGeom>
        </p:spPr>
      </p:pic>
      <p:pic>
        <p:nvPicPr>
          <p:cNvPr id="2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93326BE2-53B4-21C8-A0B8-7D6279AB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2" y="658891"/>
            <a:ext cx="9008530" cy="54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F7EA-DB2F-42B2-B762-05C59433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Georgia"/>
              </a:rPr>
              <a:t>VITA CLS </a:t>
            </a:r>
            <a:br>
              <a:rPr lang="en-US">
                <a:solidFill>
                  <a:schemeClr val="bg1"/>
                </a:solidFill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2023-2024</a:t>
            </a:r>
            <a:br>
              <a:rPr lang="en-US">
                <a:solidFill>
                  <a:schemeClr val="bg1"/>
                </a:solidFill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Budget:</a:t>
            </a:r>
            <a:br>
              <a:rPr lang="en-US">
                <a:solidFill>
                  <a:schemeClr val="bg1"/>
                </a:solidFill>
                <a:latin typeface="Georgia"/>
              </a:rPr>
            </a:br>
            <a:br>
              <a:rPr lang="en-US">
                <a:solidFill>
                  <a:schemeClr val="bg1"/>
                </a:solidFill>
                <a:latin typeface="Georgia"/>
              </a:rPr>
            </a:br>
            <a:r>
              <a:rPr lang="en-US">
                <a:solidFill>
                  <a:schemeClr val="bg1"/>
                </a:solidFill>
                <a:latin typeface="Georgia"/>
              </a:rPr>
              <a:t>Expenses</a:t>
            </a:r>
            <a:endParaRPr lang="en-US">
              <a:solidFill>
                <a:schemeClr val="bg1"/>
              </a:solidFill>
              <a:ea typeface="+mj-lt"/>
              <a:cs typeface="+mj-lt"/>
            </a:endParaRPr>
          </a:p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AE51B0-0AF5-47F5-890F-3ED7F7941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02700"/>
              </p:ext>
            </p:extLst>
          </p:nvPr>
        </p:nvGraphicFramePr>
        <p:xfrm>
          <a:off x="3645243" y="844378"/>
          <a:ext cx="7999712" cy="4909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9712">
                  <a:extLst>
                    <a:ext uri="{9D8B030D-6E8A-4147-A177-3AD203B41FA5}">
                      <a16:colId xmlns:a16="http://schemas.microsoft.com/office/drawing/2014/main" val="3839169757"/>
                    </a:ext>
                  </a:extLst>
                </a:gridCol>
              </a:tblGrid>
              <a:tr h="4777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Overall, expenses are expected to decrease by $376,000 compared to March 31st , 2023 projections. </a:t>
                      </a:r>
                      <a:endParaRPr lang="en-US" sz="1800" b="0" i="0" u="none" strike="noStrike" kern="120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92513"/>
                  </a:ext>
                </a:extLst>
              </a:tr>
              <a:tr h="906162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Increase in Salaries and wages of $896,000 relates primarily to full reopening of Day programs, staff vacancies filled, increase in wages and benefits relating to enhancements.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017718"/>
                  </a:ext>
                </a:extLst>
              </a:tr>
              <a:tr h="81347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Transportation and travel are expected to increase by $136,000 primarily 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     Resulting from easing of social distancing and delayed renewal of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FF0000"/>
                          </a:solidFill>
                          <a:latin typeface="Arial"/>
                        </a:rPr>
                        <a:t>    expired vehicle leases.</a:t>
                      </a:r>
                      <a:endParaRPr lang="en-US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944925"/>
                  </a:ext>
                </a:extLst>
              </a:tr>
              <a:tr h="81347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Occupancy costs decreased by $228,000 to reflect one time repair expenses that are reflect in the March 31st projections. </a:t>
                      </a:r>
                      <a:endParaRPr lang="en-US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489778"/>
                  </a:ext>
                </a:extLst>
              </a:tr>
              <a:tr h="81347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Client support decreased by $395,000 to reflect that program supplies (PPE costs) and social distancing will not be materially required.</a:t>
                      </a:r>
                      <a:endParaRPr lang="en-US" sz="1800" b="0" i="0" u="none" strike="noStrike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895294"/>
                  </a:ext>
                </a:extLst>
              </a:tr>
              <a:tr h="813475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General Administration expenses decreased by $32,000 to reflect one time computer server upgrade costs in 2022-2023.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2867"/>
                  </a:ext>
                </a:extLst>
              </a:tr>
            </a:tbl>
          </a:graphicData>
        </a:graphic>
      </p:graphicFrame>
      <p:pic>
        <p:nvPicPr>
          <p:cNvPr id="6" name="Image 2" descr="Image 2">
            <a:extLst>
              <a:ext uri="{FF2B5EF4-FFF2-40B4-BE49-F238E27FC236}">
                <a16:creationId xmlns:a16="http://schemas.microsoft.com/office/drawing/2014/main" id="{977BA530-2BDE-430F-AAE9-84F9ECB95B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0950" y="21688"/>
            <a:ext cx="1821985" cy="7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16E4-F2C3-4BC6-94FB-52E3FFB2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936022" cy="4601183"/>
          </a:xfrm>
        </p:spPr>
        <p:txBody>
          <a:bodyPr/>
          <a:lstStyle/>
          <a:p>
            <a:pPr algn="ctr"/>
            <a:r>
              <a:rPr lang="en-US">
                <a:latin typeface="Georgia" panose="02040502050405020303" pitchFamily="18" charset="0"/>
              </a:rPr>
              <a:t>VITA CLS </a:t>
            </a: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2023-2024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Expenses (%)</a:t>
            </a:r>
            <a:b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Graph presentation</a:t>
            </a:r>
            <a:endParaRPr lang="en-US"/>
          </a:p>
        </p:txBody>
      </p:sp>
      <p:pic>
        <p:nvPicPr>
          <p:cNvPr id="15" name="Image 2" descr="Image 2">
            <a:extLst>
              <a:ext uri="{FF2B5EF4-FFF2-40B4-BE49-F238E27FC236}">
                <a16:creationId xmlns:a16="http://schemas.microsoft.com/office/drawing/2014/main" id="{920C220E-4E3C-45DC-B83F-B433D6BBDA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3320" y="11151"/>
            <a:ext cx="1783889" cy="715901"/>
          </a:xfrm>
          <a:prstGeom prst="rect">
            <a:avLst/>
          </a:prstGeom>
        </p:spPr>
      </p:pic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7E3C52DE-6C01-0262-F3CE-A82940922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69" y="796087"/>
            <a:ext cx="8657769" cy="54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3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7E8F-E205-4F0D-B1FE-B92942FF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9257"/>
            <a:ext cx="4008570" cy="460118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Georgia" panose="02040502050405020303" pitchFamily="18" charset="0"/>
              </a:rPr>
              <a:t>VITA CLS</a:t>
            </a:r>
            <a:br>
              <a:rPr lang="en-US">
                <a:latin typeface="Georgia" panose="02040502050405020303" pitchFamily="18" charset="0"/>
              </a:rPr>
            </a:br>
            <a:r>
              <a:rPr lang="en-US">
                <a:latin typeface="Georgia" panose="02040502050405020303" pitchFamily="18" charset="0"/>
              </a:rPr>
              <a:t>2023-2024</a:t>
            </a:r>
            <a:br>
              <a:rPr lang="en-US">
                <a:latin typeface="Georgia" panose="02040502050405020303" pitchFamily="18" charset="0"/>
              </a:rPr>
            </a:br>
            <a:r>
              <a:rPr lang="en-US">
                <a:latin typeface="Georgia" panose="02040502050405020303" pitchFamily="18" charset="0"/>
              </a:rPr>
              <a:t>Budget:</a:t>
            </a:r>
            <a:br>
              <a:rPr lang="en-US">
                <a:latin typeface="Georgia" panose="02040502050405020303" pitchFamily="18" charset="0"/>
              </a:rPr>
            </a:br>
            <a:br>
              <a:rPr lang="en-US">
                <a:latin typeface="Georgia" panose="02040502050405020303" pitchFamily="18" charset="0"/>
              </a:rPr>
            </a:br>
            <a:r>
              <a:rPr lang="en-US">
                <a:latin typeface="Georgia" panose="02040502050405020303" pitchFamily="18" charset="0"/>
              </a:rPr>
              <a:t> </a:t>
            </a:r>
            <a:r>
              <a:rPr lang="en-US" i="1">
                <a:latin typeface="Georgia" panose="02040502050405020303" pitchFamily="18" charset="0"/>
              </a:rPr>
              <a:t>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70657-3994-4B27-88E3-7DDAEFD05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520" y="0"/>
            <a:ext cx="1542422" cy="762066"/>
          </a:xfrm>
          <a:prstGeom prst="rect">
            <a:avLst/>
          </a:prstGeom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2A749A8-5FCD-D453-278F-8A69120CB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644" y="764346"/>
            <a:ext cx="8348008" cy="52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9350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324a0ca-6269-425f-b342-54f8b42922e6">
      <UserInfo>
        <DisplayName>Katie Chiragdin</DisplayName>
        <AccountId>129</AccountId>
        <AccountType/>
      </UserInfo>
      <UserInfo>
        <DisplayName>Adewale Adegbola</DisplayName>
        <AccountId>359</AccountId>
        <AccountType/>
      </UserInfo>
    </SharedWithUsers>
    <lcf76f155ced4ddcb4097134ff3c332f xmlns="6d734b70-8c50-4cb7-b4d2-7173c070673a">
      <Terms xmlns="http://schemas.microsoft.com/office/infopath/2007/PartnerControls"/>
    </lcf76f155ced4ddcb4097134ff3c332f>
    <TaxCatchAll xmlns="3324a0ca-6269-425f-b342-54f8b42922e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9FAF350B49C4197C3E75CE35A7B9B" ma:contentTypeVersion="19" ma:contentTypeDescription="Create a new document." ma:contentTypeScope="" ma:versionID="e8b47e6ce9bfd361f21feb7cc70733ec">
  <xsd:schema xmlns:xsd="http://www.w3.org/2001/XMLSchema" xmlns:xs="http://www.w3.org/2001/XMLSchema" xmlns:p="http://schemas.microsoft.com/office/2006/metadata/properties" xmlns:ns2="3324a0ca-6269-425f-b342-54f8b42922e6" xmlns:ns3="6d734b70-8c50-4cb7-b4d2-7173c070673a" targetNamespace="http://schemas.microsoft.com/office/2006/metadata/properties" ma:root="true" ma:fieldsID="882bf9e7f2f7e8a196c3e382f6d29b26" ns2:_="" ns3:_="">
    <xsd:import namespace="3324a0ca-6269-425f-b342-54f8b42922e6"/>
    <xsd:import namespace="6d734b70-8c50-4cb7-b4d2-7173c07067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4a0ca-6269-425f-b342-54f8b42922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3cdb84bd-a9b3-43b8-bdce-ecc6b059bbdb}" ma:internalName="TaxCatchAll" ma:showField="CatchAllData" ma:web="3324a0ca-6269-425f-b342-54f8b42922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34b70-8c50-4cb7-b4d2-7173c0706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897b7d9-6548-48fc-9c40-04ac0710b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3F91AB-5140-4CFA-B736-6CA452A0E4F1}">
  <ds:schemaRefs>
    <ds:schemaRef ds:uri="3324a0ca-6269-425f-b342-54f8b42922e6"/>
    <ds:schemaRef ds:uri="3b3585a2-d410-4a4a-8be8-05b9266e06e5"/>
    <ds:schemaRef ds:uri="6d734b70-8c50-4cb7-b4d2-7173c070673a"/>
    <ds:schemaRef ds:uri="f468f2fc-e2f2-4f1b-94d4-23fae94b48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EF0873-B7AF-4290-987F-FC0BF130AA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6E3C96-EA7E-485C-BA2E-DF7B76D24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4a0ca-6269-425f-b342-54f8b42922e6"/>
    <ds:schemaRef ds:uri="6d734b70-8c50-4cb7-b4d2-7173c0706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Widescreen</PresentationFormat>
  <Paragraphs>90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Georgia</vt:lpstr>
      <vt:lpstr>Wingdings 2</vt:lpstr>
      <vt:lpstr>Frame</vt:lpstr>
      <vt:lpstr>Worksheet</vt:lpstr>
      <vt:lpstr> </vt:lpstr>
      <vt:lpstr> Vita &amp; Mens Sana  2023-2024 Budget:   Review &amp; approval process </vt:lpstr>
      <vt:lpstr>Vita &amp; Mens  Sana  2023-2024 Budget:  Strategic Priorities   </vt:lpstr>
      <vt:lpstr>VITA CLS 2023-2024 Budget:  Noteworthy, Assumptions, Funding &amp; Approach. </vt:lpstr>
      <vt:lpstr>VITA CLS  2023-2024 Budget:  Revenue  changes</vt:lpstr>
      <vt:lpstr>VITA CLS 2023-2024  Revenue (%) Graph presentation</vt:lpstr>
      <vt:lpstr>VITA CLS  2023-2024 Budget:  Expenses </vt:lpstr>
      <vt:lpstr>VITA CLS 2023-2024  Expenses (%) Graph presentation</vt:lpstr>
      <vt:lpstr>VITA CLS 2023-2024 Budget:   Summary</vt:lpstr>
      <vt:lpstr>VITA CLS 2023-24 Budget:   Key changes</vt:lpstr>
      <vt:lpstr>Mens Sana 2023-2024 Budget Noteworthy, Assumptions &amp; Revenues &amp; expenses</vt:lpstr>
      <vt:lpstr>Mens Sana 2023-2024   Revenue (%) Graph presentation</vt:lpstr>
      <vt:lpstr>Mens Sana 2023-2024   Expense (%) Graph presentation</vt:lpstr>
      <vt:lpstr>Mens Sana 2023-2024 Budget:  Summary</vt:lpstr>
      <vt:lpstr>Mens Sana 2023-2024 Budget:  Key changes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Katie Chiragdin</dc:creator>
  <cp:lastModifiedBy>Adewale Adegbola</cp:lastModifiedBy>
  <cp:revision>1</cp:revision>
  <dcterms:created xsi:type="dcterms:W3CDTF">2020-02-13T15:23:05Z</dcterms:created>
  <dcterms:modified xsi:type="dcterms:W3CDTF">2024-10-23T17:37:14Z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0x0101006609FAF350B49C4197C3E75CE35A7B9B</vt:lpwstr>
  </property>
  <property fmtid="{D5CDD505-2E9C-101B-9397-08002B2CF9AE}" pid="3" name="MediaServiceImageTags">
    <vt:lpwstr/>
  </property>
</Properties>
</file>