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98" r:id="rId4"/>
    <p:sldId id="287" r:id="rId5"/>
    <p:sldId id="299" r:id="rId6"/>
    <p:sldId id="266" r:id="rId7"/>
    <p:sldId id="288" r:id="rId8"/>
    <p:sldId id="294" r:id="rId9"/>
    <p:sldId id="295" r:id="rId10"/>
    <p:sldId id="296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E5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868"/>
    <p:restoredTop sz="94567"/>
  </p:normalViewPr>
  <p:slideViewPr>
    <p:cSldViewPr snapToGrid="0">
      <p:cViewPr>
        <p:scale>
          <a:sx n="65" d="100"/>
          <a:sy n="65" d="100"/>
        </p:scale>
        <p:origin x="216" y="13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DEE79C-2D4B-6B4E-A054-725E619920A8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581E54-9019-3C41-9F01-58BFE13F80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9238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581E54-9019-3C41-9F01-58BFE13F80C4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26804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CB2FB3-F128-2FBC-B8DE-262B3C5904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FC183E31-FD80-BAB0-A4C9-FD06070498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38610591-A627-8BB8-E7A4-4146A86E3E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5722D90-4782-C932-B117-34FA692DC4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581E54-9019-3C41-9F01-58BFE13F80C4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7111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581E54-9019-3C41-9F01-58BFE13F80C4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91977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F52C47-7601-3C7D-1F1C-5ADFF2F233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F08C8A74-195B-BBBB-A307-A77AF337FB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2B7189AA-37DC-9BE5-70EF-726B476C5E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19C5BF4-8749-1090-C2F5-8B19D9E6CC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581E54-9019-3C41-9F01-58BFE13F80C4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99225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B60FB8-88F8-E6AB-0CE5-293139B65E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8EC9B50C-EBF0-12B2-BD34-EAC6000E37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485FBA53-611E-8406-DB2B-37E3C9BEFB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89C5FCB-2DDD-87F0-380E-2C5D286C29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581E54-9019-3C41-9F01-58BFE13F80C4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68144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FA59DA-66E4-18B7-3E14-F4D71CBC06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7C958632-CE91-6183-CB85-88BE0EE10D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3EF533F3-BAB4-828C-5461-407899CF13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2FE90B3-BCD7-5482-D742-2CBF7A94BD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581E54-9019-3C41-9F01-58BFE13F80C4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4830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4784A7-8AAE-0915-7690-440843563D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1720198-C214-0EBB-0178-43FA87C01D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A084A6D-1022-6279-3A73-A462B4BF1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E5B41-0F4D-B441-B450-4F0D79575034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C399313-8498-04B9-6B44-FDEAF7C5E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3C0F9BD-9CCC-AD22-F69A-30DD1AC43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FA97A-0702-1C41-AE29-D0F2192DEF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8231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201A38-CB37-9B9D-3AB8-6A5FDA570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A3C448D-0277-E6AD-7765-D978D34F8E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91810F6-54E5-C5D5-7BEB-639E81BFF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E5B41-0F4D-B441-B450-4F0D79575034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8A1A1D1-3B29-35BE-7EEF-A25FB1492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1D068B3-FF3F-5888-AF28-DB032844E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FA97A-0702-1C41-AE29-D0F2192DEF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3299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E0EAA13-1B00-1EE8-1D9C-2A5B627B5B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BAFA232-CF13-846D-E774-2FE6BCD744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42025B3-7AE6-557A-D3DE-93E3B06EC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E5B41-0F4D-B441-B450-4F0D79575034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A17AFF-B884-5FC8-5195-5FB8346C7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B8346CC-4AB7-67D4-81BE-5EAA0D593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FA97A-0702-1C41-AE29-D0F2192DEF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1392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82E309-654F-6A0F-BD7B-A22A59642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4E150B3-D055-30EE-225C-2760137583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9B24913-EEC7-E279-20E3-F558ADE2E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E5B41-0F4D-B441-B450-4F0D79575034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19E87DA-1947-7E87-E1BD-4599E8507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C814DFE-64BB-5B68-7BE1-D5418383B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FA97A-0702-1C41-AE29-D0F2192DEF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5042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66E479-1A2D-5C4D-5464-CAE4EE113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6582133-1CA9-0C09-6A11-85E5CF9EA6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F04B1B9-3065-1A46-7482-58E9B71AE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E5B41-0F4D-B441-B450-4F0D79575034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96D7349-E11D-6169-6044-C9FB09E6E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27F54C7-E885-36BD-4F27-A54C1CBEC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FA97A-0702-1C41-AE29-D0F2192DEF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1754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8B5323-EC52-A42C-8997-1D9B2C396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6C3B99F-3AAE-9A3E-CF3D-E297F0F6E5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3035A23-957A-E3A2-5715-07F8880058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DAD4B7A-BDB8-AADD-DCD0-985D904AA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E5B41-0F4D-B441-B450-4F0D79575034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D619F3F-F6DD-62EB-C094-B02E1DAB4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5069335-9AC7-751F-D86B-9E6E48214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FA97A-0702-1C41-AE29-D0F2192DEF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5756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8F3B4B-83CB-B264-5631-182F666D0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8825558-15C9-10E5-7D77-0DABB5BAE8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CDBEC25-ECA8-1ADA-44C2-D9E9935172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63D2DF1-B132-7958-2A69-9C45A607A9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3711635-B56E-3754-43A3-25C16A9B85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A8BFF36-A2CA-14D5-B3A2-D9FE90026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E5B41-0F4D-B441-B450-4F0D79575034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D966F68-1086-FC58-AFA2-D7BCADA32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6A9E723-9F3C-EA51-9B20-9A9EAC9B7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FA97A-0702-1C41-AE29-D0F2192DEF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6578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4DC80A-585F-97E5-3356-5109229C8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AC16C74-E4A7-1AB1-E567-5956A689D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E5B41-0F4D-B441-B450-4F0D79575034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B238EB0-96F3-50D0-6679-210E5361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0C6B552-1C1C-7531-8FCA-FB96AB119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FA97A-0702-1C41-AE29-D0F2192DEF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7368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3A10D95-2787-A68B-0094-4345A5244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E5B41-0F4D-B441-B450-4F0D79575034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C452CAF-2A17-B68C-FBE2-46B9FBB0C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C7ABCB8-F669-A8EB-88AC-56C1ACA8C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FA97A-0702-1C41-AE29-D0F2192DEF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1475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C4C5F6-C1C3-083D-5F33-73E1AF016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DB8E13F-9B30-0395-F01C-130E0D92D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7CDAE97-5962-4ED0-4AFD-F2C183A371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341C0C9-4C4C-9794-F8FE-ABC9AF88D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E5B41-0F4D-B441-B450-4F0D79575034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181449A-A29B-A7BD-A82E-4AE2946AB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31C553A-4F52-D773-D70A-EDFBD1B8A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FA97A-0702-1C41-AE29-D0F2192DEF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8398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AB81FA-BD52-52E6-2625-FF500972F9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DF29629-D425-DF59-3A3E-A35CDC601E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696E1EB-E8C7-A9C2-0138-0671EFD7FA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2420EA8-4A6F-6C31-34D3-03A3422E1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E5B41-0F4D-B441-B450-4F0D79575034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EDDD642-E69E-DB70-3C90-CCD964507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1D8A779-D1B6-842C-E66F-4A4463531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FA97A-0702-1C41-AE29-D0F2192DEF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3907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940B681-6128-E082-8061-85619F519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C83FA93-2415-72F2-CF6D-9B3D4C2074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9533E56-101E-3EDE-D8A5-4B0D3A404D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0E5B41-0F4D-B441-B450-4F0D79575034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A8E0A7-8CD2-EFB4-2568-51B36CACA5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AEE7367-0C60-F920-8C5C-EC889BC4E5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FFA97A-0702-1C41-AE29-D0F2192DEF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3429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EA36F91-CE95-8537-5B2B-81964640783E}"/>
              </a:ext>
            </a:extLst>
          </p:cNvPr>
          <p:cNvSpPr/>
          <p:nvPr/>
        </p:nvSpPr>
        <p:spPr>
          <a:xfrm>
            <a:off x="-183642" y="-220969"/>
            <a:ext cx="12852734" cy="13080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DF3AC75D-E114-21AA-3285-EC5A1C86A5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32902"/>
            <a:ext cx="1327280" cy="1308100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02F08419-2172-6E83-E87A-7E81F406CFD8}"/>
              </a:ext>
            </a:extLst>
          </p:cNvPr>
          <p:cNvSpPr txBox="1"/>
          <p:nvPr/>
        </p:nvSpPr>
        <p:spPr>
          <a:xfrm>
            <a:off x="1975104" y="-40519"/>
            <a:ext cx="83825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b="1" dirty="0">
                <a:solidFill>
                  <a:srgbClr val="F9E59A"/>
                </a:solidFill>
                <a:latin typeface="Abadi" panose="020F0502020204030204" pitchFamily="34" charset="0"/>
              </a:rPr>
              <a:t>Questions Flash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07AEE505-919D-52B2-201F-6C7A940FC1FE}"/>
              </a:ext>
            </a:extLst>
          </p:cNvPr>
          <p:cNvSpPr/>
          <p:nvPr/>
        </p:nvSpPr>
        <p:spPr>
          <a:xfrm>
            <a:off x="10357685" y="242565"/>
            <a:ext cx="1540042" cy="640246"/>
          </a:xfrm>
          <a:prstGeom prst="roundRect">
            <a:avLst/>
          </a:prstGeom>
          <a:solidFill>
            <a:schemeClr val="tx1"/>
          </a:solidFill>
          <a:ln>
            <a:solidFill>
              <a:srgbClr val="F9E59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800" b="1" dirty="0">
                <a:solidFill>
                  <a:srgbClr val="F9E59A"/>
                </a:solidFill>
                <a:latin typeface="Abadi" panose="020F0502020204030204" pitchFamily="34" charset="0"/>
              </a:rPr>
              <a:t>QF n° 6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1FBC368-3621-ECC6-C17C-1D0BF385EE43}"/>
              </a:ext>
            </a:extLst>
          </p:cNvPr>
          <p:cNvSpPr txBox="1"/>
          <p:nvPr/>
        </p:nvSpPr>
        <p:spPr>
          <a:xfrm>
            <a:off x="65861" y="1717197"/>
            <a:ext cx="12103769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latin typeface="Century Gothic" panose="020B0502020202020204" pitchFamily="34" charset="0"/>
              </a:rPr>
              <a:t>Dans ce quizz, il y aura </a:t>
            </a:r>
            <a:r>
              <a:rPr lang="fr-FR" sz="3200" b="1" dirty="0">
                <a:latin typeface="Century Gothic" panose="020B0502020202020204" pitchFamily="34" charset="0"/>
              </a:rPr>
              <a:t>4 questions </a:t>
            </a:r>
            <a:r>
              <a:rPr lang="fr-FR" sz="3200" dirty="0">
                <a:latin typeface="Century Gothic" panose="020B0502020202020204" pitchFamily="34" charset="0"/>
              </a:rPr>
              <a:t>:</a:t>
            </a:r>
          </a:p>
          <a:p>
            <a:endParaRPr lang="fr-FR" sz="3200" dirty="0">
              <a:latin typeface="Century Gothic" panose="020B0502020202020204" pitchFamily="34" charset="0"/>
            </a:endParaRPr>
          </a:p>
          <a:p>
            <a:r>
              <a:rPr lang="fr-FR" sz="3200" u="sng" dirty="0">
                <a:latin typeface="Century Gothic" panose="020B0502020202020204" pitchFamily="34" charset="0"/>
              </a:rPr>
              <a:t>QF n° 6</a:t>
            </a:r>
          </a:p>
          <a:p>
            <a:r>
              <a:rPr lang="fr-FR" sz="3200" dirty="0">
                <a:latin typeface="Century Gothic" panose="020B0502020202020204" pitchFamily="34" charset="0"/>
              </a:rPr>
              <a:t>1. :</a:t>
            </a:r>
          </a:p>
          <a:p>
            <a:r>
              <a:rPr lang="fr-FR" sz="3200" dirty="0">
                <a:latin typeface="Century Gothic" panose="020B0502020202020204" pitchFamily="34" charset="0"/>
              </a:rPr>
              <a:t>2. :</a:t>
            </a:r>
          </a:p>
          <a:p>
            <a:r>
              <a:rPr lang="fr-FR" sz="3200" dirty="0">
                <a:latin typeface="Century Gothic" panose="020B0502020202020204" pitchFamily="34" charset="0"/>
              </a:rPr>
              <a:t>3. :</a:t>
            </a:r>
          </a:p>
          <a:p>
            <a:r>
              <a:rPr lang="fr-FR" sz="3200" dirty="0">
                <a:latin typeface="Century Gothic" panose="020B0502020202020204" pitchFamily="34" charset="0"/>
              </a:rPr>
              <a:t>4. :</a:t>
            </a:r>
          </a:p>
          <a:p>
            <a:endParaRPr lang="fr-FR" sz="32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91577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30E5F7-B51D-BDBD-ED2E-FF31C83DB6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9A84E12E-4924-3AA0-3B1F-AAF20CC6E513}"/>
              </a:ext>
            </a:extLst>
          </p:cNvPr>
          <p:cNvSpPr/>
          <p:nvPr/>
        </p:nvSpPr>
        <p:spPr>
          <a:xfrm>
            <a:off x="-171450" y="-232903"/>
            <a:ext cx="12852734" cy="13080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83F2CFA0-CFCF-91B2-00CC-97109157B5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232902"/>
            <a:ext cx="1327280" cy="1308100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BE948811-F3AE-5B99-DE42-AADE173CDA6C}"/>
              </a:ext>
            </a:extLst>
          </p:cNvPr>
          <p:cNvSpPr txBox="1"/>
          <p:nvPr/>
        </p:nvSpPr>
        <p:spPr>
          <a:xfrm>
            <a:off x="2014537" y="-40519"/>
            <a:ext cx="64293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b="1" dirty="0">
                <a:solidFill>
                  <a:srgbClr val="F9E59A"/>
                </a:solidFill>
                <a:latin typeface="Abadi" panose="020F0502020204030204" pitchFamily="34" charset="0"/>
              </a:rPr>
              <a:t>Questions Flash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196B96EC-0BF6-C2B7-8E69-A93969BF0CA1}"/>
              </a:ext>
            </a:extLst>
          </p:cNvPr>
          <p:cNvSpPr/>
          <p:nvPr/>
        </p:nvSpPr>
        <p:spPr>
          <a:xfrm>
            <a:off x="10357685" y="242565"/>
            <a:ext cx="1540042" cy="640246"/>
          </a:xfrm>
          <a:prstGeom prst="roundRect">
            <a:avLst/>
          </a:prstGeom>
          <a:solidFill>
            <a:schemeClr val="tx1"/>
          </a:solidFill>
          <a:ln>
            <a:solidFill>
              <a:srgbClr val="F9E59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800" b="1" dirty="0">
                <a:solidFill>
                  <a:srgbClr val="F9E59A"/>
                </a:solidFill>
                <a:latin typeface="Abadi" panose="020F0502020204030204" pitchFamily="34" charset="0"/>
              </a:rPr>
              <a:t>QF n° </a:t>
            </a:r>
            <a:r>
              <a:rPr lang="fr-FR" b="1" dirty="0">
                <a:solidFill>
                  <a:srgbClr val="F9E59A"/>
                </a:solidFill>
                <a:latin typeface="Abadi" panose="020F0502020204030204" pitchFamily="34" charset="0"/>
              </a:rPr>
              <a:t>6</a:t>
            </a:r>
            <a:endParaRPr lang="fr-FR" sz="1800" b="1" dirty="0">
              <a:solidFill>
                <a:srgbClr val="F9E59A"/>
              </a:solidFill>
              <a:latin typeface="Abadi" panose="020F0502020204030204" pitchFamily="34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2218E4D2-6FB7-5D86-05C9-17AB233DB4D5}"/>
              </a:ext>
            </a:extLst>
          </p:cNvPr>
          <p:cNvSpPr txBox="1"/>
          <p:nvPr/>
        </p:nvSpPr>
        <p:spPr>
          <a:xfrm>
            <a:off x="84216" y="1322766"/>
            <a:ext cx="950102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i="1" u="sng" dirty="0">
                <a:latin typeface="Century Gothic" panose="020B0502020202020204" pitchFamily="34" charset="0"/>
              </a:rPr>
              <a:t>QUESTION 4 :</a:t>
            </a:r>
          </a:p>
          <a:p>
            <a:r>
              <a:rPr lang="fr-FR" sz="3200" dirty="0">
                <a:latin typeface="Century Gothic" panose="020B0502020202020204" pitchFamily="34" charset="0"/>
              </a:rPr>
              <a:t>Effectue le calcul suivant :</a:t>
            </a:r>
          </a:p>
          <a:p>
            <a:endParaRPr lang="fr-FR" sz="3200" dirty="0">
              <a:latin typeface="Century Gothic" panose="020B0502020202020204" pitchFamily="34" charset="0"/>
            </a:endParaRPr>
          </a:p>
          <a:p>
            <a:r>
              <a:rPr lang="fr-FR" sz="3200" b="1" dirty="0">
                <a:latin typeface="Century Gothic" panose="020B0502020202020204" pitchFamily="34" charset="0"/>
              </a:rPr>
              <a:t>F = (+ 2) – (– 8) + (– 6) – (+ 9)</a:t>
            </a:r>
          </a:p>
          <a:p>
            <a:endParaRPr lang="fr-FR" sz="3200" dirty="0">
              <a:latin typeface="Century Gothic" panose="020B0502020202020204" pitchFamily="34" charset="0"/>
            </a:endParaRPr>
          </a:p>
          <a:p>
            <a:endParaRPr lang="fr-FR" sz="3200" dirty="0">
              <a:latin typeface="Century Gothic" panose="020B0502020202020204" pitchFamily="34" charset="0"/>
            </a:endParaRPr>
          </a:p>
          <a:p>
            <a:r>
              <a:rPr lang="fr-FR" sz="3200" dirty="0">
                <a:latin typeface="Century Gothic" panose="020B0502020202020204" pitchFamily="34" charset="0"/>
              </a:rPr>
              <a:t>	</a:t>
            </a:r>
            <a:endParaRPr lang="fr-FR" sz="9600" b="1" dirty="0">
              <a:latin typeface="Century Gothic" panose="020B0502020202020204" pitchFamily="34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D92EBF4-1D31-409E-A1A6-F4B1F91F821C}"/>
              </a:ext>
            </a:extLst>
          </p:cNvPr>
          <p:cNvSpPr txBox="1"/>
          <p:nvPr/>
        </p:nvSpPr>
        <p:spPr>
          <a:xfrm>
            <a:off x="202701" y="4032546"/>
            <a:ext cx="938253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  <a:latin typeface="Century Gothic" panose="020B0502020202020204" pitchFamily="34" charset="0"/>
              </a:rPr>
              <a:t>F = + 2 + 8 – 6 – 9</a:t>
            </a:r>
          </a:p>
          <a:p>
            <a:r>
              <a:rPr lang="fr-FR" sz="3200" dirty="0">
                <a:solidFill>
                  <a:srgbClr val="FF0000"/>
                </a:solidFill>
                <a:latin typeface="Century Gothic" panose="020B0502020202020204" pitchFamily="34" charset="0"/>
              </a:rPr>
              <a:t>F = + 10 – 15</a:t>
            </a:r>
          </a:p>
          <a:p>
            <a:r>
              <a:rPr lang="fr-FR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F = – 5</a:t>
            </a:r>
          </a:p>
          <a:p>
            <a:endParaRPr lang="fr-FR" sz="3200" dirty="0">
              <a:latin typeface="Century Gothic" panose="020B0502020202020204" pitchFamily="34" charset="0"/>
            </a:endParaRPr>
          </a:p>
          <a:p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375810472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EA36F91-CE95-8537-5B2B-81964640783E}"/>
              </a:ext>
            </a:extLst>
          </p:cNvPr>
          <p:cNvSpPr/>
          <p:nvPr/>
        </p:nvSpPr>
        <p:spPr>
          <a:xfrm>
            <a:off x="-171450" y="-232903"/>
            <a:ext cx="12852734" cy="13080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DF3AC75D-E114-21AA-3285-EC5A1C86A5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32902"/>
            <a:ext cx="1327280" cy="1308100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02F08419-2172-6E83-E87A-7E81F406CFD8}"/>
              </a:ext>
            </a:extLst>
          </p:cNvPr>
          <p:cNvSpPr txBox="1"/>
          <p:nvPr/>
        </p:nvSpPr>
        <p:spPr>
          <a:xfrm>
            <a:off x="2014537" y="-40519"/>
            <a:ext cx="64293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b="1" dirty="0">
                <a:solidFill>
                  <a:srgbClr val="F9E59A"/>
                </a:solidFill>
                <a:latin typeface="Abadi" panose="020F0502020204030204" pitchFamily="34" charset="0"/>
              </a:rPr>
              <a:t>Questions Flash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07AEE505-919D-52B2-201F-6C7A940FC1FE}"/>
              </a:ext>
            </a:extLst>
          </p:cNvPr>
          <p:cNvSpPr/>
          <p:nvPr/>
        </p:nvSpPr>
        <p:spPr>
          <a:xfrm>
            <a:off x="10357685" y="242565"/>
            <a:ext cx="1540042" cy="640246"/>
          </a:xfrm>
          <a:prstGeom prst="roundRect">
            <a:avLst/>
          </a:prstGeom>
          <a:solidFill>
            <a:schemeClr val="tx1"/>
          </a:solidFill>
          <a:ln>
            <a:solidFill>
              <a:srgbClr val="F9E59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800" b="1" dirty="0">
                <a:solidFill>
                  <a:srgbClr val="F9E59A"/>
                </a:solidFill>
                <a:latin typeface="Abadi" panose="020F0502020204030204" pitchFamily="34" charset="0"/>
              </a:rPr>
              <a:t>QF n° 6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ZoneTexte 10">
                <a:extLst>
                  <a:ext uri="{FF2B5EF4-FFF2-40B4-BE49-F238E27FC236}">
                    <a16:creationId xmlns:a16="http://schemas.microsoft.com/office/drawing/2014/main" id="{51FBC368-3621-ECC6-C17C-1D0BF385EE43}"/>
                  </a:ext>
                </a:extLst>
              </p:cNvPr>
              <p:cNvSpPr txBox="1"/>
              <p:nvPr/>
            </p:nvSpPr>
            <p:spPr>
              <a:xfrm>
                <a:off x="84216" y="1322766"/>
                <a:ext cx="9874171" cy="42194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3200" i="1" u="sng" dirty="0">
                    <a:latin typeface="Century Gothic" panose="020B0502020202020204" pitchFamily="34" charset="0"/>
                  </a:rPr>
                  <a:t>QUESTION 1</a:t>
                </a:r>
              </a:p>
              <a:p>
                <a:endParaRPr lang="fr-FR" sz="3200" i="1" u="sng" dirty="0">
                  <a:latin typeface="Century Gothic" panose="020B0502020202020204" pitchFamily="34" charset="0"/>
                </a:endParaRPr>
              </a:p>
              <a:p>
                <a:r>
                  <a:rPr lang="fr-FR" sz="3200" dirty="0">
                    <a:latin typeface="Century Gothic" panose="020B0502020202020204" pitchFamily="34" charset="0"/>
                  </a:rPr>
                  <a:t>Simplifie cette fraction : </a:t>
                </a:r>
              </a:p>
              <a:p>
                <a:endParaRPr lang="fr-FR" sz="3200" dirty="0">
                  <a:latin typeface="Century Gothic" panose="020B0502020202020204" pitchFamily="34" charset="0"/>
                </a:endParaRPr>
              </a:p>
              <a:p>
                <a:endParaRPr lang="fr-FR" sz="3200" dirty="0">
                  <a:latin typeface="Century Gothic" panose="020B0502020202020204" pitchFamily="34" charset="0"/>
                </a:endParaRPr>
              </a:p>
              <a:p>
                <a:r>
                  <a:rPr lang="fr-FR" sz="3200" dirty="0">
                    <a:latin typeface="Century Gothic" panose="020B0502020202020204" pitchFamily="34" charset="0"/>
                  </a:rPr>
                  <a:t>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7200" b="1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7200" b="1" i="1" dirty="0" smtClean="0">
                            <a:latin typeface="Cambria Math" panose="02040503050406030204" pitchFamily="18" charset="0"/>
                          </a:rPr>
                          <m:t>𝟖𝟏</m:t>
                        </m:r>
                      </m:num>
                      <m:den>
                        <m:r>
                          <a:rPr lang="fr-FR" sz="7200" b="1" i="1" dirty="0" smtClean="0">
                            <a:latin typeface="Cambria Math" panose="02040503050406030204" pitchFamily="18" charset="0"/>
                          </a:rPr>
                          <m:t>𝟏𝟖</m:t>
                        </m:r>
                      </m:den>
                    </m:f>
                  </m:oMath>
                </a14:m>
                <a:r>
                  <a:rPr lang="fr-FR" sz="7200" b="1" dirty="0">
                    <a:latin typeface="Century Gothic" panose="020B0502020202020204" pitchFamily="34" charset="0"/>
                  </a:rPr>
                  <a:t> =</a:t>
                </a:r>
              </a:p>
            </p:txBody>
          </p:sp>
        </mc:Choice>
        <mc:Fallback>
          <p:sp>
            <p:nvSpPr>
              <p:cNvPr id="11" name="ZoneTexte 10">
                <a:extLst>
                  <a:ext uri="{FF2B5EF4-FFF2-40B4-BE49-F238E27FC236}">
                    <a16:creationId xmlns:a16="http://schemas.microsoft.com/office/drawing/2014/main" id="{51FBC368-3621-ECC6-C17C-1D0BF385EE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216" y="1322766"/>
                <a:ext cx="9874171" cy="4219488"/>
              </a:xfrm>
              <a:prstGeom prst="rect">
                <a:avLst/>
              </a:prstGeom>
              <a:blipFill>
                <a:blip r:embed="rId3"/>
                <a:stretch>
                  <a:fillRect l="-1540" t="-2102" b="-300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Image 2" descr="Une image contenant cercle, noir&#10;&#10;Description générée automatiquement">
            <a:extLst>
              <a:ext uri="{FF2B5EF4-FFF2-40B4-BE49-F238E27FC236}">
                <a16:creationId xmlns:a16="http://schemas.microsoft.com/office/drawing/2014/main" id="{050DB311-BC51-57DB-B116-E9E5C43C27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35130" y="1075196"/>
            <a:ext cx="2579611" cy="2363787"/>
          </a:xfrm>
          <a:prstGeom prst="rect">
            <a:avLst/>
          </a:prstGeom>
        </p:spPr>
      </p:pic>
      <p:sp>
        <p:nvSpPr>
          <p:cNvPr id="10" name="Ellipse 9">
            <a:extLst>
              <a:ext uri="{FF2B5EF4-FFF2-40B4-BE49-F238E27FC236}">
                <a16:creationId xmlns:a16="http://schemas.microsoft.com/office/drawing/2014/main" id="{434280F4-7BFD-6E3A-F1AC-EEECC793450F}"/>
              </a:ext>
            </a:extLst>
          </p:cNvPr>
          <p:cNvSpPr>
            <a:spLocks noChangeAspect="1"/>
          </p:cNvSpPr>
          <p:nvPr/>
        </p:nvSpPr>
        <p:spPr>
          <a:xfrm>
            <a:off x="10451783" y="1556049"/>
            <a:ext cx="1656000" cy="1656000"/>
          </a:xfrm>
          <a:prstGeom prst="ellipse">
            <a:avLst/>
          </a:prstGeom>
          <a:solidFill>
            <a:srgbClr val="F9E59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8684A4B-0B44-44B5-4FFE-E728A3F7D10F}"/>
              </a:ext>
            </a:extLst>
          </p:cNvPr>
          <p:cNvSpPr txBox="1"/>
          <p:nvPr/>
        </p:nvSpPr>
        <p:spPr>
          <a:xfrm>
            <a:off x="10975511" y="2188977"/>
            <a:ext cx="82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30 s</a:t>
            </a:r>
          </a:p>
        </p:txBody>
      </p:sp>
    </p:spTree>
    <p:extLst>
      <p:ext uri="{BB962C8B-B14F-4D97-AF65-F5344CB8AC3E}">
        <p14:creationId xmlns:p14="http://schemas.microsoft.com/office/powerpoint/2010/main" val="2341532549"/>
      </p:ext>
    </p:extLst>
  </p:cSld>
  <p:clrMapOvr>
    <a:masterClrMapping/>
  </p:clrMapOvr>
  <p:transition spd="slow" advClick="0" advTm="15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3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FD3C33-FD4B-1133-304A-2E69D6D317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1B66D4B-D41B-462B-BDCC-8E1DFEAABB26}"/>
              </a:ext>
            </a:extLst>
          </p:cNvPr>
          <p:cNvSpPr/>
          <p:nvPr/>
        </p:nvSpPr>
        <p:spPr>
          <a:xfrm>
            <a:off x="-171450" y="-232903"/>
            <a:ext cx="12852734" cy="13080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008B49E7-F46C-4178-EBDB-ED21488D85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32902"/>
            <a:ext cx="1327280" cy="1308100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E2A4EFED-A726-90D6-AB74-C30A780A6BA4}"/>
              </a:ext>
            </a:extLst>
          </p:cNvPr>
          <p:cNvSpPr txBox="1"/>
          <p:nvPr/>
        </p:nvSpPr>
        <p:spPr>
          <a:xfrm>
            <a:off x="2014537" y="-40519"/>
            <a:ext cx="64293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b="1" dirty="0">
                <a:solidFill>
                  <a:srgbClr val="F9E59A"/>
                </a:solidFill>
                <a:latin typeface="Abadi" panose="020F0502020204030204" pitchFamily="34" charset="0"/>
              </a:rPr>
              <a:t>Questions Flash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E2C55CB1-7716-17A7-BD4B-4D389C755E5D}"/>
              </a:ext>
            </a:extLst>
          </p:cNvPr>
          <p:cNvSpPr/>
          <p:nvPr/>
        </p:nvSpPr>
        <p:spPr>
          <a:xfrm>
            <a:off x="10357685" y="242565"/>
            <a:ext cx="1540042" cy="640246"/>
          </a:xfrm>
          <a:prstGeom prst="roundRect">
            <a:avLst/>
          </a:prstGeom>
          <a:solidFill>
            <a:schemeClr val="tx1"/>
          </a:solidFill>
          <a:ln>
            <a:solidFill>
              <a:srgbClr val="F9E59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800" b="1" dirty="0">
                <a:solidFill>
                  <a:srgbClr val="F9E59A"/>
                </a:solidFill>
                <a:latin typeface="Abadi" panose="020F0502020204030204" pitchFamily="34" charset="0"/>
              </a:rPr>
              <a:t>QF n° 6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ZoneTexte 10">
                <a:extLst>
                  <a:ext uri="{FF2B5EF4-FFF2-40B4-BE49-F238E27FC236}">
                    <a16:creationId xmlns:a16="http://schemas.microsoft.com/office/drawing/2014/main" id="{E2CF4CDC-F924-BD12-9D6F-884E76AAA84B}"/>
                  </a:ext>
                </a:extLst>
              </p:cNvPr>
              <p:cNvSpPr txBox="1"/>
              <p:nvPr/>
            </p:nvSpPr>
            <p:spPr>
              <a:xfrm>
                <a:off x="84217" y="1356798"/>
                <a:ext cx="9874171" cy="41444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3200" i="1" u="sng" dirty="0">
                    <a:latin typeface="Century Gothic" panose="020B0502020202020204" pitchFamily="34" charset="0"/>
                  </a:rPr>
                  <a:t>QUESTION 2</a:t>
                </a:r>
              </a:p>
              <a:p>
                <a:endParaRPr lang="fr-FR" sz="3200" i="1" u="sng" dirty="0">
                  <a:latin typeface="Century Gothic" panose="020B0502020202020204" pitchFamily="34" charset="0"/>
                </a:endParaRPr>
              </a:p>
              <a:p>
                <a:r>
                  <a:rPr lang="fr-FR" sz="3200" dirty="0">
                    <a:latin typeface="Century Gothic" panose="020B0502020202020204" pitchFamily="34" charset="0"/>
                  </a:rPr>
                  <a:t>Additionne ces fractions : </a:t>
                </a:r>
              </a:p>
              <a:p>
                <a:endParaRPr lang="fr-FR" sz="3200" dirty="0">
                  <a:latin typeface="Century Gothic" panose="020B0502020202020204" pitchFamily="34" charset="0"/>
                </a:endParaRPr>
              </a:p>
              <a:p>
                <a:endParaRPr lang="fr-FR" sz="3200" dirty="0">
                  <a:latin typeface="Century Gothic" panose="020B0502020202020204" pitchFamily="34" charset="0"/>
                </a:endParaRPr>
              </a:p>
              <a:p>
                <a:r>
                  <a:rPr lang="fr-FR" sz="3200" dirty="0">
                    <a:latin typeface="Century Gothic" panose="020B0502020202020204" pitchFamily="34" charset="0"/>
                  </a:rPr>
                  <a:t>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7200" b="1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7200" b="1" i="1" dirty="0" smtClean="0"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fr-FR" sz="7200" b="1" i="1" dirty="0" smtClean="0"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fr-FR" sz="7200" b="1" i="1" dirty="0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fr-FR" sz="7200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7200" b="1" i="1" dirty="0" smtClean="0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fr-FR" sz="7200" b="1" i="1" dirty="0" smtClean="0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fr-FR" sz="7200" b="1" dirty="0">
                    <a:latin typeface="Century Gothic" panose="020B0502020202020204" pitchFamily="34" charset="0"/>
                  </a:rPr>
                  <a:t> =</a:t>
                </a:r>
              </a:p>
            </p:txBody>
          </p:sp>
        </mc:Choice>
        <mc:Fallback>
          <p:sp>
            <p:nvSpPr>
              <p:cNvPr id="11" name="ZoneTexte 10">
                <a:extLst>
                  <a:ext uri="{FF2B5EF4-FFF2-40B4-BE49-F238E27FC236}">
                    <a16:creationId xmlns:a16="http://schemas.microsoft.com/office/drawing/2014/main" id="{E2CF4CDC-F924-BD12-9D6F-884E76AAA8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217" y="1356798"/>
                <a:ext cx="9874171" cy="4144404"/>
              </a:xfrm>
              <a:prstGeom prst="rect">
                <a:avLst/>
              </a:prstGeom>
              <a:blipFill>
                <a:blip r:embed="rId3"/>
                <a:stretch>
                  <a:fillRect l="-1540" t="-2147" b="-52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Image 2" descr="Une image contenant cercle, noir&#10;&#10;Description générée automatiquement">
            <a:extLst>
              <a:ext uri="{FF2B5EF4-FFF2-40B4-BE49-F238E27FC236}">
                <a16:creationId xmlns:a16="http://schemas.microsoft.com/office/drawing/2014/main" id="{27D7E267-8324-2AC8-133D-9EFDF4C03F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35130" y="1075196"/>
            <a:ext cx="2579611" cy="2363787"/>
          </a:xfrm>
          <a:prstGeom prst="rect">
            <a:avLst/>
          </a:prstGeom>
        </p:spPr>
      </p:pic>
      <p:sp>
        <p:nvSpPr>
          <p:cNvPr id="10" name="Ellipse 9">
            <a:extLst>
              <a:ext uri="{FF2B5EF4-FFF2-40B4-BE49-F238E27FC236}">
                <a16:creationId xmlns:a16="http://schemas.microsoft.com/office/drawing/2014/main" id="{1FD0FDA8-68BD-5DA5-23C4-4FFCDDC231F3}"/>
              </a:ext>
            </a:extLst>
          </p:cNvPr>
          <p:cNvSpPr>
            <a:spLocks noChangeAspect="1"/>
          </p:cNvSpPr>
          <p:nvPr/>
        </p:nvSpPr>
        <p:spPr>
          <a:xfrm>
            <a:off x="10451783" y="1556049"/>
            <a:ext cx="1656000" cy="1656000"/>
          </a:xfrm>
          <a:prstGeom prst="ellipse">
            <a:avLst/>
          </a:prstGeom>
          <a:solidFill>
            <a:srgbClr val="F9E59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482069C-3E64-1BAF-0FEA-7C18536C3113}"/>
              </a:ext>
            </a:extLst>
          </p:cNvPr>
          <p:cNvSpPr txBox="1"/>
          <p:nvPr/>
        </p:nvSpPr>
        <p:spPr>
          <a:xfrm>
            <a:off x="10975511" y="2188977"/>
            <a:ext cx="82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45 s</a:t>
            </a:r>
          </a:p>
        </p:txBody>
      </p:sp>
    </p:spTree>
    <p:extLst>
      <p:ext uri="{BB962C8B-B14F-4D97-AF65-F5344CB8AC3E}">
        <p14:creationId xmlns:p14="http://schemas.microsoft.com/office/powerpoint/2010/main" val="298690767"/>
      </p:ext>
    </p:extLst>
  </p:cSld>
  <p:clrMapOvr>
    <a:masterClrMapping/>
  </p:clrMapOvr>
  <p:transition spd="slow" advClick="0" advTm="15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4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C76817-7FBF-041E-109A-1CC0A32D09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206F5B2-2E62-E61A-76E8-9ECED2F1123D}"/>
              </a:ext>
            </a:extLst>
          </p:cNvPr>
          <p:cNvSpPr/>
          <p:nvPr/>
        </p:nvSpPr>
        <p:spPr>
          <a:xfrm>
            <a:off x="-171450" y="-232903"/>
            <a:ext cx="12852734" cy="13080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024577F-CF9F-F254-1388-CDAFBC06E4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232902"/>
            <a:ext cx="1327280" cy="1308100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C280149D-70AD-26BB-E142-9686B968CC66}"/>
              </a:ext>
            </a:extLst>
          </p:cNvPr>
          <p:cNvSpPr txBox="1"/>
          <p:nvPr/>
        </p:nvSpPr>
        <p:spPr>
          <a:xfrm>
            <a:off x="2014537" y="-40519"/>
            <a:ext cx="64293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b="1" dirty="0">
                <a:solidFill>
                  <a:srgbClr val="F9E59A"/>
                </a:solidFill>
                <a:latin typeface="Abadi" panose="020F0502020204030204" pitchFamily="34" charset="0"/>
              </a:rPr>
              <a:t>Questions Flash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EE7B960E-A796-307F-982D-84027E818503}"/>
              </a:ext>
            </a:extLst>
          </p:cNvPr>
          <p:cNvSpPr/>
          <p:nvPr/>
        </p:nvSpPr>
        <p:spPr>
          <a:xfrm>
            <a:off x="10357685" y="242565"/>
            <a:ext cx="1540042" cy="640246"/>
          </a:xfrm>
          <a:prstGeom prst="roundRect">
            <a:avLst/>
          </a:prstGeom>
          <a:solidFill>
            <a:schemeClr val="tx1"/>
          </a:solidFill>
          <a:ln>
            <a:solidFill>
              <a:srgbClr val="F9E59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800" b="1" dirty="0">
                <a:solidFill>
                  <a:srgbClr val="F9E59A"/>
                </a:solidFill>
                <a:latin typeface="Abadi" panose="020F0502020204030204" pitchFamily="34" charset="0"/>
              </a:rPr>
              <a:t>QF n° 6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4BCAA385-CF77-4AF9-A738-A2531DD3641A}"/>
              </a:ext>
            </a:extLst>
          </p:cNvPr>
          <p:cNvSpPr txBox="1"/>
          <p:nvPr/>
        </p:nvSpPr>
        <p:spPr>
          <a:xfrm>
            <a:off x="84216" y="1322766"/>
            <a:ext cx="950102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i="1" u="sng" dirty="0">
                <a:latin typeface="Century Gothic" panose="020B0502020202020204" pitchFamily="34" charset="0"/>
              </a:rPr>
              <a:t>QUESTION 3 :</a:t>
            </a:r>
          </a:p>
          <a:p>
            <a:r>
              <a:rPr lang="fr-FR" sz="3200" dirty="0">
                <a:latin typeface="Century Gothic" panose="020B0502020202020204" pitchFamily="34" charset="0"/>
              </a:rPr>
              <a:t>Dans ce triangle ZKX rectangle en k. </a:t>
            </a:r>
          </a:p>
          <a:p>
            <a:endParaRPr lang="fr-FR" sz="3200" dirty="0">
              <a:latin typeface="Century Gothic" panose="020B0502020202020204" pitchFamily="34" charset="0"/>
            </a:endParaRPr>
          </a:p>
          <a:p>
            <a:r>
              <a:rPr lang="fr-FR" sz="3200" b="1" dirty="0">
                <a:latin typeface="Century Gothic" panose="020B0502020202020204" pitchFamily="34" charset="0"/>
              </a:rPr>
              <a:t>Donne l’égalité selon de théorème de Pythagore pour calculer le coté ZK.</a:t>
            </a:r>
          </a:p>
          <a:p>
            <a:endParaRPr lang="fr-FR" sz="3200" dirty="0">
              <a:latin typeface="Century Gothic" panose="020B0502020202020204" pitchFamily="34" charset="0"/>
            </a:endParaRPr>
          </a:p>
          <a:p>
            <a:endParaRPr lang="fr-FR" sz="3200" dirty="0">
              <a:latin typeface="Century Gothic" panose="020B0502020202020204" pitchFamily="34" charset="0"/>
            </a:endParaRPr>
          </a:p>
          <a:p>
            <a:r>
              <a:rPr lang="fr-FR" sz="3200" dirty="0">
                <a:latin typeface="Century Gothic" panose="020B0502020202020204" pitchFamily="34" charset="0"/>
              </a:rPr>
              <a:t>	</a:t>
            </a:r>
            <a:endParaRPr lang="fr-FR" sz="9600" b="1" dirty="0">
              <a:latin typeface="Century Gothic" panose="020B0502020202020204" pitchFamily="34" charset="0"/>
            </a:endParaRPr>
          </a:p>
        </p:txBody>
      </p:sp>
      <p:pic>
        <p:nvPicPr>
          <p:cNvPr id="3" name="Image 2" descr="Une image contenant cercle, noir&#10;&#10;Description générée automatiquement">
            <a:extLst>
              <a:ext uri="{FF2B5EF4-FFF2-40B4-BE49-F238E27FC236}">
                <a16:creationId xmlns:a16="http://schemas.microsoft.com/office/drawing/2014/main" id="{B8DBCBA4-83B4-615B-4719-55C7B1C1F0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35130" y="1075196"/>
            <a:ext cx="2579611" cy="2363787"/>
          </a:xfrm>
          <a:prstGeom prst="rect">
            <a:avLst/>
          </a:prstGeom>
        </p:spPr>
      </p:pic>
      <p:sp>
        <p:nvSpPr>
          <p:cNvPr id="10" name="Ellipse 9">
            <a:extLst>
              <a:ext uri="{FF2B5EF4-FFF2-40B4-BE49-F238E27FC236}">
                <a16:creationId xmlns:a16="http://schemas.microsoft.com/office/drawing/2014/main" id="{A2CDE9E9-E345-DF47-C95F-16A6BB823673}"/>
              </a:ext>
            </a:extLst>
          </p:cNvPr>
          <p:cNvSpPr>
            <a:spLocks noChangeAspect="1"/>
          </p:cNvSpPr>
          <p:nvPr/>
        </p:nvSpPr>
        <p:spPr>
          <a:xfrm>
            <a:off x="10451783" y="1556049"/>
            <a:ext cx="1656000" cy="1656000"/>
          </a:xfrm>
          <a:prstGeom prst="ellipse">
            <a:avLst/>
          </a:prstGeom>
          <a:solidFill>
            <a:srgbClr val="F9E59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89E5C57-C94F-12B1-8255-BD0CB76502AE}"/>
              </a:ext>
            </a:extLst>
          </p:cNvPr>
          <p:cNvSpPr txBox="1"/>
          <p:nvPr/>
        </p:nvSpPr>
        <p:spPr>
          <a:xfrm>
            <a:off x="10975511" y="2188977"/>
            <a:ext cx="82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45 s</a:t>
            </a:r>
          </a:p>
        </p:txBody>
      </p:sp>
      <p:pic>
        <p:nvPicPr>
          <p:cNvPr id="23" name="Image 22" descr="Une image contenant ligne, diagramme, Tracé&#10;&#10;Le contenu généré par l’IA peut être incorrect.">
            <a:extLst>
              <a:ext uri="{FF2B5EF4-FFF2-40B4-BE49-F238E27FC236}">
                <a16:creationId xmlns:a16="http://schemas.microsoft.com/office/drawing/2014/main" id="{C99E9327-7913-1FFB-67EE-927B1FF64FC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6000" y="3773451"/>
            <a:ext cx="3591226" cy="2764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502253"/>
      </p:ext>
    </p:extLst>
  </p:cSld>
  <p:clrMapOvr>
    <a:masterClrMapping/>
  </p:clrMapOvr>
  <p:transition spd="slow" advClick="0" advTm="15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4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86166D-DE94-3462-FFDF-64B58011A5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06DFB0A-8130-DDE9-3FAB-9F468942D3CC}"/>
              </a:ext>
            </a:extLst>
          </p:cNvPr>
          <p:cNvSpPr/>
          <p:nvPr/>
        </p:nvSpPr>
        <p:spPr>
          <a:xfrm>
            <a:off x="-171450" y="-232903"/>
            <a:ext cx="12852734" cy="13080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38499EF0-A486-62FA-02F6-48D5D2A54C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232902"/>
            <a:ext cx="1327280" cy="1308100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59D8DBD6-90FF-955D-D619-AA7C82745A26}"/>
              </a:ext>
            </a:extLst>
          </p:cNvPr>
          <p:cNvSpPr txBox="1"/>
          <p:nvPr/>
        </p:nvSpPr>
        <p:spPr>
          <a:xfrm>
            <a:off x="2014537" y="-40519"/>
            <a:ext cx="64293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b="1" dirty="0">
                <a:solidFill>
                  <a:srgbClr val="F9E59A"/>
                </a:solidFill>
                <a:latin typeface="Abadi" panose="020F0502020204030204" pitchFamily="34" charset="0"/>
              </a:rPr>
              <a:t>Questions Flash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95FFBD7A-9600-9A5E-8ED9-15D36B9E237E}"/>
              </a:ext>
            </a:extLst>
          </p:cNvPr>
          <p:cNvSpPr/>
          <p:nvPr/>
        </p:nvSpPr>
        <p:spPr>
          <a:xfrm>
            <a:off x="10357685" y="242565"/>
            <a:ext cx="1540042" cy="640246"/>
          </a:xfrm>
          <a:prstGeom prst="roundRect">
            <a:avLst/>
          </a:prstGeom>
          <a:solidFill>
            <a:schemeClr val="tx1"/>
          </a:solidFill>
          <a:ln>
            <a:solidFill>
              <a:srgbClr val="F9E59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800" b="1" dirty="0">
                <a:solidFill>
                  <a:srgbClr val="F9E59A"/>
                </a:solidFill>
                <a:latin typeface="Abadi" panose="020F0502020204030204" pitchFamily="34" charset="0"/>
              </a:rPr>
              <a:t>QF n° 6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815CCF08-1297-2681-24F6-57DBED5A51B4}"/>
              </a:ext>
            </a:extLst>
          </p:cNvPr>
          <p:cNvSpPr txBox="1"/>
          <p:nvPr/>
        </p:nvSpPr>
        <p:spPr>
          <a:xfrm>
            <a:off x="84216" y="1322766"/>
            <a:ext cx="950102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i="1" u="sng" dirty="0">
                <a:latin typeface="Century Gothic" panose="020B0502020202020204" pitchFamily="34" charset="0"/>
              </a:rPr>
              <a:t>QUESTION 4 :</a:t>
            </a:r>
          </a:p>
          <a:p>
            <a:r>
              <a:rPr lang="fr-FR" sz="3200" dirty="0">
                <a:latin typeface="Century Gothic" panose="020B0502020202020204" pitchFamily="34" charset="0"/>
              </a:rPr>
              <a:t>Effectue le calcul suivant :</a:t>
            </a:r>
          </a:p>
          <a:p>
            <a:endParaRPr lang="fr-FR" sz="3200" dirty="0">
              <a:latin typeface="Century Gothic" panose="020B0502020202020204" pitchFamily="34" charset="0"/>
            </a:endParaRPr>
          </a:p>
          <a:p>
            <a:r>
              <a:rPr lang="fr-FR" sz="3200" b="1" dirty="0">
                <a:latin typeface="Century Gothic" panose="020B0502020202020204" pitchFamily="34" charset="0"/>
              </a:rPr>
              <a:t>F = (+ 2) – (– 8) + (– 6) – (+ 9)</a:t>
            </a:r>
          </a:p>
          <a:p>
            <a:endParaRPr lang="fr-FR" sz="3200" dirty="0">
              <a:latin typeface="Century Gothic" panose="020B0502020202020204" pitchFamily="34" charset="0"/>
            </a:endParaRPr>
          </a:p>
          <a:p>
            <a:endParaRPr lang="fr-FR" sz="3200" dirty="0">
              <a:latin typeface="Century Gothic" panose="020B0502020202020204" pitchFamily="34" charset="0"/>
            </a:endParaRPr>
          </a:p>
          <a:p>
            <a:r>
              <a:rPr lang="fr-FR" sz="3200" dirty="0">
                <a:latin typeface="Century Gothic" panose="020B0502020202020204" pitchFamily="34" charset="0"/>
              </a:rPr>
              <a:t>	</a:t>
            </a:r>
            <a:endParaRPr lang="fr-FR" sz="9600" b="1" dirty="0">
              <a:latin typeface="Century Gothic" panose="020B0502020202020204" pitchFamily="34" charset="0"/>
            </a:endParaRPr>
          </a:p>
        </p:txBody>
      </p:sp>
      <p:pic>
        <p:nvPicPr>
          <p:cNvPr id="3" name="Image 2" descr="Une image contenant cercle, noir&#10;&#10;Description générée automatiquement">
            <a:extLst>
              <a:ext uri="{FF2B5EF4-FFF2-40B4-BE49-F238E27FC236}">
                <a16:creationId xmlns:a16="http://schemas.microsoft.com/office/drawing/2014/main" id="{3CD23B19-467C-80B2-EC97-8F2179C7274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35130" y="1075196"/>
            <a:ext cx="2579611" cy="2363787"/>
          </a:xfrm>
          <a:prstGeom prst="rect">
            <a:avLst/>
          </a:prstGeom>
        </p:spPr>
      </p:pic>
      <p:sp>
        <p:nvSpPr>
          <p:cNvPr id="10" name="Ellipse 9">
            <a:extLst>
              <a:ext uri="{FF2B5EF4-FFF2-40B4-BE49-F238E27FC236}">
                <a16:creationId xmlns:a16="http://schemas.microsoft.com/office/drawing/2014/main" id="{EF20A606-50AB-8419-BCB2-0EA4E80701D0}"/>
              </a:ext>
            </a:extLst>
          </p:cNvPr>
          <p:cNvSpPr>
            <a:spLocks noChangeAspect="1"/>
          </p:cNvSpPr>
          <p:nvPr/>
        </p:nvSpPr>
        <p:spPr>
          <a:xfrm>
            <a:off x="10451783" y="1556049"/>
            <a:ext cx="1656000" cy="1656000"/>
          </a:xfrm>
          <a:prstGeom prst="ellipse">
            <a:avLst/>
          </a:prstGeom>
          <a:solidFill>
            <a:srgbClr val="F9E59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CDC46EAC-069C-FD38-4CF9-1BE70DF5C9CA}"/>
              </a:ext>
            </a:extLst>
          </p:cNvPr>
          <p:cNvSpPr txBox="1"/>
          <p:nvPr/>
        </p:nvSpPr>
        <p:spPr>
          <a:xfrm>
            <a:off x="10975511" y="2188977"/>
            <a:ext cx="82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60 s</a:t>
            </a:r>
          </a:p>
        </p:txBody>
      </p:sp>
    </p:spTree>
    <p:extLst>
      <p:ext uri="{BB962C8B-B14F-4D97-AF65-F5344CB8AC3E}">
        <p14:creationId xmlns:p14="http://schemas.microsoft.com/office/powerpoint/2010/main" val="3816089219"/>
      </p:ext>
    </p:extLst>
  </p:cSld>
  <p:clrMapOvr>
    <a:masterClrMapping/>
  </p:clrMapOvr>
  <p:transition spd="slow" advClick="0" advTm="15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6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11133B-E9CF-952D-5AE2-238CA1BB52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019D238-FE45-F65A-A653-76FD45B7477C}"/>
              </a:ext>
            </a:extLst>
          </p:cNvPr>
          <p:cNvSpPr/>
          <p:nvPr/>
        </p:nvSpPr>
        <p:spPr>
          <a:xfrm>
            <a:off x="-171450" y="-232903"/>
            <a:ext cx="12852734" cy="13080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FF95A32F-D8B8-F33E-18C8-2652AFEB43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32902"/>
            <a:ext cx="1327280" cy="1308100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0D7BDF4A-54F7-4E3C-B748-E836CD380DC2}"/>
              </a:ext>
            </a:extLst>
          </p:cNvPr>
          <p:cNvSpPr txBox="1"/>
          <p:nvPr/>
        </p:nvSpPr>
        <p:spPr>
          <a:xfrm>
            <a:off x="2014537" y="-40519"/>
            <a:ext cx="64293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b="1" dirty="0">
                <a:solidFill>
                  <a:srgbClr val="F9E59A"/>
                </a:solidFill>
                <a:latin typeface="Abadi" panose="020F0502020204030204" pitchFamily="34" charset="0"/>
              </a:rPr>
              <a:t>Questions Flash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40B1D3E1-F9F7-BB30-9EBC-8A8DF51E5DE6}"/>
              </a:ext>
            </a:extLst>
          </p:cNvPr>
          <p:cNvSpPr/>
          <p:nvPr/>
        </p:nvSpPr>
        <p:spPr>
          <a:xfrm>
            <a:off x="10357685" y="242565"/>
            <a:ext cx="1540042" cy="640246"/>
          </a:xfrm>
          <a:prstGeom prst="roundRect">
            <a:avLst/>
          </a:prstGeom>
          <a:solidFill>
            <a:schemeClr val="tx1"/>
          </a:solidFill>
          <a:ln>
            <a:solidFill>
              <a:srgbClr val="F9E59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800" b="1" dirty="0">
                <a:solidFill>
                  <a:srgbClr val="F9E59A"/>
                </a:solidFill>
                <a:latin typeface="Abadi" panose="020F0502020204030204" pitchFamily="34" charset="0"/>
              </a:rPr>
              <a:t>QF n° 6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E9916804-EB9C-F4DD-71EC-10678430C7F7}"/>
              </a:ext>
            </a:extLst>
          </p:cNvPr>
          <p:cNvSpPr txBox="1"/>
          <p:nvPr/>
        </p:nvSpPr>
        <p:spPr>
          <a:xfrm>
            <a:off x="84216" y="1322766"/>
            <a:ext cx="12107784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3200" i="1" u="sng" dirty="0">
              <a:latin typeface="Century Gothic" panose="020B0502020202020204" pitchFamily="34" charset="0"/>
            </a:endParaRPr>
          </a:p>
          <a:p>
            <a:pPr algn="ctr"/>
            <a:r>
              <a:rPr lang="fr-FR" sz="9600" b="1" dirty="0">
                <a:latin typeface="Century Gothic" panose="020B0502020202020204" pitchFamily="34" charset="0"/>
              </a:rPr>
              <a:t>Terminé !</a:t>
            </a:r>
          </a:p>
          <a:p>
            <a:pPr algn="ctr"/>
            <a:endParaRPr lang="fr-FR" sz="9600" b="1" dirty="0">
              <a:latin typeface="Century Gothic" panose="020B0502020202020204" pitchFamily="34" charset="0"/>
            </a:endParaRPr>
          </a:p>
          <a:p>
            <a:pPr algn="ctr"/>
            <a:r>
              <a:rPr lang="fr-FR" sz="3600" b="1" dirty="0">
                <a:latin typeface="Century Gothic" panose="020B0502020202020204" pitchFamily="34" charset="0"/>
              </a:rPr>
              <a:t>On change de </a:t>
            </a:r>
            <a:r>
              <a:rPr lang="fr-FR" sz="3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couleur</a:t>
            </a:r>
            <a:r>
              <a:rPr lang="fr-FR" sz="3600" b="1" dirty="0">
                <a:latin typeface="Century Gothic" panose="020B0502020202020204" pitchFamily="34" charset="0"/>
              </a:rPr>
              <a:t> de crayon pour le correction.</a:t>
            </a:r>
            <a:endParaRPr lang="fr-FR" sz="3200" dirty="0">
              <a:latin typeface="Century Gothic" panose="020B0502020202020204" pitchFamily="34" charset="0"/>
            </a:endParaRPr>
          </a:p>
          <a:p>
            <a:pPr algn="ctr"/>
            <a:r>
              <a:rPr lang="fr-FR" sz="3200" dirty="0">
                <a:latin typeface="Century Gothic" panose="020B0502020202020204" pitchFamily="34" charset="0"/>
              </a:rPr>
              <a:t>			</a:t>
            </a:r>
            <a:endParaRPr lang="fr-FR" sz="96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9695954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1F10F2-C3E5-D24E-4052-8DE09DE5D0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77DE8C1-FBE3-DAD2-FDE0-2847BDBEDB3E}"/>
              </a:ext>
            </a:extLst>
          </p:cNvPr>
          <p:cNvSpPr/>
          <p:nvPr/>
        </p:nvSpPr>
        <p:spPr>
          <a:xfrm>
            <a:off x="-171450" y="-232903"/>
            <a:ext cx="12852734" cy="13080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1F4C71CE-2CDB-4525-FFC5-80CD23909E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232902"/>
            <a:ext cx="1327280" cy="1308100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6384E274-F58C-15E1-7C8B-D37F3D6406D7}"/>
              </a:ext>
            </a:extLst>
          </p:cNvPr>
          <p:cNvSpPr txBox="1"/>
          <p:nvPr/>
        </p:nvSpPr>
        <p:spPr>
          <a:xfrm>
            <a:off x="2014537" y="-40519"/>
            <a:ext cx="64293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b="1" dirty="0">
                <a:solidFill>
                  <a:srgbClr val="F9E59A"/>
                </a:solidFill>
                <a:latin typeface="Abadi" panose="020F0502020204030204" pitchFamily="34" charset="0"/>
              </a:rPr>
              <a:t>Questions Flash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1F493575-0ED0-3DB4-96D9-F6BAAD38194F}"/>
              </a:ext>
            </a:extLst>
          </p:cNvPr>
          <p:cNvSpPr/>
          <p:nvPr/>
        </p:nvSpPr>
        <p:spPr>
          <a:xfrm>
            <a:off x="10357685" y="242565"/>
            <a:ext cx="1540042" cy="640246"/>
          </a:xfrm>
          <a:prstGeom prst="roundRect">
            <a:avLst/>
          </a:prstGeom>
          <a:solidFill>
            <a:schemeClr val="tx1"/>
          </a:solidFill>
          <a:ln>
            <a:solidFill>
              <a:srgbClr val="F9E59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800" b="1" dirty="0">
                <a:solidFill>
                  <a:srgbClr val="F9E59A"/>
                </a:solidFill>
                <a:latin typeface="Abadi" panose="020F0502020204030204" pitchFamily="34" charset="0"/>
              </a:rPr>
              <a:t>QF n° </a:t>
            </a:r>
            <a:r>
              <a:rPr lang="fr-FR" b="1" dirty="0">
                <a:solidFill>
                  <a:srgbClr val="F9E59A"/>
                </a:solidFill>
                <a:latin typeface="Abadi" panose="020F0502020204030204" pitchFamily="34" charset="0"/>
              </a:rPr>
              <a:t>6</a:t>
            </a:r>
            <a:endParaRPr lang="fr-FR" sz="1800" b="1" dirty="0">
              <a:solidFill>
                <a:srgbClr val="F9E59A"/>
              </a:solidFill>
              <a:latin typeface="Abadi" panose="020F050202020403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ZoneTexte 3">
                <a:extLst>
                  <a:ext uri="{FF2B5EF4-FFF2-40B4-BE49-F238E27FC236}">
                    <a16:creationId xmlns:a16="http://schemas.microsoft.com/office/drawing/2014/main" id="{5C631FBD-130D-A737-CA46-790E6A46D4D2}"/>
                  </a:ext>
                </a:extLst>
              </p:cNvPr>
              <p:cNvSpPr txBox="1"/>
              <p:nvPr/>
            </p:nvSpPr>
            <p:spPr>
              <a:xfrm>
                <a:off x="84216" y="1322766"/>
                <a:ext cx="9874171" cy="42194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3200" i="1" u="sng" dirty="0">
                    <a:latin typeface="Century Gothic" panose="020B0502020202020204" pitchFamily="34" charset="0"/>
                  </a:rPr>
                  <a:t>QUESTION 1</a:t>
                </a:r>
              </a:p>
              <a:p>
                <a:endParaRPr lang="fr-FR" sz="3200" i="1" u="sng" dirty="0">
                  <a:latin typeface="Century Gothic" panose="020B0502020202020204" pitchFamily="34" charset="0"/>
                </a:endParaRPr>
              </a:p>
              <a:p>
                <a:r>
                  <a:rPr lang="fr-FR" sz="3200" dirty="0">
                    <a:latin typeface="Century Gothic" panose="020B0502020202020204" pitchFamily="34" charset="0"/>
                  </a:rPr>
                  <a:t>Simplifie cette fraction : </a:t>
                </a:r>
              </a:p>
              <a:p>
                <a:endParaRPr lang="fr-FR" sz="3200" dirty="0">
                  <a:latin typeface="Century Gothic" panose="020B0502020202020204" pitchFamily="34" charset="0"/>
                </a:endParaRPr>
              </a:p>
              <a:p>
                <a:endParaRPr lang="fr-FR" sz="3200" dirty="0">
                  <a:latin typeface="Century Gothic" panose="020B0502020202020204" pitchFamily="34" charset="0"/>
                </a:endParaRPr>
              </a:p>
              <a:p>
                <a:r>
                  <a:rPr lang="fr-FR" sz="3200" dirty="0">
                    <a:latin typeface="Century Gothic" panose="020B0502020202020204" pitchFamily="34" charset="0"/>
                  </a:rPr>
                  <a:t>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7200" b="1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7200" b="1" i="1" dirty="0" smtClean="0">
                            <a:latin typeface="Cambria Math" panose="02040503050406030204" pitchFamily="18" charset="0"/>
                          </a:rPr>
                          <m:t>𝟖𝟏</m:t>
                        </m:r>
                      </m:num>
                      <m:den>
                        <m:r>
                          <a:rPr lang="fr-FR" sz="7200" b="1" i="1" dirty="0" smtClean="0">
                            <a:latin typeface="Cambria Math" panose="02040503050406030204" pitchFamily="18" charset="0"/>
                          </a:rPr>
                          <m:t>𝟏𝟖</m:t>
                        </m:r>
                      </m:den>
                    </m:f>
                  </m:oMath>
                </a14:m>
                <a:r>
                  <a:rPr lang="fr-FR" sz="7200" b="1" dirty="0">
                    <a:latin typeface="Century Gothic" panose="020B0502020202020204" pitchFamily="34" charset="0"/>
                  </a:rPr>
                  <a:t> =</a:t>
                </a:r>
              </a:p>
            </p:txBody>
          </p:sp>
        </mc:Choice>
        <mc:Fallback>
          <p:sp>
            <p:nvSpPr>
              <p:cNvPr id="4" name="ZoneTexte 3">
                <a:extLst>
                  <a:ext uri="{FF2B5EF4-FFF2-40B4-BE49-F238E27FC236}">
                    <a16:creationId xmlns:a16="http://schemas.microsoft.com/office/drawing/2014/main" id="{5C631FBD-130D-A737-CA46-790E6A46D4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216" y="1322766"/>
                <a:ext cx="9874171" cy="4219488"/>
              </a:xfrm>
              <a:prstGeom prst="rect">
                <a:avLst/>
              </a:prstGeom>
              <a:blipFill>
                <a:blip r:embed="rId4"/>
                <a:stretch>
                  <a:fillRect l="-1540" t="-2102" b="-300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40C54229-8B1A-5606-1DCA-3A125AEE3B04}"/>
                  </a:ext>
                </a:extLst>
              </p:cNvPr>
              <p:cNvSpPr txBox="1"/>
              <p:nvPr/>
            </p:nvSpPr>
            <p:spPr>
              <a:xfrm>
                <a:off x="3240157" y="3832203"/>
                <a:ext cx="4154556" cy="16930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fr-FR" sz="7200" b="1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7200" b="1" i="1" dirty="0" smtClean="0"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fr-FR" sz="7200" b="1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7200" b="1" i="1" dirty="0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𝑿</m:t>
                        </m:r>
                        <m:r>
                          <a:rPr lang="fr-FR" sz="7200" b="1" i="1" dirty="0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7200" b="1" i="1" dirty="0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fr-FR" sz="72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fr-FR" sz="7200" b="1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7200" b="1" i="1" dirty="0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𝑿</m:t>
                        </m:r>
                        <m:r>
                          <a:rPr lang="fr-FR" sz="7200" b="1" i="1" dirty="0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7200" b="1" i="1" dirty="0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fr-FR" sz="7200" b="1" dirty="0">
                    <a:latin typeface="Century Gothic" panose="020B0502020202020204" pitchFamily="34" charset="0"/>
                  </a:rPr>
                  <a:t> =</a:t>
                </a:r>
                <a:r>
                  <a:rPr lang="fr-FR" sz="7200" b="1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7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7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fr-FR" sz="7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fr-FR" sz="7200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 </a:t>
                </a:r>
                <a:endParaRPr lang="fr-FR" sz="7200" dirty="0"/>
              </a:p>
            </p:txBody>
          </p:sp>
        </mc:Choice>
        <mc:Fallback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40C54229-8B1A-5606-1DCA-3A125AEE3B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0157" y="3832203"/>
                <a:ext cx="4154556" cy="1693092"/>
              </a:xfrm>
              <a:prstGeom prst="rect">
                <a:avLst/>
              </a:prstGeom>
              <a:blipFill>
                <a:blip r:embed="rId5"/>
                <a:stretch>
                  <a:fillRect l="-3354" t="-3731" b="-253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7963183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C94B20-17AA-C17A-5115-F8EEA137EB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C156254-5F44-9611-9F3F-5F8EB27CB3A0}"/>
              </a:ext>
            </a:extLst>
          </p:cNvPr>
          <p:cNvSpPr/>
          <p:nvPr/>
        </p:nvSpPr>
        <p:spPr>
          <a:xfrm>
            <a:off x="-171450" y="-232903"/>
            <a:ext cx="12852734" cy="13080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81455006-72EE-C6D7-8BFA-B4142C691C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232902"/>
            <a:ext cx="1327280" cy="1308100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74B60906-5FC5-FEE2-5FED-E720EDFF2CED}"/>
              </a:ext>
            </a:extLst>
          </p:cNvPr>
          <p:cNvSpPr txBox="1"/>
          <p:nvPr/>
        </p:nvSpPr>
        <p:spPr>
          <a:xfrm>
            <a:off x="2014537" y="-40519"/>
            <a:ext cx="64293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b="1" dirty="0">
                <a:solidFill>
                  <a:srgbClr val="F9E59A"/>
                </a:solidFill>
                <a:latin typeface="Abadi" panose="020F0502020204030204" pitchFamily="34" charset="0"/>
              </a:rPr>
              <a:t>Questions Flash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03BCBA87-9D95-0D45-8E08-BE4462AEF094}"/>
              </a:ext>
            </a:extLst>
          </p:cNvPr>
          <p:cNvSpPr/>
          <p:nvPr/>
        </p:nvSpPr>
        <p:spPr>
          <a:xfrm>
            <a:off x="10357685" y="242565"/>
            <a:ext cx="1540042" cy="640246"/>
          </a:xfrm>
          <a:prstGeom prst="roundRect">
            <a:avLst/>
          </a:prstGeom>
          <a:solidFill>
            <a:schemeClr val="tx1"/>
          </a:solidFill>
          <a:ln>
            <a:solidFill>
              <a:srgbClr val="F9E59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800" b="1" dirty="0">
                <a:solidFill>
                  <a:srgbClr val="F9E59A"/>
                </a:solidFill>
                <a:latin typeface="Abadi" panose="020F0502020204030204" pitchFamily="34" charset="0"/>
              </a:rPr>
              <a:t>QF n° </a:t>
            </a:r>
            <a:r>
              <a:rPr lang="fr-FR" b="1" dirty="0">
                <a:solidFill>
                  <a:srgbClr val="F9E59A"/>
                </a:solidFill>
                <a:latin typeface="Abadi" panose="020F0502020204030204" pitchFamily="34" charset="0"/>
              </a:rPr>
              <a:t>6</a:t>
            </a:r>
            <a:endParaRPr lang="fr-FR" sz="1800" b="1" dirty="0">
              <a:solidFill>
                <a:srgbClr val="F9E59A"/>
              </a:solidFill>
              <a:latin typeface="Abadi" panose="020F050202020403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>
                <a:extLst>
                  <a:ext uri="{FF2B5EF4-FFF2-40B4-BE49-F238E27FC236}">
                    <a16:creationId xmlns:a16="http://schemas.microsoft.com/office/drawing/2014/main" id="{6EDD4AAA-6D73-C9EE-EEF7-44B5731C91FF}"/>
                  </a:ext>
                </a:extLst>
              </p:cNvPr>
              <p:cNvSpPr txBox="1"/>
              <p:nvPr/>
            </p:nvSpPr>
            <p:spPr>
              <a:xfrm>
                <a:off x="292139" y="1356798"/>
                <a:ext cx="9874171" cy="31700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3200" i="1" u="sng" dirty="0">
                    <a:latin typeface="Century Gothic" panose="020B0502020202020204" pitchFamily="34" charset="0"/>
                  </a:rPr>
                  <a:t>QUESTION 2</a:t>
                </a:r>
              </a:p>
              <a:p>
                <a:endParaRPr lang="fr-FR" sz="3200" i="1" u="sng" dirty="0">
                  <a:latin typeface="Century Gothic" panose="020B0502020202020204" pitchFamily="34" charset="0"/>
                </a:endParaRPr>
              </a:p>
              <a:p>
                <a:r>
                  <a:rPr lang="fr-FR" sz="3200" dirty="0">
                    <a:latin typeface="Century Gothic" panose="020B0502020202020204" pitchFamily="34" charset="0"/>
                  </a:rPr>
                  <a:t>Additionne ces fractions : 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fr-FR" sz="7200" b="1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7200" b="1" i="1" dirty="0" smtClean="0"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fr-FR" sz="7200" b="1" i="1" dirty="0" smtClean="0"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fr-FR" sz="7200" b="1" i="1" dirty="0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fr-FR" sz="7200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7200" b="1" i="1" dirty="0" smtClean="0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fr-FR" sz="7200" b="1" i="1" dirty="0" smtClean="0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fr-FR" sz="7200" b="1" dirty="0">
                    <a:latin typeface="Century Gothic" panose="020B0502020202020204" pitchFamily="34" charset="0"/>
                  </a:rPr>
                  <a:t> =</a:t>
                </a:r>
              </a:p>
            </p:txBody>
          </p:sp>
        </mc:Choice>
        <mc:Fallback>
          <p:sp>
            <p:nvSpPr>
              <p:cNvPr id="2" name="ZoneTexte 1">
                <a:extLst>
                  <a:ext uri="{FF2B5EF4-FFF2-40B4-BE49-F238E27FC236}">
                    <a16:creationId xmlns:a16="http://schemas.microsoft.com/office/drawing/2014/main" id="{6EDD4AAA-6D73-C9EE-EEF7-44B5731C91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39" y="1356798"/>
                <a:ext cx="9874171" cy="3170035"/>
              </a:xfrm>
              <a:prstGeom prst="rect">
                <a:avLst/>
              </a:prstGeom>
              <a:blipFill>
                <a:blip r:embed="rId4"/>
                <a:stretch>
                  <a:fillRect l="-1542" t="-2800" b="-640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79A06018-C9CC-7D59-CFC1-E8F80D982097}"/>
                  </a:ext>
                </a:extLst>
              </p:cNvPr>
              <p:cNvSpPr txBox="1"/>
              <p:nvPr/>
            </p:nvSpPr>
            <p:spPr>
              <a:xfrm>
                <a:off x="3180521" y="2817647"/>
                <a:ext cx="9243391" cy="17091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fr-FR" sz="7200" b="1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7200" b="1" i="1" dirty="0"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fr-FR" sz="7200" b="1" i="1" dirty="0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𝑿</m:t>
                        </m:r>
                        <m:r>
                          <a:rPr lang="fr-FR" sz="7200" b="1" i="1" dirty="0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fr-FR" sz="7200" b="1" i="1" dirty="0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fr-FR" sz="7200" b="1" i="1" dirty="0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𝑿</m:t>
                        </m:r>
                        <m:r>
                          <a:rPr lang="fr-FR" sz="7200" b="1" i="1" dirty="0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fr-FR" sz="7200" b="1" i="1" dirty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fr-FR" sz="7200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7200" b="1" i="1" dirty="0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fr-FR" sz="7200" b="1" i="1" dirty="0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𝑿</m:t>
                        </m:r>
                        <m:r>
                          <a:rPr lang="fr-FR" sz="7200" b="1" i="1" dirty="0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fr-FR" sz="7200" b="1" i="1" dirty="0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fr-FR" sz="7200" b="1" i="1" dirty="0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𝑿</m:t>
                        </m:r>
                        <m:r>
                          <a:rPr lang="fr-FR" sz="7200" b="1" i="1" dirty="0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fr-FR" sz="7200" b="1" dirty="0">
                    <a:latin typeface="Century Gothic" panose="020B0502020202020204" pitchFamily="34" charset="0"/>
                  </a:rPr>
                  <a:t> =</a:t>
                </a:r>
                <a:r>
                  <a:rPr lang="fr-FR" sz="7200" b="1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7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7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𝟑𝟓</m:t>
                        </m:r>
                      </m:num>
                      <m:den>
                        <m:r>
                          <a:rPr lang="fr-FR" sz="7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𝟐𝟎</m:t>
                        </m:r>
                      </m:den>
                    </m:f>
                    <m:r>
                      <a:rPr lang="fr-FR" sz="7200" b="1" i="1" dirty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fr-FR" sz="7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7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num>
                      <m:den>
                        <m:r>
                          <a:rPr lang="fr-FR" sz="7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𝟐𝟎</m:t>
                        </m:r>
                      </m:den>
                    </m:f>
                  </m:oMath>
                </a14:m>
                <a:r>
                  <a:rPr lang="fr-FR" sz="7200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 </a:t>
                </a:r>
                <a:endParaRPr lang="fr-FR" sz="7200" dirty="0"/>
              </a:p>
            </p:txBody>
          </p:sp>
        </mc:Choice>
        <mc:Fallback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79A06018-C9CC-7D59-CFC1-E8F80D9820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0521" y="2817647"/>
                <a:ext cx="9243391" cy="1709186"/>
              </a:xfrm>
              <a:prstGeom prst="rect">
                <a:avLst/>
              </a:prstGeom>
              <a:blipFill>
                <a:blip r:embed="rId5"/>
                <a:stretch>
                  <a:fillRect l="-1372" b="-1250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ZoneTexte 23">
                <a:extLst>
                  <a:ext uri="{FF2B5EF4-FFF2-40B4-BE49-F238E27FC236}">
                    <a16:creationId xmlns:a16="http://schemas.microsoft.com/office/drawing/2014/main" id="{699744FD-1D92-7108-A59D-11366B434A04}"/>
                  </a:ext>
                </a:extLst>
              </p:cNvPr>
              <p:cNvSpPr txBox="1"/>
              <p:nvPr/>
            </p:nvSpPr>
            <p:spPr>
              <a:xfrm>
                <a:off x="7056783" y="4646609"/>
                <a:ext cx="2842591" cy="17091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7200" b="1" dirty="0">
                    <a:latin typeface="Century Gothic" panose="020B0502020202020204" pitchFamily="34" charset="0"/>
                  </a:rPr>
                  <a:t>=</a:t>
                </a:r>
                <a:r>
                  <a:rPr lang="fr-FR" sz="7200" b="1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7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7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𝟒𝟕</m:t>
                        </m:r>
                      </m:num>
                      <m:den>
                        <m:r>
                          <a:rPr lang="fr-FR" sz="7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𝟐𝟎</m:t>
                        </m:r>
                      </m:den>
                    </m:f>
                  </m:oMath>
                </a14:m>
                <a:endParaRPr lang="fr-FR" sz="7200" dirty="0"/>
              </a:p>
            </p:txBody>
          </p:sp>
        </mc:Choice>
        <mc:Fallback>
          <p:sp>
            <p:nvSpPr>
              <p:cNvPr id="24" name="ZoneTexte 23">
                <a:extLst>
                  <a:ext uri="{FF2B5EF4-FFF2-40B4-BE49-F238E27FC236}">
                    <a16:creationId xmlns:a16="http://schemas.microsoft.com/office/drawing/2014/main" id="{699744FD-1D92-7108-A59D-11366B434A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6783" y="4646609"/>
                <a:ext cx="2842591" cy="1709186"/>
              </a:xfrm>
              <a:prstGeom prst="rect">
                <a:avLst/>
              </a:prstGeom>
              <a:blipFill>
                <a:blip r:embed="rId6"/>
                <a:stretch>
                  <a:fillRect l="-16000" t="-735" b="-1176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8361664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FEEF34-1A20-D058-9298-330E71E0FE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A535274-286B-D99E-EDE1-FF01CC147C1C}"/>
              </a:ext>
            </a:extLst>
          </p:cNvPr>
          <p:cNvSpPr/>
          <p:nvPr/>
        </p:nvSpPr>
        <p:spPr>
          <a:xfrm>
            <a:off x="-171450" y="-232903"/>
            <a:ext cx="12852734" cy="13080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BF7656DE-6C2D-06C9-BE20-669BA3A36A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232902"/>
            <a:ext cx="1327280" cy="1308100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8D46B90A-1D69-7985-EE53-861D3FF5E083}"/>
              </a:ext>
            </a:extLst>
          </p:cNvPr>
          <p:cNvSpPr txBox="1"/>
          <p:nvPr/>
        </p:nvSpPr>
        <p:spPr>
          <a:xfrm>
            <a:off x="2014537" y="-40519"/>
            <a:ext cx="64293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b="1" dirty="0">
                <a:solidFill>
                  <a:srgbClr val="F9E59A"/>
                </a:solidFill>
                <a:latin typeface="Abadi" panose="020F0502020204030204" pitchFamily="34" charset="0"/>
              </a:rPr>
              <a:t>Questions Flash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9CC265CE-CA3B-02C1-E9F0-952C2C166E4F}"/>
              </a:ext>
            </a:extLst>
          </p:cNvPr>
          <p:cNvSpPr/>
          <p:nvPr/>
        </p:nvSpPr>
        <p:spPr>
          <a:xfrm>
            <a:off x="10357685" y="242565"/>
            <a:ext cx="1540042" cy="640246"/>
          </a:xfrm>
          <a:prstGeom prst="roundRect">
            <a:avLst/>
          </a:prstGeom>
          <a:solidFill>
            <a:schemeClr val="tx1"/>
          </a:solidFill>
          <a:ln>
            <a:solidFill>
              <a:srgbClr val="F9E59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800" b="1" dirty="0">
                <a:solidFill>
                  <a:srgbClr val="F9E59A"/>
                </a:solidFill>
                <a:latin typeface="Abadi" panose="020F0502020204030204" pitchFamily="34" charset="0"/>
              </a:rPr>
              <a:t>QF n° </a:t>
            </a:r>
            <a:r>
              <a:rPr lang="fr-FR" b="1" dirty="0">
                <a:solidFill>
                  <a:srgbClr val="F9E59A"/>
                </a:solidFill>
                <a:latin typeface="Abadi" panose="020F0502020204030204" pitchFamily="34" charset="0"/>
              </a:rPr>
              <a:t>6</a:t>
            </a:r>
            <a:endParaRPr lang="fr-FR" sz="1800" b="1" dirty="0">
              <a:solidFill>
                <a:srgbClr val="F9E59A"/>
              </a:solidFill>
              <a:latin typeface="Abadi" panose="020F0502020204030204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764888C5-C010-6303-8D25-B75F3AC2859F}"/>
              </a:ext>
            </a:extLst>
          </p:cNvPr>
          <p:cNvSpPr txBox="1"/>
          <p:nvPr/>
        </p:nvSpPr>
        <p:spPr>
          <a:xfrm>
            <a:off x="84216" y="1322766"/>
            <a:ext cx="950102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i="1" u="sng" dirty="0">
                <a:latin typeface="Century Gothic" panose="020B0502020202020204" pitchFamily="34" charset="0"/>
              </a:rPr>
              <a:t>QUESTION 3 :</a:t>
            </a:r>
          </a:p>
          <a:p>
            <a:r>
              <a:rPr lang="fr-FR" sz="3200" dirty="0">
                <a:latin typeface="Century Gothic" panose="020B0502020202020204" pitchFamily="34" charset="0"/>
              </a:rPr>
              <a:t>Dans ce triangle ZKX rectangle en k. </a:t>
            </a:r>
          </a:p>
          <a:p>
            <a:endParaRPr lang="fr-FR" sz="3200" dirty="0">
              <a:latin typeface="Century Gothic" panose="020B0502020202020204" pitchFamily="34" charset="0"/>
            </a:endParaRPr>
          </a:p>
          <a:p>
            <a:r>
              <a:rPr lang="fr-FR" sz="3200" b="1" dirty="0">
                <a:latin typeface="Century Gothic" panose="020B0502020202020204" pitchFamily="34" charset="0"/>
              </a:rPr>
              <a:t>Donne l’égalité selon de théorème de Pythagore pour calculer le coté ZK.</a:t>
            </a:r>
          </a:p>
          <a:p>
            <a:endParaRPr lang="fr-FR" sz="3200" dirty="0">
              <a:latin typeface="Century Gothic" panose="020B0502020202020204" pitchFamily="34" charset="0"/>
            </a:endParaRPr>
          </a:p>
          <a:p>
            <a:endParaRPr lang="fr-FR" sz="3200" dirty="0">
              <a:latin typeface="Century Gothic" panose="020B0502020202020204" pitchFamily="34" charset="0"/>
            </a:endParaRPr>
          </a:p>
          <a:p>
            <a:r>
              <a:rPr lang="fr-FR" sz="3200" dirty="0">
                <a:latin typeface="Century Gothic" panose="020B0502020202020204" pitchFamily="34" charset="0"/>
              </a:rPr>
              <a:t>	</a:t>
            </a:r>
            <a:endParaRPr lang="fr-FR" sz="9600" b="1" dirty="0">
              <a:latin typeface="Century Gothic" panose="020B0502020202020204" pitchFamily="34" charset="0"/>
            </a:endParaRPr>
          </a:p>
        </p:txBody>
      </p:sp>
      <p:pic>
        <p:nvPicPr>
          <p:cNvPr id="8" name="Image 7" descr="Une image contenant ligne, diagramme, Tracé&#10;&#10;Le contenu généré par l’IA peut être incorrect.">
            <a:extLst>
              <a:ext uri="{FF2B5EF4-FFF2-40B4-BE49-F238E27FC236}">
                <a16:creationId xmlns:a16="http://schemas.microsoft.com/office/drawing/2014/main" id="{5D091CF7-6336-27A3-9608-CCC45EABA8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84435" y="1267580"/>
            <a:ext cx="3591226" cy="2764469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0" name="ZoneTexte 9">
                <a:extLst>
                  <a:ext uri="{FF2B5EF4-FFF2-40B4-BE49-F238E27FC236}">
                    <a16:creationId xmlns:a16="http://schemas.microsoft.com/office/drawing/2014/main" id="{E42E1786-9A0E-CFD9-2EBC-86328053EB18}"/>
                  </a:ext>
                </a:extLst>
              </p:cNvPr>
              <p:cNvSpPr txBox="1"/>
              <p:nvPr/>
            </p:nvSpPr>
            <p:spPr>
              <a:xfrm>
                <a:off x="377687" y="4333461"/>
                <a:ext cx="11350487" cy="16064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3200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ZX</a:t>
                </a:r>
                <a:r>
                  <a:rPr lang="fr-FR" sz="3200" baseline="30000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2</a:t>
                </a:r>
                <a:r>
                  <a:rPr lang="fr-FR" sz="3200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 = ZK</a:t>
                </a:r>
                <a:r>
                  <a:rPr lang="fr-FR" sz="3200" baseline="30000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2</a:t>
                </a:r>
                <a:r>
                  <a:rPr lang="fr-FR" sz="3200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 + KX</a:t>
                </a:r>
                <a:r>
                  <a:rPr lang="fr-FR" sz="3200" baseline="30000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2</a:t>
                </a:r>
              </a:p>
              <a:p>
                <a:r>
                  <a:rPr lang="fr-FR" sz="3200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ZK</a:t>
                </a:r>
                <a:r>
                  <a:rPr lang="fr-FR" sz="3200" baseline="30000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2</a:t>
                </a:r>
                <a:r>
                  <a:rPr lang="fr-FR" sz="3200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 = ZX</a:t>
                </a:r>
                <a:r>
                  <a:rPr lang="fr-FR" sz="3200" baseline="30000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2</a:t>
                </a:r>
                <a:r>
                  <a:rPr lang="fr-FR" sz="3200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 – KX</a:t>
                </a:r>
                <a:r>
                  <a:rPr lang="fr-FR" sz="3200" baseline="30000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2</a:t>
                </a:r>
              </a:p>
              <a:p>
                <a:r>
                  <a:rPr lang="fr-FR" sz="3200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ZK = </a:t>
                </a:r>
                <a14:m>
                  <m:oMath xmlns:m="http://schemas.openxmlformats.org/officeDocument/2006/math">
                    <m:r>
                      <a:rPr lang="fr-FR" sz="32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√</m:t>
                    </m:r>
                  </m:oMath>
                </a14:m>
                <a:r>
                  <a:rPr lang="fr-FR" sz="3200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ZX</a:t>
                </a:r>
                <a:r>
                  <a:rPr lang="fr-FR" sz="3200" b="1" baseline="30000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2</a:t>
                </a:r>
                <a:r>
                  <a:rPr lang="fr-FR" sz="3200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 – KX</a:t>
                </a:r>
                <a:r>
                  <a:rPr lang="fr-FR" sz="3200" b="1" baseline="30000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2</a:t>
                </a:r>
              </a:p>
            </p:txBody>
          </p:sp>
        </mc:Choice>
        <mc:Fallback>
          <p:sp>
            <p:nvSpPr>
              <p:cNvPr id="10" name="ZoneTexte 9">
                <a:extLst>
                  <a:ext uri="{FF2B5EF4-FFF2-40B4-BE49-F238E27FC236}">
                    <a16:creationId xmlns:a16="http://schemas.microsoft.com/office/drawing/2014/main" id="{E42E1786-9A0E-CFD9-2EBC-86328053EB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687" y="4333461"/>
                <a:ext cx="11350487" cy="1606465"/>
              </a:xfrm>
              <a:prstGeom prst="rect">
                <a:avLst/>
              </a:prstGeom>
              <a:blipFill>
                <a:blip r:embed="rId5"/>
                <a:stretch>
                  <a:fillRect l="-1341" t="-4724" b="-1102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45FB3FA6-BEB3-0AEA-44CE-32D5E516B477}"/>
              </a:ext>
            </a:extLst>
          </p:cNvPr>
          <p:cNvCxnSpPr>
            <a:cxnSpLocks/>
          </p:cNvCxnSpPr>
          <p:nvPr/>
        </p:nvCxnSpPr>
        <p:spPr>
          <a:xfrm>
            <a:off x="1630018" y="5414273"/>
            <a:ext cx="184867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608131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915</TotalTime>
  <Words>304</Words>
  <Application>Microsoft Macintosh PowerPoint</Application>
  <PresentationFormat>Grand écran</PresentationFormat>
  <Paragraphs>101</Paragraphs>
  <Slides>10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7" baseType="lpstr">
      <vt:lpstr>Abadi</vt:lpstr>
      <vt:lpstr>Aptos</vt:lpstr>
      <vt:lpstr>Aptos Display</vt:lpstr>
      <vt:lpstr>Arial</vt:lpstr>
      <vt:lpstr>Cambria Math</vt:lpstr>
      <vt:lpstr>Century Gothic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GUARD MASTER</dc:creator>
  <cp:lastModifiedBy>GUARD MASTER</cp:lastModifiedBy>
  <cp:revision>80</cp:revision>
  <cp:lastPrinted>2024-09-18T13:35:31Z</cp:lastPrinted>
  <dcterms:created xsi:type="dcterms:W3CDTF">2024-08-28T03:13:21Z</dcterms:created>
  <dcterms:modified xsi:type="dcterms:W3CDTF">2025-11-05T21:52:09Z</dcterms:modified>
</cp:coreProperties>
</file>