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3" r:id="rId3"/>
    <p:sldId id="292" r:id="rId4"/>
    <p:sldId id="284" r:id="rId5"/>
    <p:sldId id="285" r:id="rId6"/>
    <p:sldId id="293" r:id="rId7"/>
    <p:sldId id="289" r:id="rId8"/>
    <p:sldId id="290" r:id="rId9"/>
    <p:sldId id="287" r:id="rId10"/>
    <p:sldId id="294" r:id="rId11"/>
    <p:sldId id="258" r:id="rId12"/>
    <p:sldId id="270" r:id="rId13"/>
    <p:sldId id="269" r:id="rId14"/>
    <p:sldId id="262" r:id="rId15"/>
    <p:sldId id="263" r:id="rId16"/>
    <p:sldId id="276" r:id="rId17"/>
    <p:sldId id="277" r:id="rId18"/>
    <p:sldId id="278" r:id="rId19"/>
    <p:sldId id="264" r:id="rId20"/>
    <p:sldId id="260" r:id="rId21"/>
    <p:sldId id="295" r:id="rId22"/>
    <p:sldId id="282" r:id="rId23"/>
    <p:sldId id="296" r:id="rId24"/>
    <p:sldId id="279" r:id="rId25"/>
    <p:sldId id="297" r:id="rId26"/>
    <p:sldId id="266" r:id="rId27"/>
    <p:sldId id="29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C2"/>
    <a:srgbClr val="00253F"/>
    <a:srgbClr val="002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85497" autoAdjust="0"/>
  </p:normalViewPr>
  <p:slideViewPr>
    <p:cSldViewPr snapToGrid="0" snapToObjects="1">
      <p:cViewPr varScale="1">
        <p:scale>
          <a:sx n="70" d="100"/>
          <a:sy n="70" d="100"/>
        </p:scale>
        <p:origin x="14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4D696-8CE4-4970-B459-075510DA2736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793F2-7022-4685-99C1-18772A6B65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59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575AE-E0E9-D546-9024-D1EA7404521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219C8-8FE8-994B-B305-EBC6EDF315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68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 plan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991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Indiquer qu’il existe plusieurs séquence selon l’effet souhaité et d’indiquer pourquoi le choix de la séquence en U est celle retenue pour la réalisation des examens d’imagerie et/ou </a:t>
            </a:r>
            <a:r>
              <a:rPr lang="fr-FR" dirty="0" err="1"/>
              <a:t>intreventionnels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68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si peu de patient ne sont pas satisfaits, évoquer les réponses </a:t>
            </a:r>
          </a:p>
          <a:p>
            <a:r>
              <a:rPr lang="fr-FR" dirty="0"/>
              <a:t>Des chiffres : ex : malgré quelques patients pour lesquels la séance n’a pas été contributive …% sont satisfaits et ont pu verbaliser l’apport que </a:t>
            </a:r>
            <a:r>
              <a:rPr lang="fr-FR" dirty="0" err="1"/>
              <a:t>musicare</a:t>
            </a:r>
            <a:r>
              <a:rPr lang="fr-FR" dirty="0"/>
              <a:t> à procurer…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68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quoi l’utilisation de </a:t>
            </a:r>
            <a:r>
              <a:rPr lang="fr-FR" dirty="0" err="1"/>
              <a:t>musicare</a:t>
            </a:r>
            <a:r>
              <a:rPr lang="fr-FR" dirty="0"/>
              <a:t> amène du positif relation, outil …</a:t>
            </a:r>
          </a:p>
          <a:p>
            <a:r>
              <a:rPr lang="fr-FR" dirty="0"/>
              <a:t>Il faut commenter les graphes que tu exposes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924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Tu ne parles pas du tout des TMM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27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patients pris en charge sont souvent intégrés dans des parcours de soins et ont des examens d’imagerie dans le cadre du diagnostic ou d’un suivi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24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Dans ce cadre, c’est plus de 41000 patients qui réalisent un ou plusieurs examens dans le département d’Imagerie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12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parc technique se compose dans le secteur de MN de 3 gamma caméras et de 2 </a:t>
            </a:r>
            <a:r>
              <a:rPr lang="fr-FR" dirty="0" err="1"/>
              <a:t>TEPscan</a:t>
            </a:r>
            <a:r>
              <a:rPr lang="fr-FR" dirty="0"/>
              <a:t> ainsi qu’un laboratoire de préparation et de synthèse de radiopharmaceutique et un laboratoire de marquage </a:t>
            </a:r>
            <a:r>
              <a:rPr lang="fr-FR" dirty="0" err="1"/>
              <a:t>cellualire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713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secteur d’imagerie se compose d’une IRM, d’un scanner et de deux </a:t>
            </a:r>
            <a:r>
              <a:rPr lang="fr-FR" dirty="0" err="1"/>
              <a:t>angio</a:t>
            </a:r>
            <a:r>
              <a:rPr lang="fr-FR" dirty="0"/>
              <a:t>-mammographes (biopsies), 3 salles d’échographies, 1 salle de radiologie</a:t>
            </a:r>
          </a:p>
          <a:p>
            <a:r>
              <a:rPr lang="fr-FR" dirty="0"/>
              <a:t>Examen diagnostiques et également gestes interventionnels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597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réalisation d’examens d’imagerie peut être source d’anxiété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95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Méthode non médicamenteuse = 1</a:t>
            </a:r>
            <a:r>
              <a:rPr lang="fr-FR" baseline="30000" dirty="0"/>
              <a:t>ère</a:t>
            </a:r>
            <a:r>
              <a:rPr lang="fr-FR" dirty="0"/>
              <a:t> intention de PEC de la douleur au sein du département d’imagerie avant introduction d’un TTT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0873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Insister aussi sur le fait qu’une grande partie de l’équipe est formé à la communication non violente l’hypnose conversationnelle dans une optique d’écoute</a:t>
            </a:r>
          </a:p>
          <a:p>
            <a:r>
              <a:rPr lang="fr-FR" dirty="0"/>
              <a:t>Musique = outil supplémentaire pour instaurer une relation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172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 modifié l’ordre  des diapos car il me semble important de mettre en avant la relation d’écoute, le fait de connaître les morceaux pour ’accompagner le patient dans son choix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7219C8-8FE8-994B-B305-EBC6EDF3158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252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87546" y="1122363"/>
            <a:ext cx="5873578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87546" y="3602038"/>
            <a:ext cx="5873578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974C671-FB1D-CE4E-8B56-D6D10F300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6711"/>
            <a:ext cx="3737286" cy="301763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83370" y="1696711"/>
            <a:ext cx="36000" cy="3017634"/>
          </a:xfrm>
          <a:prstGeom prst="rect">
            <a:avLst/>
          </a:prstGeom>
          <a:solidFill>
            <a:srgbClr val="00253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A7D6ACA3-C9F6-454C-A05E-6EAE8D43DF5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0854315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644488"/>
            <a:ext cx="5157787" cy="3196297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644488"/>
            <a:ext cx="5183188" cy="319629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1" y="1619133"/>
            <a:ext cx="442512" cy="1457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961" y="1619133"/>
            <a:ext cx="442512" cy="145769"/>
          </a:xfrm>
          <a:prstGeom prst="rect">
            <a:avLst/>
          </a:prstGeom>
        </p:spPr>
      </p:pic>
      <p:sp>
        <p:nvSpPr>
          <p:cNvPr id="35" name="Espace réservé du texte 31"/>
          <p:cNvSpPr>
            <a:spLocks noGrp="1"/>
          </p:cNvSpPr>
          <p:nvPr>
            <p:ph type="body" sz="quarter" idx="15" hasCustomPrompt="1"/>
          </p:nvPr>
        </p:nvSpPr>
        <p:spPr>
          <a:xfrm>
            <a:off x="889961" y="1889857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6" name="Espace réservé du texte 31"/>
          <p:cNvSpPr>
            <a:spLocks noGrp="1"/>
          </p:cNvSpPr>
          <p:nvPr>
            <p:ph type="body" sz="quarter" idx="16" hasCustomPrompt="1"/>
          </p:nvPr>
        </p:nvSpPr>
        <p:spPr>
          <a:xfrm>
            <a:off x="6223961" y="1894805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8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9" name="Imag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45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AF35AB5A-2081-49C3-9A54-3A413E266DA5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46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7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661618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5">
            <a:extLst>
              <a:ext uri="{FF2B5EF4-FFF2-40B4-BE49-F238E27FC236}">
                <a16:creationId xmlns:a16="http://schemas.microsoft.com/office/drawing/2014/main" id="{45999052-869A-E640-881A-DFEAE16E48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0287" cy="6858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32" y="1553863"/>
            <a:ext cx="442512" cy="145769"/>
          </a:xfrm>
          <a:prstGeom prst="rect">
            <a:avLst/>
          </a:prstGeom>
        </p:spPr>
      </p:pic>
      <p:sp>
        <p:nvSpPr>
          <p:cNvPr id="32" name="Espace réservé du contenu 5"/>
          <p:cNvSpPr>
            <a:spLocks noGrp="1"/>
          </p:cNvSpPr>
          <p:nvPr>
            <p:ph sz="quarter" idx="16"/>
          </p:nvPr>
        </p:nvSpPr>
        <p:spPr>
          <a:xfrm>
            <a:off x="5449332" y="2607816"/>
            <a:ext cx="5183188" cy="319629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4" name="Espace réservé du texte 31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71" y="1813197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5822640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6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4888427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7" name="Image 3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15" y="552373"/>
            <a:ext cx="383678" cy="445823"/>
          </a:xfrm>
          <a:prstGeom prst="rect">
            <a:avLst/>
          </a:prstGeom>
        </p:spPr>
      </p:pic>
      <p:sp>
        <p:nvSpPr>
          <p:cNvPr id="41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CE394067-760C-49BF-924A-F2E5B9E1AE9E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42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3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73824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332" y="1553863"/>
            <a:ext cx="442512" cy="1457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273F28E-F8E8-D342-B8DF-1D42B5E8E9EA}"/>
              </a:ext>
            </a:extLst>
          </p:cNvPr>
          <p:cNvSpPr/>
          <p:nvPr userDrawn="1"/>
        </p:nvSpPr>
        <p:spPr>
          <a:xfrm>
            <a:off x="-1" y="0"/>
            <a:ext cx="4623759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space réservé du contenu 3">
            <a:extLst>
              <a:ext uri="{FF2B5EF4-FFF2-40B4-BE49-F238E27FC236}">
                <a16:creationId xmlns:a16="http://schemas.microsoft.com/office/drawing/2014/main" id="{EF18BC9B-6A49-F045-81EA-074F0A829F1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21020" y="3688957"/>
            <a:ext cx="3440723" cy="2133873"/>
          </a:xfrm>
        </p:spPr>
        <p:txBody>
          <a:bodyPr lIns="144000" tIns="144000" rIns="144000" bIns="144000" anchor="t"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18" name="Espace réservé du graphique 13">
            <a:extLst>
              <a:ext uri="{FF2B5EF4-FFF2-40B4-BE49-F238E27FC236}">
                <a16:creationId xmlns:a16="http://schemas.microsoft.com/office/drawing/2014/main" id="{38551A7C-4E1C-344D-AE37-F6035DA0A2D9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7083" y="595223"/>
            <a:ext cx="3414659" cy="2058564"/>
          </a:xfrm>
        </p:spPr>
        <p:txBody>
          <a:bodyPr anchor="ctr">
            <a:normAutofit/>
          </a:bodyPr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5449332" y="2607816"/>
            <a:ext cx="5183188" cy="319629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Espace réservé du texte 31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71" y="1813197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5822640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4888427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215" y="552373"/>
            <a:ext cx="383678" cy="445823"/>
          </a:xfrm>
          <a:prstGeom prst="rect">
            <a:avLst/>
          </a:prstGeom>
        </p:spPr>
      </p:pic>
      <p:sp>
        <p:nvSpPr>
          <p:cNvPr id="28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429687" y="2688512"/>
            <a:ext cx="3432055" cy="82080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32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3017B6FC-6D0C-4D75-BBC3-99838193220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4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1824777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BF097F94-5E47-0744-A43A-BB1506CBC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5104164"/>
            <a:ext cx="3102204" cy="386138"/>
          </a:xfrm>
        </p:spPr>
        <p:txBody>
          <a:bodyPr anchor="ctr"/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Chiffre clé</a:t>
            </a:r>
          </a:p>
        </p:txBody>
      </p:sp>
      <p:sp>
        <p:nvSpPr>
          <p:cNvPr id="20" name="Espace réservé du contenu 3">
            <a:extLst>
              <a:ext uri="{FF2B5EF4-FFF2-40B4-BE49-F238E27FC236}">
                <a16:creationId xmlns:a16="http://schemas.microsoft.com/office/drawing/2014/main" id="{161716AE-1BEC-6846-A0B7-647DBA3C7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528750"/>
            <a:ext cx="3102204" cy="583903"/>
          </a:xfrm>
        </p:spPr>
        <p:txBody>
          <a:bodyPr lIns="144000" tIns="144000" rIns="144000" bIns="144000" anchor="ctr"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39243D68-4671-E34A-B7AD-38C231C5BE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4896" y="5104164"/>
            <a:ext cx="3102204" cy="386138"/>
          </a:xfrm>
        </p:spPr>
        <p:txBody>
          <a:bodyPr anchor="ctr"/>
          <a:lstStyle>
            <a:lvl1pPr marL="0" indent="0" algn="l">
              <a:buNone/>
              <a:defRPr b="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Chiffre clé</a:t>
            </a:r>
          </a:p>
        </p:txBody>
      </p:sp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481BB7D8-1C9A-2340-95A4-876A48A5C89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544897" y="5528750"/>
            <a:ext cx="3102204" cy="583903"/>
          </a:xfrm>
        </p:spPr>
        <p:txBody>
          <a:bodyPr lIns="144000" tIns="144000" rIns="144000" bIns="144000" anchor="ctr"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997D6C54-A59E-9F40-9BFF-9452DEA9D2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1595" y="5104164"/>
            <a:ext cx="3102204" cy="386138"/>
          </a:xfrm>
        </p:spPr>
        <p:txBody>
          <a:bodyPr anchor="ctr"/>
          <a:lstStyle>
            <a:lvl1pPr marL="0" indent="0" algn="l">
              <a:buNone/>
              <a:defRPr b="0">
                <a:solidFill>
                  <a:schemeClr val="accent3"/>
                </a:solidFill>
              </a:defRPr>
            </a:lvl1pPr>
          </a:lstStyle>
          <a:p>
            <a:r>
              <a:rPr lang="fr-FR" dirty="0"/>
              <a:t>Chiffre clé</a:t>
            </a:r>
          </a:p>
        </p:txBody>
      </p:sp>
      <p:sp>
        <p:nvSpPr>
          <p:cNvPr id="24" name="Espace réservé du contenu 3">
            <a:extLst>
              <a:ext uri="{FF2B5EF4-FFF2-40B4-BE49-F238E27FC236}">
                <a16:creationId xmlns:a16="http://schemas.microsoft.com/office/drawing/2014/main" id="{13864E4B-94DD-9B49-B47F-2F24797C9C65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251596" y="5528750"/>
            <a:ext cx="3102204" cy="583903"/>
          </a:xfrm>
        </p:spPr>
        <p:txBody>
          <a:bodyPr lIns="144000" tIns="144000" rIns="144000" bIns="144000" anchor="ctr">
            <a:noAutofit/>
          </a:bodyPr>
          <a:lstStyle>
            <a:lvl1pPr marL="0" indent="0" algn="l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  <p:pic>
        <p:nvPicPr>
          <p:cNvPr id="28" name="Image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1" y="1400631"/>
            <a:ext cx="442512" cy="145769"/>
          </a:xfrm>
          <a:prstGeom prst="rect">
            <a:avLst/>
          </a:prstGeom>
        </p:spPr>
      </p:pic>
      <p:sp>
        <p:nvSpPr>
          <p:cNvPr id="29" name="Espace réservé du texte 31"/>
          <p:cNvSpPr>
            <a:spLocks noGrp="1"/>
          </p:cNvSpPr>
          <p:nvPr>
            <p:ph type="body" sz="quarter" idx="21" hasCustomPrompt="1"/>
          </p:nvPr>
        </p:nvSpPr>
        <p:spPr>
          <a:xfrm>
            <a:off x="889961" y="1671355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0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1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2" name="Imag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35" name="Espace réservé du contenu 33"/>
          <p:cNvSpPr>
            <a:spLocks noGrp="1"/>
          </p:cNvSpPr>
          <p:nvPr>
            <p:ph sz="quarter" idx="22" hasCustomPrompt="1"/>
          </p:nvPr>
        </p:nvSpPr>
        <p:spPr>
          <a:xfrm>
            <a:off x="838200" y="2213102"/>
            <a:ext cx="3102204" cy="2836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7" name="Espace réservé du contenu 33"/>
          <p:cNvSpPr>
            <a:spLocks noGrp="1"/>
          </p:cNvSpPr>
          <p:nvPr>
            <p:ph sz="quarter" idx="23" hasCustomPrompt="1"/>
          </p:nvPr>
        </p:nvSpPr>
        <p:spPr>
          <a:xfrm>
            <a:off x="4544897" y="2212378"/>
            <a:ext cx="3102204" cy="2836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39" name="Espace réservé du contenu 33"/>
          <p:cNvSpPr>
            <a:spLocks noGrp="1"/>
          </p:cNvSpPr>
          <p:nvPr>
            <p:ph sz="quarter" idx="24" hasCustomPrompt="1"/>
          </p:nvPr>
        </p:nvSpPr>
        <p:spPr>
          <a:xfrm>
            <a:off x="8251596" y="2212378"/>
            <a:ext cx="3102204" cy="283686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43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7D245904-9562-40E6-BEEC-03E8E84BC60D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44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5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652110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371600"/>
            <a:ext cx="6172200" cy="44894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3932237" cy="4497388"/>
          </a:xfrm>
        </p:spPr>
        <p:txBody>
          <a:bodyPr>
            <a:normAutofit/>
          </a:bodyPr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708" y="1165265"/>
            <a:ext cx="1079746" cy="35568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591" y="5765722"/>
            <a:ext cx="1359210" cy="342978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24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35EA3DC9-9573-43F1-B212-6CB1CEB11CBD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5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6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747117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5BACF8C-12F4-EB48-8033-FB78054F1E78}"/>
              </a:ext>
            </a:extLst>
          </p:cNvPr>
          <p:cNvGrpSpPr/>
          <p:nvPr userDrawn="1"/>
        </p:nvGrpSpPr>
        <p:grpSpPr>
          <a:xfrm>
            <a:off x="1262200" y="2071137"/>
            <a:ext cx="4054005" cy="2506849"/>
            <a:chOff x="598075" y="505646"/>
            <a:chExt cx="7550556" cy="4668989"/>
          </a:xfrm>
        </p:grpSpPr>
        <p:pic>
          <p:nvPicPr>
            <p:cNvPr id="7" name="bg object 17">
              <a:extLst>
                <a:ext uri="{FF2B5EF4-FFF2-40B4-BE49-F238E27FC236}">
                  <a16:creationId xmlns:a16="http://schemas.microsoft.com/office/drawing/2014/main" id="{8CA31181-51F6-2146-8A15-D397B4256566}"/>
                </a:ext>
              </a:extLst>
            </p:cNvPr>
            <p:cNvPicPr/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111975" y="505646"/>
              <a:ext cx="1441564" cy="751255"/>
            </a:xfrm>
            <a:prstGeom prst="rect">
              <a:avLst/>
            </a:prstGeom>
          </p:spPr>
        </p:pic>
        <p:pic>
          <p:nvPicPr>
            <p:cNvPr id="8" name="bg object 18">
              <a:extLst>
                <a:ext uri="{FF2B5EF4-FFF2-40B4-BE49-F238E27FC236}">
                  <a16:creationId xmlns:a16="http://schemas.microsoft.com/office/drawing/2014/main" id="{D15C575E-4C3A-7041-A9A9-EDDFC11FF64A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98075" y="513735"/>
              <a:ext cx="3454471" cy="4660900"/>
            </a:xfrm>
            <a:prstGeom prst="rect">
              <a:avLst/>
            </a:prstGeom>
          </p:spPr>
        </p:pic>
        <p:pic>
          <p:nvPicPr>
            <p:cNvPr id="9" name="bg object 19">
              <a:extLst>
                <a:ext uri="{FF2B5EF4-FFF2-40B4-BE49-F238E27FC236}">
                  <a16:creationId xmlns:a16="http://schemas.microsoft.com/office/drawing/2014/main" id="{855DB8E4-8019-934C-9BFB-4581B23D1E8F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109852" y="2331169"/>
              <a:ext cx="3038779" cy="751255"/>
            </a:xfrm>
            <a:prstGeom prst="rect">
              <a:avLst/>
            </a:prstGeom>
          </p:spPr>
        </p:pic>
        <p:pic>
          <p:nvPicPr>
            <p:cNvPr id="10" name="bg object 20">
              <a:extLst>
                <a:ext uri="{FF2B5EF4-FFF2-40B4-BE49-F238E27FC236}">
                  <a16:creationId xmlns:a16="http://schemas.microsoft.com/office/drawing/2014/main" id="{E50982C1-C762-EB4F-8B37-ECE7D34399AA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581201" y="4423354"/>
              <a:ext cx="2399855" cy="751268"/>
            </a:xfrm>
            <a:prstGeom prst="rect">
              <a:avLst/>
            </a:prstGeom>
          </p:spPr>
        </p:pic>
      </p:grp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B980A4E8-8272-3F40-A647-87AF20370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6059" y="2041704"/>
            <a:ext cx="5354621" cy="2536275"/>
          </a:xfrm>
        </p:spPr>
        <p:txBody>
          <a:bodyPr anchor="ctr">
            <a:normAutofit/>
          </a:bodyPr>
          <a:lstStyle>
            <a:lvl1pPr marL="0" indent="0">
              <a:buNone/>
              <a:defRPr sz="6000" b="1"/>
            </a:lvl1pPr>
          </a:lstStyle>
          <a:p>
            <a:r>
              <a:rPr lang="fr-FR" dirty="0"/>
              <a:t>Merci pour votre attention.</a:t>
            </a:r>
          </a:p>
        </p:txBody>
      </p:sp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31F5C98D-3EB0-4561-83E3-CFE3F8380044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14561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55BACF8C-12F4-EB48-8033-FB78054F1E78}"/>
              </a:ext>
            </a:extLst>
          </p:cNvPr>
          <p:cNvGrpSpPr/>
          <p:nvPr userDrawn="1"/>
        </p:nvGrpSpPr>
        <p:grpSpPr>
          <a:xfrm>
            <a:off x="1262200" y="2071137"/>
            <a:ext cx="4054005" cy="2506849"/>
            <a:chOff x="598075" y="505646"/>
            <a:chExt cx="7550556" cy="4668989"/>
          </a:xfrm>
        </p:grpSpPr>
        <p:pic>
          <p:nvPicPr>
            <p:cNvPr id="7" name="bg object 17">
              <a:extLst>
                <a:ext uri="{FF2B5EF4-FFF2-40B4-BE49-F238E27FC236}">
                  <a16:creationId xmlns:a16="http://schemas.microsoft.com/office/drawing/2014/main" id="{8CA31181-51F6-2146-8A15-D397B4256566}"/>
                </a:ext>
              </a:extLst>
            </p:cNvPr>
            <p:cNvPicPr/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111975" y="505646"/>
              <a:ext cx="1441564" cy="751255"/>
            </a:xfrm>
            <a:prstGeom prst="rect">
              <a:avLst/>
            </a:prstGeom>
          </p:spPr>
        </p:pic>
        <p:pic>
          <p:nvPicPr>
            <p:cNvPr id="8" name="bg object 18">
              <a:extLst>
                <a:ext uri="{FF2B5EF4-FFF2-40B4-BE49-F238E27FC236}">
                  <a16:creationId xmlns:a16="http://schemas.microsoft.com/office/drawing/2014/main" id="{D15C575E-4C3A-7041-A9A9-EDDFC11FF64A}"/>
                </a:ext>
              </a:extLst>
            </p:cNvPr>
            <p:cNvPicPr/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598075" y="513735"/>
              <a:ext cx="3454471" cy="4660900"/>
            </a:xfrm>
            <a:prstGeom prst="rect">
              <a:avLst/>
            </a:prstGeom>
          </p:spPr>
        </p:pic>
        <p:pic>
          <p:nvPicPr>
            <p:cNvPr id="9" name="bg object 19">
              <a:extLst>
                <a:ext uri="{FF2B5EF4-FFF2-40B4-BE49-F238E27FC236}">
                  <a16:creationId xmlns:a16="http://schemas.microsoft.com/office/drawing/2014/main" id="{855DB8E4-8019-934C-9BFB-4581B23D1E8F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5109852" y="2331169"/>
              <a:ext cx="3038779" cy="751255"/>
            </a:xfrm>
            <a:prstGeom prst="rect">
              <a:avLst/>
            </a:prstGeom>
          </p:spPr>
        </p:pic>
        <p:pic>
          <p:nvPicPr>
            <p:cNvPr id="10" name="bg object 20">
              <a:extLst>
                <a:ext uri="{FF2B5EF4-FFF2-40B4-BE49-F238E27FC236}">
                  <a16:creationId xmlns:a16="http://schemas.microsoft.com/office/drawing/2014/main" id="{E50982C1-C762-EB4F-8B37-ECE7D34399AA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4581201" y="4423354"/>
              <a:ext cx="2399855" cy="751268"/>
            </a:xfrm>
            <a:prstGeom prst="rect">
              <a:avLst/>
            </a:prstGeom>
          </p:spPr>
        </p:pic>
      </p:grpSp>
      <p:sp>
        <p:nvSpPr>
          <p:cNvPr id="11" name="Espace réservé du texte 12">
            <a:extLst>
              <a:ext uri="{FF2B5EF4-FFF2-40B4-BE49-F238E27FC236}">
                <a16:creationId xmlns:a16="http://schemas.microsoft.com/office/drawing/2014/main" id="{B980A4E8-8272-3F40-A647-87AF20370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6059" y="2041704"/>
            <a:ext cx="5354621" cy="2536275"/>
          </a:xfrm>
        </p:spPr>
        <p:txBody>
          <a:bodyPr anchor="ctr">
            <a:normAutofit/>
          </a:bodyPr>
          <a:lstStyle>
            <a:lvl1pPr marL="0" indent="0">
              <a:buNone/>
              <a:defRPr sz="6000" b="1"/>
            </a:lvl1pPr>
          </a:lstStyle>
          <a:p>
            <a:r>
              <a:rPr lang="fr-FR" dirty="0"/>
              <a:t>Merci pour votre attention.</a:t>
            </a:r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D8CF0CEC-7D91-484E-BBB9-9820A5B0B1F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02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249929"/>
            <a:ext cx="10515600" cy="4927034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9666554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18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3A772F88-2B46-4DD1-853E-7AD8AF03C140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460442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BADFA741-C142-4068-91C5-18C845DC4BD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273355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87546" y="1122363"/>
            <a:ext cx="5873578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87546" y="3602038"/>
            <a:ext cx="5873578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4983370" y="1696711"/>
            <a:ext cx="36000" cy="301763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9" y="1696712"/>
            <a:ext cx="3743497" cy="3017634"/>
          </a:xfrm>
          <a:prstGeom prst="rect">
            <a:avLst/>
          </a:prstGeom>
        </p:spPr>
      </p:pic>
      <p:sp>
        <p:nvSpPr>
          <p:cNvPr id="20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ED43FBB9-CB54-49D9-BA8C-4D175EECAA43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2348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15">
            <a:extLst>
              <a:ext uri="{FF2B5EF4-FFF2-40B4-BE49-F238E27FC236}">
                <a16:creationId xmlns:a16="http://schemas.microsoft.com/office/drawing/2014/main" id="{45999052-869A-E640-881A-DFEAE16E48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815" y="474562"/>
            <a:ext cx="5996286" cy="556742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59FD7D4-2AE4-7248-B96C-BB6C09E3C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0929" y="2955820"/>
            <a:ext cx="4992129" cy="440338"/>
          </a:xfrm>
        </p:spPr>
        <p:txBody>
          <a:bodyPr anchor="t"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706829C-A7EC-154E-AA0E-2EEAA99C0321}"/>
              </a:ext>
            </a:extLst>
          </p:cNvPr>
          <p:cNvSpPr txBox="1">
            <a:spLocks/>
          </p:cNvSpPr>
          <p:nvPr userDrawn="1"/>
        </p:nvSpPr>
        <p:spPr>
          <a:xfrm>
            <a:off x="6820930" y="3602171"/>
            <a:ext cx="4526520" cy="440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6702203" y="1921175"/>
            <a:ext cx="709613" cy="8001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7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15" hasCustomPrompt="1"/>
          </p:nvPr>
        </p:nvSpPr>
        <p:spPr>
          <a:xfrm>
            <a:off x="6821488" y="3533775"/>
            <a:ext cx="4991570" cy="1301836"/>
          </a:xfrm>
        </p:spPr>
        <p:txBody>
          <a:bodyPr>
            <a:normAutofit/>
          </a:bodyPr>
          <a:lstStyle>
            <a:lvl1pPr marL="0" indent="0">
              <a:buNone/>
              <a:defRPr sz="2000" b="1" baseline="0">
                <a:solidFill>
                  <a:srgbClr val="0082C2"/>
                </a:solidFill>
              </a:defRPr>
            </a:lvl1pPr>
          </a:lstStyle>
          <a:p>
            <a:pPr lvl="0"/>
            <a:r>
              <a:rPr lang="fr-FR" dirty="0"/>
              <a:t>Sous titre de la partie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4" y="296721"/>
            <a:ext cx="1079746" cy="3556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85" y="5876848"/>
            <a:ext cx="1359210" cy="34297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759" y="2096241"/>
            <a:ext cx="537908" cy="625034"/>
          </a:xfrm>
          <a:prstGeom prst="rect">
            <a:avLst/>
          </a:prstGeom>
        </p:spPr>
      </p:pic>
      <p:sp>
        <p:nvSpPr>
          <p:cNvPr id="29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1C0B9319-B830-46E6-97CA-362BD7459615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30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1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7221517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231942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25171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94" y="1111058"/>
            <a:ext cx="1567176" cy="176701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341" y="1418209"/>
            <a:ext cx="1181037" cy="1372332"/>
          </a:xfrm>
          <a:prstGeom prst="rect">
            <a:avLst/>
          </a:prstGeom>
        </p:spPr>
      </p:pic>
      <p:sp>
        <p:nvSpPr>
          <p:cNvPr id="15" name="ZoneTexte 14"/>
          <p:cNvSpPr txBox="1"/>
          <p:nvPr userDrawn="1"/>
        </p:nvSpPr>
        <p:spPr>
          <a:xfrm>
            <a:off x="3245708" y="733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5D9749A1-C04B-4E0D-A8E2-494170A8D785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56150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838200" y="2613803"/>
            <a:ext cx="10515600" cy="356315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3" y="1423416"/>
            <a:ext cx="442512" cy="145769"/>
          </a:xfrm>
          <a:prstGeom prst="rect">
            <a:avLst/>
          </a:prstGeom>
        </p:spPr>
      </p:pic>
      <p:sp>
        <p:nvSpPr>
          <p:cNvPr id="26" name="Espace réservé du texte 31"/>
          <p:cNvSpPr>
            <a:spLocks noGrp="1"/>
          </p:cNvSpPr>
          <p:nvPr>
            <p:ph type="body" sz="quarter" idx="21" hasCustomPrompt="1"/>
          </p:nvPr>
        </p:nvSpPr>
        <p:spPr>
          <a:xfrm>
            <a:off x="889961" y="1671355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0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38575A22-F7F0-47DC-B36F-DEEC99017E28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31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2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16277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838200" y="1532239"/>
            <a:ext cx="10515600" cy="4644724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17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173F171B-5CDD-4AD1-A672-4705C0A175EF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912041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838201" y="1532239"/>
            <a:ext cx="4928286" cy="4644724"/>
          </a:xfrm>
        </p:spPr>
        <p:txBody>
          <a:bodyPr numCol="1">
            <a:normAutofit/>
          </a:bodyPr>
          <a:lstStyle>
            <a:lvl1pPr marL="0" indent="0" algn="l"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5"/>
          </p:nvPr>
        </p:nvSpPr>
        <p:spPr>
          <a:xfrm>
            <a:off x="6050689" y="1532239"/>
            <a:ext cx="5336059" cy="4644724"/>
          </a:xfrm>
        </p:spPr>
        <p:txBody>
          <a:bodyPr numCol="1">
            <a:normAutofit/>
          </a:bodyPr>
          <a:lstStyle>
            <a:lvl1pPr marL="0" indent="0" algn="l"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457200" indent="0" algn="l">
              <a:buFontTx/>
              <a:buNone/>
              <a:defRPr/>
            </a:lvl2pPr>
            <a:lvl3pPr marL="914400" indent="0" algn="l">
              <a:buFontTx/>
              <a:buNone/>
              <a:defRPr/>
            </a:lvl3pPr>
            <a:lvl4pPr marL="1371600" indent="0" algn="l">
              <a:buFontTx/>
              <a:buNone/>
              <a:defRPr/>
            </a:lvl4pPr>
            <a:lvl5pPr marL="1828800" indent="0" algn="l">
              <a:buFontTx/>
              <a:buNone/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ACE17173-D0D5-482C-AEFC-9135ECE0724D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465489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3" y="1423416"/>
            <a:ext cx="442512" cy="145769"/>
          </a:xfrm>
          <a:prstGeom prst="rect">
            <a:avLst/>
          </a:prstGeom>
        </p:spPr>
      </p:pic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C2C55447-B4E9-B14C-BE06-F8363A87862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931733" y="4297692"/>
            <a:ext cx="2825648" cy="1937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1410CCDC-AB3A-F248-AC4F-752EB7E3E93F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931733" y="2129666"/>
            <a:ext cx="2825647" cy="1937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2" name="Espace réservé du contenu 5"/>
          <p:cNvSpPr>
            <a:spLocks noGrp="1"/>
          </p:cNvSpPr>
          <p:nvPr>
            <p:ph sz="quarter" idx="20"/>
          </p:nvPr>
        </p:nvSpPr>
        <p:spPr>
          <a:xfrm>
            <a:off x="6172200" y="2129666"/>
            <a:ext cx="5183188" cy="4105964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99" y="2629859"/>
            <a:ext cx="1079746" cy="35568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75" y="5748673"/>
            <a:ext cx="1359210" cy="342978"/>
          </a:xfrm>
          <a:prstGeom prst="rect">
            <a:avLst/>
          </a:prstGeom>
        </p:spPr>
      </p:pic>
      <p:sp>
        <p:nvSpPr>
          <p:cNvPr id="25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6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27" name="Imag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28" name="Espace réservé du texte 31"/>
          <p:cNvSpPr>
            <a:spLocks noGrp="1"/>
          </p:cNvSpPr>
          <p:nvPr>
            <p:ph type="body" sz="quarter" idx="21" hasCustomPrompt="1"/>
          </p:nvPr>
        </p:nvSpPr>
        <p:spPr>
          <a:xfrm>
            <a:off x="889961" y="1671355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2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089B853C-24CD-4FF5-815C-F6D6953EFEB8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4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472840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33" y="1423416"/>
            <a:ext cx="442512" cy="145769"/>
          </a:xfrm>
          <a:prstGeom prst="rect">
            <a:avLst/>
          </a:prstGeom>
        </p:spPr>
      </p:pic>
      <p:sp>
        <p:nvSpPr>
          <p:cNvPr id="22" name="Espace réservé du contenu 5"/>
          <p:cNvSpPr>
            <a:spLocks noGrp="1"/>
          </p:cNvSpPr>
          <p:nvPr>
            <p:ph sz="quarter" idx="20"/>
          </p:nvPr>
        </p:nvSpPr>
        <p:spPr>
          <a:xfrm>
            <a:off x="6172200" y="2221822"/>
            <a:ext cx="5183188" cy="401380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746" y="5771052"/>
            <a:ext cx="1079746" cy="35568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1" y="2477820"/>
            <a:ext cx="1359210" cy="342978"/>
          </a:xfrm>
          <a:prstGeom prst="rect">
            <a:avLst/>
          </a:prstGeom>
        </p:spPr>
      </p:pic>
      <p:sp>
        <p:nvSpPr>
          <p:cNvPr id="18" name="Espace réservé pour une image  2">
            <a:extLst>
              <a:ext uri="{FF2B5EF4-FFF2-40B4-BE49-F238E27FC236}">
                <a16:creationId xmlns:a16="http://schemas.microsoft.com/office/drawing/2014/main" id="{A2CBB800-CD44-A141-ADCF-7EF7C5987E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31733" y="2221822"/>
            <a:ext cx="1944000" cy="194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5" name="Espace réservé pour une image  2">
            <a:extLst>
              <a:ext uri="{FF2B5EF4-FFF2-40B4-BE49-F238E27FC236}">
                <a16:creationId xmlns:a16="http://schemas.microsoft.com/office/drawing/2014/main" id="{D506820F-3D1C-EA43-B9B0-5E60EA828DCA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2998899" y="2218703"/>
            <a:ext cx="1944000" cy="194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6" name="Espace réservé pour une image  2">
            <a:extLst>
              <a:ext uri="{FF2B5EF4-FFF2-40B4-BE49-F238E27FC236}">
                <a16:creationId xmlns:a16="http://schemas.microsoft.com/office/drawing/2014/main" id="{E83FB585-56C8-3A41-9E8F-75491D29C7EF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31733" y="4291630"/>
            <a:ext cx="1944000" cy="194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7" name="Espace réservé pour une image  2">
            <a:extLst>
              <a:ext uri="{FF2B5EF4-FFF2-40B4-BE49-F238E27FC236}">
                <a16:creationId xmlns:a16="http://schemas.microsoft.com/office/drawing/2014/main" id="{8141469D-59C2-AA4F-9E2D-B88A91293668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2998899" y="4288511"/>
            <a:ext cx="1944000" cy="194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092A4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1687246" y="446377"/>
            <a:ext cx="6081038" cy="60607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9" name="Espace réservé du texte 5"/>
          <p:cNvSpPr>
            <a:spLocks noGrp="1"/>
          </p:cNvSpPr>
          <p:nvPr>
            <p:ph type="body" sz="quarter" idx="14" hasCustomPrompt="1"/>
          </p:nvPr>
        </p:nvSpPr>
        <p:spPr>
          <a:xfrm>
            <a:off x="753033" y="406046"/>
            <a:ext cx="497225" cy="69755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pic>
        <p:nvPicPr>
          <p:cNvPr id="30" name="Image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21" y="552373"/>
            <a:ext cx="383678" cy="445823"/>
          </a:xfrm>
          <a:prstGeom prst="rect">
            <a:avLst/>
          </a:prstGeom>
        </p:spPr>
      </p:pic>
      <p:sp>
        <p:nvSpPr>
          <p:cNvPr id="31" name="Espace réservé du texte 31"/>
          <p:cNvSpPr>
            <a:spLocks noGrp="1"/>
          </p:cNvSpPr>
          <p:nvPr>
            <p:ph type="body" sz="quarter" idx="24" hasCustomPrompt="1"/>
          </p:nvPr>
        </p:nvSpPr>
        <p:spPr>
          <a:xfrm>
            <a:off x="889961" y="1671355"/>
            <a:ext cx="4149186" cy="3905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fr-FR" dirty="0"/>
              <a:t>MODIFIEZ LE STYLE DU TITRE</a:t>
            </a:r>
          </a:p>
        </p:txBody>
      </p:sp>
      <p:sp>
        <p:nvSpPr>
          <p:cNvPr id="35" name="Espace réservé de la date 3">
            <a:extLst>
              <a:ext uri="{FF2B5EF4-FFF2-40B4-BE49-F238E27FC236}">
                <a16:creationId xmlns:a16="http://schemas.microsoft.com/office/drawing/2014/main" id="{3840B667-C915-4D4E-AFCB-05E0CB907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fld id="{FA098398-B044-4981-BE56-03B903D0DBB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36" name="Espace réservé du pied de page 4">
            <a:extLst>
              <a:ext uri="{FF2B5EF4-FFF2-40B4-BE49-F238E27FC236}">
                <a16:creationId xmlns:a16="http://schemas.microsoft.com/office/drawing/2014/main" id="{8CCEF2C3-8938-3C49-932E-51BD3A2FC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7" name="Espace réservé du numéro de diapositive 5">
            <a:extLst>
              <a:ext uri="{FF2B5EF4-FFF2-40B4-BE49-F238E27FC236}">
                <a16:creationId xmlns:a16="http://schemas.microsoft.com/office/drawing/2014/main" id="{B7A01073-CF6D-144D-9B6C-F0745BC9C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96456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900" y="6354681"/>
            <a:ext cx="1079746" cy="3556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460" y="137609"/>
            <a:ext cx="1359210" cy="342978"/>
          </a:xfrm>
          <a:prstGeom prst="rect">
            <a:avLst/>
          </a:prstGeom>
        </p:spPr>
      </p:pic>
      <p:sp>
        <p:nvSpPr>
          <p:cNvPr id="25" name="Espace réservé de la date 3">
            <a:extLst>
              <a:ext uri="{FF2B5EF4-FFF2-40B4-BE49-F238E27FC236}">
                <a16:creationId xmlns:a16="http://schemas.microsoft.com/office/drawing/2014/main" id="{4C191A89-0607-D74B-AB26-6E9655200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19576" y="6356350"/>
            <a:ext cx="1314303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2F38CDE2-7E24-42E7-8484-1C46CFB5A6EC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26" name="Espace réservé du pied de page 4">
            <a:extLst>
              <a:ext uri="{FF2B5EF4-FFF2-40B4-BE49-F238E27FC236}">
                <a16:creationId xmlns:a16="http://schemas.microsoft.com/office/drawing/2014/main" id="{E6D5B9B2-16E7-364D-A3A5-CBC7E7D16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5101" y="6356350"/>
            <a:ext cx="3163399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5C85FCB8-FB88-A044-A5E8-55E9091322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0691" y="6356350"/>
            <a:ext cx="464749" cy="365125"/>
          </a:xfrm>
          <a:prstGeom prst="rect">
            <a:avLst/>
          </a:prstGeom>
        </p:spPr>
        <p:txBody>
          <a:bodyPr anchor="ctr"/>
          <a:lstStyle>
            <a:lvl1pPr>
              <a:defRPr sz="105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fld id="{C69D0386-A290-0347-874A-DCD7E67C88DE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2B83F57-9951-A347-8C3D-1A498A0E14E1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034955" y="6356347"/>
            <a:ext cx="505736" cy="35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0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5" r:id="rId2"/>
    <p:sldLayoutId id="2147483686" r:id="rId3"/>
    <p:sldLayoutId id="2147483676" r:id="rId4"/>
    <p:sldLayoutId id="2147483675" r:id="rId5"/>
    <p:sldLayoutId id="2147483693" r:id="rId6"/>
    <p:sldLayoutId id="2147483694" r:id="rId7"/>
    <p:sldLayoutId id="2147483690" r:id="rId8"/>
    <p:sldLayoutId id="2147483691" r:id="rId9"/>
    <p:sldLayoutId id="2147483678" r:id="rId10"/>
    <p:sldLayoutId id="2147483688" r:id="rId11"/>
    <p:sldLayoutId id="2147483689" r:id="rId12"/>
    <p:sldLayoutId id="2147483680" r:id="rId13"/>
    <p:sldLayoutId id="2147483682" r:id="rId14"/>
    <p:sldLayoutId id="2147483687" r:id="rId15"/>
    <p:sldLayoutId id="2147483692" r:id="rId16"/>
    <p:sldLayoutId id="2147483683" r:id="rId17"/>
    <p:sldLayoutId id="2147483684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b="1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1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altLang="fr-FR" dirty="0">
                <a:solidFill>
                  <a:schemeClr val="tx2"/>
                </a:solidFill>
              </a:rPr>
              <a:t>Retour d’Expérience après 11 années dans le </a:t>
            </a:r>
            <a:r>
              <a:rPr lang="fr-FR" altLang="fr-FR" dirty="0" err="1">
                <a:solidFill>
                  <a:schemeClr val="tx2"/>
                </a:solidFill>
              </a:rPr>
              <a:t>Dpt</a:t>
            </a:r>
            <a:r>
              <a:rPr lang="fr-FR" altLang="fr-FR" dirty="0">
                <a:solidFill>
                  <a:schemeClr val="tx2"/>
                </a:solidFill>
              </a:rPr>
              <a:t> d’Imagerie du CLCC Henri Becquerel de Rouen</a:t>
            </a:r>
            <a:br>
              <a:rPr lang="fr-FR" altLang="fr-FR" dirty="0">
                <a:solidFill>
                  <a:schemeClr val="tx2"/>
                </a:solidFill>
              </a:rPr>
            </a:b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>
                <a:solidFill>
                  <a:srgbClr val="0082C2"/>
                </a:solidFill>
              </a:rPr>
              <a:t>Claire </a:t>
            </a:r>
            <a:r>
              <a:rPr lang="fr-FR" dirty="0" err="1">
                <a:solidFill>
                  <a:srgbClr val="0082C2"/>
                </a:solidFill>
              </a:rPr>
              <a:t>Prevel</a:t>
            </a:r>
            <a:r>
              <a:rPr lang="fr-FR" dirty="0">
                <a:solidFill>
                  <a:srgbClr val="0082C2"/>
                </a:solidFill>
              </a:rPr>
              <a:t> </a:t>
            </a:r>
            <a:r>
              <a:rPr lang="fr-FR" i="1" dirty="0">
                <a:solidFill>
                  <a:srgbClr val="0082C2"/>
                </a:solidFill>
              </a:rPr>
              <a:t>Manipulatrice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5299622" y="2730683"/>
            <a:ext cx="5873578" cy="1742709"/>
          </a:xfrm>
        </p:spPr>
        <p:txBody>
          <a:bodyPr>
            <a:normAutofit fontScale="90000"/>
          </a:bodyPr>
          <a:lstStyle/>
          <a:p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r>
              <a:rPr lang="fr-FR" altLang="fr-FR" dirty="0">
                <a:solidFill>
                  <a:srgbClr val="0082C2"/>
                </a:solidFill>
              </a:rPr>
              <a:t>La Relaxation Musicale </a:t>
            </a:r>
            <a:br>
              <a:rPr lang="fr-FR" altLang="fr-FR" dirty="0">
                <a:solidFill>
                  <a:srgbClr val="0082C2"/>
                </a:solidFill>
              </a:rPr>
            </a:br>
            <a:r>
              <a:rPr lang="fr-FR" altLang="fr-FR" dirty="0">
                <a:solidFill>
                  <a:srgbClr val="0082C2"/>
                </a:solidFill>
              </a:rPr>
              <a:t>Personnalisée :</a:t>
            </a:r>
            <a:br>
              <a:rPr lang="fr-FR" altLang="fr-FR" dirty="0">
                <a:solidFill>
                  <a:srgbClr val="0082C2"/>
                </a:solidFill>
              </a:rPr>
            </a:br>
            <a:br>
              <a:rPr lang="fr-FR" altLang="fr-FR" dirty="0">
                <a:solidFill>
                  <a:schemeClr val="tx2"/>
                </a:solidFill>
              </a:rPr>
            </a:br>
            <a:endParaRPr lang="fr-FR" dirty="0"/>
          </a:p>
        </p:txBody>
      </p:sp>
      <p:pic>
        <p:nvPicPr>
          <p:cNvPr id="8" name="Image 89" descr="Logo Medical 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9" y="2261576"/>
            <a:ext cx="16573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880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8575A22-F7F0-47DC-B36F-DEEC99017E28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9790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38200" y="1811215"/>
            <a:ext cx="10515600" cy="4365747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fr-FR" altLang="fr-FR" b="0" dirty="0"/>
              <a:t>Améliorer la prise en charge de nos patients :</a:t>
            </a:r>
          </a:p>
          <a:p>
            <a:pPr algn="just">
              <a:defRPr/>
            </a:pPr>
            <a:endParaRPr lang="fr-FR" altLang="fr-FR" b="0" dirty="0"/>
          </a:p>
          <a:p>
            <a:pPr lvl="1" algn="just">
              <a:defRPr/>
            </a:pPr>
            <a:r>
              <a:rPr lang="fr-FR" altLang="fr-FR" sz="2000" b="0" dirty="0">
                <a:solidFill>
                  <a:srgbClr val="4D4D4D"/>
                </a:solidFill>
              </a:rPr>
              <a:t>Réflexion autour de la </a:t>
            </a:r>
            <a:r>
              <a:rPr lang="fr-FR" altLang="fr-FR" sz="2800" b="0" dirty="0">
                <a:solidFill>
                  <a:srgbClr val="0082C2"/>
                </a:solidFill>
              </a:rPr>
              <a:t>Bientraitance</a:t>
            </a:r>
            <a:r>
              <a:rPr lang="fr-FR" altLang="fr-FR" sz="2000" b="0" dirty="0">
                <a:solidFill>
                  <a:srgbClr val="000000"/>
                </a:solidFill>
              </a:rPr>
              <a:t> </a:t>
            </a:r>
            <a:r>
              <a:rPr lang="fr-FR" altLang="fr-FR" sz="2000" b="0" dirty="0">
                <a:solidFill>
                  <a:srgbClr val="4D4D4D"/>
                </a:solidFill>
              </a:rPr>
              <a:t>du patient 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r>
              <a:rPr lang="fr-FR" altLang="fr-FR" sz="2000" b="0" dirty="0">
                <a:solidFill>
                  <a:srgbClr val="4D4D4D"/>
                </a:solidFill>
              </a:rPr>
              <a:t>meilleure préparation des patients pour des examens ou gestes anxiogènes (biopsies, ponction veineuse, claustrophobie..)</a:t>
            </a:r>
          </a:p>
          <a:p>
            <a:pPr lvl="1" algn="just">
              <a:defRPr/>
            </a:pPr>
            <a:endParaRPr lang="fr-FR" altLang="fr-FR" sz="2000" b="0" dirty="0">
              <a:solidFill>
                <a:srgbClr val="00000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fr-FR" altLang="fr-FR" b="0" dirty="0">
                <a:solidFill>
                  <a:srgbClr val="0082C2"/>
                </a:solidFill>
              </a:rPr>
              <a:t>Disposer d’une Méthode antalgique et de relaxation non médicamenteuse </a:t>
            </a:r>
            <a:r>
              <a:rPr lang="fr-FR" altLang="fr-FR" b="0" dirty="0">
                <a:solidFill>
                  <a:srgbClr val="002240"/>
                </a:solidFill>
              </a:rPr>
              <a:t>( en complément de celles déjà existantes : hypnose, RESC, toucher </a:t>
            </a:r>
            <a:r>
              <a:rPr lang="fr-FR" altLang="fr-FR" b="0" dirty="0" err="1">
                <a:solidFill>
                  <a:srgbClr val="002240"/>
                </a:solidFill>
              </a:rPr>
              <a:t>masssage</a:t>
            </a:r>
            <a:r>
              <a:rPr lang="fr-FR" altLang="fr-FR" b="0" dirty="0">
                <a:solidFill>
                  <a:srgbClr val="002240"/>
                </a:solidFill>
              </a:rPr>
              <a:t>…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05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L’application 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01" y="2224454"/>
            <a:ext cx="4524375" cy="26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55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254" y="1336431"/>
            <a:ext cx="7121769" cy="5152292"/>
          </a:xfr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Aspects physiologiques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43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838200" y="1921709"/>
            <a:ext cx="10515600" cy="4055761"/>
          </a:xfrm>
        </p:spPr>
        <p:txBody>
          <a:bodyPr>
            <a:normAutofit/>
          </a:bodyPr>
          <a:lstStyle/>
          <a:p>
            <a:pPr marL="457200" indent="-457200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fr-FR" altLang="fr-FR" sz="2400" dirty="0"/>
              <a:t>Ecoute  du patient +++ (CNV et hypnose conversationnelle)</a:t>
            </a:r>
          </a:p>
          <a:p>
            <a:pPr marL="457200" indent="-457200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fr-FR" altLang="fr-FR" sz="2400" dirty="0"/>
              <a:t>Prise en compte de la vie affective et émotionnelle du patient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0082C2"/>
                </a:solidFill>
              </a:rPr>
              <a:t>Relation tripolaire « soignant-musique-patient »</a:t>
            </a:r>
          </a:p>
          <a:p>
            <a:pPr lvl="1" algn="just">
              <a:spcAft>
                <a:spcPct val="50000"/>
              </a:spcAft>
            </a:pPr>
            <a:r>
              <a:rPr lang="fr-FR" altLang="fr-FR" dirty="0"/>
              <a:t>Verbalisation de l’anxiété et/ou de la douleur. (musique outil supplémentaire pour instaurer une relation de confiance)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fr-FR" altLang="fr-FR" sz="2400" dirty="0"/>
              <a:t>Objectifs : apaiser les patients pour améliorer leur prise en charge </a:t>
            </a:r>
          </a:p>
          <a:p>
            <a:pPr lvl="1" algn="just"/>
            <a:r>
              <a:rPr lang="fr-FR" altLang="fr-FR" dirty="0">
                <a:solidFill>
                  <a:srgbClr val="4D4D4D"/>
                </a:solidFill>
              </a:rPr>
              <a:t>Sentiment de calme, de bien-être, de détente et de sérénité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Aspects psychologiques</a:t>
            </a:r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3580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838201" y="1532239"/>
            <a:ext cx="10574866" cy="464472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82C2"/>
                </a:solidFill>
              </a:rPr>
              <a:t>Musique doit être choisie par le patient +++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b="0" dirty="0"/>
              <a:t>Interrogatoire avec préférences musicales à l’instant T</a:t>
            </a:r>
          </a:p>
          <a:p>
            <a:pPr lvl="1"/>
            <a:endParaRPr lang="fr-FR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0082C2"/>
                </a:solidFill>
              </a:rPr>
              <a:t>Musique non connue du patient pour ne pas renvoyer à des souvenirs ou des états émotionnels inconfortables</a:t>
            </a:r>
          </a:p>
          <a:p>
            <a:endParaRPr lang="fr-FR" altLang="fr-FR" sz="2400" dirty="0">
              <a:solidFill>
                <a:srgbClr val="0082C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0082C2"/>
                </a:solidFill>
              </a:rPr>
              <a:t>Utilisation de musique instrumentale +++(composition inédite)</a:t>
            </a:r>
          </a:p>
          <a:p>
            <a:endParaRPr lang="fr-FR" altLang="fr-FR" sz="2400" dirty="0">
              <a:solidFill>
                <a:srgbClr val="0082C2"/>
              </a:solidFill>
            </a:endParaRPr>
          </a:p>
          <a:p>
            <a:r>
              <a:rPr lang="fr-FR" altLang="fr-FR" sz="2400" dirty="0"/>
              <a:t>Objectif : Contrecarrer la douleur ou l’anxiété par une sensation agréable</a:t>
            </a:r>
          </a:p>
          <a:p>
            <a:endParaRPr lang="fr-FR" altLang="fr-FR" sz="2400" dirty="0">
              <a:solidFill>
                <a:srgbClr val="0082C2"/>
              </a:solidFill>
            </a:endParaRPr>
          </a:p>
          <a:p>
            <a:endParaRPr lang="fr-FR" altLang="fr-FR" sz="2400" b="1" dirty="0">
              <a:solidFill>
                <a:srgbClr val="0082C2"/>
              </a:solidFill>
            </a:endParaRPr>
          </a:p>
          <a:p>
            <a:endParaRPr lang="fr-FR" altLang="fr-FR" sz="2400" b="1" dirty="0">
              <a:solidFill>
                <a:srgbClr val="0082C2"/>
              </a:solidFill>
            </a:endParaRPr>
          </a:p>
          <a:p>
            <a:endParaRPr lang="fr-FR" altLang="fr-FR" sz="2400" b="1" dirty="0">
              <a:solidFill>
                <a:srgbClr val="0082C2"/>
              </a:solidFill>
            </a:endParaRPr>
          </a:p>
          <a:p>
            <a:pPr lvl="1"/>
            <a:endParaRPr lang="fr-FR" b="0" dirty="0">
              <a:solidFill>
                <a:srgbClr val="0082C2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87246" y="446377"/>
            <a:ext cx="8318400" cy="606072"/>
          </a:xfrm>
        </p:spPr>
        <p:txBody>
          <a:bodyPr>
            <a:normAutofit/>
          </a:bodyPr>
          <a:lstStyle/>
          <a:p>
            <a:r>
              <a:rPr lang="fr-FR" dirty="0"/>
              <a:t>Préférences musicales du patient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946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8" name="Recording_20250521_15350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9054" y="446378"/>
            <a:ext cx="3727938" cy="610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8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fr-FR" sz="1800" dirty="0">
                <a:solidFill>
                  <a:srgbClr val="00B0F0"/>
                </a:solidFill>
              </a:rPr>
              <a:t>Réduction progressive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800" b="0" dirty="0"/>
              <a:t>Rythme musical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800" b="0" dirty="0"/>
              <a:t>Formation orchestrale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800" b="0" dirty="0"/>
              <a:t>Fréquences et volumes</a:t>
            </a:r>
          </a:p>
          <a:p>
            <a:pPr lvl="2"/>
            <a:endParaRPr lang="fr-FR" altLang="fr-FR" sz="2800" dirty="0"/>
          </a:p>
          <a:p>
            <a:pPr marL="514350" indent="-457200"/>
            <a:r>
              <a:rPr lang="fr-FR" altLang="fr-FR" sz="1800" dirty="0">
                <a:solidFill>
                  <a:srgbClr val="00B0F0"/>
                </a:solidFill>
              </a:rPr>
              <a:t>Partie basse du « U »:</a:t>
            </a:r>
          </a:p>
          <a:p>
            <a:pPr marL="914400" lvl="1" indent="-457200"/>
            <a:r>
              <a:rPr lang="fr-FR" altLang="fr-FR" sz="1800" b="0" dirty="0"/>
              <a:t>Phase de détente maximum</a:t>
            </a:r>
          </a:p>
          <a:p>
            <a:pPr marL="914400" lvl="1" indent="-457200"/>
            <a:endParaRPr lang="fr-FR" altLang="fr-FR" sz="3200" dirty="0"/>
          </a:p>
          <a:p>
            <a:pPr marL="514350" indent="-457200"/>
            <a:r>
              <a:rPr lang="fr-FR" altLang="fr-FR" sz="1800" dirty="0">
                <a:solidFill>
                  <a:srgbClr val="00B0F0"/>
                </a:solidFill>
              </a:rPr>
              <a:t>Partie ↑ du « U »: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fr-FR" altLang="fr-FR" sz="1800" b="0" dirty="0"/>
              <a:t>Remontée progressive des paramètres musicaux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fr-FR" altLang="fr-FR" sz="1800" b="0" dirty="0"/>
              <a:t>Redynamisation légère du patient</a:t>
            </a:r>
          </a:p>
          <a:p>
            <a:pPr marL="914400" lvl="1" indent="-457200"/>
            <a:endParaRPr lang="fr-FR" altLang="fr-FR" dirty="0"/>
          </a:p>
          <a:p>
            <a:pPr lvl="2"/>
            <a:endParaRPr lang="fr-FR" altLang="fr-FR" dirty="0"/>
          </a:p>
          <a:p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Choix du montage en « U »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6808788" y="1982788"/>
            <a:ext cx="3819525" cy="3743325"/>
          </a:xfrm>
          <a:prstGeom prst="rect">
            <a:avLst/>
          </a:prstGeom>
        </p:spPr>
      </p:pic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321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831850" y="1231942"/>
            <a:ext cx="10515600" cy="3019769"/>
          </a:xfrm>
        </p:spPr>
        <p:txBody>
          <a:bodyPr/>
          <a:lstStyle/>
          <a:p>
            <a:r>
              <a:rPr lang="fr-FR" dirty="0"/>
              <a:t>Déroulement d’une séance en imagerie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4558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fr-FR" altLang="fr-FR" sz="3200" dirty="0"/>
              <a:t>Proposition de la méthode de relaxation musicale aux patients </a:t>
            </a:r>
            <a:r>
              <a:rPr lang="fr-FR" altLang="fr-FR" sz="3200" dirty="0">
                <a:solidFill>
                  <a:srgbClr val="00B0F0"/>
                </a:solidFill>
              </a:rPr>
              <a:t>anxieux et/ou algiques</a:t>
            </a:r>
            <a:r>
              <a:rPr lang="fr-FR" altLang="fr-FR" sz="3200" dirty="0"/>
              <a:t> détectés par une échelle EN</a:t>
            </a:r>
          </a:p>
          <a:p>
            <a:pPr algn="just">
              <a:defRPr/>
            </a:pPr>
            <a:endParaRPr lang="fr-FR" altLang="fr-FR" sz="3200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fr-FR" altLang="fr-FR" sz="3200" dirty="0"/>
              <a:t>Interrogation des patients </a:t>
            </a:r>
            <a:r>
              <a:rPr lang="fr-FR" altLang="fr-FR" sz="3200" dirty="0">
                <a:solidFill>
                  <a:srgbClr val="00B0F0"/>
                </a:solidFill>
              </a:rPr>
              <a:t>avant et après</a:t>
            </a:r>
            <a:r>
              <a:rPr lang="fr-FR" altLang="fr-FR" sz="3200" dirty="0"/>
              <a:t> la séance par questionnaire</a:t>
            </a:r>
            <a:endParaRPr lang="fr-FR" altLang="fr-FR" sz="2800" dirty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1845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B7696AC-7961-4B1D-9CE5-33CAF7E8F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7546" y="451155"/>
            <a:ext cx="5873578" cy="900990"/>
          </a:xfrm>
        </p:spPr>
        <p:txBody>
          <a:bodyPr/>
          <a:lstStyle/>
          <a:p>
            <a:r>
              <a:rPr lang="fr-FR" dirty="0"/>
              <a:t>Plan</a:t>
            </a:r>
            <a:r>
              <a:rPr lang="fr-FR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961F2078-87C9-469D-9E28-7E4ACFBC4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7546" y="1439694"/>
            <a:ext cx="5873578" cy="481519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Présentation du centre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Contexte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Objectif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Présentation de Music Care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Déroulement d’une séance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Satisfaction des patients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Ressenti des manipulateurs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b="0" dirty="0">
                <a:solidFill>
                  <a:srgbClr val="0082C2"/>
                </a:solidFill>
              </a:rPr>
              <a:t>Bilan de l’expérience</a:t>
            </a:r>
          </a:p>
          <a:p>
            <a:pPr marL="514350" indent="-514350">
              <a:buFont typeface="+mj-lt"/>
              <a:buAutoNum type="arabicPeriod"/>
            </a:pPr>
            <a:endParaRPr lang="fr-FR" sz="2800" b="0" dirty="0">
              <a:solidFill>
                <a:srgbClr val="0082C2"/>
              </a:solidFill>
            </a:endParaRPr>
          </a:p>
          <a:p>
            <a:pPr marL="342900" indent="-342900">
              <a:buAutoNum type="arabicPeriod"/>
            </a:pPr>
            <a:endParaRPr lang="fr-FR" dirty="0"/>
          </a:p>
          <a:p>
            <a:pPr marL="342900" indent="-342900">
              <a:buAutoNum type="arabicPeriod"/>
            </a:pP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1E94DA-A72E-4227-A97D-CB0A377CE7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97799F-8AE3-4D28-A7B6-1C1796E2B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6991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/>
          <p:cNvSpPr>
            <a:spLocks noGrp="1"/>
          </p:cNvSpPr>
          <p:nvPr>
            <p:ph type="body" sz="half" idx="2"/>
          </p:nvPr>
        </p:nvSpPr>
        <p:spPr>
          <a:xfrm>
            <a:off x="282102" y="1371600"/>
            <a:ext cx="6391539" cy="49847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600" b="1" dirty="0"/>
              <a:t>Où et quand?: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900" b="1" dirty="0">
                <a:solidFill>
                  <a:srgbClr val="0082C2"/>
                </a:solidFill>
              </a:rPr>
              <a:t>Examen de TEP-TDM </a:t>
            </a:r>
            <a:r>
              <a:rPr lang="fr-FR" altLang="fr-FR" sz="1900" dirty="0">
                <a:solidFill>
                  <a:srgbClr val="0082C2"/>
                </a:solidFill>
              </a:rPr>
              <a:t>:</a:t>
            </a:r>
          </a:p>
          <a:p>
            <a:endParaRPr lang="fr-FR" altLang="fr-FR" sz="1600" dirty="0">
              <a:solidFill>
                <a:srgbClr val="4D4D4D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altLang="fr-FR" sz="1600" b="0" dirty="0"/>
              <a:t>Phase de repos avant acquisition des images  </a:t>
            </a:r>
          </a:p>
          <a:p>
            <a:pPr lvl="1"/>
            <a:r>
              <a:rPr lang="fr-FR" altLang="fr-FR" sz="1600" b="0" dirty="0"/>
              <a:t>	( </a:t>
            </a:r>
            <a:r>
              <a:rPr lang="fr-FR" altLang="fr-FR" sz="1600" b="0" dirty="0">
                <a:solidFill>
                  <a:srgbClr val="00B0F0"/>
                </a:solidFill>
              </a:rPr>
              <a:t>45 min à 1h</a:t>
            </a:r>
            <a:r>
              <a:rPr lang="fr-FR" altLang="fr-FR" sz="1600" b="0" dirty="0"/>
              <a:t>)</a:t>
            </a:r>
          </a:p>
          <a:p>
            <a:pPr lvl="1"/>
            <a:endParaRPr lang="fr-FR" altLang="fr-FR" sz="1600" b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altLang="fr-FR" sz="1600" b="0" dirty="0"/>
              <a:t>Box injection clos et calme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1400" b="0" dirty="0"/>
              <a:t>10 </a:t>
            </a:r>
            <a:r>
              <a:rPr lang="fr-FR" altLang="fr-FR" sz="1400" b="0" dirty="0" err="1"/>
              <a:t>boxs</a:t>
            </a:r>
            <a:r>
              <a:rPr lang="fr-FR" altLang="fr-FR" sz="1400" b="0" dirty="0"/>
              <a:t> équipés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altLang="fr-FR" sz="1400" b="0" u="sng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altLang="fr-FR" sz="1600" b="0" dirty="0"/>
              <a:t>Écoute avec casque ou en fond musical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altLang="fr-FR" sz="1400" b="0" dirty="0"/>
              <a:t>Au choix du patient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altLang="fr-FR" sz="1400" b="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altLang="fr-FR" sz="1600" b="0" dirty="0"/>
              <a:t>Possibilité de  </a:t>
            </a:r>
            <a:r>
              <a:rPr lang="fr-FR" altLang="fr-FR" sz="1600" b="0" dirty="0">
                <a:solidFill>
                  <a:srgbClr val="00B0F0"/>
                </a:solidFill>
              </a:rPr>
              <a:t>continuer séance </a:t>
            </a:r>
            <a:r>
              <a:rPr lang="fr-FR" altLang="fr-FR" sz="1600" b="0" dirty="0"/>
              <a:t>pendant examen avec tablette mobile + enceinte.</a:t>
            </a:r>
          </a:p>
          <a:p>
            <a:pPr lvl="1"/>
            <a:endParaRPr lang="fr-FR" altLang="fr-FR" sz="1600" b="0" dirty="0"/>
          </a:p>
          <a:p>
            <a:pPr lvl="1"/>
            <a:r>
              <a:rPr lang="fr-FR" altLang="fr-FR" sz="1600" b="0" dirty="0"/>
              <a:t>Autres utilisations actuelles (</a:t>
            </a:r>
            <a:r>
              <a:rPr lang="fr-FR" altLang="fr-FR" sz="1600" b="0" dirty="0">
                <a:solidFill>
                  <a:srgbClr val="0082C2"/>
                </a:solidFill>
              </a:rPr>
              <a:t>IRM, imagerie interventionnelle, TMM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altLang="fr-FR" dirty="0">
              <a:solidFill>
                <a:srgbClr val="4D4D4D"/>
              </a:solidFill>
            </a:endParaRP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9642009" y="6365688"/>
            <a:ext cx="1312862" cy="365125"/>
          </a:xfrm>
        </p:spPr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pic>
        <p:nvPicPr>
          <p:cNvPr id="12" name="Espace réservé pour une image  11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65" t="2899" r="5665" b="17472"/>
          <a:stretch/>
        </p:blipFill>
        <p:spPr>
          <a:xfrm>
            <a:off x="7209702" y="406046"/>
            <a:ext cx="4795738" cy="5284257"/>
          </a:xfr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60" y="115859"/>
            <a:ext cx="3352254" cy="22434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4E2A74-E749-FB25-BE7B-F4BEEBD8C31E}"/>
              </a:ext>
            </a:extLst>
          </p:cNvPr>
          <p:cNvSpPr txBox="1"/>
          <p:nvPr/>
        </p:nvSpPr>
        <p:spPr>
          <a:xfrm>
            <a:off x="5084838" y="249040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42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Satisfaction des patients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4294967295"/>
          </p:nvPr>
        </p:nvSpPr>
        <p:spPr>
          <a:xfrm>
            <a:off x="10879138" y="6356350"/>
            <a:ext cx="1312862" cy="365125"/>
          </a:xfrm>
        </p:spPr>
        <p:txBody>
          <a:bodyPr/>
          <a:lstStyle/>
          <a:p>
            <a:fld id="{35EA3DC9-9573-43F1-B212-6CB1CEB11CBD}" type="datetime4">
              <a:rPr lang="fr-FR" smtClean="0"/>
              <a:t>3 juin 2025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1199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839788" y="1941010"/>
            <a:ext cx="5157787" cy="47804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00B050"/>
                </a:solidFill>
              </a:rPr>
              <a:t>Avis positifs: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Très reposant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Examen mieux vécu que le précédent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A conseiller, repos, passe plus vite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À recommander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A mettre systématiquement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Magnifique, bonne thérapie »</a:t>
            </a:r>
          </a:p>
          <a:p>
            <a:r>
              <a:rPr lang="fr-FR" altLang="fr-FR" sz="1600" b="0" dirty="0">
                <a:solidFill>
                  <a:srgbClr val="000000"/>
                </a:solidFill>
              </a:rPr>
              <a:t>« Souhaite une nouvelle séance au prochain examen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sz="1600" dirty="0">
                <a:solidFill>
                  <a:srgbClr val="FF0000"/>
                </a:solidFill>
              </a:rPr>
              <a:t>Avis négatifs:</a:t>
            </a:r>
          </a:p>
          <a:p>
            <a:pPr>
              <a:defRPr/>
            </a:pPr>
            <a:r>
              <a:rPr lang="fr-FR" altLang="fr-FR" sz="1600" b="0" dirty="0">
                <a:solidFill>
                  <a:srgbClr val="002240"/>
                </a:solidFill>
              </a:rPr>
              <a:t>« Évocation de souvenirs désagréables »</a:t>
            </a:r>
          </a:p>
          <a:p>
            <a:pPr>
              <a:defRPr/>
            </a:pPr>
            <a:r>
              <a:rPr lang="fr-FR" altLang="fr-FR" sz="1600" b="0" dirty="0">
                <a:solidFill>
                  <a:srgbClr val="002240"/>
                </a:solidFill>
              </a:rPr>
              <a:t>« Mélancolie (ballade pour piano) »</a:t>
            </a:r>
          </a:p>
          <a:p>
            <a:pPr>
              <a:defRPr/>
            </a:pPr>
            <a:r>
              <a:rPr lang="fr-FR" sz="1600" b="0" dirty="0">
                <a:solidFill>
                  <a:srgbClr val="002240"/>
                </a:solidFill>
              </a:rPr>
              <a:t>« Casque trop pesant »</a:t>
            </a:r>
          </a:p>
          <a:p>
            <a:endParaRPr lang="fr-FR" altLang="fr-FR" sz="1600" b="0" dirty="0">
              <a:solidFill>
                <a:srgbClr val="000000"/>
              </a:solidFill>
            </a:endParaRP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535246" y="5698320"/>
            <a:ext cx="4149186" cy="390576"/>
          </a:xfrm>
        </p:spPr>
        <p:txBody>
          <a:bodyPr>
            <a:normAutofit fontScale="62500" lnSpcReduction="20000"/>
          </a:bodyPr>
          <a:lstStyle/>
          <a:p>
            <a:r>
              <a:rPr lang="fr-FR" dirty="0"/>
              <a:t>Étude réalisée par Mélody Aroma (manipulatrice CHU de Rouen en 2023 ) D.U Recherche clinique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Satisfaction des patients 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4CEC22C-AE50-4B01-B1EA-6E0DBE392A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24821" y="2285381"/>
            <a:ext cx="5183188" cy="295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28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Ressenti des manipulateurs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4294967295"/>
          </p:nvPr>
        </p:nvSpPr>
        <p:spPr>
          <a:xfrm>
            <a:off x="10879138" y="6356350"/>
            <a:ext cx="1312862" cy="365125"/>
          </a:xfrm>
        </p:spPr>
        <p:txBody>
          <a:bodyPr/>
          <a:lstStyle/>
          <a:p>
            <a:fld id="{AF35AB5A-2081-49C3-9A54-3A413E266DA5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4294967295"/>
          </p:nvPr>
        </p:nvSpPr>
        <p:spPr>
          <a:xfrm>
            <a:off x="11728450" y="6356350"/>
            <a:ext cx="463550" cy="365125"/>
          </a:xfrm>
        </p:spPr>
        <p:txBody>
          <a:bodyPr/>
          <a:lstStyle/>
          <a:p>
            <a:fld id="{C69D0386-A290-0347-874A-DCD7E67C88D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242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214010" y="2644488"/>
            <a:ext cx="5958190" cy="3196297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2000" b="0" dirty="0">
                <a:solidFill>
                  <a:srgbClr val="002240"/>
                </a:solidFill>
              </a:rPr>
              <a:t>la totalité des MERM estiment que leurs patients sont plutôt favorables à l’utilisation de MUSIC-CARE® et que les séances de relaxation musicale réduisent l’attente, l’anxiété, le stress et enfin l’appréhension de l’examen (Fig. 4)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A465C91-F8F1-4F7A-A86B-F3D2E3A4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9073" y="95650"/>
            <a:ext cx="3255308" cy="2548838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Ressenti des manipulateurs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7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998E2EF6-E324-4C92-AC44-15774FC187F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00483A-8328-4729-88DB-15FF8D9D56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35"/>
          <a:stretch/>
        </p:blipFill>
        <p:spPr>
          <a:xfrm>
            <a:off x="6096000" y="2644488"/>
            <a:ext cx="6096000" cy="3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43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 de l’expérience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8575A22-F7F0-47DC-B36F-DEEC99017E28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3539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838200" y="2198077"/>
            <a:ext cx="10515600" cy="3978885"/>
          </a:xfrm>
        </p:spPr>
        <p:txBody>
          <a:bodyPr>
            <a:normAutofit/>
          </a:bodyPr>
          <a:lstStyle/>
          <a:p>
            <a:pPr marL="742950" lvl="2" indent="-342900">
              <a:buClr>
                <a:srgbClr val="0072B6"/>
              </a:buClr>
              <a:buFont typeface="Wingdings" pitchFamily="2" charset="2"/>
              <a:buChar char="§"/>
              <a:defRPr/>
            </a:pPr>
            <a:r>
              <a:rPr lang="fr-FR" altLang="fr-FR" b="0" dirty="0"/>
              <a:t>Meilleures conditions de réalisation de l’examen / tolérance</a:t>
            </a:r>
          </a:p>
          <a:p>
            <a:pPr marL="742950" lvl="2" indent="-342900">
              <a:buClr>
                <a:srgbClr val="0072B6"/>
              </a:buClr>
              <a:buFont typeface="Wingdings" pitchFamily="2" charset="2"/>
              <a:buChar char="§"/>
              <a:defRPr/>
            </a:pPr>
            <a:r>
              <a:rPr lang="fr-FR" altLang="fr-FR" b="0" dirty="0"/>
              <a:t>Relation de confiance patient-soignant qui s’installe rapidement</a:t>
            </a:r>
          </a:p>
          <a:p>
            <a:pPr marL="742950" lvl="2" indent="-342900">
              <a:buClr>
                <a:srgbClr val="0072B6"/>
              </a:buClr>
              <a:buFont typeface="Wingdings" pitchFamily="2" charset="2"/>
              <a:buChar char="§"/>
              <a:defRPr/>
            </a:pPr>
            <a:r>
              <a:rPr lang="fr-FR" b="0" dirty="0"/>
              <a:t>Permet une meilleure coopération des patients</a:t>
            </a:r>
          </a:p>
          <a:p>
            <a:pPr marL="742950" lvl="2" indent="-342900">
              <a:buClr>
                <a:srgbClr val="0072B6"/>
              </a:buClr>
              <a:buFont typeface="Wingdings" pitchFamily="2" charset="2"/>
              <a:buChar char="§"/>
              <a:defRPr/>
            </a:pPr>
            <a:r>
              <a:rPr lang="fr-FR" altLang="fr-FR" b="0" dirty="0"/>
              <a:t>Une optimisation de la gestion du temps de travail</a:t>
            </a:r>
          </a:p>
          <a:p>
            <a:pPr>
              <a:defRPr/>
            </a:pPr>
            <a:endParaRPr lang="fr-FR" sz="1800" b="0" dirty="0">
              <a:solidFill>
                <a:srgbClr val="4D4D4D"/>
              </a:solidFill>
            </a:endParaRPr>
          </a:p>
          <a:p>
            <a:pPr>
              <a:defRPr/>
            </a:pPr>
            <a:r>
              <a:rPr lang="fr-FR" b="0" dirty="0"/>
              <a:t>Relation entre le manipulateur et le patient différente: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fr-FR" sz="2000" b="0" dirty="0">
                <a:solidFill>
                  <a:schemeClr val="tx1"/>
                </a:solidFill>
              </a:rPr>
              <a:t>plus humaine et moins centrée sur la technique</a:t>
            </a:r>
          </a:p>
          <a:p>
            <a:pPr>
              <a:defRPr/>
            </a:pPr>
            <a:endParaRPr lang="fr-FR" sz="2000" b="0" dirty="0"/>
          </a:p>
          <a:p>
            <a:pPr>
              <a:defRPr/>
            </a:pPr>
            <a:r>
              <a:rPr lang="fr-FR" b="0" dirty="0"/>
              <a:t>Finalement le personnel ne pourrait plus s’en passer </a:t>
            </a:r>
          </a:p>
          <a:p>
            <a:pPr>
              <a:defRPr/>
            </a:pPr>
            <a:endParaRPr lang="fr-FR" sz="3500" b="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687245" y="446376"/>
            <a:ext cx="9246633" cy="916431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Bilan	de cette expérience en Imagerie (depuis 2013)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TRES POSITIF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  <a:p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530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1F5C98D-3EB0-4561-83E3-CFE3F8380044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77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755894" y="1111058"/>
            <a:ext cx="10515600" cy="3412304"/>
          </a:xfrm>
        </p:spPr>
        <p:txBody>
          <a:bodyPr/>
          <a:lstStyle/>
          <a:p>
            <a:r>
              <a:rPr lang="fr-FR" dirty="0"/>
              <a:t>Présentation du centre et du département d’imagerie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43FBB9-CB54-49D9-BA8C-4D175EECAA43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1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AEBEB6FD-2446-4FA3-B71F-7875C2AB2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82C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82C2"/>
                </a:solidFill>
              </a:rPr>
              <a:t>Centre de Lutte Contre le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82C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+  de </a:t>
            </a:r>
            <a:r>
              <a:rPr lang="fr-FR" sz="2800" dirty="0">
                <a:solidFill>
                  <a:srgbClr val="0082C2"/>
                </a:solidFill>
              </a:rPr>
              <a:t>31 000 patients par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Prises en charge majoritaires : </a:t>
            </a:r>
            <a:r>
              <a:rPr lang="fr-FR" sz="2800" dirty="0">
                <a:solidFill>
                  <a:srgbClr val="0082C2"/>
                </a:solidFill>
              </a:rPr>
              <a:t>sénologie, gynécologie, hématologie, ORL</a:t>
            </a:r>
          </a:p>
          <a:p>
            <a:endParaRPr lang="fr-FR" sz="2800" dirty="0"/>
          </a:p>
          <a:p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F307BCF-C2E0-4D5B-B6D2-8AC1FB96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Le Centre Henri Becquerel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F5C126A-AF9C-4FC6-9711-B041F3156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8EB22F-821C-4CF3-A8E7-3331C9BE25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D43FBB9-CB54-49D9-BA8C-4D175EECAA43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08DCF6-FB1F-4240-BACF-ACE349FC8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AFA7A1-6B23-46F1-ABE3-F92A476A9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6616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A5FDEBC-FCB8-4D45-B941-8CEA8D7C1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239"/>
            <a:ext cx="9880599" cy="46447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82C2"/>
              </a:solidFill>
              <a:cs typeface="Leelawadee" panose="020B05020402040202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82C2"/>
                </a:solidFill>
                <a:cs typeface="Leelawadee" panose="020B0502040204020203" pitchFamily="34" charset="-34"/>
              </a:rPr>
              <a:t>En 2024 : 44191 patients </a:t>
            </a:r>
            <a:r>
              <a:rPr lang="fr-FR" sz="2800" dirty="0">
                <a:solidFill>
                  <a:srgbClr val="002240"/>
                </a:solidFill>
                <a:cs typeface="Leelawadee" panose="020B0502040204020203" pitchFamily="34" charset="-34"/>
              </a:rPr>
              <a:t>(actes diagnostiques, interventionnels, examens pré-chirurgie)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>
              <a:solidFill>
                <a:srgbClr val="002240"/>
              </a:solidFill>
              <a:cs typeface="Leelawadee" panose="020B05020402040202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rgbClr val="0082C2"/>
                </a:solidFill>
                <a:cs typeface="Leelawadee" panose="020B0502040204020203" pitchFamily="34" charset="-34"/>
              </a:rPr>
              <a:t>42 manipulateurs</a:t>
            </a:r>
            <a:r>
              <a:rPr lang="fr-FR" sz="2800" dirty="0">
                <a:solidFill>
                  <a:srgbClr val="002240"/>
                </a:solidFill>
                <a:cs typeface="Leelawadee" panose="020B0502040204020203" pitchFamily="34" charset="-34"/>
              </a:rPr>
              <a:t> répartis sur les différentes modalités d’imagerie ou de médecine nucléaire </a:t>
            </a:r>
          </a:p>
          <a:p>
            <a:endParaRPr lang="fr-FR" sz="3200" dirty="0">
              <a:solidFill>
                <a:srgbClr val="002240"/>
              </a:solidFill>
              <a:cs typeface="Leelawadee" panose="020B0502040204020203" pitchFamily="34" charset="-34"/>
            </a:endParaRPr>
          </a:p>
          <a:p>
            <a:endParaRPr lang="fr-FR"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D131928-9545-4804-B30A-3724B4EC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45" y="406046"/>
            <a:ext cx="6970371" cy="606072"/>
          </a:xfrm>
        </p:spPr>
        <p:txBody>
          <a:bodyPr>
            <a:normAutofit fontScale="90000"/>
          </a:bodyPr>
          <a:lstStyle/>
          <a:p>
            <a:r>
              <a:rPr lang="fr-FR" dirty="0"/>
              <a:t>Le département d’imagerie au CHB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90D451A-CB2D-40BD-9AF2-478A29B019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7886C3-26B2-422D-A58E-5F37F856C8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31BFFF-42FF-4237-86F8-831532B765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7275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098398-B044-4981-BE56-03B903D0DBB6}" type="datetime4">
              <a:rPr lang="fr-FR" smtClean="0"/>
              <a:t>3 juin 2025</a:t>
            </a:fld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2066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0651AE67-0B92-A0C7-D42A-E83706C6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: Parc technique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62A068A-C251-6272-021E-6444F9F55B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0FD5357C-BEF2-3260-A890-8BC929D830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91E59C5-0CB6-89EE-10B0-4F4E90B5C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04BE632D-F76B-4E44-AE42-06E38D8EC2E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6" b="12486"/>
          <a:stretch/>
        </p:blipFill>
        <p:spPr>
          <a:xfrm>
            <a:off x="400673" y="2028133"/>
            <a:ext cx="2845993" cy="2845993"/>
          </a:xfrm>
          <a:prstGeom prst="rect">
            <a:avLst/>
          </a:prstGeom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368007F-A79C-4C4D-B3A9-5F34A6B2E474}"/>
              </a:ext>
            </a:extLst>
          </p:cNvPr>
          <p:cNvPicPr>
            <a:picLocks noGrp="1"/>
          </p:cNvPicPr>
          <p:nvPr>
            <p:ph type="pic" idx="2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12494"/>
          <a:stretch/>
        </p:blipFill>
        <p:spPr bwMode="auto">
          <a:xfrm>
            <a:off x="3493371" y="2028134"/>
            <a:ext cx="2845993" cy="2845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79A6CD62-B902-C0D1-CBE5-565AE6002AB9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12469" b="12469"/>
          <a:stretch>
            <a:fillRect/>
          </a:stretch>
        </p:blipFill>
        <p:spPr>
          <a:xfrm>
            <a:off x="6898615" y="2026547"/>
            <a:ext cx="2845993" cy="2848317"/>
          </a:xfrm>
          <a:prstGeom prst="rect">
            <a:avLst/>
          </a:prstGeom>
        </p:spPr>
      </p:pic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594016F4-9122-2B25-9919-11224F5403F6}"/>
              </a:ext>
            </a:extLst>
          </p:cNvPr>
          <p:cNvSpPr txBox="1">
            <a:spLocks/>
          </p:cNvSpPr>
          <p:nvPr/>
        </p:nvSpPr>
        <p:spPr>
          <a:xfrm>
            <a:off x="400674" y="1594671"/>
            <a:ext cx="4647918" cy="3892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Médecine nucléaire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148D9F1D-D3C2-21B9-2360-AE274B879AEB}"/>
              </a:ext>
            </a:extLst>
          </p:cNvPr>
          <p:cNvSpPr txBox="1">
            <a:spLocks/>
          </p:cNvSpPr>
          <p:nvPr/>
        </p:nvSpPr>
        <p:spPr>
          <a:xfrm>
            <a:off x="1869874" y="4972775"/>
            <a:ext cx="2753584" cy="3610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/>
              <a:t>3 Gamma caméras</a:t>
            </a:r>
          </a:p>
        </p:txBody>
      </p:sp>
      <p:sp>
        <p:nvSpPr>
          <p:cNvPr id="28" name="Espace réservé du texte 8">
            <a:extLst>
              <a:ext uri="{FF2B5EF4-FFF2-40B4-BE49-F238E27FC236}">
                <a16:creationId xmlns:a16="http://schemas.microsoft.com/office/drawing/2014/main" id="{926ED8AA-24D8-640B-1F9B-E688651480A7}"/>
              </a:ext>
            </a:extLst>
          </p:cNvPr>
          <p:cNvSpPr txBox="1">
            <a:spLocks/>
          </p:cNvSpPr>
          <p:nvPr/>
        </p:nvSpPr>
        <p:spPr>
          <a:xfrm>
            <a:off x="8367816" y="5001017"/>
            <a:ext cx="2753584" cy="3610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/>
              <a:t>2 TEP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084D4AB-4E3F-012B-6CD4-E3579BB2B6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307" y="2029126"/>
            <a:ext cx="1896666" cy="2845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>
            <a:fillRect/>
          </a:stretch>
        </p:blipFill>
        <p:spPr>
          <a:xfrm>
            <a:off x="8905875" y="1906588"/>
            <a:ext cx="2236788" cy="3398837"/>
          </a:xfrm>
        </p:spPr>
      </p:pic>
      <p:pic>
        <p:nvPicPr>
          <p:cNvPr id="3" name="Espace réservé pour une image  2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1726"/>
          <a:stretch>
            <a:fillRect/>
          </a:stretch>
        </p:blipFill>
        <p:spPr>
          <a:xfrm>
            <a:off x="3078163" y="1933575"/>
            <a:ext cx="2441575" cy="3371850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0B3DBB8-411C-0421-C3DA-2DB2401030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3B801A30-9952-46A3-6CD0-EFE6B67D46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D98B9C0-B142-BBDF-F449-FAABF7165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99184401-B0C7-DE6C-238C-F7974C464866}"/>
              </a:ext>
            </a:extLst>
          </p:cNvPr>
          <p:cNvSpPr txBox="1">
            <a:spLocks/>
          </p:cNvSpPr>
          <p:nvPr/>
        </p:nvSpPr>
        <p:spPr>
          <a:xfrm>
            <a:off x="6436722" y="5423117"/>
            <a:ext cx="1544221" cy="328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/>
              <a:t>1 IRM</a:t>
            </a:r>
          </a:p>
        </p:txBody>
      </p:sp>
      <p:sp>
        <p:nvSpPr>
          <p:cNvPr id="30" name="Espace réservé du texte 8">
            <a:extLst>
              <a:ext uri="{FF2B5EF4-FFF2-40B4-BE49-F238E27FC236}">
                <a16:creationId xmlns:a16="http://schemas.microsoft.com/office/drawing/2014/main" id="{B5D2B732-F1F7-0E39-1FFE-90452CE627F2}"/>
              </a:ext>
            </a:extLst>
          </p:cNvPr>
          <p:cNvSpPr txBox="1">
            <a:spLocks/>
          </p:cNvSpPr>
          <p:nvPr/>
        </p:nvSpPr>
        <p:spPr>
          <a:xfrm>
            <a:off x="3526804" y="5414975"/>
            <a:ext cx="1544221" cy="328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0" dirty="0"/>
              <a:t>1 Scanner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8C4494CC-9DA3-C366-F1DC-5F7D3FCA4FC0}"/>
              </a:ext>
            </a:extLst>
          </p:cNvPr>
          <p:cNvSpPr txBox="1">
            <a:spLocks/>
          </p:cNvSpPr>
          <p:nvPr/>
        </p:nvSpPr>
        <p:spPr>
          <a:xfrm>
            <a:off x="191076" y="5440528"/>
            <a:ext cx="2619857" cy="915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0" dirty="0"/>
              <a:t>2 </a:t>
            </a:r>
            <a:r>
              <a:rPr lang="fr-FR" sz="1800" b="0" dirty="0" err="1"/>
              <a:t>angio</a:t>
            </a:r>
            <a:endParaRPr lang="fr-FR" sz="1800" b="0" dirty="0"/>
          </a:p>
          <a:p>
            <a:pPr algn="ctr"/>
            <a:r>
              <a:rPr lang="fr-FR" sz="1800" b="0" dirty="0"/>
              <a:t>mammographes</a:t>
            </a:r>
          </a:p>
        </p:txBody>
      </p:sp>
      <p:sp>
        <p:nvSpPr>
          <p:cNvPr id="13" name="Titre 6">
            <a:extLst>
              <a:ext uri="{FF2B5EF4-FFF2-40B4-BE49-F238E27FC236}">
                <a16:creationId xmlns:a16="http://schemas.microsoft.com/office/drawing/2014/main" id="{AB511466-DA11-37D7-2A5F-76961A2A6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513" y="446088"/>
            <a:ext cx="6080125" cy="606425"/>
          </a:xfrm>
        </p:spPr>
        <p:txBody>
          <a:bodyPr/>
          <a:lstStyle/>
          <a:p>
            <a:r>
              <a:rPr lang="fr-FR" dirty="0"/>
              <a:t>Contexte : Parc technique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EBDBDE0A-1750-D584-9F22-769174CC46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9363" r="9363"/>
          <a:stretch>
            <a:fillRect/>
          </a:stretch>
        </p:blipFill>
        <p:spPr>
          <a:xfrm>
            <a:off x="629325" y="1906132"/>
            <a:ext cx="1904337" cy="3398747"/>
          </a:xfrm>
          <a:prstGeom prst="rect">
            <a:avLst/>
          </a:prstGeom>
        </p:spPr>
      </p:pic>
      <p:sp>
        <p:nvSpPr>
          <p:cNvPr id="20" name="Espace réservé du texte 8">
            <a:extLst>
              <a:ext uri="{FF2B5EF4-FFF2-40B4-BE49-F238E27FC236}">
                <a16:creationId xmlns:a16="http://schemas.microsoft.com/office/drawing/2014/main" id="{812826A2-F310-2D6F-2826-31AF982F02E7}"/>
              </a:ext>
            </a:extLst>
          </p:cNvPr>
          <p:cNvSpPr txBox="1">
            <a:spLocks/>
          </p:cNvSpPr>
          <p:nvPr/>
        </p:nvSpPr>
        <p:spPr>
          <a:xfrm>
            <a:off x="3730772" y="1202689"/>
            <a:ext cx="4647918" cy="420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dirty="0"/>
              <a:t>Imagerie Médicale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1B1A561C-53BE-B933-2E18-FDAA3B95A587}"/>
              </a:ext>
            </a:extLst>
          </p:cNvPr>
          <p:cNvSpPr txBox="1">
            <a:spLocks/>
          </p:cNvSpPr>
          <p:nvPr/>
        </p:nvSpPr>
        <p:spPr>
          <a:xfrm>
            <a:off x="8906355" y="5411222"/>
            <a:ext cx="2235778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0" dirty="0"/>
              <a:t>3 échographes</a:t>
            </a:r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" b="3367"/>
          <a:stretch>
            <a:fillRect/>
          </a:stretch>
        </p:blipFill>
        <p:spPr>
          <a:xfrm>
            <a:off x="5822950" y="1933575"/>
            <a:ext cx="2711450" cy="3371850"/>
          </a:xfrm>
        </p:spPr>
      </p:pic>
    </p:spTree>
    <p:extLst>
      <p:ext uri="{BB962C8B-B14F-4D97-AF65-F5344CB8AC3E}">
        <p14:creationId xmlns:p14="http://schemas.microsoft.com/office/powerpoint/2010/main" val="62307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BA7A272-316F-478A-9387-83C541651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12" y="1206806"/>
            <a:ext cx="11684427" cy="4970157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fr-FR" altLang="fr-FR" sz="2000" dirty="0"/>
              <a:t>Le patient peut parfois être 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endParaRPr lang="fr-FR" altLang="fr-FR" sz="2000" dirty="0"/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fr-FR" altLang="fr-FR" sz="2000" dirty="0"/>
              <a:t>Anxieux</a:t>
            </a:r>
          </a:p>
          <a:p>
            <a:pPr marL="1200150" lvl="2" indent="-28575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rgbClr val="4D4D4D"/>
                </a:solidFill>
              </a:rPr>
              <a:t>appareils d’imagerie impressionnants: (</a:t>
            </a:r>
            <a:r>
              <a:rPr lang="fr-FR" altLang="fr-FR" sz="1700" b="0" dirty="0">
                <a:solidFill>
                  <a:srgbClr val="0082C2"/>
                </a:solidFill>
              </a:rPr>
              <a:t>patients Claustrophobes ++)</a:t>
            </a: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endParaRPr lang="fr-FR" altLang="fr-FR" sz="1700" b="0" dirty="0">
              <a:solidFill>
                <a:srgbClr val="4D4D4D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rgbClr val="4D4D4D"/>
                </a:solidFill>
              </a:rPr>
              <a:t>de l’</a:t>
            </a:r>
            <a:r>
              <a:rPr lang="fr-FR" altLang="fr-FR" sz="1700" b="0" dirty="0">
                <a:solidFill>
                  <a:srgbClr val="0082C2"/>
                </a:solidFill>
              </a:rPr>
              <a:t>injection</a:t>
            </a:r>
            <a:r>
              <a:rPr lang="fr-FR" altLang="fr-FR" sz="1700" b="0" dirty="0">
                <a:solidFill>
                  <a:srgbClr val="4D4D4D"/>
                </a:solidFill>
              </a:rPr>
              <a:t> de produits radioactifs (MN) ou produits de contraste (scanner, IRM)</a:t>
            </a:r>
          </a:p>
          <a:p>
            <a:pPr lvl="2">
              <a:defRPr/>
            </a:pPr>
            <a:endParaRPr lang="fr-FR" altLang="fr-FR" sz="1700" b="0" dirty="0">
              <a:solidFill>
                <a:srgbClr val="4D4D4D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rgbClr val="4D4D4D"/>
                </a:solidFill>
              </a:rPr>
              <a:t>des </a:t>
            </a:r>
            <a:r>
              <a:rPr lang="fr-FR" altLang="fr-FR" sz="1700" b="0" dirty="0">
                <a:solidFill>
                  <a:srgbClr val="0082C2"/>
                </a:solidFill>
              </a:rPr>
              <a:t>gestes interventionnels</a:t>
            </a:r>
          </a:p>
          <a:p>
            <a:pPr lvl="2">
              <a:defRPr/>
            </a:pPr>
            <a:endParaRPr lang="fr-FR" altLang="fr-FR" sz="1700" b="0" dirty="0">
              <a:solidFill>
                <a:srgbClr val="0082C2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rgbClr val="4D4D4D"/>
                </a:solidFill>
              </a:rPr>
              <a:t>des </a:t>
            </a:r>
            <a:r>
              <a:rPr lang="fr-FR" altLang="fr-FR" sz="1700" b="0" dirty="0">
                <a:solidFill>
                  <a:srgbClr val="FF0000"/>
                </a:solidFill>
              </a:rPr>
              <a:t>résultats…</a:t>
            </a:r>
          </a:p>
          <a:p>
            <a:pPr lvl="2">
              <a:defRPr/>
            </a:pPr>
            <a:endParaRPr lang="fr-FR" altLang="fr-FR" sz="1700" b="0" dirty="0">
              <a:solidFill>
                <a:srgbClr val="FF0000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chemeClr val="accent4">
                    <a:lumMod val="50000"/>
                  </a:schemeClr>
                </a:solidFill>
              </a:rPr>
              <a:t>Spécificité de la médecine nucléaire (</a:t>
            </a:r>
            <a:r>
              <a:rPr lang="fr-FR" altLang="fr-FR" sz="1700" b="0" dirty="0">
                <a:solidFill>
                  <a:srgbClr val="0082C2"/>
                </a:solidFill>
              </a:rPr>
              <a:t>pédiatrie, patients hors </a:t>
            </a:r>
            <a:r>
              <a:rPr lang="fr-FR" altLang="fr-FR" sz="1700" b="0" dirty="0" err="1">
                <a:solidFill>
                  <a:srgbClr val="0082C2"/>
                </a:solidFill>
              </a:rPr>
              <a:t>onco</a:t>
            </a:r>
            <a:r>
              <a:rPr lang="fr-FR" altLang="fr-FR" sz="1700" b="0" dirty="0">
                <a:solidFill>
                  <a:srgbClr val="0082C2"/>
                </a:solidFill>
              </a:rPr>
              <a:t>)</a:t>
            </a:r>
          </a:p>
          <a:p>
            <a:pPr lvl="1">
              <a:defRPr/>
            </a:pPr>
            <a:endParaRPr lang="fr-FR" altLang="fr-FR" sz="2000" dirty="0"/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r>
              <a:rPr lang="fr-FR" altLang="fr-FR" sz="2000" dirty="0"/>
              <a:t>Algique</a:t>
            </a:r>
          </a:p>
          <a:p>
            <a:pPr marL="1257300" lvl="2" indent="-342900">
              <a:buFont typeface="Wingdings" panose="05000000000000000000" pitchFamily="2" charset="2"/>
              <a:buChar char="Ø"/>
              <a:defRPr/>
            </a:pPr>
            <a:r>
              <a:rPr lang="fr-FR" altLang="fr-FR" sz="1700" b="0" dirty="0">
                <a:solidFill>
                  <a:srgbClr val="00253F"/>
                </a:solidFill>
              </a:rPr>
              <a:t>Examens nécessitant de rester </a:t>
            </a:r>
            <a:r>
              <a:rPr lang="fr-FR" altLang="fr-FR" sz="1700" b="0" dirty="0">
                <a:solidFill>
                  <a:srgbClr val="0082C2"/>
                </a:solidFill>
              </a:rPr>
              <a:t>immobile pendant longtemps </a:t>
            </a:r>
            <a:r>
              <a:rPr lang="fr-FR" altLang="fr-FR" sz="1700" b="0" dirty="0">
                <a:solidFill>
                  <a:srgbClr val="00253F"/>
                </a:solidFill>
              </a:rPr>
              <a:t>(scintigraphie osseuse , rénales, pet scan…)</a:t>
            </a:r>
          </a:p>
          <a:p>
            <a:pPr marL="800100" lvl="1" indent="-342900">
              <a:buFont typeface="Wingdings" panose="05000000000000000000" pitchFamily="2" charset="2"/>
              <a:buChar char="v"/>
              <a:defRPr/>
            </a:pPr>
            <a:endParaRPr lang="fr-FR" altLang="fr-FR" sz="2000" dirty="0"/>
          </a:p>
          <a:p>
            <a:pPr lvl="2">
              <a:defRPr/>
            </a:pPr>
            <a:endParaRPr lang="fr-FR" altLang="fr-FR" sz="1800" dirty="0">
              <a:solidFill>
                <a:srgbClr val="4D4D4D"/>
              </a:solidFill>
            </a:endParaRP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84AD507-9E1C-447E-8669-31972541E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: Anxiété et douleur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CBF468-F7DB-4C9E-872F-6B10F12935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E3B79EB-F3D3-4A99-BC30-7774052DE5DD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8723463" y="136525"/>
            <a:ext cx="3468537" cy="2595735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2FA9161-EC44-4CFD-B8FD-03B607B98A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6 juin 2025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694676F-48B1-4DC0-8244-67E7E7A7C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9D0386-A290-0347-874A-DCD7E67C88DE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contenu 7"/>
          <p:cNvSpPr txBox="1">
            <a:spLocks/>
          </p:cNvSpPr>
          <p:nvPr/>
        </p:nvSpPr>
        <p:spPr>
          <a:xfrm>
            <a:off x="4890739" y="1006470"/>
            <a:ext cx="3680772" cy="4644724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just">
              <a:defRPr/>
            </a:pPr>
            <a:endParaRPr lang="fr-FR" altLang="fr-FR" sz="1600" b="0" dirty="0">
              <a:solidFill>
                <a:srgbClr val="4D4D4D"/>
              </a:solidFill>
            </a:endParaRPr>
          </a:p>
          <a:p>
            <a:pPr lvl="2" algn="just">
              <a:defRPr/>
            </a:pPr>
            <a:endParaRPr lang="fr-FR" altLang="fr-FR" sz="1900" b="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7879761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Personnalisé 2">
      <a:dk1>
        <a:srgbClr val="00253F"/>
      </a:dk1>
      <a:lt1>
        <a:sysClr val="window" lastClr="FFFFFF"/>
      </a:lt1>
      <a:dk2>
        <a:srgbClr val="00253F"/>
      </a:dk2>
      <a:lt2>
        <a:srgbClr val="FFFFFF"/>
      </a:lt2>
      <a:accent1>
        <a:srgbClr val="0090D4"/>
      </a:accent1>
      <a:accent2>
        <a:srgbClr val="EA560D"/>
      </a:accent2>
      <a:accent3>
        <a:srgbClr val="E94983"/>
      </a:accent3>
      <a:accent4>
        <a:srgbClr val="9DACB2"/>
      </a:accent4>
      <a:accent5>
        <a:srgbClr val="F9CBB7"/>
      </a:accent5>
      <a:accent6>
        <a:srgbClr val="FFC0DA"/>
      </a:accent6>
      <a:hlink>
        <a:srgbClr val="9FE4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1641</TotalTime>
  <Words>1210</Words>
  <Application>Microsoft Office PowerPoint</Application>
  <PresentationFormat>Grand écran</PresentationFormat>
  <Paragraphs>255</Paragraphs>
  <Slides>27</Slides>
  <Notes>13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Leelawadee</vt:lpstr>
      <vt:lpstr>Wingdings</vt:lpstr>
      <vt:lpstr>Conception personnalisée</vt:lpstr>
      <vt:lpstr>                       La Relaxation Musicale  Personnalisée :  </vt:lpstr>
      <vt:lpstr>Plan </vt:lpstr>
      <vt:lpstr>Présentation du centre et du département d’imagerie</vt:lpstr>
      <vt:lpstr>Le Centre Henri Becquerel</vt:lpstr>
      <vt:lpstr>Le département d’imagerie au CHB</vt:lpstr>
      <vt:lpstr>Contexte</vt:lpstr>
      <vt:lpstr>Contexte : Parc technique</vt:lpstr>
      <vt:lpstr>Contexte : Parc technique</vt:lpstr>
      <vt:lpstr>Contexte : Anxiété et douleur</vt:lpstr>
      <vt:lpstr>Objectifs</vt:lpstr>
      <vt:lpstr>Objectifs</vt:lpstr>
      <vt:lpstr>L’application </vt:lpstr>
      <vt:lpstr>Aspects physiologiques</vt:lpstr>
      <vt:lpstr>Aspects psychologiques</vt:lpstr>
      <vt:lpstr>Préférences musicales du patient</vt:lpstr>
      <vt:lpstr>Présentation PowerPoint</vt:lpstr>
      <vt:lpstr>Choix du montage en « U »</vt:lpstr>
      <vt:lpstr>Déroulement d’une séance en imagerie</vt:lpstr>
      <vt:lpstr>Présentation PowerPoint</vt:lpstr>
      <vt:lpstr>Présentation PowerPoint</vt:lpstr>
      <vt:lpstr>Satisfaction des patients</vt:lpstr>
      <vt:lpstr>Satisfaction des patients </vt:lpstr>
      <vt:lpstr>Ressenti des manipulateurs</vt:lpstr>
      <vt:lpstr>Ressenti des manipulateurs</vt:lpstr>
      <vt:lpstr>Bilan de l’expérience</vt:lpstr>
      <vt:lpstr>Bilan de cette expérience en Imagerie (depuis 2013)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Microsoft Office User</dc:creator>
  <cp:keywords/>
  <dc:description/>
  <cp:lastModifiedBy>Eric GONZALEZ</cp:lastModifiedBy>
  <cp:revision>181</cp:revision>
  <dcterms:created xsi:type="dcterms:W3CDTF">2022-09-29T12:15:39Z</dcterms:created>
  <dcterms:modified xsi:type="dcterms:W3CDTF">2025-06-03T20:28:13Z</dcterms:modified>
  <cp:category/>
</cp:coreProperties>
</file>