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86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DA2704-A957-4B79-6633-C099D61BC1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216A5E8-82E5-2961-DC2F-E39DDFB5A2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B7A0F00-7A22-2C27-50C3-804B0983B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3BD89-E746-4A7F-A18A-7DCCE66F65EC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3563529-757E-29EB-1B31-D789E68F7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19125FE-3ECE-8504-78D3-D1DBAC019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FB70E-1FBE-4D04-99B7-0249544462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3469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BB934C-91C4-61FE-03CB-8FE54EE03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DA35CDF-1268-7692-3206-924D6A5705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C33302F-C243-B3D1-9BB3-0F1DD70F2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3BD89-E746-4A7F-A18A-7DCCE66F65EC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B598B11-5DC4-BC5E-2AFE-0953E8822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0653E6-B375-835C-AEED-1D46F484E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FB70E-1FBE-4D04-99B7-0249544462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788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E9FD10B-8DEB-6225-9186-881BB130C1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7AAD37A-6346-3DCD-EDD0-E713FCECD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B7F6AC-D606-8F29-C15C-84210A0C3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3BD89-E746-4A7F-A18A-7DCCE66F65EC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28ACC76-4B3A-FD97-0819-15A01AC21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5870F9F-5498-6D09-9F85-5F01B3B58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FB70E-1FBE-4D04-99B7-0249544462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0126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1F9E7F-6322-6664-C284-6A52734B7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1E6983-1A30-8D8A-FB65-6A54E61DD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CEA2FB-04DB-7F67-8E24-E5196C26A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3BD89-E746-4A7F-A18A-7DCCE66F65EC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E5170C5-0EB7-9C7E-9F8F-776A11355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9AF6455-7118-7976-5572-C45137CF5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FB70E-1FBE-4D04-99B7-0249544462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04239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D7CB70-2B8E-FFBB-A892-882CD76B2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5B2E928-3785-352E-2D02-48ADE8903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5E8DDB-2F76-64F2-C601-3D5245991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3BD89-E746-4A7F-A18A-7DCCE66F65EC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E38BF2-AA81-3766-A92D-6ECF1856A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D32E57-4F29-1D66-84B5-176B4F3E4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FB70E-1FBE-4D04-99B7-0249544462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7984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FACB0B-E3D6-258C-3070-FFE012D7D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E26C5E-92C3-3B4C-D567-95E9B48D9C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4D8229D-6F7B-6FB0-F52C-7BCB32D764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FF15CA1-9C9B-71B4-FD76-A00426272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3BD89-E746-4A7F-A18A-7DCCE66F65EC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CB9DEC0-6853-00EA-EC4D-A4952BDED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67E5B0F-982C-09F0-8E1B-04D9345AE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FB70E-1FBE-4D04-99B7-0249544462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3914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3F6653-53AC-3659-DE09-CEAF5CBBA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38BDEDB-9D26-53F8-F366-2D84F04A8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FB3B298-5FA7-DC20-3C77-9051528EB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49AE2FE-FF2C-5626-A874-9B12C1F134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22CDD25-0BB1-05F6-F62B-561221E96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109967B-E28B-E410-77DE-9BF4D5C18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3BD89-E746-4A7F-A18A-7DCCE66F65EC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09D7F13-6E22-32D4-A19A-9E35EC8B6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9FCC80E-F84C-8A2A-984C-BC0E59861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FB70E-1FBE-4D04-99B7-0249544462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6981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75F9BF-9A4B-0361-46FC-FDE18FCF7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E563B2-8F51-37C7-DD25-3724D6D55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3BD89-E746-4A7F-A18A-7DCCE66F65EC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F6901A8-F61B-9EFB-D3B8-1645C6B1D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02DB6AA-3EA5-3278-0351-651938A93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FB70E-1FBE-4D04-99B7-0249544462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2971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71CC4C6-39AD-A0B1-9926-CF8E2C61C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3BD89-E746-4A7F-A18A-7DCCE66F65EC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54821E1-328E-7129-0913-E7E656AFA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08955C8-7AB6-8511-FF28-E3814C71A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FB70E-1FBE-4D04-99B7-0249544462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0525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D5DEA9-631C-8F55-DC88-F47DED8F5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723054-7916-4565-4F68-98F6EAC36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A3856D7-EB33-0EF4-369F-769FDB1E38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C3F48FC-345A-3808-E2B8-7E3450840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3BD89-E746-4A7F-A18A-7DCCE66F65EC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8716772-1E80-2E9B-E220-320ED9A48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27FA716-62A6-22D4-303C-70C77DE67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FB70E-1FBE-4D04-99B7-0249544462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0836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25C5B2-DE21-EAB7-F202-68F79CB35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287A925-49CA-253A-D246-05057FD197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C8AD524-11F6-6C9C-420D-82B37D4E33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24E50B1-D322-0AFB-FDFB-FDF825B5A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3BD89-E746-4A7F-A18A-7DCCE66F65EC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80382E5-90A8-FE10-6E01-665C3BEF0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5429BC-671D-4A43-61A5-0C05EB840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FB70E-1FBE-4D04-99B7-0249544462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6264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0A67036-2663-B9F7-E8CB-D057EFCAB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35A2AF5-620A-ED61-A42B-1C9E610B3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AAF526F-F73A-5333-68CB-07865AE15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13BD89-E746-4A7F-A18A-7DCCE66F65EC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C05160-00AB-32A3-7A02-40F06FD5D2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F1E0F04-A08B-F94B-42BA-306FEB6E89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5FB70E-1FBE-4D04-99B7-0249544462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7532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vectors/spellcheck-correct-typo-errors-129278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en/right-wrong-button-thumbs-up-1712994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e/recht-falsch-rot-gr%C3%BCn-icon-symbol-1712992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right-wrong-button-thumbs-up-1712994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right-wrong-button-thumbs-up-1712994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right-wrong-button-thumbs-up-1712994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right-wrong-button-thumbs-up-1712994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right-wrong-button-thumbs-up-1712994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e/recht-falsch-rot-gr%C3%BCn-icon-symbol-1712992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vgsilh.com/pt/image/1712992.htm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right-wrong-button-thumbs-up-1712994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vectors/spellcheck-correct-typo-errors-1292780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vectors/spellcheck-correct-typo-errors-1292780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right-wrong-button-thumbs-up-1712994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vectors/spellcheck-correct-typo-errors-129278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e/recht-falsch-rot-gr%C3%BCn-icon-symbol-1712992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DE474C-C342-30F0-A452-B7F0ED0769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9525" y="2874272"/>
            <a:ext cx="4565956" cy="1109456"/>
          </a:xfrm>
        </p:spPr>
        <p:txBody>
          <a:bodyPr>
            <a:normAutofit/>
          </a:bodyPr>
          <a:lstStyle/>
          <a:p>
            <a:pPr algn="l"/>
            <a:r>
              <a:rPr lang="pt-BR" sz="4000" dirty="0"/>
              <a:t>Common </a:t>
            </a:r>
            <a:r>
              <a:rPr lang="pt-BR" sz="4000" dirty="0" err="1"/>
              <a:t>mistakes</a:t>
            </a:r>
            <a:r>
              <a:rPr lang="pt-BR" sz="4000" dirty="0"/>
              <a:t> </a:t>
            </a:r>
          </a:p>
        </p:txBody>
      </p:sp>
      <p:pic>
        <p:nvPicPr>
          <p:cNvPr id="5" name="Imagem 4" descr="Uma imagem contendo Ícone&#10;&#10;O conteúdo gerado por IA pode estar incorreto.">
            <a:extLst>
              <a:ext uri="{FF2B5EF4-FFF2-40B4-BE49-F238E27FC236}">
                <a16:creationId xmlns:a16="http://schemas.microsoft.com/office/drawing/2014/main" id="{3312514D-9A32-9FBF-97A7-1FC26F8C3A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002760" y="1766371"/>
            <a:ext cx="2245859" cy="2450028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25964268-6127-8884-B6D3-E0A172BC0631}"/>
              </a:ext>
            </a:extLst>
          </p:cNvPr>
          <p:cNvSpPr txBox="1"/>
          <p:nvPr/>
        </p:nvSpPr>
        <p:spPr>
          <a:xfrm>
            <a:off x="4090145" y="6488668"/>
            <a:ext cx="2724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learnenglishtoday.com.br</a:t>
            </a:r>
          </a:p>
        </p:txBody>
      </p:sp>
      <p:pic>
        <p:nvPicPr>
          <p:cNvPr id="4" name="Imagem 3" descr="Logotipo, Ícone&#10;&#10;O conteúdo gerado por IA pode estar incorreto.">
            <a:extLst>
              <a:ext uri="{FF2B5EF4-FFF2-40B4-BE49-F238E27FC236}">
                <a16:creationId xmlns:a16="http://schemas.microsoft.com/office/drawing/2014/main" id="{479017E9-1F2A-3BD5-C634-EFED80E256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934960" y="4399279"/>
            <a:ext cx="3700671" cy="1838771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CBEC627A-9814-EB0F-8C54-CC6340CBB899}"/>
              </a:ext>
            </a:extLst>
          </p:cNvPr>
          <p:cNvSpPr txBox="1"/>
          <p:nvPr/>
        </p:nvSpPr>
        <p:spPr>
          <a:xfrm>
            <a:off x="4012399" y="6255997"/>
            <a:ext cx="287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/>
              <a:t>English</a:t>
            </a:r>
            <a:r>
              <a:rPr lang="pt-BR" dirty="0"/>
              <a:t> </a:t>
            </a:r>
            <a:r>
              <a:rPr lang="pt-BR" dirty="0" err="1"/>
              <a:t>class-teacher</a:t>
            </a:r>
            <a:r>
              <a:rPr lang="pt-BR" dirty="0"/>
              <a:t> Edna</a:t>
            </a:r>
          </a:p>
        </p:txBody>
      </p:sp>
    </p:spTree>
    <p:extLst>
      <p:ext uri="{BB962C8B-B14F-4D97-AF65-F5344CB8AC3E}">
        <p14:creationId xmlns:p14="http://schemas.microsoft.com/office/powerpoint/2010/main" val="2657541424"/>
      </p:ext>
    </p:extLst>
  </p:cSld>
  <p:clrMapOvr>
    <a:masterClrMapping/>
  </p:clrMapOvr>
  <p:transition spd="slow">
    <p:split orient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341388-7365-3A92-EE69-AE914F7E4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91DBE90-7C13-A485-285A-A8346858F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He spoke very fluent.</a:t>
            </a:r>
          </a:p>
          <a:p>
            <a:pPr marL="0" indent="0">
              <a:buNone/>
            </a:pPr>
            <a:r>
              <a:rPr lang="en-US" dirty="0">
                <a:highlight>
                  <a:srgbClr val="00FF00"/>
                </a:highlight>
              </a:rPr>
              <a:t>He spoke very fluently.</a:t>
            </a:r>
            <a:br>
              <a:rPr lang="en-US" dirty="0">
                <a:highlight>
                  <a:srgbClr val="00FF00"/>
                </a:highlight>
              </a:rPr>
            </a:br>
            <a:endParaRPr lang="pt-BR" dirty="0">
              <a:highlight>
                <a:srgbClr val="00FF00"/>
              </a:highlight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She arrived to the airport early.</a:t>
            </a:r>
          </a:p>
          <a:p>
            <a:pPr marL="0" indent="0">
              <a:buNone/>
            </a:pPr>
            <a:r>
              <a:rPr lang="en-US" dirty="0">
                <a:highlight>
                  <a:srgbClr val="00FF00"/>
                </a:highlight>
              </a:rPr>
              <a:t>She arrived at the airport early.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 descr="Ícone&#10;&#10;O conteúdo gerado por IA pode estar incorreto.">
            <a:extLst>
              <a:ext uri="{FF2B5EF4-FFF2-40B4-BE49-F238E27FC236}">
                <a16:creationId xmlns:a16="http://schemas.microsoft.com/office/drawing/2014/main" id="{8A0165BB-41FF-E5D3-A429-DB7ED59BA1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09840" y="3789679"/>
            <a:ext cx="41313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132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76D9D1-2424-CB07-3D46-FB521D7F0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0CFD7B-91AF-7BB4-1E1B-585B28458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I didn’t realize about the mistake.</a:t>
            </a:r>
          </a:p>
          <a:p>
            <a:pPr marL="0" indent="0">
              <a:buNone/>
            </a:pPr>
            <a:r>
              <a:rPr lang="en-US" dirty="0">
                <a:highlight>
                  <a:srgbClr val="00FF00"/>
                </a:highlight>
              </a:rPr>
              <a:t>I didn’t realize the mistake.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The meeting was cancelled in the last minute.</a:t>
            </a:r>
          </a:p>
          <a:p>
            <a:pPr marL="0" indent="0">
              <a:buNone/>
            </a:pPr>
            <a:r>
              <a:rPr lang="en-US" dirty="0">
                <a:highlight>
                  <a:srgbClr val="00FF00"/>
                </a:highlight>
              </a:rPr>
              <a:t>The meeting was cancelled at the last minute.</a:t>
            </a:r>
            <a:br>
              <a:rPr lang="en-US" dirty="0">
                <a:highlight>
                  <a:srgbClr val="00FF00"/>
                </a:highlight>
              </a:rPr>
            </a:br>
            <a:endParaRPr lang="pt-BR" dirty="0">
              <a:highlight>
                <a:srgbClr val="00FF00"/>
              </a:highlight>
            </a:endParaRPr>
          </a:p>
        </p:txBody>
      </p:sp>
      <p:pic>
        <p:nvPicPr>
          <p:cNvPr id="5" name="Imagem 4" descr="Logotipo, Ícone&#10;&#10;O conteúdo gerado por IA pode estar incorreto.">
            <a:extLst>
              <a:ext uri="{FF2B5EF4-FFF2-40B4-BE49-F238E27FC236}">
                <a16:creationId xmlns:a16="http://schemas.microsoft.com/office/drawing/2014/main" id="{F5D561AF-12D2-45C7-9E4A-E95F8D9059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843520" y="4654104"/>
            <a:ext cx="3700671" cy="1838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957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E1CCB8-BA29-ABF3-7B18-4E3ACAF2C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854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She is capable to solve the problem.</a:t>
            </a:r>
          </a:p>
          <a:p>
            <a:pPr marL="0" indent="0">
              <a:buNone/>
            </a:pPr>
            <a:r>
              <a:rPr lang="en-US" dirty="0">
                <a:highlight>
                  <a:srgbClr val="00FF00"/>
                </a:highlight>
              </a:rPr>
              <a:t>She is capable of solving the problem.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He refused that he had made a mistake.</a:t>
            </a:r>
          </a:p>
          <a:p>
            <a:pPr marL="0" indent="0">
              <a:buNone/>
            </a:pPr>
            <a:r>
              <a:rPr lang="en-US" dirty="0">
                <a:highlight>
                  <a:srgbClr val="00FF00"/>
                </a:highlight>
              </a:rPr>
              <a:t>He refused to admit that he had made a mistake.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 descr="Logotipo, Ícone&#10;&#10;O conteúdo gerado por IA pode estar incorreto.">
            <a:extLst>
              <a:ext uri="{FF2B5EF4-FFF2-40B4-BE49-F238E27FC236}">
                <a16:creationId xmlns:a16="http://schemas.microsoft.com/office/drawing/2014/main" id="{1F4D4FB6-D665-2E8F-16F4-7EDA7BF29E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934960" y="4399279"/>
            <a:ext cx="3700671" cy="1838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17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84F9E7-1815-6BAC-8EC2-B2B4C0B19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175" y="8085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I’m not used to wake up early.</a:t>
            </a:r>
          </a:p>
          <a:p>
            <a:pPr marL="0" indent="0">
              <a:buNone/>
            </a:pPr>
            <a:r>
              <a:rPr lang="en-US" dirty="0">
                <a:highlight>
                  <a:srgbClr val="00FF00"/>
                </a:highlight>
              </a:rPr>
              <a:t>I’m not used to waking up early.</a:t>
            </a:r>
            <a:br>
              <a:rPr lang="en-US" dirty="0">
                <a:highlight>
                  <a:srgbClr val="00FF00"/>
                </a:highlight>
              </a:rPr>
            </a:br>
            <a:endParaRPr lang="pt-BR" dirty="0">
              <a:highlight>
                <a:srgbClr val="00FF00"/>
              </a:highlight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He let me to use his car.</a:t>
            </a:r>
          </a:p>
          <a:p>
            <a:pPr marL="0" indent="0">
              <a:buNone/>
            </a:pPr>
            <a:r>
              <a:rPr lang="en-US" dirty="0">
                <a:highlight>
                  <a:srgbClr val="00FF00"/>
                </a:highlight>
              </a:rPr>
              <a:t>He let me use his car.</a:t>
            </a:r>
            <a:br>
              <a:rPr lang="en-US" dirty="0">
                <a:highlight>
                  <a:srgbClr val="00FF00"/>
                </a:highlight>
              </a:rPr>
            </a:br>
            <a:endParaRPr lang="pt-BR" dirty="0">
              <a:highlight>
                <a:srgbClr val="00FF00"/>
              </a:highlight>
            </a:endParaRPr>
          </a:p>
        </p:txBody>
      </p:sp>
      <p:pic>
        <p:nvPicPr>
          <p:cNvPr id="4" name="Imagem 3" descr="Logotipo, Ícone&#10;&#10;O conteúdo gerado por IA pode estar incorreto.">
            <a:extLst>
              <a:ext uri="{FF2B5EF4-FFF2-40B4-BE49-F238E27FC236}">
                <a16:creationId xmlns:a16="http://schemas.microsoft.com/office/drawing/2014/main" id="{8AC9248B-21A0-667B-12B3-8C4F5D63DD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934960" y="4399279"/>
            <a:ext cx="3700671" cy="1838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849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DDF038F-0331-7CBF-3E64-96678CD17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126" y="8085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She has less problems than before.</a:t>
            </a:r>
          </a:p>
          <a:p>
            <a:pPr marL="0" indent="0">
              <a:buNone/>
            </a:pPr>
            <a:r>
              <a:rPr lang="en-US" dirty="0">
                <a:highlight>
                  <a:srgbClr val="00FF00"/>
                </a:highlight>
              </a:rPr>
              <a:t>She has fewer problems than before.</a:t>
            </a:r>
          </a:p>
          <a:p>
            <a:pPr marL="0" indent="0">
              <a:buNone/>
            </a:pPr>
            <a:endParaRPr lang="pt-BR" dirty="0">
              <a:highlight>
                <a:srgbClr val="00FF00"/>
              </a:highlight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He made a research on the topic.</a:t>
            </a:r>
          </a:p>
          <a:p>
            <a:pPr marL="0" indent="0">
              <a:buNone/>
            </a:pPr>
            <a:r>
              <a:rPr lang="en-US" dirty="0">
                <a:highlight>
                  <a:srgbClr val="00FF00"/>
                </a:highlight>
              </a:rPr>
              <a:t>He did research on the topic.</a:t>
            </a:r>
            <a:br>
              <a:rPr lang="en-US" dirty="0">
                <a:highlight>
                  <a:srgbClr val="00FF00"/>
                </a:highlight>
              </a:rPr>
            </a:br>
            <a:endParaRPr lang="pt-BR" dirty="0">
              <a:highlight>
                <a:srgbClr val="00FF00"/>
              </a:highlight>
            </a:endParaRPr>
          </a:p>
        </p:txBody>
      </p:sp>
      <p:pic>
        <p:nvPicPr>
          <p:cNvPr id="4" name="Imagem 3" descr="Logotipo, Ícone&#10;&#10;O conteúdo gerado por IA pode estar incorreto.">
            <a:extLst>
              <a:ext uri="{FF2B5EF4-FFF2-40B4-BE49-F238E27FC236}">
                <a16:creationId xmlns:a16="http://schemas.microsoft.com/office/drawing/2014/main" id="{2E64F184-C12C-69FF-7891-EBFD40CADB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934960" y="4399279"/>
            <a:ext cx="3700671" cy="1838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2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F4EA5B-6C1F-10DD-3B30-106279960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The police is investigating the case.</a:t>
            </a:r>
          </a:p>
          <a:p>
            <a:pPr marL="0" indent="0">
              <a:buNone/>
            </a:pPr>
            <a:r>
              <a:rPr lang="en-US" dirty="0">
                <a:highlight>
                  <a:srgbClr val="00FF00"/>
                </a:highlight>
              </a:rPr>
              <a:t>The police are investigating the case.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She insisted to pay the bill.</a:t>
            </a:r>
          </a:p>
          <a:p>
            <a:pPr marL="0" indent="0">
              <a:buNone/>
            </a:pPr>
            <a:r>
              <a:rPr lang="en-US" dirty="0">
                <a:highlight>
                  <a:srgbClr val="00FF00"/>
                </a:highlight>
              </a:rPr>
              <a:t>She insisted on paying the bill.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2" name="Imagem 1" descr="Logotipo, Ícone&#10;&#10;O conteúdo gerado por IA pode estar incorreto.">
            <a:extLst>
              <a:ext uri="{FF2B5EF4-FFF2-40B4-BE49-F238E27FC236}">
                <a16:creationId xmlns:a16="http://schemas.microsoft.com/office/drawing/2014/main" id="{B6E5829C-7E18-3586-48A7-635ED00DFF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934960" y="4399279"/>
            <a:ext cx="3700671" cy="1838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082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86E1A92-2C3D-07B3-3C80-C84433F78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4563"/>
            <a:ext cx="10515600" cy="5822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</a:rPr>
              <a:t>Despite of the rain, we went out.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>
                <a:highlight>
                  <a:srgbClr val="00FF00"/>
                </a:highlight>
              </a:rPr>
              <a:t>Despite the rain, we went out.</a:t>
            </a:r>
            <a:br>
              <a:rPr lang="en-US"/>
            </a:br>
            <a:br>
              <a:rPr lang="en-US"/>
            </a:br>
            <a:endParaRPr lang="en-US"/>
          </a:p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</a:rPr>
              <a:t>He suggested me to apply for the job.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>
                <a:highlight>
                  <a:srgbClr val="00FF00"/>
                </a:highlight>
              </a:rPr>
              <a:t>He suggested that I apply for the job.</a:t>
            </a:r>
            <a:br>
              <a:rPr lang="en-US">
                <a:highlight>
                  <a:srgbClr val="00FF00"/>
                </a:highlight>
              </a:rPr>
            </a:br>
            <a:br>
              <a:rPr lang="en-US">
                <a:highlight>
                  <a:srgbClr val="00FF00"/>
                </a:highlight>
              </a:rPr>
            </a:br>
            <a:endParaRPr lang="en-US">
              <a:highlight>
                <a:srgbClr val="00FF00"/>
              </a:highlight>
            </a:endParaRPr>
          </a:p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</a:rPr>
              <a:t>I’m used to work late.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>
                <a:highlight>
                  <a:srgbClr val="00FF00"/>
                </a:highlight>
              </a:rPr>
              <a:t>I’m used to working late.</a:t>
            </a:r>
            <a:br>
              <a:rPr lang="en-US"/>
            </a:br>
            <a:endParaRPr lang="pt-BR" dirty="0"/>
          </a:p>
        </p:txBody>
      </p:sp>
      <p:pic>
        <p:nvPicPr>
          <p:cNvPr id="4" name="Imagem 3" descr="Ícone&#10;&#10;O conteúdo gerado por IA pode estar incorreto.">
            <a:extLst>
              <a:ext uri="{FF2B5EF4-FFF2-40B4-BE49-F238E27FC236}">
                <a16:creationId xmlns:a16="http://schemas.microsoft.com/office/drawing/2014/main" id="{81D9910D-8720-8C7B-31A5-ADF6D1E0B6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09840" y="3789679"/>
            <a:ext cx="41313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812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8FFB723-4EBC-3096-05B0-214900BCA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6571"/>
            <a:ext cx="10515600" cy="58503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</a:rPr>
              <a:t>I suggest you to study more.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>
                <a:highlight>
                  <a:srgbClr val="00FF00"/>
                </a:highlight>
              </a:rPr>
              <a:t>I suggest that you study more.</a:t>
            </a:r>
          </a:p>
          <a:p>
            <a:pPr marL="0" indent="0">
              <a:buNone/>
            </a:pPr>
            <a:endParaRPr lang="en-US">
              <a:highlight>
                <a:srgbClr val="00FF00"/>
              </a:highlight>
            </a:endParaRPr>
          </a:p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</a:rPr>
              <a:t>He made a party yesterday.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>
                <a:highlight>
                  <a:srgbClr val="00FF00"/>
                </a:highlight>
              </a:rPr>
              <a:t>He had a party yesterday.</a:t>
            </a:r>
            <a:br>
              <a:rPr lang="en-US">
                <a:highlight>
                  <a:srgbClr val="00FF00"/>
                </a:highlight>
              </a:rPr>
            </a:br>
            <a:br>
              <a:rPr lang="en-US">
                <a:highlight>
                  <a:srgbClr val="00FF00"/>
                </a:highlight>
              </a:rPr>
            </a:br>
            <a:endParaRPr lang="en-US">
              <a:highlight>
                <a:srgbClr val="00FF00"/>
              </a:highlight>
            </a:endParaRPr>
          </a:p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</a:rPr>
              <a:t>She did a travel last year.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>
                <a:highlight>
                  <a:srgbClr val="00FF00"/>
                </a:highlight>
              </a:rPr>
              <a:t>She took a trip last year.</a:t>
            </a:r>
            <a:br>
              <a:rPr lang="en-US">
                <a:highlight>
                  <a:srgbClr val="00FF00"/>
                </a:highlight>
              </a:rPr>
            </a:br>
            <a:br>
              <a:rPr lang="en-US"/>
            </a:br>
            <a:endParaRPr lang="en-US"/>
          </a:p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</a:rPr>
              <a:t>I am boring in class.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>
                <a:highlight>
                  <a:srgbClr val="00FF00"/>
                </a:highlight>
              </a:rPr>
              <a:t>I am bored in class.</a:t>
            </a:r>
            <a:br>
              <a:rPr lang="en-US"/>
            </a:br>
            <a:endParaRPr lang="en-US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22" name="Imagem 21" descr="Forma&#10;&#10;O conteúdo gerado por IA pode estar incorreto.">
            <a:extLst>
              <a:ext uri="{FF2B5EF4-FFF2-40B4-BE49-F238E27FC236}">
                <a16:creationId xmlns:a16="http://schemas.microsoft.com/office/drawing/2014/main" id="{62F02D37-B2F1-483C-7464-35808E701F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314440" y="1808480"/>
            <a:ext cx="5237739" cy="271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912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209B4F-6156-DE37-97A8-E05C0905E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968" y="111471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</a:rPr>
              <a:t>I am living here since five years</a:t>
            </a:r>
            <a:r>
              <a:rPr lang="en-US" b="1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>
                <a:highlight>
                  <a:srgbClr val="00FF00"/>
                </a:highlight>
              </a:rPr>
              <a:t>I have been living here for five years.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/>
          </a:p>
          <a:p>
            <a:pPr marL="0" indent="0">
              <a:buNone/>
            </a:pPr>
            <a:r>
              <a:rPr lang="en-US" b="1">
                <a:solidFill>
                  <a:srgbClr val="FF0000"/>
                </a:solidFill>
              </a:rPr>
              <a:t>She gave me an advice.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>
                <a:highlight>
                  <a:srgbClr val="00FF00"/>
                </a:highlight>
              </a:rPr>
              <a:t>She gave me some advice.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 descr="Logotipo, Ícone&#10;&#10;O conteúdo gerado por IA pode estar incorreto.">
            <a:extLst>
              <a:ext uri="{FF2B5EF4-FFF2-40B4-BE49-F238E27FC236}">
                <a16:creationId xmlns:a16="http://schemas.microsoft.com/office/drawing/2014/main" id="{4337D459-2A84-216C-91BC-090D7B1DCF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934960" y="4399279"/>
            <a:ext cx="3700671" cy="1838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138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010FE9-37DD-63A2-7298-910009CF5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C71E9B-E81B-51BD-F595-D8CE8F7B8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2209" y="183535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He is married with her.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highlight>
                  <a:srgbClr val="00FF00"/>
                </a:highlight>
              </a:rPr>
              <a:t>He is married to her.</a:t>
            </a:r>
          </a:p>
          <a:p>
            <a:pPr>
              <a:buFont typeface="Wingdings" panose="05000000000000000000" pitchFamily="2" charset="2"/>
              <a:buChar char="ü"/>
            </a:pPr>
            <a:endParaRPr lang="pt-BR" dirty="0">
              <a:highlight>
                <a:srgbClr val="00FF00"/>
              </a:highlight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I’m thinking to change jobs.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highlight>
                  <a:srgbClr val="00FF00"/>
                </a:highlight>
              </a:rPr>
              <a:t>I’m thinking of changing jobs.</a:t>
            </a:r>
            <a:br>
              <a:rPr lang="en-US" dirty="0">
                <a:highlight>
                  <a:srgbClr val="00FF00"/>
                </a:highlight>
              </a:rPr>
            </a:br>
            <a:endParaRPr lang="pt-BR" dirty="0">
              <a:highlight>
                <a:srgbClr val="00FF00"/>
              </a:highlight>
            </a:endParaRPr>
          </a:p>
        </p:txBody>
      </p:sp>
      <p:pic>
        <p:nvPicPr>
          <p:cNvPr id="8" name="Imagem 7" descr="Forma&#10;&#10;O conteúdo gerado por IA pode estar incorreto.">
            <a:extLst>
              <a:ext uri="{FF2B5EF4-FFF2-40B4-BE49-F238E27FC236}">
                <a16:creationId xmlns:a16="http://schemas.microsoft.com/office/drawing/2014/main" id="{AC9A1097-85DE-16C9-C7A0-C68D6A492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011950" y="2571750"/>
            <a:ext cx="23241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814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A1BB4C-DDBB-3754-6C8C-3A6350161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E5D3F5-161D-F7A2-121A-0B65F44E6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She was accused to steal the money.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highlight>
                  <a:srgbClr val="00FF00"/>
                </a:highlight>
              </a:rPr>
              <a:t>She was accused of stealing the money.</a:t>
            </a:r>
            <a:br>
              <a:rPr lang="en-US" dirty="0">
                <a:highlight>
                  <a:srgbClr val="00FF00"/>
                </a:highlight>
              </a:rPr>
            </a:br>
            <a:endParaRPr lang="pt-BR" dirty="0">
              <a:highlight>
                <a:srgbClr val="00FF00"/>
              </a:highlight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He stopped to smoke last year. </a:t>
            </a:r>
            <a:r>
              <a:rPr lang="en-US" b="1" i="1" dirty="0">
                <a:solidFill>
                  <a:srgbClr val="FF0000"/>
                </a:solidFill>
              </a:rPr>
              <a:t>(intended: quit)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highlight>
                  <a:srgbClr val="00FF00"/>
                </a:highlight>
              </a:rPr>
              <a:t>He stopped smoking last year.</a:t>
            </a:r>
            <a:br>
              <a:rPr lang="en-US" dirty="0">
                <a:highlight>
                  <a:srgbClr val="00FF00"/>
                </a:highlight>
              </a:rPr>
            </a:br>
            <a:endParaRPr lang="pt-BR" dirty="0">
              <a:highlight>
                <a:srgbClr val="00FF00"/>
              </a:highlight>
            </a:endParaRPr>
          </a:p>
        </p:txBody>
      </p:sp>
      <p:pic>
        <p:nvPicPr>
          <p:cNvPr id="6" name="Imagem 5" descr="Ícone&#10;&#10;O conteúdo gerado por IA pode estar incorreto.">
            <a:extLst>
              <a:ext uri="{FF2B5EF4-FFF2-40B4-BE49-F238E27FC236}">
                <a16:creationId xmlns:a16="http://schemas.microsoft.com/office/drawing/2014/main" id="{1FA1E820-E3F8-58CA-21EE-F1768F18E0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389567" y="4087990"/>
            <a:ext cx="1800225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614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2F28937-7851-8AB3-E11E-7C331A11D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0837" y="51000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He did a big effort to succeed.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highlight>
                  <a:srgbClr val="00FF00"/>
                </a:highlight>
              </a:rPr>
              <a:t>He made a big effort to succeed.</a:t>
            </a:r>
            <a:br>
              <a:rPr lang="en-US" dirty="0">
                <a:highlight>
                  <a:srgbClr val="00FF00"/>
                </a:highlight>
              </a:rPr>
            </a:br>
            <a:endParaRPr lang="en-US" dirty="0">
              <a:highlight>
                <a:srgbClr val="00FF00"/>
              </a:highlight>
            </a:endParaRP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She complained for the service.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>
                <a:highlight>
                  <a:srgbClr val="00FF00"/>
                </a:highlight>
              </a:rPr>
              <a:t>She complained about the service.</a:t>
            </a:r>
            <a:br>
              <a:rPr lang="en-US" dirty="0">
                <a:highlight>
                  <a:srgbClr val="00FF00"/>
                </a:highlight>
              </a:rPr>
            </a:br>
            <a:endParaRPr lang="pt-BR" dirty="0">
              <a:highlight>
                <a:srgbClr val="00FF00"/>
              </a:highlight>
            </a:endParaRPr>
          </a:p>
        </p:txBody>
      </p:sp>
      <p:pic>
        <p:nvPicPr>
          <p:cNvPr id="2" name="Imagem 1" descr="Logotipo, Ícone&#10;&#10;O conteúdo gerado por IA pode estar incorreto.">
            <a:extLst>
              <a:ext uri="{FF2B5EF4-FFF2-40B4-BE49-F238E27FC236}">
                <a16:creationId xmlns:a16="http://schemas.microsoft.com/office/drawing/2014/main" id="{60C30BAA-2165-1B1C-8849-AEC7885B44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934960" y="4399279"/>
            <a:ext cx="3700671" cy="1838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472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0A2D31-3EFE-4F42-91FF-B5FD7557F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DE1D04-4443-CED3-F728-595140AB9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629" y="177897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I’d rather to stay at home.</a:t>
            </a:r>
          </a:p>
          <a:p>
            <a:pPr marL="0" indent="0">
              <a:buNone/>
            </a:pPr>
            <a:r>
              <a:rPr lang="en-US" dirty="0">
                <a:highlight>
                  <a:srgbClr val="00FF00"/>
                </a:highlight>
              </a:rPr>
              <a:t>I’d rather stay at home.</a:t>
            </a:r>
            <a:br>
              <a:rPr lang="en-US" dirty="0">
                <a:highlight>
                  <a:srgbClr val="00FF00"/>
                </a:highlight>
              </a:rPr>
            </a:br>
            <a:endParaRPr lang="en-US" dirty="0">
              <a:highlight>
                <a:srgbClr val="00FF00"/>
              </a:highlight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The house which I live is very old.</a:t>
            </a:r>
          </a:p>
          <a:p>
            <a:pPr marL="0" indent="0">
              <a:buNone/>
            </a:pPr>
            <a:r>
              <a:rPr lang="en-US" dirty="0">
                <a:highlight>
                  <a:srgbClr val="00FF00"/>
                </a:highlight>
              </a:rPr>
              <a:t>The house where I live is very old.</a:t>
            </a:r>
            <a:br>
              <a:rPr lang="en-US" dirty="0">
                <a:highlight>
                  <a:srgbClr val="00FF00"/>
                </a:highlight>
              </a:rPr>
            </a:br>
            <a:endParaRPr lang="pt-BR" dirty="0">
              <a:highlight>
                <a:srgbClr val="00FF00"/>
              </a:highlight>
            </a:endParaRPr>
          </a:p>
        </p:txBody>
      </p:sp>
      <p:pic>
        <p:nvPicPr>
          <p:cNvPr id="4" name="Imagem 3" descr="Uma imagem contendo Ícone&#10;&#10;O conteúdo gerado por IA pode estar incorreto.">
            <a:extLst>
              <a:ext uri="{FF2B5EF4-FFF2-40B4-BE49-F238E27FC236}">
                <a16:creationId xmlns:a16="http://schemas.microsoft.com/office/drawing/2014/main" id="{3EAEF4CA-398A-C5EF-6DEC-17445F00F8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53292" y="2948788"/>
            <a:ext cx="2245859" cy="2450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161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83BE9AD-B908-FC5E-284E-F07601A4A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8828" y="76193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I’m not agree with this decision.</a:t>
            </a:r>
          </a:p>
          <a:p>
            <a:pPr marL="0" indent="0">
              <a:buNone/>
            </a:pPr>
            <a:r>
              <a:rPr lang="en-US" dirty="0">
                <a:highlight>
                  <a:srgbClr val="00FF00"/>
                </a:highlight>
              </a:rPr>
              <a:t>I don’t agree with this decision.</a:t>
            </a:r>
            <a:br>
              <a:rPr lang="en-US" dirty="0">
                <a:highlight>
                  <a:srgbClr val="00FF00"/>
                </a:highlight>
              </a:rPr>
            </a:br>
            <a:endParaRPr lang="en-US" b="1" dirty="0">
              <a:highlight>
                <a:srgbClr val="00FF00"/>
              </a:highlight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I prefer tea than coffee.</a:t>
            </a:r>
          </a:p>
          <a:p>
            <a:pPr marL="0" indent="0">
              <a:buNone/>
            </a:pPr>
            <a:r>
              <a:rPr lang="en-US" dirty="0">
                <a:highlight>
                  <a:srgbClr val="00FF00"/>
                </a:highlight>
              </a:rPr>
              <a:t>I prefer tea to coffee.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2" name="Imagem 1" descr="Ícone&#10;&#10;O conteúdo gerado por IA pode estar incorreto.">
            <a:extLst>
              <a:ext uri="{FF2B5EF4-FFF2-40B4-BE49-F238E27FC236}">
                <a16:creationId xmlns:a16="http://schemas.microsoft.com/office/drawing/2014/main" id="{F1568EA8-27DF-8B1B-68E8-3860C59BB3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09840" y="3789679"/>
            <a:ext cx="41313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069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483</Words>
  <Application>Microsoft Office PowerPoint</Application>
  <PresentationFormat>Widescreen</PresentationFormat>
  <Paragraphs>73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Wingdings</vt:lpstr>
      <vt:lpstr>Tema do Office</vt:lpstr>
      <vt:lpstr>Common mistakes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Edna Nascimento</dc:creator>
  <cp:lastModifiedBy>Edna Nascimento</cp:lastModifiedBy>
  <cp:revision>1</cp:revision>
  <dcterms:created xsi:type="dcterms:W3CDTF">2026-01-28T12:54:17Z</dcterms:created>
  <dcterms:modified xsi:type="dcterms:W3CDTF">2026-01-28T13:01:35Z</dcterms:modified>
</cp:coreProperties>
</file>