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ED0A"/>
    <a:srgbClr val="1B98F5"/>
    <a:srgbClr val="83C6F9"/>
    <a:srgbClr val="64B9F8"/>
    <a:srgbClr val="CFD5EA"/>
    <a:srgbClr val="05955D"/>
    <a:srgbClr val="4FAFF7"/>
    <a:srgbClr val="0000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C00136-9EBE-CEE7-316C-1878871CC1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D32B84-F455-D30E-DFD4-00830B81DE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36BB57-FC62-23C1-3AE8-1B519BA38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16B80-FEBE-414D-BEF1-4CE6D29D0039}" type="datetimeFigureOut">
              <a:rPr lang="en-NZ" smtClean="0"/>
              <a:t>11/04/2025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1C8B1D-EC4F-22C3-5C45-CE7E324D3E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C150A0-45FB-1FC3-FC9B-D17707B23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DBA04-9465-4EA9-9A40-1CE7FEA98E1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399619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021E44-4784-5837-4F0D-89E4F23337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B44C23-76EF-D9CD-5037-EEC15218B6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475AC1-DDF2-5F6F-4D74-1B8ABAF6B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16B80-FEBE-414D-BEF1-4CE6D29D0039}" type="datetimeFigureOut">
              <a:rPr lang="en-NZ" smtClean="0"/>
              <a:t>11/04/2025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03665C-F4F5-FA1B-FD87-6FAE1C6D9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185A86-1F75-F09A-AC29-628CA2D052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DBA04-9465-4EA9-9A40-1CE7FEA98E1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49211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F2FDFE8-AAA6-CFA8-230F-3D28D0D46D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583F2A-C926-D664-D137-95FDB83A63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45FC7A-ABB4-3275-9383-A76C9AA0A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16B80-FEBE-414D-BEF1-4CE6D29D0039}" type="datetimeFigureOut">
              <a:rPr lang="en-NZ" smtClean="0"/>
              <a:t>11/04/2025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C46D87-5C6C-DA84-F0FB-FE050A4B9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78B5CC-5B15-7362-AFCD-B090CB271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DBA04-9465-4EA9-9A40-1CE7FEA98E1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1222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C4F03A-DEAD-3F58-2D1C-ECB18E06F0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151CD5-A7DF-AC91-08E0-5D3D3E1519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3413D8-60A3-84FC-520D-7C39FD8D4D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16B80-FEBE-414D-BEF1-4CE6D29D0039}" type="datetimeFigureOut">
              <a:rPr lang="en-NZ" smtClean="0"/>
              <a:t>11/04/2025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8E249A-2820-08A1-6692-775E007E88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6AF778-C0A4-F06C-C3C1-C8838F7DF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DBA04-9465-4EA9-9A40-1CE7FEA98E1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147950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84850F-9F56-7872-2109-647D195FC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F4271D-B810-AF8E-473C-C4DAACA438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EBA0AB-9DC2-D09F-EED0-5ED96E004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16B80-FEBE-414D-BEF1-4CE6D29D0039}" type="datetimeFigureOut">
              <a:rPr lang="en-NZ" smtClean="0"/>
              <a:t>11/04/2025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63E15F-18FB-2E67-E812-CD6997B9AC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37CC83-2067-5E2C-AE76-5009104F4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DBA04-9465-4EA9-9A40-1CE7FEA98E1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42371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D2E425-992D-12F5-457B-B4D3AF432F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5646E7-62A7-D798-AD26-B939B3294B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C02C5B-DDAA-C5ED-E64E-B8EA74578D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3F584B-2855-E580-F9D6-63688ECD4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16B80-FEBE-414D-BEF1-4CE6D29D0039}" type="datetimeFigureOut">
              <a:rPr lang="en-NZ" smtClean="0"/>
              <a:t>11/04/2025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1D087E-2D14-9752-C18A-A5E365520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533682-D28B-87A1-D69B-3C2C610EF5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DBA04-9465-4EA9-9A40-1CE7FEA98E1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6995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D57972-D6F5-A02A-406B-206879C1A4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83BE29-28B4-4A86-262D-FF5BA84033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08C7CD-F958-34EB-C696-9AB826E751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DD5821C-7EF9-3493-35F8-45309A2415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531582B-8270-3007-A747-E7D1EF8004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AB2F90-C75A-A421-AE27-2611D1E2BA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16B80-FEBE-414D-BEF1-4CE6D29D0039}" type="datetimeFigureOut">
              <a:rPr lang="en-NZ" smtClean="0"/>
              <a:t>11/04/2025</a:t>
            </a:fld>
            <a:endParaRPr lang="en-N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67A7138-F4B3-82CA-55A8-E98E210EE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96386DE-2EFD-8E27-55CB-A4B4B64D6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DBA04-9465-4EA9-9A40-1CE7FEA98E1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01538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E7CF4E-3A4B-0871-40AA-56F7313601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06A8C52-D574-9707-1BA2-087D0A6B9D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16B80-FEBE-414D-BEF1-4CE6D29D0039}" type="datetimeFigureOut">
              <a:rPr lang="en-NZ" smtClean="0"/>
              <a:t>11/04/2025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767936-FD0A-14F5-D9A8-86DB039E4E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FEF57D-0D13-B65A-B220-5CF31BF5D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DBA04-9465-4EA9-9A40-1CE7FEA98E1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510860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B70D366-D8E7-D375-A802-D0B48C25D1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16B80-FEBE-414D-BEF1-4CE6D29D0039}" type="datetimeFigureOut">
              <a:rPr lang="en-NZ" smtClean="0"/>
              <a:t>11/04/2025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8D5DB63-04BD-38F6-B351-8B9BC4F4F6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0AB913-80E5-308D-4A9E-7AC1EF7D31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DBA04-9465-4EA9-9A40-1CE7FEA98E1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33474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1BDC7E-E3A2-45F9-D15C-D8A887EE3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F4ACED-5120-B1EA-ADB4-AB0E55259D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866529-64C5-DF46-F458-BF6631B22C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EC55AB-36DD-A3A3-5974-DBABFE565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16B80-FEBE-414D-BEF1-4CE6D29D0039}" type="datetimeFigureOut">
              <a:rPr lang="en-NZ" smtClean="0"/>
              <a:t>11/04/2025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6C5F08-EE32-7109-6B55-C59B979DE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7F4B10-9BD5-4F1B-F10C-40B087A6D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DBA04-9465-4EA9-9A40-1CE7FEA98E1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421356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6FE54C-5B4A-DFE1-8E90-093C4B131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C307921-D27C-115C-CAA6-7314797C6A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1F7148-485B-47A7-48BD-368D499E2B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7970B3-3686-DD09-564B-0525C4563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16B80-FEBE-414D-BEF1-4CE6D29D0039}" type="datetimeFigureOut">
              <a:rPr lang="en-NZ" smtClean="0"/>
              <a:t>11/04/2025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120DF2-8914-382B-E2A3-D3C775779D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58A76D-771F-6FB7-A562-436F34E5F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DBA04-9465-4EA9-9A40-1CE7FEA98E1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721698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BB33B58-BBAE-A61C-3738-F7C2B06FD9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729377-9989-C34C-2EEB-EF7C2D0EF8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1CE02A-E790-54A2-7F72-03382C9D6F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416B80-FEBE-414D-BEF1-4CE6D29D0039}" type="datetimeFigureOut">
              <a:rPr lang="en-NZ" smtClean="0"/>
              <a:t>11/04/2025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78950D-655D-8D5F-E84F-FC3AC7CF12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A210F9-529B-5AA4-1A3E-7B90905F37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5DBA04-9465-4EA9-9A40-1CE7FEA98E1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3138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F0CB1B1-6683-8904-AF35-90B11EECCB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4425208"/>
              </p:ext>
            </p:extLst>
          </p:nvPr>
        </p:nvGraphicFramePr>
        <p:xfrm>
          <a:off x="189780" y="598715"/>
          <a:ext cx="11818188" cy="61916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2537">
                  <a:extLst>
                    <a:ext uri="{9D8B030D-6E8A-4147-A177-3AD203B41FA5}">
                      <a16:colId xmlns:a16="http://schemas.microsoft.com/office/drawing/2014/main" val="2657751934"/>
                    </a:ext>
                  </a:extLst>
                </a:gridCol>
                <a:gridCol w="2196859">
                  <a:extLst>
                    <a:ext uri="{9D8B030D-6E8A-4147-A177-3AD203B41FA5}">
                      <a16:colId xmlns:a16="http://schemas.microsoft.com/office/drawing/2014/main" val="298981164"/>
                    </a:ext>
                  </a:extLst>
                </a:gridCol>
                <a:gridCol w="1969698">
                  <a:extLst>
                    <a:ext uri="{9D8B030D-6E8A-4147-A177-3AD203B41FA5}">
                      <a16:colId xmlns:a16="http://schemas.microsoft.com/office/drawing/2014/main" val="2493544354"/>
                    </a:ext>
                  </a:extLst>
                </a:gridCol>
                <a:gridCol w="1969698">
                  <a:extLst>
                    <a:ext uri="{9D8B030D-6E8A-4147-A177-3AD203B41FA5}">
                      <a16:colId xmlns:a16="http://schemas.microsoft.com/office/drawing/2014/main" val="939286559"/>
                    </a:ext>
                  </a:extLst>
                </a:gridCol>
                <a:gridCol w="1969698">
                  <a:extLst>
                    <a:ext uri="{9D8B030D-6E8A-4147-A177-3AD203B41FA5}">
                      <a16:colId xmlns:a16="http://schemas.microsoft.com/office/drawing/2014/main" val="833621567"/>
                    </a:ext>
                  </a:extLst>
                </a:gridCol>
                <a:gridCol w="1969698">
                  <a:extLst>
                    <a:ext uri="{9D8B030D-6E8A-4147-A177-3AD203B41FA5}">
                      <a16:colId xmlns:a16="http://schemas.microsoft.com/office/drawing/2014/main" val="3388156826"/>
                    </a:ext>
                  </a:extLst>
                </a:gridCol>
              </a:tblGrid>
              <a:tr h="285590">
                <a:tc>
                  <a:txBody>
                    <a:bodyPr/>
                    <a:lstStyle/>
                    <a:p>
                      <a:endParaRPr lang="en-NZ" sz="1400" b="0" dirty="0">
                        <a:solidFill>
                          <a:srgbClr val="FF0000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>
                    <a:solidFill>
                      <a:srgbClr val="05955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200" b="0" dirty="0">
                          <a:solidFill>
                            <a:srgbClr val="FF0000"/>
                          </a:solidFill>
                          <a:latin typeface="Arial Rounded MT Bold" panose="020F0704030504030204" pitchFamily="34" charset="0"/>
                        </a:rPr>
                        <a:t>AWARDS NIGHT</a:t>
                      </a: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200" b="0" dirty="0">
                          <a:solidFill>
                            <a:srgbClr val="FF0000"/>
                          </a:solidFill>
                          <a:latin typeface="Arial Rounded MT Bold" panose="020F0704030504030204" pitchFamily="34" charset="0"/>
                        </a:rPr>
                        <a:t>POLYNESIA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200" b="0" dirty="0">
                          <a:solidFill>
                            <a:srgbClr val="FF0000"/>
                          </a:solidFill>
                          <a:latin typeface="Arial Rounded MT Bold" panose="020F0704030504030204" pitchFamily="34" charset="0"/>
                        </a:rPr>
                        <a:t>MELANESIA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200" b="0" dirty="0">
                          <a:solidFill>
                            <a:srgbClr val="FF0000"/>
                          </a:solidFill>
                          <a:latin typeface="Arial Rounded MT Bold" panose="020F0704030504030204" pitchFamily="34" charset="0"/>
                        </a:rPr>
                        <a:t>MICRONESIA</a:t>
                      </a:r>
                    </a:p>
                  </a:txBody>
                  <a:tcPr>
                    <a:solidFill>
                      <a:srgbClr val="FCED0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200" b="0" dirty="0">
                          <a:solidFill>
                            <a:srgbClr val="FF0000"/>
                          </a:solidFill>
                          <a:latin typeface="Arial Rounded MT Bold" panose="020F0704030504030204" pitchFamily="34" charset="0"/>
                        </a:rPr>
                        <a:t>WOTA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3828348"/>
                  </a:ext>
                </a:extLst>
              </a:tr>
              <a:tr h="228472">
                <a:tc>
                  <a:txBody>
                    <a:bodyPr/>
                    <a:lstStyle/>
                    <a:p>
                      <a:r>
                        <a:rPr lang="en-NZ" sz="1000" b="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</a:rPr>
                        <a:t>Sponsorship Fees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NZ" sz="1000" b="0" kern="1200" dirty="0">
                          <a:solidFill>
                            <a:schemeClr val="dk1"/>
                          </a:solidFill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$25,000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NZ" sz="1000" b="0" kern="1200" dirty="0">
                          <a:solidFill>
                            <a:schemeClr val="dk1"/>
                          </a:solidFill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$12,000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NZ" sz="1000" b="0" kern="1200" dirty="0">
                          <a:solidFill>
                            <a:schemeClr val="dk1"/>
                          </a:solidFill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$10,000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NZ" sz="1000" b="0" kern="1200" dirty="0">
                          <a:solidFill>
                            <a:schemeClr val="dk1"/>
                          </a:solidFill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$8,000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NZ" sz="1000" b="0" kern="1200" dirty="0">
                          <a:solidFill>
                            <a:schemeClr val="dk1"/>
                          </a:solidFill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$5,000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7409200"/>
                  </a:ext>
                </a:extLst>
              </a:tr>
              <a:tr h="228472">
                <a:tc>
                  <a:txBody>
                    <a:bodyPr/>
                    <a:lstStyle/>
                    <a:p>
                      <a:r>
                        <a:rPr lang="en-NZ" sz="1000" b="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</a:rPr>
                        <a:t>Free Delegates</a:t>
                      </a:r>
                    </a:p>
                  </a:txBody>
                  <a:tcPr>
                    <a:solidFill>
                      <a:srgbClr val="05955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NZ" sz="1000" b="0" dirty="0">
                          <a:latin typeface="Arial Rounded MT Bold" panose="020F0704030504030204" pitchFamily="34" charset="0"/>
                        </a:rPr>
                        <a:t>6</a:t>
                      </a: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NZ" sz="1000" b="0" dirty="0">
                          <a:latin typeface="Arial Rounded MT Bold" panose="020F0704030504030204" pitchFamily="34" charset="0"/>
                        </a:rPr>
                        <a:t>4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NZ" sz="1000" b="0" dirty="0">
                          <a:latin typeface="Arial Rounded MT Bold" panose="020F0704030504030204" pitchFamily="34" charset="0"/>
                        </a:rPr>
                        <a:t>3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NZ" sz="1000" b="0" dirty="0">
                          <a:latin typeface="Arial Rounded MT Bold" panose="020F0704030504030204" pitchFamily="34" charset="0"/>
                        </a:rPr>
                        <a:t>2</a:t>
                      </a:r>
                    </a:p>
                  </a:txBody>
                  <a:tcPr>
                    <a:solidFill>
                      <a:srgbClr val="FCED0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NZ" sz="1000" b="0" dirty="0">
                          <a:latin typeface="Arial Rounded MT Bold" panose="020F0704030504030204" pitchFamily="34" charset="0"/>
                        </a:rPr>
                        <a:t>1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070393"/>
                  </a:ext>
                </a:extLst>
              </a:tr>
              <a:tr h="228472">
                <a:tc>
                  <a:txBody>
                    <a:bodyPr/>
                    <a:lstStyle/>
                    <a:p>
                      <a:r>
                        <a:rPr lang="en-NZ" sz="1000" b="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</a:rPr>
                        <a:t>Exhibition Booths</a:t>
                      </a:r>
                    </a:p>
                  </a:txBody>
                  <a:tcPr>
                    <a:solidFill>
                      <a:srgbClr val="05955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NZ" sz="1000" b="0" dirty="0">
                          <a:latin typeface="Arial Rounded MT Bold" panose="020F0704030504030204" pitchFamily="34" charset="0"/>
                        </a:rPr>
                        <a:t>4</a:t>
                      </a: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NZ" sz="1000" b="0" dirty="0">
                          <a:latin typeface="Arial Rounded MT Bold" panose="020F0704030504030204" pitchFamily="34" charset="0"/>
                        </a:rPr>
                        <a:t>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NZ" sz="1000" b="0" dirty="0">
                          <a:latin typeface="Arial Rounded MT Bold" panose="020F0704030504030204" pitchFamily="34" charset="0"/>
                        </a:rPr>
                        <a:t>2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NZ" sz="1000" b="0" dirty="0">
                          <a:latin typeface="Arial Rounded MT Bold" panose="020F0704030504030204" pitchFamily="34" charset="0"/>
                        </a:rPr>
                        <a:t>1</a:t>
                      </a:r>
                    </a:p>
                  </a:txBody>
                  <a:tcPr>
                    <a:solidFill>
                      <a:srgbClr val="FCED0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NZ" sz="1000" b="0" dirty="0">
                          <a:latin typeface="Arial Rounded MT Bold" panose="020F0704030504030204" pitchFamily="34" charset="0"/>
                        </a:rPr>
                        <a:t>1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5397036"/>
                  </a:ext>
                </a:extLst>
              </a:tr>
              <a:tr h="349959">
                <a:tc>
                  <a:txBody>
                    <a:bodyPr/>
                    <a:lstStyle/>
                    <a:p>
                      <a:r>
                        <a:rPr lang="en-NZ" sz="1000" b="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</a:rPr>
                        <a:t>Sponsorship Mention</a:t>
                      </a:r>
                    </a:p>
                  </a:txBody>
                  <a:tcPr>
                    <a:solidFill>
                      <a:srgbClr val="05955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NZ" sz="1000" b="0" dirty="0">
                          <a:latin typeface="Arial Rounded MT Bold" panose="020F0704030504030204" pitchFamily="34" charset="0"/>
                        </a:rPr>
                        <a:t>Throughout conference</a:t>
                      </a: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NZ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Throughout conference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NZ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Throughout conference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NZ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Throughout conference</a:t>
                      </a:r>
                    </a:p>
                  </a:txBody>
                  <a:tcPr>
                    <a:solidFill>
                      <a:srgbClr val="FCED0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NZ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Throughout conference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4411248"/>
                  </a:ext>
                </a:extLst>
              </a:tr>
              <a:tr h="371267">
                <a:tc>
                  <a:txBody>
                    <a:bodyPr/>
                    <a:lstStyle/>
                    <a:p>
                      <a:r>
                        <a:rPr lang="en-NZ" sz="1000" b="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</a:rPr>
                        <a:t>Logo Display</a:t>
                      </a:r>
                    </a:p>
                  </a:txBody>
                  <a:tcPr>
                    <a:solidFill>
                      <a:srgbClr val="05955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NZ" sz="1000" b="0" dirty="0">
                          <a:solidFill>
                            <a:schemeClr val="tx1"/>
                          </a:solidFill>
                          <a:latin typeface="Arial Rounded MT Bold" panose="020F0704030504030204" pitchFamily="34" charset="0"/>
                        </a:rPr>
                        <a:t>Conference Banner + Individual Banners</a:t>
                      </a: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NZ" sz="1000" b="0" dirty="0">
                          <a:solidFill>
                            <a:schemeClr val="tx1"/>
                          </a:solidFill>
                          <a:latin typeface="Arial Rounded MT Bold" panose="020F0704030504030204" pitchFamily="34" charset="0"/>
                        </a:rPr>
                        <a:t>Individual Banners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NZ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Individual Banners</a:t>
                      </a:r>
                      <a:endParaRPr lang="en-NZ" sz="1000" b="0" dirty="0">
                        <a:solidFill>
                          <a:schemeClr val="tx1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NZ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Individual Banners</a:t>
                      </a:r>
                      <a:endParaRPr lang="en-NZ" sz="1000" b="0" dirty="0">
                        <a:solidFill>
                          <a:schemeClr val="tx1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>
                    <a:solidFill>
                      <a:srgbClr val="FCED0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NZ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Individual Banners</a:t>
                      </a:r>
                      <a:endParaRPr lang="en-NZ" sz="1000" b="0" dirty="0">
                        <a:solidFill>
                          <a:schemeClr val="tx1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8850518"/>
                  </a:ext>
                </a:extLst>
              </a:tr>
              <a:tr h="656857">
                <a:tc>
                  <a:txBody>
                    <a:bodyPr/>
                    <a:lstStyle/>
                    <a:p>
                      <a:r>
                        <a:rPr lang="en-NZ" sz="1000" b="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</a:rPr>
                        <a:t>Display opportunity</a:t>
                      </a:r>
                    </a:p>
                  </a:txBody>
                  <a:tcPr>
                    <a:solidFill>
                      <a:srgbClr val="05955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latin typeface="Arial Rounded MT Bold" panose="020F0704030504030204" pitchFamily="34" charset="0"/>
                        </a:rPr>
                        <a:t>Company banner displayed throughout the conference and at the Awards Dinner Venues</a:t>
                      </a:r>
                      <a:endParaRPr lang="en-NZ" sz="1000" b="0" dirty="0">
                        <a:latin typeface="Arial Rounded MT Bold" panose="020F070403050403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latin typeface="Arial Rounded MT Bold" panose="020F0704030504030204" pitchFamily="34" charset="0"/>
                        </a:rPr>
                        <a:t>Signage displayed throughout the conference with prominent positioning</a:t>
                      </a:r>
                      <a:endParaRPr lang="en-NZ" sz="1000" b="0" dirty="0">
                        <a:latin typeface="Arial Rounded MT Bold" panose="020F0704030504030204" pitchFamily="34" charset="0"/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latin typeface="Arial Rounded MT Bold" panose="020F0704030504030204" pitchFamily="34" charset="0"/>
                        </a:rPr>
                        <a:t>Signage displayed throughout the conference with prominent positioning</a:t>
                      </a:r>
                      <a:endParaRPr lang="en-NZ" sz="1000" b="0" dirty="0">
                        <a:latin typeface="Arial Rounded MT Bold" panose="020F070403050403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latin typeface="Arial Rounded MT Bold" panose="020F0704030504030204" pitchFamily="34" charset="0"/>
                        </a:rPr>
                        <a:t>Signage displayed throughout the conference with prominent positioning</a:t>
                      </a:r>
                      <a:endParaRPr lang="en-NZ" sz="1000" b="0" dirty="0">
                        <a:latin typeface="Arial Rounded MT Bold" panose="020F0704030504030204" pitchFamily="34" charset="0"/>
                      </a:endParaRPr>
                    </a:p>
                  </a:txBody>
                  <a:tcPr>
                    <a:solidFill>
                      <a:srgbClr val="FCED0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latin typeface="Arial Rounded MT Bold" panose="020F0704030504030204" pitchFamily="34" charset="0"/>
                        </a:rPr>
                        <a:t>Signage displayed throughout the conference with prominent positioning</a:t>
                      </a:r>
                      <a:endParaRPr lang="en-NZ" sz="1000" b="0" dirty="0">
                        <a:latin typeface="Arial Rounded MT Bold" panose="020F070403050403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51309"/>
                  </a:ext>
                </a:extLst>
              </a:tr>
              <a:tr h="514062">
                <a:tc>
                  <a:txBody>
                    <a:bodyPr/>
                    <a:lstStyle/>
                    <a:p>
                      <a:r>
                        <a:rPr lang="en-NZ" sz="1000" b="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</a:rPr>
                        <a:t>Conference bag</a:t>
                      </a:r>
                    </a:p>
                  </a:txBody>
                  <a:tcPr>
                    <a:solidFill>
                      <a:srgbClr val="05955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latin typeface="Arial Rounded MT Bold" panose="020F0704030504030204" pitchFamily="34" charset="0"/>
                        </a:rPr>
                        <a:t>Unlimited corporate inserts and promotional items included in conference bag</a:t>
                      </a:r>
                      <a:endParaRPr lang="en-NZ" sz="1000" b="0" dirty="0">
                        <a:latin typeface="Arial Rounded MT Bold" panose="020F070403050403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latin typeface="Arial Rounded MT Bold" panose="020F0704030504030204" pitchFamily="34" charset="0"/>
                        </a:rPr>
                        <a:t>Four corporate inserts and promotional items included in conference bag</a:t>
                      </a:r>
                      <a:endParaRPr lang="en-NZ" sz="1000" b="0" dirty="0">
                        <a:latin typeface="Arial Rounded MT Bold" panose="020F0704030504030204" pitchFamily="34" charset="0"/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latin typeface="Arial Rounded MT Bold" panose="020F0704030504030204" pitchFamily="34" charset="0"/>
                        </a:rPr>
                        <a:t>Three corporate inserts and promotional items included in conference bag</a:t>
                      </a:r>
                      <a:endParaRPr lang="en-NZ" sz="1000" b="0" dirty="0">
                        <a:latin typeface="Arial Rounded MT Bold" panose="020F070403050403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latin typeface="Arial Rounded MT Bold" panose="020F0704030504030204" pitchFamily="34" charset="0"/>
                        </a:rPr>
                        <a:t>Two corporate inserts and promotional items included in conference bag</a:t>
                      </a:r>
                      <a:endParaRPr lang="en-NZ" sz="1000" b="0" dirty="0">
                        <a:latin typeface="Arial Rounded MT Bold" panose="020F0704030504030204" pitchFamily="34" charset="0"/>
                      </a:endParaRPr>
                    </a:p>
                  </a:txBody>
                  <a:tcPr>
                    <a:solidFill>
                      <a:srgbClr val="FCED0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latin typeface="Arial Rounded MT Bold" panose="020F0704030504030204" pitchFamily="34" charset="0"/>
                        </a:rPr>
                        <a:t>One corporate insert and promotional items included in conference bag</a:t>
                      </a:r>
                      <a:endParaRPr lang="en-NZ" sz="1000" b="0" dirty="0">
                        <a:latin typeface="Arial Rounded MT Bold" panose="020F070403050403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6681534"/>
                  </a:ext>
                </a:extLst>
              </a:tr>
              <a:tr h="371267">
                <a:tc>
                  <a:txBody>
                    <a:bodyPr/>
                    <a:lstStyle/>
                    <a:p>
                      <a:r>
                        <a:rPr lang="en-NZ" sz="1000" b="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</a:rPr>
                        <a:t>Awards Dinner Seating</a:t>
                      </a:r>
                    </a:p>
                  </a:txBody>
                  <a:tcPr>
                    <a:solidFill>
                      <a:srgbClr val="05955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NZ" sz="1000" b="0" dirty="0">
                          <a:latin typeface="Arial Rounded MT Bold" panose="020F0704030504030204" pitchFamily="34" charset="0"/>
                        </a:rPr>
                        <a:t>Priority Seating (Entire table at the Awards Dinner)</a:t>
                      </a: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latin typeface="Arial Rounded MT Bold" panose="020F0704030504030204" pitchFamily="34" charset="0"/>
                        </a:rPr>
                        <a:t>4 Reserved seats at the Awards Dinner </a:t>
                      </a:r>
                      <a:endParaRPr lang="en-NZ" sz="1000" b="0" dirty="0">
                        <a:latin typeface="Arial Rounded MT Bold" panose="020F0704030504030204" pitchFamily="34" charset="0"/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latin typeface="Arial Rounded MT Bold" panose="020F0704030504030204" pitchFamily="34" charset="0"/>
                        </a:rPr>
                        <a:t>2 Reserved seats at the Awards Dinner</a:t>
                      </a:r>
                      <a:endParaRPr lang="en-NZ" sz="1000" b="0" dirty="0">
                        <a:latin typeface="Arial Rounded MT Bold" panose="020F070403050403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latin typeface="Arial Rounded MT Bold" panose="020F0704030504030204" pitchFamily="34" charset="0"/>
                        </a:rPr>
                        <a:t>1 reserved seat at the Awards Dinner</a:t>
                      </a:r>
                      <a:endParaRPr lang="en-NZ" sz="1000" b="0" dirty="0">
                        <a:latin typeface="Arial Rounded MT Bold" panose="020F0704030504030204" pitchFamily="34" charset="0"/>
                      </a:endParaRPr>
                    </a:p>
                  </a:txBody>
                  <a:tcPr>
                    <a:solidFill>
                      <a:srgbClr val="FCED0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latin typeface="Arial Rounded MT Bold" panose="020F0704030504030204" pitchFamily="34" charset="0"/>
                        </a:rPr>
                        <a:t>1 reserved seat at the Awards Dinner</a:t>
                      </a:r>
                      <a:endParaRPr lang="en-NZ" sz="1000" b="0" dirty="0">
                        <a:latin typeface="Arial Rounded MT Bold" panose="020F070403050403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3867576"/>
                  </a:ext>
                </a:extLst>
              </a:tr>
              <a:tr h="349959">
                <a:tc>
                  <a:txBody>
                    <a:bodyPr/>
                    <a:lstStyle/>
                    <a:p>
                      <a:r>
                        <a:rPr lang="en-NZ" sz="1000" b="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</a:rPr>
                        <a:t>Event Marketing material</a:t>
                      </a:r>
                    </a:p>
                  </a:txBody>
                  <a:tcPr>
                    <a:solidFill>
                      <a:srgbClr val="05955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NZ" sz="1000" b="0" dirty="0">
                          <a:latin typeface="Arial Rounded MT Bold" panose="020F0704030504030204" pitchFamily="34" charset="0"/>
                        </a:rPr>
                        <a:t>Where appropriate</a:t>
                      </a: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NZ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Where appropriate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NZ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Where appropriate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NZ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Where appropriate</a:t>
                      </a:r>
                    </a:p>
                  </a:txBody>
                  <a:tcPr>
                    <a:solidFill>
                      <a:srgbClr val="FCED0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NZ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Where appropriate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1207614"/>
                  </a:ext>
                </a:extLst>
              </a:tr>
              <a:tr h="349959">
                <a:tc>
                  <a:txBody>
                    <a:bodyPr/>
                    <a:lstStyle/>
                    <a:p>
                      <a:r>
                        <a:rPr lang="en-NZ" sz="1000" b="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</a:rPr>
                        <a:t>PWWA website mention</a:t>
                      </a:r>
                    </a:p>
                  </a:txBody>
                  <a:tcPr>
                    <a:solidFill>
                      <a:srgbClr val="05955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latin typeface="Arial Rounded MT Bold" panose="020F0704030504030204" pitchFamily="34" charset="0"/>
                        </a:rPr>
                        <a:t>Blurb with website link</a:t>
                      </a:r>
                      <a:endParaRPr lang="en-NZ" sz="1000" b="0" dirty="0">
                        <a:latin typeface="Arial Rounded MT Bold" panose="020F070403050403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Blurb with website link</a:t>
                      </a:r>
                      <a:endParaRPr kumimoji="0" lang="en-NZ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 Rounded MT Bold" panose="020F0704030504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Blurb with website link</a:t>
                      </a:r>
                      <a:endParaRPr kumimoji="0" lang="en-NZ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 Rounded MT Bold" panose="020F0704030504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Blurb with website link</a:t>
                      </a:r>
                      <a:endParaRPr kumimoji="0" lang="en-NZ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 Rounded MT Bold" panose="020F0704030504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CED0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Blurb with website link</a:t>
                      </a:r>
                      <a:endParaRPr kumimoji="0" lang="en-NZ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 Rounded MT Bold" panose="020F0704030504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3524702"/>
                  </a:ext>
                </a:extLst>
              </a:tr>
              <a:tr h="3712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000" b="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</a:rPr>
                        <a:t>Host Dinner</a:t>
                      </a:r>
                    </a:p>
                  </a:txBody>
                  <a:tcPr>
                    <a:solidFill>
                      <a:srgbClr val="05955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000" b="0" dirty="0">
                          <a:latin typeface="Arial Rounded MT Bold" panose="020F0704030504030204" pitchFamily="34" charset="0"/>
                        </a:rPr>
                        <a:t>Entire table at the Host Dinner</a:t>
                      </a: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latin typeface="Arial Rounded MT Bold" panose="020F0704030504030204" pitchFamily="34" charset="0"/>
                        </a:rPr>
                        <a:t>4 tickets to the Host Dinner </a:t>
                      </a:r>
                      <a:endParaRPr lang="en-NZ" sz="1000" b="0" dirty="0">
                        <a:latin typeface="Arial Rounded MT Bold" panose="020F0704030504030204" pitchFamily="34" charset="0"/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latin typeface="Arial Rounded MT Bold" panose="020F0704030504030204" pitchFamily="34" charset="0"/>
                        </a:rPr>
                        <a:t>2 tickets to the Host Dinner </a:t>
                      </a:r>
                      <a:endParaRPr lang="en-NZ" sz="1000" b="0" dirty="0">
                        <a:latin typeface="Arial Rounded MT Bold" panose="020F070403050403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latin typeface="Arial Rounded MT Bold" panose="020F0704030504030204" pitchFamily="34" charset="0"/>
                        </a:rPr>
                        <a:t>1 ticket to the Host Dinner </a:t>
                      </a:r>
                      <a:endParaRPr lang="en-NZ" sz="1000" b="0" dirty="0">
                        <a:latin typeface="Arial Rounded MT Bold" panose="020F0704030504030204" pitchFamily="34" charset="0"/>
                      </a:endParaRPr>
                    </a:p>
                  </a:txBody>
                  <a:tcPr>
                    <a:solidFill>
                      <a:srgbClr val="FCED0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NZ" sz="1000" b="0" dirty="0">
                          <a:latin typeface="Arial Rounded MT Bold" panose="020F0704030504030204" pitchFamily="34" charset="0"/>
                        </a:rPr>
                        <a:t>X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6749589"/>
                  </a:ext>
                </a:extLst>
              </a:tr>
              <a:tr h="349959">
                <a:tc>
                  <a:txBody>
                    <a:bodyPr/>
                    <a:lstStyle/>
                    <a:p>
                      <a:r>
                        <a:rPr lang="en-NZ" sz="1000" b="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</a:rPr>
                        <a:t>Demo Presentation</a:t>
                      </a:r>
                    </a:p>
                  </a:txBody>
                  <a:tcPr>
                    <a:solidFill>
                      <a:srgbClr val="05955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NZ" sz="1000" b="0" dirty="0">
                          <a:latin typeface="Arial Rounded MT Bold" panose="020F0704030504030204" pitchFamily="34" charset="0"/>
                        </a:rPr>
                        <a:t>Two slots of 10 minutes </a:t>
                      </a: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NZ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One slot of 10 minutes 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One slot of 10 minutes 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One slot of 10 minutes </a:t>
                      </a:r>
                    </a:p>
                  </a:txBody>
                  <a:tcPr>
                    <a:solidFill>
                      <a:srgbClr val="FCED0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NZ" sz="1000" b="0" dirty="0">
                          <a:latin typeface="Arial Rounded MT Bold" panose="020F0704030504030204" pitchFamily="34" charset="0"/>
                        </a:rPr>
                        <a:t>X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9823666"/>
                  </a:ext>
                </a:extLst>
              </a:tr>
              <a:tr h="371267">
                <a:tc>
                  <a:txBody>
                    <a:bodyPr/>
                    <a:lstStyle/>
                    <a:p>
                      <a:r>
                        <a:rPr lang="en-NZ" sz="1000" b="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</a:rPr>
                        <a:t>Sponsorship Bonus</a:t>
                      </a:r>
                    </a:p>
                  </a:txBody>
                  <a:tcPr>
                    <a:solidFill>
                      <a:srgbClr val="05955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latin typeface="Arial Rounded MT Bold" panose="020F0704030504030204" pitchFamily="34" charset="0"/>
                        </a:rPr>
                        <a:t>Official Sponsor and name for Awards Night </a:t>
                      </a:r>
                      <a:endParaRPr lang="en-NZ" sz="1000" b="0" dirty="0">
                        <a:latin typeface="Arial Rounded MT Bold" panose="020F070403050403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latin typeface="Arial Rounded MT Bold" panose="020F0704030504030204" pitchFamily="34" charset="0"/>
                        </a:rPr>
                        <a:t>X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>
                    <a:solidFill>
                      <a:srgbClr val="FCED0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7925483"/>
                  </a:ext>
                </a:extLst>
              </a:tr>
              <a:tr h="228472">
                <a:tc>
                  <a:txBody>
                    <a:bodyPr/>
                    <a:lstStyle/>
                    <a:p>
                      <a:r>
                        <a:rPr lang="en-NZ" sz="1000" b="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</a:rPr>
                        <a:t>Technical Presentation</a:t>
                      </a:r>
                    </a:p>
                  </a:txBody>
                  <a:tcPr>
                    <a:solidFill>
                      <a:srgbClr val="05955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NZ" sz="1000" b="0" dirty="0">
                          <a:latin typeface="Arial Rounded MT Bold" panose="020F0704030504030204" pitchFamily="34" charset="0"/>
                        </a:rPr>
                        <a:t>One </a:t>
                      </a:r>
                      <a:r>
                        <a:rPr lang="en-NZ" sz="1000" b="0" dirty="0">
                          <a:solidFill>
                            <a:schemeClr val="tx1"/>
                          </a:solidFill>
                          <a:latin typeface="Arial Rounded MT Bold" panose="020F0704030504030204" pitchFamily="34" charset="0"/>
                        </a:rPr>
                        <a:t>slot of 15 minutes</a:t>
                      </a: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NZ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NZ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X</a:t>
                      </a:r>
                      <a:endParaRPr kumimoji="0" lang="en-NZ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 Rounded MT Bold" panose="020F0704030504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NZ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>
                    <a:solidFill>
                      <a:srgbClr val="FCED0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NZ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8427363"/>
                  </a:ext>
                </a:extLst>
              </a:tr>
              <a:tr h="349959">
                <a:tc>
                  <a:txBody>
                    <a:bodyPr/>
                    <a:lstStyle/>
                    <a:p>
                      <a:r>
                        <a:rPr lang="en-NZ" sz="1000" b="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</a:rPr>
                        <a:t>Awards Night Speech</a:t>
                      </a:r>
                    </a:p>
                  </a:txBody>
                  <a:tcPr>
                    <a:solidFill>
                      <a:srgbClr val="05955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latin typeface="Arial Rounded MT Bold" panose="020F0704030504030204" pitchFamily="34" charset="0"/>
                        </a:rPr>
                        <a:t>Speaker at the Awards Dinner</a:t>
                      </a:r>
                      <a:endParaRPr lang="en-NZ" sz="1000" b="0" dirty="0">
                        <a:latin typeface="Arial Rounded MT Bold" panose="020F070403050403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NZ" sz="1000" b="0" dirty="0">
                          <a:latin typeface="Arial Rounded MT Bold" panose="020F0704030504030204" pitchFamily="34" charset="0"/>
                        </a:rPr>
                        <a:t>X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NZ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NZ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>
                    <a:solidFill>
                      <a:srgbClr val="FCED0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NZ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7086423"/>
                  </a:ext>
                </a:extLst>
              </a:tr>
              <a:tr h="371267">
                <a:tc>
                  <a:txBody>
                    <a:bodyPr/>
                    <a:lstStyle/>
                    <a:p>
                      <a:r>
                        <a:rPr lang="en-NZ" sz="1000" b="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</a:rPr>
                        <a:t>Media mention</a:t>
                      </a:r>
                    </a:p>
                  </a:txBody>
                  <a:tcPr>
                    <a:solidFill>
                      <a:srgbClr val="05955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latin typeface="Arial Rounded MT Bold" panose="020F0704030504030204" pitchFamily="34" charset="0"/>
                        </a:rPr>
                        <a:t>Mention in TV, newspapers, and radio</a:t>
                      </a:r>
                      <a:endParaRPr lang="en-NZ" sz="1000" b="0" dirty="0">
                        <a:latin typeface="Arial Rounded MT Bold" panose="020F070403050403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NZ" sz="1000" b="0" dirty="0">
                          <a:latin typeface="Arial Rounded MT Bold" panose="020F0704030504030204" pitchFamily="34" charset="0"/>
                        </a:rPr>
                        <a:t>X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NZ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NZ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>
                    <a:solidFill>
                      <a:srgbClr val="FCED0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NZ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8970789"/>
                  </a:ext>
                </a:extLst>
              </a:tr>
            </a:tbl>
          </a:graphicData>
        </a:graphic>
      </p:graphicFrame>
      <p:pic>
        <p:nvPicPr>
          <p:cNvPr id="1026" name="Picture 2">
            <a:extLst>
              <a:ext uri="{FF2B5EF4-FFF2-40B4-BE49-F238E27FC236}">
                <a16:creationId xmlns:a16="http://schemas.microsoft.com/office/drawing/2014/main" id="{9642CC0A-EC67-2B45-3C21-6C1DCCBAED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9307" y="34114"/>
            <a:ext cx="3179757" cy="564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17EDF3D6-4F95-520C-AC27-AC6B4881AD48}"/>
              </a:ext>
            </a:extLst>
          </p:cNvPr>
          <p:cNvSpPr txBox="1"/>
          <p:nvPr/>
        </p:nvSpPr>
        <p:spPr>
          <a:xfrm>
            <a:off x="189780" y="131748"/>
            <a:ext cx="4287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dirty="0">
                <a:latin typeface="Arial Rounded MT Bold" panose="020F0704030504030204" pitchFamily="34" charset="0"/>
              </a:rPr>
              <a:t>PWWC25 Sponsorship Opportunities</a:t>
            </a:r>
          </a:p>
        </p:txBody>
      </p:sp>
    </p:spTree>
    <p:extLst>
      <p:ext uri="{BB962C8B-B14F-4D97-AF65-F5344CB8AC3E}">
        <p14:creationId xmlns:p14="http://schemas.microsoft.com/office/powerpoint/2010/main" val="22049046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1227</TotalTime>
  <Words>337</Words>
  <Application>Microsoft Office PowerPoint</Application>
  <PresentationFormat>Widescreen</PresentationFormat>
  <Paragraphs>102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Moumita Das Roy</dc:creator>
  <cp:lastModifiedBy>Misileti Satuala</cp:lastModifiedBy>
  <cp:revision>6</cp:revision>
  <dcterms:created xsi:type="dcterms:W3CDTF">2024-02-21T02:15:56Z</dcterms:created>
  <dcterms:modified xsi:type="dcterms:W3CDTF">2025-04-10T21:05:04Z</dcterms:modified>
</cp:coreProperties>
</file>