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D0A"/>
    <a:srgbClr val="1B98F5"/>
    <a:srgbClr val="83C6F9"/>
    <a:srgbClr val="64B9F8"/>
    <a:srgbClr val="CFD5EA"/>
    <a:srgbClr val="05955D"/>
    <a:srgbClr val="4FAFF7"/>
    <a:srgbClr val="000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0136-9EBE-CEE7-316C-1878871CC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32B84-F455-D30E-DFD4-00830B81D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6BB57-FC62-23C1-3AE8-1B519BA3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C8B1D-EC4F-22C3-5C45-CE7E324D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150A0-45FB-1FC3-FC9B-D17707B2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961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21E44-4784-5837-4F0D-89E4F233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44C23-76EF-D9CD-5037-EEC15218B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75AC1-DDF2-5F6F-4D74-1B8ABAF6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665C-F4F5-FA1B-FD87-6FAE1C6D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5A86-1F75-F09A-AC29-628CA2D0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921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FDFE8-AAA6-CFA8-230F-3D28D0D46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83F2A-C926-D664-D137-95FDB83A6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5FC7A-ABB4-3275-9383-A76C9AA0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46D87-5C6C-DA84-F0FB-FE050A4B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8B5CC-5B15-7362-AFCD-B090CB27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22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F03A-DEAD-3F58-2D1C-ECB18E06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51CD5-A7DF-AC91-08E0-5D3D3E151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13D8-60A3-84FC-520D-7C39FD8D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E249A-2820-08A1-6692-775E007E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AF778-C0A4-F06C-C3C1-C8838F7D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79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4850F-9F56-7872-2109-647D195F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4271D-B810-AF8E-473C-C4DAACA4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A0AB-9DC2-D09F-EED0-5ED96E00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3E15F-18FB-2E67-E812-CD6997B9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CC83-2067-5E2C-AE76-5009104F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37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2E425-992D-12F5-457B-B4D3AF43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646E7-62A7-D798-AD26-B939B3294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02C5B-DDAA-C5ED-E64E-B8EA74578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F584B-2855-E580-F9D6-63688ECD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D087E-2D14-9752-C18A-A5E36552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33682-D28B-87A1-D69B-3C2C610E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99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7972-D6F5-A02A-406B-206879C1A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3BE29-28B4-4A86-262D-FF5BA840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8C7CD-F958-34EB-C696-9AB826E75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5821C-7EF9-3493-35F8-45309A241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582B-8270-3007-A747-E7D1EF800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B2F90-C75A-A421-AE27-2611D1E2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7A7138-F4B3-82CA-55A8-E98E210E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6386DE-2EFD-8E27-55CB-A4B4B64D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15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7CF4E-3A4B-0871-40AA-56F73136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A8C52-D574-9707-1BA2-087D0A6B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67936-FD0A-14F5-D9A8-86DB039E4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EF57D-0D13-B65A-B220-5CF31BF5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08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70D366-D8E7-D375-A802-D0B48C25D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5DB63-04BD-38F6-B351-8B9BC4F4F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AB913-80E5-308D-4A9E-7AC1EF7D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34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BDC7E-E3A2-45F9-D15C-D8A887EE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ACED-5120-B1EA-ADB4-AB0E55259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66529-64C5-DF46-F458-BF6631B22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C55AB-36DD-A3A3-5974-DBABFE56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C5F08-EE32-7109-6B55-C59B979D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F4B10-9BD5-4F1B-F10C-40B087A6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135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FE54C-5B4A-DFE1-8E90-093C4B13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307921-D27C-115C-CAA6-7314797C6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F7148-485B-47A7-48BD-368D499E2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970B3-3686-DD09-564B-0525C456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20DF2-8914-382B-E2A3-D3C77577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8A76D-771F-6FB7-A562-436F34E5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169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33B58-BBAE-A61C-3738-F7C2B06FD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29377-9989-C34C-2EEB-EF7C2D0EF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CE02A-E790-54A2-7F72-03382C9D6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6B80-FEBE-414D-BEF1-4CE6D29D0039}" type="datetimeFigureOut">
              <a:rPr lang="en-NZ" smtClean="0"/>
              <a:t>11/04/2025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8950D-655D-8D5F-E84F-FC3AC7CF1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10F9-529B-5AA4-1A3E-7B90905F3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BA04-9465-4EA9-9A40-1CE7FEA98E1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13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0CB1B1-6683-8904-AF35-90B11EECC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25208"/>
              </p:ext>
            </p:extLst>
          </p:nvPr>
        </p:nvGraphicFramePr>
        <p:xfrm>
          <a:off x="189780" y="598715"/>
          <a:ext cx="11818188" cy="619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37">
                  <a:extLst>
                    <a:ext uri="{9D8B030D-6E8A-4147-A177-3AD203B41FA5}">
                      <a16:colId xmlns:a16="http://schemas.microsoft.com/office/drawing/2014/main" val="2657751934"/>
                    </a:ext>
                  </a:extLst>
                </a:gridCol>
                <a:gridCol w="2196859">
                  <a:extLst>
                    <a:ext uri="{9D8B030D-6E8A-4147-A177-3AD203B41FA5}">
                      <a16:colId xmlns:a16="http://schemas.microsoft.com/office/drawing/2014/main" val="298981164"/>
                    </a:ext>
                  </a:extLst>
                </a:gridCol>
                <a:gridCol w="1969698">
                  <a:extLst>
                    <a:ext uri="{9D8B030D-6E8A-4147-A177-3AD203B41FA5}">
                      <a16:colId xmlns:a16="http://schemas.microsoft.com/office/drawing/2014/main" val="2493544354"/>
                    </a:ext>
                  </a:extLst>
                </a:gridCol>
                <a:gridCol w="1969698">
                  <a:extLst>
                    <a:ext uri="{9D8B030D-6E8A-4147-A177-3AD203B41FA5}">
                      <a16:colId xmlns:a16="http://schemas.microsoft.com/office/drawing/2014/main" val="939286559"/>
                    </a:ext>
                  </a:extLst>
                </a:gridCol>
                <a:gridCol w="1969698">
                  <a:extLst>
                    <a:ext uri="{9D8B030D-6E8A-4147-A177-3AD203B41FA5}">
                      <a16:colId xmlns:a16="http://schemas.microsoft.com/office/drawing/2014/main" val="833621567"/>
                    </a:ext>
                  </a:extLst>
                </a:gridCol>
                <a:gridCol w="1969698">
                  <a:extLst>
                    <a:ext uri="{9D8B030D-6E8A-4147-A177-3AD203B41FA5}">
                      <a16:colId xmlns:a16="http://schemas.microsoft.com/office/drawing/2014/main" val="3388156826"/>
                    </a:ext>
                  </a:extLst>
                </a:gridCol>
              </a:tblGrid>
              <a:tr h="285590">
                <a:tc>
                  <a:txBody>
                    <a:bodyPr/>
                    <a:lstStyle/>
                    <a:p>
                      <a:endParaRPr lang="en-NZ" sz="1400" b="0" dirty="0">
                        <a:solidFill>
                          <a:srgbClr val="FF000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b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AWARDS NIGHT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b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POLYNESIA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b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MELANESIA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b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MICRONESIA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200" b="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WOTA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28348"/>
                  </a:ext>
                </a:extLst>
              </a:tr>
              <a:tr h="228472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Sponsorship Fees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b="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$25,000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b="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$12,000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b="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$10,000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b="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$8,000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NZ" sz="1000" b="0" kern="1200" dirty="0">
                          <a:solidFill>
                            <a:schemeClr val="dk1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$5,000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09200"/>
                  </a:ext>
                </a:extLst>
              </a:tr>
              <a:tr h="228472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Free Delegates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0393"/>
                  </a:ext>
                </a:extLst>
              </a:tr>
              <a:tr h="228472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Exhibition Booths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397036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Sponsorship Mention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Throughout conference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Throughout conference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Throughout conference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Throughout conference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Throughout conference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11248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Logo Display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Conference Banner + Individual Banners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Individual Banners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Individual Banners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Individual Banners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Individual Banners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50518"/>
                  </a:ext>
                </a:extLst>
              </a:tr>
              <a:tr h="656857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Display opportunity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Company banner displayed throughout the conference and at the Awards Dinner Venues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Signage displayed throughout the conference with prominent positioning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Signage displayed throughout the conference with prominent positioning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Signage displayed throughout the conference with prominent positioning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Signage displayed throughout the conference with prominent positioning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1309"/>
                  </a:ext>
                </a:extLst>
              </a:tr>
              <a:tr h="514062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Conference bag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Unlimited corporate inserts and promotional items included in conference bag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Four corporate inserts and promotional items included in conference bag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Three corporate inserts and promotional items included in conference bag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Two corporate inserts and promotional items included in conference bag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One corporate insert and promotional items included in conference bag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81534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Awards Dinner Seating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Priority Seating (Entire table at the Awards Dinner)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4 Reserved seats at the Awards Dinner 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2 Reserved seats at the Awards Dinner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1 reserved seat at the Awards Dinner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1 reserved seat at the Awards Dinner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67576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Event Marketing material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Where appropriate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Where appropriate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Where appropriate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Where appropriate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Where appropriate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07614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PWWA website mention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Blurb with website link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Blurb with website link</a:t>
                      </a:r>
                      <a:endParaRPr kumimoji="0" lang="en-NZ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Blurb with website link</a:t>
                      </a:r>
                      <a:endParaRPr kumimoji="0" lang="en-NZ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Blurb with website link</a:t>
                      </a:r>
                      <a:endParaRPr kumimoji="0" lang="en-NZ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Blurb with website link</a:t>
                      </a:r>
                      <a:endParaRPr kumimoji="0" lang="en-NZ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24702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Host Dinner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Entire table at the Host Dinner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4 tickets to the Host Dinner 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2 tickets to the Host Dinner 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1 ticket to the Host Dinner 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49589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Demo Presentation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Two slots of 10 minutes 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One slot of 10 minutes 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One slot of 10 minutes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One slot of 10 minutes 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23666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Sponsorship Bonus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Official Sponsor and name for Awards Night 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25483"/>
                  </a:ext>
                </a:extLst>
              </a:tr>
              <a:tr h="228472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Technical Presentation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One </a:t>
                      </a:r>
                      <a:r>
                        <a:rPr lang="en-NZ" sz="10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slot of 15 minutes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  <a:endParaRPr kumimoji="0" lang="en-NZ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27363"/>
                  </a:ext>
                </a:extLst>
              </a:tr>
              <a:tr h="349959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Awards Night Speech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Speaker at the Awards Dinner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86423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r>
                        <a:rPr lang="en-NZ" sz="10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Media mention</a:t>
                      </a:r>
                    </a:p>
                  </a:txBody>
                  <a:tcPr>
                    <a:solidFill>
                      <a:srgbClr val="05955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 Rounded MT Bold" panose="020F0704030504030204" pitchFamily="34" charset="0"/>
                        </a:rPr>
                        <a:t>Mention in TV, newspapers, and radio</a:t>
                      </a:r>
                      <a:endParaRPr lang="en-NZ" sz="1000" b="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000" b="0" dirty="0">
                          <a:latin typeface="Arial Rounded MT Bold" panose="020F0704030504030204" pitchFamily="34" charset="0"/>
                        </a:rPr>
                        <a:t>X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rgbClr val="FCED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970789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9642CC0A-EC67-2B45-3C21-6C1DCCBAE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307" y="34114"/>
            <a:ext cx="3179757" cy="56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EDF3D6-4F95-520C-AC27-AC6B4881AD48}"/>
              </a:ext>
            </a:extLst>
          </p:cNvPr>
          <p:cNvSpPr txBox="1"/>
          <p:nvPr/>
        </p:nvSpPr>
        <p:spPr>
          <a:xfrm>
            <a:off x="189780" y="131748"/>
            <a:ext cx="428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latin typeface="Arial Rounded MT Bold" panose="020F0704030504030204" pitchFamily="34" charset="0"/>
              </a:rPr>
              <a:t>PWWC25 Sponsorship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20490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337</Words>
  <Application>Microsoft Office PowerPoint</Application>
  <PresentationFormat>Widescreen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Moumita Das Roy</dc:creator>
  <cp:lastModifiedBy>Misileti Satuala</cp:lastModifiedBy>
  <cp:revision>6</cp:revision>
  <dcterms:created xsi:type="dcterms:W3CDTF">2024-02-21T02:15:56Z</dcterms:created>
  <dcterms:modified xsi:type="dcterms:W3CDTF">2025-04-10T21:05:04Z</dcterms:modified>
</cp:coreProperties>
</file>