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93400" cy="7556500"/>
  <p:notesSz cx="6858000" cy="9144000"/>
  <p:embeddedFontLst>
    <p:embeddedFont>
      <p:font typeface="Open Sans Bold" charset="1" panose="020B0806030504020204"/>
      <p:regular r:id="rId16"/>
    </p:embeddedFont>
    <p:embeddedFont>
      <p:font typeface="Open Sans" charset="1" panose="020B0606030504020204"/>
      <p:regular r:id="rId17"/>
    </p:embeddedFont>
    <p:embeddedFont>
      <p:font typeface="Arimo" charset="1" panose="020B0604020202020204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2" id="2"/>
          <p:cNvGraphicFramePr>
            <a:graphicFrameLocks noGrp="true"/>
          </p:cNvGraphicFramePr>
          <p:nvPr/>
        </p:nvGraphicFramePr>
        <p:xfrm>
          <a:off x="469097" y="264965"/>
          <a:ext cx="9753806" cy="7036313"/>
        </p:xfrm>
        <a:graphic>
          <a:graphicData uri="http://schemas.openxmlformats.org/drawingml/2006/table">
            <a:tbl>
              <a:tblPr/>
              <a:tblGrid>
                <a:gridCol w="1950761"/>
                <a:gridCol w="1950761"/>
                <a:gridCol w="1950761"/>
                <a:gridCol w="1950761"/>
                <a:gridCol w="1950761"/>
              </a:tblGrid>
              <a:tr h="774399">
                <a:tc gridSpan="4">
                  <a:txBody>
                    <a:bodyPr anchor="t" rtlCol="false"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r>
                        <a:rPr lang="en-US" sz="1899" b="true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JB Conseil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r>
                        <a:rPr lang="en-US" sz="1899" b="true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JB Conseil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r>
                        <a:rPr lang="en-US" sz="1899" b="true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JB Conseil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r>
                        <a:rPr lang="en-US" sz="1899" b="true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JB Conseil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59"/>
                        </a:lnSpc>
                        <a:defRPr/>
                      </a:pPr>
                      <a:r>
                        <a:rPr lang="en-US" sz="1899" b="true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Mes clients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0044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239"/>
                        </a:lnSpc>
                        <a:defRPr/>
                      </a:pPr>
                      <a:r>
                        <a:rPr lang="en-US" sz="1599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L’expérience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239"/>
                        </a:lnSpc>
                        <a:defRPr/>
                      </a:pPr>
                      <a:r>
                        <a:rPr lang="en-US" sz="1599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Services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239"/>
                        </a:lnSpc>
                        <a:defRPr/>
                      </a:pPr>
                      <a:r>
                        <a:rPr lang="en-US" sz="1599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Prestations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239"/>
                        </a:lnSpc>
                        <a:defRPr/>
                      </a:pPr>
                      <a:r>
                        <a:rPr lang="en-US" sz="1599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Proposition de valeur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239"/>
                        </a:lnSpc>
                        <a:defRPr/>
                      </a:pPr>
                      <a:r>
                        <a:rPr lang="en-US" sz="1599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Secteur d’activités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0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271870">
                <a:tc>
                  <a:txBody>
                    <a:bodyPr anchor="t" rtlCol="false"/>
                    <a:lstStyle/>
                    <a:p>
                      <a:pPr algn="just">
                        <a:lnSpc>
                          <a:spcPts val="2701"/>
                        </a:lnSpc>
                        <a:defRPr/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Auditeur &amp; qualiticien depuis plus de 30 ans </a:t>
                      </a:r>
                      <a:endParaRPr lang="en-US" sz="1100"/>
                    </a:p>
                    <a:p>
                      <a:pPr algn="just">
                        <a:lnSpc>
                          <a:spcPts val="2701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Depuis 25 ans dans le secteur social &amp; médico-social </a:t>
                      </a:r>
                    </a:p>
                    <a:p>
                      <a:pPr algn="just">
                        <a:lnSpc>
                          <a:spcPts val="2701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Depuis 15 ans en tant qu’entrepreneur </a:t>
                      </a:r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just">
                        <a:lnSpc>
                          <a:spcPts val="1959"/>
                        </a:lnSpc>
                        <a:defRPr/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Conseil &amp; audit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just">
                        <a:lnSpc>
                          <a:spcPts val="2379"/>
                        </a:lnSpc>
                        <a:defRPr/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Autoévaluation HAS </a:t>
                      </a:r>
                      <a:endParaRPr lang="en-US" sz="1100"/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Sécurisation évaluation externe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Gestion des risques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Démarche qualité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Démarche RSO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Régulation de la charge de travail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Parcours de l’usager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Documents légaux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Approche processus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Etc. </a:t>
                      </a:r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just">
                        <a:lnSpc>
                          <a:spcPts val="2379"/>
                        </a:lnSpc>
                        <a:defRPr/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Coûts d’intervention mesurés grâce aux économies d’échelle et d’expérience réalisées </a:t>
                      </a:r>
                      <a:endParaRPr lang="en-US" sz="1100"/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Modèles personnalisés aux besoins </a:t>
                      </a:r>
                    </a:p>
                    <a:p>
                      <a:pPr algn="just">
                        <a:lnSpc>
                          <a:spcPts val="2379"/>
                        </a:lnSpc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Résultats concrets, mesurables et durables </a:t>
                      </a:r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just">
                        <a:lnSpc>
                          <a:spcPts val="2379"/>
                        </a:lnSpc>
                        <a:defRPr/>
                      </a:pPr>
                      <a:r>
                        <a:rPr lang="en-US" sz="1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Etablissements et services sociaux et médico sociaux </a:t>
                      </a:r>
                      <a:endParaRPr lang="en-US" sz="1100"/>
                    </a:p>
                  </a:txBody>
                  <a:tcPr marL="142875" marR="142875" marT="142875" marB="142875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Optimisation système documentaire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7547" y="2492350"/>
            <a:ext cx="4790946" cy="3225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Diagnostic initial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Simplification et structuration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Actualisation des contenus et des supports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Gestion de l’accessibilité et de la dématérialisation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Gestion des règles d’administration des documents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Formation et sensibilisation des équipes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Suivi et amélioration continue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23832" y="2492349"/>
            <a:ext cx="4703284" cy="32258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Accès simplifié à l’information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Réduction des doublons et des pertes de temps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Harmonisation des pratiques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Renforcement de la conformité réglementaire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Gain en productivité pour les équipes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Réduction des coûts et des irritants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Performance opérationnelle accrue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Sécurisation des critères impératifs du référentiel HAS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3832" y="2746692"/>
            <a:ext cx="4703284" cy="32512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Pas de plan d’actions spécifique “critère impératif” ou plan d’actions limité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Réduction du risque “contrôle autorité”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Personnels acculturés/sensibilisés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Rapport d’évaluation externe positif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Critères impératifs sécurisés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756852"/>
            <a:ext cx="4790946" cy="366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9" indent="-205105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Sensibiliser v</a:t>
            </a:r>
            <a:r>
              <a:rPr lang="en-US" sz="18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os équipes</a:t>
            </a:r>
          </a:p>
          <a:p>
            <a:pPr algn="l" marL="410209" indent="-205105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Auditer les critères impératifs</a:t>
            </a:r>
          </a:p>
          <a:p>
            <a:pPr algn="l" marL="410209" indent="-205105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Vérifier l'existence des éléments de preuve nécessaires et suffisants</a:t>
            </a:r>
          </a:p>
          <a:p>
            <a:pPr algn="l" marL="410209" indent="-205105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Accompagner le déploiement de votre plan d'actions sur 6 mois</a:t>
            </a:r>
          </a:p>
          <a:p>
            <a:pPr algn="l" marL="410209" indent="-205105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Coacher les professionnels et la direction qui répondront aux interviews des évaluateurs.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Plan de gestion de crise et de continuité de l’activité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3832" y="2746692"/>
            <a:ext cx="4703284" cy="24320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Respect de la règlementation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Gestion de crise optimisée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Actualisation des données facilitée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Sensibilisation des acteurs internes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Renforcement positif de la réputation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Critère impératif PGCCA sécurisé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492350"/>
            <a:ext cx="4790946" cy="3949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Identification des risques prioritaires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Cotation des risques et mise en place d’un plan d’actions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Création de l’annuaire gestion de crise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Elaboration d’un ou plusieurs PCA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Elaboration de la procédure de gestion de crise 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Elaboration d’un programme de simulations &amp; RETEX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Automatisation d’un fichier Excel pour la saisie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Régulation de la charge de travail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3832" y="2746692"/>
            <a:ext cx="4703284" cy="28416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Organisation clarifiée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Fonctionnement simplifié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Prise de décision facilitée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 bonne ressource au bon endroit, au bon moment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Marge de manoeuvre retrouvée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Climat social apaisé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492350"/>
            <a:ext cx="4790946" cy="3225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Evaluation de la charge de travail réelle, prescrite, et subjective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Identification, qualification et quantification des irritants/dysfonctionnements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Clarification des périmètres de fonction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Clarification des articulations pluridisciplinaires/interdisciplinaires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Identification, classification et priorisation des urgences 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Autoévaluation HAS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7547" y="2492350"/>
            <a:ext cx="4790946" cy="3949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Autoévaluation du référentiel HAS en totalité ou partie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Elaboration d’un plan d’actions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Accompagnement du déploiement de votre plan d'actions sur 6 mois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Formation des référents/animateurs "qualité"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Sensibilisation des personnels aux enjeux du référentiel HAS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Accompagnement au choix de l’évaluateur externe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23832" y="2746692"/>
            <a:ext cx="4703284" cy="28416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Relais “qualité” acculturé et opérationnel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Personnels sensibilisés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Démarche d’amélioration continue pérenne</a:t>
            </a:r>
          </a:p>
          <a:p>
            <a:pPr algn="l" marL="410206" indent="-205103" lvl="1">
              <a:lnSpc>
                <a:spcPts val="3229"/>
              </a:lnSpc>
              <a:buFont typeface="Arial"/>
              <a:buChar char="•"/>
            </a:pPr>
            <a:r>
              <a:rPr lang="en-US" sz="1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Réalisation de l’évaluation externe facilitée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Démarche qualité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7547" y="2492350"/>
            <a:ext cx="4790946" cy="3949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Diagnostic initial 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Définition de la politique qualité/SMQ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Mise en place de la gouvernance qualité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Formation et mobilisation des équipes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Formalisation des outils et processus qualité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Mise en œuvre des actions d’amélioration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Suivi et évaluation continue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Préparation et passage des évaluations externes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Pérennisation de la démarche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23832" y="2765742"/>
            <a:ext cx="4703284" cy="35877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Sécurisation réglementaire et anticipation des contrôles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Amélioration de la qualité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Optimisation de la gestion et des ressources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Mobilisation et engagement des équipes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Renforcement de la réputation et de l’attractivité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Pérennité et résilience de l’établissement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Retour sur investissement tangible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Approche processus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7547" y="2492350"/>
            <a:ext cx="4790946" cy="286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Identification des processus existants et des axes d’amélioration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Définition des processus clés 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Création de fiches processus, indicateurs, et tableaux de bord adaptés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Sensibilisation des équipes et intégration des parties prenantes.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Suivi et évaluation continue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23832" y="2765742"/>
            <a:ext cx="4703284" cy="28638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Meilleure compréhension et maîtrise des activités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Amélioration continue de la qualité des prestations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Organisation plus efficace et performante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Mobilisation et valorisation des équipes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Evolution du dispositif d’évaluation HAS anticipée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Parcours usager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7547" y="2492350"/>
            <a:ext cx="4790946" cy="3225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Identifier les besoins et poser les bases du projet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Définir les étapes clés du parcours et les processus associés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Mettre en œuvre le parcours usager dans les pratiques quotidiennes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Mesurer l’efficacité et ajuster les pratiques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Ancrer le parcours usager dans les pratiques de l’établissement/service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658086" y="2776105"/>
            <a:ext cx="4703284" cy="35877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Prise en charge personnalisée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Satisfaction accrue des usagers et familles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Fluidité du parcours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Optimisation de l’organisation interne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Risques inhérents au parcours usager maitrisés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Valorisation et mobilisation des équipes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Gestion rationnelle des budgets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Rationalisation des parcours complexes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Gestion améliorée des parties prenantes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7547" y="2013054"/>
            <a:ext cx="4790946" cy="4790946"/>
          </a:xfrm>
          <a:custGeom>
            <a:avLst/>
            <a:gdLst/>
            <a:ahLst/>
            <a:cxnLst/>
            <a:rect r="r" b="b" t="t" l="l"/>
            <a:pathLst>
              <a:path h="4790946" w="4790946">
                <a:moveTo>
                  <a:pt x="0" y="0"/>
                </a:moveTo>
                <a:lnTo>
                  <a:pt x="4790946" y="0"/>
                </a:lnTo>
                <a:lnTo>
                  <a:pt x="4790946" y="4790946"/>
                </a:lnTo>
                <a:lnTo>
                  <a:pt x="0" y="47909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680001" y="2013054"/>
            <a:ext cx="4747115" cy="4790946"/>
            <a:chOff x="0" y="0"/>
            <a:chExt cx="1701259" cy="17169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701259" cy="1716967"/>
            </a:xfrm>
            <a:custGeom>
              <a:avLst/>
              <a:gdLst/>
              <a:ahLst/>
              <a:cxnLst/>
              <a:rect r="r" b="b" t="t" l="l"/>
              <a:pathLst>
                <a:path h="1716967" w="1701259">
                  <a:moveTo>
                    <a:pt x="0" y="0"/>
                  </a:moveTo>
                  <a:lnTo>
                    <a:pt x="1701259" y="0"/>
                  </a:lnTo>
                  <a:lnTo>
                    <a:pt x="1701259" y="1716967"/>
                  </a:lnTo>
                  <a:lnTo>
                    <a:pt x="0" y="171696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701259" cy="17455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465781" y="310586"/>
            <a:ext cx="10075738" cy="615348"/>
            <a:chOff x="0" y="0"/>
            <a:chExt cx="3610917" cy="22052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10917" cy="220527"/>
            </a:xfrm>
            <a:custGeom>
              <a:avLst/>
              <a:gdLst/>
              <a:ahLst/>
              <a:cxnLst/>
              <a:rect r="r" b="b" t="t" l="l"/>
              <a:pathLst>
                <a:path h="220527" w="3610917">
                  <a:moveTo>
                    <a:pt x="3407717" y="0"/>
                  </a:moveTo>
                  <a:cubicBezTo>
                    <a:pt x="3519941" y="0"/>
                    <a:pt x="3610917" y="49367"/>
                    <a:pt x="3610917" y="110263"/>
                  </a:cubicBezTo>
                  <a:cubicBezTo>
                    <a:pt x="3610917" y="171160"/>
                    <a:pt x="3519941" y="220527"/>
                    <a:pt x="3407717" y="220527"/>
                  </a:cubicBezTo>
                  <a:lnTo>
                    <a:pt x="203200" y="220527"/>
                  </a:lnTo>
                  <a:cubicBezTo>
                    <a:pt x="90976" y="220527"/>
                    <a:pt x="0" y="171160"/>
                    <a:pt x="0" y="110263"/>
                  </a:cubicBezTo>
                  <a:cubicBezTo>
                    <a:pt x="0" y="4936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22222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3610917" cy="2681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219"/>
                </a:lnSpc>
              </a:pPr>
              <a:r>
                <a:rPr lang="en-US" b="true" sz="2299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RSO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680001" y="2098560"/>
            <a:ext cx="472520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Vos gains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7547" y="2492350"/>
            <a:ext cx="4790946" cy="3949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Evaluation initiale et diagnostic des pratiques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Elaboration de la stratégie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Production d’un plan d’actions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Communication et sensibilisation des parties intéressées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Mesure et suivi des KPI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Amélioration continue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Développement des partenariats et des collaborations</a:t>
            </a:r>
          </a:p>
          <a:p>
            <a:pPr algn="l" marL="367031" indent="-183515" lvl="1">
              <a:lnSpc>
                <a:spcPts val="2890"/>
              </a:lnSpc>
              <a:buFont typeface="Arial"/>
              <a:buChar char="•"/>
            </a:pPr>
            <a:r>
              <a:rPr lang="en-US" sz="1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Reporting et recherche de certification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07547" y="2098560"/>
            <a:ext cx="4790946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 prestation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7547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Proposition de valeur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58086" y="1268834"/>
            <a:ext cx="4703284" cy="372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Client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23832" y="2492349"/>
            <a:ext cx="4703284" cy="28638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Image valorisée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Satisfaction des PI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Renforcement du sens au travail 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Amélioration du climat social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Attractivité pour les talents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Gestion optimisée des ressources</a:t>
            </a:r>
          </a:p>
          <a:p>
            <a:pPr algn="l" marL="367027" indent="-183514" lvl="1">
              <a:lnSpc>
                <a:spcPts val="2889"/>
              </a:lnSpc>
              <a:buFont typeface="Arial"/>
              <a:buChar char="•"/>
            </a:pPr>
            <a:r>
              <a:rPr lang="en-US" sz="16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Respect des réglementations environnementales et sociales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DAGcRp3QBhc</dc:identifier>
  <dcterms:modified xsi:type="dcterms:W3CDTF">2011-08-01T06:04:30Z</dcterms:modified>
  <cp:revision>1</cp:revision>
  <dc:title>Prestations site internet</dc:title>
</cp:coreProperties>
</file>