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 id="267" r:id="rId3"/>
    <p:sldId id="257" r:id="rId4"/>
    <p:sldId id="258" r:id="rId5"/>
    <p:sldId id="259" r:id="rId6"/>
    <p:sldId id="268" r:id="rId7"/>
    <p:sldId id="260" r:id="rId8"/>
    <p:sldId id="261" r:id="rId9"/>
    <p:sldId id="262" r:id="rId10"/>
    <p:sldId id="265" r:id="rId11"/>
    <p:sldId id="263" r:id="rId12"/>
    <p:sldId id="266" r:id="rId13"/>
    <p:sldId id="26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BDD7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2" autoAdjust="0"/>
    <p:restoredTop sz="96817" autoAdjust="0"/>
  </p:normalViewPr>
  <p:slideViewPr>
    <p:cSldViewPr snapToGrid="0">
      <p:cViewPr varScale="1">
        <p:scale>
          <a:sx n="122" d="100"/>
          <a:sy n="122" d="100"/>
        </p:scale>
        <p:origin x="96"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881060C-B8EC-49B7-8B54-F9CB4F6F4459}" type="datetimeFigureOut">
              <a:rPr lang="en-US" smtClean="0"/>
              <a:t>2/21/2025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254DB9-4D87-4AAA-95D6-7F24E9D144DD}" type="slidenum">
              <a:rPr lang="en-US" smtClean="0"/>
              <a:t>‹#›</a:t>
            </a:fld>
            <a:endParaRPr lang="en-US"/>
          </a:p>
        </p:txBody>
      </p:sp>
      <p:pic>
        <p:nvPicPr>
          <p:cNvPr id="7" name="Picture 6"/>
          <p:cNvPicPr>
            <a:picLocks noChangeAspect="1"/>
          </p:cNvPicPr>
          <p:nvPr userDrawn="1"/>
        </p:nvPicPr>
        <p:blipFill>
          <a:blip r:embed="rId2" cstate="print">
            <a:extLst>
              <a:ext uri="{BEBA8EAE-BF5A-486C-A8C5-ECC9F3942E4B}">
                <a14:imgProps xmlns:a14="http://schemas.microsoft.com/office/drawing/2010/main">
                  <a14:imgLayer r:embed="rId3">
                    <a14:imgEffect>
                      <a14:artisticCrisscrossEtching/>
                    </a14:imgEffect>
                    <a14:imgEffect>
                      <a14:colorTemperature colorTemp="6311"/>
                    </a14:imgEffect>
                  </a14:imgLayer>
                </a14:imgProps>
              </a:ext>
              <a:ext uri="{28A0092B-C50C-407E-A947-70E740481C1C}">
                <a14:useLocalDpi xmlns:a14="http://schemas.microsoft.com/office/drawing/2010/main" val="0"/>
              </a:ext>
            </a:extLst>
          </a:blip>
          <a:stretch>
            <a:fillRect/>
          </a:stretch>
        </p:blipFill>
        <p:spPr>
          <a:xfrm>
            <a:off x="220582" y="85970"/>
            <a:ext cx="625619" cy="633045"/>
          </a:xfrm>
          <a:prstGeom prst="rect">
            <a:avLst/>
          </a:prstGeom>
          <a:effectLst>
            <a:glow rad="127000">
              <a:schemeClr val="bg1"/>
            </a:glow>
          </a:effectLst>
        </p:spPr>
      </p:pic>
    </p:spTree>
    <p:extLst>
      <p:ext uri="{BB962C8B-B14F-4D97-AF65-F5344CB8AC3E}">
        <p14:creationId xmlns:p14="http://schemas.microsoft.com/office/powerpoint/2010/main" val="2762227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81060C-B8EC-49B7-8B54-F9CB4F6F4459}" type="datetimeFigureOut">
              <a:rPr lang="en-US" smtClean="0"/>
              <a:t>2/21/2025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254DB9-4D87-4AAA-95D6-7F24E9D144DD}" type="slidenum">
              <a:rPr lang="en-US" smtClean="0"/>
              <a:t>‹#›</a:t>
            </a:fld>
            <a:endParaRPr lang="en-US"/>
          </a:p>
        </p:txBody>
      </p:sp>
    </p:spTree>
    <p:extLst>
      <p:ext uri="{BB962C8B-B14F-4D97-AF65-F5344CB8AC3E}">
        <p14:creationId xmlns:p14="http://schemas.microsoft.com/office/powerpoint/2010/main" val="4006685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81060C-B8EC-49B7-8B54-F9CB4F6F4459}" type="datetimeFigureOut">
              <a:rPr lang="en-US" smtClean="0"/>
              <a:t>2/21/2025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254DB9-4D87-4AAA-95D6-7F24E9D144DD}" type="slidenum">
              <a:rPr lang="en-US" smtClean="0"/>
              <a:t>‹#›</a:t>
            </a:fld>
            <a:endParaRPr lang="en-US"/>
          </a:p>
        </p:txBody>
      </p:sp>
    </p:spTree>
    <p:extLst>
      <p:ext uri="{BB962C8B-B14F-4D97-AF65-F5344CB8AC3E}">
        <p14:creationId xmlns:p14="http://schemas.microsoft.com/office/powerpoint/2010/main" val="3350748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81060C-B8EC-49B7-8B54-F9CB4F6F4459}" type="datetimeFigureOut">
              <a:rPr lang="en-US" smtClean="0"/>
              <a:t>2/21/2025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254DB9-4D87-4AAA-95D6-7F24E9D144DD}" type="slidenum">
              <a:rPr lang="en-US" smtClean="0"/>
              <a:t>‹#›</a:t>
            </a:fld>
            <a:endParaRPr lang="en-US"/>
          </a:p>
        </p:txBody>
      </p:sp>
    </p:spTree>
    <p:extLst>
      <p:ext uri="{BB962C8B-B14F-4D97-AF65-F5344CB8AC3E}">
        <p14:creationId xmlns:p14="http://schemas.microsoft.com/office/powerpoint/2010/main" val="748162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881060C-B8EC-49B7-8B54-F9CB4F6F4459}" type="datetimeFigureOut">
              <a:rPr lang="en-US" smtClean="0"/>
              <a:t>2/21/2025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254DB9-4D87-4AAA-95D6-7F24E9D144DD}" type="slidenum">
              <a:rPr lang="en-US" smtClean="0"/>
              <a:t>‹#›</a:t>
            </a:fld>
            <a:endParaRPr lang="en-US"/>
          </a:p>
        </p:txBody>
      </p:sp>
    </p:spTree>
    <p:extLst>
      <p:ext uri="{BB962C8B-B14F-4D97-AF65-F5344CB8AC3E}">
        <p14:creationId xmlns:p14="http://schemas.microsoft.com/office/powerpoint/2010/main" val="745604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881060C-B8EC-49B7-8B54-F9CB4F6F4459}" type="datetimeFigureOut">
              <a:rPr lang="en-US" smtClean="0"/>
              <a:t>2/21/2025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254DB9-4D87-4AAA-95D6-7F24E9D144DD}" type="slidenum">
              <a:rPr lang="en-US" smtClean="0"/>
              <a:t>‹#›</a:t>
            </a:fld>
            <a:endParaRPr lang="en-US"/>
          </a:p>
        </p:txBody>
      </p:sp>
    </p:spTree>
    <p:extLst>
      <p:ext uri="{BB962C8B-B14F-4D97-AF65-F5344CB8AC3E}">
        <p14:creationId xmlns:p14="http://schemas.microsoft.com/office/powerpoint/2010/main" val="505654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881060C-B8EC-49B7-8B54-F9CB4F6F4459}" type="datetimeFigureOut">
              <a:rPr lang="en-US" smtClean="0"/>
              <a:t>2/21/2025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254DB9-4D87-4AAA-95D6-7F24E9D144DD}" type="slidenum">
              <a:rPr lang="en-US" smtClean="0"/>
              <a:t>‹#›</a:t>
            </a:fld>
            <a:endParaRPr lang="en-US"/>
          </a:p>
        </p:txBody>
      </p:sp>
    </p:spTree>
    <p:extLst>
      <p:ext uri="{BB962C8B-B14F-4D97-AF65-F5344CB8AC3E}">
        <p14:creationId xmlns:p14="http://schemas.microsoft.com/office/powerpoint/2010/main" val="709677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881060C-B8EC-49B7-8B54-F9CB4F6F4459}" type="datetimeFigureOut">
              <a:rPr lang="en-US" smtClean="0"/>
              <a:t>2/21/2025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254DB9-4D87-4AAA-95D6-7F24E9D144DD}" type="slidenum">
              <a:rPr lang="en-US" smtClean="0"/>
              <a:t>‹#›</a:t>
            </a:fld>
            <a:endParaRPr lang="en-US"/>
          </a:p>
        </p:txBody>
      </p:sp>
    </p:spTree>
    <p:extLst>
      <p:ext uri="{BB962C8B-B14F-4D97-AF65-F5344CB8AC3E}">
        <p14:creationId xmlns:p14="http://schemas.microsoft.com/office/powerpoint/2010/main" val="1553541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81060C-B8EC-49B7-8B54-F9CB4F6F4459}" type="datetimeFigureOut">
              <a:rPr lang="en-US" smtClean="0"/>
              <a:t>2/21/2025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254DB9-4D87-4AAA-95D6-7F24E9D144DD}" type="slidenum">
              <a:rPr lang="en-US" smtClean="0"/>
              <a:t>‹#›</a:t>
            </a:fld>
            <a:endParaRPr lang="en-US"/>
          </a:p>
        </p:txBody>
      </p:sp>
    </p:spTree>
    <p:extLst>
      <p:ext uri="{BB962C8B-B14F-4D97-AF65-F5344CB8AC3E}">
        <p14:creationId xmlns:p14="http://schemas.microsoft.com/office/powerpoint/2010/main" val="3874623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881060C-B8EC-49B7-8B54-F9CB4F6F4459}" type="datetimeFigureOut">
              <a:rPr lang="en-US" smtClean="0"/>
              <a:t>2/21/2025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254DB9-4D87-4AAA-95D6-7F24E9D144DD}" type="slidenum">
              <a:rPr lang="en-US" smtClean="0"/>
              <a:t>‹#›</a:t>
            </a:fld>
            <a:endParaRPr lang="en-US"/>
          </a:p>
        </p:txBody>
      </p:sp>
    </p:spTree>
    <p:extLst>
      <p:ext uri="{BB962C8B-B14F-4D97-AF65-F5344CB8AC3E}">
        <p14:creationId xmlns:p14="http://schemas.microsoft.com/office/powerpoint/2010/main" val="1024014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881060C-B8EC-49B7-8B54-F9CB4F6F4459}" type="datetimeFigureOut">
              <a:rPr lang="en-US" smtClean="0"/>
              <a:t>2/21/2025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254DB9-4D87-4AAA-95D6-7F24E9D144DD}" type="slidenum">
              <a:rPr lang="en-US" smtClean="0"/>
              <a:t>‹#›</a:t>
            </a:fld>
            <a:endParaRPr lang="en-US"/>
          </a:p>
        </p:txBody>
      </p:sp>
    </p:spTree>
    <p:extLst>
      <p:ext uri="{BB962C8B-B14F-4D97-AF65-F5344CB8AC3E}">
        <p14:creationId xmlns:p14="http://schemas.microsoft.com/office/powerpoint/2010/main" val="3447004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81060C-B8EC-49B7-8B54-F9CB4F6F4459}" type="datetimeFigureOut">
              <a:rPr lang="en-US" smtClean="0"/>
              <a:t>2/21/2025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254DB9-4D87-4AAA-95D6-7F24E9D144DD}" type="slidenum">
              <a:rPr lang="en-US" smtClean="0"/>
              <a:t>‹#›</a:t>
            </a:fld>
            <a:endParaRPr lang="en-US"/>
          </a:p>
        </p:txBody>
      </p:sp>
    </p:spTree>
    <p:extLst>
      <p:ext uri="{BB962C8B-B14F-4D97-AF65-F5344CB8AC3E}">
        <p14:creationId xmlns:p14="http://schemas.microsoft.com/office/powerpoint/2010/main" val="27822303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microsoft.com/office/2007/relationships/hdphoto" Target="../media/hdphoto2.wdp"/></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 Id="rId4" Type="http://schemas.microsoft.com/office/2007/relationships/hdphoto" Target="../media/hdphoto2.wdp"/></Relationships>
</file>

<file path=ppt/slides/_rels/slide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0216" y="1430215"/>
            <a:ext cx="9144000" cy="747835"/>
          </a:xfrm>
        </p:spPr>
        <p:txBody>
          <a:bodyPr>
            <a:normAutofit fontScale="90000"/>
          </a:bodyPr>
          <a:lstStyle/>
          <a:p>
            <a:r>
              <a:rPr lang="en-US" sz="4800" b="1" dirty="0" smtClean="0">
                <a:latin typeface=" Arial"/>
              </a:rPr>
              <a:t>Assessment Hot Wash</a:t>
            </a:r>
            <a:endParaRPr lang="en-US" sz="4800" b="1" dirty="0">
              <a:latin typeface=" Arial"/>
            </a:endParaRPr>
          </a:p>
        </p:txBody>
      </p:sp>
      <p:sp>
        <p:nvSpPr>
          <p:cNvPr id="6" name="Title 1"/>
          <p:cNvSpPr txBox="1">
            <a:spLocks/>
          </p:cNvSpPr>
          <p:nvPr/>
        </p:nvSpPr>
        <p:spPr>
          <a:xfrm>
            <a:off x="3681046" y="2758832"/>
            <a:ext cx="4771532" cy="120064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70000"/>
              </a:lnSpc>
            </a:pPr>
            <a:r>
              <a:rPr lang="en-US" sz="2400" smtClean="0">
                <a:latin typeface=" Arial"/>
              </a:rPr>
              <a:t>Global Financial Corporation</a:t>
            </a:r>
          </a:p>
          <a:p>
            <a:pPr>
              <a:lnSpc>
                <a:spcPct val="170000"/>
              </a:lnSpc>
            </a:pPr>
            <a:r>
              <a:rPr lang="en-US" sz="2400" smtClean="0">
                <a:latin typeface=" Arial"/>
              </a:rPr>
              <a:t>20 Februrary 2024</a:t>
            </a:r>
            <a:endParaRPr lang="en-US" sz="2400" dirty="0">
              <a:latin typeface=" Arial"/>
            </a:endParaRPr>
          </a:p>
        </p:txBody>
      </p:sp>
    </p:spTree>
    <p:extLst>
      <p:ext uri="{BB962C8B-B14F-4D97-AF65-F5344CB8AC3E}">
        <p14:creationId xmlns:p14="http://schemas.microsoft.com/office/powerpoint/2010/main" val="20119835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796" y="176341"/>
            <a:ext cx="9386452" cy="539750"/>
          </a:xfrm>
        </p:spPr>
        <p:txBody>
          <a:bodyPr>
            <a:normAutofit fontScale="90000"/>
          </a:bodyPr>
          <a:lstStyle/>
          <a:p>
            <a:pPr algn="ctr"/>
            <a:r>
              <a:rPr lang="en-US" sz="3600" b="1" dirty="0" smtClean="0">
                <a:latin typeface=" Arial"/>
              </a:rPr>
              <a:t>Sustains</a:t>
            </a:r>
            <a:endParaRPr lang="en-US" sz="3600" b="1" dirty="0">
              <a:latin typeface=" Arial"/>
            </a:endParaRPr>
          </a:p>
        </p:txBody>
      </p:sp>
      <p:sp>
        <p:nvSpPr>
          <p:cNvPr id="4" name="Shape 970"/>
          <p:cNvSpPr txBox="1"/>
          <p:nvPr/>
        </p:nvSpPr>
        <p:spPr>
          <a:xfrm>
            <a:off x="1709615" y="1026062"/>
            <a:ext cx="10049382" cy="3098063"/>
          </a:xfrm>
          <a:prstGeom prst="rect">
            <a:avLst/>
          </a:prstGeom>
          <a:noFill/>
          <a:ln>
            <a:noFill/>
          </a:ln>
        </p:spPr>
        <p:txBody>
          <a:bodyPr lIns="51427" tIns="25707" rIns="51427" bIns="25707" anchor="t" anchorCtr="0">
            <a:noAutofit/>
          </a:bodyPr>
          <a:lstStyle/>
          <a:p>
            <a:r>
              <a:rPr lang="en-US" b="1" dirty="0" smtClean="0">
                <a:solidFill>
                  <a:prstClr val="black"/>
                </a:solidFill>
                <a:latin typeface=" Arial"/>
                <a:sym typeface="Arial"/>
              </a:rPr>
              <a:t>Observation</a:t>
            </a:r>
            <a:r>
              <a:rPr lang="en-US" b="1" dirty="0">
                <a:solidFill>
                  <a:prstClr val="black"/>
                </a:solidFill>
                <a:latin typeface=" Arial"/>
                <a:sym typeface="Arial"/>
              </a:rPr>
              <a:t>:</a:t>
            </a:r>
            <a:r>
              <a:rPr lang="en-US" dirty="0">
                <a:solidFill>
                  <a:prstClr val="black"/>
                </a:solidFill>
                <a:latin typeface=" Arial"/>
                <a:sym typeface="Arial"/>
              </a:rPr>
              <a:t> </a:t>
            </a:r>
            <a:r>
              <a:rPr lang="en-US" b="1" dirty="0" smtClean="0">
                <a:solidFill>
                  <a:prstClr val="black"/>
                </a:solidFill>
                <a:latin typeface=" Arial"/>
                <a:sym typeface="Arial"/>
              </a:rPr>
              <a:t>Local Administrator Password Solution </a:t>
            </a:r>
            <a:r>
              <a:rPr lang="en-US" dirty="0" smtClean="0">
                <a:solidFill>
                  <a:prstClr val="black"/>
                </a:solidFill>
                <a:latin typeface=" Arial"/>
                <a:sym typeface="Arial"/>
              </a:rPr>
              <a:t>(LAPS) implemented across network</a:t>
            </a:r>
            <a:endParaRPr lang="en-US" b="1" dirty="0">
              <a:solidFill>
                <a:prstClr val="black"/>
              </a:solidFill>
              <a:latin typeface=" Arial"/>
              <a:sym typeface="Arial"/>
            </a:endParaRPr>
          </a:p>
          <a:p>
            <a:endParaRPr lang="en-US" b="1" dirty="0" smtClean="0">
              <a:solidFill>
                <a:prstClr val="black"/>
              </a:solidFill>
              <a:latin typeface=" Arial"/>
              <a:sym typeface="Arial"/>
            </a:endParaRPr>
          </a:p>
          <a:p>
            <a:r>
              <a:rPr lang="en-US" b="1" dirty="0" smtClean="0">
                <a:solidFill>
                  <a:prstClr val="black"/>
                </a:solidFill>
                <a:latin typeface=" Arial"/>
                <a:sym typeface="Arial"/>
              </a:rPr>
              <a:t>Discussion</a:t>
            </a:r>
            <a:r>
              <a:rPr lang="en-US" b="1" dirty="0">
                <a:solidFill>
                  <a:prstClr val="black"/>
                </a:solidFill>
                <a:latin typeface=" Arial"/>
                <a:sym typeface="Arial"/>
              </a:rPr>
              <a:t>:</a:t>
            </a:r>
            <a:r>
              <a:rPr lang="en-US" dirty="0">
                <a:solidFill>
                  <a:prstClr val="black"/>
                </a:solidFill>
                <a:latin typeface=" Arial"/>
                <a:sym typeface="Arial"/>
              </a:rPr>
              <a:t> </a:t>
            </a:r>
            <a:r>
              <a:rPr lang="en-US" dirty="0" smtClean="0">
                <a:solidFill>
                  <a:prstClr val="black"/>
                </a:solidFill>
                <a:latin typeface=" Arial"/>
                <a:sym typeface="Arial"/>
              </a:rPr>
              <a:t>The </a:t>
            </a:r>
            <a:r>
              <a:rPr lang="en-US" dirty="0">
                <a:solidFill>
                  <a:prstClr val="black"/>
                </a:solidFill>
                <a:latin typeface=" Arial"/>
                <a:sym typeface="Arial"/>
              </a:rPr>
              <a:t>deployment of </a:t>
            </a:r>
            <a:r>
              <a:rPr lang="en-US" dirty="0" smtClean="0">
                <a:solidFill>
                  <a:prstClr val="black"/>
                </a:solidFill>
                <a:latin typeface=" Arial"/>
                <a:sym typeface="Arial"/>
              </a:rPr>
              <a:t>LAPS </a:t>
            </a:r>
            <a:r>
              <a:rPr lang="en-US" dirty="0">
                <a:solidFill>
                  <a:prstClr val="black"/>
                </a:solidFill>
                <a:latin typeface=" Arial"/>
                <a:sym typeface="Arial"/>
              </a:rPr>
              <a:t>significantly hindered lateral movement attempts across domain-joined systems </a:t>
            </a:r>
            <a:r>
              <a:rPr lang="en-US" dirty="0" smtClean="0">
                <a:solidFill>
                  <a:prstClr val="black"/>
                </a:solidFill>
                <a:latin typeface=" Arial"/>
                <a:sym typeface="Arial"/>
              </a:rPr>
              <a:t>through </a:t>
            </a:r>
            <a:r>
              <a:rPr lang="en-US" dirty="0">
                <a:solidFill>
                  <a:prstClr val="black"/>
                </a:solidFill>
                <a:latin typeface=" Arial"/>
                <a:sym typeface="Arial"/>
              </a:rPr>
              <a:t>regularly rotated administrator credentials. This security control proved highly effective in preventing pass-the-hash attacks and credential reuse, forcing us to seek alternative methods for privilege escalation and lateral </a:t>
            </a:r>
            <a:r>
              <a:rPr lang="en-US" dirty="0" smtClean="0">
                <a:solidFill>
                  <a:prstClr val="black"/>
                </a:solidFill>
                <a:latin typeface=" Arial"/>
                <a:sym typeface="Arial"/>
              </a:rPr>
              <a:t>movement.</a:t>
            </a:r>
          </a:p>
          <a:p>
            <a:endParaRPr lang="en-US" sz="1600" b="1" dirty="0" smtClean="0">
              <a:solidFill>
                <a:prstClr val="black"/>
              </a:solidFill>
              <a:latin typeface=" Arial"/>
              <a:sym typeface="Arial"/>
            </a:endParaRPr>
          </a:p>
          <a:p>
            <a:r>
              <a:rPr lang="en-US" sz="1600" b="1" dirty="0" smtClean="0">
                <a:solidFill>
                  <a:prstClr val="black"/>
                </a:solidFill>
                <a:latin typeface=" Arial"/>
                <a:sym typeface="Arial"/>
              </a:rPr>
              <a:t>Recommendation</a:t>
            </a:r>
            <a:r>
              <a:rPr lang="en-US" sz="1600" b="1" dirty="0">
                <a:solidFill>
                  <a:prstClr val="black"/>
                </a:solidFill>
                <a:latin typeface=" Arial"/>
                <a:sym typeface="Arial"/>
              </a:rPr>
              <a:t>: </a:t>
            </a:r>
            <a:r>
              <a:rPr lang="en-US" dirty="0">
                <a:solidFill>
                  <a:prstClr val="black"/>
                </a:solidFill>
                <a:latin typeface=" Arial"/>
              </a:rPr>
              <a:t>Continue the successful implementation of LAPS across the enterprise while expanding its coverage to any remaining systems. Consider implementing additional privileged access management (PAM) solutions to further strengthen access controls and monitor privileged account usage. Regular audits of LAPS implementation and configuration should be conducted to ensure consistent protection across all domain-joined systems.</a:t>
            </a:r>
            <a:endParaRPr lang="en-US" dirty="0">
              <a:solidFill>
                <a:prstClr val="black"/>
              </a:solidFill>
              <a:latin typeface=" Arial"/>
              <a:sym typeface="Arial"/>
            </a:endParaRPr>
          </a:p>
          <a:p>
            <a:endParaRPr lang="en-US" sz="1400" b="1" dirty="0">
              <a:solidFill>
                <a:prstClr val="black"/>
              </a:solidFill>
              <a:latin typeface=" Arial"/>
              <a:sym typeface="Arial"/>
            </a:endParaRPr>
          </a:p>
        </p:txBody>
      </p:sp>
      <p:sp>
        <p:nvSpPr>
          <p:cNvPr id="5" name="Oval 4"/>
          <p:cNvSpPr/>
          <p:nvPr/>
        </p:nvSpPr>
        <p:spPr>
          <a:xfrm>
            <a:off x="1080964" y="987226"/>
            <a:ext cx="400050" cy="3746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latin typeface=" Arial"/>
              </a:rPr>
              <a:t>3</a:t>
            </a:r>
            <a:endParaRPr lang="en-US" dirty="0">
              <a:latin typeface=" Arial"/>
            </a:endParaRPr>
          </a:p>
        </p:txBody>
      </p:sp>
      <p:pic>
        <p:nvPicPr>
          <p:cNvPr id="6" name="Picture 5"/>
          <p:cNvPicPr>
            <a:picLocks noChangeAspect="1"/>
          </p:cNvPicPr>
          <p:nvPr/>
        </p:nvPicPr>
        <p:blipFill>
          <a:blip r:embed="rId2" cstate="print">
            <a:extLst>
              <a:ext uri="{BEBA8EAE-BF5A-486C-A8C5-ECC9F3942E4B}">
                <a14:imgProps xmlns:a14="http://schemas.microsoft.com/office/drawing/2010/main">
                  <a14:imgLayer r:embed="rId3">
                    <a14:imgEffect>
                      <a14:artisticCrisscrossEtching/>
                    </a14:imgEffect>
                    <a14:imgEffect>
                      <a14:colorTemperature colorTemp="6311"/>
                    </a14:imgEffect>
                  </a14:imgLayer>
                </a14:imgProps>
              </a:ext>
              <a:ext uri="{28A0092B-C50C-407E-A947-70E740481C1C}">
                <a14:useLocalDpi xmlns:a14="http://schemas.microsoft.com/office/drawing/2010/main" val="0"/>
              </a:ext>
            </a:extLst>
          </a:blip>
          <a:stretch>
            <a:fillRect/>
          </a:stretch>
        </p:blipFill>
        <p:spPr>
          <a:xfrm>
            <a:off x="220582" y="85970"/>
            <a:ext cx="625619" cy="633045"/>
          </a:xfrm>
          <a:prstGeom prst="rect">
            <a:avLst/>
          </a:prstGeom>
          <a:effectLst>
            <a:glow rad="127000">
              <a:schemeClr val="bg1"/>
            </a:glow>
          </a:effectLst>
        </p:spPr>
      </p:pic>
    </p:spTree>
    <p:extLst>
      <p:ext uri="{BB962C8B-B14F-4D97-AF65-F5344CB8AC3E}">
        <p14:creationId xmlns:p14="http://schemas.microsoft.com/office/powerpoint/2010/main" val="23556967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8225" y="148529"/>
            <a:ext cx="9825842" cy="587375"/>
          </a:xfrm>
        </p:spPr>
        <p:txBody>
          <a:bodyPr>
            <a:normAutofit/>
          </a:bodyPr>
          <a:lstStyle/>
          <a:p>
            <a:pPr algn="ctr"/>
            <a:r>
              <a:rPr lang="en-US" sz="3200" b="1" dirty="0" smtClean="0">
                <a:latin typeface=" Arial"/>
              </a:rPr>
              <a:t>Improvements</a:t>
            </a:r>
            <a:endParaRPr lang="en-US" sz="3600" b="1" dirty="0">
              <a:latin typeface=" Arial"/>
            </a:endParaRPr>
          </a:p>
        </p:txBody>
      </p:sp>
      <p:sp>
        <p:nvSpPr>
          <p:cNvPr id="4" name="Rectangle 3"/>
          <p:cNvSpPr/>
          <p:nvPr/>
        </p:nvSpPr>
        <p:spPr>
          <a:xfrm>
            <a:off x="1694721" y="987737"/>
            <a:ext cx="9625818" cy="5632311"/>
          </a:xfrm>
          <a:prstGeom prst="rect">
            <a:avLst/>
          </a:prstGeom>
        </p:spPr>
        <p:txBody>
          <a:bodyPr wrap="square">
            <a:spAutoFit/>
          </a:bodyPr>
          <a:lstStyle/>
          <a:p>
            <a:pPr>
              <a:buSzPct val="25000"/>
            </a:pPr>
            <a:r>
              <a:rPr lang="en-US" b="1" dirty="0" smtClean="0">
                <a:solidFill>
                  <a:prstClr val="black"/>
                </a:solidFill>
                <a:latin typeface=" Arial"/>
                <a:sym typeface="Arial"/>
              </a:rPr>
              <a:t>Observation</a:t>
            </a:r>
            <a:r>
              <a:rPr lang="en-US" b="1" dirty="0">
                <a:solidFill>
                  <a:prstClr val="black"/>
                </a:solidFill>
                <a:latin typeface=" Arial"/>
                <a:sym typeface="Arial"/>
              </a:rPr>
              <a:t>:</a:t>
            </a:r>
            <a:r>
              <a:rPr lang="en-US" dirty="0">
                <a:solidFill>
                  <a:prstClr val="black"/>
                </a:solidFill>
                <a:latin typeface=" Arial"/>
                <a:sym typeface="Arial"/>
              </a:rPr>
              <a:t> </a:t>
            </a:r>
            <a:r>
              <a:rPr lang="en-US" dirty="0" smtClean="0">
                <a:latin typeface=" Arial"/>
                <a:sym typeface="Arial"/>
              </a:rPr>
              <a:t>The Lack of Use of The Principle Of Least Privilege</a:t>
            </a:r>
          </a:p>
          <a:p>
            <a:pPr>
              <a:buSzPct val="25000"/>
            </a:pPr>
            <a:endParaRPr lang="en-US" b="1" dirty="0" smtClean="0">
              <a:solidFill>
                <a:prstClr val="black"/>
              </a:solidFill>
              <a:latin typeface=" Arial"/>
              <a:sym typeface="Arial"/>
            </a:endParaRPr>
          </a:p>
          <a:p>
            <a:pPr>
              <a:buSzPct val="25000"/>
            </a:pPr>
            <a:r>
              <a:rPr lang="en-US" b="1" dirty="0" smtClean="0">
                <a:solidFill>
                  <a:prstClr val="black"/>
                </a:solidFill>
                <a:latin typeface=" Arial"/>
                <a:sym typeface="Arial"/>
              </a:rPr>
              <a:t>Discussion</a:t>
            </a:r>
            <a:r>
              <a:rPr lang="en-US" b="1" dirty="0">
                <a:solidFill>
                  <a:prstClr val="black"/>
                </a:solidFill>
                <a:latin typeface=" Arial"/>
                <a:sym typeface="Arial"/>
              </a:rPr>
              <a:t>: </a:t>
            </a:r>
            <a:r>
              <a:rPr lang="en-US" dirty="0" smtClean="0">
                <a:solidFill>
                  <a:prstClr val="black"/>
                </a:solidFill>
                <a:latin typeface=" Arial"/>
                <a:sym typeface="Arial"/>
              </a:rPr>
              <a:t>The red </a:t>
            </a:r>
            <a:r>
              <a:rPr lang="en-US" dirty="0">
                <a:solidFill>
                  <a:prstClr val="black"/>
                </a:solidFill>
                <a:latin typeface=" Arial"/>
                <a:sym typeface="Arial"/>
              </a:rPr>
              <a:t>team was able to compromise systems </a:t>
            </a:r>
            <a:r>
              <a:rPr lang="en-US" dirty="0" smtClean="0">
                <a:solidFill>
                  <a:prstClr val="black"/>
                </a:solidFill>
                <a:latin typeface=" Arial"/>
                <a:sym typeface="Arial"/>
              </a:rPr>
              <a:t>and laterally move due to having </a:t>
            </a:r>
            <a:r>
              <a:rPr lang="en-US" dirty="0">
                <a:solidFill>
                  <a:prstClr val="black"/>
                </a:solidFill>
                <a:latin typeface=" Arial"/>
                <a:sym typeface="Arial"/>
              </a:rPr>
              <a:t>LAN management system access to the domain. Granting this system access for convenience increase the </a:t>
            </a:r>
            <a:r>
              <a:rPr lang="en-US" dirty="0" smtClean="0">
                <a:solidFill>
                  <a:prstClr val="black"/>
                </a:solidFill>
                <a:latin typeface=" Arial"/>
                <a:sym typeface="Arial"/>
              </a:rPr>
              <a:t>network attack </a:t>
            </a:r>
            <a:r>
              <a:rPr lang="en-US" dirty="0">
                <a:solidFill>
                  <a:prstClr val="black"/>
                </a:solidFill>
                <a:latin typeface=" Arial"/>
                <a:sym typeface="Arial"/>
              </a:rPr>
              <a:t>surface which was </a:t>
            </a:r>
            <a:r>
              <a:rPr lang="en-US" dirty="0" smtClean="0">
                <a:solidFill>
                  <a:prstClr val="black"/>
                </a:solidFill>
                <a:latin typeface=" Arial"/>
                <a:sym typeface="Arial"/>
              </a:rPr>
              <a:t>exploited.</a:t>
            </a:r>
          </a:p>
          <a:p>
            <a:pPr>
              <a:buSzPct val="25000"/>
            </a:pPr>
            <a:endParaRPr lang="en-US" b="1" dirty="0" smtClean="0">
              <a:solidFill>
                <a:prstClr val="black"/>
              </a:solidFill>
              <a:latin typeface=" Arial"/>
              <a:sym typeface="Arial"/>
            </a:endParaRPr>
          </a:p>
          <a:p>
            <a:pPr>
              <a:buSzPct val="25000"/>
            </a:pPr>
            <a:r>
              <a:rPr lang="en-US" b="1" dirty="0" smtClean="0">
                <a:solidFill>
                  <a:prstClr val="black"/>
                </a:solidFill>
                <a:latin typeface=" Arial"/>
                <a:sym typeface="Arial"/>
              </a:rPr>
              <a:t>Recommendation</a:t>
            </a:r>
            <a:r>
              <a:rPr lang="en-US" b="1" dirty="0">
                <a:solidFill>
                  <a:prstClr val="black"/>
                </a:solidFill>
                <a:latin typeface=" Arial"/>
                <a:sym typeface="Arial"/>
              </a:rPr>
              <a:t>: </a:t>
            </a:r>
            <a:r>
              <a:rPr lang="en-US" dirty="0" smtClean="0">
                <a:solidFill>
                  <a:prstClr val="black"/>
                </a:solidFill>
                <a:latin typeface=" Arial"/>
                <a:sym typeface="Arial"/>
              </a:rPr>
              <a:t>Local Administrators </a:t>
            </a:r>
            <a:r>
              <a:rPr lang="en-US" dirty="0">
                <a:solidFill>
                  <a:prstClr val="black"/>
                </a:solidFill>
                <a:latin typeface=" Arial"/>
                <a:sym typeface="Arial"/>
              </a:rPr>
              <a:t>should operate using the least set of privileges necessary to complete </a:t>
            </a:r>
            <a:r>
              <a:rPr lang="en-US" dirty="0" smtClean="0">
                <a:solidFill>
                  <a:prstClr val="black"/>
                </a:solidFill>
                <a:latin typeface=" Arial"/>
                <a:sym typeface="Arial"/>
              </a:rPr>
              <a:t>their task. </a:t>
            </a:r>
            <a:r>
              <a:rPr lang="en-US" dirty="0">
                <a:solidFill>
                  <a:prstClr val="black"/>
                </a:solidFill>
                <a:latin typeface=" Arial"/>
                <a:sym typeface="Arial"/>
              </a:rPr>
              <a:t>Every program and every user of the system should have the </a:t>
            </a:r>
            <a:r>
              <a:rPr lang="en-US" dirty="0" smtClean="0">
                <a:solidFill>
                  <a:prstClr val="black"/>
                </a:solidFill>
                <a:latin typeface=" Arial"/>
                <a:sym typeface="Arial"/>
              </a:rPr>
              <a:t>minimum rights </a:t>
            </a:r>
            <a:r>
              <a:rPr lang="en-US" dirty="0">
                <a:solidFill>
                  <a:prstClr val="black"/>
                </a:solidFill>
                <a:latin typeface=" Arial"/>
                <a:sym typeface="Arial"/>
              </a:rPr>
              <a:t>to accomplish assigned task for the least amount of time.</a:t>
            </a:r>
          </a:p>
          <a:p>
            <a:pPr>
              <a:buSzPct val="25000"/>
            </a:pPr>
            <a:endParaRPr lang="en-US" b="1" dirty="0" smtClean="0">
              <a:solidFill>
                <a:prstClr val="black"/>
              </a:solidFill>
              <a:latin typeface=" Arial"/>
              <a:sym typeface="Arial"/>
            </a:endParaRPr>
          </a:p>
          <a:p>
            <a:pPr>
              <a:buSzPct val="25000"/>
            </a:pPr>
            <a:endParaRPr lang="en-US" b="1" dirty="0">
              <a:solidFill>
                <a:prstClr val="black"/>
              </a:solidFill>
              <a:latin typeface=" Arial"/>
              <a:sym typeface="Arial"/>
            </a:endParaRPr>
          </a:p>
          <a:p>
            <a:pPr>
              <a:buSzPct val="25000"/>
            </a:pPr>
            <a:r>
              <a:rPr lang="en-US" b="1" dirty="0" smtClean="0">
                <a:solidFill>
                  <a:prstClr val="black"/>
                </a:solidFill>
                <a:latin typeface=" Arial"/>
                <a:sym typeface="Arial"/>
              </a:rPr>
              <a:t>Observation</a:t>
            </a:r>
            <a:r>
              <a:rPr lang="en-US" b="1" dirty="0">
                <a:solidFill>
                  <a:prstClr val="black"/>
                </a:solidFill>
                <a:latin typeface=" Arial"/>
                <a:sym typeface="Arial"/>
              </a:rPr>
              <a:t>:</a:t>
            </a:r>
            <a:r>
              <a:rPr lang="en-US" dirty="0">
                <a:solidFill>
                  <a:srgbClr val="0070C0"/>
                </a:solidFill>
                <a:latin typeface=" Arial"/>
                <a:sym typeface="Arial"/>
              </a:rPr>
              <a:t> </a:t>
            </a:r>
            <a:r>
              <a:rPr lang="en-US" dirty="0" smtClean="0">
                <a:latin typeface=" Arial"/>
                <a:sym typeface="Arial"/>
              </a:rPr>
              <a:t>The lack of use of separation of </a:t>
            </a:r>
            <a:r>
              <a:rPr lang="en-US" dirty="0">
                <a:latin typeface=" Arial"/>
                <a:sym typeface="Arial"/>
              </a:rPr>
              <a:t>d</a:t>
            </a:r>
            <a:r>
              <a:rPr lang="en-US" dirty="0" smtClean="0">
                <a:latin typeface=" Arial"/>
                <a:sym typeface="Arial"/>
              </a:rPr>
              <a:t>uties, roles and responsibilities.</a:t>
            </a:r>
          </a:p>
          <a:p>
            <a:endParaRPr lang="en-US" b="1" dirty="0" smtClean="0">
              <a:solidFill>
                <a:prstClr val="black"/>
              </a:solidFill>
              <a:latin typeface=" Arial"/>
              <a:sym typeface="Arial"/>
            </a:endParaRPr>
          </a:p>
          <a:p>
            <a:r>
              <a:rPr lang="en-US" b="1" dirty="0" smtClean="0">
                <a:solidFill>
                  <a:prstClr val="black"/>
                </a:solidFill>
                <a:latin typeface=" Arial"/>
                <a:sym typeface="Arial"/>
              </a:rPr>
              <a:t>Discussion</a:t>
            </a:r>
            <a:r>
              <a:rPr lang="en-US" b="1" dirty="0">
                <a:solidFill>
                  <a:prstClr val="black"/>
                </a:solidFill>
                <a:latin typeface=" Arial"/>
                <a:sym typeface="Arial"/>
              </a:rPr>
              <a:t>: </a:t>
            </a:r>
            <a:r>
              <a:rPr lang="en-US" dirty="0">
                <a:solidFill>
                  <a:prstClr val="black"/>
                </a:solidFill>
                <a:latin typeface=" Arial"/>
                <a:sym typeface="Arial"/>
              </a:rPr>
              <a:t>The </a:t>
            </a:r>
            <a:r>
              <a:rPr lang="en-US" dirty="0" smtClean="0">
                <a:solidFill>
                  <a:prstClr val="black"/>
                </a:solidFill>
                <a:latin typeface=" Arial"/>
                <a:sym typeface="Arial"/>
              </a:rPr>
              <a:t>red </a:t>
            </a:r>
            <a:r>
              <a:rPr lang="en-US" dirty="0">
                <a:solidFill>
                  <a:prstClr val="black"/>
                </a:solidFill>
                <a:latin typeface=" Arial"/>
                <a:sym typeface="Arial"/>
              </a:rPr>
              <a:t>team was able to move laterally without detection</a:t>
            </a:r>
            <a:r>
              <a:rPr lang="en-US" dirty="0" smtClean="0">
                <a:solidFill>
                  <a:prstClr val="black"/>
                </a:solidFill>
                <a:latin typeface=" Arial"/>
                <a:sym typeface="Arial"/>
              </a:rPr>
              <a:t>, due </a:t>
            </a:r>
            <a:r>
              <a:rPr lang="en-US" dirty="0">
                <a:solidFill>
                  <a:prstClr val="black"/>
                </a:solidFill>
                <a:latin typeface=" Arial"/>
                <a:sym typeface="Arial"/>
              </a:rPr>
              <a:t>to </a:t>
            </a:r>
            <a:r>
              <a:rPr lang="en-US" dirty="0" smtClean="0">
                <a:solidFill>
                  <a:prstClr val="black"/>
                </a:solidFill>
                <a:latin typeface=" Arial"/>
                <a:sym typeface="Arial"/>
              </a:rPr>
              <a:t>personnel </a:t>
            </a:r>
            <a:r>
              <a:rPr lang="en-US" dirty="0">
                <a:solidFill>
                  <a:prstClr val="black"/>
                </a:solidFill>
                <a:latin typeface=" Arial"/>
                <a:sym typeface="Arial"/>
              </a:rPr>
              <a:t>and system having unnecessary privileges to accomplish assigned duties. M</a:t>
            </a:r>
            <a:r>
              <a:rPr lang="en-US" dirty="0" smtClean="0">
                <a:solidFill>
                  <a:prstClr val="black"/>
                </a:solidFill>
                <a:latin typeface=" Arial"/>
                <a:sym typeface="Arial"/>
              </a:rPr>
              <a:t>ultiple personnel </a:t>
            </a:r>
            <a:r>
              <a:rPr lang="en-US" dirty="0">
                <a:solidFill>
                  <a:prstClr val="black"/>
                </a:solidFill>
                <a:latin typeface=" Arial"/>
                <a:sym typeface="Arial"/>
              </a:rPr>
              <a:t>assigned as domain </a:t>
            </a:r>
            <a:r>
              <a:rPr lang="en-US" dirty="0" smtClean="0">
                <a:solidFill>
                  <a:prstClr val="black"/>
                </a:solidFill>
                <a:latin typeface=" Arial"/>
                <a:sym typeface="Arial"/>
              </a:rPr>
              <a:t>administrators and </a:t>
            </a:r>
            <a:r>
              <a:rPr lang="en-US" dirty="0">
                <a:solidFill>
                  <a:prstClr val="black"/>
                </a:solidFill>
                <a:latin typeface=" Arial"/>
                <a:sym typeface="Arial"/>
              </a:rPr>
              <a:t>systems having enterprise admin accounts</a:t>
            </a:r>
            <a:r>
              <a:rPr lang="en-US" dirty="0" smtClean="0">
                <a:solidFill>
                  <a:prstClr val="black"/>
                </a:solidFill>
                <a:latin typeface=" Arial"/>
                <a:sym typeface="Arial"/>
              </a:rPr>
              <a:t>.</a:t>
            </a:r>
          </a:p>
          <a:p>
            <a:endParaRPr lang="en-US" b="1" dirty="0" smtClean="0">
              <a:solidFill>
                <a:prstClr val="black"/>
              </a:solidFill>
              <a:latin typeface=" Arial"/>
              <a:sym typeface="Arial"/>
            </a:endParaRPr>
          </a:p>
          <a:p>
            <a:r>
              <a:rPr lang="en-US" b="1" dirty="0" smtClean="0">
                <a:solidFill>
                  <a:prstClr val="black"/>
                </a:solidFill>
                <a:latin typeface=" Arial"/>
                <a:sym typeface="Arial"/>
              </a:rPr>
              <a:t>Recommendation</a:t>
            </a:r>
            <a:r>
              <a:rPr lang="en-US" b="1" dirty="0">
                <a:solidFill>
                  <a:prstClr val="black"/>
                </a:solidFill>
                <a:latin typeface=" Arial"/>
                <a:sym typeface="Arial"/>
              </a:rPr>
              <a:t>: </a:t>
            </a:r>
            <a:r>
              <a:rPr lang="en-US" dirty="0">
                <a:solidFill>
                  <a:prstClr val="black"/>
                </a:solidFill>
                <a:latin typeface=" Arial"/>
                <a:sym typeface="Arial"/>
              </a:rPr>
              <a:t>Reduce the level of permissions across the domain and only allow the specific systems and personnel to complete their assigned duties. </a:t>
            </a:r>
          </a:p>
          <a:p>
            <a:endParaRPr lang="en-US" b="1" dirty="0">
              <a:solidFill>
                <a:prstClr val="black"/>
              </a:solidFill>
              <a:latin typeface=" Arial"/>
              <a:sym typeface="Arial"/>
            </a:endParaRPr>
          </a:p>
        </p:txBody>
      </p:sp>
      <p:sp>
        <p:nvSpPr>
          <p:cNvPr id="5" name="Oval 4"/>
          <p:cNvSpPr/>
          <p:nvPr/>
        </p:nvSpPr>
        <p:spPr>
          <a:xfrm>
            <a:off x="1094646" y="987737"/>
            <a:ext cx="400050" cy="3746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latin typeface=" Arial"/>
              </a:rPr>
              <a:t>1</a:t>
            </a:r>
            <a:endParaRPr lang="en-US" dirty="0">
              <a:latin typeface=" Arial"/>
            </a:endParaRPr>
          </a:p>
        </p:txBody>
      </p:sp>
      <p:sp>
        <p:nvSpPr>
          <p:cNvPr id="6" name="Oval 5"/>
          <p:cNvSpPr/>
          <p:nvPr/>
        </p:nvSpPr>
        <p:spPr>
          <a:xfrm>
            <a:off x="1094646" y="3969062"/>
            <a:ext cx="400050" cy="3746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latin typeface=" Arial"/>
              </a:rPr>
              <a:t>2</a:t>
            </a:r>
            <a:endParaRPr lang="en-US" dirty="0">
              <a:latin typeface=" Arial"/>
            </a:endParaRPr>
          </a:p>
        </p:txBody>
      </p:sp>
      <p:pic>
        <p:nvPicPr>
          <p:cNvPr id="7" name="Picture 6"/>
          <p:cNvPicPr>
            <a:picLocks noChangeAspect="1"/>
          </p:cNvPicPr>
          <p:nvPr/>
        </p:nvPicPr>
        <p:blipFill>
          <a:blip r:embed="rId2" cstate="print">
            <a:extLst>
              <a:ext uri="{BEBA8EAE-BF5A-486C-A8C5-ECC9F3942E4B}">
                <a14:imgProps xmlns:a14="http://schemas.microsoft.com/office/drawing/2010/main">
                  <a14:imgLayer r:embed="rId3">
                    <a14:imgEffect>
                      <a14:artisticCrisscrossEtching/>
                    </a14:imgEffect>
                    <a14:imgEffect>
                      <a14:colorTemperature colorTemp="6311"/>
                    </a14:imgEffect>
                  </a14:imgLayer>
                </a14:imgProps>
              </a:ext>
              <a:ext uri="{28A0092B-C50C-407E-A947-70E740481C1C}">
                <a14:useLocalDpi xmlns:a14="http://schemas.microsoft.com/office/drawing/2010/main" val="0"/>
              </a:ext>
            </a:extLst>
          </a:blip>
          <a:stretch>
            <a:fillRect/>
          </a:stretch>
        </p:blipFill>
        <p:spPr>
          <a:xfrm>
            <a:off x="220582" y="85970"/>
            <a:ext cx="625619" cy="633045"/>
          </a:xfrm>
          <a:prstGeom prst="rect">
            <a:avLst/>
          </a:prstGeom>
          <a:effectLst>
            <a:glow rad="127000">
              <a:schemeClr val="bg1"/>
            </a:glow>
          </a:effectLst>
        </p:spPr>
      </p:pic>
    </p:spTree>
    <p:extLst>
      <p:ext uri="{BB962C8B-B14F-4D97-AF65-F5344CB8AC3E}">
        <p14:creationId xmlns:p14="http://schemas.microsoft.com/office/powerpoint/2010/main" val="17718385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9840" y="85970"/>
            <a:ext cx="9730839" cy="587375"/>
          </a:xfrm>
        </p:spPr>
        <p:txBody>
          <a:bodyPr>
            <a:normAutofit/>
          </a:bodyPr>
          <a:lstStyle/>
          <a:p>
            <a:pPr algn="ctr"/>
            <a:r>
              <a:rPr lang="en-US" sz="3200" b="1" dirty="0" smtClean="0">
                <a:latin typeface=" Arial"/>
              </a:rPr>
              <a:t>Improvements</a:t>
            </a:r>
            <a:endParaRPr lang="en-US" sz="3600" b="1" dirty="0">
              <a:latin typeface=" Arial"/>
            </a:endParaRPr>
          </a:p>
        </p:txBody>
      </p:sp>
      <p:sp>
        <p:nvSpPr>
          <p:cNvPr id="4" name="Rectangle 3"/>
          <p:cNvSpPr/>
          <p:nvPr/>
        </p:nvSpPr>
        <p:spPr>
          <a:xfrm>
            <a:off x="1695453" y="992621"/>
            <a:ext cx="9483190" cy="5201424"/>
          </a:xfrm>
          <a:prstGeom prst="rect">
            <a:avLst/>
          </a:prstGeom>
        </p:spPr>
        <p:txBody>
          <a:bodyPr wrap="square">
            <a:spAutoFit/>
          </a:bodyPr>
          <a:lstStyle/>
          <a:p>
            <a:pPr>
              <a:buSzPct val="25000"/>
            </a:pPr>
            <a:r>
              <a:rPr lang="en-US" b="1" dirty="0" smtClean="0">
                <a:solidFill>
                  <a:prstClr val="black"/>
                </a:solidFill>
                <a:latin typeface=" Arial"/>
                <a:sym typeface="Arial"/>
              </a:rPr>
              <a:t>Observation</a:t>
            </a:r>
            <a:r>
              <a:rPr lang="en-US" b="1" dirty="0">
                <a:solidFill>
                  <a:prstClr val="black"/>
                </a:solidFill>
                <a:latin typeface=" Arial"/>
                <a:sym typeface="Arial"/>
              </a:rPr>
              <a:t>:</a:t>
            </a:r>
            <a:r>
              <a:rPr lang="en-US" dirty="0">
                <a:solidFill>
                  <a:prstClr val="black"/>
                </a:solidFill>
                <a:latin typeface=" Arial"/>
                <a:sym typeface="Arial"/>
              </a:rPr>
              <a:t> </a:t>
            </a:r>
            <a:r>
              <a:rPr lang="en-US" dirty="0" smtClean="0">
                <a:latin typeface=" Arial"/>
                <a:sym typeface="Arial"/>
              </a:rPr>
              <a:t>Forensic analysis was not conducted on compromised workstations during the incident response process.</a:t>
            </a:r>
            <a:endParaRPr lang="en-US" b="1" dirty="0" smtClean="0">
              <a:solidFill>
                <a:prstClr val="black"/>
              </a:solidFill>
              <a:latin typeface=" Arial"/>
              <a:sym typeface="Arial"/>
            </a:endParaRPr>
          </a:p>
          <a:p>
            <a:pPr>
              <a:buSzPct val="25000"/>
            </a:pPr>
            <a:endParaRPr lang="en-US" b="1" dirty="0" smtClean="0">
              <a:solidFill>
                <a:prstClr val="black"/>
              </a:solidFill>
              <a:latin typeface=" Arial"/>
              <a:sym typeface="Arial"/>
            </a:endParaRPr>
          </a:p>
          <a:p>
            <a:pPr>
              <a:buSzPct val="25000"/>
            </a:pPr>
            <a:r>
              <a:rPr lang="en-US" b="1" dirty="0" smtClean="0">
                <a:solidFill>
                  <a:prstClr val="black"/>
                </a:solidFill>
                <a:latin typeface=" Arial"/>
                <a:sym typeface="Arial"/>
              </a:rPr>
              <a:t>Discussion</a:t>
            </a:r>
            <a:r>
              <a:rPr lang="en-US" b="1" dirty="0">
                <a:solidFill>
                  <a:prstClr val="black"/>
                </a:solidFill>
                <a:latin typeface=" Arial"/>
                <a:sym typeface="Arial"/>
              </a:rPr>
              <a:t>: </a:t>
            </a:r>
            <a:r>
              <a:rPr lang="en-US" dirty="0">
                <a:solidFill>
                  <a:prstClr val="black"/>
                </a:solidFill>
                <a:latin typeface=" Arial"/>
                <a:sym typeface="Arial"/>
              </a:rPr>
              <a:t>The absence of digital forensics on compromised systems enabled persistent access to the network through unidentified channels. Without proper forensic investigation, malicious artifacts and potential indicators of compromise remained undetected, allowing for continued network access through alternative </a:t>
            </a:r>
            <a:r>
              <a:rPr lang="en-US" dirty="0" smtClean="0">
                <a:solidFill>
                  <a:prstClr val="black"/>
                </a:solidFill>
                <a:latin typeface=" Arial"/>
                <a:sym typeface="Arial"/>
              </a:rPr>
              <a:t>command and control methods.</a:t>
            </a:r>
          </a:p>
          <a:p>
            <a:pPr>
              <a:buSzPct val="25000"/>
            </a:pPr>
            <a:endParaRPr lang="en-US" b="1" dirty="0" smtClean="0">
              <a:solidFill>
                <a:prstClr val="black"/>
              </a:solidFill>
              <a:latin typeface=" Arial"/>
              <a:sym typeface="Arial"/>
            </a:endParaRPr>
          </a:p>
          <a:p>
            <a:pPr>
              <a:buSzPct val="25000"/>
            </a:pPr>
            <a:r>
              <a:rPr lang="en-US" b="1" dirty="0" smtClean="0">
                <a:solidFill>
                  <a:prstClr val="black"/>
                </a:solidFill>
                <a:latin typeface=" Arial"/>
                <a:sym typeface="Arial"/>
              </a:rPr>
              <a:t>Recommendation</a:t>
            </a:r>
            <a:r>
              <a:rPr lang="en-US" b="1" dirty="0">
                <a:solidFill>
                  <a:prstClr val="black"/>
                </a:solidFill>
                <a:latin typeface=" Arial"/>
                <a:sym typeface="Arial"/>
              </a:rPr>
              <a:t>: </a:t>
            </a:r>
            <a:r>
              <a:rPr lang="en-US" dirty="0">
                <a:solidFill>
                  <a:prstClr val="black"/>
                </a:solidFill>
                <a:latin typeface=" Arial"/>
                <a:sym typeface="Arial"/>
              </a:rPr>
              <a:t> Enhance the incident response plan to incorporate comprehensive digital forensics analysis of compromised systems. This should </a:t>
            </a:r>
            <a:r>
              <a:rPr lang="en-US" dirty="0" smtClean="0">
                <a:solidFill>
                  <a:prstClr val="black"/>
                </a:solidFill>
                <a:latin typeface=" Arial"/>
                <a:sym typeface="Arial"/>
              </a:rPr>
              <a:t>include:</a:t>
            </a:r>
          </a:p>
          <a:p>
            <a:pPr lvl="1">
              <a:buSzPct val="25000"/>
            </a:pPr>
            <a:r>
              <a:rPr lang="en-US" dirty="0" smtClean="0">
                <a:solidFill>
                  <a:prstClr val="black"/>
                </a:solidFill>
                <a:latin typeface=" Arial"/>
                <a:sym typeface="Arial"/>
              </a:rPr>
              <a:t>- Implementing </a:t>
            </a:r>
            <a:r>
              <a:rPr lang="en-US" dirty="0">
                <a:solidFill>
                  <a:prstClr val="black"/>
                </a:solidFill>
                <a:latin typeface=" Arial"/>
                <a:sym typeface="Arial"/>
              </a:rPr>
              <a:t>automated forensic data collection </a:t>
            </a:r>
            <a:r>
              <a:rPr lang="en-US" dirty="0" smtClean="0">
                <a:solidFill>
                  <a:prstClr val="black"/>
                </a:solidFill>
                <a:latin typeface=" Arial"/>
                <a:sym typeface="Arial"/>
              </a:rPr>
              <a:t>procedures</a:t>
            </a:r>
          </a:p>
          <a:p>
            <a:pPr lvl="1">
              <a:buSzPct val="25000"/>
            </a:pPr>
            <a:r>
              <a:rPr lang="en-US" dirty="0" smtClean="0">
                <a:solidFill>
                  <a:prstClr val="black"/>
                </a:solidFill>
                <a:latin typeface=" Arial"/>
                <a:sym typeface="Arial"/>
              </a:rPr>
              <a:t>- Developing </a:t>
            </a:r>
            <a:r>
              <a:rPr lang="en-US" dirty="0">
                <a:solidFill>
                  <a:prstClr val="black"/>
                </a:solidFill>
                <a:latin typeface=" Arial"/>
                <a:sym typeface="Arial"/>
              </a:rPr>
              <a:t>standardized forensic investigation </a:t>
            </a:r>
            <a:r>
              <a:rPr lang="en-US" dirty="0" smtClean="0">
                <a:solidFill>
                  <a:prstClr val="black"/>
                </a:solidFill>
                <a:latin typeface=" Arial"/>
                <a:sym typeface="Arial"/>
              </a:rPr>
              <a:t>protocols</a:t>
            </a:r>
          </a:p>
          <a:p>
            <a:pPr lvl="1">
              <a:buSzPct val="25000"/>
            </a:pPr>
            <a:r>
              <a:rPr lang="en-US" dirty="0" smtClean="0">
                <a:solidFill>
                  <a:prstClr val="black"/>
                </a:solidFill>
                <a:latin typeface=" Arial"/>
                <a:sym typeface="Arial"/>
              </a:rPr>
              <a:t>- Establishing </a:t>
            </a:r>
            <a:r>
              <a:rPr lang="en-US" dirty="0">
                <a:solidFill>
                  <a:prstClr val="black"/>
                </a:solidFill>
                <a:latin typeface=" Arial"/>
                <a:sym typeface="Arial"/>
              </a:rPr>
              <a:t>a timeline analysis process for compromise </a:t>
            </a:r>
            <a:r>
              <a:rPr lang="en-US" dirty="0" smtClean="0">
                <a:solidFill>
                  <a:prstClr val="black"/>
                </a:solidFill>
                <a:latin typeface=" Arial"/>
                <a:sym typeface="Arial"/>
              </a:rPr>
              <a:t>detection</a:t>
            </a:r>
          </a:p>
          <a:p>
            <a:pPr lvl="1">
              <a:buSzPct val="25000"/>
            </a:pPr>
            <a:r>
              <a:rPr lang="en-US" dirty="0" smtClean="0">
                <a:solidFill>
                  <a:prstClr val="black"/>
                </a:solidFill>
                <a:latin typeface=" Arial"/>
                <a:sym typeface="Arial"/>
              </a:rPr>
              <a:t>- Creating </a:t>
            </a:r>
            <a:r>
              <a:rPr lang="en-US" dirty="0">
                <a:solidFill>
                  <a:prstClr val="black"/>
                </a:solidFill>
                <a:latin typeface=" Arial"/>
                <a:sym typeface="Arial"/>
              </a:rPr>
              <a:t>a threat intelligence database from forensic </a:t>
            </a:r>
            <a:r>
              <a:rPr lang="en-US" dirty="0" smtClean="0">
                <a:solidFill>
                  <a:prstClr val="black"/>
                </a:solidFill>
                <a:latin typeface=" Arial"/>
                <a:sym typeface="Arial"/>
              </a:rPr>
              <a:t>findings</a:t>
            </a:r>
          </a:p>
          <a:p>
            <a:pPr lvl="1">
              <a:buSzPct val="25000"/>
            </a:pPr>
            <a:r>
              <a:rPr lang="en-US" dirty="0" smtClean="0">
                <a:solidFill>
                  <a:prstClr val="black"/>
                </a:solidFill>
                <a:latin typeface=" Arial"/>
                <a:sym typeface="Arial"/>
              </a:rPr>
              <a:t>- Conducting </a:t>
            </a:r>
            <a:r>
              <a:rPr lang="en-US" dirty="0">
                <a:solidFill>
                  <a:prstClr val="black"/>
                </a:solidFill>
                <a:latin typeface=" Arial"/>
                <a:sym typeface="Arial"/>
              </a:rPr>
              <a:t>regular forensic readiness assessments</a:t>
            </a:r>
          </a:p>
          <a:p>
            <a:pPr>
              <a:buSzPct val="25000"/>
            </a:pPr>
            <a:endParaRPr lang="en-US" dirty="0">
              <a:solidFill>
                <a:prstClr val="black"/>
              </a:solidFill>
              <a:latin typeface=" Arial"/>
              <a:sym typeface="Arial"/>
            </a:endParaRPr>
          </a:p>
          <a:p>
            <a:pPr>
              <a:buSzPct val="25000"/>
            </a:pPr>
            <a:r>
              <a:rPr lang="en-US" dirty="0">
                <a:solidFill>
                  <a:prstClr val="black"/>
                </a:solidFill>
                <a:latin typeface=" Arial"/>
                <a:sym typeface="Arial"/>
              </a:rPr>
              <a:t>These measures will strengthen incident response capabilities and enable rapid identification of compromise indicators across the enterprise network.</a:t>
            </a:r>
            <a:endParaRPr lang="en-US" b="1" dirty="0">
              <a:solidFill>
                <a:prstClr val="black"/>
              </a:solidFill>
              <a:latin typeface=" Arial"/>
              <a:sym typeface="Arial"/>
            </a:endParaRPr>
          </a:p>
        </p:txBody>
      </p:sp>
      <p:sp>
        <p:nvSpPr>
          <p:cNvPr id="5" name="Oval 4"/>
          <p:cNvSpPr/>
          <p:nvPr/>
        </p:nvSpPr>
        <p:spPr>
          <a:xfrm>
            <a:off x="1047753" y="971985"/>
            <a:ext cx="400050" cy="3746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latin typeface=" Arial"/>
              </a:rPr>
              <a:t>3</a:t>
            </a:r>
            <a:endParaRPr lang="en-US" dirty="0">
              <a:latin typeface=" Arial"/>
            </a:endParaRPr>
          </a:p>
        </p:txBody>
      </p:sp>
      <p:pic>
        <p:nvPicPr>
          <p:cNvPr id="6" name="Picture 5"/>
          <p:cNvPicPr>
            <a:picLocks noChangeAspect="1"/>
          </p:cNvPicPr>
          <p:nvPr/>
        </p:nvPicPr>
        <p:blipFill>
          <a:blip r:embed="rId2" cstate="print">
            <a:extLst>
              <a:ext uri="{BEBA8EAE-BF5A-486C-A8C5-ECC9F3942E4B}">
                <a14:imgProps xmlns:a14="http://schemas.microsoft.com/office/drawing/2010/main">
                  <a14:imgLayer r:embed="rId3">
                    <a14:imgEffect>
                      <a14:artisticCrisscrossEtching/>
                    </a14:imgEffect>
                    <a14:imgEffect>
                      <a14:colorTemperature colorTemp="6311"/>
                    </a14:imgEffect>
                  </a14:imgLayer>
                </a14:imgProps>
              </a:ext>
              <a:ext uri="{28A0092B-C50C-407E-A947-70E740481C1C}">
                <a14:useLocalDpi xmlns:a14="http://schemas.microsoft.com/office/drawing/2010/main" val="0"/>
              </a:ext>
            </a:extLst>
          </a:blip>
          <a:stretch>
            <a:fillRect/>
          </a:stretch>
        </p:blipFill>
        <p:spPr>
          <a:xfrm>
            <a:off x="220582" y="85970"/>
            <a:ext cx="625619" cy="633045"/>
          </a:xfrm>
          <a:prstGeom prst="rect">
            <a:avLst/>
          </a:prstGeom>
          <a:effectLst>
            <a:glow rad="127000">
              <a:schemeClr val="bg1"/>
            </a:glow>
          </a:effectLst>
        </p:spPr>
      </p:pic>
    </p:spTree>
    <p:extLst>
      <p:ext uri="{BB962C8B-B14F-4D97-AF65-F5344CB8AC3E}">
        <p14:creationId xmlns:p14="http://schemas.microsoft.com/office/powerpoint/2010/main" val="9340702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6733" y="85970"/>
            <a:ext cx="7225082" cy="434974"/>
          </a:xfrm>
        </p:spPr>
        <p:txBody>
          <a:bodyPr>
            <a:noAutofit/>
          </a:bodyPr>
          <a:lstStyle/>
          <a:p>
            <a:pPr algn="ctr"/>
            <a:r>
              <a:rPr lang="en-US" sz="3200" b="1" dirty="0" smtClean="0">
                <a:latin typeface=" Arial"/>
              </a:rPr>
              <a:t>Questions</a:t>
            </a:r>
            <a:endParaRPr lang="en-US" sz="3600" b="1" dirty="0">
              <a:latin typeface=" Arial"/>
            </a:endParaRPr>
          </a:p>
        </p:txBody>
      </p:sp>
      <p:sp>
        <p:nvSpPr>
          <p:cNvPr id="3" name="Content Placeholder 2"/>
          <p:cNvSpPr>
            <a:spLocks noGrp="1"/>
          </p:cNvSpPr>
          <p:nvPr>
            <p:ph idx="1"/>
          </p:nvPr>
        </p:nvSpPr>
        <p:spPr>
          <a:xfrm>
            <a:off x="1196393" y="790300"/>
            <a:ext cx="7652144" cy="5915027"/>
          </a:xfrm>
        </p:spPr>
        <p:txBody>
          <a:bodyPr>
            <a:noAutofit/>
          </a:bodyPr>
          <a:lstStyle/>
          <a:p>
            <a:pPr marL="0" indent="0">
              <a:buNone/>
            </a:pPr>
            <a:r>
              <a:rPr lang="en-US" sz="1600" b="1" dirty="0" smtClean="0">
                <a:latin typeface=" Arial"/>
              </a:rPr>
              <a:t>Technical Detection &amp; Response</a:t>
            </a:r>
          </a:p>
          <a:p>
            <a:pPr marL="0" indent="0">
              <a:buNone/>
            </a:pPr>
            <a:r>
              <a:rPr lang="en-US" sz="1400" b="1" dirty="0" smtClean="0">
                <a:latin typeface=" Arial"/>
              </a:rPr>
              <a:t>Detection Timeline</a:t>
            </a:r>
          </a:p>
          <a:p>
            <a:pPr lvl="1">
              <a:buFont typeface="Wingdings" panose="05000000000000000000" pitchFamily="2" charset="2"/>
              <a:buChar char="§"/>
            </a:pPr>
            <a:r>
              <a:rPr lang="en-US" sz="1600" dirty="0" smtClean="0">
                <a:latin typeface=" Arial"/>
              </a:rPr>
              <a:t>At what points did you detect our activities in your environment?</a:t>
            </a:r>
          </a:p>
          <a:p>
            <a:pPr lvl="1">
              <a:buFont typeface="Wingdings" panose="05000000000000000000" pitchFamily="2" charset="2"/>
              <a:buChar char="§"/>
            </a:pPr>
            <a:r>
              <a:rPr lang="en-US" sz="1600" dirty="0" smtClean="0">
                <a:latin typeface=" Arial"/>
              </a:rPr>
              <a:t>Which detection tools or alerts first identified the suspicious behavior?</a:t>
            </a:r>
          </a:p>
          <a:p>
            <a:pPr lvl="1">
              <a:buFont typeface="Wingdings" panose="05000000000000000000" pitchFamily="2" charset="2"/>
              <a:buChar char="§"/>
            </a:pPr>
            <a:r>
              <a:rPr lang="en-US" sz="1600" dirty="0" smtClean="0">
                <a:latin typeface=" Arial"/>
              </a:rPr>
              <a:t>What was the mean time to investigate after receiving alerts?</a:t>
            </a:r>
          </a:p>
          <a:p>
            <a:pPr marL="0" indent="0">
              <a:buNone/>
            </a:pPr>
            <a:r>
              <a:rPr lang="en-US" sz="1400" b="1" dirty="0" smtClean="0">
                <a:latin typeface=" Arial"/>
              </a:rPr>
              <a:t>Response Effectiveness</a:t>
            </a:r>
          </a:p>
          <a:p>
            <a:pPr lvl="1">
              <a:buFont typeface="Wingdings" panose="05000000000000000000" pitchFamily="2" charset="2"/>
              <a:buChar char="§"/>
            </a:pPr>
            <a:r>
              <a:rPr lang="en-US" sz="1600" dirty="0">
                <a:latin typeface=" Arial"/>
              </a:rPr>
              <a:t>How did your incident response plan perform during the engagement?</a:t>
            </a:r>
          </a:p>
          <a:p>
            <a:pPr lvl="1">
              <a:buFont typeface="Wingdings" panose="05000000000000000000" pitchFamily="2" charset="2"/>
              <a:buChar char="§"/>
            </a:pPr>
            <a:r>
              <a:rPr lang="en-US" sz="1600" dirty="0">
                <a:latin typeface=" Arial"/>
              </a:rPr>
              <a:t>Were there any gaps between alert generation and response initiation?</a:t>
            </a:r>
          </a:p>
          <a:p>
            <a:pPr lvl="1">
              <a:buFont typeface="Wingdings" panose="05000000000000000000" pitchFamily="2" charset="2"/>
              <a:buChar char="§"/>
            </a:pPr>
            <a:r>
              <a:rPr lang="en-US" sz="1600" dirty="0">
                <a:latin typeface=" Arial"/>
              </a:rPr>
              <a:t>What challenges did you face when investigating the detected activities?</a:t>
            </a:r>
          </a:p>
          <a:p>
            <a:pPr marL="0" indent="0">
              <a:buNone/>
            </a:pPr>
            <a:r>
              <a:rPr lang="en-US" sz="1600" b="1" dirty="0" smtClean="0">
                <a:latin typeface=" Arial"/>
              </a:rPr>
              <a:t>Attack </a:t>
            </a:r>
            <a:r>
              <a:rPr lang="en-US" sz="1600" b="1" dirty="0">
                <a:latin typeface=" Arial"/>
              </a:rPr>
              <a:t>Chain Analysis</a:t>
            </a:r>
          </a:p>
          <a:p>
            <a:pPr marL="0" indent="0">
              <a:buNone/>
            </a:pPr>
            <a:r>
              <a:rPr lang="en-US" sz="1400" b="1" dirty="0">
                <a:latin typeface=" Arial"/>
              </a:rPr>
              <a:t>Initial Access</a:t>
            </a:r>
          </a:p>
          <a:p>
            <a:pPr lvl="1">
              <a:buFont typeface="Wingdings" panose="05000000000000000000" pitchFamily="2" charset="2"/>
              <a:buChar char="§"/>
            </a:pPr>
            <a:r>
              <a:rPr lang="en-US" sz="1600" dirty="0">
                <a:latin typeface=" Arial"/>
              </a:rPr>
              <a:t>Which initial access vectors were you able to identify?</a:t>
            </a:r>
          </a:p>
          <a:p>
            <a:pPr lvl="1">
              <a:buFont typeface="Wingdings" panose="05000000000000000000" pitchFamily="2" charset="2"/>
              <a:buChar char="§"/>
            </a:pPr>
            <a:r>
              <a:rPr lang="en-US" sz="1600" dirty="0">
                <a:latin typeface=" Arial"/>
              </a:rPr>
              <a:t>What indicators helped you recognize the initial compromise?</a:t>
            </a:r>
          </a:p>
          <a:p>
            <a:pPr lvl="1">
              <a:buFont typeface="Wingdings" panose="05000000000000000000" pitchFamily="2" charset="2"/>
              <a:buChar char="§"/>
            </a:pPr>
            <a:r>
              <a:rPr lang="en-US" sz="1600" dirty="0">
                <a:latin typeface=" Arial"/>
              </a:rPr>
              <a:t>Were you able to trace the complete attack path from initial access?</a:t>
            </a:r>
          </a:p>
          <a:p>
            <a:pPr marL="0" indent="0">
              <a:buNone/>
            </a:pPr>
            <a:r>
              <a:rPr lang="en-US" sz="1400" b="1" dirty="0">
                <a:latin typeface=" Arial"/>
              </a:rPr>
              <a:t>Lateral Movement</a:t>
            </a:r>
          </a:p>
          <a:p>
            <a:pPr lvl="1">
              <a:buFont typeface="Wingdings" panose="05000000000000000000" pitchFamily="2" charset="2"/>
              <a:buChar char="§"/>
            </a:pPr>
            <a:r>
              <a:rPr lang="en-US" sz="1400" dirty="0">
                <a:latin typeface=" Arial"/>
              </a:rPr>
              <a:t>    </a:t>
            </a:r>
            <a:r>
              <a:rPr lang="en-US" sz="1600" dirty="0">
                <a:latin typeface=" Arial"/>
              </a:rPr>
              <a:t>Could you detect our lateral movement attempts across the network?</a:t>
            </a:r>
          </a:p>
          <a:p>
            <a:pPr lvl="1">
              <a:buFont typeface="Wingdings" panose="05000000000000000000" pitchFamily="2" charset="2"/>
              <a:buChar char="§"/>
            </a:pPr>
            <a:r>
              <a:rPr lang="en-US" sz="1600" dirty="0">
                <a:latin typeface=" Arial"/>
              </a:rPr>
              <a:t>    What techniques did the red team use for lateral movement?</a:t>
            </a:r>
          </a:p>
          <a:p>
            <a:pPr marL="0" indent="0">
              <a:buNone/>
            </a:pPr>
            <a:r>
              <a:rPr lang="en-US" sz="1400" b="1" dirty="0" smtClean="0">
                <a:latin typeface=" Arial"/>
              </a:rPr>
              <a:t>Incident Tracking</a:t>
            </a:r>
          </a:p>
          <a:p>
            <a:pPr lvl="1">
              <a:buFont typeface="Wingdings" panose="05000000000000000000" pitchFamily="2" charset="2"/>
              <a:buChar char="§"/>
            </a:pPr>
            <a:r>
              <a:rPr lang="en-US" sz="1600" dirty="0">
                <a:latin typeface=" Arial"/>
              </a:rPr>
              <a:t>What metrics did you gather during the engagement?</a:t>
            </a:r>
          </a:p>
          <a:p>
            <a:pPr lvl="1">
              <a:buFont typeface="Wingdings" panose="05000000000000000000" pitchFamily="2" charset="2"/>
              <a:buChar char="§"/>
            </a:pPr>
            <a:r>
              <a:rPr lang="en-US" sz="1600" dirty="0">
                <a:latin typeface=" Arial"/>
              </a:rPr>
              <a:t>How will you measure improvements in detection and response?</a:t>
            </a:r>
          </a:p>
        </p:txBody>
      </p:sp>
      <p:pic>
        <p:nvPicPr>
          <p:cNvPr id="4" name="Picture 3"/>
          <p:cNvPicPr>
            <a:picLocks noChangeAspect="1"/>
          </p:cNvPicPr>
          <p:nvPr/>
        </p:nvPicPr>
        <p:blipFill>
          <a:blip r:embed="rId2" cstate="print">
            <a:extLst>
              <a:ext uri="{BEBA8EAE-BF5A-486C-A8C5-ECC9F3942E4B}">
                <a14:imgProps xmlns:a14="http://schemas.microsoft.com/office/drawing/2010/main">
                  <a14:imgLayer r:embed="rId3">
                    <a14:imgEffect>
                      <a14:artisticCrisscrossEtching/>
                    </a14:imgEffect>
                    <a14:imgEffect>
                      <a14:colorTemperature colorTemp="6311"/>
                    </a14:imgEffect>
                  </a14:imgLayer>
                </a14:imgProps>
              </a:ext>
              <a:ext uri="{28A0092B-C50C-407E-A947-70E740481C1C}">
                <a14:useLocalDpi xmlns:a14="http://schemas.microsoft.com/office/drawing/2010/main" val="0"/>
              </a:ext>
            </a:extLst>
          </a:blip>
          <a:stretch>
            <a:fillRect/>
          </a:stretch>
        </p:blipFill>
        <p:spPr>
          <a:xfrm>
            <a:off x="220582" y="85970"/>
            <a:ext cx="625619" cy="633045"/>
          </a:xfrm>
          <a:prstGeom prst="rect">
            <a:avLst/>
          </a:prstGeom>
          <a:effectLst>
            <a:glow rad="127000">
              <a:schemeClr val="bg1"/>
            </a:glow>
          </a:effectLst>
        </p:spPr>
      </p:pic>
    </p:spTree>
    <p:extLst>
      <p:ext uri="{BB962C8B-B14F-4D97-AF65-F5344CB8AC3E}">
        <p14:creationId xmlns:p14="http://schemas.microsoft.com/office/powerpoint/2010/main" val="1564475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71650" y="191599"/>
            <a:ext cx="8130687" cy="534987"/>
          </a:xfrm>
        </p:spPr>
        <p:txBody>
          <a:bodyPr>
            <a:normAutofit/>
          </a:bodyPr>
          <a:lstStyle/>
          <a:p>
            <a:r>
              <a:rPr lang="en-US" sz="3200" b="1" dirty="0" smtClean="0">
                <a:latin typeface=" Arial"/>
              </a:rPr>
              <a:t>Agenda</a:t>
            </a:r>
            <a:endParaRPr lang="en-US" sz="4800" b="1" dirty="0">
              <a:latin typeface=" Arial"/>
            </a:endParaRPr>
          </a:p>
        </p:txBody>
      </p:sp>
      <p:sp>
        <p:nvSpPr>
          <p:cNvPr id="5" name="Rectangle 4"/>
          <p:cNvSpPr/>
          <p:nvPr/>
        </p:nvSpPr>
        <p:spPr>
          <a:xfrm>
            <a:off x="1771650" y="1340614"/>
            <a:ext cx="6096000" cy="4455835"/>
          </a:xfrm>
          <a:prstGeom prst="rect">
            <a:avLst/>
          </a:prstGeom>
        </p:spPr>
        <p:txBody>
          <a:bodyPr>
            <a:spAutoFit/>
          </a:bodyPr>
          <a:lstStyle/>
          <a:p>
            <a:pPr marL="342900" indent="-342900">
              <a:lnSpc>
                <a:spcPct val="150000"/>
              </a:lnSpc>
              <a:buFont typeface="Wingdings" panose="05000000000000000000" pitchFamily="2" charset="2"/>
              <a:buChar char="§"/>
            </a:pPr>
            <a:r>
              <a:rPr lang="en-US" sz="2400" b="1" dirty="0" smtClean="0">
                <a:latin typeface=" Arial"/>
              </a:rPr>
              <a:t>Purpose</a:t>
            </a:r>
          </a:p>
          <a:p>
            <a:pPr marL="342900" indent="-342900">
              <a:lnSpc>
                <a:spcPct val="150000"/>
              </a:lnSpc>
              <a:buFont typeface="Wingdings" panose="05000000000000000000" pitchFamily="2" charset="2"/>
              <a:buChar char="§"/>
            </a:pPr>
            <a:r>
              <a:rPr lang="en-US" sz="2400" b="1" dirty="0" smtClean="0">
                <a:latin typeface=" Arial"/>
              </a:rPr>
              <a:t>Operational Timeline</a:t>
            </a:r>
          </a:p>
          <a:p>
            <a:pPr marL="342900" indent="-342900">
              <a:lnSpc>
                <a:spcPct val="150000"/>
              </a:lnSpc>
              <a:buFont typeface="Wingdings" panose="05000000000000000000" pitchFamily="2" charset="2"/>
              <a:buChar char="§"/>
            </a:pPr>
            <a:r>
              <a:rPr lang="en-US" sz="2400" b="1" dirty="0" smtClean="0">
                <a:latin typeface=" Arial"/>
              </a:rPr>
              <a:t>Action Map</a:t>
            </a:r>
          </a:p>
          <a:p>
            <a:pPr marL="342900" indent="-342900">
              <a:lnSpc>
                <a:spcPct val="150000"/>
              </a:lnSpc>
              <a:buFont typeface="Wingdings" panose="05000000000000000000" pitchFamily="2" charset="2"/>
              <a:buChar char="§"/>
            </a:pPr>
            <a:r>
              <a:rPr lang="en-US" sz="2400" b="1" dirty="0" smtClean="0">
                <a:latin typeface=" Arial"/>
              </a:rPr>
              <a:t>Assessment Objectives Achieved</a:t>
            </a:r>
          </a:p>
          <a:p>
            <a:pPr marL="342900" indent="-342900">
              <a:lnSpc>
                <a:spcPct val="150000"/>
              </a:lnSpc>
              <a:buFont typeface="Wingdings" panose="05000000000000000000" pitchFamily="2" charset="2"/>
              <a:buChar char="§"/>
            </a:pPr>
            <a:r>
              <a:rPr lang="en-US" sz="2400" b="1" dirty="0" smtClean="0">
                <a:latin typeface=" Arial"/>
              </a:rPr>
              <a:t>Assessment Objectives Not Achieved</a:t>
            </a:r>
          </a:p>
          <a:p>
            <a:pPr marL="342900" indent="-342900">
              <a:lnSpc>
                <a:spcPct val="150000"/>
              </a:lnSpc>
              <a:buFont typeface="Wingdings" panose="05000000000000000000" pitchFamily="2" charset="2"/>
              <a:buChar char="§"/>
            </a:pPr>
            <a:r>
              <a:rPr lang="en-US" sz="2400" b="1" dirty="0" smtClean="0">
                <a:latin typeface=" Arial"/>
              </a:rPr>
              <a:t>Sustain Observations</a:t>
            </a:r>
          </a:p>
          <a:p>
            <a:pPr marL="342900" indent="-342900">
              <a:lnSpc>
                <a:spcPct val="150000"/>
              </a:lnSpc>
              <a:buFont typeface="Wingdings" panose="05000000000000000000" pitchFamily="2" charset="2"/>
              <a:buChar char="§"/>
            </a:pPr>
            <a:r>
              <a:rPr lang="en-US" sz="2400" b="1" dirty="0" smtClean="0">
                <a:latin typeface=" Arial"/>
              </a:rPr>
              <a:t>Improvement Observations</a:t>
            </a:r>
          </a:p>
          <a:p>
            <a:pPr marL="342900" indent="-342900">
              <a:lnSpc>
                <a:spcPct val="150000"/>
              </a:lnSpc>
              <a:buFont typeface="Wingdings" panose="05000000000000000000" pitchFamily="2" charset="2"/>
              <a:buChar char="§"/>
            </a:pPr>
            <a:r>
              <a:rPr lang="en-US" sz="2400" b="1" dirty="0" smtClean="0">
                <a:latin typeface=" Arial"/>
              </a:rPr>
              <a:t>Questions</a:t>
            </a:r>
            <a:endParaRPr lang="en-US" sz="2400" b="1" dirty="0">
              <a:latin typeface=" Arial"/>
            </a:endParaRPr>
          </a:p>
        </p:txBody>
      </p:sp>
    </p:spTree>
    <p:extLst>
      <p:ext uri="{BB962C8B-B14F-4D97-AF65-F5344CB8AC3E}">
        <p14:creationId xmlns:p14="http://schemas.microsoft.com/office/powerpoint/2010/main" val="3711034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9891" y="193187"/>
            <a:ext cx="8876323" cy="682625"/>
          </a:xfrm>
        </p:spPr>
        <p:txBody>
          <a:bodyPr>
            <a:normAutofit/>
          </a:bodyPr>
          <a:lstStyle/>
          <a:p>
            <a:pPr algn="ctr"/>
            <a:r>
              <a:rPr lang="en-US" sz="3200" b="1" dirty="0" smtClean="0">
                <a:latin typeface=" Arial"/>
              </a:rPr>
              <a:t>Purpose</a:t>
            </a:r>
            <a:endParaRPr lang="en-US" sz="3600" b="1" dirty="0">
              <a:latin typeface=" Arial"/>
            </a:endParaRPr>
          </a:p>
        </p:txBody>
      </p:sp>
      <p:sp>
        <p:nvSpPr>
          <p:cNvPr id="4" name="Text Placeholder 2">
            <a:extLst>
              <a:ext uri="{FF2B5EF4-FFF2-40B4-BE49-F238E27FC236}">
                <a16:creationId xmlns:a16="http://schemas.microsoft.com/office/drawing/2014/main" id="{0B894E05-94EE-DFAD-B14A-309C7C164E6C}"/>
              </a:ext>
            </a:extLst>
          </p:cNvPr>
          <p:cNvSpPr txBox="1">
            <a:spLocks/>
          </p:cNvSpPr>
          <p:nvPr/>
        </p:nvSpPr>
        <p:spPr>
          <a:xfrm>
            <a:off x="724039" y="1138789"/>
            <a:ext cx="10147161" cy="1445964"/>
          </a:xfrm>
          <a:prstGeom prst="rect">
            <a:avLst/>
          </a:prstGeom>
        </p:spPr>
        <p:txBody>
          <a:bodyPr vert="horz" lIns="91440" tIns="45720" rIns="91440" bIns="45720" rtlCol="0" anchor="ctr">
            <a:noAutofit/>
          </a:bodyP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2400" smtClean="0">
                <a:solidFill>
                  <a:schemeClr val="tx1"/>
                </a:solidFill>
                <a:latin typeface="Arial" panose="020B0604020202020204" pitchFamily="34" charset="0"/>
                <a:cs typeface="Arial" panose="020B0604020202020204" pitchFamily="34" charset="0"/>
              </a:rPr>
              <a:t>Red Strike conducts a red </a:t>
            </a:r>
            <a:r>
              <a:rPr lang="en-US" altLang="en-US" sz="2400" dirty="0" smtClean="0">
                <a:solidFill>
                  <a:schemeClr val="tx1"/>
                </a:solidFill>
                <a:latin typeface="Arial" panose="020B0604020202020204" pitchFamily="34" charset="0"/>
                <a:cs typeface="Arial" panose="020B0604020202020204" pitchFamily="34" charset="0"/>
              </a:rPr>
              <a:t>team assessment </a:t>
            </a:r>
            <a:r>
              <a:rPr lang="en-US" altLang="en-US" sz="2400" smtClean="0">
                <a:solidFill>
                  <a:schemeClr val="tx1"/>
                </a:solidFill>
                <a:latin typeface="Arial" panose="020B0604020202020204" pitchFamily="34" charset="0"/>
                <a:cs typeface="Arial" panose="020B0604020202020204" pitchFamily="34" charset="0"/>
              </a:rPr>
              <a:t>against </a:t>
            </a:r>
            <a:r>
              <a:rPr lang="en-US" altLang="en-US" sz="2400" smtClean="0">
                <a:solidFill>
                  <a:schemeClr val="tx1"/>
                </a:solidFill>
                <a:latin typeface="Arial" panose="020B0604020202020204" pitchFamily="34" charset="0"/>
                <a:cs typeface="Arial" panose="020B0604020202020204" pitchFamily="34" charset="0"/>
              </a:rPr>
              <a:t>Global Financial Corp. </a:t>
            </a:r>
            <a:r>
              <a:rPr lang="en-US" altLang="en-US" sz="2400" smtClean="0">
                <a:solidFill>
                  <a:schemeClr val="tx1"/>
                </a:solidFill>
                <a:latin typeface="Arial" panose="020B0604020202020204" pitchFamily="34" charset="0"/>
                <a:cs typeface="Arial" panose="020B0604020202020204" pitchFamily="34" charset="0"/>
              </a:rPr>
              <a:t>on </a:t>
            </a:r>
            <a:r>
              <a:rPr lang="en-US" altLang="en-US" sz="2400" smtClean="0">
                <a:solidFill>
                  <a:schemeClr val="tx1"/>
                </a:solidFill>
                <a:latin typeface="Arial" panose="020B0604020202020204" pitchFamily="34" charset="0"/>
                <a:cs typeface="Arial" panose="020B0604020202020204" pitchFamily="34" charset="0"/>
              </a:rPr>
              <a:t>1-18 February 2024 </a:t>
            </a:r>
            <a:r>
              <a:rPr lang="en-US" altLang="en-US" sz="2400" dirty="0">
                <a:solidFill>
                  <a:schemeClr val="tx1"/>
                </a:solidFill>
                <a:latin typeface="Arial" panose="020B0604020202020204" pitchFamily="34" charset="0"/>
                <a:cs typeface="Arial" panose="020B0604020202020204" pitchFamily="34" charset="0"/>
              </a:rPr>
              <a:t>in </a:t>
            </a:r>
            <a:r>
              <a:rPr lang="en-US" sz="2400" dirty="0">
                <a:solidFill>
                  <a:schemeClr val="tx1"/>
                </a:solidFill>
                <a:latin typeface="Arial" panose="020B0604020202020204" pitchFamily="34" charset="0"/>
                <a:cs typeface="Arial" panose="020B0604020202020204" pitchFamily="34" charset="0"/>
              </a:rPr>
              <a:t>order to assess cyber defenses, establish </a:t>
            </a:r>
            <a:r>
              <a:rPr lang="en-US" sz="2400" dirty="0" smtClean="0">
                <a:solidFill>
                  <a:schemeClr val="tx1"/>
                </a:solidFill>
                <a:latin typeface="Arial" panose="020B0604020202020204" pitchFamily="34" charset="0"/>
                <a:cs typeface="Arial" panose="020B0604020202020204" pitchFamily="34" charset="0"/>
              </a:rPr>
              <a:t>information </a:t>
            </a:r>
            <a:r>
              <a:rPr lang="en-US" sz="2400" dirty="0">
                <a:solidFill>
                  <a:schemeClr val="tx1"/>
                </a:solidFill>
                <a:latin typeface="Arial" panose="020B0604020202020204" pitchFamily="34" charset="0"/>
                <a:cs typeface="Arial" panose="020B0604020202020204" pitchFamily="34" charset="0"/>
              </a:rPr>
              <a:t>dominance, and </a:t>
            </a:r>
            <a:r>
              <a:rPr lang="en-US" sz="2400" dirty="0" smtClean="0">
                <a:solidFill>
                  <a:schemeClr val="tx1"/>
                </a:solidFill>
                <a:latin typeface="Arial" panose="020B0604020202020204" pitchFamily="34" charset="0"/>
                <a:cs typeface="Arial" panose="020B0604020202020204" pitchFamily="34" charset="0"/>
              </a:rPr>
              <a:t>conduct targeted exfiltration of sensitive documents.  </a:t>
            </a:r>
            <a:endParaRPr lang="en-US" sz="2400" dirty="0">
              <a:solidFill>
                <a:schemeClr val="tx1"/>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ADE35318-1AE3-2C75-3E60-72DB9576F5BD}"/>
              </a:ext>
            </a:extLst>
          </p:cNvPr>
          <p:cNvSpPr txBox="1"/>
          <p:nvPr/>
        </p:nvSpPr>
        <p:spPr>
          <a:xfrm>
            <a:off x="724041" y="2920573"/>
            <a:ext cx="10240944" cy="2031325"/>
          </a:xfrm>
          <a:prstGeom prst="rect">
            <a:avLst/>
          </a:prstGeom>
          <a:noFill/>
        </p:spPr>
        <p:txBody>
          <a:bodyPr wrap="square">
            <a:spAutoFit/>
          </a:bodyPr>
          <a:lstStyle/>
          <a:p>
            <a:pPr defTabSz="685800">
              <a:defRPr/>
            </a:pPr>
            <a:r>
              <a:rPr lang="en-US" b="1" dirty="0" smtClean="0">
                <a:solidFill>
                  <a:prstClr val="black"/>
                </a:solidFill>
                <a:latin typeface="Arial" panose="020B0604020202020204" pitchFamily="34" charset="0"/>
                <a:cs typeface="Arial" panose="020B0604020202020204" pitchFamily="34" charset="0"/>
              </a:rPr>
              <a:t>Objectives</a:t>
            </a:r>
            <a:r>
              <a:rPr lang="en-US" dirty="0">
                <a:solidFill>
                  <a:prstClr val="black"/>
                </a:solidFill>
                <a:latin typeface="Arial" panose="020B0604020202020204" pitchFamily="34" charset="0"/>
                <a:cs typeface="Arial" panose="020B0604020202020204" pitchFamily="34" charset="0"/>
              </a:rPr>
              <a:t>: </a:t>
            </a:r>
          </a:p>
          <a:p>
            <a:pPr marL="285750" indent="-285750" defTabSz="685800">
              <a:buFont typeface="Wingdings" panose="05000000000000000000" pitchFamily="2" charset="2"/>
              <a:buChar char="§"/>
              <a:defRPr/>
            </a:pPr>
            <a:r>
              <a:rPr lang="en-US" dirty="0" smtClean="0">
                <a:solidFill>
                  <a:schemeClr val="tx1"/>
                </a:solidFill>
                <a:latin typeface="Arial" panose="020B0604020202020204" pitchFamily="34" charset="0"/>
                <a:cs typeface="Arial" panose="020B0604020202020204" pitchFamily="34" charset="0"/>
              </a:rPr>
              <a:t>Validate </a:t>
            </a:r>
            <a:r>
              <a:rPr lang="en-US">
                <a:solidFill>
                  <a:schemeClr val="tx1"/>
                </a:solidFill>
                <a:latin typeface="Arial" panose="020B0604020202020204" pitchFamily="34" charset="0"/>
                <a:cs typeface="Arial" panose="020B0604020202020204" pitchFamily="34" charset="0"/>
              </a:rPr>
              <a:t>perimeter </a:t>
            </a:r>
            <a:r>
              <a:rPr lang="en-US" smtClean="0">
                <a:solidFill>
                  <a:schemeClr val="tx1"/>
                </a:solidFill>
                <a:latin typeface="Arial" panose="020B0604020202020204" pitchFamily="34" charset="0"/>
                <a:cs typeface="Arial" panose="020B0604020202020204" pitchFamily="34" charset="0"/>
              </a:rPr>
              <a:t>security. </a:t>
            </a:r>
            <a:endParaRPr lang="en-US" dirty="0" smtClean="0">
              <a:solidFill>
                <a:schemeClr val="tx1"/>
              </a:solidFill>
              <a:latin typeface="Arial" panose="020B0604020202020204" pitchFamily="34" charset="0"/>
              <a:cs typeface="Arial" panose="020B0604020202020204" pitchFamily="34" charset="0"/>
            </a:endParaRPr>
          </a:p>
          <a:p>
            <a:pPr marL="285750" indent="-285750" defTabSz="685800">
              <a:buFont typeface="Wingdings" panose="05000000000000000000" pitchFamily="2" charset="2"/>
              <a:buChar char="§"/>
              <a:defRPr/>
            </a:pPr>
            <a:r>
              <a:rPr lang="en-US" dirty="0" smtClean="0">
                <a:solidFill>
                  <a:schemeClr val="tx1"/>
                </a:solidFill>
                <a:latin typeface="Arial" panose="020B0604020202020204" pitchFamily="34" charset="0"/>
                <a:cs typeface="Arial" panose="020B0604020202020204" pitchFamily="34" charset="0"/>
              </a:rPr>
              <a:t>Evaluate network security </a:t>
            </a:r>
            <a:r>
              <a:rPr lang="en-US" smtClean="0">
                <a:solidFill>
                  <a:schemeClr val="tx1"/>
                </a:solidFill>
                <a:latin typeface="Arial" panose="020B0604020202020204" pitchFamily="34" charset="0"/>
                <a:cs typeface="Arial" panose="020B0604020202020204" pitchFamily="34" charset="0"/>
              </a:rPr>
              <a:t>control </a:t>
            </a:r>
            <a:r>
              <a:rPr lang="en-US" smtClean="0">
                <a:solidFill>
                  <a:schemeClr val="tx1"/>
                </a:solidFill>
                <a:latin typeface="Arial" panose="020B0604020202020204" pitchFamily="34" charset="0"/>
                <a:cs typeface="Arial" panose="020B0604020202020204" pitchFamily="34" charset="0"/>
              </a:rPr>
              <a:t>measures.</a:t>
            </a:r>
            <a:endParaRPr lang="en-US" dirty="0" smtClean="0">
              <a:solidFill>
                <a:schemeClr val="tx1"/>
              </a:solidFill>
              <a:latin typeface="Arial" panose="020B0604020202020204" pitchFamily="34" charset="0"/>
              <a:cs typeface="Arial" panose="020B0604020202020204" pitchFamily="34" charset="0"/>
            </a:endParaRPr>
          </a:p>
          <a:p>
            <a:pPr marL="285750" indent="-285750" defTabSz="685800">
              <a:buFont typeface="Wingdings" panose="05000000000000000000" pitchFamily="2" charset="2"/>
              <a:buChar char="§"/>
              <a:defRPr/>
            </a:pPr>
            <a:r>
              <a:rPr lang="en-US" dirty="0" smtClean="0">
                <a:solidFill>
                  <a:schemeClr val="tx1"/>
                </a:solidFill>
                <a:latin typeface="Arial" panose="020B0604020202020204" pitchFamily="34" charset="0"/>
                <a:cs typeface="Arial" panose="020B0604020202020204" pitchFamily="34" charset="0"/>
              </a:rPr>
              <a:t>Validate information </a:t>
            </a:r>
            <a:r>
              <a:rPr lang="en-US" smtClean="0">
                <a:solidFill>
                  <a:schemeClr val="tx1"/>
                </a:solidFill>
                <a:latin typeface="Arial" panose="020B0604020202020204" pitchFamily="34" charset="0"/>
                <a:cs typeface="Arial" panose="020B0604020202020204" pitchFamily="34" charset="0"/>
              </a:rPr>
              <a:t>systems </a:t>
            </a:r>
            <a:r>
              <a:rPr lang="en-US" smtClean="0">
                <a:solidFill>
                  <a:schemeClr val="tx1"/>
                </a:solidFill>
                <a:latin typeface="Arial" panose="020B0604020202020204" pitchFamily="34" charset="0"/>
                <a:cs typeface="Arial" panose="020B0604020202020204" pitchFamily="34" charset="0"/>
              </a:rPr>
              <a:t>security.</a:t>
            </a:r>
            <a:endParaRPr lang="en-US" dirty="0">
              <a:solidFill>
                <a:schemeClr val="tx1"/>
              </a:solidFill>
              <a:latin typeface="Arial" panose="020B0604020202020204" pitchFamily="34" charset="0"/>
              <a:cs typeface="Arial" panose="020B0604020202020204" pitchFamily="34" charset="0"/>
            </a:endParaRPr>
          </a:p>
          <a:p>
            <a:pPr marL="285750" indent="-285750" defTabSz="685800">
              <a:buFont typeface="Wingdings" panose="05000000000000000000" pitchFamily="2" charset="2"/>
              <a:buChar char="§"/>
              <a:defRPr/>
            </a:pPr>
            <a:r>
              <a:rPr lang="en-US" dirty="0">
                <a:solidFill>
                  <a:schemeClr val="tx1"/>
                </a:solidFill>
                <a:latin typeface="Arial" panose="020B0604020202020204" pitchFamily="34" charset="0"/>
                <a:cs typeface="Arial" panose="020B0604020202020204" pitchFamily="34" charset="0"/>
              </a:rPr>
              <a:t>Access internal </a:t>
            </a:r>
            <a:r>
              <a:rPr lang="en-US" dirty="0" smtClean="0">
                <a:solidFill>
                  <a:schemeClr val="tx1"/>
                </a:solidFill>
                <a:latin typeface="Arial" panose="020B0604020202020204" pitchFamily="34" charset="0"/>
                <a:cs typeface="Arial" panose="020B0604020202020204" pitchFamily="34" charset="0"/>
              </a:rPr>
              <a:t>security control mitigations </a:t>
            </a:r>
            <a:r>
              <a:rPr lang="en-US" dirty="0">
                <a:solidFill>
                  <a:schemeClr val="tx1"/>
                </a:solidFill>
                <a:latin typeface="Arial" panose="020B0604020202020204" pitchFamily="34" charset="0"/>
                <a:cs typeface="Arial" panose="020B0604020202020204" pitchFamily="34" charset="0"/>
              </a:rPr>
              <a:t>&amp; </a:t>
            </a:r>
            <a:r>
              <a:rPr lang="en-US" dirty="0" smtClean="0">
                <a:solidFill>
                  <a:schemeClr val="tx1"/>
                </a:solidFill>
                <a:latin typeface="Arial" panose="020B0604020202020204" pitchFamily="34" charset="0"/>
                <a:cs typeface="Arial" panose="020B0604020202020204" pitchFamily="34" charset="0"/>
              </a:rPr>
              <a:t>incident </a:t>
            </a:r>
            <a:r>
              <a:rPr lang="en-US" smtClean="0">
                <a:solidFill>
                  <a:schemeClr val="tx1"/>
                </a:solidFill>
                <a:latin typeface="Arial" panose="020B0604020202020204" pitchFamily="34" charset="0"/>
                <a:cs typeface="Arial" panose="020B0604020202020204" pitchFamily="34" charset="0"/>
              </a:rPr>
              <a:t>response </a:t>
            </a:r>
            <a:r>
              <a:rPr lang="en-US" smtClean="0">
                <a:solidFill>
                  <a:schemeClr val="tx1"/>
                </a:solidFill>
                <a:latin typeface="Arial" panose="020B0604020202020204" pitchFamily="34" charset="0"/>
                <a:cs typeface="Arial" panose="020B0604020202020204" pitchFamily="34" charset="0"/>
              </a:rPr>
              <a:t>plan.</a:t>
            </a:r>
            <a:endParaRPr lang="en-US" dirty="0" smtClean="0">
              <a:solidFill>
                <a:schemeClr val="tx1"/>
              </a:solidFill>
              <a:latin typeface="Arial" panose="020B0604020202020204" pitchFamily="34" charset="0"/>
              <a:cs typeface="Arial" panose="020B0604020202020204" pitchFamily="34" charset="0"/>
            </a:endParaRPr>
          </a:p>
          <a:p>
            <a:pPr defTabSz="685800">
              <a:defRPr/>
            </a:pPr>
            <a:endParaRPr lang="en-US" dirty="0">
              <a:solidFill>
                <a:schemeClr val="tx1"/>
              </a:solidFill>
              <a:latin typeface="Arial" panose="020B0604020202020204" pitchFamily="34" charset="0"/>
              <a:cs typeface="Arial" panose="020B0604020202020204" pitchFamily="34" charset="0"/>
            </a:endParaRPr>
          </a:p>
          <a:p>
            <a:pPr defTabSz="685800">
              <a:defRPr/>
            </a:pPr>
            <a:r>
              <a:rPr lang="en-US" dirty="0" smtClean="0">
                <a:solidFill>
                  <a:prstClr val="black"/>
                </a:solidFill>
                <a:latin typeface="Arial"/>
                <a:cs typeface="Arial"/>
              </a:rPr>
              <a:t>Measure </a:t>
            </a:r>
            <a:r>
              <a:rPr lang="en-US" dirty="0">
                <a:solidFill>
                  <a:prstClr val="black"/>
                </a:solidFill>
                <a:latin typeface="Arial"/>
                <a:cs typeface="Arial"/>
              </a:rPr>
              <a:t>the effectiveness of people, processes, and technologies used to defend </a:t>
            </a:r>
            <a:r>
              <a:rPr lang="en-US">
                <a:solidFill>
                  <a:prstClr val="black"/>
                </a:solidFill>
                <a:latin typeface="Arial"/>
                <a:cs typeface="Arial"/>
              </a:rPr>
              <a:t>the </a:t>
            </a:r>
            <a:r>
              <a:rPr lang="en-US" smtClean="0">
                <a:solidFill>
                  <a:prstClr val="black"/>
                </a:solidFill>
                <a:latin typeface="Arial"/>
                <a:cs typeface="Arial"/>
              </a:rPr>
              <a:t>environment.​</a:t>
            </a:r>
            <a:endParaRPr lang="en-US" dirty="0">
              <a:solidFill>
                <a:prstClr val="black"/>
              </a:solidFill>
              <a:latin typeface="Arial"/>
              <a:cs typeface="Arial"/>
            </a:endParaRPr>
          </a:p>
        </p:txBody>
      </p:sp>
      <p:pic>
        <p:nvPicPr>
          <p:cNvPr id="8" name="Picture 7"/>
          <p:cNvPicPr>
            <a:picLocks noChangeAspect="1"/>
          </p:cNvPicPr>
          <p:nvPr/>
        </p:nvPicPr>
        <p:blipFill>
          <a:blip r:embed="rId2" cstate="print">
            <a:extLst>
              <a:ext uri="{BEBA8EAE-BF5A-486C-A8C5-ECC9F3942E4B}">
                <a14:imgProps xmlns:a14="http://schemas.microsoft.com/office/drawing/2010/main">
                  <a14:imgLayer r:embed="rId3">
                    <a14:imgEffect>
                      <a14:artisticCrisscrossEtching/>
                    </a14:imgEffect>
                    <a14:imgEffect>
                      <a14:colorTemperature colorTemp="6311"/>
                    </a14:imgEffect>
                  </a14:imgLayer>
                </a14:imgProps>
              </a:ext>
              <a:ext uri="{28A0092B-C50C-407E-A947-70E740481C1C}">
                <a14:useLocalDpi xmlns:a14="http://schemas.microsoft.com/office/drawing/2010/main" val="0"/>
              </a:ext>
            </a:extLst>
          </a:blip>
          <a:stretch>
            <a:fillRect/>
          </a:stretch>
        </p:blipFill>
        <p:spPr>
          <a:xfrm>
            <a:off x="220582" y="85970"/>
            <a:ext cx="625619" cy="633045"/>
          </a:xfrm>
          <a:prstGeom prst="rect">
            <a:avLst/>
          </a:prstGeom>
          <a:effectLst>
            <a:glow rad="127000">
              <a:schemeClr val="bg1"/>
            </a:glow>
          </a:effectLst>
        </p:spPr>
      </p:pic>
    </p:spTree>
    <p:extLst>
      <p:ext uri="{BB962C8B-B14F-4D97-AF65-F5344CB8AC3E}">
        <p14:creationId xmlns:p14="http://schemas.microsoft.com/office/powerpoint/2010/main" val="2657163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1473" y="180721"/>
            <a:ext cx="10255711" cy="460877"/>
          </a:xfrm>
        </p:spPr>
        <p:txBody>
          <a:bodyPr>
            <a:noAutofit/>
          </a:bodyPr>
          <a:lstStyle/>
          <a:p>
            <a:pPr algn="ctr"/>
            <a:r>
              <a:rPr lang="en-US" sz="3200" b="1" dirty="0" smtClean="0">
                <a:latin typeface=" Arial"/>
              </a:rPr>
              <a:t>Operational Timeline</a:t>
            </a:r>
            <a:endParaRPr lang="en-US" sz="3200" b="1" dirty="0">
              <a:latin typeface=" Arial"/>
            </a:endParaRPr>
          </a:p>
        </p:txBody>
      </p:sp>
      <p:graphicFrame>
        <p:nvGraphicFramePr>
          <p:cNvPr id="6" name="Table 5"/>
          <p:cNvGraphicFramePr>
            <a:graphicFrameLocks noGrp="1"/>
          </p:cNvGraphicFramePr>
          <p:nvPr>
            <p:extLst>
              <p:ext uri="{D42A27DB-BD31-4B8C-83A1-F6EECF244321}">
                <p14:modId xmlns:p14="http://schemas.microsoft.com/office/powerpoint/2010/main" val="3001404249"/>
              </p:ext>
            </p:extLst>
          </p:nvPr>
        </p:nvGraphicFramePr>
        <p:xfrm>
          <a:off x="1448791" y="868265"/>
          <a:ext cx="10008802" cy="274137"/>
        </p:xfrm>
        <a:graphic>
          <a:graphicData uri="http://schemas.openxmlformats.org/drawingml/2006/table">
            <a:tbl>
              <a:tblPr firstRow="1" bandRow="1">
                <a:tableStyleId>{5C22544A-7EE6-4342-B048-85BDC9FD1C3A}</a:tableStyleId>
              </a:tblPr>
              <a:tblGrid>
                <a:gridCol w="1442676">
                  <a:extLst>
                    <a:ext uri="{9D8B030D-6E8A-4147-A177-3AD203B41FA5}">
                      <a16:colId xmlns:a16="http://schemas.microsoft.com/office/drawing/2014/main" val="20001"/>
                    </a:ext>
                  </a:extLst>
                </a:gridCol>
                <a:gridCol w="1534857">
                  <a:extLst>
                    <a:ext uri="{9D8B030D-6E8A-4147-A177-3AD203B41FA5}">
                      <a16:colId xmlns:a16="http://schemas.microsoft.com/office/drawing/2014/main" val="20002"/>
                    </a:ext>
                  </a:extLst>
                </a:gridCol>
                <a:gridCol w="1796450">
                  <a:extLst>
                    <a:ext uri="{9D8B030D-6E8A-4147-A177-3AD203B41FA5}">
                      <a16:colId xmlns:a16="http://schemas.microsoft.com/office/drawing/2014/main" val="20003"/>
                    </a:ext>
                  </a:extLst>
                </a:gridCol>
                <a:gridCol w="1641918">
                  <a:extLst>
                    <a:ext uri="{9D8B030D-6E8A-4147-A177-3AD203B41FA5}">
                      <a16:colId xmlns:a16="http://schemas.microsoft.com/office/drawing/2014/main" val="20004"/>
                    </a:ext>
                  </a:extLst>
                </a:gridCol>
                <a:gridCol w="1873718">
                  <a:extLst>
                    <a:ext uri="{9D8B030D-6E8A-4147-A177-3AD203B41FA5}">
                      <a16:colId xmlns:a16="http://schemas.microsoft.com/office/drawing/2014/main" val="20005"/>
                    </a:ext>
                  </a:extLst>
                </a:gridCol>
                <a:gridCol w="1719183">
                  <a:extLst>
                    <a:ext uri="{9D8B030D-6E8A-4147-A177-3AD203B41FA5}">
                      <a16:colId xmlns:a16="http://schemas.microsoft.com/office/drawing/2014/main" val="2977691019"/>
                    </a:ext>
                  </a:extLst>
                </a:gridCol>
              </a:tblGrid>
              <a:tr h="274137">
                <a:tc>
                  <a:txBody>
                    <a:bodyPr/>
                    <a:lstStyle/>
                    <a:p>
                      <a:pPr algn="ctr"/>
                      <a:r>
                        <a:rPr lang="en-US" sz="1600" smtClean="0">
                          <a:solidFill>
                            <a:schemeClr val="bg1"/>
                          </a:solidFill>
                          <a:latin typeface=" Arial"/>
                        </a:rPr>
                        <a:t>Day</a:t>
                      </a:r>
                      <a:r>
                        <a:rPr lang="en-US" sz="1600" baseline="0" smtClean="0">
                          <a:solidFill>
                            <a:schemeClr val="bg1"/>
                          </a:solidFill>
                          <a:latin typeface=" Arial"/>
                        </a:rPr>
                        <a:t> 1</a:t>
                      </a:r>
                      <a:endParaRPr lang="en-US" sz="1600" dirty="0">
                        <a:solidFill>
                          <a:schemeClr val="bg1"/>
                        </a:solidFill>
                        <a:latin typeface=" 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10000"/>
                      </a:schemeClr>
                    </a:solidFill>
                  </a:tcPr>
                </a:tc>
                <a:tc>
                  <a:txBody>
                    <a:bodyPr/>
                    <a:lstStyle/>
                    <a:p>
                      <a:pPr algn="ctr"/>
                      <a:r>
                        <a:rPr lang="en-US" sz="1600" smtClean="0">
                          <a:solidFill>
                            <a:schemeClr val="bg1"/>
                          </a:solidFill>
                          <a:latin typeface=" Arial"/>
                        </a:rPr>
                        <a:t>Day</a:t>
                      </a:r>
                      <a:r>
                        <a:rPr lang="en-US" sz="1600" baseline="0" smtClean="0">
                          <a:solidFill>
                            <a:schemeClr val="bg1"/>
                          </a:solidFill>
                          <a:latin typeface=" Arial"/>
                        </a:rPr>
                        <a:t> 2</a:t>
                      </a:r>
                      <a:endParaRPr lang="en-US" sz="1600" dirty="0">
                        <a:solidFill>
                          <a:schemeClr val="bg1"/>
                        </a:solidFill>
                        <a:latin typeface=" 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10000"/>
                      </a:schemeClr>
                    </a:solidFill>
                  </a:tcPr>
                </a:tc>
                <a:tc>
                  <a:txBody>
                    <a:bodyPr/>
                    <a:lstStyle/>
                    <a:p>
                      <a:pPr algn="ctr"/>
                      <a:r>
                        <a:rPr lang="en-US" sz="1600" smtClean="0">
                          <a:solidFill>
                            <a:schemeClr val="bg1"/>
                          </a:solidFill>
                          <a:latin typeface=" Arial"/>
                        </a:rPr>
                        <a:t>Day</a:t>
                      </a:r>
                      <a:r>
                        <a:rPr lang="en-US" sz="1600" baseline="0" smtClean="0">
                          <a:solidFill>
                            <a:schemeClr val="bg1"/>
                          </a:solidFill>
                          <a:latin typeface=" Arial"/>
                        </a:rPr>
                        <a:t> 3</a:t>
                      </a:r>
                      <a:endParaRPr lang="en-US" sz="1600" dirty="0">
                        <a:solidFill>
                          <a:schemeClr val="bg1"/>
                        </a:solidFill>
                        <a:latin typeface=" 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10000"/>
                      </a:schemeClr>
                    </a:solidFill>
                  </a:tcPr>
                </a:tc>
                <a:tc>
                  <a:txBody>
                    <a:bodyPr/>
                    <a:lstStyle/>
                    <a:p>
                      <a:pPr algn="ctr"/>
                      <a:r>
                        <a:rPr lang="en-US" sz="1600" smtClean="0">
                          <a:solidFill>
                            <a:schemeClr val="bg1"/>
                          </a:solidFill>
                          <a:latin typeface=" Arial"/>
                        </a:rPr>
                        <a:t>Day</a:t>
                      </a:r>
                      <a:r>
                        <a:rPr lang="en-US" sz="1600" baseline="0" smtClean="0">
                          <a:solidFill>
                            <a:schemeClr val="bg1"/>
                          </a:solidFill>
                          <a:latin typeface=" Arial"/>
                        </a:rPr>
                        <a:t> 4</a:t>
                      </a:r>
                      <a:endParaRPr lang="en-US" sz="1600" dirty="0">
                        <a:solidFill>
                          <a:schemeClr val="bg1"/>
                        </a:solidFill>
                        <a:latin typeface=" 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10000"/>
                      </a:schemeClr>
                    </a:solidFill>
                  </a:tcPr>
                </a:tc>
                <a:tc>
                  <a:txBody>
                    <a:bodyPr/>
                    <a:lstStyle/>
                    <a:p>
                      <a:pPr algn="ctr"/>
                      <a:r>
                        <a:rPr lang="en-US" sz="1600" smtClean="0">
                          <a:solidFill>
                            <a:schemeClr val="bg1"/>
                          </a:solidFill>
                          <a:latin typeface=" Arial"/>
                        </a:rPr>
                        <a:t>Day</a:t>
                      </a:r>
                      <a:r>
                        <a:rPr lang="en-US" sz="1600" baseline="0" smtClean="0">
                          <a:solidFill>
                            <a:schemeClr val="bg1"/>
                          </a:solidFill>
                          <a:latin typeface=" Arial"/>
                        </a:rPr>
                        <a:t> 5</a:t>
                      </a:r>
                      <a:endParaRPr lang="en-US" sz="1600" dirty="0">
                        <a:solidFill>
                          <a:schemeClr val="bg1"/>
                        </a:solidFill>
                        <a:latin typeface=" 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10000"/>
                      </a:schemeClr>
                    </a:solidFill>
                  </a:tcPr>
                </a:tc>
                <a:tc>
                  <a:txBody>
                    <a:bodyPr/>
                    <a:lstStyle/>
                    <a:p>
                      <a:pPr algn="ctr"/>
                      <a:r>
                        <a:rPr lang="en-US" sz="1600" smtClean="0">
                          <a:solidFill>
                            <a:schemeClr val="bg1"/>
                          </a:solidFill>
                          <a:latin typeface=" Arial"/>
                        </a:rPr>
                        <a:t>Day</a:t>
                      </a:r>
                      <a:r>
                        <a:rPr lang="en-US" sz="1600" baseline="0" smtClean="0">
                          <a:solidFill>
                            <a:schemeClr val="bg1"/>
                          </a:solidFill>
                          <a:latin typeface=" Arial"/>
                        </a:rPr>
                        <a:t> 6</a:t>
                      </a:r>
                      <a:endParaRPr lang="en-US" sz="1600" dirty="0">
                        <a:solidFill>
                          <a:schemeClr val="bg1"/>
                        </a:solidFill>
                        <a:latin typeface=" 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10000"/>
                      </a:schemeClr>
                    </a:solidFill>
                  </a:tcPr>
                </a:tc>
                <a:extLst>
                  <a:ext uri="{0D108BD9-81ED-4DB2-BD59-A6C34878D82A}">
                    <a16:rowId xmlns:a16="http://schemas.microsoft.com/office/drawing/2014/main" val="10000"/>
                  </a:ext>
                </a:extLst>
              </a:tr>
            </a:tbl>
          </a:graphicData>
        </a:graphic>
      </p:graphicFrame>
      <p:sp>
        <p:nvSpPr>
          <p:cNvPr id="18" name="TextBox 17"/>
          <p:cNvSpPr txBox="1"/>
          <p:nvPr/>
        </p:nvSpPr>
        <p:spPr>
          <a:xfrm>
            <a:off x="1448791" y="1203067"/>
            <a:ext cx="10021476" cy="216525"/>
          </a:xfrm>
          <a:prstGeom prst="rect">
            <a:avLst/>
          </a:prstGeom>
          <a:solidFill>
            <a:schemeClr val="accent1">
              <a:lumMod val="40000"/>
              <a:lumOff val="60000"/>
            </a:schemeClr>
          </a:solidFill>
          <a:ln w="9525">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txBody>
          <a:bodyPr wrap="none" lIns="68579" tIns="34289" rIns="68579" bIns="34289" anchor="ctr"/>
          <a:lstStyle/>
          <a:p>
            <a:pPr algn="ctr" defTabSz="685791">
              <a:defRPr/>
            </a:pPr>
            <a:r>
              <a:rPr lang="en-US" sz="1400" b="1" kern="0" dirty="0" smtClean="0">
                <a:latin typeface="Arial" panose="020B0604020202020204"/>
                <a:cs typeface="Arial" pitchFamily="34" charset="0"/>
              </a:rPr>
              <a:t>Client monitoring network</a:t>
            </a:r>
            <a:endParaRPr lang="en-US" sz="1400" b="1" kern="0" dirty="0">
              <a:latin typeface="Arial" panose="020B0604020202020204"/>
              <a:cs typeface="Arial" pitchFamily="34" charset="0"/>
            </a:endParaRPr>
          </a:p>
        </p:txBody>
      </p:sp>
      <p:sp>
        <p:nvSpPr>
          <p:cNvPr id="23" name="Rectangle 22">
            <a:extLst>
              <a:ext uri="{FF2B5EF4-FFF2-40B4-BE49-F238E27FC236}">
                <a16:creationId xmlns:a16="http://schemas.microsoft.com/office/drawing/2014/main" id="{FF5B5132-3B2A-491E-8D52-5C1700220814}"/>
              </a:ext>
            </a:extLst>
          </p:cNvPr>
          <p:cNvSpPr/>
          <p:nvPr/>
        </p:nvSpPr>
        <p:spPr>
          <a:xfrm>
            <a:off x="1394484" y="5248888"/>
            <a:ext cx="769550" cy="373683"/>
          </a:xfrm>
          <a:prstGeom prst="rect">
            <a:avLst/>
          </a:prstGeom>
          <a:solidFill>
            <a:schemeClr val="tx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600" b="1" dirty="0">
                <a:solidFill>
                  <a:schemeClr val="bg1"/>
                </a:solidFill>
                <a:latin typeface="Arial" panose="020B0604020202020204"/>
              </a:rPr>
              <a:t>Legend</a:t>
            </a:r>
            <a:endParaRPr lang="en-US" sz="1400" b="1" dirty="0">
              <a:solidFill>
                <a:schemeClr val="bg1"/>
              </a:solidFill>
              <a:latin typeface="Arial" panose="020B0604020202020204"/>
            </a:endParaRPr>
          </a:p>
        </p:txBody>
      </p:sp>
      <p:sp>
        <p:nvSpPr>
          <p:cNvPr id="4" name="Rounded Rectangle 3"/>
          <p:cNvSpPr/>
          <p:nvPr/>
        </p:nvSpPr>
        <p:spPr>
          <a:xfrm>
            <a:off x="1448791" y="1563138"/>
            <a:ext cx="1385957" cy="463009"/>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smtClean="0">
                <a:solidFill>
                  <a:schemeClr val="tx1"/>
                </a:solidFill>
                <a:latin typeface=" Arial"/>
              </a:rPr>
              <a:t>Equipment Setup</a:t>
            </a:r>
            <a:endParaRPr lang="en-US" sz="1400">
              <a:solidFill>
                <a:schemeClr val="tx1"/>
              </a:solidFill>
              <a:latin typeface=" Arial"/>
            </a:endParaRPr>
          </a:p>
        </p:txBody>
      </p:sp>
      <p:sp>
        <p:nvSpPr>
          <p:cNvPr id="37" name="Rounded Rectangle 36"/>
          <p:cNvSpPr/>
          <p:nvPr/>
        </p:nvSpPr>
        <p:spPr>
          <a:xfrm>
            <a:off x="1457211" y="2101188"/>
            <a:ext cx="1377537" cy="633407"/>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smtClean="0">
                <a:solidFill>
                  <a:schemeClr val="tx1"/>
                </a:solidFill>
                <a:latin typeface=" Arial"/>
              </a:rPr>
              <a:t>Received domains &amp; IPs</a:t>
            </a:r>
            <a:endParaRPr lang="en-US" sz="1400">
              <a:solidFill>
                <a:schemeClr val="tx1"/>
              </a:solidFill>
              <a:latin typeface=" Arial"/>
            </a:endParaRPr>
          </a:p>
        </p:txBody>
      </p:sp>
      <p:sp>
        <p:nvSpPr>
          <p:cNvPr id="40" name="Rounded Rectangle 39"/>
          <p:cNvSpPr/>
          <p:nvPr/>
        </p:nvSpPr>
        <p:spPr>
          <a:xfrm>
            <a:off x="3045630" y="1576846"/>
            <a:ext cx="1471202" cy="449301"/>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smtClean="0">
                <a:solidFill>
                  <a:schemeClr val="tx1"/>
                </a:solidFill>
                <a:latin typeface=" Arial"/>
              </a:rPr>
              <a:t>Conduct Active Recon</a:t>
            </a:r>
            <a:endParaRPr lang="en-US" sz="1400">
              <a:solidFill>
                <a:schemeClr val="tx1"/>
              </a:solidFill>
              <a:latin typeface=" Arial"/>
            </a:endParaRPr>
          </a:p>
        </p:txBody>
      </p:sp>
      <p:sp>
        <p:nvSpPr>
          <p:cNvPr id="42" name="Rounded Rectangle 41"/>
          <p:cNvSpPr/>
          <p:nvPr/>
        </p:nvSpPr>
        <p:spPr>
          <a:xfrm>
            <a:off x="4708175" y="1563137"/>
            <a:ext cx="1471202" cy="641894"/>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smtClean="0">
                <a:solidFill>
                  <a:schemeClr val="tx1"/>
                </a:solidFill>
                <a:latin typeface=" Arial"/>
              </a:rPr>
              <a:t>Exploit web vuln; webshell persistence</a:t>
            </a:r>
            <a:endParaRPr lang="en-US" sz="1400">
              <a:solidFill>
                <a:schemeClr val="tx1"/>
              </a:solidFill>
              <a:latin typeface=" Arial"/>
            </a:endParaRPr>
          </a:p>
        </p:txBody>
      </p:sp>
      <p:sp>
        <p:nvSpPr>
          <p:cNvPr id="45" name="Rounded Rectangle 44"/>
          <p:cNvSpPr/>
          <p:nvPr/>
        </p:nvSpPr>
        <p:spPr>
          <a:xfrm>
            <a:off x="6319273" y="1575474"/>
            <a:ext cx="1471202" cy="712974"/>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smtClean="0">
                <a:solidFill>
                  <a:schemeClr val="tx1"/>
                </a:solidFill>
                <a:latin typeface=" Arial"/>
              </a:rPr>
              <a:t>Enum DMZ; steal local admin creds</a:t>
            </a:r>
            <a:endParaRPr lang="en-US" sz="1400">
              <a:solidFill>
                <a:schemeClr val="tx1"/>
              </a:solidFill>
              <a:latin typeface=" Arial"/>
            </a:endParaRPr>
          </a:p>
        </p:txBody>
      </p:sp>
      <p:sp>
        <p:nvSpPr>
          <p:cNvPr id="46" name="Rounded Rectangle 45"/>
          <p:cNvSpPr/>
          <p:nvPr/>
        </p:nvSpPr>
        <p:spPr>
          <a:xfrm>
            <a:off x="7930371" y="1571750"/>
            <a:ext cx="1818404" cy="954053"/>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indent="-82296" algn="ctr" defTabSz="685791">
              <a:defRPr/>
            </a:pPr>
            <a:r>
              <a:rPr lang="en-US" sz="1400" kern="0" smtClean="0">
                <a:solidFill>
                  <a:schemeClr val="tx1"/>
                </a:solidFill>
                <a:latin typeface="Arial" panose="020B0604020202020204"/>
                <a:cs typeface="Arial" pitchFamily="34" charset="0"/>
              </a:rPr>
              <a:t>PE </a:t>
            </a:r>
            <a:r>
              <a:rPr lang="en-US" sz="1400" kern="0">
                <a:solidFill>
                  <a:schemeClr val="tx1"/>
                </a:solidFill>
                <a:latin typeface="Arial" panose="020B0604020202020204"/>
                <a:cs typeface="Arial" pitchFamily="34" charset="0"/>
              </a:rPr>
              <a:t>MSSQL </a:t>
            </a:r>
            <a:r>
              <a:rPr lang="en-US" sz="1400" kern="0" smtClean="0">
                <a:solidFill>
                  <a:schemeClr val="tx1"/>
                </a:solidFill>
                <a:latin typeface="Arial" panose="020B0604020202020204"/>
                <a:cs typeface="Arial" pitchFamily="34" charset="0"/>
              </a:rPr>
              <a:t>SRVR; </a:t>
            </a:r>
            <a:r>
              <a:rPr lang="en-US" sz="1400" kern="0">
                <a:solidFill>
                  <a:schemeClr val="tx1"/>
                </a:solidFill>
                <a:latin typeface="Arial" panose="020B0604020202020204"/>
                <a:cs typeface="Arial" pitchFamily="34" charset="0"/>
              </a:rPr>
              <a:t>internal network enum, </a:t>
            </a:r>
            <a:r>
              <a:rPr lang="en-US" sz="1400" kern="0" smtClean="0">
                <a:solidFill>
                  <a:schemeClr val="tx1"/>
                </a:solidFill>
                <a:latin typeface="Arial" panose="020B0604020202020204"/>
                <a:cs typeface="Arial" pitchFamily="34" charset="0"/>
              </a:rPr>
              <a:t>datamine; </a:t>
            </a:r>
            <a:r>
              <a:rPr lang="en-US" sz="1400" kern="0">
                <a:solidFill>
                  <a:schemeClr val="tx1"/>
                </a:solidFill>
                <a:latin typeface="Arial" panose="020B0604020202020204"/>
                <a:cs typeface="Arial" pitchFamily="34" charset="0"/>
              </a:rPr>
              <a:t>initiate C2</a:t>
            </a:r>
            <a:endParaRPr lang="en-US" sz="1400" kern="0" dirty="0">
              <a:solidFill>
                <a:schemeClr val="tx1"/>
              </a:solidFill>
              <a:latin typeface="Arial" panose="020B0604020202020204"/>
              <a:cs typeface="Arial" pitchFamily="34" charset="0"/>
            </a:endParaRPr>
          </a:p>
        </p:txBody>
      </p:sp>
      <p:sp>
        <p:nvSpPr>
          <p:cNvPr id="47" name="Rounded Rectangle 46"/>
          <p:cNvSpPr/>
          <p:nvPr/>
        </p:nvSpPr>
        <p:spPr>
          <a:xfrm>
            <a:off x="9874083" y="1581056"/>
            <a:ext cx="1625686" cy="11451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indent="-82296" algn="ctr" defTabSz="685791">
              <a:defRPr/>
            </a:pPr>
            <a:r>
              <a:rPr lang="en-US" sz="1400" kern="0">
                <a:solidFill>
                  <a:schemeClr val="tx1"/>
                </a:solidFill>
                <a:latin typeface="Arial" panose="020B0604020202020204"/>
                <a:cs typeface="Arial" pitchFamily="34" charset="0"/>
              </a:rPr>
              <a:t>Gained </a:t>
            </a:r>
            <a:r>
              <a:rPr lang="en-US" sz="1400" kern="0" smtClean="0">
                <a:solidFill>
                  <a:schemeClr val="tx1"/>
                </a:solidFill>
                <a:latin typeface="Arial" panose="020B0604020202020204"/>
                <a:cs typeface="Arial" pitchFamily="34" charset="0"/>
              </a:rPr>
              <a:t>WKSTN1 access</a:t>
            </a:r>
            <a:r>
              <a:rPr lang="en-US" sz="1400" kern="0">
                <a:solidFill>
                  <a:schemeClr val="tx1"/>
                </a:solidFill>
                <a:latin typeface="Arial" panose="020B0604020202020204"/>
                <a:cs typeface="Arial" pitchFamily="34" charset="0"/>
              </a:rPr>
              <a:t>;</a:t>
            </a:r>
            <a:r>
              <a:rPr lang="en-US" sz="1400" kern="0" smtClean="0">
                <a:solidFill>
                  <a:schemeClr val="tx1"/>
                </a:solidFill>
                <a:latin typeface="Arial" panose="020B0604020202020204"/>
                <a:cs typeface="Arial" pitchFamily="34" charset="0"/>
              </a:rPr>
              <a:t> </a:t>
            </a:r>
            <a:r>
              <a:rPr lang="en-US" sz="1400" kern="0">
                <a:solidFill>
                  <a:schemeClr val="tx1"/>
                </a:solidFill>
                <a:latin typeface="Arial" panose="020B0604020202020204"/>
                <a:cs typeface="Arial" pitchFamily="34" charset="0"/>
              </a:rPr>
              <a:t>user persistence. Cont. </a:t>
            </a:r>
            <a:r>
              <a:rPr lang="en-US" sz="1400" kern="0" smtClean="0">
                <a:solidFill>
                  <a:schemeClr val="tx1"/>
                </a:solidFill>
                <a:latin typeface="Arial" panose="020B0604020202020204"/>
                <a:cs typeface="Arial" pitchFamily="34" charset="0"/>
              </a:rPr>
              <a:t>datamine &amp; </a:t>
            </a:r>
            <a:r>
              <a:rPr lang="en-US" sz="1400" kern="0">
                <a:solidFill>
                  <a:schemeClr val="tx1"/>
                </a:solidFill>
                <a:latin typeface="Arial" panose="020B0604020202020204"/>
                <a:cs typeface="Arial" pitchFamily="34" charset="0"/>
              </a:rPr>
              <a:t>network </a:t>
            </a:r>
            <a:r>
              <a:rPr lang="en-US" sz="1400" kern="0" smtClean="0">
                <a:solidFill>
                  <a:schemeClr val="tx1"/>
                </a:solidFill>
                <a:latin typeface="Arial" panose="020B0604020202020204"/>
                <a:cs typeface="Arial" pitchFamily="34" charset="0"/>
              </a:rPr>
              <a:t>enum.</a:t>
            </a:r>
            <a:endParaRPr lang="en-US" sz="1400" kern="0" dirty="0">
              <a:solidFill>
                <a:schemeClr val="tx1"/>
              </a:solidFill>
              <a:latin typeface="Arial" panose="020B0604020202020204"/>
              <a:cs typeface="Arial" pitchFamily="34" charset="0"/>
            </a:endParaRPr>
          </a:p>
        </p:txBody>
      </p:sp>
      <p:graphicFrame>
        <p:nvGraphicFramePr>
          <p:cNvPr id="48" name="Table 47"/>
          <p:cNvGraphicFramePr>
            <a:graphicFrameLocks noGrp="1"/>
          </p:cNvGraphicFramePr>
          <p:nvPr>
            <p:extLst>
              <p:ext uri="{D42A27DB-BD31-4B8C-83A1-F6EECF244321}">
                <p14:modId xmlns:p14="http://schemas.microsoft.com/office/powerpoint/2010/main" val="1717087551"/>
              </p:ext>
            </p:extLst>
          </p:nvPr>
        </p:nvGraphicFramePr>
        <p:xfrm>
          <a:off x="1448791" y="3218600"/>
          <a:ext cx="10008802" cy="274137"/>
        </p:xfrm>
        <a:graphic>
          <a:graphicData uri="http://schemas.openxmlformats.org/drawingml/2006/table">
            <a:tbl>
              <a:tblPr firstRow="1" bandRow="1">
                <a:tableStyleId>{5C22544A-7EE6-4342-B048-85BDC9FD1C3A}</a:tableStyleId>
              </a:tblPr>
              <a:tblGrid>
                <a:gridCol w="1442676">
                  <a:extLst>
                    <a:ext uri="{9D8B030D-6E8A-4147-A177-3AD203B41FA5}">
                      <a16:colId xmlns:a16="http://schemas.microsoft.com/office/drawing/2014/main" val="20001"/>
                    </a:ext>
                  </a:extLst>
                </a:gridCol>
                <a:gridCol w="1534857">
                  <a:extLst>
                    <a:ext uri="{9D8B030D-6E8A-4147-A177-3AD203B41FA5}">
                      <a16:colId xmlns:a16="http://schemas.microsoft.com/office/drawing/2014/main" val="20002"/>
                    </a:ext>
                  </a:extLst>
                </a:gridCol>
                <a:gridCol w="1796450">
                  <a:extLst>
                    <a:ext uri="{9D8B030D-6E8A-4147-A177-3AD203B41FA5}">
                      <a16:colId xmlns:a16="http://schemas.microsoft.com/office/drawing/2014/main" val="20003"/>
                    </a:ext>
                  </a:extLst>
                </a:gridCol>
                <a:gridCol w="1641918">
                  <a:extLst>
                    <a:ext uri="{9D8B030D-6E8A-4147-A177-3AD203B41FA5}">
                      <a16:colId xmlns:a16="http://schemas.microsoft.com/office/drawing/2014/main" val="20004"/>
                    </a:ext>
                  </a:extLst>
                </a:gridCol>
                <a:gridCol w="1873718">
                  <a:extLst>
                    <a:ext uri="{9D8B030D-6E8A-4147-A177-3AD203B41FA5}">
                      <a16:colId xmlns:a16="http://schemas.microsoft.com/office/drawing/2014/main" val="20005"/>
                    </a:ext>
                  </a:extLst>
                </a:gridCol>
                <a:gridCol w="1719183">
                  <a:extLst>
                    <a:ext uri="{9D8B030D-6E8A-4147-A177-3AD203B41FA5}">
                      <a16:colId xmlns:a16="http://schemas.microsoft.com/office/drawing/2014/main" val="2977691019"/>
                    </a:ext>
                  </a:extLst>
                </a:gridCol>
              </a:tblGrid>
              <a:tr h="274137">
                <a:tc>
                  <a:txBody>
                    <a:bodyPr/>
                    <a:lstStyle/>
                    <a:p>
                      <a:pPr algn="ctr"/>
                      <a:r>
                        <a:rPr lang="en-US" sz="1600" smtClean="0">
                          <a:solidFill>
                            <a:schemeClr val="bg1"/>
                          </a:solidFill>
                          <a:latin typeface=" Arial"/>
                        </a:rPr>
                        <a:t>Day</a:t>
                      </a:r>
                      <a:r>
                        <a:rPr lang="en-US" sz="1600" baseline="0" smtClean="0">
                          <a:solidFill>
                            <a:schemeClr val="bg1"/>
                          </a:solidFill>
                          <a:latin typeface=" Arial"/>
                        </a:rPr>
                        <a:t> 7</a:t>
                      </a:r>
                      <a:endParaRPr lang="en-US" sz="1600" dirty="0">
                        <a:solidFill>
                          <a:schemeClr val="bg1"/>
                        </a:solidFill>
                        <a:latin typeface=" 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10000"/>
                      </a:schemeClr>
                    </a:solidFill>
                  </a:tcPr>
                </a:tc>
                <a:tc>
                  <a:txBody>
                    <a:bodyPr/>
                    <a:lstStyle/>
                    <a:p>
                      <a:pPr algn="ctr"/>
                      <a:r>
                        <a:rPr lang="en-US" sz="1600" smtClean="0">
                          <a:solidFill>
                            <a:schemeClr val="bg1"/>
                          </a:solidFill>
                          <a:latin typeface=" Arial"/>
                        </a:rPr>
                        <a:t>    Day</a:t>
                      </a:r>
                      <a:r>
                        <a:rPr lang="en-US" sz="1600" baseline="0" smtClean="0">
                          <a:solidFill>
                            <a:schemeClr val="bg1"/>
                          </a:solidFill>
                          <a:latin typeface=" Arial"/>
                        </a:rPr>
                        <a:t> 8</a:t>
                      </a:r>
                      <a:endParaRPr lang="en-US" sz="1600" dirty="0">
                        <a:solidFill>
                          <a:schemeClr val="bg1"/>
                        </a:solidFill>
                        <a:latin typeface=" 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10000"/>
                      </a:schemeClr>
                    </a:solidFill>
                  </a:tcPr>
                </a:tc>
                <a:tc>
                  <a:txBody>
                    <a:bodyPr/>
                    <a:lstStyle/>
                    <a:p>
                      <a:pPr algn="ctr"/>
                      <a:r>
                        <a:rPr lang="en-US" sz="1600" smtClean="0">
                          <a:solidFill>
                            <a:schemeClr val="bg1"/>
                          </a:solidFill>
                          <a:latin typeface=" Arial"/>
                        </a:rPr>
                        <a:t>     Day</a:t>
                      </a:r>
                      <a:r>
                        <a:rPr lang="en-US" sz="1600" baseline="0" smtClean="0">
                          <a:solidFill>
                            <a:schemeClr val="bg1"/>
                          </a:solidFill>
                          <a:latin typeface=" Arial"/>
                        </a:rPr>
                        <a:t> 9</a:t>
                      </a:r>
                      <a:endParaRPr lang="en-US" sz="1600" dirty="0">
                        <a:solidFill>
                          <a:schemeClr val="bg1"/>
                        </a:solidFill>
                        <a:latin typeface=" 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10000"/>
                      </a:schemeClr>
                    </a:solidFill>
                  </a:tcPr>
                </a:tc>
                <a:tc>
                  <a:txBody>
                    <a:bodyPr/>
                    <a:lstStyle/>
                    <a:p>
                      <a:pPr algn="ctr"/>
                      <a:r>
                        <a:rPr lang="en-US" sz="1600" smtClean="0">
                          <a:solidFill>
                            <a:schemeClr val="bg1"/>
                          </a:solidFill>
                          <a:latin typeface=" Arial"/>
                        </a:rPr>
                        <a:t>Day</a:t>
                      </a:r>
                      <a:r>
                        <a:rPr lang="en-US" sz="1600" baseline="0" smtClean="0">
                          <a:solidFill>
                            <a:schemeClr val="bg1"/>
                          </a:solidFill>
                          <a:latin typeface=" Arial"/>
                        </a:rPr>
                        <a:t> 10</a:t>
                      </a:r>
                      <a:endParaRPr lang="en-US" sz="1600" dirty="0">
                        <a:solidFill>
                          <a:schemeClr val="bg1"/>
                        </a:solidFill>
                        <a:latin typeface=" 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10000"/>
                      </a:schemeClr>
                    </a:solidFill>
                  </a:tcPr>
                </a:tc>
                <a:tc>
                  <a:txBody>
                    <a:bodyPr/>
                    <a:lstStyle/>
                    <a:p>
                      <a:pPr algn="ctr"/>
                      <a:r>
                        <a:rPr lang="en-US" sz="1600" smtClean="0">
                          <a:solidFill>
                            <a:schemeClr val="bg1"/>
                          </a:solidFill>
                          <a:latin typeface=" Arial"/>
                        </a:rPr>
                        <a:t>Day</a:t>
                      </a:r>
                      <a:r>
                        <a:rPr lang="en-US" sz="1600" baseline="0" smtClean="0">
                          <a:solidFill>
                            <a:schemeClr val="bg1"/>
                          </a:solidFill>
                          <a:latin typeface=" Arial"/>
                        </a:rPr>
                        <a:t> 11</a:t>
                      </a:r>
                      <a:endParaRPr lang="en-US" sz="1600" dirty="0">
                        <a:solidFill>
                          <a:schemeClr val="bg1"/>
                        </a:solidFill>
                        <a:latin typeface=" 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10000"/>
                      </a:schemeClr>
                    </a:solidFill>
                  </a:tcPr>
                </a:tc>
                <a:tc>
                  <a:txBody>
                    <a:bodyPr/>
                    <a:lstStyle/>
                    <a:p>
                      <a:pPr algn="ctr"/>
                      <a:r>
                        <a:rPr lang="en-US" sz="1600" smtClean="0">
                          <a:solidFill>
                            <a:schemeClr val="bg1"/>
                          </a:solidFill>
                          <a:latin typeface=" Arial"/>
                        </a:rPr>
                        <a:t>Day</a:t>
                      </a:r>
                      <a:r>
                        <a:rPr lang="en-US" sz="1600" baseline="0" smtClean="0">
                          <a:solidFill>
                            <a:schemeClr val="bg1"/>
                          </a:solidFill>
                          <a:latin typeface=" Arial"/>
                        </a:rPr>
                        <a:t> 12</a:t>
                      </a:r>
                      <a:endParaRPr lang="en-US" sz="1600" dirty="0">
                        <a:solidFill>
                          <a:schemeClr val="bg1"/>
                        </a:solidFill>
                        <a:latin typeface=" 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10000"/>
                      </a:schemeClr>
                    </a:solidFill>
                  </a:tcPr>
                </a:tc>
                <a:extLst>
                  <a:ext uri="{0D108BD9-81ED-4DB2-BD59-A6C34878D82A}">
                    <a16:rowId xmlns:a16="http://schemas.microsoft.com/office/drawing/2014/main" val="10000"/>
                  </a:ext>
                </a:extLst>
              </a:tr>
            </a:tbl>
          </a:graphicData>
        </a:graphic>
      </p:graphicFrame>
      <p:sp>
        <p:nvSpPr>
          <p:cNvPr id="50" name="TextBox 49"/>
          <p:cNvSpPr txBox="1"/>
          <p:nvPr/>
        </p:nvSpPr>
        <p:spPr>
          <a:xfrm>
            <a:off x="1448791" y="3553402"/>
            <a:ext cx="10021476" cy="216525"/>
          </a:xfrm>
          <a:prstGeom prst="rect">
            <a:avLst/>
          </a:prstGeom>
          <a:solidFill>
            <a:schemeClr val="accent1">
              <a:lumMod val="40000"/>
              <a:lumOff val="60000"/>
            </a:schemeClr>
          </a:solidFill>
          <a:ln w="9525">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txBody>
          <a:bodyPr wrap="none" lIns="68579" tIns="34289" rIns="68579" bIns="34289" anchor="ctr"/>
          <a:lstStyle/>
          <a:p>
            <a:pPr algn="ctr" defTabSz="685791">
              <a:defRPr/>
            </a:pPr>
            <a:r>
              <a:rPr lang="en-US" sz="1400" b="1" kern="0" dirty="0" smtClean="0">
                <a:latin typeface="Arial" panose="020B0604020202020204"/>
                <a:cs typeface="Arial" pitchFamily="34" charset="0"/>
              </a:rPr>
              <a:t>Client monitoring network</a:t>
            </a:r>
            <a:endParaRPr lang="en-US" sz="1400" b="1" kern="0" dirty="0">
              <a:latin typeface="Arial" panose="020B0604020202020204"/>
              <a:cs typeface="Arial" pitchFamily="34" charset="0"/>
            </a:endParaRPr>
          </a:p>
        </p:txBody>
      </p:sp>
      <p:sp>
        <p:nvSpPr>
          <p:cNvPr id="51" name="Rounded Rectangle 50"/>
          <p:cNvSpPr/>
          <p:nvPr/>
        </p:nvSpPr>
        <p:spPr>
          <a:xfrm>
            <a:off x="1394484" y="3876784"/>
            <a:ext cx="1625686" cy="925232"/>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indent="-82296" algn="ctr" defTabSz="685791">
              <a:defRPr/>
            </a:pPr>
            <a:r>
              <a:rPr lang="en-US" sz="1400" kern="0" smtClean="0">
                <a:solidFill>
                  <a:schemeClr val="tx1"/>
                </a:solidFill>
                <a:latin typeface="Arial" panose="020B0604020202020204"/>
                <a:cs typeface="Arial" pitchFamily="34" charset="0"/>
              </a:rPr>
              <a:t>Lateral move to WKSTN2; harvest creds; priv esc to local admin</a:t>
            </a:r>
            <a:endParaRPr lang="en-US" sz="1400" kern="0">
              <a:solidFill>
                <a:schemeClr val="tx1"/>
              </a:solidFill>
              <a:latin typeface="Arial" panose="020B0604020202020204"/>
              <a:cs typeface="Arial" pitchFamily="34" charset="0"/>
            </a:endParaRPr>
          </a:p>
        </p:txBody>
      </p:sp>
      <p:sp>
        <p:nvSpPr>
          <p:cNvPr id="52" name="Rounded Rectangle 51"/>
          <p:cNvSpPr/>
          <p:nvPr/>
        </p:nvSpPr>
        <p:spPr>
          <a:xfrm>
            <a:off x="3088327" y="3900982"/>
            <a:ext cx="1625686" cy="871103"/>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indent="-82296" algn="ctr" defTabSz="685791">
              <a:defRPr/>
            </a:pPr>
            <a:r>
              <a:rPr lang="en-US" sz="1400" kern="0">
                <a:solidFill>
                  <a:schemeClr val="tx1"/>
                </a:solidFill>
                <a:latin typeface="Arial" panose="020B0604020202020204"/>
                <a:cs typeface="Arial" pitchFamily="34" charset="0"/>
              </a:rPr>
              <a:t>Gained domain admin thorough PetitPotam attack</a:t>
            </a:r>
            <a:r>
              <a:rPr lang="en-US" sz="1400" kern="0" smtClean="0">
                <a:solidFill>
                  <a:schemeClr val="tx1"/>
                </a:solidFill>
                <a:latin typeface="Arial" panose="020B0604020202020204"/>
                <a:cs typeface="Arial" pitchFamily="34" charset="0"/>
              </a:rPr>
              <a:t>; </a:t>
            </a:r>
            <a:r>
              <a:rPr lang="en-US" sz="1400" kern="0">
                <a:solidFill>
                  <a:schemeClr val="tx1"/>
                </a:solidFill>
                <a:latin typeface="Arial" panose="020B0604020202020204"/>
                <a:cs typeface="Arial" pitchFamily="34" charset="0"/>
              </a:rPr>
              <a:t>DcSync for hashes </a:t>
            </a:r>
          </a:p>
        </p:txBody>
      </p:sp>
      <p:sp>
        <p:nvSpPr>
          <p:cNvPr id="53" name="Rounded Rectangle 52"/>
          <p:cNvSpPr/>
          <p:nvPr/>
        </p:nvSpPr>
        <p:spPr>
          <a:xfrm>
            <a:off x="4835218" y="3886442"/>
            <a:ext cx="1625686" cy="871103"/>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indent="-82296" algn="ctr" defTabSz="685791">
              <a:defRPr/>
            </a:pPr>
            <a:r>
              <a:rPr lang="en-US" sz="1400" kern="0">
                <a:solidFill>
                  <a:schemeClr val="tx1"/>
                </a:solidFill>
                <a:latin typeface="Arial" panose="020B0604020202020204"/>
                <a:cs typeface="Arial" pitchFamily="34" charset="0"/>
              </a:rPr>
              <a:t>Cracked 45% of hashed passwords, exfilled 5 MB of sensitive artifacts</a:t>
            </a:r>
          </a:p>
        </p:txBody>
      </p:sp>
      <p:sp>
        <p:nvSpPr>
          <p:cNvPr id="55" name="Rounded Rectangle 54"/>
          <p:cNvSpPr/>
          <p:nvPr/>
        </p:nvSpPr>
        <p:spPr>
          <a:xfrm>
            <a:off x="6582109" y="3893553"/>
            <a:ext cx="1469361" cy="725939"/>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indent="-82296" algn="ctr" defTabSz="685791">
              <a:defRPr/>
            </a:pPr>
            <a:r>
              <a:rPr lang="en-US" sz="1400" kern="0">
                <a:solidFill>
                  <a:schemeClr val="tx1"/>
                </a:solidFill>
                <a:latin typeface="Arial" panose="020B0604020202020204"/>
                <a:cs typeface="Arial" pitchFamily="34" charset="0"/>
              </a:rPr>
              <a:t>Created GPO for user logon </a:t>
            </a:r>
            <a:r>
              <a:rPr lang="en-US" sz="1400" kern="0" smtClean="0">
                <a:solidFill>
                  <a:schemeClr val="tx1"/>
                </a:solidFill>
                <a:latin typeface="Arial" panose="020B0604020202020204"/>
                <a:cs typeface="Arial" pitchFamily="34" charset="0"/>
              </a:rPr>
              <a:t>persistence</a:t>
            </a:r>
            <a:endParaRPr lang="en-US" sz="1400" kern="0">
              <a:solidFill>
                <a:schemeClr val="tx1"/>
              </a:solidFill>
              <a:latin typeface="Arial" panose="020B0604020202020204"/>
              <a:cs typeface="Arial" pitchFamily="34" charset="0"/>
            </a:endParaRPr>
          </a:p>
        </p:txBody>
      </p:sp>
      <p:sp>
        <p:nvSpPr>
          <p:cNvPr id="56" name="Rounded Rectangle 55"/>
          <p:cNvSpPr/>
          <p:nvPr/>
        </p:nvSpPr>
        <p:spPr>
          <a:xfrm>
            <a:off x="8165749" y="3908646"/>
            <a:ext cx="1469361" cy="606680"/>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indent="-82296" algn="ctr" defTabSz="685791">
              <a:defRPr/>
            </a:pPr>
            <a:r>
              <a:rPr lang="en-US" sz="1400" kern="0" smtClean="0">
                <a:solidFill>
                  <a:schemeClr val="tx1"/>
                </a:solidFill>
                <a:latin typeface="Arial" panose="020B0604020202020204"/>
                <a:cs typeface="Arial" pitchFamily="34" charset="0"/>
              </a:rPr>
              <a:t>Keystroke </a:t>
            </a:r>
            <a:r>
              <a:rPr lang="en-US" sz="1400" kern="0">
                <a:solidFill>
                  <a:schemeClr val="tx1"/>
                </a:solidFill>
                <a:latin typeface="Arial" panose="020B0604020202020204"/>
                <a:cs typeface="Arial" pitchFamily="34" charset="0"/>
              </a:rPr>
              <a:t>logger on </a:t>
            </a:r>
            <a:r>
              <a:rPr lang="en-US" sz="1400" kern="0" smtClean="0">
                <a:solidFill>
                  <a:schemeClr val="tx1"/>
                </a:solidFill>
                <a:latin typeface="Arial" panose="020B0604020202020204"/>
                <a:cs typeface="Arial" pitchFamily="34" charset="0"/>
              </a:rPr>
              <a:t>DCs/SRVs</a:t>
            </a:r>
            <a:endParaRPr lang="en-US" sz="1400" kern="0">
              <a:solidFill>
                <a:schemeClr val="tx1"/>
              </a:solidFill>
              <a:latin typeface="Arial" panose="020B0604020202020204"/>
              <a:cs typeface="Arial" pitchFamily="34" charset="0"/>
            </a:endParaRPr>
          </a:p>
        </p:txBody>
      </p:sp>
      <p:sp>
        <p:nvSpPr>
          <p:cNvPr id="59" name="Rounded Rectangle 58"/>
          <p:cNvSpPr/>
          <p:nvPr/>
        </p:nvSpPr>
        <p:spPr>
          <a:xfrm>
            <a:off x="9748775" y="3861742"/>
            <a:ext cx="1925090" cy="902111"/>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indent="-82296" algn="ctr" defTabSz="685791">
              <a:defRPr/>
            </a:pPr>
            <a:r>
              <a:rPr lang="en-US" sz="1400" kern="0">
                <a:solidFill>
                  <a:schemeClr val="tx1"/>
                </a:solidFill>
                <a:latin typeface="Arial" panose="020B0604020202020204"/>
                <a:cs typeface="Arial" pitchFamily="34" charset="0"/>
              </a:rPr>
              <a:t>De-confliction report for 2x IP; client blacklisted IPs on RT controlled systems</a:t>
            </a:r>
          </a:p>
        </p:txBody>
      </p:sp>
      <p:sp>
        <p:nvSpPr>
          <p:cNvPr id="60" name="Rounded Rectangle 59"/>
          <p:cNvSpPr/>
          <p:nvPr/>
        </p:nvSpPr>
        <p:spPr>
          <a:xfrm>
            <a:off x="9748775" y="4800298"/>
            <a:ext cx="1925089" cy="567340"/>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indent="-82296" algn="ctr" defTabSz="685791">
              <a:defRPr/>
            </a:pPr>
            <a:r>
              <a:rPr lang="en-US" sz="1400" kern="0">
                <a:solidFill>
                  <a:schemeClr val="tx1"/>
                </a:solidFill>
                <a:latin typeface="Arial" panose="020B0604020202020204"/>
                <a:cs typeface="Arial" pitchFamily="34" charset="0"/>
              </a:rPr>
              <a:t>Deployed fake malware on </a:t>
            </a:r>
            <a:r>
              <a:rPr lang="en-US" sz="1400" kern="0" smtClean="0">
                <a:solidFill>
                  <a:schemeClr val="tx1"/>
                </a:solidFill>
                <a:latin typeface="Arial" panose="020B0604020202020204"/>
                <a:cs typeface="Arial" pitchFamily="34" charset="0"/>
              </a:rPr>
              <a:t>WKSTN2 </a:t>
            </a:r>
            <a:endParaRPr lang="en-US" sz="1400" kern="0">
              <a:solidFill>
                <a:schemeClr val="tx1"/>
              </a:solidFill>
              <a:latin typeface="Arial" panose="020B0604020202020204"/>
              <a:cs typeface="Arial" pitchFamily="34" charset="0"/>
            </a:endParaRPr>
          </a:p>
        </p:txBody>
      </p:sp>
      <p:sp>
        <p:nvSpPr>
          <p:cNvPr id="9" name="Rounded Rectangle 8"/>
          <p:cNvSpPr/>
          <p:nvPr/>
        </p:nvSpPr>
        <p:spPr>
          <a:xfrm>
            <a:off x="1394484" y="5700952"/>
            <a:ext cx="1926796" cy="344385"/>
          </a:xfrm>
          <a:prstGeom prst="roundRect">
            <a:avLst/>
          </a:prstGeom>
          <a:solidFill>
            <a:srgbClr val="BDD7E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600" b="1" smtClean="0">
                <a:solidFill>
                  <a:schemeClr val="tx1"/>
                </a:solidFill>
                <a:latin typeface=" Arial"/>
              </a:rPr>
              <a:t>Defender Actions</a:t>
            </a:r>
            <a:endParaRPr lang="en-US" sz="1600" b="1">
              <a:solidFill>
                <a:schemeClr val="tx1"/>
              </a:solidFill>
              <a:latin typeface=" Arial"/>
            </a:endParaRPr>
          </a:p>
        </p:txBody>
      </p:sp>
      <p:sp>
        <p:nvSpPr>
          <p:cNvPr id="63" name="Rounded Rectangle 62"/>
          <p:cNvSpPr/>
          <p:nvPr/>
        </p:nvSpPr>
        <p:spPr>
          <a:xfrm>
            <a:off x="1394484" y="6123718"/>
            <a:ext cx="1926796" cy="344385"/>
          </a:xfrm>
          <a:prstGeom prst="round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600" b="1" smtClean="0">
                <a:solidFill>
                  <a:schemeClr val="tx1"/>
                </a:solidFill>
                <a:latin typeface=" Arial"/>
              </a:rPr>
              <a:t>Red Team Actions</a:t>
            </a:r>
            <a:endParaRPr lang="en-US" sz="1600" b="1">
              <a:solidFill>
                <a:schemeClr val="tx1"/>
              </a:solidFill>
              <a:latin typeface=" Arial"/>
            </a:endParaRPr>
          </a:p>
        </p:txBody>
      </p:sp>
      <p:pic>
        <p:nvPicPr>
          <p:cNvPr id="26" name="Picture 25"/>
          <p:cNvPicPr>
            <a:picLocks noChangeAspect="1"/>
          </p:cNvPicPr>
          <p:nvPr/>
        </p:nvPicPr>
        <p:blipFill>
          <a:blip r:embed="rId2" cstate="print">
            <a:extLst>
              <a:ext uri="{BEBA8EAE-BF5A-486C-A8C5-ECC9F3942E4B}">
                <a14:imgProps xmlns:a14="http://schemas.microsoft.com/office/drawing/2010/main">
                  <a14:imgLayer r:embed="rId3">
                    <a14:imgEffect>
                      <a14:artisticCrisscrossEtching/>
                    </a14:imgEffect>
                    <a14:imgEffect>
                      <a14:colorTemperature colorTemp="6311"/>
                    </a14:imgEffect>
                  </a14:imgLayer>
                </a14:imgProps>
              </a:ext>
              <a:ext uri="{28A0092B-C50C-407E-A947-70E740481C1C}">
                <a14:useLocalDpi xmlns:a14="http://schemas.microsoft.com/office/drawing/2010/main" val="0"/>
              </a:ext>
            </a:extLst>
          </a:blip>
          <a:stretch>
            <a:fillRect/>
          </a:stretch>
        </p:blipFill>
        <p:spPr>
          <a:xfrm>
            <a:off x="220582" y="85970"/>
            <a:ext cx="625619" cy="633045"/>
          </a:xfrm>
          <a:prstGeom prst="rect">
            <a:avLst/>
          </a:prstGeom>
          <a:effectLst>
            <a:glow rad="127000">
              <a:schemeClr val="bg1"/>
            </a:glow>
          </a:effectLst>
        </p:spPr>
      </p:pic>
    </p:spTree>
    <p:extLst>
      <p:ext uri="{BB962C8B-B14F-4D97-AF65-F5344CB8AC3E}">
        <p14:creationId xmlns:p14="http://schemas.microsoft.com/office/powerpoint/2010/main" val="3884785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Picture 3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6537" y="152399"/>
            <a:ext cx="6759349" cy="6672069"/>
          </a:xfrm>
          <a:prstGeom prst="rect">
            <a:avLst/>
          </a:prstGeom>
        </p:spPr>
      </p:pic>
      <p:pic>
        <p:nvPicPr>
          <p:cNvPr id="5" name="Picture 4"/>
          <p:cNvPicPr>
            <a:picLocks noChangeAspect="1"/>
          </p:cNvPicPr>
          <p:nvPr/>
        </p:nvPicPr>
        <p:blipFill>
          <a:blip r:embed="rId3" cstate="print">
            <a:extLst>
              <a:ext uri="{BEBA8EAE-BF5A-486C-A8C5-ECC9F3942E4B}">
                <a14:imgProps xmlns:a14="http://schemas.microsoft.com/office/drawing/2010/main">
                  <a14:imgLayer r:embed="rId4">
                    <a14:imgEffect>
                      <a14:artisticCrisscrossEtching/>
                    </a14:imgEffect>
                    <a14:imgEffect>
                      <a14:colorTemperature colorTemp="6311"/>
                    </a14:imgEffect>
                  </a14:imgLayer>
                </a14:imgProps>
              </a:ext>
              <a:ext uri="{28A0092B-C50C-407E-A947-70E740481C1C}">
                <a14:useLocalDpi xmlns:a14="http://schemas.microsoft.com/office/drawing/2010/main" val="0"/>
              </a:ext>
            </a:extLst>
          </a:blip>
          <a:stretch>
            <a:fillRect/>
          </a:stretch>
        </p:blipFill>
        <p:spPr>
          <a:xfrm>
            <a:off x="220582" y="85970"/>
            <a:ext cx="625619" cy="633045"/>
          </a:xfrm>
          <a:prstGeom prst="rect">
            <a:avLst/>
          </a:prstGeom>
          <a:effectLst>
            <a:glow rad="127000">
              <a:schemeClr val="bg1"/>
            </a:glow>
          </a:effectLst>
        </p:spPr>
      </p:pic>
    </p:spTree>
    <p:extLst>
      <p:ext uri="{BB962C8B-B14F-4D97-AF65-F5344CB8AC3E}">
        <p14:creationId xmlns:p14="http://schemas.microsoft.com/office/powerpoint/2010/main" val="1453216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51707" y="0"/>
            <a:ext cx="10210800" cy="6791325"/>
          </a:xfrm>
          <a:prstGeom prst="rect">
            <a:avLst/>
          </a:prstGeom>
        </p:spPr>
      </p:pic>
      <p:pic>
        <p:nvPicPr>
          <p:cNvPr id="4" name="Picture 3"/>
          <p:cNvPicPr>
            <a:picLocks noChangeAspect="1"/>
          </p:cNvPicPr>
          <p:nvPr/>
        </p:nvPicPr>
        <p:blipFill>
          <a:blip r:embed="rId3" cstate="print">
            <a:extLst>
              <a:ext uri="{BEBA8EAE-BF5A-486C-A8C5-ECC9F3942E4B}">
                <a14:imgProps xmlns:a14="http://schemas.microsoft.com/office/drawing/2010/main">
                  <a14:imgLayer r:embed="rId4">
                    <a14:imgEffect>
                      <a14:artisticCrisscrossEtching/>
                    </a14:imgEffect>
                    <a14:imgEffect>
                      <a14:colorTemperature colorTemp="6311"/>
                    </a14:imgEffect>
                  </a14:imgLayer>
                </a14:imgProps>
              </a:ext>
              <a:ext uri="{28A0092B-C50C-407E-A947-70E740481C1C}">
                <a14:useLocalDpi xmlns:a14="http://schemas.microsoft.com/office/drawing/2010/main" val="0"/>
              </a:ext>
            </a:extLst>
          </a:blip>
          <a:stretch>
            <a:fillRect/>
          </a:stretch>
        </p:blipFill>
        <p:spPr>
          <a:xfrm>
            <a:off x="220582" y="85970"/>
            <a:ext cx="625619" cy="633045"/>
          </a:xfrm>
          <a:prstGeom prst="rect">
            <a:avLst/>
          </a:prstGeom>
          <a:effectLst>
            <a:glow rad="127000">
              <a:schemeClr val="bg1"/>
            </a:glow>
          </a:effectLst>
        </p:spPr>
      </p:pic>
    </p:spTree>
    <p:extLst>
      <p:ext uri="{BB962C8B-B14F-4D97-AF65-F5344CB8AC3E}">
        <p14:creationId xmlns:p14="http://schemas.microsoft.com/office/powerpoint/2010/main" val="3599783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1994" y="85970"/>
            <a:ext cx="9081452" cy="673100"/>
          </a:xfrm>
        </p:spPr>
        <p:txBody>
          <a:bodyPr>
            <a:normAutofit/>
          </a:bodyPr>
          <a:lstStyle/>
          <a:p>
            <a:pPr algn="ctr"/>
            <a:r>
              <a:rPr lang="en-US" sz="3200" b="1" dirty="0" smtClean="0">
                <a:latin typeface=" Arial"/>
              </a:rPr>
              <a:t>Assessment Objectives Achieved</a:t>
            </a:r>
            <a:endParaRPr lang="en-US" sz="3200" b="1" dirty="0">
              <a:latin typeface=" Arial"/>
            </a:endParaRPr>
          </a:p>
        </p:txBody>
      </p:sp>
      <p:sp>
        <p:nvSpPr>
          <p:cNvPr id="4" name="Rectangle 3"/>
          <p:cNvSpPr/>
          <p:nvPr/>
        </p:nvSpPr>
        <p:spPr>
          <a:xfrm>
            <a:off x="1295553" y="1199150"/>
            <a:ext cx="9534526" cy="5078313"/>
          </a:xfrm>
          <a:prstGeom prst="rect">
            <a:avLst/>
          </a:prstGeom>
        </p:spPr>
        <p:txBody>
          <a:bodyPr wrap="square">
            <a:spAutoFit/>
          </a:bodyPr>
          <a:lstStyle/>
          <a:p>
            <a:pPr defTabSz="685800">
              <a:defRPr/>
            </a:pPr>
            <a:r>
              <a:rPr lang="en-US" b="1" dirty="0">
                <a:latin typeface="Arial" panose="020B0604020202020204" pitchFamily="34" charset="0"/>
                <a:cs typeface="Arial" panose="020B0604020202020204" pitchFamily="34" charset="0"/>
              </a:rPr>
              <a:t>Validate perimeter </a:t>
            </a:r>
            <a:r>
              <a:rPr lang="en-US" b="1" dirty="0" smtClean="0">
                <a:latin typeface="Arial" panose="020B0604020202020204" pitchFamily="34" charset="0"/>
                <a:cs typeface="Arial" panose="020B0604020202020204" pitchFamily="34" charset="0"/>
              </a:rPr>
              <a:t>security</a:t>
            </a:r>
          </a:p>
          <a:p>
            <a:pPr marL="742950" lvl="1" indent="-285750" defTabSz="685800">
              <a:buFont typeface="Wingdings" panose="05000000000000000000" pitchFamily="2" charset="2"/>
              <a:buChar char="§"/>
              <a:defRPr/>
            </a:pPr>
            <a:r>
              <a:rPr lang="en-US" dirty="0" smtClean="0">
                <a:latin typeface="Arial" panose="020B0604020202020204" pitchFamily="34" charset="0"/>
                <a:cs typeface="Arial" panose="020B0604020202020204" pitchFamily="34" charset="0"/>
              </a:rPr>
              <a:t>Executed passive and active reconnaissance activities</a:t>
            </a:r>
          </a:p>
          <a:p>
            <a:pPr marL="742950" lvl="1" indent="-285750" defTabSz="685800">
              <a:buFont typeface="Wingdings" panose="05000000000000000000" pitchFamily="2" charset="2"/>
              <a:buChar char="§"/>
              <a:defRPr/>
            </a:pPr>
            <a:r>
              <a:rPr lang="en-US" dirty="0" smtClean="0">
                <a:latin typeface="Arial" panose="020B0604020202020204" pitchFamily="34" charset="0"/>
                <a:cs typeface="Arial" panose="020B0604020202020204" pitchFamily="34" charset="0"/>
              </a:rPr>
              <a:t>Exploited misconfigured admin debug web-page; established environment persistence with a PHP web-shell</a:t>
            </a:r>
          </a:p>
          <a:p>
            <a:pPr defTabSz="685800">
              <a:defRPr/>
            </a:pPr>
            <a:r>
              <a:rPr lang="en-US" b="1" dirty="0" smtClean="0">
                <a:latin typeface="Arial" panose="020B0604020202020204" pitchFamily="34" charset="0"/>
                <a:cs typeface="Arial" panose="020B0604020202020204" pitchFamily="34" charset="0"/>
              </a:rPr>
              <a:t>Evaluate network security </a:t>
            </a:r>
            <a:r>
              <a:rPr lang="en-US" b="1" dirty="0">
                <a:latin typeface="Arial" panose="020B0604020202020204" pitchFamily="34" charset="0"/>
                <a:cs typeface="Arial" panose="020B0604020202020204" pitchFamily="34" charset="0"/>
              </a:rPr>
              <a:t>control </a:t>
            </a:r>
            <a:r>
              <a:rPr lang="en-US" b="1" dirty="0" smtClean="0">
                <a:latin typeface="Arial" panose="020B0604020202020204" pitchFamily="34" charset="0"/>
                <a:cs typeface="Arial" panose="020B0604020202020204" pitchFamily="34" charset="0"/>
              </a:rPr>
              <a:t>measures</a:t>
            </a:r>
          </a:p>
          <a:p>
            <a:pPr marL="742950" lvl="1" indent="-285750" defTabSz="685800">
              <a:buFont typeface="Wingdings" panose="05000000000000000000" pitchFamily="2" charset="2"/>
              <a:buChar char="§"/>
              <a:defRPr/>
            </a:pPr>
            <a:r>
              <a:rPr lang="en-US" dirty="0" smtClean="0">
                <a:latin typeface="Arial" panose="020B0604020202020204" pitchFamily="34" charset="0"/>
                <a:cs typeface="Arial" panose="020B0604020202020204" pitchFamily="34" charset="0"/>
              </a:rPr>
              <a:t>Performed network enumeration with manual and automated tools</a:t>
            </a:r>
          </a:p>
          <a:p>
            <a:pPr marL="742950" lvl="1" indent="-285750" defTabSz="685800">
              <a:buFont typeface="Wingdings" panose="05000000000000000000" pitchFamily="2" charset="2"/>
              <a:buChar char="§"/>
              <a:defRPr/>
            </a:pPr>
            <a:r>
              <a:rPr lang="en-US" dirty="0">
                <a:latin typeface="Arial" panose="020B0604020202020204" pitchFamily="34" charset="0"/>
                <a:cs typeface="Arial" panose="020B0604020202020204" pitchFamily="34" charset="0"/>
              </a:rPr>
              <a:t>Move laterally through the network after gaining initial </a:t>
            </a:r>
            <a:r>
              <a:rPr lang="en-US" dirty="0" smtClean="0">
                <a:latin typeface="Arial" panose="020B0604020202020204" pitchFamily="34" charset="0"/>
                <a:cs typeface="Arial" panose="020B0604020202020204" pitchFamily="34" charset="0"/>
              </a:rPr>
              <a:t>access</a:t>
            </a:r>
          </a:p>
          <a:p>
            <a:pPr marL="742950" lvl="1" indent="-285750" defTabSz="685800">
              <a:buFont typeface="Wingdings" panose="05000000000000000000" pitchFamily="2" charset="2"/>
              <a:buChar char="§"/>
              <a:defRPr/>
            </a:pPr>
            <a:r>
              <a:rPr lang="en-US" dirty="0">
                <a:latin typeface="Arial" panose="020B0604020202020204" pitchFamily="34" charset="0"/>
                <a:cs typeface="Arial" panose="020B0604020202020204" pitchFamily="34" charset="0"/>
              </a:rPr>
              <a:t>Gained unauthorized access to segmented </a:t>
            </a:r>
            <a:r>
              <a:rPr lang="en-US" dirty="0" smtClean="0">
                <a:latin typeface="Arial" panose="020B0604020202020204" pitchFamily="34" charset="0"/>
                <a:cs typeface="Arial" panose="020B0604020202020204" pitchFamily="34" charset="0"/>
              </a:rPr>
              <a:t>network</a:t>
            </a:r>
          </a:p>
          <a:p>
            <a:pPr marL="742950" lvl="1" indent="-285750" defTabSz="685800">
              <a:buFont typeface="Wingdings" panose="05000000000000000000" pitchFamily="2" charset="2"/>
              <a:buChar char="§"/>
              <a:defRPr/>
            </a:pPr>
            <a:r>
              <a:rPr lang="en-US" dirty="0" smtClean="0">
                <a:latin typeface="Arial" panose="020B0604020202020204" pitchFamily="34" charset="0"/>
                <a:cs typeface="Arial" panose="020B0604020202020204" pitchFamily="34" charset="0"/>
              </a:rPr>
              <a:t>Ex-filtrated 20GB of sensitive files, scripts, and software</a:t>
            </a:r>
            <a:endParaRPr lang="en-US" dirty="0">
              <a:latin typeface="Arial" panose="020B0604020202020204" pitchFamily="34" charset="0"/>
              <a:cs typeface="Arial" panose="020B0604020202020204" pitchFamily="34" charset="0"/>
            </a:endParaRPr>
          </a:p>
          <a:p>
            <a:pPr defTabSz="685800">
              <a:defRPr/>
            </a:pPr>
            <a:r>
              <a:rPr lang="en-US" b="1" dirty="0">
                <a:latin typeface="Arial" panose="020B0604020202020204" pitchFamily="34" charset="0"/>
                <a:cs typeface="Arial" panose="020B0604020202020204" pitchFamily="34" charset="0"/>
              </a:rPr>
              <a:t>Validate information systems </a:t>
            </a:r>
            <a:r>
              <a:rPr lang="en-US" b="1" dirty="0" smtClean="0">
                <a:latin typeface="Arial" panose="020B0604020202020204" pitchFamily="34" charset="0"/>
                <a:cs typeface="Arial" panose="020B0604020202020204" pitchFamily="34" charset="0"/>
              </a:rPr>
              <a:t>security</a:t>
            </a:r>
          </a:p>
          <a:p>
            <a:pPr marL="742950" lvl="1" indent="-285750" defTabSz="685800">
              <a:buFont typeface="Wingdings" panose="05000000000000000000" pitchFamily="2" charset="2"/>
              <a:buChar char="§"/>
              <a:defRPr/>
            </a:pPr>
            <a:r>
              <a:rPr lang="en-US" dirty="0" smtClean="0">
                <a:latin typeface="Arial" panose="020B0604020202020204" pitchFamily="34" charset="0"/>
                <a:cs typeface="Arial" panose="020B0604020202020204" pitchFamily="34" charset="0"/>
              </a:rPr>
              <a:t>Escalated system privileges through user accessible script</a:t>
            </a:r>
          </a:p>
          <a:p>
            <a:pPr marL="742950" lvl="1" indent="-285750" defTabSz="685800">
              <a:buFont typeface="Wingdings" panose="05000000000000000000" pitchFamily="2" charset="2"/>
              <a:buChar char="§"/>
              <a:defRPr/>
            </a:pPr>
            <a:r>
              <a:rPr lang="en-US" dirty="0" smtClean="0">
                <a:latin typeface="Arial" panose="020B0604020202020204" pitchFamily="34" charset="0"/>
                <a:cs typeface="Arial" panose="020B0604020202020204" pitchFamily="34" charset="0"/>
              </a:rPr>
              <a:t>Data-mined network file-shares</a:t>
            </a:r>
          </a:p>
          <a:p>
            <a:pPr marL="742950" lvl="1" indent="-285750" defTabSz="685800">
              <a:buFont typeface="Wingdings" panose="05000000000000000000" pitchFamily="2" charset="2"/>
              <a:buChar char="§"/>
              <a:defRPr/>
            </a:pPr>
            <a:r>
              <a:rPr lang="en-US" dirty="0" smtClean="0">
                <a:latin typeface="Arial" panose="020B0604020202020204" pitchFamily="34" charset="0"/>
                <a:cs typeface="Arial" panose="020B0604020202020204" pitchFamily="34" charset="0"/>
              </a:rPr>
              <a:t>Executed malicious .EXE’s in memory &amp; from systems compromised</a:t>
            </a:r>
          </a:p>
          <a:p>
            <a:pPr defTabSz="685800">
              <a:defRPr/>
            </a:pPr>
            <a:r>
              <a:rPr lang="en-US" b="1" dirty="0" smtClean="0">
                <a:latin typeface="Arial" panose="020B0604020202020204" pitchFamily="34" charset="0"/>
                <a:cs typeface="Arial" panose="020B0604020202020204" pitchFamily="34" charset="0"/>
              </a:rPr>
              <a:t>Access </a:t>
            </a:r>
            <a:r>
              <a:rPr lang="en-US" b="1" dirty="0">
                <a:latin typeface="Arial" panose="020B0604020202020204" pitchFamily="34" charset="0"/>
                <a:cs typeface="Arial" panose="020B0604020202020204" pitchFamily="34" charset="0"/>
              </a:rPr>
              <a:t>internal security control mitigations &amp; incident response </a:t>
            </a:r>
            <a:r>
              <a:rPr lang="en-US" b="1" dirty="0" smtClean="0">
                <a:latin typeface="Arial" panose="020B0604020202020204" pitchFamily="34" charset="0"/>
                <a:cs typeface="Arial" panose="020B0604020202020204" pitchFamily="34" charset="0"/>
              </a:rPr>
              <a:t>plan</a:t>
            </a:r>
          </a:p>
          <a:p>
            <a:pPr marL="742950" lvl="1" indent="-285750" defTabSz="685800">
              <a:buFont typeface="Wingdings" panose="05000000000000000000" pitchFamily="2" charset="2"/>
              <a:buChar char="§"/>
              <a:defRPr/>
            </a:pPr>
            <a:r>
              <a:rPr lang="en-US" dirty="0">
                <a:latin typeface="Arial" panose="020B0604020202020204" pitchFamily="34" charset="0"/>
                <a:cs typeface="Arial" panose="020B0604020202020204" pitchFamily="34" charset="0"/>
              </a:rPr>
              <a:t>Deployed command and control infrastructure with </a:t>
            </a:r>
            <a:r>
              <a:rPr lang="en-US" dirty="0" smtClean="0">
                <a:latin typeface="Arial" panose="020B0604020202020204" pitchFamily="34" charset="0"/>
                <a:cs typeface="Arial" panose="020B0604020202020204" pitchFamily="34" charset="0"/>
              </a:rPr>
              <a:t>persistent access</a:t>
            </a:r>
            <a:endParaRPr lang="en-US" dirty="0">
              <a:latin typeface="Arial" panose="020B0604020202020204" pitchFamily="34" charset="0"/>
              <a:cs typeface="Arial" panose="020B0604020202020204" pitchFamily="34" charset="0"/>
            </a:endParaRPr>
          </a:p>
          <a:p>
            <a:pPr marL="742950" lvl="1" indent="-285750" defTabSz="685800">
              <a:buFont typeface="Wingdings" panose="05000000000000000000" pitchFamily="2" charset="2"/>
              <a:buChar char="§"/>
              <a:defRPr/>
            </a:pPr>
            <a:r>
              <a:rPr lang="en-US" dirty="0">
                <a:latin typeface="Arial" panose="020B0604020202020204" pitchFamily="34" charset="0"/>
                <a:cs typeface="Arial" panose="020B0604020202020204" pitchFamily="34" charset="0"/>
              </a:rPr>
              <a:t>Create a local administrator account</a:t>
            </a:r>
          </a:p>
          <a:p>
            <a:pPr marL="742950" lvl="1" indent="-285750" defTabSz="685800">
              <a:buFont typeface="Wingdings" panose="05000000000000000000" pitchFamily="2" charset="2"/>
              <a:buChar char="§"/>
              <a:defRPr/>
            </a:pPr>
            <a:r>
              <a:rPr lang="en-US" dirty="0">
                <a:latin typeface="Arial" panose="020B0604020202020204" pitchFamily="34" charset="0"/>
                <a:cs typeface="Arial" panose="020B0604020202020204" pitchFamily="34" charset="0"/>
              </a:rPr>
              <a:t>Create group policy for a logon script to persist </a:t>
            </a:r>
            <a:r>
              <a:rPr lang="en-US" dirty="0" smtClean="0">
                <a:latin typeface="Arial" panose="020B0604020202020204" pitchFamily="34" charset="0"/>
                <a:cs typeface="Arial" panose="020B0604020202020204" pitchFamily="34" charset="0"/>
              </a:rPr>
              <a:t>access</a:t>
            </a:r>
          </a:p>
          <a:p>
            <a:pPr marL="742950" lvl="1" indent="-285750" defTabSz="685800">
              <a:buFont typeface="Wingdings" panose="05000000000000000000" pitchFamily="2" charset="2"/>
              <a:buChar char="§"/>
              <a:defRPr/>
            </a:pPr>
            <a:r>
              <a:rPr lang="en-US" dirty="0" smtClean="0">
                <a:latin typeface="Arial" panose="020B0604020202020204" pitchFamily="34" charset="0"/>
                <a:cs typeface="Arial" panose="020B0604020202020204" pitchFamily="34" charset="0"/>
              </a:rPr>
              <a:t>Deployed fake malware to inform user of system virus</a:t>
            </a:r>
            <a:endParaRPr lang="en-US" dirty="0">
              <a:latin typeface="Arial" panose="020B0604020202020204" pitchFamily="34" charset="0"/>
              <a:cs typeface="Arial" panose="020B0604020202020204" pitchFamily="34" charset="0"/>
            </a:endParaRPr>
          </a:p>
        </p:txBody>
      </p:sp>
      <p:pic>
        <p:nvPicPr>
          <p:cNvPr id="6" name="Picture 5"/>
          <p:cNvPicPr>
            <a:picLocks noChangeAspect="1"/>
          </p:cNvPicPr>
          <p:nvPr/>
        </p:nvPicPr>
        <p:blipFill>
          <a:blip r:embed="rId2" cstate="print">
            <a:extLst>
              <a:ext uri="{BEBA8EAE-BF5A-486C-A8C5-ECC9F3942E4B}">
                <a14:imgProps xmlns:a14="http://schemas.microsoft.com/office/drawing/2010/main">
                  <a14:imgLayer r:embed="rId3">
                    <a14:imgEffect>
                      <a14:artisticCrisscrossEtching/>
                    </a14:imgEffect>
                    <a14:imgEffect>
                      <a14:colorTemperature colorTemp="6311"/>
                    </a14:imgEffect>
                  </a14:imgLayer>
                </a14:imgProps>
              </a:ext>
              <a:ext uri="{28A0092B-C50C-407E-A947-70E740481C1C}">
                <a14:useLocalDpi xmlns:a14="http://schemas.microsoft.com/office/drawing/2010/main" val="0"/>
              </a:ext>
            </a:extLst>
          </a:blip>
          <a:stretch>
            <a:fillRect/>
          </a:stretch>
        </p:blipFill>
        <p:spPr>
          <a:xfrm>
            <a:off x="220582" y="85970"/>
            <a:ext cx="625619" cy="633045"/>
          </a:xfrm>
          <a:prstGeom prst="rect">
            <a:avLst/>
          </a:prstGeom>
          <a:effectLst>
            <a:glow rad="127000">
              <a:schemeClr val="bg1"/>
            </a:glow>
          </a:effectLst>
        </p:spPr>
      </p:pic>
    </p:spTree>
    <p:extLst>
      <p:ext uri="{BB962C8B-B14F-4D97-AF65-F5344CB8AC3E}">
        <p14:creationId xmlns:p14="http://schemas.microsoft.com/office/powerpoint/2010/main" val="2017033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2149" y="85970"/>
            <a:ext cx="9267701" cy="768350"/>
          </a:xfrm>
        </p:spPr>
        <p:txBody>
          <a:bodyPr>
            <a:normAutofit/>
          </a:bodyPr>
          <a:lstStyle/>
          <a:p>
            <a:pPr algn="ctr"/>
            <a:r>
              <a:rPr lang="en-US" sz="3200" b="1" dirty="0" smtClean="0">
                <a:latin typeface=" Arial"/>
              </a:rPr>
              <a:t>Assessment Objectives Not Achieved</a:t>
            </a:r>
            <a:endParaRPr lang="en-US" sz="3200" b="1" dirty="0">
              <a:latin typeface=" Arial"/>
            </a:endParaRPr>
          </a:p>
        </p:txBody>
      </p:sp>
      <p:sp>
        <p:nvSpPr>
          <p:cNvPr id="4" name="Rectangle 3"/>
          <p:cNvSpPr/>
          <p:nvPr/>
        </p:nvSpPr>
        <p:spPr>
          <a:xfrm>
            <a:off x="1019175" y="1175847"/>
            <a:ext cx="10153650" cy="3416320"/>
          </a:xfrm>
          <a:prstGeom prst="rect">
            <a:avLst/>
          </a:prstGeom>
        </p:spPr>
        <p:txBody>
          <a:bodyPr wrap="square">
            <a:spAutoFit/>
          </a:bodyPr>
          <a:lstStyle/>
          <a:p>
            <a:r>
              <a:rPr lang="en-US" b="1" dirty="0" smtClean="0">
                <a:latin typeface=" Arial"/>
              </a:rPr>
              <a:t>Network Security Controls</a:t>
            </a:r>
          </a:p>
          <a:p>
            <a:pPr marL="800100" lvl="1" indent="-342900">
              <a:buFont typeface="Wingdings" panose="05000000000000000000" pitchFamily="2" charset="2"/>
              <a:buChar char="§"/>
            </a:pPr>
            <a:r>
              <a:rPr lang="en-US" dirty="0" smtClean="0">
                <a:latin typeface=" Arial"/>
              </a:rPr>
              <a:t>MAC Spoofing Attack (Impersonate an authorized media access control address)</a:t>
            </a:r>
          </a:p>
          <a:p>
            <a:pPr marL="800100" lvl="1" indent="-342900">
              <a:buFont typeface="Wingdings" panose="05000000000000000000" pitchFamily="2" charset="2"/>
              <a:buChar char="§"/>
            </a:pPr>
            <a:r>
              <a:rPr lang="en-US" dirty="0" smtClean="0">
                <a:latin typeface=" Arial"/>
              </a:rPr>
              <a:t>No opportunity to utilize</a:t>
            </a:r>
          </a:p>
          <a:p>
            <a:pPr marL="342900" indent="-342900">
              <a:buFont typeface="Wingdings" panose="05000000000000000000" pitchFamily="2" charset="2"/>
              <a:buChar char="§"/>
            </a:pPr>
            <a:r>
              <a:rPr lang="en-US" dirty="0" smtClean="0">
                <a:latin typeface=" Arial"/>
                <a:cs typeface="Arial" panose="020B0604020202020204" pitchFamily="34" charset="0"/>
              </a:rPr>
              <a:t>Lateral movement to research network</a:t>
            </a:r>
          </a:p>
          <a:p>
            <a:pPr marL="800100" lvl="1" indent="-342900">
              <a:buFont typeface="Wingdings" panose="05000000000000000000" pitchFamily="2" charset="2"/>
              <a:buChar char="§"/>
            </a:pPr>
            <a:r>
              <a:rPr lang="en-US" b="0" dirty="0" smtClean="0">
                <a:latin typeface=" Arial"/>
                <a:cs typeface="Arial" panose="020B0604020202020204" pitchFamily="34" charset="0"/>
              </a:rPr>
              <a:t>Was not able to find or coerce credentials to move laterally</a:t>
            </a:r>
          </a:p>
          <a:p>
            <a:pPr marL="800100" lvl="1" indent="-342900">
              <a:buFont typeface="Wingdings" panose="05000000000000000000" pitchFamily="2" charset="2"/>
              <a:buChar char="§"/>
            </a:pPr>
            <a:r>
              <a:rPr lang="en-US" b="0" dirty="0" smtClean="0">
                <a:latin typeface=" Arial"/>
                <a:cs typeface="Arial" panose="020B0604020202020204" pitchFamily="34" charset="0"/>
              </a:rPr>
              <a:t>More time may have revealed credentials</a:t>
            </a:r>
          </a:p>
          <a:p>
            <a:endParaRPr lang="en-US" b="1" dirty="0" smtClean="0">
              <a:latin typeface=" Arial"/>
            </a:endParaRPr>
          </a:p>
          <a:p>
            <a:r>
              <a:rPr lang="en-US" b="1" dirty="0" smtClean="0">
                <a:latin typeface=" Arial"/>
              </a:rPr>
              <a:t>Perimeter Security</a:t>
            </a:r>
          </a:p>
          <a:p>
            <a:pPr marL="800100" lvl="1" indent="-342900">
              <a:buFont typeface="Wingdings" panose="05000000000000000000" pitchFamily="2" charset="2"/>
              <a:buChar char="§"/>
            </a:pPr>
            <a:r>
              <a:rPr lang="en-US" dirty="0" smtClean="0">
                <a:latin typeface=" Arial"/>
              </a:rPr>
              <a:t>Limited web domain scope </a:t>
            </a:r>
          </a:p>
          <a:p>
            <a:pPr marL="800100" lvl="1" indent="-342900">
              <a:buFont typeface="Wingdings" panose="05000000000000000000" pitchFamily="2" charset="2"/>
              <a:buChar char="§"/>
            </a:pPr>
            <a:r>
              <a:rPr lang="en-US" dirty="0" smtClean="0">
                <a:latin typeface=" Arial"/>
              </a:rPr>
              <a:t>Narrowed web domain scope to focus exclusively on high-value targets identified during initial reconnaissance methods</a:t>
            </a:r>
          </a:p>
          <a:p>
            <a:pPr marL="800100" lvl="1" indent="-342900">
              <a:buFont typeface="Wingdings" panose="05000000000000000000" pitchFamily="2" charset="2"/>
              <a:buChar char="§"/>
            </a:pPr>
            <a:r>
              <a:rPr lang="en-US" dirty="0" smtClean="0">
                <a:latin typeface=" Arial"/>
              </a:rPr>
              <a:t>More time was needed to thoroughly identify all vulnerabilities within the 50+ sub-domains</a:t>
            </a:r>
          </a:p>
        </p:txBody>
      </p:sp>
      <p:pic>
        <p:nvPicPr>
          <p:cNvPr id="6" name="Picture 5"/>
          <p:cNvPicPr>
            <a:picLocks noChangeAspect="1"/>
          </p:cNvPicPr>
          <p:nvPr/>
        </p:nvPicPr>
        <p:blipFill>
          <a:blip r:embed="rId2" cstate="print">
            <a:extLst>
              <a:ext uri="{BEBA8EAE-BF5A-486C-A8C5-ECC9F3942E4B}">
                <a14:imgProps xmlns:a14="http://schemas.microsoft.com/office/drawing/2010/main">
                  <a14:imgLayer r:embed="rId3">
                    <a14:imgEffect>
                      <a14:artisticCrisscrossEtching/>
                    </a14:imgEffect>
                    <a14:imgEffect>
                      <a14:colorTemperature colorTemp="6311"/>
                    </a14:imgEffect>
                  </a14:imgLayer>
                </a14:imgProps>
              </a:ext>
              <a:ext uri="{28A0092B-C50C-407E-A947-70E740481C1C}">
                <a14:useLocalDpi xmlns:a14="http://schemas.microsoft.com/office/drawing/2010/main" val="0"/>
              </a:ext>
            </a:extLst>
          </a:blip>
          <a:stretch>
            <a:fillRect/>
          </a:stretch>
        </p:blipFill>
        <p:spPr>
          <a:xfrm>
            <a:off x="220582" y="85970"/>
            <a:ext cx="625619" cy="633045"/>
          </a:xfrm>
          <a:prstGeom prst="rect">
            <a:avLst/>
          </a:prstGeom>
          <a:effectLst>
            <a:glow rad="127000">
              <a:schemeClr val="bg1"/>
            </a:glow>
          </a:effectLst>
        </p:spPr>
      </p:pic>
    </p:spTree>
    <p:extLst>
      <p:ext uri="{BB962C8B-B14F-4D97-AF65-F5344CB8AC3E}">
        <p14:creationId xmlns:p14="http://schemas.microsoft.com/office/powerpoint/2010/main" val="2349669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7352" y="176342"/>
            <a:ext cx="9076679" cy="539750"/>
          </a:xfrm>
        </p:spPr>
        <p:txBody>
          <a:bodyPr>
            <a:normAutofit fontScale="90000"/>
          </a:bodyPr>
          <a:lstStyle/>
          <a:p>
            <a:pPr algn="ctr"/>
            <a:r>
              <a:rPr lang="en-US" sz="3600" b="1" dirty="0" smtClean="0">
                <a:latin typeface=" Arial"/>
              </a:rPr>
              <a:t>Sustains</a:t>
            </a:r>
            <a:endParaRPr lang="en-US" sz="3600" b="1" dirty="0">
              <a:latin typeface=" Arial"/>
            </a:endParaRPr>
          </a:p>
        </p:txBody>
      </p:sp>
      <p:sp>
        <p:nvSpPr>
          <p:cNvPr id="4" name="Shape 970"/>
          <p:cNvSpPr txBox="1"/>
          <p:nvPr/>
        </p:nvSpPr>
        <p:spPr>
          <a:xfrm>
            <a:off x="1713525" y="944193"/>
            <a:ext cx="10173676" cy="5545988"/>
          </a:xfrm>
          <a:prstGeom prst="rect">
            <a:avLst/>
          </a:prstGeom>
          <a:noFill/>
          <a:ln>
            <a:noFill/>
          </a:ln>
        </p:spPr>
        <p:txBody>
          <a:bodyPr lIns="51427" tIns="25707" rIns="51427" bIns="25707" anchor="t" anchorCtr="0">
            <a:noAutofit/>
          </a:bodyPr>
          <a:lstStyle/>
          <a:p>
            <a:r>
              <a:rPr lang="en-US" sz="1600" b="1" dirty="0" smtClean="0">
                <a:solidFill>
                  <a:prstClr val="black"/>
                </a:solidFill>
                <a:latin typeface=" Arial"/>
                <a:sym typeface="Arial"/>
              </a:rPr>
              <a:t>Observation: </a:t>
            </a:r>
            <a:r>
              <a:rPr lang="en-US" sz="1600" dirty="0" smtClean="0">
                <a:solidFill>
                  <a:prstClr val="black"/>
                </a:solidFill>
                <a:latin typeface=" Arial"/>
                <a:sym typeface="Arial"/>
              </a:rPr>
              <a:t>Use </a:t>
            </a:r>
            <a:r>
              <a:rPr lang="en-US" sz="1600" dirty="0">
                <a:solidFill>
                  <a:prstClr val="black"/>
                </a:solidFill>
                <a:latin typeface=" Arial"/>
                <a:sym typeface="Arial"/>
              </a:rPr>
              <a:t>of </a:t>
            </a:r>
            <a:r>
              <a:rPr lang="en-US" sz="1600" b="1" dirty="0">
                <a:solidFill>
                  <a:prstClr val="black"/>
                </a:solidFill>
                <a:latin typeface=" Arial"/>
                <a:sym typeface="Arial"/>
              </a:rPr>
              <a:t>firewall </a:t>
            </a:r>
            <a:r>
              <a:rPr lang="en-US" sz="1600" dirty="0" smtClean="0">
                <a:solidFill>
                  <a:prstClr val="black"/>
                </a:solidFill>
                <a:latin typeface=" Arial"/>
                <a:sym typeface="Arial"/>
              </a:rPr>
              <a:t>as a barrier between trusted and untrusted networks and systems</a:t>
            </a:r>
            <a:endParaRPr lang="en-US" sz="1600" dirty="0">
              <a:solidFill>
                <a:prstClr val="black"/>
              </a:solidFill>
              <a:latin typeface=" Arial"/>
              <a:sym typeface="Arial"/>
            </a:endParaRPr>
          </a:p>
          <a:p>
            <a:endParaRPr lang="en-US" sz="1600" b="1" dirty="0" smtClean="0">
              <a:solidFill>
                <a:prstClr val="black"/>
              </a:solidFill>
              <a:latin typeface=" Arial"/>
              <a:sym typeface="Arial"/>
            </a:endParaRPr>
          </a:p>
          <a:p>
            <a:r>
              <a:rPr lang="en-US" sz="1600" b="1" dirty="0" smtClean="0">
                <a:solidFill>
                  <a:prstClr val="black"/>
                </a:solidFill>
                <a:latin typeface=" Arial"/>
                <a:sym typeface="Arial"/>
              </a:rPr>
              <a:t>Discussion</a:t>
            </a:r>
            <a:r>
              <a:rPr lang="en-US" sz="1600" b="1" dirty="0">
                <a:solidFill>
                  <a:prstClr val="black"/>
                </a:solidFill>
                <a:latin typeface=" Arial"/>
                <a:sym typeface="Arial"/>
              </a:rPr>
              <a:t>: </a:t>
            </a:r>
            <a:r>
              <a:rPr lang="en-US" sz="1600" dirty="0">
                <a:solidFill>
                  <a:prstClr val="black"/>
                </a:solidFill>
                <a:latin typeface=" Arial"/>
                <a:sym typeface="Arial"/>
              </a:rPr>
              <a:t>S</a:t>
            </a:r>
            <a:r>
              <a:rPr lang="en-US" sz="1600" dirty="0" smtClean="0">
                <a:solidFill>
                  <a:prstClr val="black"/>
                </a:solidFill>
                <a:latin typeface=" Arial"/>
                <a:sym typeface="Arial"/>
              </a:rPr>
              <a:t>cans </a:t>
            </a:r>
            <a:r>
              <a:rPr lang="en-US" sz="1600" dirty="0">
                <a:solidFill>
                  <a:prstClr val="black"/>
                </a:solidFill>
                <a:latin typeface=" Arial"/>
                <a:sym typeface="Arial"/>
              </a:rPr>
              <a:t>and host interactions </a:t>
            </a:r>
            <a:r>
              <a:rPr lang="en-US" sz="1600" dirty="0" smtClean="0">
                <a:solidFill>
                  <a:prstClr val="black"/>
                </a:solidFill>
                <a:latin typeface=" Arial"/>
                <a:sym typeface="Arial"/>
              </a:rPr>
              <a:t>did </a:t>
            </a:r>
            <a:r>
              <a:rPr lang="en-US" sz="1600" dirty="0">
                <a:solidFill>
                  <a:prstClr val="black"/>
                </a:solidFill>
                <a:latin typeface=" Arial"/>
                <a:sym typeface="Arial"/>
              </a:rPr>
              <a:t>not reveal service/application information to exploit. Red </a:t>
            </a:r>
            <a:r>
              <a:rPr lang="en-US" sz="1600" dirty="0" smtClean="0">
                <a:solidFill>
                  <a:prstClr val="black"/>
                </a:solidFill>
                <a:latin typeface=" Arial"/>
                <a:sym typeface="Arial"/>
              </a:rPr>
              <a:t>team </a:t>
            </a:r>
            <a:r>
              <a:rPr lang="en-US" sz="1600" dirty="0">
                <a:solidFill>
                  <a:prstClr val="black"/>
                </a:solidFill>
                <a:latin typeface=" Arial"/>
                <a:sym typeface="Arial"/>
              </a:rPr>
              <a:t>was unable to gain detailed knowledge of specific </a:t>
            </a:r>
            <a:r>
              <a:rPr lang="en-US" sz="1600" dirty="0" smtClean="0">
                <a:solidFill>
                  <a:prstClr val="black"/>
                </a:solidFill>
                <a:latin typeface=" Arial"/>
                <a:sym typeface="Arial"/>
              </a:rPr>
              <a:t>ports or services. </a:t>
            </a:r>
            <a:endParaRPr lang="en-US" sz="1600" dirty="0">
              <a:solidFill>
                <a:prstClr val="black"/>
              </a:solidFill>
              <a:latin typeface=" Arial"/>
              <a:sym typeface="Arial"/>
            </a:endParaRPr>
          </a:p>
          <a:p>
            <a:endParaRPr lang="en-US" sz="1600" b="1" dirty="0" smtClean="0">
              <a:solidFill>
                <a:prstClr val="black"/>
              </a:solidFill>
              <a:latin typeface=" Arial"/>
              <a:sym typeface="Arial"/>
            </a:endParaRPr>
          </a:p>
          <a:p>
            <a:r>
              <a:rPr lang="en-US" sz="1600" b="1" dirty="0" smtClean="0">
                <a:solidFill>
                  <a:prstClr val="black"/>
                </a:solidFill>
                <a:latin typeface=" Arial"/>
                <a:sym typeface="Arial"/>
              </a:rPr>
              <a:t>Recommendation</a:t>
            </a:r>
            <a:r>
              <a:rPr lang="en-US" sz="1600" b="1" dirty="0">
                <a:solidFill>
                  <a:prstClr val="black"/>
                </a:solidFill>
                <a:latin typeface=" Arial"/>
                <a:sym typeface="Arial"/>
              </a:rPr>
              <a:t>: </a:t>
            </a:r>
            <a:r>
              <a:rPr lang="en-US" sz="1600" dirty="0">
                <a:solidFill>
                  <a:prstClr val="black"/>
                </a:solidFill>
                <a:latin typeface=" Arial"/>
                <a:sym typeface="Arial"/>
              </a:rPr>
              <a:t>Continue maintaining the robust firewall configuration that effectively conceals internal network details. Consider implementing additional logging and monitoring capabilities to further enhance threat detection and response capabilities for attempted reconnaissance activities.</a:t>
            </a:r>
            <a:endParaRPr lang="en-US" sz="1600" dirty="0" smtClean="0">
              <a:solidFill>
                <a:prstClr val="black"/>
              </a:solidFill>
              <a:latin typeface=" Arial"/>
              <a:sym typeface="Arial"/>
            </a:endParaRPr>
          </a:p>
          <a:p>
            <a:endParaRPr lang="en-US" sz="1600" dirty="0">
              <a:solidFill>
                <a:prstClr val="black"/>
              </a:solidFill>
              <a:latin typeface=" Arial"/>
              <a:sym typeface="Arial"/>
            </a:endParaRPr>
          </a:p>
          <a:p>
            <a:endParaRPr lang="en-US" sz="1600" dirty="0">
              <a:solidFill>
                <a:prstClr val="black"/>
              </a:solidFill>
              <a:latin typeface=" Arial"/>
              <a:sym typeface="Arial"/>
            </a:endParaRPr>
          </a:p>
          <a:p>
            <a:r>
              <a:rPr lang="en-US" sz="1600" b="1" dirty="0" smtClean="0">
                <a:solidFill>
                  <a:prstClr val="black"/>
                </a:solidFill>
                <a:latin typeface=" Arial"/>
                <a:sym typeface="Arial"/>
              </a:rPr>
              <a:t>Observation</a:t>
            </a:r>
            <a:r>
              <a:rPr lang="en-US" sz="1600" b="1" dirty="0">
                <a:solidFill>
                  <a:prstClr val="black"/>
                </a:solidFill>
                <a:latin typeface=" Arial"/>
                <a:sym typeface="Arial"/>
              </a:rPr>
              <a:t>: </a:t>
            </a:r>
            <a:r>
              <a:rPr lang="en-US" sz="1600" dirty="0" smtClean="0">
                <a:solidFill>
                  <a:prstClr val="black"/>
                </a:solidFill>
                <a:latin typeface=" Arial"/>
                <a:sym typeface="Arial"/>
              </a:rPr>
              <a:t>DMZ </a:t>
            </a:r>
            <a:r>
              <a:rPr lang="en-US" sz="1600" b="1" dirty="0">
                <a:solidFill>
                  <a:prstClr val="black"/>
                </a:solidFill>
                <a:latin typeface=" Arial"/>
                <a:sym typeface="Arial"/>
              </a:rPr>
              <a:t>attack </a:t>
            </a:r>
            <a:r>
              <a:rPr lang="en-US" sz="1600" b="1" dirty="0" smtClean="0">
                <a:solidFill>
                  <a:prstClr val="black"/>
                </a:solidFill>
                <a:latin typeface=" Arial"/>
                <a:sym typeface="Arial"/>
              </a:rPr>
              <a:t>surface </a:t>
            </a:r>
            <a:r>
              <a:rPr lang="en-US" sz="1600" dirty="0" smtClean="0">
                <a:solidFill>
                  <a:prstClr val="black"/>
                </a:solidFill>
                <a:latin typeface=" Arial"/>
                <a:sym typeface="Arial"/>
              </a:rPr>
              <a:t>minimized</a:t>
            </a:r>
            <a:endParaRPr lang="en-US" sz="1600" dirty="0">
              <a:solidFill>
                <a:prstClr val="black"/>
              </a:solidFill>
              <a:latin typeface=" Arial"/>
              <a:sym typeface="Arial"/>
            </a:endParaRPr>
          </a:p>
          <a:p>
            <a:endParaRPr lang="en-US" sz="1600" b="1" dirty="0" smtClean="0">
              <a:solidFill>
                <a:prstClr val="black"/>
              </a:solidFill>
              <a:latin typeface=" Arial"/>
              <a:sym typeface="Arial"/>
            </a:endParaRPr>
          </a:p>
          <a:p>
            <a:r>
              <a:rPr lang="en-US" sz="1600" b="1" dirty="0" smtClean="0">
                <a:solidFill>
                  <a:prstClr val="black"/>
                </a:solidFill>
                <a:latin typeface=" Arial"/>
                <a:sym typeface="Arial"/>
              </a:rPr>
              <a:t>Discussion</a:t>
            </a:r>
            <a:r>
              <a:rPr lang="en-US" sz="1600" b="1" dirty="0">
                <a:solidFill>
                  <a:prstClr val="black"/>
                </a:solidFill>
                <a:latin typeface=" Arial"/>
                <a:sym typeface="Arial"/>
              </a:rPr>
              <a:t>: </a:t>
            </a:r>
            <a:r>
              <a:rPr lang="en-US" sz="1600" dirty="0">
                <a:solidFill>
                  <a:prstClr val="black"/>
                </a:solidFill>
                <a:latin typeface=" Arial"/>
                <a:sym typeface="Arial"/>
              </a:rPr>
              <a:t>Obtained scan results</a:t>
            </a:r>
            <a:r>
              <a:rPr lang="en-US" sz="1600" b="1" dirty="0">
                <a:solidFill>
                  <a:prstClr val="black"/>
                </a:solidFill>
                <a:latin typeface=" Arial"/>
                <a:sym typeface="Arial"/>
              </a:rPr>
              <a:t> </a:t>
            </a:r>
            <a:r>
              <a:rPr lang="en-US" sz="1600" dirty="0">
                <a:solidFill>
                  <a:prstClr val="black"/>
                </a:solidFill>
                <a:latin typeface=" Arial"/>
                <a:sym typeface="Arial"/>
              </a:rPr>
              <a:t>identified limited ports open for interaction. </a:t>
            </a:r>
            <a:r>
              <a:rPr lang="en-US" sz="1600" dirty="0" smtClean="0">
                <a:solidFill>
                  <a:prstClr val="black"/>
                </a:solidFill>
                <a:latin typeface=" Arial"/>
                <a:sym typeface="Arial"/>
              </a:rPr>
              <a:t>Significantly reduces </a:t>
            </a:r>
            <a:r>
              <a:rPr lang="en-US" sz="1600" dirty="0">
                <a:solidFill>
                  <a:prstClr val="black"/>
                </a:solidFill>
                <a:latin typeface=" Arial"/>
                <a:sym typeface="Arial"/>
              </a:rPr>
              <a:t>the ability to exploit unsecured or vulnerable software. Scanning and host enumeration also revealed little to no vulnerable systems, indicating adequate system </a:t>
            </a:r>
            <a:r>
              <a:rPr lang="en-US" sz="1600" dirty="0" smtClean="0">
                <a:solidFill>
                  <a:prstClr val="black"/>
                </a:solidFill>
                <a:latin typeface=" Arial"/>
                <a:sym typeface="Arial"/>
              </a:rPr>
              <a:t>patching and firewall configurations.  </a:t>
            </a:r>
            <a:endParaRPr lang="en-US" sz="1600" dirty="0">
              <a:solidFill>
                <a:prstClr val="black"/>
              </a:solidFill>
              <a:latin typeface=" Arial"/>
              <a:sym typeface="Arial"/>
            </a:endParaRPr>
          </a:p>
          <a:p>
            <a:endParaRPr lang="en-US" sz="1600" b="1" dirty="0" smtClean="0">
              <a:solidFill>
                <a:prstClr val="black"/>
              </a:solidFill>
              <a:latin typeface=" Arial"/>
              <a:sym typeface="Arial"/>
            </a:endParaRPr>
          </a:p>
          <a:p>
            <a:r>
              <a:rPr lang="en-US" sz="1600" b="1" dirty="0" smtClean="0">
                <a:solidFill>
                  <a:prstClr val="black"/>
                </a:solidFill>
                <a:latin typeface=" Arial"/>
                <a:sym typeface="Arial"/>
              </a:rPr>
              <a:t>Recommendation</a:t>
            </a:r>
            <a:r>
              <a:rPr lang="en-US" sz="1600" b="1" dirty="0">
                <a:solidFill>
                  <a:prstClr val="black"/>
                </a:solidFill>
                <a:latin typeface=" Arial"/>
                <a:sym typeface="Arial"/>
              </a:rPr>
              <a:t>: </a:t>
            </a:r>
            <a:r>
              <a:rPr lang="en-US" sz="1600" dirty="0">
                <a:solidFill>
                  <a:prstClr val="black"/>
                </a:solidFill>
                <a:latin typeface=" Arial"/>
                <a:sym typeface="Arial"/>
              </a:rPr>
              <a:t>Maintain the current minimized attack surface approach in the DMZ while implementing regular vulnerability assessments to ensure continued effectiveness. Consider implementing additional security controls such as web application firewalls (WAF) and intrusion prevention systems (IPS) to further strengthen the DMZ security posture</a:t>
            </a:r>
            <a:r>
              <a:rPr lang="en-US" sz="1600" dirty="0" smtClean="0">
                <a:solidFill>
                  <a:prstClr val="black"/>
                </a:solidFill>
                <a:latin typeface=" Arial"/>
                <a:sym typeface="Arial"/>
              </a:rPr>
              <a:t>.</a:t>
            </a:r>
            <a:endParaRPr lang="en-US" sz="1600" dirty="0">
              <a:solidFill>
                <a:prstClr val="black"/>
              </a:solidFill>
              <a:latin typeface=" Arial"/>
              <a:sym typeface="Arial"/>
            </a:endParaRPr>
          </a:p>
        </p:txBody>
      </p:sp>
      <p:sp>
        <p:nvSpPr>
          <p:cNvPr id="29" name="Oval 28"/>
          <p:cNvSpPr/>
          <p:nvPr/>
        </p:nvSpPr>
        <p:spPr>
          <a:xfrm>
            <a:off x="1107354" y="944193"/>
            <a:ext cx="400050" cy="3746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latin typeface=" Arial"/>
              </a:rPr>
              <a:t>1</a:t>
            </a:r>
            <a:endParaRPr lang="en-US" dirty="0">
              <a:latin typeface=" Arial"/>
            </a:endParaRPr>
          </a:p>
        </p:txBody>
      </p:sp>
      <p:sp>
        <p:nvSpPr>
          <p:cNvPr id="30" name="Oval 29"/>
          <p:cNvSpPr/>
          <p:nvPr/>
        </p:nvSpPr>
        <p:spPr>
          <a:xfrm>
            <a:off x="1107354" y="3831733"/>
            <a:ext cx="400050" cy="37464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latin typeface=" Arial"/>
              </a:rPr>
              <a:t>2</a:t>
            </a:r>
            <a:endParaRPr lang="en-US" dirty="0">
              <a:latin typeface=" Arial"/>
            </a:endParaRPr>
          </a:p>
        </p:txBody>
      </p:sp>
      <p:pic>
        <p:nvPicPr>
          <p:cNvPr id="7" name="Picture 6"/>
          <p:cNvPicPr>
            <a:picLocks noChangeAspect="1"/>
          </p:cNvPicPr>
          <p:nvPr/>
        </p:nvPicPr>
        <p:blipFill>
          <a:blip r:embed="rId2" cstate="print">
            <a:extLst>
              <a:ext uri="{BEBA8EAE-BF5A-486C-A8C5-ECC9F3942E4B}">
                <a14:imgProps xmlns:a14="http://schemas.microsoft.com/office/drawing/2010/main">
                  <a14:imgLayer r:embed="rId3">
                    <a14:imgEffect>
                      <a14:artisticCrisscrossEtching/>
                    </a14:imgEffect>
                    <a14:imgEffect>
                      <a14:colorTemperature colorTemp="6311"/>
                    </a14:imgEffect>
                  </a14:imgLayer>
                </a14:imgProps>
              </a:ext>
              <a:ext uri="{28A0092B-C50C-407E-A947-70E740481C1C}">
                <a14:useLocalDpi xmlns:a14="http://schemas.microsoft.com/office/drawing/2010/main" val="0"/>
              </a:ext>
            </a:extLst>
          </a:blip>
          <a:stretch>
            <a:fillRect/>
          </a:stretch>
        </p:blipFill>
        <p:spPr>
          <a:xfrm>
            <a:off x="220582" y="85970"/>
            <a:ext cx="625619" cy="633045"/>
          </a:xfrm>
          <a:prstGeom prst="rect">
            <a:avLst/>
          </a:prstGeom>
          <a:effectLst>
            <a:glow rad="127000">
              <a:schemeClr val="bg1"/>
            </a:glow>
          </a:effectLst>
        </p:spPr>
      </p:pic>
    </p:spTree>
    <p:extLst>
      <p:ext uri="{BB962C8B-B14F-4D97-AF65-F5344CB8AC3E}">
        <p14:creationId xmlns:p14="http://schemas.microsoft.com/office/powerpoint/2010/main" val="17285230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solidFill>
          <a:srgbClr val="FF0000"/>
        </a:solidFill>
        <a:ln>
          <a:solidFill>
            <a:schemeClr val="tx1"/>
          </a:solid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a:spPr>
      <a:bodyPr wrap="square" lIns="68579" tIns="34289" rIns="68579" bIns="34289" anchor="ctr"/>
      <a:lstStyle>
        <a:defPPr indent="-82296" algn="ctr" defTabSz="685791">
          <a:defRPr sz="1000" kern="0" dirty="0">
            <a:solidFill>
              <a:prstClr val="white"/>
            </a:solidFill>
            <a:latin typeface="Arial" panose="020B0604020202020204"/>
            <a:cs typeface="Arial" pitchFamily="34"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1244</Words>
  <Application>Microsoft Office PowerPoint</Application>
  <PresentationFormat>Widescreen</PresentationFormat>
  <Paragraphs>155</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 Arial</vt:lpstr>
      <vt:lpstr>Arial</vt:lpstr>
      <vt:lpstr>Calibri</vt:lpstr>
      <vt:lpstr>Calibri Light</vt:lpstr>
      <vt:lpstr>Wingdings</vt:lpstr>
      <vt:lpstr>Office Theme</vt:lpstr>
      <vt:lpstr>Assessment Hot Wash</vt:lpstr>
      <vt:lpstr>Agenda</vt:lpstr>
      <vt:lpstr>Purpose</vt:lpstr>
      <vt:lpstr>Operational Timeline</vt:lpstr>
      <vt:lpstr>PowerPoint Presentation</vt:lpstr>
      <vt:lpstr>PowerPoint Presentation</vt:lpstr>
      <vt:lpstr>Assessment Objectives Achieved</vt:lpstr>
      <vt:lpstr>Assessment Objectives Not Achieved</vt:lpstr>
      <vt:lpstr>Sustains</vt:lpstr>
      <vt:lpstr>Sustains</vt:lpstr>
      <vt:lpstr>Improvements</vt:lpstr>
      <vt:lpstr>Improvements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2025-02-16T18:20:23Z</dcterms:created>
  <dcterms:modified xsi:type="dcterms:W3CDTF">2025-02-21T23:52:21Z</dcterms:modified>
</cp:coreProperties>
</file>