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6858000" cy="9144000" type="letter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181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22AB73-0848-4CDB-AC27-A4915B9B9B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F08AB0C-8C21-4B7B-9052-B2B81FD39C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1D629B0-8C23-4EAB-8B2F-5417E73B4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D04DA-DB6C-408D-B92C-0A7FDD9F99B2}" type="datetimeFigureOut">
              <a:rPr lang="es-CL" smtClean="0"/>
              <a:t>23-09-2025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5613AA-FC79-4B75-9380-14ADFBBC7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938119-008A-449C-B65E-A0E8E5DEC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A4615-2CC0-4EC8-B5D2-3D5004B2DC7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0834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F41B9A-A38F-4A9F-A8F0-F864CDB3E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BCC4C3C-59CA-4D76-B0CD-C1307A428E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BB04F7-990D-441C-918E-EF99DC887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D04DA-DB6C-408D-B92C-0A7FDD9F99B2}" type="datetimeFigureOut">
              <a:rPr lang="es-CL" smtClean="0"/>
              <a:t>23-09-2025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A5011A4-DB92-45F4-B598-C2C33A378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FA9C23-B3FE-4C3B-A879-A8B9C49CB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A4615-2CC0-4EC8-B5D2-3D5004B2DC7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4404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B572944-6656-4C9F-955E-9EA062150D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E7C79E2-F92F-4BDC-89F6-3CD6053470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BD18EF7-D215-4572-AF07-EADD01CE2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D04DA-DB6C-408D-B92C-0A7FDD9F99B2}" type="datetimeFigureOut">
              <a:rPr lang="es-CL" smtClean="0"/>
              <a:t>23-09-2025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DBD408C-9A42-445F-82E9-BA0987985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50760A-B562-4CB3-8DBC-240EEC565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A4615-2CC0-4EC8-B5D2-3D5004B2DC7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273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6D5D5B-01FE-4127-B9F0-778C30369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5A32394-27AD-4521-A600-DB28D07AC1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991F8AE-9A10-47C2-93C6-24D38A761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D04DA-DB6C-408D-B92C-0A7FDD9F99B2}" type="datetimeFigureOut">
              <a:rPr lang="es-CL" smtClean="0"/>
              <a:t>23-09-2025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01A79F-A16F-410D-BB88-7897FF5E8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CE3635-CFFC-40C5-9421-1C3BC9729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A4615-2CC0-4EC8-B5D2-3D5004B2DC7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2648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0C3D6-F965-4596-83F2-375BF88AE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807BAA7-C56E-4DB6-80EA-F97B558D08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D682C4-3D3C-49EE-80FB-155624BD0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D04DA-DB6C-408D-B92C-0A7FDD9F99B2}" type="datetimeFigureOut">
              <a:rPr lang="es-CL" smtClean="0"/>
              <a:t>23-09-2025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DC0B8D-DD3E-4797-AFE4-CE7487574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7ACFE49-288B-4C9C-9E11-91EFDE33A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A4615-2CC0-4EC8-B5D2-3D5004B2DC7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4507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FB54A1-B25B-417D-ABE1-15858D834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E18E418-5AAA-4AFC-91F7-C1F9889855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606D898-03FA-42B3-B991-AF35152773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3BACB33-2C0B-4CC5-A274-11F312DA4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D04DA-DB6C-408D-B92C-0A7FDD9F99B2}" type="datetimeFigureOut">
              <a:rPr lang="es-CL" smtClean="0"/>
              <a:t>23-09-2025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120CACB-A4F3-446F-A4E9-EBEF7B83D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A6D571A-3FAD-4441-98CE-6E97773C6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A4615-2CC0-4EC8-B5D2-3D5004B2DC7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2909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5CBD77-E6FA-4430-BD14-AE34A15A4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AE4FCCE-02DA-4D19-83A6-7A1C61A602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61A5201-79EE-409C-9BAB-37C290FBB5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77A4411-C6E1-46EF-B642-09A2868E75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D363A60-44F6-4FE6-A67B-F27392F21B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3637698-3A82-4CF9-956D-E734CBEA2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D04DA-DB6C-408D-B92C-0A7FDD9F99B2}" type="datetimeFigureOut">
              <a:rPr lang="es-CL" smtClean="0"/>
              <a:t>23-09-2025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3272D59-FE39-4667-9853-7D4C200FE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F090088-F665-435A-B8D4-D8D63CBB0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A4615-2CC0-4EC8-B5D2-3D5004B2DC7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3854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FE7614-F1F5-416D-BF52-88D3514F0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AFB6746-2332-49DB-A3F6-438E49074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D04DA-DB6C-408D-B92C-0A7FDD9F99B2}" type="datetimeFigureOut">
              <a:rPr lang="es-CL" smtClean="0"/>
              <a:t>23-09-2025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F26E977-5AEC-42FD-ABF3-AAFB7FEC4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0519517-00AA-483F-8338-360734CD7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A4615-2CC0-4EC8-B5D2-3D5004B2DC7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1233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40DDA71-DC7F-4B4D-A33B-EA841DD2D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D04DA-DB6C-408D-B92C-0A7FDD9F99B2}" type="datetimeFigureOut">
              <a:rPr lang="es-CL" smtClean="0"/>
              <a:t>23-09-2025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1974F7D-1061-4952-9A35-9D6F5AC8A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A9F3329-B965-436A-97D9-4A3DB3AFE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A4615-2CC0-4EC8-B5D2-3D5004B2DC7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3163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23D2DB-BFE4-4600-91FE-B63423AE6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FF0DDF-6FD9-4AE4-87A6-F6DE120937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DB00D41-0A1D-448D-8D45-F64F62194B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44349B9-633B-4FF2-B82B-90AD68A5B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D04DA-DB6C-408D-B92C-0A7FDD9F99B2}" type="datetimeFigureOut">
              <a:rPr lang="es-CL" smtClean="0"/>
              <a:t>23-09-2025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804808A-B581-498B-BE40-26BE19257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D234B26-FD7C-4276-9F37-2FC7656F4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A4615-2CC0-4EC8-B5D2-3D5004B2DC7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2274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C06D7A-2955-4AC3-ABFD-62AA7014E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98236C5-3E7E-41D1-B11F-F43070E4A4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0CBA624-D1AE-4647-BCDA-A34EFEA12B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5EA086B-8578-44D6-8F9A-3CE220A57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D04DA-DB6C-408D-B92C-0A7FDD9F99B2}" type="datetimeFigureOut">
              <a:rPr lang="es-CL" smtClean="0"/>
              <a:t>23-09-2025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2CDB489-0E53-471D-8996-D9587A6BA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36B30A7-1E68-491D-ACCD-28EDB877D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A4615-2CC0-4EC8-B5D2-3D5004B2DC7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5596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21D976A-B033-4B3B-8402-13DDB890E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3EA8733-6CD9-443A-854E-037E42AD45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D03D72-C72E-42DD-97B6-8BFAC2467D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D04DA-DB6C-408D-B92C-0A7FDD9F99B2}" type="datetimeFigureOut">
              <a:rPr lang="es-CL" smtClean="0"/>
              <a:t>23-09-2025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29289C2-B76B-4AC2-B006-CE3D34B437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D569C0-3496-4595-B14F-E4F27FF212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A4615-2CC0-4EC8-B5D2-3D5004B2DC7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161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5B3197-E91F-41CF-A40E-E9DB8465B1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Tu zona de influencia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D9D2BF7-ECDF-4860-A1F2-878BCA0018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Cómo Transformar tu Amor y tus Negocios desde Adentro</a:t>
            </a:r>
            <a:endParaRPr lang="es-CL" dirty="0"/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73FFDE90-52CA-4676-9277-35728B587458}"/>
              </a:ext>
            </a:extLst>
          </p:cNvPr>
          <p:cNvSpPr txBox="1">
            <a:spLocks/>
          </p:cNvSpPr>
          <p:nvPr/>
        </p:nvSpPr>
        <p:spPr>
          <a:xfrm>
            <a:off x="857250" y="586317"/>
            <a:ext cx="5143500" cy="22076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21917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 err="1"/>
              <a:t>Ebook</a:t>
            </a:r>
            <a:endParaRPr lang="es-CL" dirty="0"/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671444BF-5542-46FE-AF6E-878E61D10A5F}"/>
              </a:ext>
            </a:extLst>
          </p:cNvPr>
          <p:cNvSpPr txBox="1">
            <a:spLocks/>
          </p:cNvSpPr>
          <p:nvPr/>
        </p:nvSpPr>
        <p:spPr>
          <a:xfrm>
            <a:off x="628650" y="8252884"/>
            <a:ext cx="1822450" cy="30479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121917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MX" sz="2000" dirty="0"/>
              <a:t>John Escobar</a:t>
            </a:r>
            <a:endParaRPr lang="es-CL" sz="2000" dirty="0"/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54F6D438-7EE7-44BA-AE06-7A6205B4D02D}"/>
              </a:ext>
            </a:extLst>
          </p:cNvPr>
          <p:cNvSpPr txBox="1">
            <a:spLocks/>
          </p:cNvSpPr>
          <p:nvPr/>
        </p:nvSpPr>
        <p:spPr>
          <a:xfrm>
            <a:off x="4603750" y="8252883"/>
            <a:ext cx="1822450" cy="30479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121917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MX" sz="2000" dirty="0"/>
              <a:t>Zonadeinfluencia.com</a:t>
            </a:r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1590106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27107E-458A-4B3D-9A4E-C176D0956D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7" y="712838"/>
            <a:ext cx="5915025" cy="793586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1600" dirty="0"/>
              <a:t>“En los negocios, el poder no está en la economía ni en la competencia: está en tu enfoque, tu comunicación y tu disciplina.”</a:t>
            </a:r>
          </a:p>
          <a:p>
            <a:pPr marL="0" indent="0">
              <a:buNone/>
            </a:pPr>
            <a:endParaRPr lang="es-CL" sz="1600" dirty="0"/>
          </a:p>
          <a:p>
            <a:pPr marL="0" indent="0">
              <a:buNone/>
            </a:pPr>
            <a:r>
              <a:rPr lang="es-MX" sz="1600" b="1" dirty="0"/>
              <a:t>Conclusión </a:t>
            </a:r>
          </a:p>
          <a:p>
            <a:pPr marL="0" indent="0">
              <a:buNone/>
            </a:pPr>
            <a:r>
              <a:rPr lang="es-MX" sz="1600" dirty="0"/>
              <a:t>La vida es demasiado valiosa para gastarla en preocupaciones que no dependen de ti.</a:t>
            </a:r>
            <a:br>
              <a:rPr lang="es-MX" sz="1600" dirty="0"/>
            </a:br>
            <a:r>
              <a:rPr lang="es-MX" sz="1600" dirty="0"/>
              <a:t>Tu poder está en tu </a:t>
            </a:r>
            <a:r>
              <a:rPr lang="es-MX" sz="1600" b="1" dirty="0"/>
              <a:t>Zona de Influencia</a:t>
            </a:r>
            <a:r>
              <a:rPr lang="es-MX" sz="1600" dirty="0"/>
              <a:t>: en el amor, en los negocios y en cada área de tu vida.</a:t>
            </a:r>
          </a:p>
          <a:p>
            <a:pPr marL="0" indent="0">
              <a:buNone/>
            </a:pPr>
            <a:r>
              <a:rPr lang="es-MX" sz="1600" dirty="0"/>
              <a:t>Cuando eliges influir en lugar de preocuparte, dejas de sentirte víctima y te conviertes en creador.</a:t>
            </a:r>
            <a:br>
              <a:rPr lang="es-MX" sz="1600" dirty="0"/>
            </a:br>
            <a:r>
              <a:rPr lang="es-MX" sz="1600" dirty="0"/>
              <a:t>Ese es el inicio de toda transformación.</a:t>
            </a:r>
          </a:p>
          <a:p>
            <a:pPr marL="0" indent="0">
              <a:buNone/>
            </a:pPr>
            <a:r>
              <a:rPr lang="es-MX" sz="1600" dirty="0"/>
              <a:t> Y recuerda: este </a:t>
            </a:r>
            <a:r>
              <a:rPr lang="es-MX" sz="1600" dirty="0" err="1"/>
              <a:t>ebook</a:t>
            </a:r>
            <a:r>
              <a:rPr lang="es-MX" sz="1600" dirty="0"/>
              <a:t> es solo el comienzo. Si quieres profundizar, crecer y expandir tu influencia en todas las áreas de tu vida, en mis mentorías y programas encontrarás el mapa completo para hacerlo.</a:t>
            </a:r>
          </a:p>
          <a:p>
            <a:pPr marL="0" indent="0">
              <a:buNone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67953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5B3197-E91F-41CF-A40E-E9DB8465B1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Tu zona de influencia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D9D2BF7-ECDF-4860-A1F2-878BCA0018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Cómo Transformar tu Amor y tus Negocios desde Adentro</a:t>
            </a:r>
            <a:endParaRPr lang="es-CL" dirty="0"/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73FFDE90-52CA-4676-9277-35728B587458}"/>
              </a:ext>
            </a:extLst>
          </p:cNvPr>
          <p:cNvSpPr txBox="1">
            <a:spLocks/>
          </p:cNvSpPr>
          <p:nvPr/>
        </p:nvSpPr>
        <p:spPr>
          <a:xfrm>
            <a:off x="857250" y="586317"/>
            <a:ext cx="5143500" cy="22076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21917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 err="1"/>
              <a:t>Ebook</a:t>
            </a:r>
            <a:endParaRPr lang="es-CL" dirty="0"/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671444BF-5542-46FE-AF6E-878E61D10A5F}"/>
              </a:ext>
            </a:extLst>
          </p:cNvPr>
          <p:cNvSpPr txBox="1">
            <a:spLocks/>
          </p:cNvSpPr>
          <p:nvPr/>
        </p:nvSpPr>
        <p:spPr>
          <a:xfrm>
            <a:off x="628650" y="8252884"/>
            <a:ext cx="1822450" cy="30479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121917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MX" sz="2000" dirty="0"/>
              <a:t>John Escobar</a:t>
            </a:r>
            <a:endParaRPr lang="es-CL" sz="2000" dirty="0"/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54F6D438-7EE7-44BA-AE06-7A6205B4D02D}"/>
              </a:ext>
            </a:extLst>
          </p:cNvPr>
          <p:cNvSpPr txBox="1">
            <a:spLocks/>
          </p:cNvSpPr>
          <p:nvPr/>
        </p:nvSpPr>
        <p:spPr>
          <a:xfrm>
            <a:off x="4603750" y="8252883"/>
            <a:ext cx="1822450" cy="30479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121917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MX" sz="2000" dirty="0"/>
              <a:t>Zonadeinfluencia.com</a:t>
            </a:r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3371808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F5448F-CDED-4A75-A1C0-6C8C0BDA6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364914"/>
            <a:ext cx="5915025" cy="421215"/>
          </a:xfrm>
        </p:spPr>
        <p:txBody>
          <a:bodyPr anchor="t">
            <a:noAutofit/>
          </a:bodyPr>
          <a:lstStyle/>
          <a:p>
            <a:r>
              <a:rPr lang="es-MX" sz="2000" b="1" dirty="0"/>
              <a:t>Introducción – El error que nos roba la paz</a:t>
            </a:r>
            <a:endParaRPr lang="es-CL" sz="2000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27107E-458A-4B3D-9A4E-C176D0956D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1017639"/>
            <a:ext cx="5915025" cy="7218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1600" dirty="0"/>
              <a:t>¿Cuántas veces te has sentido atrapado en problemas que no puedes cambiar?</a:t>
            </a:r>
            <a:br>
              <a:rPr lang="es-MX" sz="1600" dirty="0"/>
            </a:br>
            <a:r>
              <a:rPr lang="es-MX" sz="1600" dirty="0"/>
              <a:t>Preocupado por lo que otros piensan de ti, frustrado por lo que hace tu pareja, molesto con la economía o con tu pasado… Y lo peor es que, mientras más piensas en ello, menos poder sientes sobre tu vida.</a:t>
            </a:r>
          </a:p>
          <a:p>
            <a:pPr marL="0" indent="0">
              <a:buNone/>
            </a:pPr>
            <a:r>
              <a:rPr lang="es-MX" sz="1600" dirty="0"/>
              <a:t>Ese es el gran error: gastar energía en lo que </a:t>
            </a:r>
            <a:r>
              <a:rPr lang="es-MX" sz="1600" b="1" dirty="0"/>
              <a:t>no depende de ti</a:t>
            </a:r>
            <a:r>
              <a:rPr lang="es-MX" sz="1600" dirty="0"/>
              <a:t>. Es como intentar empujar una puerta cerrada con llave desde fuera: te agotas y no avanzas.</a:t>
            </a:r>
          </a:p>
          <a:p>
            <a:pPr marL="0" indent="0">
              <a:buNone/>
            </a:pPr>
            <a:r>
              <a:rPr lang="es-MX" sz="1600" dirty="0"/>
              <a:t>La mayoría de las personas viven ahí, en su </a:t>
            </a:r>
            <a:r>
              <a:rPr lang="es-MX" sz="1600" b="1" dirty="0"/>
              <a:t>Zona de Preocupación</a:t>
            </a:r>
            <a:r>
              <a:rPr lang="es-MX" sz="1600" dirty="0"/>
              <a:t>, y por eso sienten ansiedad, frustración y hasta resignación.</a:t>
            </a:r>
            <a:br>
              <a:rPr lang="es-MX" sz="1600" dirty="0"/>
            </a:br>
            <a:r>
              <a:rPr lang="es-MX" sz="1600" dirty="0"/>
              <a:t>Pero hay otra forma. Una llave sencilla y poderosa: vivir en tu </a:t>
            </a:r>
            <a:r>
              <a:rPr lang="es-MX" sz="1600" b="1" dirty="0"/>
              <a:t>Zona de Influencia</a:t>
            </a:r>
            <a:r>
              <a:rPr lang="es-MX" sz="1600" dirty="0"/>
              <a:t>.</a:t>
            </a:r>
          </a:p>
          <a:p>
            <a:pPr marL="0" indent="0">
              <a:buNone/>
            </a:pPr>
            <a:r>
              <a:rPr lang="es-MX" sz="1600" dirty="0"/>
              <a:t>Aquí ocurre la magia. Porque cuando dejas de luchar con lo que no puedes controlar y pones toda tu atención en lo que sí depende de ti —tus pensamientos, tus emociones, tu comunicación, tus decisiones— tu vida comienza a transformarse.</a:t>
            </a:r>
          </a:p>
          <a:p>
            <a:pPr marL="0" indent="0">
              <a:buNone/>
            </a:pPr>
            <a:r>
              <a:rPr lang="es-MX" sz="1600" dirty="0"/>
              <a:t>Este </a:t>
            </a:r>
            <a:r>
              <a:rPr lang="es-MX" sz="1600" dirty="0" err="1"/>
              <a:t>ebook</a:t>
            </a:r>
            <a:r>
              <a:rPr lang="es-MX" sz="1600" dirty="0"/>
              <a:t> está diseñado para mostrarte cómo moverte de la </a:t>
            </a:r>
            <a:r>
              <a:rPr lang="es-MX" sz="1600" b="1" dirty="0"/>
              <a:t>preocupación</a:t>
            </a:r>
            <a:r>
              <a:rPr lang="es-MX" sz="1600" dirty="0"/>
              <a:t> a la </a:t>
            </a:r>
            <a:r>
              <a:rPr lang="es-MX" sz="1600" b="1" dirty="0"/>
              <a:t>influencia</a:t>
            </a:r>
            <a:r>
              <a:rPr lang="es-MX" sz="1600" dirty="0"/>
              <a:t>, y aplicarlo en lo más importante: tu vida personal, tu amor y tus negocios.</a:t>
            </a:r>
          </a:p>
          <a:p>
            <a:pPr marL="0" indent="0">
              <a:buNone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909493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F5448F-CDED-4A75-A1C0-6C8C0BDA6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364914"/>
            <a:ext cx="5915025" cy="421215"/>
          </a:xfrm>
        </p:spPr>
        <p:txBody>
          <a:bodyPr anchor="t">
            <a:noAutofit/>
          </a:bodyPr>
          <a:lstStyle/>
          <a:p>
            <a:r>
              <a:rPr lang="es-MX" sz="1800" dirty="0"/>
              <a:t>PARTE 1 – Descubre tu Zona de Influencia</a:t>
            </a:r>
            <a:endParaRPr lang="es-CL" sz="18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27107E-458A-4B3D-9A4E-C176D0956D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1017639"/>
            <a:ext cx="5915025" cy="72183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1600" b="1" dirty="0"/>
              <a:t>La diferencia entre Preocupación e Influencia</a:t>
            </a:r>
          </a:p>
          <a:p>
            <a:pPr marL="0" indent="0">
              <a:buNone/>
            </a:pPr>
            <a:r>
              <a:rPr lang="es-MX" sz="1600" dirty="0"/>
              <a:t>Imagina dos círculos:</a:t>
            </a:r>
          </a:p>
          <a:p>
            <a:pPr marL="0" indent="0">
              <a:buNone/>
            </a:pPr>
            <a:r>
              <a:rPr lang="es-MX" sz="1600" b="1" dirty="0"/>
              <a:t>Zona de Preocupación</a:t>
            </a:r>
            <a:r>
              <a:rPr lang="es-MX" sz="1600" dirty="0"/>
              <a:t>: ahí están las cosas que no dependen de ti (la economía, lo que otros piensan, el clima, el pasado, la política). Mientras más tiempo pases aquí, más ansiedad, frustración e impotencia sentirás.</a:t>
            </a:r>
          </a:p>
          <a:p>
            <a:pPr marL="0" indent="0">
              <a:buNone/>
            </a:pPr>
            <a:r>
              <a:rPr lang="es-MX" sz="1600" b="1" dirty="0"/>
              <a:t>Zona de Influencia</a:t>
            </a:r>
            <a:r>
              <a:rPr lang="es-MX" sz="1600" dirty="0"/>
              <a:t>: aquí están tus pensamientos, tu comunicación, tus decisiones, tus emociones, tus hábitos. Lo que sí depende de ti y desde donde puedes cambiar tu vida.</a:t>
            </a:r>
          </a:p>
          <a:p>
            <a:pPr marL="0" indent="0">
              <a:buNone/>
            </a:pPr>
            <a:r>
              <a:rPr lang="es-MX" sz="1600" dirty="0"/>
              <a:t> Cuando vives en tu </a:t>
            </a:r>
            <a:r>
              <a:rPr lang="es-MX" sz="1600" b="1" dirty="0"/>
              <a:t>Zona de Influencia</a:t>
            </a:r>
            <a:r>
              <a:rPr lang="es-MX" sz="1600" dirty="0"/>
              <a:t>, expandes tu poder personal y creas resultados reales.</a:t>
            </a:r>
          </a:p>
          <a:p>
            <a:pPr marL="0" indent="0">
              <a:buNone/>
            </a:pPr>
            <a:endParaRPr lang="es-CL" sz="1600" dirty="0"/>
          </a:p>
          <a:p>
            <a:r>
              <a:rPr lang="es-MX" sz="1600" b="1" dirty="0"/>
              <a:t>Los pilares de la Zona de Influencia</a:t>
            </a:r>
          </a:p>
          <a:p>
            <a:pPr>
              <a:buFont typeface="+mj-lt"/>
              <a:buAutoNum type="arabicPeriod"/>
            </a:pPr>
            <a:r>
              <a:rPr lang="es-MX" sz="1600" b="1" dirty="0"/>
              <a:t>Enfoque</a:t>
            </a:r>
            <a:endParaRPr lang="es-MX" sz="1600" dirty="0"/>
          </a:p>
          <a:p>
            <a:pPr marL="742950" lvl="1" indent="-285750">
              <a:buFont typeface="+mj-lt"/>
              <a:buAutoNum type="arabicPeriod"/>
            </a:pPr>
            <a:r>
              <a:rPr lang="es-MX" sz="1600" dirty="0"/>
              <a:t>Lo que eliges mirar, crece. Si te enfocas en problemas, ves más problemas. Si te enfocas en soluciones, activas tu creatividad.</a:t>
            </a:r>
          </a:p>
          <a:p>
            <a:pPr marL="742950" lvl="1" indent="-285750">
              <a:buFont typeface="+mj-lt"/>
              <a:buAutoNum type="arabicPeriod"/>
            </a:pPr>
            <a:r>
              <a:rPr lang="es-MX" sz="1600" dirty="0"/>
              <a:t>Ejemplo: si tu meta es mejorar tu relación, enfócate en lo que puedes aportar, no en lo que el otro no hace.</a:t>
            </a:r>
          </a:p>
          <a:p>
            <a:pPr>
              <a:buFont typeface="+mj-lt"/>
              <a:buAutoNum type="arabicPeriod"/>
            </a:pPr>
            <a:r>
              <a:rPr lang="es-MX" sz="1600" b="1" dirty="0"/>
              <a:t>Diálogo interno</a:t>
            </a:r>
            <a:endParaRPr lang="es-MX" sz="1600" dirty="0"/>
          </a:p>
          <a:p>
            <a:pPr marL="742950" lvl="1" indent="-285750">
              <a:buFont typeface="+mj-lt"/>
              <a:buAutoNum type="arabicPeriod"/>
            </a:pPr>
            <a:r>
              <a:rPr lang="es-MX" sz="1600" dirty="0"/>
              <a:t>La voz con la que te hablas crea tu identidad.</a:t>
            </a:r>
          </a:p>
          <a:p>
            <a:pPr marL="742950" lvl="1" indent="-285750">
              <a:buFont typeface="+mj-lt"/>
              <a:buAutoNum type="arabicPeriod"/>
            </a:pPr>
            <a:r>
              <a:rPr lang="es-MX" sz="1600" dirty="0"/>
              <a:t>Ejemplo: decirte “soy malo para vender” te quita poder. Decirte “cada día aprendo y mejoro mi forma de vender” te da energía.</a:t>
            </a:r>
          </a:p>
          <a:p>
            <a:pPr marL="0" indent="0">
              <a:buNone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823008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27107E-458A-4B3D-9A4E-C176D0956D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1017639"/>
            <a:ext cx="5915025" cy="37321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1600" b="1" dirty="0"/>
              <a:t>3.  Significado</a:t>
            </a:r>
            <a:endParaRPr lang="es-MX" sz="1600" dirty="0"/>
          </a:p>
          <a:p>
            <a:pPr marL="742950" lvl="1" indent="-285750">
              <a:buFont typeface="+mj-lt"/>
              <a:buAutoNum type="arabicPeriod"/>
            </a:pPr>
            <a:r>
              <a:rPr lang="es-MX" sz="1600" dirty="0"/>
              <a:t>Nada tiene un significado hasta que tú se lo das.</a:t>
            </a:r>
          </a:p>
          <a:p>
            <a:pPr marL="742950" lvl="1" indent="-285750">
              <a:buFont typeface="+mj-lt"/>
              <a:buAutoNum type="arabicPeriod"/>
            </a:pPr>
            <a:r>
              <a:rPr lang="es-MX" sz="1600" dirty="0"/>
              <a:t>Ejemplo: perder un cliente puede ser “un fracaso” o “una lección para mejorar mi comunicación”.</a:t>
            </a:r>
          </a:p>
          <a:p>
            <a:pPr marL="0" indent="0">
              <a:buNone/>
            </a:pPr>
            <a:r>
              <a:rPr lang="es-MX" sz="1600" b="1" dirty="0"/>
              <a:t>4.   Emociones y hábitos</a:t>
            </a:r>
            <a:endParaRPr lang="es-MX" sz="1600" dirty="0"/>
          </a:p>
          <a:p>
            <a:pPr marL="742950" lvl="1" indent="-285750">
              <a:buFont typeface="+mj-lt"/>
              <a:buAutoNum type="arabicPeriod"/>
            </a:pPr>
            <a:r>
              <a:rPr lang="es-MX" sz="1600" dirty="0"/>
              <a:t>Tus emociones marcan tu vibración diaria, y tus hábitos refuerzan esa vibración.</a:t>
            </a:r>
          </a:p>
          <a:p>
            <a:pPr marL="742950" lvl="1" indent="-285750">
              <a:buFont typeface="+mj-lt"/>
              <a:buAutoNum type="arabicPeriod"/>
            </a:pPr>
            <a:r>
              <a:rPr lang="es-MX" sz="1600" dirty="0"/>
              <a:t>Ejemplo: agradecer al despertar cambia tu día completo.</a:t>
            </a:r>
          </a:p>
          <a:p>
            <a:pPr marL="0" indent="0">
              <a:buNone/>
            </a:pPr>
            <a:r>
              <a:rPr lang="es-MX" sz="1600" b="1" dirty="0"/>
              <a:t>5.    Acciones coherentes</a:t>
            </a:r>
            <a:endParaRPr lang="es-MX" sz="1600" dirty="0"/>
          </a:p>
          <a:p>
            <a:pPr marL="742950" lvl="1" indent="-285750">
              <a:buFont typeface="+mj-lt"/>
              <a:buAutoNum type="arabicPeriod"/>
            </a:pPr>
            <a:r>
              <a:rPr lang="es-MX" sz="1600" dirty="0"/>
              <a:t>La acción es la forma más rápida de influir en tu vida.</a:t>
            </a:r>
          </a:p>
          <a:p>
            <a:pPr marL="742950" lvl="1" indent="-285750">
              <a:buFont typeface="+mj-lt"/>
              <a:buAutoNum type="arabicPeriod"/>
            </a:pPr>
            <a:r>
              <a:rPr lang="es-MX" sz="1600" dirty="0"/>
              <a:t>Ejemplo: en lugar de preocuparte por tu economía, aprendes una habilidad nueva y llamas a tres clientes.</a:t>
            </a:r>
          </a:p>
          <a:p>
            <a:pPr marL="457200" lvl="1" indent="0">
              <a:buNone/>
            </a:pPr>
            <a:endParaRPr lang="es-MX" sz="1600" dirty="0"/>
          </a:p>
          <a:p>
            <a:pPr marL="0" indent="0">
              <a:buNone/>
            </a:pPr>
            <a:endParaRPr lang="es-CL" sz="16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AF1DD3B-80C7-4B28-96FD-46FB81183628}"/>
              </a:ext>
            </a:extLst>
          </p:cNvPr>
          <p:cNvSpPr txBox="1"/>
          <p:nvPr/>
        </p:nvSpPr>
        <p:spPr>
          <a:xfrm>
            <a:off x="471488" y="5516940"/>
            <a:ext cx="5915025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b="1" dirty="0"/>
              <a:t>Práctica 1 – El mapa de lo que depende de ti</a:t>
            </a:r>
          </a:p>
          <a:p>
            <a:endParaRPr lang="es-MX" b="1" dirty="0"/>
          </a:p>
          <a:p>
            <a:pPr>
              <a:buFont typeface="+mj-lt"/>
              <a:buAutoNum type="arabicPeriod"/>
            </a:pPr>
            <a:r>
              <a:rPr lang="es-MX" dirty="0"/>
              <a:t>Haz dos columnas: </a:t>
            </a:r>
            <a:r>
              <a:rPr lang="es-MX" b="1" dirty="0"/>
              <a:t>Preocupación</a:t>
            </a:r>
            <a:r>
              <a:rPr lang="es-MX" dirty="0"/>
              <a:t> vs. </a:t>
            </a:r>
            <a:r>
              <a:rPr lang="es-MX" b="1" dirty="0"/>
              <a:t>Influencia</a:t>
            </a:r>
            <a:r>
              <a:rPr lang="es-MX" dirty="0"/>
              <a:t>.</a:t>
            </a:r>
          </a:p>
          <a:p>
            <a:pPr>
              <a:buFont typeface="+mj-lt"/>
              <a:buAutoNum type="arabicPeriod"/>
            </a:pPr>
            <a:r>
              <a:rPr lang="es-MX" dirty="0"/>
              <a:t>Escribe 5 cosas que te quitan energía.</a:t>
            </a:r>
          </a:p>
          <a:p>
            <a:pPr>
              <a:buFont typeface="+mj-lt"/>
              <a:buAutoNum type="arabicPeriod"/>
            </a:pPr>
            <a:r>
              <a:rPr lang="es-MX" dirty="0"/>
              <a:t>Pásalas a la columna que corresponde: ¿depende de ti o no?</a:t>
            </a:r>
          </a:p>
          <a:p>
            <a:pPr>
              <a:buFont typeface="+mj-lt"/>
              <a:buAutoNum type="arabicPeriod"/>
            </a:pPr>
            <a:r>
              <a:rPr lang="es-MX" dirty="0"/>
              <a:t>Elige una de la columna “Influencia” y actúa hoy mismo.</a:t>
            </a:r>
          </a:p>
        </p:txBody>
      </p:sp>
    </p:spTree>
    <p:extLst>
      <p:ext uri="{BB962C8B-B14F-4D97-AF65-F5344CB8AC3E}">
        <p14:creationId xmlns:p14="http://schemas.microsoft.com/office/powerpoint/2010/main" val="3443414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27107E-458A-4B3D-9A4E-C176D0956D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1017639"/>
            <a:ext cx="5915025" cy="2932061"/>
          </a:xfrm>
        </p:spPr>
        <p:txBody>
          <a:bodyPr>
            <a:normAutofit/>
          </a:bodyPr>
          <a:lstStyle/>
          <a:p>
            <a:r>
              <a:rPr lang="es-MX" sz="1800" b="1" dirty="0"/>
              <a:t>Práctica 2 – Redefine el significado</a:t>
            </a:r>
          </a:p>
          <a:p>
            <a:pPr marL="0" indent="0">
              <a:buNone/>
            </a:pPr>
            <a:r>
              <a:rPr lang="es-MX" sz="1800" dirty="0"/>
              <a:t>Piensa en una situación difícil reciente.</a:t>
            </a:r>
          </a:p>
          <a:p>
            <a:pPr marL="0" indent="0">
              <a:buNone/>
            </a:pPr>
            <a:r>
              <a:rPr lang="es-MX" sz="1800" dirty="0"/>
              <a:t>Escríbela en una frase corta.</a:t>
            </a:r>
          </a:p>
          <a:p>
            <a:pPr marL="0" indent="0">
              <a:buNone/>
            </a:pPr>
            <a:r>
              <a:rPr lang="es-MX" sz="1800" dirty="0"/>
              <a:t>Responde: ¿Qué aprendizaje puedo extraer de esto? ¿Qué me está enseñando?</a:t>
            </a:r>
          </a:p>
          <a:p>
            <a:pPr marL="0" indent="0">
              <a:buNone/>
            </a:pPr>
            <a:r>
              <a:rPr lang="es-MX" sz="1800" dirty="0"/>
              <a:t>Crea un nuevo significado: “Esto no fue un fracaso, fue un entrenamiento”.</a:t>
            </a:r>
          </a:p>
          <a:p>
            <a:pPr marL="457200" lvl="1" indent="0">
              <a:buNone/>
            </a:pPr>
            <a:endParaRPr lang="es-MX" sz="1800" dirty="0"/>
          </a:p>
          <a:p>
            <a:pPr marL="0" indent="0">
              <a:buNone/>
            </a:pPr>
            <a:endParaRPr lang="es-CL" sz="18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AF1DD3B-80C7-4B28-96FD-46FB81183628}"/>
              </a:ext>
            </a:extLst>
          </p:cNvPr>
          <p:cNvSpPr txBox="1"/>
          <p:nvPr/>
        </p:nvSpPr>
        <p:spPr>
          <a:xfrm>
            <a:off x="471487" y="4183440"/>
            <a:ext cx="591502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b="1" dirty="0"/>
              <a:t>Práctica 3 – Afirmación diaria</a:t>
            </a:r>
          </a:p>
          <a:p>
            <a:endParaRPr lang="es-MX" b="1" dirty="0"/>
          </a:p>
          <a:p>
            <a:r>
              <a:rPr lang="es-MX" dirty="0"/>
              <a:t>Cada mañana repite en voz alta:</a:t>
            </a:r>
          </a:p>
          <a:p>
            <a:br>
              <a:rPr lang="es-MX" dirty="0"/>
            </a:br>
            <a:r>
              <a:rPr lang="es-MX" b="1" dirty="0"/>
              <a:t>“Hoy pongo mi energía en lo que sí depende de mí. Mientras otros se preocupan, yo influyo.”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90684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F5448F-CDED-4A75-A1C0-6C8C0BDA6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364914"/>
            <a:ext cx="5915025" cy="421215"/>
          </a:xfrm>
        </p:spPr>
        <p:txBody>
          <a:bodyPr anchor="t">
            <a:noAutofit/>
          </a:bodyPr>
          <a:lstStyle/>
          <a:p>
            <a:r>
              <a:rPr lang="es-MX" sz="1800" b="1" dirty="0"/>
              <a:t>PARTE 2 – Tu Zona de Influencia en el Amor</a:t>
            </a:r>
            <a:endParaRPr lang="es-CL" sz="1800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27107E-458A-4B3D-9A4E-C176D0956D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1017639"/>
            <a:ext cx="5915025" cy="72183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1600" b="1" dirty="0"/>
              <a:t>El error más común en las relaciones</a:t>
            </a:r>
          </a:p>
          <a:p>
            <a:pPr marL="0" indent="0">
              <a:buNone/>
            </a:pPr>
            <a:r>
              <a:rPr lang="es-MX" sz="1600" dirty="0"/>
              <a:t>En el amor, muchas veces buscamos cambiar al otro: que nos entienda, que actúe distinto, que nos ame de la forma que esperamos. Y cuando eso no ocurre, surge la frustración, la exigencia o la distancia.</a:t>
            </a:r>
            <a:br>
              <a:rPr lang="es-MX" sz="1600" dirty="0"/>
            </a:br>
            <a:r>
              <a:rPr lang="es-MX" sz="1600" dirty="0"/>
              <a:t>El problema es que todo esto pertenece a la </a:t>
            </a:r>
            <a:r>
              <a:rPr lang="es-MX" sz="1600" b="1" dirty="0"/>
              <a:t>Zona de Preocupación</a:t>
            </a:r>
            <a:r>
              <a:rPr lang="es-MX" sz="1600" dirty="0"/>
              <a:t>: aquello que no depende de ti.</a:t>
            </a:r>
          </a:p>
          <a:p>
            <a:pPr marL="0" indent="0">
              <a:buNone/>
            </a:pPr>
            <a:r>
              <a:rPr lang="es-MX" sz="1600" dirty="0"/>
              <a:t>La clave está en girar el enfoque: dejar de querer controlar al otro y aprender a influir desde lo único que sí está en tus manos: </a:t>
            </a:r>
            <a:r>
              <a:rPr lang="es-MX" sz="1600" b="1" dirty="0"/>
              <a:t>tu comunicación, tu energía, tu forma de amar y mostrarte</a:t>
            </a:r>
            <a:r>
              <a:rPr lang="es-MX" sz="1600" dirty="0"/>
              <a:t>.</a:t>
            </a:r>
          </a:p>
          <a:p>
            <a:pPr marL="0" indent="0">
              <a:buNone/>
            </a:pPr>
            <a:endParaRPr lang="es-CL" sz="1600" dirty="0"/>
          </a:p>
          <a:p>
            <a:r>
              <a:rPr lang="es-MX" sz="1600" b="1" dirty="0"/>
              <a:t>Cómo funciona la Zona de Influencia en el amor</a:t>
            </a:r>
          </a:p>
          <a:p>
            <a:pPr>
              <a:buFont typeface="+mj-lt"/>
              <a:buAutoNum type="arabicPeriod"/>
            </a:pPr>
            <a:r>
              <a:rPr lang="es-MX" sz="1600" b="1" dirty="0"/>
              <a:t>Tu energía emocional influye más que tus palabras.</a:t>
            </a:r>
            <a:endParaRPr lang="es-MX" sz="1600" dirty="0"/>
          </a:p>
          <a:p>
            <a:pPr marL="742950" lvl="1" indent="-285750">
              <a:buFont typeface="+mj-lt"/>
              <a:buAutoNum type="arabicPeriod"/>
            </a:pPr>
            <a:r>
              <a:rPr lang="es-MX" sz="1600" dirty="0"/>
              <a:t>Si llegas desde la crítica, el otro se cierra.</a:t>
            </a:r>
          </a:p>
          <a:p>
            <a:pPr marL="742950" lvl="1" indent="-285750">
              <a:buFont typeface="+mj-lt"/>
              <a:buAutoNum type="arabicPeriod"/>
            </a:pPr>
            <a:r>
              <a:rPr lang="es-MX" sz="1600" dirty="0"/>
              <a:t>Si llegas desde la calma y la inspiración, el otro se abre.</a:t>
            </a:r>
          </a:p>
          <a:p>
            <a:pPr>
              <a:buFont typeface="+mj-lt"/>
              <a:buAutoNum type="arabicPeriod"/>
            </a:pPr>
            <a:r>
              <a:rPr lang="es-MX" sz="1600" b="1" dirty="0"/>
              <a:t>Lo que no expresas, se convierte en distancia.</a:t>
            </a:r>
            <a:endParaRPr lang="es-MX" sz="1600" dirty="0"/>
          </a:p>
          <a:p>
            <a:pPr marL="742950" lvl="1" indent="-285750">
              <a:buFont typeface="+mj-lt"/>
              <a:buAutoNum type="arabicPeriod"/>
            </a:pPr>
            <a:r>
              <a:rPr lang="es-MX" sz="1600" dirty="0"/>
              <a:t>Guardar lo que sientes por miedo o enojo es vivir en la preocupación.</a:t>
            </a:r>
          </a:p>
          <a:p>
            <a:pPr marL="742950" lvl="1" indent="-285750">
              <a:buFont typeface="+mj-lt"/>
              <a:buAutoNum type="arabicPeriod"/>
            </a:pPr>
            <a:r>
              <a:rPr lang="es-MX" sz="1600" dirty="0"/>
              <a:t>Hablar desde el corazón, con respeto y claridad, es vivir en la influencia.</a:t>
            </a:r>
          </a:p>
          <a:p>
            <a:pPr>
              <a:buFont typeface="+mj-lt"/>
              <a:buAutoNum type="arabicPeriod"/>
            </a:pPr>
            <a:r>
              <a:rPr lang="es-MX" sz="1600" b="1" dirty="0"/>
              <a:t>Tu transformación cambia la relación.</a:t>
            </a:r>
            <a:endParaRPr lang="es-MX" sz="1600" dirty="0"/>
          </a:p>
          <a:p>
            <a:pPr marL="742950" lvl="1" indent="-285750">
              <a:buFont typeface="+mj-lt"/>
              <a:buAutoNum type="arabicPeriod"/>
            </a:pPr>
            <a:r>
              <a:rPr lang="es-MX" sz="1600" dirty="0"/>
              <a:t>Cuando tú trabajas tu diálogo interno y tu forma de amar, la relación se eleva naturalmente.</a:t>
            </a:r>
          </a:p>
          <a:p>
            <a:pPr marL="0" indent="0">
              <a:buNone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231156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27107E-458A-4B3D-9A4E-C176D0956D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7" y="712839"/>
            <a:ext cx="5915025" cy="72183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1600" b="1" dirty="0"/>
              <a:t>Ejemplos cotidianos</a:t>
            </a:r>
          </a:p>
          <a:p>
            <a:pPr marL="0" indent="0">
              <a:buNone/>
            </a:pPr>
            <a:r>
              <a:rPr lang="es-MX" sz="1600" dirty="0"/>
              <a:t>Una mujer exige: </a:t>
            </a:r>
            <a:r>
              <a:rPr lang="es-MX" sz="1600" i="1" dirty="0"/>
              <a:t>“Nunca me escuchas”</a:t>
            </a:r>
            <a:r>
              <a:rPr lang="es-MX" sz="1600" dirty="0"/>
              <a:t> → el hombre se pone a la defensiva.</a:t>
            </a:r>
            <a:br>
              <a:rPr lang="es-MX" sz="1600" dirty="0"/>
            </a:br>
            <a:r>
              <a:rPr lang="es-MX" sz="1600" dirty="0"/>
              <a:t>En Zona de Influencia: </a:t>
            </a:r>
            <a:r>
              <a:rPr lang="es-MX" sz="1600" i="1" dirty="0"/>
              <a:t>“Me siento querida cuando me escuchas, ¿podemos hablar un momento?”</a:t>
            </a:r>
            <a:endParaRPr lang="es-MX" sz="1600" dirty="0"/>
          </a:p>
          <a:p>
            <a:pPr marL="0" indent="0">
              <a:buNone/>
            </a:pPr>
            <a:r>
              <a:rPr lang="es-MX" sz="1600" dirty="0"/>
              <a:t>Un hombre espera: </a:t>
            </a:r>
            <a:r>
              <a:rPr lang="es-MX" sz="1600" i="1" dirty="0"/>
              <a:t>“Ella debería estar más cariñosa”</a:t>
            </a:r>
            <a:r>
              <a:rPr lang="es-MX" sz="1600" dirty="0"/>
              <a:t> → frustración y distancia.</a:t>
            </a:r>
            <a:br>
              <a:rPr lang="es-MX" sz="1600" dirty="0"/>
            </a:br>
            <a:r>
              <a:rPr lang="es-MX" sz="1600" dirty="0"/>
              <a:t>En Zona de Influencia: él mismo inicia el gesto de cariño, sin esperar a que ella cambie primero.</a:t>
            </a:r>
          </a:p>
          <a:p>
            <a:pPr marL="0" indent="0">
              <a:buNone/>
            </a:pPr>
            <a:endParaRPr lang="es-CL" sz="1600" dirty="0"/>
          </a:p>
          <a:p>
            <a:pPr marL="0" indent="0">
              <a:buNone/>
            </a:pPr>
            <a:r>
              <a:rPr lang="es-MX" sz="1600" b="1" dirty="0"/>
              <a:t>Prácticas</a:t>
            </a:r>
          </a:p>
          <a:p>
            <a:pPr marL="0" indent="0">
              <a:buNone/>
            </a:pPr>
            <a:r>
              <a:rPr lang="es-MX" sz="1600" b="1" dirty="0"/>
              <a:t>Práctica 1 – El espejo del amor</a:t>
            </a:r>
            <a:br>
              <a:rPr lang="es-MX" sz="1600" dirty="0"/>
            </a:br>
            <a:r>
              <a:rPr lang="es-MX" sz="1600" dirty="0"/>
              <a:t>Cada vez que te frustres con tu pareja, pregúntate:</a:t>
            </a:r>
            <a:br>
              <a:rPr lang="es-MX" sz="1600" dirty="0"/>
            </a:br>
            <a:r>
              <a:rPr lang="es-MX" sz="1600" i="1" dirty="0"/>
              <a:t>¿Esto depende de mí o del otro?</a:t>
            </a:r>
          </a:p>
          <a:p>
            <a:pPr marL="0" indent="0">
              <a:buNone/>
            </a:pPr>
            <a:r>
              <a:rPr lang="es-MX" sz="1600" dirty="0"/>
              <a:t> </a:t>
            </a:r>
            <a:r>
              <a:rPr lang="es-MX" sz="1600" i="1" dirty="0"/>
              <a:t>¿Qué puedo hacer yo para mejorar esta situación desde mi influencia?</a:t>
            </a:r>
            <a:endParaRPr lang="es-MX" sz="1600" dirty="0"/>
          </a:p>
          <a:p>
            <a:pPr marL="0" indent="0">
              <a:buNone/>
            </a:pPr>
            <a:r>
              <a:rPr lang="es-MX" sz="1600" b="1" dirty="0"/>
              <a:t>Práctica 2 – Comunicación desde el corazón</a:t>
            </a:r>
            <a:endParaRPr lang="es-MX" sz="1600" dirty="0"/>
          </a:p>
          <a:p>
            <a:pPr marL="0" indent="0">
              <a:buNone/>
            </a:pPr>
            <a:r>
              <a:rPr lang="es-MX" sz="1600" dirty="0"/>
              <a:t>Antes de hablar, respira profundo 3 veces.</a:t>
            </a:r>
          </a:p>
          <a:p>
            <a:pPr marL="0" indent="0">
              <a:buNone/>
            </a:pPr>
            <a:r>
              <a:rPr lang="es-MX" sz="1600" dirty="0"/>
              <a:t>Expresa en primera persona: </a:t>
            </a:r>
            <a:r>
              <a:rPr lang="es-MX" sz="1600" i="1" dirty="0"/>
              <a:t>“Yo me siento…”</a:t>
            </a:r>
            <a:r>
              <a:rPr lang="es-MX" sz="1600" dirty="0"/>
              <a:t>, en lugar de </a:t>
            </a:r>
            <a:r>
              <a:rPr lang="es-MX" sz="1600" i="1" dirty="0"/>
              <a:t>“Tú nunca…”</a:t>
            </a:r>
            <a:r>
              <a:rPr lang="es-MX" sz="1600" dirty="0"/>
              <a:t>.</a:t>
            </a:r>
          </a:p>
          <a:p>
            <a:pPr marL="0" indent="0">
              <a:buNone/>
            </a:pPr>
            <a:r>
              <a:rPr lang="es-MX" sz="1600" dirty="0"/>
              <a:t>Termina con una petición clara: </a:t>
            </a:r>
            <a:r>
              <a:rPr lang="es-MX" sz="1600" i="1" dirty="0"/>
              <a:t>“Me encantaría que…”</a:t>
            </a:r>
            <a:r>
              <a:rPr lang="es-MX" sz="1600" dirty="0"/>
              <a:t>.</a:t>
            </a:r>
          </a:p>
          <a:p>
            <a:pPr marL="0" indent="0">
              <a:buNone/>
            </a:pPr>
            <a:r>
              <a:rPr lang="es-MX" sz="1600" b="1" dirty="0"/>
              <a:t>Práctica 3 – Afirmación de pareja</a:t>
            </a:r>
            <a:br>
              <a:rPr lang="es-MX" sz="1600" dirty="0"/>
            </a:br>
            <a:r>
              <a:rPr lang="es-MX" sz="1600" dirty="0"/>
              <a:t>Repite cada día:</a:t>
            </a:r>
            <a:br>
              <a:rPr lang="es-MX" sz="1600" dirty="0"/>
            </a:br>
            <a:r>
              <a:rPr lang="es-MX" sz="1600" b="1" dirty="0"/>
              <a:t>“No controlo al otro, pero sí elijo cómo amar, cómo hablar y cómo mostrarme.”</a:t>
            </a:r>
            <a:endParaRPr lang="es-MX" sz="1600" dirty="0"/>
          </a:p>
          <a:p>
            <a:pPr marL="0" indent="0">
              <a:buNone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801661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F5448F-CDED-4A75-A1C0-6C8C0BDA6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364914"/>
            <a:ext cx="5915025" cy="421215"/>
          </a:xfrm>
        </p:spPr>
        <p:txBody>
          <a:bodyPr anchor="t">
            <a:noAutofit/>
          </a:bodyPr>
          <a:lstStyle/>
          <a:p>
            <a:r>
              <a:rPr lang="es-MX" sz="1800" b="1" dirty="0"/>
              <a:t>PARTE 3 – Tu Zona de Influencia en los Negocios</a:t>
            </a:r>
            <a:endParaRPr lang="es-CL" sz="1800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27107E-458A-4B3D-9A4E-C176D0956D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1017639"/>
            <a:ext cx="5915025" cy="72183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1600" b="1" dirty="0"/>
              <a:t>El problema en los negocios</a:t>
            </a:r>
          </a:p>
          <a:p>
            <a:pPr marL="0" indent="0">
              <a:buNone/>
            </a:pPr>
            <a:r>
              <a:rPr lang="es-MX" sz="1600" dirty="0"/>
              <a:t>Muchos emprendedores, vendedores o líderes se desgastan quejándose de la economía, de la competencia o de que “la gente no entiende el valor”.</a:t>
            </a:r>
            <a:br>
              <a:rPr lang="es-MX" sz="1600" dirty="0"/>
            </a:br>
            <a:r>
              <a:rPr lang="es-MX" sz="1600" dirty="0"/>
              <a:t>Todo eso está en la </a:t>
            </a:r>
            <a:r>
              <a:rPr lang="es-MX" sz="1600" b="1" dirty="0"/>
              <a:t>Zona de Preocupación</a:t>
            </a:r>
            <a:r>
              <a:rPr lang="es-MX" sz="1600" dirty="0"/>
              <a:t>.</a:t>
            </a:r>
            <a:br>
              <a:rPr lang="es-MX" sz="1600" dirty="0"/>
            </a:br>
            <a:r>
              <a:rPr lang="es-MX" sz="1600" dirty="0"/>
              <a:t>La verdad es que no puedes controlar el mercado ni a los clientes, pero sí puedes </a:t>
            </a:r>
            <a:r>
              <a:rPr lang="es-MX" sz="1600" b="1" dirty="0"/>
              <a:t>influir</a:t>
            </a:r>
            <a:r>
              <a:rPr lang="es-MX" sz="1600" dirty="0"/>
              <a:t> con tu mentalidad, tu comunicación y tus acciones diarias.</a:t>
            </a:r>
          </a:p>
          <a:p>
            <a:r>
              <a:rPr lang="es-MX" sz="1600" b="1" dirty="0"/>
              <a:t>Cómo funciona la Zona de Influencia en los negocios</a:t>
            </a:r>
          </a:p>
          <a:p>
            <a:pPr>
              <a:buFont typeface="+mj-lt"/>
              <a:buAutoNum type="arabicPeriod"/>
            </a:pPr>
            <a:r>
              <a:rPr lang="es-MX" sz="1600" b="1" dirty="0"/>
              <a:t>Tu mentalidad es tu mayor activo.</a:t>
            </a:r>
            <a:endParaRPr lang="es-MX" sz="1600" dirty="0"/>
          </a:p>
          <a:p>
            <a:pPr marL="742950" lvl="1" indent="-285750">
              <a:buFont typeface="+mj-lt"/>
              <a:buAutoNum type="arabicPeriod"/>
            </a:pPr>
            <a:r>
              <a:rPr lang="es-MX" sz="1600" dirty="0"/>
              <a:t>Un empresario que se enfoca en las crisis se paraliza.</a:t>
            </a:r>
          </a:p>
          <a:p>
            <a:pPr marL="742950" lvl="1" indent="-285750">
              <a:buFont typeface="+mj-lt"/>
              <a:buAutoNum type="arabicPeriod"/>
            </a:pPr>
            <a:r>
              <a:rPr lang="es-MX" sz="1600" dirty="0"/>
              <a:t>Uno que se enfoca en soluciones encuentra oportunidades.</a:t>
            </a:r>
          </a:p>
          <a:p>
            <a:pPr>
              <a:buFont typeface="+mj-lt"/>
              <a:buAutoNum type="arabicPeriod"/>
            </a:pPr>
            <a:r>
              <a:rPr lang="es-MX" sz="1600" b="1" dirty="0"/>
              <a:t>Tu comunicación crea confianza.</a:t>
            </a:r>
            <a:endParaRPr lang="es-MX" sz="1600" dirty="0"/>
          </a:p>
          <a:p>
            <a:pPr marL="742950" lvl="1" indent="-285750">
              <a:buFont typeface="+mj-lt"/>
              <a:buAutoNum type="arabicPeriod"/>
            </a:pPr>
            <a:r>
              <a:rPr lang="es-MX" sz="1600" dirty="0"/>
              <a:t>No vendes solo productos o servicios: vendes confianza, seguridad y energía.</a:t>
            </a:r>
          </a:p>
          <a:p>
            <a:pPr>
              <a:buFont typeface="+mj-lt"/>
              <a:buAutoNum type="arabicPeriod"/>
            </a:pPr>
            <a:r>
              <a:rPr lang="es-MX" sz="1600" b="1" dirty="0"/>
              <a:t>Tu disciplina marca la diferencia.</a:t>
            </a:r>
            <a:endParaRPr lang="es-MX" sz="1600" dirty="0"/>
          </a:p>
          <a:p>
            <a:pPr marL="742950" lvl="1" indent="-285750">
              <a:buFont typeface="+mj-lt"/>
              <a:buAutoNum type="arabicPeriod"/>
            </a:pPr>
            <a:r>
              <a:rPr lang="es-MX" sz="1600" dirty="0"/>
              <a:t>La consistencia diaria (hábitos, preparación, servicio) es lo que te mantiene creciendo mientras otros se quejan.</a:t>
            </a:r>
          </a:p>
          <a:p>
            <a:pPr marL="0" indent="0">
              <a:buNone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2948062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27107E-458A-4B3D-9A4E-C176D0956D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7" y="712838"/>
            <a:ext cx="5915025" cy="793586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1600" b="1" dirty="0"/>
              <a:t>Ejemplos cotidianos</a:t>
            </a:r>
          </a:p>
          <a:p>
            <a:pPr marL="0" indent="0">
              <a:buNone/>
            </a:pPr>
            <a:r>
              <a:rPr lang="es-MX" sz="1600" dirty="0"/>
              <a:t>Un vendedor piensa: </a:t>
            </a:r>
            <a:r>
              <a:rPr lang="es-MX" sz="1600" i="1" dirty="0"/>
              <a:t>“Con esta economía, nadie compra”</a:t>
            </a:r>
            <a:r>
              <a:rPr lang="es-MX" sz="1600" dirty="0"/>
              <a:t> → se rinde.</a:t>
            </a:r>
            <a:br>
              <a:rPr lang="es-MX" sz="1600" dirty="0"/>
            </a:br>
            <a:r>
              <a:rPr lang="es-MX" sz="1600" dirty="0"/>
              <a:t>En Zona de Influencia: trabaja en mejorar su presentación, hace más llamadas y cierra clientes que otros dejaron escapar.</a:t>
            </a:r>
          </a:p>
          <a:p>
            <a:pPr marL="0" indent="0">
              <a:buNone/>
            </a:pPr>
            <a:r>
              <a:rPr lang="es-MX" sz="1600" dirty="0"/>
              <a:t>Un líder dice: </a:t>
            </a:r>
            <a:r>
              <a:rPr lang="es-MX" sz="1600" i="1" dirty="0"/>
              <a:t>“Mi equipo no tiene compromiso”</a:t>
            </a:r>
            <a:r>
              <a:rPr lang="es-MX" sz="1600" dirty="0"/>
              <a:t> → se frustra.</a:t>
            </a:r>
            <a:br>
              <a:rPr lang="es-MX" sz="1600" dirty="0"/>
            </a:br>
            <a:r>
              <a:rPr lang="es-MX" sz="1600" dirty="0"/>
              <a:t>En Zona de Influencia: inspira con su ejemplo, reconoce logros y establece claridad en los objetivos.</a:t>
            </a:r>
          </a:p>
          <a:p>
            <a:pPr marL="0" indent="0">
              <a:buNone/>
            </a:pPr>
            <a:endParaRPr lang="es-CL" sz="1600" dirty="0"/>
          </a:p>
          <a:p>
            <a:pPr marL="0" indent="0">
              <a:buNone/>
            </a:pPr>
            <a:r>
              <a:rPr lang="es-MX" sz="1600" b="1" dirty="0"/>
              <a:t>Prácticas</a:t>
            </a:r>
          </a:p>
          <a:p>
            <a:pPr marL="0" indent="0">
              <a:buNone/>
            </a:pPr>
            <a:r>
              <a:rPr lang="es-MX" sz="1600" b="1" dirty="0"/>
              <a:t>Práctica 1 – Mapa de Influencia en tu negocio</a:t>
            </a:r>
            <a:endParaRPr lang="es-MX" sz="1600" dirty="0"/>
          </a:p>
          <a:p>
            <a:pPr marL="0" indent="0">
              <a:buNone/>
            </a:pPr>
            <a:r>
              <a:rPr lang="es-MX" sz="1600" dirty="0"/>
              <a:t>Escribe 3 cosas que hoy te preocupan (ejemplo: ventas bajas, competencia, economía).</a:t>
            </a:r>
          </a:p>
          <a:p>
            <a:pPr marL="0" indent="0">
              <a:buNone/>
            </a:pPr>
            <a:r>
              <a:rPr lang="es-MX" sz="1600" dirty="0"/>
              <a:t>Redefínelas: ¿Qué depende de ti en cada caso?</a:t>
            </a:r>
          </a:p>
          <a:p>
            <a:pPr marL="0" indent="0">
              <a:buNone/>
            </a:pPr>
            <a:r>
              <a:rPr lang="es-MX" sz="1600" dirty="0"/>
              <a:t>Elige una acción concreta y hazla hoy mismo.</a:t>
            </a:r>
          </a:p>
          <a:p>
            <a:pPr marL="0" indent="0">
              <a:buNone/>
            </a:pPr>
            <a:r>
              <a:rPr lang="es-MX" sz="1600" b="1" dirty="0"/>
              <a:t>Práctica 2 – Rutina de enfoque productivo</a:t>
            </a:r>
            <a:endParaRPr lang="es-MX" sz="1600" dirty="0"/>
          </a:p>
          <a:p>
            <a:pPr marL="0" indent="0">
              <a:buNone/>
            </a:pPr>
            <a:r>
              <a:rPr lang="es-MX" sz="1600" dirty="0"/>
              <a:t>Cada mañana, responde:</a:t>
            </a:r>
            <a:br>
              <a:rPr lang="es-MX" sz="1600" dirty="0"/>
            </a:br>
            <a:r>
              <a:rPr lang="es-MX" sz="1600" dirty="0"/>
              <a:t> ¿Qué es lo más importante que puedo hacer hoy que dependa 100% de mí?</a:t>
            </a:r>
          </a:p>
          <a:p>
            <a:pPr marL="0" indent="0">
              <a:buNone/>
            </a:pPr>
            <a:r>
              <a:rPr lang="es-MX" sz="1600" dirty="0"/>
              <a:t>Haz eso primero, antes de distraerte con problemas externos.</a:t>
            </a:r>
          </a:p>
          <a:p>
            <a:pPr marL="0" indent="0">
              <a:buNone/>
            </a:pPr>
            <a:r>
              <a:rPr lang="es-MX" sz="1600" b="1" dirty="0"/>
              <a:t>Práctica 3 – Mantra empresarial</a:t>
            </a:r>
          </a:p>
          <a:p>
            <a:pPr marL="0" indent="0">
              <a:buNone/>
            </a:pPr>
            <a:br>
              <a:rPr lang="es-MX" sz="1600" dirty="0"/>
            </a:br>
            <a:r>
              <a:rPr lang="es-MX" sz="1600" dirty="0"/>
              <a:t>Repite:</a:t>
            </a:r>
            <a:br>
              <a:rPr lang="es-MX" sz="1600" dirty="0"/>
            </a:br>
            <a:r>
              <a:rPr lang="es-MX" sz="1600" b="1" dirty="0"/>
              <a:t>“Mientras otros se preocupan por la economía, yo me ocupo de mejorar mi valor y servir mejor.”</a:t>
            </a:r>
            <a:endParaRPr lang="es-MX" sz="1600" dirty="0"/>
          </a:p>
          <a:p>
            <a:pPr marL="0" indent="0">
              <a:buNone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42286568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1643</Words>
  <Application>Microsoft Office PowerPoint</Application>
  <PresentationFormat>Carta (216 x 279 mm)</PresentationFormat>
  <Paragraphs>111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Tu zona de influencia</vt:lpstr>
      <vt:lpstr>Introducción – El error que nos roba la paz</vt:lpstr>
      <vt:lpstr>PARTE 1 – Descubre tu Zona de Influencia</vt:lpstr>
      <vt:lpstr>Presentación de PowerPoint</vt:lpstr>
      <vt:lpstr>Presentación de PowerPoint</vt:lpstr>
      <vt:lpstr>PARTE 2 – Tu Zona de Influencia en el Amor</vt:lpstr>
      <vt:lpstr>Presentación de PowerPoint</vt:lpstr>
      <vt:lpstr>PARTE 3 – Tu Zona de Influencia en los Negocios</vt:lpstr>
      <vt:lpstr>Presentación de PowerPoint</vt:lpstr>
      <vt:lpstr>Presentación de PowerPoint</vt:lpstr>
      <vt:lpstr>Tu zona de influencia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John Escobar</dc:creator>
  <cp:lastModifiedBy>John Escobar</cp:lastModifiedBy>
  <cp:revision>8</cp:revision>
  <dcterms:created xsi:type="dcterms:W3CDTF">2025-09-23T19:11:47Z</dcterms:created>
  <dcterms:modified xsi:type="dcterms:W3CDTF">2025-09-23T19:35:10Z</dcterms:modified>
</cp:coreProperties>
</file>