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ar-OM"/>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660"/>
  </p:normalViewPr>
  <p:slideViewPr>
    <p:cSldViewPr snapToGrid="0">
      <p:cViewPr varScale="1">
        <p:scale>
          <a:sx n="92" d="100"/>
          <a:sy n="92" d="100"/>
        </p:scale>
        <p:origin x="33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5683D5F-308C-BD3B-BCFC-6A8CA14E2C46}"/>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OM"/>
          </a:p>
        </p:txBody>
      </p:sp>
      <p:sp>
        <p:nvSpPr>
          <p:cNvPr id="3" name="عنوان فرعي 2">
            <a:extLst>
              <a:ext uri="{FF2B5EF4-FFF2-40B4-BE49-F238E27FC236}">
                <a16:creationId xmlns:a16="http://schemas.microsoft.com/office/drawing/2014/main" id="{A2124521-93C1-2908-983D-6CBD15C916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OM"/>
          </a:p>
        </p:txBody>
      </p:sp>
      <p:sp>
        <p:nvSpPr>
          <p:cNvPr id="4" name="عنصر نائب للتاريخ 3">
            <a:extLst>
              <a:ext uri="{FF2B5EF4-FFF2-40B4-BE49-F238E27FC236}">
                <a16:creationId xmlns:a16="http://schemas.microsoft.com/office/drawing/2014/main" id="{7B7952D7-8545-A351-EE98-DB3B3BB34086}"/>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5" name="عنصر نائب للتذييل 4">
            <a:extLst>
              <a:ext uri="{FF2B5EF4-FFF2-40B4-BE49-F238E27FC236}">
                <a16:creationId xmlns:a16="http://schemas.microsoft.com/office/drawing/2014/main" id="{0C31BBDB-7427-31A3-64D9-4B9A6BC4D4B3}"/>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F471C023-1A60-2D57-6721-EFAD2006F736}"/>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1314939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2608670-12BD-5B0A-96F3-383AD779B643}"/>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عنوان العمودي 2">
            <a:extLst>
              <a:ext uri="{FF2B5EF4-FFF2-40B4-BE49-F238E27FC236}">
                <a16:creationId xmlns:a16="http://schemas.microsoft.com/office/drawing/2014/main" id="{DC789EFD-0EC4-E4C0-273E-4E99A3F1409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7DB2DE69-1C24-B114-95D9-5025B71F6C57}"/>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5" name="عنصر نائب للتذييل 4">
            <a:extLst>
              <a:ext uri="{FF2B5EF4-FFF2-40B4-BE49-F238E27FC236}">
                <a16:creationId xmlns:a16="http://schemas.microsoft.com/office/drawing/2014/main" id="{B15081EF-A6A6-991B-D019-53828D4A6287}"/>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F1C4D483-7E82-8F4D-AC41-5EED7528A316}"/>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2536356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04D3EEE8-394C-69A5-BC70-2FE75D75E82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OM"/>
          </a:p>
        </p:txBody>
      </p:sp>
      <p:sp>
        <p:nvSpPr>
          <p:cNvPr id="3" name="عنصر نائب للعنوان العمودي 2">
            <a:extLst>
              <a:ext uri="{FF2B5EF4-FFF2-40B4-BE49-F238E27FC236}">
                <a16:creationId xmlns:a16="http://schemas.microsoft.com/office/drawing/2014/main" id="{F4EE05E5-2381-007F-28C3-511513F69B83}"/>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1B984BD2-1B3D-B884-74B5-DAEB16309FFA}"/>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5" name="عنصر نائب للتذييل 4">
            <a:extLst>
              <a:ext uri="{FF2B5EF4-FFF2-40B4-BE49-F238E27FC236}">
                <a16:creationId xmlns:a16="http://schemas.microsoft.com/office/drawing/2014/main" id="{DE005502-5B90-D6FC-B309-86165951F69D}"/>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9B0E70BA-FDED-2B93-B27A-27E9BFBD9A64}"/>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249199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1C1B83C-A999-DBD0-7479-0995140DD496}"/>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محتوى 2">
            <a:extLst>
              <a:ext uri="{FF2B5EF4-FFF2-40B4-BE49-F238E27FC236}">
                <a16:creationId xmlns:a16="http://schemas.microsoft.com/office/drawing/2014/main" id="{5253ED92-4810-955A-A8F6-7D04A866A7BC}"/>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6A585BAE-467C-4556-B08F-B26C0DB76B77}"/>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5" name="عنصر نائب للتذييل 4">
            <a:extLst>
              <a:ext uri="{FF2B5EF4-FFF2-40B4-BE49-F238E27FC236}">
                <a16:creationId xmlns:a16="http://schemas.microsoft.com/office/drawing/2014/main" id="{BFA107F9-9437-EB25-2FE9-EFBC71E758E4}"/>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4F33F260-8C09-AE1F-AF89-C31D0AE9BCB7}"/>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399701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FC1FED8-BFAF-49E2-963D-E1D552798D66}"/>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OM"/>
          </a:p>
        </p:txBody>
      </p:sp>
      <p:sp>
        <p:nvSpPr>
          <p:cNvPr id="3" name="عنصر نائب للنص 2">
            <a:extLst>
              <a:ext uri="{FF2B5EF4-FFF2-40B4-BE49-F238E27FC236}">
                <a16:creationId xmlns:a16="http://schemas.microsoft.com/office/drawing/2014/main" id="{9E1AA289-FC2B-A1B9-8874-CD673724B8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B4FC64B8-6A61-8373-5373-B4CBAEB0E557}"/>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5" name="عنصر نائب للتذييل 4">
            <a:extLst>
              <a:ext uri="{FF2B5EF4-FFF2-40B4-BE49-F238E27FC236}">
                <a16:creationId xmlns:a16="http://schemas.microsoft.com/office/drawing/2014/main" id="{112410F1-662D-D431-C24C-9DDDCFD4F055}"/>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0B80D237-A50F-F877-ABBC-9F15D4D34DE3}"/>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236599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25CE6C7-74F5-F5E9-E07E-BB4FDE2CCF5C}"/>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محتوى 2">
            <a:extLst>
              <a:ext uri="{FF2B5EF4-FFF2-40B4-BE49-F238E27FC236}">
                <a16:creationId xmlns:a16="http://schemas.microsoft.com/office/drawing/2014/main" id="{570ACD36-F2A3-196D-0220-9284B7A9F6FD}"/>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محتوى 3">
            <a:extLst>
              <a:ext uri="{FF2B5EF4-FFF2-40B4-BE49-F238E27FC236}">
                <a16:creationId xmlns:a16="http://schemas.microsoft.com/office/drawing/2014/main" id="{8723FEAB-C442-6208-965D-C4152821F640}"/>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5" name="عنصر نائب للتاريخ 4">
            <a:extLst>
              <a:ext uri="{FF2B5EF4-FFF2-40B4-BE49-F238E27FC236}">
                <a16:creationId xmlns:a16="http://schemas.microsoft.com/office/drawing/2014/main" id="{956EF371-6055-7018-F64D-5BF12627FA81}"/>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6" name="عنصر نائب للتذييل 5">
            <a:extLst>
              <a:ext uri="{FF2B5EF4-FFF2-40B4-BE49-F238E27FC236}">
                <a16:creationId xmlns:a16="http://schemas.microsoft.com/office/drawing/2014/main" id="{42689D64-ED3A-AD95-ABD4-DE5D5DF0F055}"/>
              </a:ext>
            </a:extLst>
          </p:cNvPr>
          <p:cNvSpPr>
            <a:spLocks noGrp="1"/>
          </p:cNvSpPr>
          <p:nvPr>
            <p:ph type="ftr" sz="quarter" idx="11"/>
          </p:nvPr>
        </p:nvSpPr>
        <p:spPr/>
        <p:txBody>
          <a:bodyPr/>
          <a:lstStyle/>
          <a:p>
            <a:endParaRPr lang="ar-OM"/>
          </a:p>
        </p:txBody>
      </p:sp>
      <p:sp>
        <p:nvSpPr>
          <p:cNvPr id="7" name="عنصر نائب لرقم الشريحة 6">
            <a:extLst>
              <a:ext uri="{FF2B5EF4-FFF2-40B4-BE49-F238E27FC236}">
                <a16:creationId xmlns:a16="http://schemas.microsoft.com/office/drawing/2014/main" id="{F381A779-0C6A-B2D2-2378-2136CAC4B1BD}"/>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237896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5E6F3E1-9A9B-C2E0-B5A0-AACD381547B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OM"/>
          </a:p>
        </p:txBody>
      </p:sp>
      <p:sp>
        <p:nvSpPr>
          <p:cNvPr id="3" name="عنصر نائب للنص 2">
            <a:extLst>
              <a:ext uri="{FF2B5EF4-FFF2-40B4-BE49-F238E27FC236}">
                <a16:creationId xmlns:a16="http://schemas.microsoft.com/office/drawing/2014/main" id="{E94E2922-8871-95F6-DC05-A65CDFE70E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D2730949-F30C-3452-FF5F-34A074814403}"/>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5" name="عنصر نائب للنص 4">
            <a:extLst>
              <a:ext uri="{FF2B5EF4-FFF2-40B4-BE49-F238E27FC236}">
                <a16:creationId xmlns:a16="http://schemas.microsoft.com/office/drawing/2014/main" id="{DF5242F0-8EF5-DDB0-8ED3-C5C2DD2835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7E85E87B-DCB6-D6B6-6B01-18793BA90223}"/>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7" name="عنصر نائب للتاريخ 6">
            <a:extLst>
              <a:ext uri="{FF2B5EF4-FFF2-40B4-BE49-F238E27FC236}">
                <a16:creationId xmlns:a16="http://schemas.microsoft.com/office/drawing/2014/main" id="{F8F094F0-C564-F23E-7EA3-6C6D45F3F184}"/>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8" name="عنصر نائب للتذييل 7">
            <a:extLst>
              <a:ext uri="{FF2B5EF4-FFF2-40B4-BE49-F238E27FC236}">
                <a16:creationId xmlns:a16="http://schemas.microsoft.com/office/drawing/2014/main" id="{2A84D581-F46E-20A9-BA86-096CE86419D5}"/>
              </a:ext>
            </a:extLst>
          </p:cNvPr>
          <p:cNvSpPr>
            <a:spLocks noGrp="1"/>
          </p:cNvSpPr>
          <p:nvPr>
            <p:ph type="ftr" sz="quarter" idx="11"/>
          </p:nvPr>
        </p:nvSpPr>
        <p:spPr/>
        <p:txBody>
          <a:bodyPr/>
          <a:lstStyle/>
          <a:p>
            <a:endParaRPr lang="ar-OM"/>
          </a:p>
        </p:txBody>
      </p:sp>
      <p:sp>
        <p:nvSpPr>
          <p:cNvPr id="9" name="عنصر نائب لرقم الشريحة 8">
            <a:extLst>
              <a:ext uri="{FF2B5EF4-FFF2-40B4-BE49-F238E27FC236}">
                <a16:creationId xmlns:a16="http://schemas.microsoft.com/office/drawing/2014/main" id="{DCD80916-18C9-8E52-CAFA-089FB849E3F3}"/>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405793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EE3DE8D-23FA-0B73-85F9-919D14D855FD}"/>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تاريخ 2">
            <a:extLst>
              <a:ext uri="{FF2B5EF4-FFF2-40B4-BE49-F238E27FC236}">
                <a16:creationId xmlns:a16="http://schemas.microsoft.com/office/drawing/2014/main" id="{B6300B8C-5633-4434-060B-FBD1958A510A}"/>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4" name="عنصر نائب للتذييل 3">
            <a:extLst>
              <a:ext uri="{FF2B5EF4-FFF2-40B4-BE49-F238E27FC236}">
                <a16:creationId xmlns:a16="http://schemas.microsoft.com/office/drawing/2014/main" id="{BAA7273C-77BD-C0FE-C3E6-9D61B1197A12}"/>
              </a:ext>
            </a:extLst>
          </p:cNvPr>
          <p:cNvSpPr>
            <a:spLocks noGrp="1"/>
          </p:cNvSpPr>
          <p:nvPr>
            <p:ph type="ftr" sz="quarter" idx="11"/>
          </p:nvPr>
        </p:nvSpPr>
        <p:spPr/>
        <p:txBody>
          <a:bodyPr/>
          <a:lstStyle/>
          <a:p>
            <a:endParaRPr lang="ar-OM"/>
          </a:p>
        </p:txBody>
      </p:sp>
      <p:sp>
        <p:nvSpPr>
          <p:cNvPr id="5" name="عنصر نائب لرقم الشريحة 4">
            <a:extLst>
              <a:ext uri="{FF2B5EF4-FFF2-40B4-BE49-F238E27FC236}">
                <a16:creationId xmlns:a16="http://schemas.microsoft.com/office/drawing/2014/main" id="{B59132AA-F2F9-55DE-436D-5BAA4292983A}"/>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52728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9BC40253-D792-766F-B20E-CF97ECCD7D37}"/>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3" name="عنصر نائب للتذييل 2">
            <a:extLst>
              <a:ext uri="{FF2B5EF4-FFF2-40B4-BE49-F238E27FC236}">
                <a16:creationId xmlns:a16="http://schemas.microsoft.com/office/drawing/2014/main" id="{4248C6E3-DE20-27F5-810B-3AC04FA29E6A}"/>
              </a:ext>
            </a:extLst>
          </p:cNvPr>
          <p:cNvSpPr>
            <a:spLocks noGrp="1"/>
          </p:cNvSpPr>
          <p:nvPr>
            <p:ph type="ftr" sz="quarter" idx="11"/>
          </p:nvPr>
        </p:nvSpPr>
        <p:spPr/>
        <p:txBody>
          <a:bodyPr/>
          <a:lstStyle/>
          <a:p>
            <a:endParaRPr lang="ar-OM"/>
          </a:p>
        </p:txBody>
      </p:sp>
      <p:sp>
        <p:nvSpPr>
          <p:cNvPr id="4" name="عنصر نائب لرقم الشريحة 3">
            <a:extLst>
              <a:ext uri="{FF2B5EF4-FFF2-40B4-BE49-F238E27FC236}">
                <a16:creationId xmlns:a16="http://schemas.microsoft.com/office/drawing/2014/main" id="{49E03D92-50E7-AB5E-49E4-46C4457CA3B3}"/>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3376543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A6CCC8D-A278-84AA-EFB9-60A123D674A3}"/>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OM"/>
          </a:p>
        </p:txBody>
      </p:sp>
      <p:sp>
        <p:nvSpPr>
          <p:cNvPr id="3" name="عنصر نائب للمحتوى 2">
            <a:extLst>
              <a:ext uri="{FF2B5EF4-FFF2-40B4-BE49-F238E27FC236}">
                <a16:creationId xmlns:a16="http://schemas.microsoft.com/office/drawing/2014/main" id="{3BF152A4-A986-7CD6-7958-BE116AA4B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نص 3">
            <a:extLst>
              <a:ext uri="{FF2B5EF4-FFF2-40B4-BE49-F238E27FC236}">
                <a16:creationId xmlns:a16="http://schemas.microsoft.com/office/drawing/2014/main" id="{5FC9E28D-4C64-D4B4-BA6E-CA35D94D53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1C838D1F-5AE5-673F-23C2-7EFBF5EF2B09}"/>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6" name="عنصر نائب للتذييل 5">
            <a:extLst>
              <a:ext uri="{FF2B5EF4-FFF2-40B4-BE49-F238E27FC236}">
                <a16:creationId xmlns:a16="http://schemas.microsoft.com/office/drawing/2014/main" id="{2B0D36BE-FCE4-5BC3-3849-13B2F974F19E}"/>
              </a:ext>
            </a:extLst>
          </p:cNvPr>
          <p:cNvSpPr>
            <a:spLocks noGrp="1"/>
          </p:cNvSpPr>
          <p:nvPr>
            <p:ph type="ftr" sz="quarter" idx="11"/>
          </p:nvPr>
        </p:nvSpPr>
        <p:spPr/>
        <p:txBody>
          <a:bodyPr/>
          <a:lstStyle/>
          <a:p>
            <a:endParaRPr lang="ar-OM"/>
          </a:p>
        </p:txBody>
      </p:sp>
      <p:sp>
        <p:nvSpPr>
          <p:cNvPr id="7" name="عنصر نائب لرقم الشريحة 6">
            <a:extLst>
              <a:ext uri="{FF2B5EF4-FFF2-40B4-BE49-F238E27FC236}">
                <a16:creationId xmlns:a16="http://schemas.microsoft.com/office/drawing/2014/main" id="{42C9F2C9-7707-A52A-7D54-DFCBFC206AD5}"/>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24974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AC7947A-B1CA-F2DD-E079-EC6B13A85593}"/>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OM"/>
          </a:p>
        </p:txBody>
      </p:sp>
      <p:sp>
        <p:nvSpPr>
          <p:cNvPr id="3" name="عنصر نائب للصورة 2">
            <a:extLst>
              <a:ext uri="{FF2B5EF4-FFF2-40B4-BE49-F238E27FC236}">
                <a16:creationId xmlns:a16="http://schemas.microsoft.com/office/drawing/2014/main" id="{A73D620D-F680-9D50-C0A4-D1E48FCA12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OM"/>
          </a:p>
        </p:txBody>
      </p:sp>
      <p:sp>
        <p:nvSpPr>
          <p:cNvPr id="4" name="عنصر نائب للنص 3">
            <a:extLst>
              <a:ext uri="{FF2B5EF4-FFF2-40B4-BE49-F238E27FC236}">
                <a16:creationId xmlns:a16="http://schemas.microsoft.com/office/drawing/2014/main" id="{7B8A1F69-FE9B-CBE3-9A6A-66C8AF36EF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BDE4EEC7-0553-BA62-2E24-1FA47C3F9151}"/>
              </a:ext>
            </a:extLst>
          </p:cNvPr>
          <p:cNvSpPr>
            <a:spLocks noGrp="1"/>
          </p:cNvSpPr>
          <p:nvPr>
            <p:ph type="dt" sz="half" idx="10"/>
          </p:nvPr>
        </p:nvSpPr>
        <p:spPr/>
        <p:txBody>
          <a:bodyPr/>
          <a:lstStyle/>
          <a:p>
            <a:fld id="{AF69687E-7E53-4787-BD34-13CA031CEA22}" type="datetimeFigureOut">
              <a:rPr lang="ar-OM" smtClean="0"/>
              <a:t>04/04/1446</a:t>
            </a:fld>
            <a:endParaRPr lang="ar-OM"/>
          </a:p>
        </p:txBody>
      </p:sp>
      <p:sp>
        <p:nvSpPr>
          <p:cNvPr id="6" name="عنصر نائب للتذييل 5">
            <a:extLst>
              <a:ext uri="{FF2B5EF4-FFF2-40B4-BE49-F238E27FC236}">
                <a16:creationId xmlns:a16="http://schemas.microsoft.com/office/drawing/2014/main" id="{43FE3D82-C658-83AD-43F5-58A1093667B3}"/>
              </a:ext>
            </a:extLst>
          </p:cNvPr>
          <p:cNvSpPr>
            <a:spLocks noGrp="1"/>
          </p:cNvSpPr>
          <p:nvPr>
            <p:ph type="ftr" sz="quarter" idx="11"/>
          </p:nvPr>
        </p:nvSpPr>
        <p:spPr/>
        <p:txBody>
          <a:bodyPr/>
          <a:lstStyle/>
          <a:p>
            <a:endParaRPr lang="ar-OM"/>
          </a:p>
        </p:txBody>
      </p:sp>
      <p:sp>
        <p:nvSpPr>
          <p:cNvPr id="7" name="عنصر نائب لرقم الشريحة 6">
            <a:extLst>
              <a:ext uri="{FF2B5EF4-FFF2-40B4-BE49-F238E27FC236}">
                <a16:creationId xmlns:a16="http://schemas.microsoft.com/office/drawing/2014/main" id="{8B5DDA47-45B0-B41A-6624-4E1F2DF65959}"/>
              </a:ext>
            </a:extLst>
          </p:cNvPr>
          <p:cNvSpPr>
            <a:spLocks noGrp="1"/>
          </p:cNvSpPr>
          <p:nvPr>
            <p:ph type="sldNum" sz="quarter" idx="12"/>
          </p:nvPr>
        </p:nvSpPr>
        <p:spPr/>
        <p:txBody>
          <a:bodyPr/>
          <a:lstStyle/>
          <a:p>
            <a:fld id="{E1B1659D-1318-4CC7-B9E2-EECBE304507C}" type="slidenum">
              <a:rPr lang="ar-OM" smtClean="0"/>
              <a:t>‹#›</a:t>
            </a:fld>
            <a:endParaRPr lang="ar-OM"/>
          </a:p>
        </p:txBody>
      </p:sp>
    </p:spTree>
    <p:extLst>
      <p:ext uri="{BB962C8B-B14F-4D97-AF65-F5344CB8AC3E}">
        <p14:creationId xmlns:p14="http://schemas.microsoft.com/office/powerpoint/2010/main" val="379662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9000" b="-99000"/>
          </a:stretch>
        </a:blipFill>
        <a:effectLst/>
      </p:bgPr>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907A1486-A1AE-BF5E-4EF3-ADC698689CD7}"/>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OM"/>
          </a:p>
        </p:txBody>
      </p:sp>
      <p:sp>
        <p:nvSpPr>
          <p:cNvPr id="3" name="عنصر نائب للنص 2">
            <a:extLst>
              <a:ext uri="{FF2B5EF4-FFF2-40B4-BE49-F238E27FC236}">
                <a16:creationId xmlns:a16="http://schemas.microsoft.com/office/drawing/2014/main" id="{E4E2301B-3157-F2C1-CC2A-BC70145EE96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FF2F91A7-7412-0453-D31D-67283C1CEB2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F69687E-7E53-4787-BD34-13CA031CEA22}" type="datetimeFigureOut">
              <a:rPr lang="ar-OM" smtClean="0"/>
              <a:t>04/04/1446</a:t>
            </a:fld>
            <a:endParaRPr lang="ar-OM"/>
          </a:p>
        </p:txBody>
      </p:sp>
      <p:sp>
        <p:nvSpPr>
          <p:cNvPr id="5" name="عنصر نائب للتذييل 4">
            <a:extLst>
              <a:ext uri="{FF2B5EF4-FFF2-40B4-BE49-F238E27FC236}">
                <a16:creationId xmlns:a16="http://schemas.microsoft.com/office/drawing/2014/main" id="{94C8A680-97F1-D59E-2239-AA695E2099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OM"/>
          </a:p>
        </p:txBody>
      </p:sp>
      <p:sp>
        <p:nvSpPr>
          <p:cNvPr id="6" name="عنصر نائب لرقم الشريحة 5">
            <a:extLst>
              <a:ext uri="{FF2B5EF4-FFF2-40B4-BE49-F238E27FC236}">
                <a16:creationId xmlns:a16="http://schemas.microsoft.com/office/drawing/2014/main" id="{AD4879E4-E6DE-436E-D5B1-9FBB5B05E55B}"/>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B1659D-1318-4CC7-B9E2-EECBE304507C}" type="slidenum">
              <a:rPr lang="ar-OM" smtClean="0"/>
              <a:t>‹#›</a:t>
            </a:fld>
            <a:endParaRPr lang="ar-OM"/>
          </a:p>
        </p:txBody>
      </p:sp>
    </p:spTree>
    <p:extLst>
      <p:ext uri="{BB962C8B-B14F-4D97-AF65-F5344CB8AC3E}">
        <p14:creationId xmlns:p14="http://schemas.microsoft.com/office/powerpoint/2010/main" val="2070194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OM"/>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a:extLst>
              <a:ext uri="{FF2B5EF4-FFF2-40B4-BE49-F238E27FC236}">
                <a16:creationId xmlns:a16="http://schemas.microsoft.com/office/drawing/2014/main" id="{55B7870B-AFDA-1211-2B46-903B3816F42C}"/>
              </a:ext>
            </a:extLst>
          </p:cNvPr>
          <p:cNvSpPr txBox="1"/>
          <p:nvPr/>
        </p:nvSpPr>
        <p:spPr>
          <a:xfrm>
            <a:off x="206478" y="235974"/>
            <a:ext cx="11754464" cy="8710077"/>
          </a:xfrm>
          <a:prstGeom prst="rect">
            <a:avLst/>
          </a:prstGeom>
          <a:noFill/>
        </p:spPr>
        <p:txBody>
          <a:bodyPr wrap="square" rtlCol="1">
            <a:spAutoFit/>
          </a:bodyPr>
          <a:lstStyle/>
          <a:p>
            <a:pPr algn="ctr"/>
            <a:r>
              <a:rPr lang="ar-SA" sz="7200" b="1" dirty="0">
                <a:solidFill>
                  <a:srgbClr val="0070C0"/>
                </a:solidFill>
              </a:rPr>
              <a:t>مشاريع التحصيل الدراسي</a:t>
            </a:r>
            <a:br>
              <a:rPr lang="ar-OM" sz="7200" b="1" dirty="0">
                <a:solidFill>
                  <a:srgbClr val="0070C0"/>
                </a:solidFill>
              </a:rPr>
            </a:br>
            <a:r>
              <a:rPr lang="ar-SA" sz="7200" b="1" dirty="0">
                <a:solidFill>
                  <a:srgbClr val="0070C0"/>
                </a:solidFill>
              </a:rPr>
              <a:t> لمادة اللغة العربية</a:t>
            </a:r>
            <a:endParaRPr lang="ar-OM" sz="7200" b="1" dirty="0">
              <a:solidFill>
                <a:srgbClr val="0070C0"/>
              </a:solidFill>
            </a:endParaRPr>
          </a:p>
          <a:p>
            <a:pPr algn="ctr"/>
            <a:endParaRPr lang="ar-OM" sz="6000" b="1" dirty="0"/>
          </a:p>
          <a:p>
            <a:pPr algn="ctr"/>
            <a:r>
              <a:rPr lang="ar-SA" sz="4400" b="1" dirty="0"/>
              <a:t>الفصل الدراسي ال</a:t>
            </a:r>
            <a:r>
              <a:rPr lang="ar-OM" sz="4400" b="1" dirty="0"/>
              <a:t>أول</a:t>
            </a:r>
            <a:br>
              <a:rPr lang="ar-SA" sz="4400" b="1" dirty="0"/>
            </a:br>
            <a:br>
              <a:rPr lang="ar-OM" sz="6000" b="1" dirty="0"/>
            </a:br>
            <a:r>
              <a:rPr lang="ar-OM" sz="4400" b="1" dirty="0"/>
              <a:t>للعام الدراسي:</a:t>
            </a:r>
          </a:p>
          <a:p>
            <a:pPr algn="ctr"/>
            <a:r>
              <a:rPr lang="ar-OM" sz="4400" b="1" dirty="0"/>
              <a:t>2024/2025م</a:t>
            </a:r>
          </a:p>
          <a:p>
            <a:pPr algn="ctr"/>
            <a:r>
              <a:rPr lang="ar-OM" sz="4400" b="1" dirty="0"/>
              <a:t>تحت إشراف المعلمة الأولى: </a:t>
            </a:r>
            <a:r>
              <a:rPr lang="ar-OM" sz="4400" b="1" dirty="0" err="1"/>
              <a:t>أ.آمنة</a:t>
            </a:r>
            <a:r>
              <a:rPr lang="ar-OM" sz="4400" b="1" dirty="0"/>
              <a:t> البلوشية.</a:t>
            </a:r>
          </a:p>
          <a:p>
            <a:pPr algn="ctr"/>
            <a:br>
              <a:rPr lang="ar-OM" sz="6000" b="1" dirty="0"/>
            </a:br>
            <a:endParaRPr lang="ar-OM" sz="6000" dirty="0"/>
          </a:p>
        </p:txBody>
      </p:sp>
    </p:spTree>
    <p:extLst>
      <p:ext uri="{BB962C8B-B14F-4D97-AF65-F5344CB8AC3E}">
        <p14:creationId xmlns:p14="http://schemas.microsoft.com/office/powerpoint/2010/main" val="84052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2714AB8-DC8A-9642-CC94-C5F210FF734C}"/>
              </a:ext>
            </a:extLst>
          </p:cNvPr>
          <p:cNvSpPr>
            <a:spLocks noGrp="1"/>
          </p:cNvSpPr>
          <p:nvPr>
            <p:ph type="title"/>
          </p:nvPr>
        </p:nvSpPr>
        <p:spPr/>
        <p:txBody>
          <a:bodyPr/>
          <a:lstStyle/>
          <a:p>
            <a:endParaRPr lang="ar-OM"/>
          </a:p>
        </p:txBody>
      </p:sp>
      <p:sp>
        <p:nvSpPr>
          <p:cNvPr id="3" name="عنصر نائب للمحتوى 2">
            <a:extLst>
              <a:ext uri="{FF2B5EF4-FFF2-40B4-BE49-F238E27FC236}">
                <a16:creationId xmlns:a16="http://schemas.microsoft.com/office/drawing/2014/main" id="{B530B909-4437-3AB4-1B10-21317AE1CE93}"/>
              </a:ext>
            </a:extLst>
          </p:cNvPr>
          <p:cNvSpPr>
            <a:spLocks noGrp="1"/>
          </p:cNvSpPr>
          <p:nvPr>
            <p:ph idx="1"/>
          </p:nvPr>
        </p:nvSpPr>
        <p:spPr/>
        <p:txBody>
          <a:bodyPr/>
          <a:lstStyle/>
          <a:p>
            <a:endParaRPr lang="ar-OM"/>
          </a:p>
        </p:txBody>
      </p:sp>
    </p:spTree>
    <p:extLst>
      <p:ext uri="{BB962C8B-B14F-4D97-AF65-F5344CB8AC3E}">
        <p14:creationId xmlns:p14="http://schemas.microsoft.com/office/powerpoint/2010/main" val="289952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A7172BDA-B048-A217-F3DB-77BEAF93FA65}"/>
              </a:ext>
            </a:extLst>
          </p:cNvPr>
          <p:cNvSpPr txBox="1"/>
          <p:nvPr/>
        </p:nvSpPr>
        <p:spPr>
          <a:xfrm>
            <a:off x="159774" y="117693"/>
            <a:ext cx="11872451" cy="6740307"/>
          </a:xfrm>
          <a:prstGeom prst="rect">
            <a:avLst/>
          </a:prstGeom>
          <a:noFill/>
        </p:spPr>
        <p:txBody>
          <a:bodyPr wrap="square" rtlCol="1">
            <a:spAutoFit/>
          </a:bodyPr>
          <a:lstStyle/>
          <a:p>
            <a:pPr algn="r"/>
            <a:r>
              <a:rPr lang="ar-OM" sz="2400" b="1" dirty="0">
                <a:solidFill>
                  <a:srgbClr val="0070C0"/>
                </a:solidFill>
              </a:rPr>
              <a:t>عنوان المبادرة: </a:t>
            </a:r>
            <a:r>
              <a:rPr lang="ar-OM" sz="2400" b="1" dirty="0"/>
              <a:t>(نحو إعراب سليم</a:t>
            </a:r>
            <a:r>
              <a:rPr lang="ar-SA" sz="2400" b="1" dirty="0"/>
              <a:t>)</a:t>
            </a:r>
          </a:p>
          <a:p>
            <a:pPr algn="r"/>
            <a:r>
              <a:rPr lang="ar-OM" sz="2400" b="1" dirty="0">
                <a:solidFill>
                  <a:srgbClr val="0070C0"/>
                </a:solidFill>
              </a:rPr>
              <a:t>ماهية المبادرة وأهميتها:</a:t>
            </a:r>
          </a:p>
          <a:p>
            <a:pPr algn="r"/>
            <a:r>
              <a:rPr lang="ar-OM" sz="2400" b="1" dirty="0"/>
              <a:t>المشروع عبارة عن أنشطة فردية تشمل جميع مستويات الطالبات(ممتاز-جيد-ضعيف)،يحتوي النشاط على  فقرة قرائية تدار حولها مجموعة من الأسئلة في فروع النحو (</a:t>
            </a:r>
            <a:r>
              <a:rPr lang="ar-OM" sz="2400" b="1" dirty="0" err="1"/>
              <a:t>استخراج-إعراب،ضبط،اختيار</a:t>
            </a:r>
            <a:r>
              <a:rPr lang="ar-OM" sz="2400" b="1" dirty="0"/>
              <a:t> من </a:t>
            </a:r>
            <a:r>
              <a:rPr lang="ar-OM" sz="2400" b="1" dirty="0" err="1"/>
              <a:t>متعدد،أكمل</a:t>
            </a:r>
            <a:r>
              <a:rPr lang="ar-OM" sz="2400" b="1" dirty="0"/>
              <a:t> الفراغ)، على نمط أسئلة الاختبارات القصيرة والنهائية.</a:t>
            </a:r>
          </a:p>
          <a:p>
            <a:pPr algn="r"/>
            <a:r>
              <a:rPr lang="ar-OM" sz="2400" b="1" dirty="0"/>
              <a:t> تلصق الأوراق في الدفتر الخاص بالمادة (من الخلف).</a:t>
            </a:r>
          </a:p>
          <a:p>
            <a:pPr algn="r"/>
            <a:r>
              <a:rPr lang="ar-OM" sz="2400" b="1" dirty="0">
                <a:solidFill>
                  <a:srgbClr val="0070C0"/>
                </a:solidFill>
              </a:rPr>
              <a:t>المستهدفون:</a:t>
            </a:r>
          </a:p>
          <a:p>
            <a:pPr algn="r"/>
            <a:r>
              <a:rPr lang="ar-OM" sz="2400" b="1" dirty="0"/>
              <a:t>طالبات الصف السابع.</a:t>
            </a:r>
          </a:p>
          <a:p>
            <a:pPr algn="r"/>
            <a:r>
              <a:rPr lang="ar-OM" sz="2400" b="1" dirty="0" err="1">
                <a:solidFill>
                  <a:srgbClr val="0070C0"/>
                </a:solidFill>
              </a:rPr>
              <a:t>المنفذون:</a:t>
            </a:r>
            <a:r>
              <a:rPr lang="ar-OM" sz="2400" b="1" dirty="0" err="1"/>
              <a:t>أ</a:t>
            </a:r>
            <a:r>
              <a:rPr lang="ar-OM" sz="2400" b="1" dirty="0"/>
              <a:t>. رباب البحراني.</a:t>
            </a:r>
          </a:p>
          <a:p>
            <a:pPr algn="r"/>
            <a:r>
              <a:rPr lang="ar-OM" sz="2400" b="1" dirty="0">
                <a:solidFill>
                  <a:srgbClr val="0070C0"/>
                </a:solidFill>
              </a:rPr>
              <a:t>آلية التنفيذ: </a:t>
            </a:r>
            <a:r>
              <a:rPr lang="ar-OM" sz="2400" b="1" dirty="0"/>
              <a:t>تكليف الطالبات بنشاط فردي ،ومتابعة الحل من قبل المعلمة بتصويب الأخطاء ،واختيار أميز الطالبات المتفوقات في الإجابة عن الأنشطة المكلفة بها ،وتكريمهن في نهاية الفصل الدراسي الأول في طابور الصباح.</a:t>
            </a:r>
          </a:p>
          <a:p>
            <a:pPr algn="r"/>
            <a:r>
              <a:rPr lang="ar-OM" sz="2400" b="1" dirty="0">
                <a:solidFill>
                  <a:srgbClr val="0070C0"/>
                </a:solidFill>
              </a:rPr>
              <a:t>مبررات المبادرة:</a:t>
            </a:r>
          </a:p>
          <a:p>
            <a:pPr algn="r"/>
            <a:r>
              <a:rPr lang="ar-OM" sz="2400" b="1" dirty="0"/>
              <a:t>1-ضعف الطالبات في الإعراب النحوي.</a:t>
            </a:r>
          </a:p>
          <a:p>
            <a:pPr algn="r"/>
            <a:r>
              <a:rPr lang="ar-OM" sz="2400" b="1" dirty="0"/>
              <a:t>2-عدم قدرة الطالبات على الإجابة عن أسئلة الاختبارات النهائية الخاصة بالتطبيقات اللغوية بشكل صحيح .</a:t>
            </a:r>
          </a:p>
          <a:p>
            <a:pPr algn="r"/>
            <a:r>
              <a:rPr lang="ar-OM" sz="2400" b="1" dirty="0"/>
              <a:t>3-تدني مستوى الطالبات في فرع التطبيقات اللغوية في الاختبارات النهائية.</a:t>
            </a:r>
          </a:p>
          <a:p>
            <a:pPr algn="r"/>
            <a:r>
              <a:rPr lang="ar-OM" sz="2400" b="1" dirty="0">
                <a:solidFill>
                  <a:srgbClr val="0070C0"/>
                </a:solidFill>
              </a:rPr>
              <a:t>أهداف المبادرة:</a:t>
            </a:r>
          </a:p>
          <a:p>
            <a:pPr algn="r"/>
            <a:r>
              <a:rPr lang="ar-OM" sz="2400" b="1" dirty="0"/>
              <a:t>1-التدريب على أسئلة الاختبارات النهائية.</a:t>
            </a:r>
          </a:p>
          <a:p>
            <a:pPr algn="r"/>
            <a:r>
              <a:rPr lang="ar-OM" sz="2400" b="1" dirty="0"/>
              <a:t>3-رفع مستوى الطالبات في الإعراب النحوي.</a:t>
            </a:r>
          </a:p>
        </p:txBody>
      </p:sp>
    </p:spTree>
    <p:extLst>
      <p:ext uri="{BB962C8B-B14F-4D97-AF65-F5344CB8AC3E}">
        <p14:creationId xmlns:p14="http://schemas.microsoft.com/office/powerpoint/2010/main" val="78359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622A816-9216-BABD-8438-039E6743FF0E}"/>
              </a:ext>
            </a:extLst>
          </p:cNvPr>
          <p:cNvSpPr>
            <a:spLocks noGrp="1"/>
          </p:cNvSpPr>
          <p:nvPr>
            <p:ph type="title"/>
          </p:nvPr>
        </p:nvSpPr>
        <p:spPr/>
        <p:txBody>
          <a:bodyPr/>
          <a:lstStyle/>
          <a:p>
            <a:pPr marL="0" marR="0" lvl="0" indent="0" defTabSz="914400" rtl="1" eaLnBrk="1" fontAlgn="auto" latinLnBrk="0" hangingPunct="1">
              <a:lnSpc>
                <a:spcPct val="100000"/>
              </a:lnSpc>
              <a:spcBef>
                <a:spcPts val="0"/>
              </a:spcBef>
              <a:spcAft>
                <a:spcPts val="0"/>
              </a:spcAft>
              <a:tabLst/>
              <a:defRPr/>
            </a:pPr>
            <a:r>
              <a:rPr kumimoji="0" lang="ar-OM" sz="2000" b="1" i="0" u="none" strike="noStrike" kern="1200" cap="none" spc="0" normalizeH="0" baseline="0" noProof="0" dirty="0">
                <a:ln>
                  <a:noFill/>
                </a:ln>
                <a:solidFill>
                  <a:srgbClr val="0070C0"/>
                </a:solidFill>
                <a:effectLst/>
                <a:uLnTx/>
                <a:uFillTx/>
                <a:latin typeface="Calibri" panose="020F0502020204030204"/>
                <a:ea typeface="+mn-ea"/>
                <a:cs typeface="Arial" panose="020B0604020202020204" pitchFamily="34" charset="0"/>
              </a:rPr>
              <a:t>عنوان المبادرة: </a:t>
            </a:r>
            <a:r>
              <a:rPr kumimoji="0" lang="ar-OM"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(قطوف نحوية </a:t>
            </a:r>
            <a:r>
              <a:rPr kumimoji="0" lang="ar-SA"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t>
            </a:r>
            <a:br>
              <a:rPr kumimoji="0" lang="ar-SA" sz="2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br>
            <a:endParaRPr lang="ar-OM" dirty="0"/>
          </a:p>
        </p:txBody>
      </p:sp>
      <p:sp>
        <p:nvSpPr>
          <p:cNvPr id="3" name="عنصر نائب للمحتوى 2">
            <a:extLst>
              <a:ext uri="{FF2B5EF4-FFF2-40B4-BE49-F238E27FC236}">
                <a16:creationId xmlns:a16="http://schemas.microsoft.com/office/drawing/2014/main" id="{5AC71E21-3CA5-5DCC-ADF5-BF12AB7C9A6D}"/>
              </a:ext>
            </a:extLst>
          </p:cNvPr>
          <p:cNvSpPr>
            <a:spLocks noGrp="1"/>
          </p:cNvSpPr>
          <p:nvPr>
            <p:ph idx="1"/>
          </p:nvPr>
        </p:nvSpPr>
        <p:spPr>
          <a:xfrm>
            <a:off x="838200" y="1195754"/>
            <a:ext cx="10515600" cy="5500467"/>
          </a:xfrm>
        </p:spPr>
        <p:txBody>
          <a:bodyPr>
            <a:normAutofit fontScale="92500" lnSpcReduction="20000"/>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srgbClr val="0070C0"/>
                </a:solidFill>
                <a:effectLst/>
                <a:uLnTx/>
                <a:uFillTx/>
                <a:latin typeface="Calibri" panose="020F0502020204030204"/>
                <a:ea typeface="+mn-ea"/>
                <a:cs typeface="Arial" panose="020B0604020202020204" pitchFamily="34" charset="0"/>
              </a:rPr>
              <a:t>ماهية المبادرة وأهميتها:</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المشروع عبارة عن أنشطة فردية تشمل جميع مستويات الطالبات(ممتازة - جيدة – متأخرة ) والتركيز على الطالبات المتأخرات ،يحتوي النشاط على  فقرة نحوية تدار حولها مجموعة من الأسئلة في فرع النحو ( استخراج-إعراب، </a:t>
            </a:r>
            <a:r>
              <a:rPr kumimoji="0" lang="ar-OM" sz="2400" b="1"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ضبط،اختيار</a:t>
            </a: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من متعدد، أكمل الفراغ)، على نمط أسئلة الاختبارات القصيرة والنهائية.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تلصق الأوراق في الدفتر الخاص بالمادة.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srgbClr val="0070C0"/>
                </a:solidFill>
                <a:effectLst/>
                <a:uLnTx/>
                <a:uFillTx/>
                <a:latin typeface="Calibri" panose="020F0502020204030204"/>
                <a:ea typeface="+mn-ea"/>
                <a:cs typeface="Arial" panose="020B0604020202020204" pitchFamily="34" charset="0"/>
              </a:rPr>
              <a:t>المستهدفون: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طالبات الصف الثامن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err="1">
                <a:ln>
                  <a:noFill/>
                </a:ln>
                <a:solidFill>
                  <a:srgbClr val="0070C0"/>
                </a:solidFill>
                <a:effectLst/>
                <a:uLnTx/>
                <a:uFillTx/>
                <a:latin typeface="Calibri" panose="020F0502020204030204"/>
                <a:ea typeface="+mn-ea"/>
                <a:cs typeface="Arial" panose="020B0604020202020204" pitchFamily="34" charset="0"/>
              </a:rPr>
              <a:t>المنفذون:</a:t>
            </a:r>
            <a:r>
              <a:rPr kumimoji="0" lang="ar-OM" sz="2400" b="1"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أ</a:t>
            </a: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موزة علي </a:t>
            </a:r>
            <a:r>
              <a:rPr kumimoji="0" lang="ar-OM" sz="2400" b="1"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المقبالية</a:t>
            </a: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srgbClr val="0070C0"/>
                </a:solidFill>
                <a:effectLst/>
                <a:uLnTx/>
                <a:uFillTx/>
                <a:latin typeface="Calibri" panose="020F0502020204030204"/>
                <a:ea typeface="+mn-ea"/>
                <a:cs typeface="Arial" panose="020B0604020202020204" pitchFamily="34" charset="0"/>
              </a:rPr>
              <a:t>آلية التنفيذ: </a:t>
            </a: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تكليف الطالبات بنشاط فردي ،ومتابعة الحل من قبل المعلمة بتصويب الأخطاء ،واختيار أميز الطالبات المتفوقات في الإجابة عن الأنشطة المكلفة بها ،وتكريمهن في نهاية الفصل الدراسي الأول في طابور الصباح.</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srgbClr val="0070C0"/>
                </a:solidFill>
                <a:effectLst/>
                <a:uLnTx/>
                <a:uFillTx/>
                <a:latin typeface="Calibri" panose="020F0502020204030204"/>
                <a:ea typeface="+mn-ea"/>
                <a:cs typeface="Arial" panose="020B0604020202020204" pitchFamily="34" charset="0"/>
              </a:rPr>
              <a:t>مبررات المبادرة: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1-ضعف الطالبات في الإعراب النحوي.</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2-عدم قدرة الطالبات على الإجابة عن أسئلة الاختبارات النهائية الخاصة بالتطبيقات اللغوية بشكل صحيح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3-تدني مستوى الطالبات في فرع التطبيقات اللغوية في الاختبارات النهائية.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srgbClr val="0070C0"/>
                </a:solidFill>
                <a:effectLst/>
                <a:uLnTx/>
                <a:uFillTx/>
                <a:latin typeface="Calibri" panose="020F0502020204030204"/>
                <a:ea typeface="+mn-ea"/>
                <a:cs typeface="Arial" panose="020B0604020202020204" pitchFamily="34" charset="0"/>
              </a:rPr>
              <a:t>أهداف المبادرة: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1-التدريب على أسئلة الاختبارات النهائية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2-رفع مستوى الطالبات في الإعراب النحوي.</a:t>
            </a:r>
          </a:p>
          <a:p>
            <a:pPr marL="0" marR="0" lvl="0" indent="0" algn="r" defTabSz="914400" rtl="1" eaLnBrk="1" fontAlgn="auto" latinLnBrk="0" hangingPunct="1">
              <a:lnSpc>
                <a:spcPct val="100000"/>
              </a:lnSpc>
              <a:spcBef>
                <a:spcPts val="0"/>
              </a:spcBef>
              <a:spcAft>
                <a:spcPts val="0"/>
              </a:spcAft>
              <a:buClrTx/>
              <a:buSzTx/>
              <a:buFontTx/>
              <a:buNone/>
              <a:tabLst/>
              <a:defRPr/>
            </a:pPr>
            <a:r>
              <a:rPr lang="ar-OM" sz="2400" b="1" dirty="0">
                <a:solidFill>
                  <a:prstClr val="black"/>
                </a:solidFill>
                <a:latin typeface="Calibri" panose="020F0502020204030204"/>
                <a:cs typeface="Arial" panose="020B0604020202020204" pitchFamily="34" charset="0"/>
              </a:rPr>
              <a:t>3- تدريب الطالبات على صيغة الأسئلة في الاختبارات القصيرة أو النهائية .</a:t>
            </a:r>
            <a:endParaRPr kumimoji="0" lang="ar-OM"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OM" dirty="0"/>
          </a:p>
        </p:txBody>
      </p:sp>
    </p:spTree>
    <p:extLst>
      <p:ext uri="{BB962C8B-B14F-4D97-AF65-F5344CB8AC3E}">
        <p14:creationId xmlns:p14="http://schemas.microsoft.com/office/powerpoint/2010/main" val="3183990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FFA7C4CD-8F22-D322-4722-E38CCAF117E7}"/>
              </a:ext>
            </a:extLst>
          </p:cNvPr>
          <p:cNvSpPr>
            <a:spLocks noGrp="1"/>
          </p:cNvSpPr>
          <p:nvPr>
            <p:ph idx="1"/>
          </p:nvPr>
        </p:nvSpPr>
        <p:spPr>
          <a:xfrm>
            <a:off x="0" y="0"/>
            <a:ext cx="12277898" cy="5032375"/>
          </a:xfrm>
        </p:spPr>
        <p:txBody>
          <a:bodyPr>
            <a:noAutofit/>
          </a:bodyPr>
          <a:lstStyle/>
          <a:p>
            <a:pPr marL="0" algn="r" rtl="1" eaLnBrk="1" fontAlgn="t" latinLnBrk="0" hangingPunct="1">
              <a:lnSpc>
                <a:spcPct val="150000"/>
              </a:lnSpc>
              <a:spcBef>
                <a:spcPts val="0"/>
              </a:spcBef>
              <a:spcAft>
                <a:spcPts val="0"/>
              </a:spcAft>
            </a:pPr>
            <a:r>
              <a:rPr lang="ar-SA" sz="2100" b="1" i="0" u="sng" strike="noStrike" kern="1200" dirty="0">
                <a:solidFill>
                  <a:srgbClr val="FF0000"/>
                </a:solidFill>
                <a:effectLst/>
                <a:latin typeface="Century Gothic" panose="020B0502020202020204" pitchFamily="34" charset="0"/>
              </a:rPr>
              <a:t>أولا : البيانات الأولية ل</a:t>
            </a:r>
            <a:r>
              <a:rPr lang="ar-OM" sz="2100" b="1" i="0" u="sng" strike="noStrike" kern="1200" dirty="0">
                <a:solidFill>
                  <a:srgbClr val="FF0000"/>
                </a:solidFill>
                <a:effectLst/>
                <a:latin typeface="Century Gothic" panose="020B0502020202020204" pitchFamily="34" charset="0"/>
              </a:rPr>
              <a:t>لمبادرة</a:t>
            </a:r>
            <a:r>
              <a:rPr lang="ar-SA" sz="2100" b="1" i="0" u="sng" strike="noStrike" kern="1200" dirty="0">
                <a:solidFill>
                  <a:srgbClr val="FF0000"/>
                </a:solidFill>
                <a:effectLst/>
                <a:latin typeface="Century Gothic" panose="020B0502020202020204" pitchFamily="34" charset="0"/>
                <a:cs typeface="Century Gothic" panose="020B0502020202020204" pitchFamily="34" charset="0"/>
              </a:rPr>
              <a:t> :</a:t>
            </a:r>
            <a:endParaRPr lang="ar-OM" sz="2100" b="0" i="0" u="none" strike="noStrike" dirty="0">
              <a:solidFill>
                <a:srgbClr val="FF0000"/>
              </a:solidFill>
              <a:effectLst/>
              <a:latin typeface="Arial" panose="020B0604020202020204" pitchFamily="34" charset="0"/>
            </a:endParaRPr>
          </a:p>
          <a:p>
            <a:pPr marL="347472" indent="-347472" algn="r" rtl="1" eaLnBrk="1" fontAlgn="t" latinLnBrk="0" hangingPunct="1">
              <a:lnSpc>
                <a:spcPct val="150000"/>
              </a:lnSpc>
              <a:spcBef>
                <a:spcPts val="0"/>
              </a:spcBef>
              <a:spcAft>
                <a:spcPts val="0"/>
              </a:spcAft>
              <a:tabLst>
                <a:tab pos="457200" algn="l"/>
              </a:tabLst>
            </a:pPr>
            <a:r>
              <a:rPr lang="ar-SA" sz="2100" b="1" i="0" u="none" strike="noStrike" kern="1200" dirty="0">
                <a:solidFill>
                  <a:srgbClr val="000000"/>
                </a:solidFill>
                <a:effectLst/>
                <a:latin typeface="Century Gothic" panose="020B0502020202020204" pitchFamily="34" charset="0"/>
              </a:rPr>
              <a:t>اسم ال</a:t>
            </a:r>
            <a:r>
              <a:rPr lang="ar-OM" sz="2100" b="1" i="0" u="none" strike="noStrike" kern="1200" dirty="0">
                <a:solidFill>
                  <a:srgbClr val="000000"/>
                </a:solidFill>
                <a:effectLst/>
                <a:latin typeface="Century Gothic" panose="020B0502020202020204" pitchFamily="34" charset="0"/>
              </a:rPr>
              <a:t>مبادرة</a:t>
            </a:r>
            <a:r>
              <a:rPr lang="ar-SA" sz="2100" b="1" i="0" u="none" strike="noStrike" kern="1200" dirty="0">
                <a:solidFill>
                  <a:srgbClr val="000000"/>
                </a:solidFill>
                <a:effectLst/>
                <a:latin typeface="Century Gothic" panose="020B0502020202020204" pitchFamily="34" charset="0"/>
                <a:cs typeface="Century Gothic" panose="020B0502020202020204" pitchFamily="34" charset="0"/>
              </a:rPr>
              <a:t> : ( القراءة طريق نجاحي )</a:t>
            </a:r>
            <a:endParaRPr lang="ar-OM" sz="2100" b="0" i="0" u="none" strike="noStrike" dirty="0">
              <a:effectLst/>
              <a:latin typeface="Arial" panose="020B0604020202020204" pitchFamily="34" charset="0"/>
            </a:endParaRPr>
          </a:p>
          <a:p>
            <a:pPr marL="347472" indent="-347472" algn="r" rtl="1" eaLnBrk="1" fontAlgn="t" latinLnBrk="0" hangingPunct="1">
              <a:lnSpc>
                <a:spcPct val="150000"/>
              </a:lnSpc>
              <a:spcBef>
                <a:spcPts val="0"/>
              </a:spcBef>
              <a:spcAft>
                <a:spcPts val="0"/>
              </a:spcAft>
              <a:tabLst>
                <a:tab pos="457200" algn="l"/>
              </a:tabLst>
            </a:pPr>
            <a:r>
              <a:rPr lang="ar-SA" sz="2100" b="1" i="0" u="none" strike="noStrike" kern="1200" dirty="0">
                <a:solidFill>
                  <a:srgbClr val="000000"/>
                </a:solidFill>
                <a:effectLst/>
                <a:latin typeface="Century Gothic" panose="020B0502020202020204" pitchFamily="34" charset="0"/>
              </a:rPr>
              <a:t>الفئة التعليمية التي يخدمها : طالبات دون المستوى في القراءة للصف ال</a:t>
            </a:r>
            <a:r>
              <a:rPr lang="ar-OM" sz="2100" b="1" i="0" u="none" strike="noStrike" kern="1200">
                <a:solidFill>
                  <a:srgbClr val="000000"/>
                </a:solidFill>
                <a:effectLst/>
                <a:latin typeface="Century Gothic" panose="020B0502020202020204" pitchFamily="34" charset="0"/>
              </a:rPr>
              <a:t>خامس </a:t>
            </a:r>
            <a:endParaRPr lang="ar-OM" sz="2100" b="0" i="0" u="none" strike="noStrike" dirty="0">
              <a:effectLst/>
              <a:latin typeface="Arial" panose="020B0604020202020204" pitchFamily="34" charset="0"/>
            </a:endParaRPr>
          </a:p>
          <a:p>
            <a:pPr marL="0" algn="r" rtl="1" eaLnBrk="1" fontAlgn="t" latinLnBrk="0" hangingPunct="1">
              <a:lnSpc>
                <a:spcPct val="150000"/>
              </a:lnSpc>
              <a:spcBef>
                <a:spcPts val="0"/>
              </a:spcBef>
              <a:spcAft>
                <a:spcPts val="0"/>
              </a:spcAft>
            </a:pPr>
            <a:r>
              <a:rPr lang="ar-SA" sz="2100" b="1" i="0" u="none" strike="noStrike" kern="1200" dirty="0">
                <a:solidFill>
                  <a:srgbClr val="000000"/>
                </a:solidFill>
                <a:effectLst/>
                <a:latin typeface="Century Gothic" panose="020B0502020202020204" pitchFamily="34" charset="0"/>
              </a:rPr>
              <a:t>اسم صاحب فكرة الم</a:t>
            </a:r>
            <a:r>
              <a:rPr lang="ar-OM" sz="2100" b="1" i="0" u="none" strike="noStrike" kern="1200" dirty="0">
                <a:solidFill>
                  <a:srgbClr val="000000"/>
                </a:solidFill>
                <a:effectLst/>
                <a:latin typeface="Century Gothic" panose="020B0502020202020204" pitchFamily="34" charset="0"/>
              </a:rPr>
              <a:t>بادرة</a:t>
            </a:r>
            <a:r>
              <a:rPr lang="ar-SA" sz="2100" b="1" i="0" u="none" strike="noStrike" kern="1200" dirty="0">
                <a:solidFill>
                  <a:srgbClr val="000000"/>
                </a:solidFill>
                <a:effectLst/>
                <a:latin typeface="Century Gothic" panose="020B0502020202020204" pitchFamily="34" charset="0"/>
                <a:cs typeface="Century Gothic" panose="020B0502020202020204" pitchFamily="34" charset="0"/>
              </a:rPr>
              <a:t> ( أ/ نعيمة سالم </a:t>
            </a:r>
            <a:r>
              <a:rPr lang="ar-SA" sz="2100" b="1" i="0" u="none" strike="noStrike" kern="1200" dirty="0" err="1">
                <a:solidFill>
                  <a:srgbClr val="000000"/>
                </a:solidFill>
                <a:effectLst/>
                <a:latin typeface="Century Gothic" panose="020B0502020202020204" pitchFamily="34" charset="0"/>
              </a:rPr>
              <a:t>السريحية</a:t>
            </a:r>
            <a:r>
              <a:rPr lang="ar-SA" sz="2100" b="1" i="0" u="none" strike="noStrike" kern="1200" dirty="0">
                <a:solidFill>
                  <a:srgbClr val="000000"/>
                </a:solidFill>
                <a:effectLst/>
                <a:latin typeface="Century Gothic" panose="020B0502020202020204" pitchFamily="34" charset="0"/>
                <a:cs typeface="Century Gothic" panose="020B0502020202020204" pitchFamily="34" charset="0"/>
              </a:rPr>
              <a:t> ) المدرسة ( الطريف للتعليم الأساسي 5-9)</a:t>
            </a:r>
            <a:endParaRPr lang="ar-OM" sz="2100" b="1" i="0" u="none" strike="noStrike" kern="1200" dirty="0">
              <a:solidFill>
                <a:srgbClr val="000000"/>
              </a:solidFill>
              <a:effectLst/>
              <a:latin typeface="Century Gothic" panose="020B0502020202020204" pitchFamily="34" charset="0"/>
              <a:cs typeface="Century Gothic" panose="020B0502020202020204" pitchFamily="34" charset="0"/>
            </a:endParaRPr>
          </a:p>
          <a:p>
            <a:pPr marL="0" algn="r" rtl="1" eaLnBrk="1" fontAlgn="t" latinLnBrk="0" hangingPunct="1">
              <a:lnSpc>
                <a:spcPct val="150000"/>
              </a:lnSpc>
              <a:spcBef>
                <a:spcPts val="0"/>
              </a:spcBef>
              <a:spcAft>
                <a:spcPts val="0"/>
              </a:spcAft>
            </a:pPr>
            <a:r>
              <a:rPr lang="ar-SA" sz="2100" b="1" i="0" u="sng" strike="noStrike" kern="1200" dirty="0">
                <a:solidFill>
                  <a:srgbClr val="FF0000"/>
                </a:solidFill>
                <a:effectLst/>
                <a:latin typeface="Century Gothic" panose="020B0502020202020204" pitchFamily="34" charset="0"/>
              </a:rPr>
              <a:t> ثانيا : أهداف الم</a:t>
            </a:r>
            <a:r>
              <a:rPr lang="ar-OM" sz="2100" b="1" i="0" u="sng" strike="noStrike" kern="1200" dirty="0">
                <a:solidFill>
                  <a:srgbClr val="FF0000"/>
                </a:solidFill>
                <a:effectLst/>
                <a:latin typeface="Century Gothic" panose="020B0502020202020204" pitchFamily="34" charset="0"/>
              </a:rPr>
              <a:t>بادرة</a:t>
            </a:r>
            <a:r>
              <a:rPr lang="ar-SA" sz="2100" b="1" i="0" u="sng" strike="noStrike" kern="1200" dirty="0">
                <a:solidFill>
                  <a:srgbClr val="FF0000"/>
                </a:solidFill>
                <a:effectLst/>
                <a:latin typeface="Century Gothic" panose="020B0502020202020204" pitchFamily="34" charset="0"/>
                <a:cs typeface="Century Gothic" panose="020B0502020202020204" pitchFamily="34" charset="0"/>
              </a:rPr>
              <a:t> : </a:t>
            </a:r>
            <a:endParaRPr lang="ar-OM" sz="2100" b="0" i="0" u="none" strike="noStrike" dirty="0">
              <a:solidFill>
                <a:srgbClr val="FF0000"/>
              </a:solidFill>
              <a:effectLst/>
              <a:latin typeface="Arial" panose="020B0604020202020204" pitchFamily="34" charset="0"/>
            </a:endParaRPr>
          </a:p>
          <a:p>
            <a:pPr marL="0" algn="r" rtl="1" eaLnBrk="1" fontAlgn="t" latinLnBrk="0" hangingPunct="1">
              <a:lnSpc>
                <a:spcPct val="150000"/>
              </a:lnSpc>
              <a:spcBef>
                <a:spcPts val="0"/>
              </a:spcBef>
              <a:spcAft>
                <a:spcPts val="0"/>
              </a:spcAft>
            </a:pPr>
            <a:r>
              <a:rPr lang="ar-SA" sz="2100" b="1" i="0" u="none" strike="noStrike" kern="1200" dirty="0">
                <a:solidFill>
                  <a:srgbClr val="000000"/>
                </a:solidFill>
                <a:effectLst/>
                <a:latin typeface="Century Gothic" panose="020B0502020202020204" pitchFamily="34" charset="0"/>
                <a:cs typeface="Century Gothic" panose="020B0502020202020204" pitchFamily="34" charset="0"/>
              </a:rPr>
              <a:t>( رفع مستوى الطالبات في القراءة ،وتدريب الطالبات على أسئلة فهم المقروء )</a:t>
            </a:r>
            <a:endParaRPr lang="ar-OM" sz="2100" b="1" i="0" u="none" strike="noStrike" kern="1200" dirty="0">
              <a:solidFill>
                <a:srgbClr val="000000"/>
              </a:solidFill>
              <a:effectLst/>
              <a:latin typeface="Century Gothic" panose="020B0502020202020204" pitchFamily="34" charset="0"/>
              <a:cs typeface="Century Gothic" panose="020B0502020202020204" pitchFamily="34" charset="0"/>
            </a:endParaRPr>
          </a:p>
          <a:p>
            <a:pPr marL="0" algn="r" rtl="1" eaLnBrk="1" fontAlgn="t" latinLnBrk="0" hangingPunct="1">
              <a:lnSpc>
                <a:spcPct val="150000"/>
              </a:lnSpc>
              <a:spcBef>
                <a:spcPts val="0"/>
              </a:spcBef>
              <a:spcAft>
                <a:spcPts val="0"/>
              </a:spcAft>
            </a:pPr>
            <a:r>
              <a:rPr lang="ar-SA" sz="2100" b="1" i="0" u="sng" strike="noStrike" kern="1200" dirty="0">
                <a:solidFill>
                  <a:srgbClr val="FF0000"/>
                </a:solidFill>
                <a:effectLst/>
                <a:latin typeface="Century Gothic" panose="020B0502020202020204" pitchFamily="34" charset="0"/>
                <a:cs typeface="Century Gothic" panose="020B0502020202020204" pitchFamily="34" charset="0"/>
              </a:rPr>
              <a:t> </a:t>
            </a:r>
            <a:r>
              <a:rPr lang="ar-SA" sz="2100" b="1" i="0" u="sng" strike="noStrike" kern="1200" dirty="0">
                <a:solidFill>
                  <a:srgbClr val="FF0000"/>
                </a:solidFill>
                <a:effectLst/>
                <a:latin typeface="Century Gothic" panose="020B0502020202020204" pitchFamily="34" charset="0"/>
              </a:rPr>
              <a:t>ثالثا : جوهر الم</a:t>
            </a:r>
            <a:r>
              <a:rPr lang="ar-OM" sz="2100" b="1" i="0" u="sng" strike="noStrike" kern="1200" dirty="0">
                <a:solidFill>
                  <a:srgbClr val="FF0000"/>
                </a:solidFill>
                <a:effectLst/>
                <a:latin typeface="Century Gothic" panose="020B0502020202020204" pitchFamily="34" charset="0"/>
              </a:rPr>
              <a:t>بادرة</a:t>
            </a:r>
            <a:r>
              <a:rPr lang="ar-SA" sz="2100" b="1" i="0" u="sng" strike="noStrike" kern="1200" dirty="0">
                <a:solidFill>
                  <a:srgbClr val="FF0000"/>
                </a:solidFill>
                <a:effectLst/>
                <a:latin typeface="Century Gothic" panose="020B0502020202020204" pitchFamily="34" charset="0"/>
                <a:cs typeface="Century Gothic" panose="020B0502020202020204" pitchFamily="34" charset="0"/>
              </a:rPr>
              <a:t> :</a:t>
            </a:r>
            <a:endParaRPr lang="ar-OM" sz="2100" b="0" i="0" u="none" strike="noStrike" dirty="0">
              <a:solidFill>
                <a:srgbClr val="FF0000"/>
              </a:solidFill>
              <a:effectLst/>
              <a:latin typeface="Arial" panose="020B0604020202020204" pitchFamily="34" charset="0"/>
            </a:endParaRPr>
          </a:p>
          <a:p>
            <a:pPr marL="0" algn="r" rtl="1" eaLnBrk="1" fontAlgn="t" latinLnBrk="0" hangingPunct="1">
              <a:lnSpc>
                <a:spcPct val="150000"/>
              </a:lnSpc>
              <a:spcBef>
                <a:spcPts val="0"/>
              </a:spcBef>
              <a:spcAft>
                <a:spcPts val="0"/>
              </a:spcAft>
            </a:pPr>
            <a:r>
              <a:rPr lang="ar-SA" sz="2100" b="1" i="0" u="none" strike="noStrike" kern="1200" dirty="0">
                <a:solidFill>
                  <a:srgbClr val="000000"/>
                </a:solidFill>
                <a:effectLst/>
                <a:latin typeface="Century Gothic" panose="020B0502020202020204" pitchFamily="34" charset="0"/>
                <a:cs typeface="Century Gothic" panose="020B0502020202020204" pitchFamily="34" charset="0"/>
              </a:rPr>
              <a:t>( الم</a:t>
            </a:r>
            <a:r>
              <a:rPr lang="ar-OM" sz="2100" b="1" i="0" u="none" strike="noStrike" kern="1200" dirty="0">
                <a:solidFill>
                  <a:srgbClr val="000000"/>
                </a:solidFill>
                <a:effectLst/>
                <a:latin typeface="Century Gothic" panose="020B0502020202020204" pitchFamily="34" charset="0"/>
              </a:rPr>
              <a:t>بادرة</a:t>
            </a:r>
            <a:r>
              <a:rPr lang="ar-SA" sz="2100" b="1" i="0" u="none" strike="noStrike" kern="1200" dirty="0">
                <a:solidFill>
                  <a:srgbClr val="000000"/>
                </a:solidFill>
                <a:effectLst/>
                <a:latin typeface="Century Gothic" panose="020B0502020202020204" pitchFamily="34" charset="0"/>
                <a:cs typeface="Century Gothic" panose="020B0502020202020204" pitchFamily="34" charset="0"/>
              </a:rPr>
              <a:t> عبارة عن كتيب يحتوي على مجموعة من الفقرات القرائية تتضمن أسئلة على الفقرات القرائية </a:t>
            </a:r>
            <a:r>
              <a:rPr lang="ar-SA" sz="2100" b="1" i="0" u="none" strike="noStrike" kern="1200" dirty="0">
                <a:solidFill>
                  <a:srgbClr val="FFFFFF"/>
                </a:solidFill>
                <a:effectLst/>
                <a:latin typeface="Century Gothic" panose="020B0502020202020204" pitchFamily="34" charset="0"/>
                <a:cs typeface="Century Gothic" panose="020B0502020202020204" pitchFamily="34" charset="0"/>
              </a:rPr>
              <a:t>)   </a:t>
            </a:r>
            <a:endParaRPr lang="ar-OM" sz="2100" b="0" i="0" u="none" strike="noStrike" dirty="0">
              <a:effectLst/>
              <a:latin typeface="Arial" panose="020B0604020202020204" pitchFamily="34" charset="0"/>
            </a:endParaRPr>
          </a:p>
          <a:p>
            <a:pPr marL="347472" indent="-347472" algn="r" rtl="1" eaLnBrk="1" fontAlgn="t" latinLnBrk="0" hangingPunct="1">
              <a:lnSpc>
                <a:spcPct val="150000"/>
              </a:lnSpc>
              <a:spcBef>
                <a:spcPts val="0"/>
              </a:spcBef>
              <a:spcAft>
                <a:spcPts val="0"/>
              </a:spcAft>
              <a:tabLst>
                <a:tab pos="457200" algn="l"/>
              </a:tabLst>
            </a:pPr>
            <a:r>
              <a:rPr lang="ar-OM" sz="2100" b="1" u="sng" dirty="0">
                <a:solidFill>
                  <a:srgbClr val="FF0000"/>
                </a:solidFill>
                <a:latin typeface="Century Gothic" panose="020B0502020202020204" pitchFamily="34" charset="0"/>
                <a:cs typeface="Century Gothic" panose="020B0502020202020204" pitchFamily="34" charset="0"/>
              </a:rPr>
              <a:t>رابعا : آليات تنفيذ المبادرة :</a:t>
            </a:r>
          </a:p>
          <a:p>
            <a:pPr marL="347472" indent="-347472" algn="r" rtl="1" eaLnBrk="1" fontAlgn="t" latinLnBrk="0" hangingPunct="1">
              <a:lnSpc>
                <a:spcPct val="150000"/>
              </a:lnSpc>
              <a:spcBef>
                <a:spcPts val="0"/>
              </a:spcBef>
              <a:spcAft>
                <a:spcPts val="0"/>
              </a:spcAft>
              <a:tabLst>
                <a:tab pos="457200" algn="l"/>
              </a:tabLst>
            </a:pPr>
            <a:r>
              <a:rPr lang="ar-OM" sz="2100" b="1" dirty="0">
                <a:solidFill>
                  <a:srgbClr val="000000"/>
                </a:solidFill>
                <a:latin typeface="Century Gothic" panose="020B0502020202020204" pitchFamily="34" charset="0"/>
                <a:cs typeface="Century Gothic" panose="020B0502020202020204" pitchFamily="34" charset="0"/>
              </a:rPr>
              <a:t>( تكليف الطالبات بقراءة فقرة واحدة مع حل الأسئلة المتعلقة بالفقرة كل أسبوع ومتابعة القراءة وحل الأسئلة من قبل المعلمة مع تصويب النشاط وتقديم التغذية الراجعة للطلبة وسوف يتم تكريم الطالبات المجيدات في مشروع القراءة طريق نجاحي نهاية الفصل الدراسي الأول )</a:t>
            </a:r>
          </a:p>
          <a:p>
            <a:pPr marL="347472" indent="-347472" algn="r" rtl="1" eaLnBrk="1" fontAlgn="t" latinLnBrk="0" hangingPunct="1">
              <a:lnSpc>
                <a:spcPct val="150000"/>
              </a:lnSpc>
              <a:spcBef>
                <a:spcPts val="0"/>
              </a:spcBef>
              <a:spcAft>
                <a:spcPts val="0"/>
              </a:spcAft>
              <a:tabLst>
                <a:tab pos="457200" algn="l"/>
              </a:tabLst>
            </a:pPr>
            <a:r>
              <a:rPr lang="ar-OM" sz="2100" b="1" i="0" u="none" strike="noStrike" dirty="0">
                <a:solidFill>
                  <a:srgbClr val="FF0000"/>
                </a:solidFill>
                <a:effectLst/>
                <a:latin typeface="Arial" panose="020B0604020202020204" pitchFamily="34" charset="0"/>
                <a:cs typeface="Century Gothic" panose="020B0502020202020204" pitchFamily="34" charset="0"/>
              </a:rPr>
              <a:t>خامسا: الرؤية الم</a:t>
            </a:r>
            <a:r>
              <a:rPr lang="ar-OM" sz="2100" b="1" dirty="0">
                <a:solidFill>
                  <a:srgbClr val="FF0000"/>
                </a:solidFill>
                <a:latin typeface="Arial" panose="020B0604020202020204" pitchFamily="34" charset="0"/>
                <a:cs typeface="Century Gothic" panose="020B0502020202020204" pitchFamily="34" charset="0"/>
              </a:rPr>
              <a:t>ستقبلية للمبادرة :</a:t>
            </a:r>
          </a:p>
          <a:p>
            <a:pPr marL="347472" indent="-347472" algn="r" rtl="1" eaLnBrk="1" fontAlgn="t" latinLnBrk="0" hangingPunct="1">
              <a:lnSpc>
                <a:spcPct val="150000"/>
              </a:lnSpc>
              <a:spcBef>
                <a:spcPts val="0"/>
              </a:spcBef>
              <a:spcAft>
                <a:spcPts val="0"/>
              </a:spcAft>
              <a:tabLst>
                <a:tab pos="457200" algn="l"/>
              </a:tabLst>
            </a:pPr>
            <a:r>
              <a:rPr lang="ar-OM" sz="2100" b="1" i="0" u="none" strike="noStrike" kern="1200" dirty="0">
                <a:solidFill>
                  <a:srgbClr val="000000"/>
                </a:solidFill>
                <a:effectLst/>
                <a:latin typeface="Arial" panose="020B0604020202020204" pitchFamily="34" charset="0"/>
                <a:cs typeface="Century Gothic" panose="020B0502020202020204" pitchFamily="34" charset="0"/>
              </a:rPr>
              <a:t>(تطوير المشروع ليخدم الطالبات في جميع المستويات (الممتاز ، والجيد ، ودون المستوى )</a:t>
            </a:r>
            <a:endParaRPr lang="ar-OM" sz="2100" b="1" i="0" u="none" strike="noStrike" kern="1200" dirty="0">
              <a:solidFill>
                <a:srgbClr val="000000"/>
              </a:solidFill>
              <a:effectLst/>
              <a:latin typeface="Century Gothic" panose="020B0502020202020204" pitchFamily="34" charset="0"/>
              <a:cs typeface="Century Gothic" panose="020B0502020202020204" pitchFamily="34" charset="0"/>
            </a:endParaRPr>
          </a:p>
        </p:txBody>
      </p:sp>
    </p:spTree>
    <p:extLst>
      <p:ext uri="{BB962C8B-B14F-4D97-AF65-F5344CB8AC3E}">
        <p14:creationId xmlns:p14="http://schemas.microsoft.com/office/powerpoint/2010/main" val="1833758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673ADE6-3FAA-4A2A-C15B-6C48BFBFC90E}"/>
              </a:ext>
            </a:extLst>
          </p:cNvPr>
          <p:cNvSpPr>
            <a:spLocks noGrp="1"/>
          </p:cNvSpPr>
          <p:nvPr>
            <p:ph type="title"/>
          </p:nvPr>
        </p:nvSpPr>
        <p:spPr>
          <a:xfrm>
            <a:off x="838200" y="1"/>
            <a:ext cx="10310769" cy="906010"/>
          </a:xfrm>
        </p:spPr>
        <p:txBody>
          <a:bodyPr>
            <a:normAutofit/>
          </a:bodyPr>
          <a:lstStyle/>
          <a:p>
            <a:r>
              <a:rPr lang="ar-OM" sz="2400" b="1" dirty="0">
                <a:solidFill>
                  <a:srgbClr val="FF0000"/>
                </a:solidFill>
              </a:rPr>
              <a:t>عنوان المبادرة </a:t>
            </a:r>
            <a:r>
              <a:rPr lang="ar-OM" sz="2400" b="1" dirty="0"/>
              <a:t>: (بالإعراب نسمو ونرتقي )</a:t>
            </a:r>
            <a:br>
              <a:rPr lang="ar-OM" sz="2400" b="1" dirty="0"/>
            </a:br>
            <a:endParaRPr lang="ar-OM" sz="2400" b="1" dirty="0"/>
          </a:p>
        </p:txBody>
      </p:sp>
      <p:sp>
        <p:nvSpPr>
          <p:cNvPr id="3" name="عنصر نائب للمحتوى 2">
            <a:extLst>
              <a:ext uri="{FF2B5EF4-FFF2-40B4-BE49-F238E27FC236}">
                <a16:creationId xmlns:a16="http://schemas.microsoft.com/office/drawing/2014/main" id="{2D8DCF8D-D376-B5D9-FF3B-EF531795E47C}"/>
              </a:ext>
            </a:extLst>
          </p:cNvPr>
          <p:cNvSpPr>
            <a:spLocks noGrp="1"/>
          </p:cNvSpPr>
          <p:nvPr>
            <p:ph idx="1"/>
          </p:nvPr>
        </p:nvSpPr>
        <p:spPr>
          <a:xfrm>
            <a:off x="1043031" y="562708"/>
            <a:ext cx="10970004" cy="6295291"/>
          </a:xfrm>
        </p:spPr>
        <p:txBody>
          <a:bodyPr>
            <a:normAutofit fontScale="85000" lnSpcReduction="20000"/>
          </a:bodyPr>
          <a:lstStyle/>
          <a:p>
            <a:pPr>
              <a:lnSpc>
                <a:spcPct val="100000"/>
              </a:lnSpc>
            </a:pPr>
            <a:r>
              <a:rPr lang="ar-OM" sz="2200" b="1" dirty="0">
                <a:solidFill>
                  <a:srgbClr val="FF0000"/>
                </a:solidFill>
              </a:rPr>
              <a:t>ماهية المبادرة وأهميتها </a:t>
            </a:r>
            <a:r>
              <a:rPr lang="ar-OM" sz="2200" b="1" dirty="0"/>
              <a:t>:</a:t>
            </a:r>
          </a:p>
          <a:p>
            <a:pPr marL="0" indent="0">
              <a:lnSpc>
                <a:spcPct val="100000"/>
              </a:lnSpc>
              <a:buNone/>
            </a:pPr>
            <a:r>
              <a:rPr lang="ar-OM" sz="2200" b="1" dirty="0"/>
              <a:t>المشروع عبارة عن أنشطة فردية تشمل جميع مستويات الطالبات ( ممتازة - جيدة - ضعيفة)</a:t>
            </a:r>
          </a:p>
          <a:p>
            <a:pPr marL="0" indent="0">
              <a:lnSpc>
                <a:spcPct val="100000"/>
              </a:lnSpc>
              <a:buNone/>
            </a:pPr>
            <a:r>
              <a:rPr lang="ar-OM" sz="2200" b="1" dirty="0"/>
              <a:t>يحتوي النشاط على فقرة قرائية تدار حولها مجموعة من الأسئلة في فروع النحو ( استخراج- إعراب – ضبط – اختيار من متعدد – أكمل الفراغ ) على نمط أسئلة الاختبارات القصيرة والنهائية . </a:t>
            </a:r>
          </a:p>
          <a:p>
            <a:pPr marL="0" indent="0">
              <a:lnSpc>
                <a:spcPct val="100000"/>
              </a:lnSpc>
              <a:buNone/>
            </a:pPr>
            <a:r>
              <a:rPr lang="ar-OM" sz="2200" b="1" dirty="0"/>
              <a:t>تلصق الأوراق في الدفتر الخاص بالمادة .</a:t>
            </a:r>
          </a:p>
          <a:p>
            <a:pPr marL="0" indent="0">
              <a:lnSpc>
                <a:spcPct val="100000"/>
              </a:lnSpc>
              <a:buNone/>
            </a:pPr>
            <a:r>
              <a:rPr lang="ar-OM" sz="2200" b="1" dirty="0">
                <a:solidFill>
                  <a:srgbClr val="FF0000"/>
                </a:solidFill>
              </a:rPr>
              <a:t>المستهدفون </a:t>
            </a:r>
            <a:r>
              <a:rPr lang="ar-OM" sz="2200" b="1" dirty="0"/>
              <a:t>:</a:t>
            </a:r>
          </a:p>
          <a:p>
            <a:pPr marL="0" indent="0">
              <a:lnSpc>
                <a:spcPct val="100000"/>
              </a:lnSpc>
              <a:buNone/>
            </a:pPr>
            <a:r>
              <a:rPr lang="ar-OM" sz="2200" b="1" dirty="0"/>
              <a:t>طالبات الصف التاسع .</a:t>
            </a:r>
          </a:p>
          <a:p>
            <a:pPr marL="0" indent="0">
              <a:lnSpc>
                <a:spcPct val="100000"/>
              </a:lnSpc>
              <a:buNone/>
            </a:pPr>
            <a:r>
              <a:rPr lang="ar-OM" sz="2200" b="1" dirty="0">
                <a:solidFill>
                  <a:srgbClr val="FF0000"/>
                </a:solidFill>
              </a:rPr>
              <a:t>المنفذون </a:t>
            </a:r>
            <a:r>
              <a:rPr lang="ar-OM" sz="2200" b="1" dirty="0"/>
              <a:t>: أ. مريم </a:t>
            </a:r>
            <a:r>
              <a:rPr lang="ar-OM" sz="2200" b="1" dirty="0" err="1"/>
              <a:t>الفتحية</a:t>
            </a:r>
            <a:r>
              <a:rPr lang="ar-OM" sz="2200" b="1" dirty="0"/>
              <a:t> .</a:t>
            </a:r>
          </a:p>
          <a:p>
            <a:pPr marL="0" indent="0">
              <a:lnSpc>
                <a:spcPct val="100000"/>
              </a:lnSpc>
              <a:buNone/>
            </a:pPr>
            <a:r>
              <a:rPr lang="ar-OM" sz="2200" b="1" dirty="0"/>
              <a:t>آلية التنفيذ : تكليف الطالبات بنشاط فردي ، ومتابعة الحل من قبل المعلمة بتصويب الأخطاء ، واختيار أميز الطالبات المتفوقات في الإجابة عن الأنشطة المكلفة بها ، وتكريمهن في نهاية الفصل الدراسي الأول في طابور الصباح .</a:t>
            </a:r>
          </a:p>
          <a:p>
            <a:pPr marL="0" indent="0">
              <a:lnSpc>
                <a:spcPct val="100000"/>
              </a:lnSpc>
              <a:buNone/>
            </a:pPr>
            <a:r>
              <a:rPr lang="ar-OM" sz="2200" b="1" dirty="0">
                <a:solidFill>
                  <a:srgbClr val="FF0000"/>
                </a:solidFill>
              </a:rPr>
              <a:t>مبررات المبادرة </a:t>
            </a:r>
            <a:r>
              <a:rPr lang="ar-OM" sz="2200" b="1" dirty="0"/>
              <a:t>: </a:t>
            </a:r>
          </a:p>
          <a:p>
            <a:pPr marL="0" indent="0">
              <a:lnSpc>
                <a:spcPct val="100000"/>
              </a:lnSpc>
              <a:buNone/>
            </a:pPr>
            <a:r>
              <a:rPr lang="ar-OM" sz="2200" b="1" dirty="0"/>
              <a:t>1- ضعف الطالبات في الإعراب النحوي .</a:t>
            </a:r>
          </a:p>
          <a:p>
            <a:pPr marL="0" indent="0">
              <a:lnSpc>
                <a:spcPct val="100000"/>
              </a:lnSpc>
              <a:buNone/>
            </a:pPr>
            <a:r>
              <a:rPr lang="ar-OM" sz="2200" b="1" dirty="0"/>
              <a:t>2-عدم قدرة الطالبات على الإجابة عن أسئلة الاختبارات النهائية الخاصة بالتطبيقات اللغوية بشكل صحيح .</a:t>
            </a:r>
          </a:p>
          <a:p>
            <a:pPr marL="0" indent="0">
              <a:lnSpc>
                <a:spcPct val="100000"/>
              </a:lnSpc>
              <a:buNone/>
            </a:pPr>
            <a:r>
              <a:rPr lang="ar-OM" sz="2200" b="1" dirty="0"/>
              <a:t>3- تدني مستوى الطالبات في فرع التطبيقات اللغوية في الاختبارات النهائية .</a:t>
            </a:r>
          </a:p>
          <a:p>
            <a:pPr marL="0" indent="0">
              <a:lnSpc>
                <a:spcPct val="100000"/>
              </a:lnSpc>
              <a:buNone/>
            </a:pPr>
            <a:r>
              <a:rPr lang="ar-OM" sz="2200" b="1" dirty="0">
                <a:solidFill>
                  <a:srgbClr val="FF0000"/>
                </a:solidFill>
              </a:rPr>
              <a:t>أهداف المبادرة </a:t>
            </a:r>
            <a:r>
              <a:rPr lang="ar-OM" sz="2200" b="1" dirty="0"/>
              <a:t>:</a:t>
            </a:r>
          </a:p>
          <a:p>
            <a:pPr marL="0" indent="0">
              <a:lnSpc>
                <a:spcPct val="100000"/>
              </a:lnSpc>
              <a:buNone/>
            </a:pPr>
            <a:r>
              <a:rPr lang="ar-OM" sz="2200" b="1" dirty="0"/>
              <a:t>1- التدريب على أسئلة الاختبارات النهائية .</a:t>
            </a:r>
          </a:p>
          <a:p>
            <a:pPr marL="0" indent="0">
              <a:lnSpc>
                <a:spcPct val="100000"/>
              </a:lnSpc>
              <a:buNone/>
            </a:pPr>
            <a:r>
              <a:rPr lang="ar-OM" sz="2200" b="1" dirty="0"/>
              <a:t>2- رفع مستوى الطالبات في الإعراب النحوي .</a:t>
            </a:r>
          </a:p>
          <a:p>
            <a:pPr marL="0" indent="0">
              <a:lnSpc>
                <a:spcPct val="100000"/>
              </a:lnSpc>
              <a:buNone/>
            </a:pPr>
            <a:r>
              <a:rPr lang="ar-OM" sz="2200" b="1" dirty="0"/>
              <a:t>3- تدريب الطالبات على صيغة الأسئلة في الاختبارات القصيرة أو النهائية .</a:t>
            </a:r>
          </a:p>
          <a:p>
            <a:pPr marL="0" indent="0">
              <a:lnSpc>
                <a:spcPct val="100000"/>
              </a:lnSpc>
              <a:buNone/>
            </a:pPr>
            <a:endParaRPr lang="ar-OM" sz="1800" dirty="0"/>
          </a:p>
          <a:p>
            <a:pPr marL="0" indent="0">
              <a:buNone/>
            </a:pPr>
            <a:endParaRPr lang="ar-OM" sz="1800" dirty="0"/>
          </a:p>
          <a:p>
            <a:pPr marL="0" indent="0">
              <a:buNone/>
            </a:pPr>
            <a:endParaRPr lang="ar-OM" sz="2000" dirty="0"/>
          </a:p>
          <a:p>
            <a:pPr marL="0" indent="0">
              <a:buNone/>
            </a:pPr>
            <a:endParaRPr lang="ar-OM" sz="2400" dirty="0"/>
          </a:p>
          <a:p>
            <a:pPr marL="0" indent="0">
              <a:buNone/>
            </a:pPr>
            <a:endParaRPr lang="ar-OM" sz="2400" dirty="0"/>
          </a:p>
          <a:p>
            <a:pPr marL="0" indent="0">
              <a:buNone/>
            </a:pPr>
            <a:endParaRPr lang="ar-OM" dirty="0"/>
          </a:p>
          <a:p>
            <a:pPr marL="0" indent="0">
              <a:buNone/>
            </a:pPr>
            <a:endParaRPr lang="ar-OM" dirty="0"/>
          </a:p>
        </p:txBody>
      </p:sp>
    </p:spTree>
    <p:extLst>
      <p:ext uri="{BB962C8B-B14F-4D97-AF65-F5344CB8AC3E}">
        <p14:creationId xmlns:p14="http://schemas.microsoft.com/office/powerpoint/2010/main" val="989437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18EA641-2A0E-01A1-0B50-822C89F7A815}"/>
              </a:ext>
            </a:extLst>
          </p:cNvPr>
          <p:cNvSpPr>
            <a:spLocks noGrp="1"/>
          </p:cNvSpPr>
          <p:nvPr>
            <p:ph type="title"/>
          </p:nvPr>
        </p:nvSpPr>
        <p:spPr/>
        <p:txBody>
          <a:bodyPr/>
          <a:lstStyle/>
          <a:p>
            <a:r>
              <a:rPr lang="ar-SA" dirty="0">
                <a:solidFill>
                  <a:srgbClr val="7030A0"/>
                </a:solidFill>
              </a:rPr>
              <a:t>عنوان المبادرة </a:t>
            </a:r>
            <a:r>
              <a:rPr lang="ar-SA" dirty="0"/>
              <a:t>:(نحو إعراب ميسر )</a:t>
            </a:r>
            <a:endParaRPr lang="ar-OM" dirty="0"/>
          </a:p>
        </p:txBody>
      </p:sp>
      <p:sp>
        <p:nvSpPr>
          <p:cNvPr id="3" name="عنصر نائب للمحتوى 2">
            <a:extLst>
              <a:ext uri="{FF2B5EF4-FFF2-40B4-BE49-F238E27FC236}">
                <a16:creationId xmlns:a16="http://schemas.microsoft.com/office/drawing/2014/main" id="{D53A1C0A-C80A-1E22-470E-F78DA9B38CB3}"/>
              </a:ext>
            </a:extLst>
          </p:cNvPr>
          <p:cNvSpPr>
            <a:spLocks noGrp="1"/>
          </p:cNvSpPr>
          <p:nvPr>
            <p:ph idx="1"/>
          </p:nvPr>
        </p:nvSpPr>
        <p:spPr/>
        <p:txBody>
          <a:bodyPr>
            <a:normAutofit fontScale="55000" lnSpcReduction="20000"/>
          </a:bodyPr>
          <a:lstStyle/>
          <a:p>
            <a:r>
              <a:rPr lang="ar-SA" dirty="0">
                <a:solidFill>
                  <a:srgbClr val="7030A0"/>
                </a:solidFill>
              </a:rPr>
              <a:t>ماهية المبادرة وأهميتها :</a:t>
            </a:r>
          </a:p>
          <a:p>
            <a:r>
              <a:rPr lang="ar-SA" dirty="0"/>
              <a:t>المشروع عبارة عن أنشطة فردية تشمل جميع مستويات الطالبات .</a:t>
            </a:r>
          </a:p>
          <a:p>
            <a:r>
              <a:rPr lang="ar-SA" dirty="0"/>
              <a:t>يحتوي النشاط على فقرة قرائية تدار حولها مجموعة من الأسئلة في فروع النحو (استخراج وإعراب وضبط واختيار من متعدد و أكمل الفراغ )على نمط أسئلة الاختبارات القصيرة النهائية . </a:t>
            </a:r>
          </a:p>
          <a:p>
            <a:r>
              <a:rPr lang="ar-SA" dirty="0">
                <a:solidFill>
                  <a:srgbClr val="7030A0"/>
                </a:solidFill>
              </a:rPr>
              <a:t>المستهدفون </a:t>
            </a:r>
            <a:r>
              <a:rPr lang="ar-SA" dirty="0"/>
              <a:t>: الصف التاسع </a:t>
            </a:r>
          </a:p>
          <a:p>
            <a:r>
              <a:rPr lang="ar-SA" dirty="0">
                <a:solidFill>
                  <a:srgbClr val="7030A0"/>
                </a:solidFill>
              </a:rPr>
              <a:t>المنفذون </a:t>
            </a:r>
            <a:r>
              <a:rPr lang="ar-SA" dirty="0"/>
              <a:t>:</a:t>
            </a:r>
            <a:r>
              <a:rPr lang="ar-SA" dirty="0" err="1"/>
              <a:t>أ.عائشة</a:t>
            </a:r>
            <a:r>
              <a:rPr lang="ar-SA" dirty="0"/>
              <a:t> </a:t>
            </a:r>
            <a:r>
              <a:rPr lang="ar-SA" dirty="0" err="1"/>
              <a:t>المقبالي</a:t>
            </a:r>
            <a:r>
              <a:rPr lang="ar-SA" dirty="0"/>
              <a:t> </a:t>
            </a:r>
          </a:p>
          <a:p>
            <a:r>
              <a:rPr lang="ar-SA" dirty="0">
                <a:solidFill>
                  <a:srgbClr val="7030A0"/>
                </a:solidFill>
              </a:rPr>
              <a:t>آلية التنفيذ: </a:t>
            </a:r>
            <a:r>
              <a:rPr lang="ar-SA" dirty="0"/>
              <a:t>تكليف الطالبات بنشاط فردي ومتابعة الحل من قبل المعلمة بتصويب الأخطاء واختيار الطالبات المتفوقات في الإجابة عن الأنشطة المكلفة بها وتكريمهن في نهاية الفصل الدراسي الأول في طابور الصباح . </a:t>
            </a:r>
          </a:p>
          <a:p>
            <a:r>
              <a:rPr lang="ar-SA" dirty="0">
                <a:solidFill>
                  <a:srgbClr val="7030A0"/>
                </a:solidFill>
              </a:rPr>
              <a:t>مبررات المبادرة :</a:t>
            </a:r>
          </a:p>
          <a:p>
            <a:r>
              <a:rPr lang="ar-SA" dirty="0"/>
              <a:t>1- ضعف الطالبات في الإعراب النحوي . </a:t>
            </a:r>
          </a:p>
          <a:p>
            <a:r>
              <a:rPr lang="ar-SA" dirty="0"/>
              <a:t>2- عدم قدرة الطالبات على الإجابة عن أسئلة الاختبارات النهائية الخاصة بالتطبيقات اللغوية بشكل صحيح .</a:t>
            </a:r>
          </a:p>
          <a:p>
            <a:r>
              <a:rPr lang="ar-SA" dirty="0"/>
              <a:t>3- تدني مستوى الطالبات في فرع التطبيقات اللغوية في الاختبارات النهائية . </a:t>
            </a:r>
          </a:p>
          <a:p>
            <a:r>
              <a:rPr lang="ar-SA" dirty="0">
                <a:solidFill>
                  <a:srgbClr val="7030A0"/>
                </a:solidFill>
              </a:rPr>
              <a:t>أهداف المبادرة :</a:t>
            </a:r>
          </a:p>
          <a:p>
            <a:r>
              <a:rPr lang="ar-SA" dirty="0"/>
              <a:t>1- التدريب على أسئلة الاختبارات النهائية . </a:t>
            </a:r>
          </a:p>
          <a:p>
            <a:r>
              <a:rPr lang="ar-SA" dirty="0"/>
              <a:t>2-رفع مستوى الطالبات في الإعراب النحوي </a:t>
            </a:r>
          </a:p>
          <a:p>
            <a:r>
              <a:rPr lang="ar-SA" dirty="0"/>
              <a:t>3- تدريب الطالبات على صيغة الأسئلة في الاختبارات القصيرة أو النهائية . </a:t>
            </a:r>
            <a:endParaRPr lang="ar-OM" dirty="0"/>
          </a:p>
        </p:txBody>
      </p:sp>
    </p:spTree>
    <p:extLst>
      <p:ext uri="{BB962C8B-B14F-4D97-AF65-F5344CB8AC3E}">
        <p14:creationId xmlns:p14="http://schemas.microsoft.com/office/powerpoint/2010/main" val="2784461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221E69CB-F298-D438-31A3-4746E84F9B82}"/>
              </a:ext>
            </a:extLst>
          </p:cNvPr>
          <p:cNvSpPr txBox="1"/>
          <p:nvPr/>
        </p:nvSpPr>
        <p:spPr>
          <a:xfrm>
            <a:off x="91440" y="520512"/>
            <a:ext cx="12100560" cy="6370975"/>
          </a:xfrm>
          <a:prstGeom prst="rect">
            <a:avLst/>
          </a:prstGeom>
          <a:noFill/>
        </p:spPr>
        <p:txBody>
          <a:bodyPr wrap="square">
            <a:spAutoFit/>
          </a:bodyPr>
          <a:lstStyle/>
          <a:p>
            <a:pPr algn="r"/>
            <a:r>
              <a:rPr lang="ar-OM" sz="2400" b="1" dirty="0">
                <a:solidFill>
                  <a:srgbClr val="002060"/>
                </a:solidFill>
              </a:rPr>
              <a:t>عنوان المبادرة </a:t>
            </a:r>
            <a:r>
              <a:rPr lang="ar-OM" sz="2400" b="1">
                <a:solidFill>
                  <a:srgbClr val="002060"/>
                </a:solidFill>
              </a:rPr>
              <a:t>: ( </a:t>
            </a:r>
            <a:r>
              <a:rPr lang="ar-OM" sz="2400" b="1" dirty="0">
                <a:solidFill>
                  <a:srgbClr val="002060"/>
                </a:solidFill>
              </a:rPr>
              <a:t>قراءتي سر تواصلي )</a:t>
            </a:r>
          </a:p>
          <a:p>
            <a:pPr algn="r"/>
            <a:r>
              <a:rPr lang="ar-OM" sz="2400" b="1" dirty="0">
                <a:solidFill>
                  <a:srgbClr val="002060"/>
                </a:solidFill>
              </a:rPr>
              <a:t>-ماهية المبادرة وأهميتها : </a:t>
            </a:r>
          </a:p>
          <a:p>
            <a:pPr algn="r" rtl="1"/>
            <a:r>
              <a:rPr lang="ar-OM" sz="2400" b="1" dirty="0"/>
              <a:t>المشروع هو</a:t>
            </a:r>
            <a:r>
              <a:rPr lang="ar-OM" sz="2400" b="1" dirty="0">
                <a:effectLst/>
                <a:ea typeface="Batang" panose="020B0503020000020004" pitchFamily="18" charset="-127"/>
              </a:rPr>
              <a:t> عبارة عن نصوص قرائية من نماذج اختبارات نهائية  وأنشطة من إعداد المعلمة  تشمل جميع مستويات الطالبات ( ممتازة –جيدة – ضعيفة )  تحتوي أنشطة فهم المقروء حول الدلالة المعجمية – الجذر وأسئلة تتعلق بمضمون النص وأسئلة قدرات عليا ويتم من خلالها تدريب الطالبات عليها  </a:t>
            </a:r>
            <a:r>
              <a:rPr lang="ar-SA" sz="2400" b="1" u="sng" dirty="0">
                <a:effectLst/>
                <a:ea typeface="Batang" panose="020B0503020000020004" pitchFamily="18" charset="-127"/>
              </a:rPr>
              <a:t>.</a:t>
            </a:r>
            <a:r>
              <a:rPr lang="en-US" sz="2400" b="1" dirty="0"/>
              <a:t> </a:t>
            </a:r>
            <a:r>
              <a:rPr lang="ar-OM" sz="2400" b="1" dirty="0"/>
              <a:t>وتلصق الأوراق في الدفتر الخاص بالمادة </a:t>
            </a:r>
            <a:r>
              <a:rPr lang="ar-OM" sz="2400" b="1" dirty="0">
                <a:solidFill>
                  <a:schemeClr val="bg2">
                    <a:lumMod val="25000"/>
                  </a:schemeClr>
                </a:solidFill>
              </a:rPr>
              <a:t>.</a:t>
            </a:r>
          </a:p>
          <a:p>
            <a:pPr algn="r" rtl="1"/>
            <a:r>
              <a:rPr lang="ar-OM" sz="2400" b="1" dirty="0">
                <a:solidFill>
                  <a:srgbClr val="002060"/>
                </a:solidFill>
              </a:rPr>
              <a:t>-المستهدفون :</a:t>
            </a:r>
          </a:p>
          <a:p>
            <a:pPr algn="r" rtl="1"/>
            <a:r>
              <a:rPr lang="ar-OM" sz="2400" b="1" dirty="0">
                <a:solidFill>
                  <a:schemeClr val="bg2">
                    <a:lumMod val="25000"/>
                  </a:schemeClr>
                </a:solidFill>
              </a:rPr>
              <a:t>-طالبات الصف الثامن </a:t>
            </a:r>
          </a:p>
          <a:p>
            <a:pPr algn="r" rtl="1"/>
            <a:r>
              <a:rPr lang="ar-OM" sz="2400" b="1" dirty="0">
                <a:solidFill>
                  <a:srgbClr val="002060"/>
                </a:solidFill>
              </a:rPr>
              <a:t>-المنفذون</a:t>
            </a:r>
            <a:r>
              <a:rPr lang="ar-OM" sz="2400" b="1" dirty="0">
                <a:solidFill>
                  <a:srgbClr val="0070C0"/>
                </a:solidFill>
              </a:rPr>
              <a:t> </a:t>
            </a:r>
            <a:r>
              <a:rPr lang="ar-OM" sz="2400" b="1" dirty="0">
                <a:solidFill>
                  <a:schemeClr val="bg2">
                    <a:lumMod val="25000"/>
                  </a:schemeClr>
                </a:solidFill>
              </a:rPr>
              <a:t>:أ. فاطمة البلوشية </a:t>
            </a:r>
          </a:p>
          <a:p>
            <a:pPr algn="r" rtl="1"/>
            <a:r>
              <a:rPr lang="ar-OM" sz="2400" b="1" dirty="0">
                <a:solidFill>
                  <a:srgbClr val="002060"/>
                </a:solidFill>
              </a:rPr>
              <a:t>-آلية التنفيذ </a:t>
            </a:r>
            <a:r>
              <a:rPr lang="ar-OM" sz="2400" b="1" dirty="0">
                <a:solidFill>
                  <a:srgbClr val="0070C0"/>
                </a:solidFill>
              </a:rPr>
              <a:t>:</a:t>
            </a:r>
            <a:r>
              <a:rPr lang="ar-OM" sz="2400" b="1" dirty="0"/>
              <a:t>تكليف الطالبات بالإجابة عن نماذج لفهم المقروء بشكل فردي ومتابعة الحل من قبل المعلمة وتصويب الأخطاء  وتقديم التغذية الراجعة لهن واختيار الطالبات المتميزات في الإجابة عن الأنشطة التدريبية المكلف بها وتكريمهن في </a:t>
            </a:r>
            <a:r>
              <a:rPr lang="ar-OM" sz="2400" b="1" dirty="0" err="1"/>
              <a:t>الطابورالصباحي</a:t>
            </a:r>
            <a:r>
              <a:rPr lang="ar-OM" sz="2400" b="1" dirty="0"/>
              <a:t> في نهاية الفصل الدراسي الأول وتحفيز بقية الطالبات ...</a:t>
            </a:r>
          </a:p>
          <a:p>
            <a:pPr algn="r"/>
            <a:r>
              <a:rPr lang="ar-OM" sz="2400" b="1" dirty="0"/>
              <a:t>-</a:t>
            </a:r>
            <a:r>
              <a:rPr lang="ar-OM" sz="2400" b="1" dirty="0">
                <a:solidFill>
                  <a:srgbClr val="002060"/>
                </a:solidFill>
              </a:rPr>
              <a:t>مبررات المشروع :</a:t>
            </a:r>
          </a:p>
          <a:p>
            <a:pPr algn="r"/>
            <a:r>
              <a:rPr lang="ar-OM" sz="2400" b="1" dirty="0"/>
              <a:t>1-ضعف الطالبات في الإجابة عن أسئلة الدلالة المعجمية .</a:t>
            </a:r>
          </a:p>
          <a:p>
            <a:pPr algn="r"/>
            <a:r>
              <a:rPr lang="ar-OM" sz="2400" b="1" dirty="0"/>
              <a:t>2-عدم قدرة الطالبات على الإجابة عن أسئلة الاختبارات النهائية  المتعلقة بالقدرات العليا وأبداء الرأي بشكل صحيح .</a:t>
            </a:r>
          </a:p>
          <a:p>
            <a:pPr algn="r"/>
            <a:r>
              <a:rPr lang="ar-OM" sz="2400" b="1" dirty="0">
                <a:solidFill>
                  <a:srgbClr val="002060"/>
                </a:solidFill>
              </a:rPr>
              <a:t>-أهداف المبادرة</a:t>
            </a:r>
            <a:r>
              <a:rPr lang="ar-OM" sz="2400" b="1" dirty="0">
                <a:solidFill>
                  <a:srgbClr val="0070C0"/>
                </a:solidFill>
              </a:rPr>
              <a:t>:</a:t>
            </a:r>
          </a:p>
          <a:p>
            <a:pPr algn="r"/>
            <a:r>
              <a:rPr lang="ar-OM" sz="2400" b="1" dirty="0"/>
              <a:t>1-التدريب على نماذج أسئلة الاختبارات النهائية.</a:t>
            </a:r>
          </a:p>
          <a:p>
            <a:pPr algn="r"/>
            <a:r>
              <a:rPr lang="ar-OM" sz="2400" b="1" dirty="0"/>
              <a:t>3-رفع مستوى الطالبات في فهم المقروء.</a:t>
            </a:r>
          </a:p>
        </p:txBody>
      </p:sp>
    </p:spTree>
    <p:extLst>
      <p:ext uri="{BB962C8B-B14F-4D97-AF65-F5344CB8AC3E}">
        <p14:creationId xmlns:p14="http://schemas.microsoft.com/office/powerpoint/2010/main" val="405080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EE8F2F1-577A-D28C-546F-76BF5D117481}"/>
              </a:ext>
            </a:extLst>
          </p:cNvPr>
          <p:cNvSpPr>
            <a:spLocks noGrp="1"/>
          </p:cNvSpPr>
          <p:nvPr>
            <p:ph type="title"/>
          </p:nvPr>
        </p:nvSpPr>
        <p:spPr/>
        <p:txBody>
          <a:bodyPr/>
          <a:lstStyle/>
          <a:p>
            <a:endParaRPr lang="ar-OM"/>
          </a:p>
        </p:txBody>
      </p:sp>
      <p:sp>
        <p:nvSpPr>
          <p:cNvPr id="3" name="عنصر نائب للمحتوى 2">
            <a:extLst>
              <a:ext uri="{FF2B5EF4-FFF2-40B4-BE49-F238E27FC236}">
                <a16:creationId xmlns:a16="http://schemas.microsoft.com/office/drawing/2014/main" id="{BD71E614-E1CA-3448-8D00-64DB95B31A54}"/>
              </a:ext>
            </a:extLst>
          </p:cNvPr>
          <p:cNvSpPr>
            <a:spLocks noGrp="1"/>
          </p:cNvSpPr>
          <p:nvPr>
            <p:ph idx="1"/>
          </p:nvPr>
        </p:nvSpPr>
        <p:spPr/>
        <p:txBody>
          <a:bodyPr/>
          <a:lstStyle/>
          <a:p>
            <a:endParaRPr lang="ar-OM"/>
          </a:p>
        </p:txBody>
      </p:sp>
    </p:spTree>
    <p:extLst>
      <p:ext uri="{BB962C8B-B14F-4D97-AF65-F5344CB8AC3E}">
        <p14:creationId xmlns:p14="http://schemas.microsoft.com/office/powerpoint/2010/main" val="328771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C2328F-2986-2621-28F0-3094E573309E}"/>
              </a:ext>
            </a:extLst>
          </p:cNvPr>
          <p:cNvSpPr>
            <a:spLocks noGrp="1"/>
          </p:cNvSpPr>
          <p:nvPr>
            <p:ph type="title"/>
          </p:nvPr>
        </p:nvSpPr>
        <p:spPr/>
        <p:txBody>
          <a:bodyPr/>
          <a:lstStyle/>
          <a:p>
            <a:endParaRPr lang="ar-OM"/>
          </a:p>
        </p:txBody>
      </p:sp>
      <p:sp>
        <p:nvSpPr>
          <p:cNvPr id="3" name="عنصر نائب للمحتوى 2">
            <a:extLst>
              <a:ext uri="{FF2B5EF4-FFF2-40B4-BE49-F238E27FC236}">
                <a16:creationId xmlns:a16="http://schemas.microsoft.com/office/drawing/2014/main" id="{9B71232A-74AF-2057-0C4C-822EFBC07E81}"/>
              </a:ext>
            </a:extLst>
          </p:cNvPr>
          <p:cNvSpPr>
            <a:spLocks noGrp="1"/>
          </p:cNvSpPr>
          <p:nvPr>
            <p:ph idx="1"/>
          </p:nvPr>
        </p:nvSpPr>
        <p:spPr/>
        <p:txBody>
          <a:bodyPr/>
          <a:lstStyle/>
          <a:p>
            <a:endParaRPr lang="ar-OM"/>
          </a:p>
        </p:txBody>
      </p:sp>
    </p:spTree>
    <p:extLst>
      <p:ext uri="{BB962C8B-B14F-4D97-AF65-F5344CB8AC3E}">
        <p14:creationId xmlns:p14="http://schemas.microsoft.com/office/powerpoint/2010/main" val="179827757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1241</TotalTime>
  <Words>1071</Words>
  <Application>Microsoft Office PowerPoint</Application>
  <PresentationFormat>شاشة عريضة</PresentationFormat>
  <Paragraphs>99</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Calibri</vt:lpstr>
      <vt:lpstr>Calibri Light</vt:lpstr>
      <vt:lpstr>Century Gothic</vt:lpstr>
      <vt:lpstr>نسق Office</vt:lpstr>
      <vt:lpstr>عرض تقديمي في PowerPoint</vt:lpstr>
      <vt:lpstr>عرض تقديمي في PowerPoint</vt:lpstr>
      <vt:lpstr>عنوان المبادرة: (قطوف نحوية ) </vt:lpstr>
      <vt:lpstr>عرض تقديمي في PowerPoint</vt:lpstr>
      <vt:lpstr>عنوان المبادرة : (بالإعراب نسمو ونرتقي ) </vt:lpstr>
      <vt:lpstr>عنوان المبادرة :(نحو إعراب ميسر )</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السحب البيضاء</dc:creator>
  <cp:lastModifiedBy>hp</cp:lastModifiedBy>
  <cp:revision>15</cp:revision>
  <dcterms:created xsi:type="dcterms:W3CDTF">2024-09-27T06:55:14Z</dcterms:created>
  <dcterms:modified xsi:type="dcterms:W3CDTF">2024-10-06T20:12:18Z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15af2f3-15c0-42f7-aff1-8120ca254967_Enabled">
    <vt:lpwstr>true</vt:lpwstr>
  </property>
  <property fmtid="{D5CDD505-2E9C-101B-9397-08002B2CF9AE}" pid="3" name="MSIP_Label_c15af2f3-15c0-42f7-aff1-8120ca254967_SetDate">
    <vt:lpwstr>2024-10-05T20:38:22Z</vt:lpwstr>
  </property>
  <property fmtid="{D5CDD505-2E9C-101B-9397-08002B2CF9AE}" pid="4" name="MSIP_Label_c15af2f3-15c0-42f7-aff1-8120ca254967_Method">
    <vt:lpwstr>Standard</vt:lpwstr>
  </property>
  <property fmtid="{D5CDD505-2E9C-101B-9397-08002B2CF9AE}" pid="5" name="MSIP_Label_c15af2f3-15c0-42f7-aff1-8120ca254967_Name">
    <vt:lpwstr>defa4170-0d19-0005-0004-bc88714345d2</vt:lpwstr>
  </property>
  <property fmtid="{D5CDD505-2E9C-101B-9397-08002B2CF9AE}" pid="6" name="MSIP_Label_c15af2f3-15c0-42f7-aff1-8120ca254967_SiteId">
    <vt:lpwstr>04b4cb5d-cc41-401f-bd9d-4ca8a31a5c2f</vt:lpwstr>
  </property>
  <property fmtid="{D5CDD505-2E9C-101B-9397-08002B2CF9AE}" pid="7" name="MSIP_Label_c15af2f3-15c0-42f7-aff1-8120ca254967_ActionId">
    <vt:lpwstr>bd9b2e7f-711b-4cb6-abd3-ff638978d4f7</vt:lpwstr>
  </property>
  <property fmtid="{D5CDD505-2E9C-101B-9397-08002B2CF9AE}" pid="8" name="MSIP_Label_c15af2f3-15c0-42f7-aff1-8120ca254967_ContentBits">
    <vt:lpwstr>0</vt:lpwstr>
  </property>
</Properties>
</file>