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22" r:id="rId2"/>
    <p:sldId id="536" r:id="rId3"/>
    <p:sldId id="523" r:id="rId4"/>
    <p:sldId id="537" r:id="rId5"/>
    <p:sldId id="364" r:id="rId6"/>
    <p:sldId id="519" r:id="rId7"/>
    <p:sldId id="507" r:id="rId8"/>
    <p:sldId id="514" r:id="rId9"/>
    <p:sldId id="517" r:id="rId10"/>
    <p:sldId id="368" r:id="rId11"/>
    <p:sldId id="518" r:id="rId12"/>
    <p:sldId id="526" r:id="rId13"/>
    <p:sldId id="531" r:id="rId14"/>
    <p:sldId id="532" r:id="rId15"/>
    <p:sldId id="535" r:id="rId16"/>
    <p:sldId id="533" r:id="rId17"/>
    <p:sldId id="534" r:id="rId18"/>
    <p:sldId id="510" r:id="rId19"/>
    <p:sldId id="528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80" d="100"/>
          <a:sy n="80" d="100"/>
        </p:scale>
        <p:origin x="249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9249-4ACD-4E98-ACEB-5E98A85AC89E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A1E0A-F77F-44A4-ADD9-860C0A27AF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95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C5B51-1D11-44E0-8E06-C9500E2E9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59D2C-0D81-4400-B46E-CDB68BC91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0D48B-F5FF-4172-AFD3-059E27D4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D37C52-CA89-4A95-AFE5-C5BCD56F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4D521-ECFE-4582-B2B6-BBD77282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34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2D9CF-FE00-4B10-B1C8-57E6DAA0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972A66-0CFC-4E5A-9C18-15783C029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9C428-84D8-452A-A5C4-69E3B73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58713F-7495-4815-9B49-883870AC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706F7-B539-44FF-865D-CD419686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7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596662-186D-482B-B51F-0DAD9EF1A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93FA4F-0FAD-41A4-98A6-0F623028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FB6351-DB3D-4FCC-ADEB-57B4EAA0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0588F0-50FB-488A-8212-CEB32B52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F7C038-5144-4FC8-BA4D-6E1AA61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86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C8B55-3CAB-449E-B9BE-D0781A7E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D832A-1D16-4B8A-8377-DBACBADF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F5F083-6D3F-418F-B82A-EEB559B0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EF877-B88A-4EBE-98F4-3EE7A8C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DB798-88F8-45C2-A13D-3C47DC4A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1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25A46-8D70-41A7-A750-4180E036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E77A06-2C34-46F5-8496-DBEEC781F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CD11F-058E-4D10-9FDE-EA072818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39A841-220F-43E1-89AF-F6617322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40C52-5A67-462E-9444-51867357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9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9760C-9704-4055-A586-01FFC77D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61D52-1BD2-435B-9AE8-05C407E83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3C23BB-E82C-4B61-A90D-41802C814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29BC52-CC84-40BC-BAD8-736C8EDB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D6B6D-7B7E-429F-BDA8-F44C5560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4515AE-B892-4DCB-81A0-D0BB6EF6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15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601BE-0B7B-466F-AF45-810AC386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FD76D-B284-45F3-897B-E35DB56C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C2C52A-BE98-4AEB-A7B9-E60411595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F44929-E36F-4F34-9853-3AF8DAF3E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F496F0-0152-4E26-8A44-523D4744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CF676B-08F1-436B-9F13-F6B94143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0A210D-DABB-47CA-9450-6C5F8E96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3AA9C7-D2F3-44A1-B743-8CC6CAD6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1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DC2ED-3643-43E5-8A20-1D3AD3A4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F160B8-A51B-4578-9951-66C3AD39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3FCC4-6E62-4924-AB28-1B4ABF0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94B5E6-B9A2-442A-ABB2-7352BED2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27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82E97D-F70C-4C6C-859A-6EE1AF50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0664F2-2C7E-4A8F-97EF-D730D331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8D029F-FC1F-43FE-A1D9-47B36EA1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9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95A51-7291-4CE3-BB5F-8DAFC5C9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0BAF8-3C53-44D0-9F98-9BF13E85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D605B6-075B-4795-AD8D-E8F707AE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08CB16-F68B-4454-887E-7B08D029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B8EC4-1ABB-464B-9C4E-498E7B16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294BD-6C8B-40A0-8D53-52554AC5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6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BF92-9434-4D68-B83D-A0D1E98C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9C41F2-FE4C-4B26-A8F5-3133575F1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A246CD-AFAA-4F8D-BFDD-4759C3FB7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7700F-C17C-479C-A57B-B7F0723D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50C65C-57AF-4CDE-B6E9-83132457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350CA-9766-45C0-8591-DCFA22DE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73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695686-B425-47CF-BDA9-94F93F30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30ED-04FB-4C25-B5FD-F2EB78F1C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1E207-DF7E-428D-ADA0-0D040A617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770A-483B-4DA3-BE47-0DC36DED17C2}" type="datetimeFigureOut">
              <a:rPr lang="es-MX" smtClean="0"/>
              <a:t>09/03/2025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AAE3A-E840-4B0A-808C-CAE5329B0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BF454-B116-4BA2-BA42-1497D9F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1D59-EAEE-4788-B37D-26DE12AF15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4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0E087DA4-A9A0-4A99-86AD-D96086241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 r="9091" b="433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184450-1FB7-4C50-89E5-32BA623524FC}"/>
              </a:ext>
            </a:extLst>
          </p:cNvPr>
          <p:cNvSpPr txBox="1">
            <a:spLocks/>
          </p:cNvSpPr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dirty="0">
                <a:latin typeface="Candara Light" panose="020E0502030303020204" pitchFamily="34" charset="0"/>
              </a:rPr>
              <a:t>Hunters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adroTexto 67">
            <a:extLst>
              <a:ext uri="{FF2B5EF4-FFF2-40B4-BE49-F238E27FC236}">
                <a16:creationId xmlns:a16="http://schemas.microsoft.com/office/drawing/2014/main" id="{9F40A7F5-8C8A-4714-AFF2-8D59D0A868AB}"/>
              </a:ext>
            </a:extLst>
          </p:cNvPr>
          <p:cNvSpPr txBox="1"/>
          <p:nvPr/>
        </p:nvSpPr>
        <p:spPr>
          <a:xfrm>
            <a:off x="4696379" y="233194"/>
            <a:ext cx="282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Candara Light" panose="020E0502030303020204" pitchFamily="34" charset="0"/>
              </a:rPr>
              <a:t>Teorías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5012D26-0F20-42A3-861C-33860ECB390D}"/>
              </a:ext>
            </a:extLst>
          </p:cNvPr>
          <p:cNvSpPr/>
          <p:nvPr/>
        </p:nvSpPr>
        <p:spPr>
          <a:xfrm>
            <a:off x="457458" y="1059076"/>
            <a:ext cx="463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D22E32-F0FE-4029-8B80-4A0137D79955}"/>
              </a:ext>
            </a:extLst>
          </p:cNvPr>
          <p:cNvSpPr txBox="1"/>
          <p:nvPr/>
        </p:nvSpPr>
        <p:spPr>
          <a:xfrm>
            <a:off x="116598" y="1583323"/>
            <a:ext cx="393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ndara Light" panose="020E0502030303020204" pitchFamily="34" charset="0"/>
              </a:rPr>
              <a:t>¿Qué, cómo, cuándo, dónde?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B63DFE-6916-4A6A-A274-4AD6FAF23073}"/>
              </a:ext>
            </a:extLst>
          </p:cNvPr>
          <p:cNvSpPr/>
          <p:nvPr/>
        </p:nvSpPr>
        <p:spPr>
          <a:xfrm>
            <a:off x="456433" y="2420445"/>
            <a:ext cx="463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7B1D7C-9249-4754-9D81-4E2E5BE8ACBF}"/>
              </a:ext>
            </a:extLst>
          </p:cNvPr>
          <p:cNvSpPr txBox="1"/>
          <p:nvPr/>
        </p:nvSpPr>
        <p:spPr>
          <a:xfrm>
            <a:off x="121711" y="3098118"/>
            <a:ext cx="370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ndara Light" panose="020E0502030303020204" pitchFamily="34" charset="0"/>
              </a:rPr>
              <a:t>¿Cuál, porqué, para qué?</a:t>
            </a:r>
          </a:p>
          <a:p>
            <a:r>
              <a:rPr lang="es-MX" b="1" dirty="0">
                <a:latin typeface="Candara Light" panose="020E0502030303020204" pitchFamily="34" charset="0"/>
              </a:rPr>
              <a:t>Motivador ($, Brand, Mercado)  </a:t>
            </a:r>
            <a:endParaRPr lang="es-MX" sz="2400" b="1" dirty="0">
              <a:latin typeface="Candara Light" panose="020E0502030303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07E838-7699-405C-A86D-22D48767E6A7}"/>
              </a:ext>
            </a:extLst>
          </p:cNvPr>
          <p:cNvSpPr/>
          <p:nvPr/>
        </p:nvSpPr>
        <p:spPr>
          <a:xfrm>
            <a:off x="455408" y="4143897"/>
            <a:ext cx="342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7D1CBC-D5EB-46DD-ABFE-502654FC90FF}"/>
              </a:ext>
            </a:extLst>
          </p:cNvPr>
          <p:cNvSpPr txBox="1"/>
          <p:nvPr/>
        </p:nvSpPr>
        <p:spPr>
          <a:xfrm>
            <a:off x="120686" y="4772475"/>
            <a:ext cx="3806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Prioridades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Expectativa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Alcance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Posible solución</a:t>
            </a: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38842BB5-CEDF-4DB0-AD03-DBEB0C5BA215}"/>
              </a:ext>
            </a:extLst>
          </p:cNvPr>
          <p:cNvSpPr/>
          <p:nvPr/>
        </p:nvSpPr>
        <p:spPr>
          <a:xfrm>
            <a:off x="3995127" y="941080"/>
            <a:ext cx="142783" cy="5527226"/>
          </a:xfrm>
          <a:prstGeom prst="rightBrace">
            <a:avLst>
              <a:gd name="adj1" fmla="val 8333"/>
              <a:gd name="adj2" fmla="val 4907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Candara Light" panose="020E0502030303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3D077F4-BBF7-451F-A7AF-352A6AD562F2}"/>
              </a:ext>
            </a:extLst>
          </p:cNvPr>
          <p:cNvSpPr/>
          <p:nvPr/>
        </p:nvSpPr>
        <p:spPr>
          <a:xfrm>
            <a:off x="4946601" y="1500237"/>
            <a:ext cx="463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Lectura del cliente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1235558-927E-4AD2-9F71-56BA8B816B70}"/>
              </a:ext>
            </a:extLst>
          </p:cNvPr>
          <p:cNvSpPr txBox="1"/>
          <p:nvPr/>
        </p:nvSpPr>
        <p:spPr>
          <a:xfrm>
            <a:off x="4624156" y="2428858"/>
            <a:ext cx="536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Identificar si es aterrizado o disperso.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1E65E7-6D35-4F0F-983B-9C1403E63EB0}"/>
              </a:ext>
            </a:extLst>
          </p:cNvPr>
          <p:cNvSpPr txBox="1"/>
          <p:nvPr/>
        </p:nvSpPr>
        <p:spPr>
          <a:xfrm>
            <a:off x="4629268" y="2912656"/>
            <a:ext cx="710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Rol de la persona (Decisor, Influenciador, Usuario).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61CC66-6C5D-4356-AA61-DB74C45A8383}"/>
              </a:ext>
            </a:extLst>
          </p:cNvPr>
          <p:cNvSpPr txBox="1"/>
          <p:nvPr/>
        </p:nvSpPr>
        <p:spPr>
          <a:xfrm>
            <a:off x="4628243" y="3384180"/>
            <a:ext cx="67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Prioridad vs Decisión (Factores).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1C0A70-2C45-4B92-932D-F449233AC577}"/>
              </a:ext>
            </a:extLst>
          </p:cNvPr>
          <p:cNvSpPr txBox="1"/>
          <p:nvPr/>
        </p:nvSpPr>
        <p:spPr>
          <a:xfrm>
            <a:off x="4627218" y="3849567"/>
            <a:ext cx="67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Expectativa vs Soluciones.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9929DB3-191F-4065-86D2-A1111DC1891D}"/>
              </a:ext>
            </a:extLst>
          </p:cNvPr>
          <p:cNvSpPr txBox="1"/>
          <p:nvPr/>
        </p:nvSpPr>
        <p:spPr>
          <a:xfrm>
            <a:off x="4632330" y="4314954"/>
            <a:ext cx="677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b="1" dirty="0">
                <a:latin typeface="Candara Light" panose="020E0502030303020204" pitchFamily="34" charset="0"/>
              </a:rPr>
              <a:t>Cruce por cuadrantes de PAV.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849D2D2-9030-4E7B-9541-9602D56746F9}"/>
              </a:ext>
            </a:extLst>
          </p:cNvPr>
          <p:cNvSpPr txBox="1"/>
          <p:nvPr/>
        </p:nvSpPr>
        <p:spPr>
          <a:xfrm>
            <a:off x="116598" y="134940"/>
            <a:ext cx="609506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Sondeo Efectivo</a:t>
            </a:r>
          </a:p>
        </p:txBody>
      </p:sp>
    </p:spTree>
    <p:extLst>
      <p:ext uri="{BB962C8B-B14F-4D97-AF65-F5344CB8AC3E}">
        <p14:creationId xmlns:p14="http://schemas.microsoft.com/office/powerpoint/2010/main" val="24411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  <p:bldP spid="13" grpId="0"/>
      <p:bldP spid="14" grpId="0"/>
      <p:bldP spid="10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86521F5-D01E-4B39-BF99-BFAF85D349C5}"/>
              </a:ext>
            </a:extLst>
          </p:cNvPr>
          <p:cNvSpPr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Estructura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8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562BC7-41FF-4515-BF0D-C654DA36EA16}"/>
              </a:ext>
            </a:extLst>
          </p:cNvPr>
          <p:cNvSpPr txBox="1"/>
          <p:nvPr/>
        </p:nvSpPr>
        <p:spPr>
          <a:xfrm>
            <a:off x="6693647" y="2249454"/>
            <a:ext cx="5289176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¿Cuál es nuestro objetivo?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FF33C4B-5BE4-4D8E-8A0D-9D0542FE9DA4}"/>
              </a:ext>
            </a:extLst>
          </p:cNvPr>
          <p:cNvGrpSpPr/>
          <p:nvPr/>
        </p:nvGrpSpPr>
        <p:grpSpPr>
          <a:xfrm>
            <a:off x="274918" y="-723153"/>
            <a:ext cx="6663765" cy="7336657"/>
            <a:chOff x="274918" y="-723153"/>
            <a:chExt cx="6663765" cy="7336657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F5DB73E-05AF-47CE-B75F-F0F054B0FE19}"/>
                </a:ext>
              </a:extLst>
            </p:cNvPr>
            <p:cNvSpPr txBox="1"/>
            <p:nvPr/>
          </p:nvSpPr>
          <p:spPr>
            <a:xfrm>
              <a:off x="274918" y="-723153"/>
              <a:ext cx="3835400" cy="6247864"/>
            </a:xfrm>
            <a:prstGeom prst="rect">
              <a:avLst/>
            </a:prstGeom>
            <a:noFill/>
            <a:effectLst>
              <a:outerShdw blurRad="50800" dist="584200" dir="2520000" algn="l" rotWithShape="0">
                <a:schemeClr val="tx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MX" sz="400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¿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339CCF4-C4DA-4C53-A8C9-D2575D1045EB}"/>
                </a:ext>
              </a:extLst>
            </p:cNvPr>
            <p:cNvSpPr txBox="1"/>
            <p:nvPr/>
          </p:nvSpPr>
          <p:spPr>
            <a:xfrm>
              <a:off x="3148107" y="365640"/>
              <a:ext cx="3790576" cy="6247864"/>
            </a:xfrm>
            <a:prstGeom prst="rect">
              <a:avLst/>
            </a:prstGeom>
            <a:noFill/>
            <a:effectLst>
              <a:outerShdw blurRad="50800" dist="584200" dir="2520000" algn="l" rotWithShape="0">
                <a:schemeClr val="tx1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sz="4800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s-MX" sz="40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6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262A3D-D562-45A8-9ECE-D0FF49029166}"/>
              </a:ext>
            </a:extLst>
          </p:cNvPr>
          <p:cNvSpPr/>
          <p:nvPr/>
        </p:nvSpPr>
        <p:spPr>
          <a:xfrm>
            <a:off x="0" y="0"/>
            <a:ext cx="625067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2B92BE-91AB-4334-B67B-99340048701F}"/>
              </a:ext>
            </a:extLst>
          </p:cNvPr>
          <p:cNvSpPr txBox="1"/>
          <p:nvPr/>
        </p:nvSpPr>
        <p:spPr>
          <a:xfrm>
            <a:off x="118190" y="146894"/>
            <a:ext cx="2168031" cy="3062377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9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123D4A-7EE8-43E1-AC5A-F660FF4CAA8A}"/>
              </a:ext>
            </a:extLst>
          </p:cNvPr>
          <p:cNvSpPr txBox="1"/>
          <p:nvPr/>
        </p:nvSpPr>
        <p:spPr>
          <a:xfrm>
            <a:off x="1336059" y="475807"/>
            <a:ext cx="4759941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Objetivo Crítico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0CB045-58A6-47A6-8C2A-427153CC2B87}"/>
              </a:ext>
            </a:extLst>
          </p:cNvPr>
          <p:cNvSpPr txBox="1"/>
          <p:nvPr/>
        </p:nvSpPr>
        <p:spPr>
          <a:xfrm>
            <a:off x="703457" y="3857971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6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Vender a nuevos clientes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6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Cuidar a su base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6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Mejorar su utilidad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6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Cobrar en menos tiempo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4ECA9F-B64B-4DF6-9507-496C27D8522C}"/>
              </a:ext>
            </a:extLst>
          </p:cNvPr>
          <p:cNvSpPr txBox="1"/>
          <p:nvPr/>
        </p:nvSpPr>
        <p:spPr>
          <a:xfrm>
            <a:off x="9964803" y="86968"/>
            <a:ext cx="2168031" cy="3062377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9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E6F315-722D-4FD2-ADC3-C710726B3B59}"/>
              </a:ext>
            </a:extLst>
          </p:cNvPr>
          <p:cNvSpPr txBox="1"/>
          <p:nvPr/>
        </p:nvSpPr>
        <p:spPr>
          <a:xfrm>
            <a:off x="6207057" y="475806"/>
            <a:ext cx="3897015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Activadores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021BD7-01A2-40B2-918A-80F18C6C4252}"/>
              </a:ext>
            </a:extLst>
          </p:cNvPr>
          <p:cNvSpPr txBox="1"/>
          <p:nvPr/>
        </p:nvSpPr>
        <p:spPr>
          <a:xfrm>
            <a:off x="6492202" y="3149345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Evitar el dolor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Aumentar la satisfacción</a:t>
            </a:r>
          </a:p>
        </p:txBody>
      </p:sp>
    </p:spTree>
    <p:extLst>
      <p:ext uri="{BB962C8B-B14F-4D97-AF65-F5344CB8AC3E}">
        <p14:creationId xmlns:p14="http://schemas.microsoft.com/office/powerpoint/2010/main" val="27163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262A3D-D562-45A8-9ECE-D0FF49029166}"/>
              </a:ext>
            </a:extLst>
          </p:cNvPr>
          <p:cNvSpPr/>
          <p:nvPr/>
        </p:nvSpPr>
        <p:spPr>
          <a:xfrm>
            <a:off x="0" y="0"/>
            <a:ext cx="625067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2B92BE-91AB-4334-B67B-99340048701F}"/>
              </a:ext>
            </a:extLst>
          </p:cNvPr>
          <p:cNvSpPr txBox="1"/>
          <p:nvPr/>
        </p:nvSpPr>
        <p:spPr>
          <a:xfrm>
            <a:off x="118190" y="146894"/>
            <a:ext cx="2168031" cy="3062377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9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123D4A-7EE8-43E1-AC5A-F660FF4CAA8A}"/>
              </a:ext>
            </a:extLst>
          </p:cNvPr>
          <p:cNvSpPr txBox="1"/>
          <p:nvPr/>
        </p:nvSpPr>
        <p:spPr>
          <a:xfrm>
            <a:off x="1411008" y="824782"/>
            <a:ext cx="4759941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Usa tus diferenciadores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0CB045-58A6-47A6-8C2A-427153CC2B87}"/>
              </a:ext>
            </a:extLst>
          </p:cNvPr>
          <p:cNvSpPr txBox="1"/>
          <p:nvPr/>
        </p:nvSpPr>
        <p:spPr>
          <a:xfrm>
            <a:off x="653487" y="4295303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Diferenciadores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Entregables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solidFill>
                  <a:schemeClr val="bg1"/>
                </a:solidFill>
                <a:latin typeface="Candara Light" panose="020E0502030303020204" pitchFamily="34" charset="0"/>
                <a:ea typeface="+mj-ea"/>
                <a:cs typeface="+mj-cs"/>
              </a:rPr>
              <a:t>Beneficios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endParaRPr lang="en-US" sz="2800" b="1" dirty="0">
              <a:ln w="0"/>
              <a:solidFill>
                <a:schemeClr val="bg1"/>
              </a:solidFill>
              <a:latin typeface="Candara Light" panose="020E0502030303020204" pitchFamily="34" charset="0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4ECA9F-B64B-4DF6-9507-496C27D8522C}"/>
              </a:ext>
            </a:extLst>
          </p:cNvPr>
          <p:cNvSpPr txBox="1"/>
          <p:nvPr/>
        </p:nvSpPr>
        <p:spPr>
          <a:xfrm>
            <a:off x="9964803" y="129958"/>
            <a:ext cx="2168031" cy="3062377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9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E6F315-722D-4FD2-ADC3-C710726B3B59}"/>
              </a:ext>
            </a:extLst>
          </p:cNvPr>
          <p:cNvSpPr txBox="1"/>
          <p:nvPr/>
        </p:nvSpPr>
        <p:spPr>
          <a:xfrm>
            <a:off x="6191653" y="735113"/>
            <a:ext cx="3897015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Ordena tu mensaje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021BD7-01A2-40B2-918A-80F18C6C4252}"/>
              </a:ext>
            </a:extLst>
          </p:cNvPr>
          <p:cNvSpPr txBox="1"/>
          <p:nvPr/>
        </p:nvSpPr>
        <p:spPr>
          <a:xfrm>
            <a:off x="6758333" y="4288933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Empieza con el porqué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Indica el cómo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Marca el paso siguiente</a:t>
            </a: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Define el cuándo</a:t>
            </a:r>
          </a:p>
        </p:txBody>
      </p:sp>
    </p:spTree>
    <p:extLst>
      <p:ext uri="{BB962C8B-B14F-4D97-AF65-F5344CB8AC3E}">
        <p14:creationId xmlns:p14="http://schemas.microsoft.com/office/powerpoint/2010/main" val="16449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37D5F09-053A-4AEE-B6DD-ACF2758D58A1}"/>
              </a:ext>
            </a:extLst>
          </p:cNvPr>
          <p:cNvSpPr/>
          <p:nvPr/>
        </p:nvSpPr>
        <p:spPr>
          <a:xfrm>
            <a:off x="1" y="0"/>
            <a:ext cx="3786626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56494C-1AE8-415F-8B2E-61ABAA4BF05A}"/>
              </a:ext>
            </a:extLst>
          </p:cNvPr>
          <p:cNvSpPr txBox="1"/>
          <p:nvPr/>
        </p:nvSpPr>
        <p:spPr>
          <a:xfrm>
            <a:off x="607630" y="859234"/>
            <a:ext cx="2168031" cy="4370427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7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869FA9-7B79-486C-8E85-5E9EB5C9D02D}"/>
              </a:ext>
            </a:extLst>
          </p:cNvPr>
          <p:cNvSpPr txBox="1"/>
          <p:nvPr/>
        </p:nvSpPr>
        <p:spPr>
          <a:xfrm>
            <a:off x="6281124" y="261085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Elige el contacto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DD0D03-4DFC-41D7-8604-29D5062BD84B}"/>
              </a:ext>
            </a:extLst>
          </p:cNvPr>
          <p:cNvSpPr txBox="1"/>
          <p:nvPr/>
        </p:nvSpPr>
        <p:spPr>
          <a:xfrm>
            <a:off x="6287668" y="1019346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Construye confianza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F06BE-1F52-4533-A082-7E8627F2871F}"/>
              </a:ext>
            </a:extLst>
          </p:cNvPr>
          <p:cNvSpPr txBox="1"/>
          <p:nvPr/>
        </p:nvSpPr>
        <p:spPr>
          <a:xfrm>
            <a:off x="6288602" y="1805654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Da algo de valor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6B490-06E8-43B0-99AA-EBB709FBA3F4}"/>
              </a:ext>
            </a:extLst>
          </p:cNvPr>
          <p:cNvSpPr txBox="1"/>
          <p:nvPr/>
        </p:nvSpPr>
        <p:spPr>
          <a:xfrm>
            <a:off x="6300753" y="2670500"/>
            <a:ext cx="4943699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Crea un anclaje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135F2A-5B66-4EBC-9B11-163E49916BBB}"/>
              </a:ext>
            </a:extLst>
          </p:cNvPr>
          <p:cNvSpPr txBox="1"/>
          <p:nvPr/>
        </p:nvSpPr>
        <p:spPr>
          <a:xfrm>
            <a:off x="6328803" y="3490466"/>
            <a:ext cx="5434981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n w="0"/>
                <a:latin typeface="Candara Light" panose="020E0502030303020204" pitchFamily="34" charset="0"/>
                <a:ea typeface="+mj-ea"/>
                <a:cs typeface="+mj-cs"/>
              </a:rPr>
              <a:t>Selección de Herramientas</a:t>
            </a:r>
          </a:p>
        </p:txBody>
      </p:sp>
    </p:spTree>
    <p:extLst>
      <p:ext uri="{BB962C8B-B14F-4D97-AF65-F5344CB8AC3E}">
        <p14:creationId xmlns:p14="http://schemas.microsoft.com/office/powerpoint/2010/main" val="1994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FDEAB8-D2D9-4438-8772-BE3AA074D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9091" r="983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05713D-DF05-465D-90F8-2BB026BE55EF}"/>
              </a:ext>
            </a:extLst>
          </p:cNvPr>
          <p:cNvSpPr txBox="1"/>
          <p:nvPr/>
        </p:nvSpPr>
        <p:spPr>
          <a:xfrm>
            <a:off x="435308" y="1226644"/>
            <a:ext cx="566069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Tip’s adicionales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F74904-660C-4075-8435-F8A6F241C584}"/>
              </a:ext>
            </a:extLst>
          </p:cNvPr>
          <p:cNvSpPr txBox="1"/>
          <p:nvPr/>
        </p:nvSpPr>
        <p:spPr>
          <a:xfrm>
            <a:off x="2419267" y="-458542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Ten la postura adecuada.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1754BD-EC52-46C2-9BC5-D534ED72F8E5}"/>
              </a:ext>
            </a:extLst>
          </p:cNvPr>
          <p:cNvSpPr txBox="1"/>
          <p:nvPr/>
        </p:nvSpPr>
        <p:spPr>
          <a:xfrm>
            <a:off x="2496599" y="727693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Práctica tu dicción.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AC08B5-764C-444E-ACAF-CCFD4E902C85}"/>
              </a:ext>
            </a:extLst>
          </p:cNvPr>
          <p:cNvSpPr txBox="1"/>
          <p:nvPr/>
        </p:nvSpPr>
        <p:spPr>
          <a:xfrm>
            <a:off x="2473879" y="1842253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Sonríe.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5DAB3E-1D5A-4077-8A55-27DCFE7E0579}"/>
              </a:ext>
            </a:extLst>
          </p:cNvPr>
          <p:cNvSpPr txBox="1"/>
          <p:nvPr/>
        </p:nvSpPr>
        <p:spPr>
          <a:xfrm>
            <a:off x="2476135" y="3028488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Construye relaciones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05FE8B-87A5-4353-91E6-B3A6DBCEFD75}"/>
              </a:ext>
            </a:extLst>
          </p:cNvPr>
          <p:cNvSpPr txBox="1"/>
          <p:nvPr/>
        </p:nvSpPr>
        <p:spPr>
          <a:xfrm>
            <a:off x="2496599" y="4446072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Agenda 2 eventos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E279EA-C38C-457A-B3E8-038236A8C445}"/>
              </a:ext>
            </a:extLst>
          </p:cNvPr>
          <p:cNvSpPr txBox="1"/>
          <p:nvPr/>
        </p:nvSpPr>
        <p:spPr>
          <a:xfrm>
            <a:off x="2478391" y="4288641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 Light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93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7AC21E5-CC24-4C4E-AD6C-989FB86E4003}"/>
              </a:ext>
            </a:extLst>
          </p:cNvPr>
          <p:cNvSpPr/>
          <p:nvPr/>
        </p:nvSpPr>
        <p:spPr>
          <a:xfrm>
            <a:off x="323403" y="1453649"/>
            <a:ext cx="186621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Compañía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FDBFA99-6226-4A64-A266-415939C5780E}"/>
              </a:ext>
            </a:extLst>
          </p:cNvPr>
          <p:cNvSpPr/>
          <p:nvPr/>
        </p:nvSpPr>
        <p:spPr>
          <a:xfrm>
            <a:off x="76123" y="2305800"/>
            <a:ext cx="24118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busca la compañía?</a:t>
            </a:r>
          </a:p>
          <a:p>
            <a:endParaRPr lang="es-MX" sz="2200" b="1" dirty="0"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 puede ser mi comprador?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4866B50A-E4DC-46F2-9B08-3D344AD002AF}"/>
              </a:ext>
            </a:extLst>
          </p:cNvPr>
          <p:cNvCxnSpPr>
            <a:cxnSpLocks/>
            <a:stCxn id="25" idx="0"/>
          </p:cNvCxnSpPr>
          <p:nvPr/>
        </p:nvCxnSpPr>
        <p:spPr>
          <a:xfrm>
            <a:off x="1256512" y="1453649"/>
            <a:ext cx="14195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43440CD-0E0F-4135-BDFE-8F21805A3802}"/>
              </a:ext>
            </a:extLst>
          </p:cNvPr>
          <p:cNvCxnSpPr>
            <a:cxnSpLocks/>
          </p:cNvCxnSpPr>
          <p:nvPr/>
        </p:nvCxnSpPr>
        <p:spPr>
          <a:xfrm>
            <a:off x="2688311" y="1447512"/>
            <a:ext cx="12274" cy="3591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BFE766E-74CA-45A3-A366-51E1459BB7C0}"/>
              </a:ext>
            </a:extLst>
          </p:cNvPr>
          <p:cNvCxnSpPr>
            <a:cxnSpLocks/>
          </p:cNvCxnSpPr>
          <p:nvPr/>
        </p:nvCxnSpPr>
        <p:spPr>
          <a:xfrm>
            <a:off x="1319779" y="5039069"/>
            <a:ext cx="13808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BD6420C-B17F-40D2-AD55-B7DB361F9DF5}"/>
              </a:ext>
            </a:extLst>
          </p:cNvPr>
          <p:cNvSpPr/>
          <p:nvPr/>
        </p:nvSpPr>
        <p:spPr>
          <a:xfrm>
            <a:off x="3177487" y="246079"/>
            <a:ext cx="194103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Antigüedad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489307F-3812-4E55-A443-F8A2F0B27E66}"/>
              </a:ext>
            </a:extLst>
          </p:cNvPr>
          <p:cNvSpPr/>
          <p:nvPr/>
        </p:nvSpPr>
        <p:spPr>
          <a:xfrm>
            <a:off x="2762529" y="927584"/>
            <a:ext cx="24118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 6 Meses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 a 2 años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de 2 años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6AA7657-2251-4712-8333-A261ED0CA0F0}"/>
              </a:ext>
            </a:extLst>
          </p:cNvPr>
          <p:cNvCxnSpPr/>
          <p:nvPr/>
        </p:nvCxnSpPr>
        <p:spPr>
          <a:xfrm>
            <a:off x="2688311" y="2206453"/>
            <a:ext cx="27496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EC6802C8-294C-455D-A57E-C9C07666B039}"/>
              </a:ext>
            </a:extLst>
          </p:cNvPr>
          <p:cNvCxnSpPr/>
          <p:nvPr/>
        </p:nvCxnSpPr>
        <p:spPr>
          <a:xfrm flipV="1">
            <a:off x="5437996" y="703274"/>
            <a:ext cx="0" cy="1503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B7F40A7-0A0D-4B71-8C43-BD88849F74A9}"/>
              </a:ext>
            </a:extLst>
          </p:cNvPr>
          <p:cNvSpPr/>
          <p:nvPr/>
        </p:nvSpPr>
        <p:spPr>
          <a:xfrm>
            <a:off x="3019947" y="2286663"/>
            <a:ext cx="3622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06368E8-CC1C-473D-9663-32036FB5C8F6}"/>
              </a:ext>
            </a:extLst>
          </p:cNvPr>
          <p:cNvSpPr/>
          <p:nvPr/>
        </p:nvSpPr>
        <p:spPr>
          <a:xfrm>
            <a:off x="2765199" y="2864465"/>
            <a:ext cx="4452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 le reporta?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¿Quiénes son sus pares?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 es su cliente o proveedor interno?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26F84739-1713-474D-87B5-661835BF3D77}"/>
              </a:ext>
            </a:extLst>
          </p:cNvPr>
          <p:cNvCxnSpPr>
            <a:cxnSpLocks/>
          </p:cNvCxnSpPr>
          <p:nvPr/>
        </p:nvCxnSpPr>
        <p:spPr>
          <a:xfrm>
            <a:off x="2700585" y="4595893"/>
            <a:ext cx="4406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37CEA83-6DB8-496F-83FE-3F4E1F3330F1}"/>
              </a:ext>
            </a:extLst>
          </p:cNvPr>
          <p:cNvCxnSpPr>
            <a:cxnSpLocks/>
          </p:cNvCxnSpPr>
          <p:nvPr/>
        </p:nvCxnSpPr>
        <p:spPr>
          <a:xfrm flipV="1">
            <a:off x="7106880" y="2206448"/>
            <a:ext cx="0" cy="2832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F4DC1CF-007E-4507-9866-2AAB341639EE}"/>
              </a:ext>
            </a:extLst>
          </p:cNvPr>
          <p:cNvSpPr/>
          <p:nvPr/>
        </p:nvSpPr>
        <p:spPr>
          <a:xfrm>
            <a:off x="3054484" y="4567419"/>
            <a:ext cx="194103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Edad (BG )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40A77A5-461C-489F-80BC-31B4A3B17500}"/>
              </a:ext>
            </a:extLst>
          </p:cNvPr>
          <p:cNvSpPr/>
          <p:nvPr/>
        </p:nvSpPr>
        <p:spPr>
          <a:xfrm>
            <a:off x="2816083" y="5260283"/>
            <a:ext cx="3354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Canal de Contacto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Egos/Creencias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Poder/Puesto/Empresa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349FF27-084B-478F-85BB-0142AC3A37C0}"/>
              </a:ext>
            </a:extLst>
          </p:cNvPr>
          <p:cNvSpPr/>
          <p:nvPr/>
        </p:nvSpPr>
        <p:spPr>
          <a:xfrm>
            <a:off x="7749371" y="156953"/>
            <a:ext cx="194103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Red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7600ED0-5FB9-409B-B9EA-A3CB4ED75CED}"/>
              </a:ext>
            </a:extLst>
          </p:cNvPr>
          <p:cNvSpPr/>
          <p:nvPr/>
        </p:nvSpPr>
        <p:spPr>
          <a:xfrm>
            <a:off x="7389181" y="813601"/>
            <a:ext cx="3918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Triangulaciones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Contactos de trabajos anteriores.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Industrias de sus contactos.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Contactos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en la Red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50E454C-9FFA-464E-BF12-7DFE13798BA7}"/>
              </a:ext>
            </a:extLst>
          </p:cNvPr>
          <p:cNvCxnSpPr>
            <a:cxnSpLocks/>
          </p:cNvCxnSpPr>
          <p:nvPr/>
        </p:nvCxnSpPr>
        <p:spPr>
          <a:xfrm>
            <a:off x="7106880" y="3215710"/>
            <a:ext cx="4448585" cy="145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20D4EB8-FB53-4C0F-B314-8E995824C78F}"/>
              </a:ext>
            </a:extLst>
          </p:cNvPr>
          <p:cNvCxnSpPr>
            <a:cxnSpLocks/>
          </p:cNvCxnSpPr>
          <p:nvPr/>
        </p:nvCxnSpPr>
        <p:spPr>
          <a:xfrm flipV="1">
            <a:off x="11555465" y="828805"/>
            <a:ext cx="0" cy="2401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19A9EB8-F555-4A03-9786-2B8395AAE7BE}"/>
              </a:ext>
            </a:extLst>
          </p:cNvPr>
          <p:cNvSpPr/>
          <p:nvPr/>
        </p:nvSpPr>
        <p:spPr>
          <a:xfrm>
            <a:off x="7171494" y="3043197"/>
            <a:ext cx="3829433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000" b="1" dirty="0">
                <a:solidFill>
                  <a:schemeClr val="accent2"/>
                </a:solidFill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5F879A2-F0BA-419C-943B-9C55E867876F}"/>
              </a:ext>
            </a:extLst>
          </p:cNvPr>
          <p:cNvSpPr/>
          <p:nvPr/>
        </p:nvSpPr>
        <p:spPr>
          <a:xfrm>
            <a:off x="7422601" y="4000271"/>
            <a:ext cx="4363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 el 360 del cliente.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Traza tu plan de contacto.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 el PAV.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 tu speech</a:t>
            </a:r>
          </a:p>
          <a:p>
            <a:pPr marL="342900" indent="-342900">
              <a:buFont typeface="Candara Light" panose="020E0502030303020204" pitchFamily="34" charset="0"/>
              <a:buChar char="Ω"/>
            </a:pPr>
            <a:r>
              <a:rPr lang="es-MX" sz="2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Acciona.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EBBC8C5-55A3-4FC7-8D2E-434DE564BA9B}"/>
              </a:ext>
            </a:extLst>
          </p:cNvPr>
          <p:cNvSpPr/>
          <p:nvPr/>
        </p:nvSpPr>
        <p:spPr>
          <a:xfrm>
            <a:off x="26629" y="-116134"/>
            <a:ext cx="3487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</a:t>
            </a:r>
          </a:p>
        </p:txBody>
      </p:sp>
    </p:spTree>
    <p:extLst>
      <p:ext uri="{BB962C8B-B14F-4D97-AF65-F5344CB8AC3E}">
        <p14:creationId xmlns:p14="http://schemas.microsoft.com/office/powerpoint/2010/main" val="28996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4" grpId="0"/>
      <p:bldP spid="35" grpId="0"/>
      <p:bldP spid="38" grpId="0"/>
      <p:bldP spid="39" grpId="0"/>
      <p:bldP spid="41" grpId="0"/>
      <p:bldP spid="42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ápices, Por Escrito, Escribir, Blog, Blogger, Escritor">
            <a:extLst>
              <a:ext uri="{FF2B5EF4-FFF2-40B4-BE49-F238E27FC236}">
                <a16:creationId xmlns:a16="http://schemas.microsoft.com/office/drawing/2014/main" id="{774C2FE2-BE31-45C5-A301-304FD507F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DF34DB-E24D-436B-8ECE-5F0E07A41DCF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Ejercicio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79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07EB-2DB5-30C4-DB3A-44514830D0A7}"/>
              </a:ext>
            </a:extLst>
          </p:cNvPr>
          <p:cNvSpPr txBox="1">
            <a:spLocks/>
          </p:cNvSpPr>
          <p:nvPr/>
        </p:nvSpPr>
        <p:spPr>
          <a:xfrm>
            <a:off x="4961670" y="2584654"/>
            <a:ext cx="7094677" cy="1214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6600" b="1" dirty="0">
                <a:latin typeface="Candara Light" panose="020E0502030303020204" pitchFamily="34" charset="0"/>
              </a:rPr>
              <a:t>Nobum</a:t>
            </a:r>
          </a:p>
        </p:txBody>
      </p:sp>
    </p:spTree>
    <p:extLst>
      <p:ext uri="{BB962C8B-B14F-4D97-AF65-F5344CB8AC3E}">
        <p14:creationId xmlns:p14="http://schemas.microsoft.com/office/powerpoint/2010/main" val="203126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5DB73E-05AF-47CE-B75F-F0F054B0FE19}"/>
              </a:ext>
            </a:extLst>
          </p:cNvPr>
          <p:cNvSpPr txBox="1"/>
          <p:nvPr/>
        </p:nvSpPr>
        <p:spPr>
          <a:xfrm>
            <a:off x="274918" y="-723153"/>
            <a:ext cx="2964329" cy="7478970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48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562BC7-41FF-4515-BF0D-C654DA36EA16}"/>
              </a:ext>
            </a:extLst>
          </p:cNvPr>
          <p:cNvSpPr txBox="1"/>
          <p:nvPr/>
        </p:nvSpPr>
        <p:spPr>
          <a:xfrm>
            <a:off x="557306" y="5050117"/>
            <a:ext cx="4023360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Necesidades Críticas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AB2DC8-D272-4103-9510-03C210DB10D7}"/>
              </a:ext>
            </a:extLst>
          </p:cNvPr>
          <p:cNvSpPr txBox="1"/>
          <p:nvPr/>
        </p:nvSpPr>
        <p:spPr>
          <a:xfrm>
            <a:off x="4787154" y="-62757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Vender a nuevos clientes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8F5D8A-04C6-4150-B14B-9B978A6F1AA7}"/>
              </a:ext>
            </a:extLst>
          </p:cNvPr>
          <p:cNvSpPr txBox="1"/>
          <p:nvPr/>
        </p:nvSpPr>
        <p:spPr>
          <a:xfrm>
            <a:off x="4846918" y="1117596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Cuidar a su base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94FBAD-B017-4D17-8188-1396E3CDB723}"/>
              </a:ext>
            </a:extLst>
          </p:cNvPr>
          <p:cNvSpPr txBox="1"/>
          <p:nvPr/>
        </p:nvSpPr>
        <p:spPr>
          <a:xfrm>
            <a:off x="4846918" y="2357705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Mejorar su utilidad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D0F7D7-1BBA-47F6-8DA4-A0DBC315A053}"/>
              </a:ext>
            </a:extLst>
          </p:cNvPr>
          <p:cNvSpPr txBox="1"/>
          <p:nvPr/>
        </p:nvSpPr>
        <p:spPr>
          <a:xfrm>
            <a:off x="4855888" y="3579886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Cobrar en menos tiempo</a:t>
            </a:r>
          </a:p>
        </p:txBody>
      </p:sp>
    </p:spTree>
    <p:extLst>
      <p:ext uri="{BB962C8B-B14F-4D97-AF65-F5344CB8AC3E}">
        <p14:creationId xmlns:p14="http://schemas.microsoft.com/office/powerpoint/2010/main" val="30715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0CC0F-6979-8F5F-F548-3D91460A3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8EBD93-7164-E2A5-3ECF-50A40BD1FBF4}"/>
              </a:ext>
            </a:extLst>
          </p:cNvPr>
          <p:cNvSpPr txBox="1"/>
          <p:nvPr/>
        </p:nvSpPr>
        <p:spPr>
          <a:xfrm>
            <a:off x="274918" y="-723153"/>
            <a:ext cx="2964329" cy="7478970"/>
          </a:xfrm>
          <a:prstGeom prst="rect">
            <a:avLst/>
          </a:prstGeom>
          <a:noFill/>
          <a:effectLst>
            <a:outerShdw blurRad="50800" dist="584200" dir="2520000" algn="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48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CA717D-725D-21BB-21C9-BDE6CC875758}"/>
              </a:ext>
            </a:extLst>
          </p:cNvPr>
          <p:cNvSpPr txBox="1"/>
          <p:nvPr/>
        </p:nvSpPr>
        <p:spPr>
          <a:xfrm>
            <a:off x="557306" y="5050117"/>
            <a:ext cx="4023360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Detonadores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D0610C-3A56-FD53-147E-23AB96277C95}"/>
              </a:ext>
            </a:extLst>
          </p:cNvPr>
          <p:cNvSpPr txBox="1"/>
          <p:nvPr/>
        </p:nvSpPr>
        <p:spPr>
          <a:xfrm>
            <a:off x="4787154" y="815780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Activador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1806D3-2FE6-695E-72EC-4DFA68027A68}"/>
              </a:ext>
            </a:extLst>
          </p:cNvPr>
          <p:cNvSpPr txBox="1"/>
          <p:nvPr/>
        </p:nvSpPr>
        <p:spPr>
          <a:xfrm>
            <a:off x="4846918" y="1996133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Deseo o Dolor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68CE6D-C1A5-B0DD-6080-3EBC6B2DB34D}"/>
              </a:ext>
            </a:extLst>
          </p:cNvPr>
          <p:cNvSpPr txBox="1"/>
          <p:nvPr/>
        </p:nvSpPr>
        <p:spPr>
          <a:xfrm>
            <a:off x="4846918" y="3236242"/>
            <a:ext cx="7070164" cy="1586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Necesidad</a:t>
            </a:r>
          </a:p>
        </p:txBody>
      </p:sp>
    </p:spTree>
    <p:extLst>
      <p:ext uri="{BB962C8B-B14F-4D97-AF65-F5344CB8AC3E}">
        <p14:creationId xmlns:p14="http://schemas.microsoft.com/office/powerpoint/2010/main" val="22223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D5A0DE-1193-4988-9F36-2EAAAC446EA2}"/>
              </a:ext>
            </a:extLst>
          </p:cNvPr>
          <p:cNvSpPr/>
          <p:nvPr/>
        </p:nvSpPr>
        <p:spPr>
          <a:xfrm>
            <a:off x="35043" y="-122783"/>
            <a:ext cx="3487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72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</a:t>
            </a:r>
          </a:p>
        </p:txBody>
      </p:sp>
      <p:grpSp>
        <p:nvGrpSpPr>
          <p:cNvPr id="4" name="Group 101">
            <a:extLst>
              <a:ext uri="{FF2B5EF4-FFF2-40B4-BE49-F238E27FC236}">
                <a16:creationId xmlns:a16="http://schemas.microsoft.com/office/drawing/2014/main" id="{6DA9DC51-5738-445C-A4A9-EBAF31E3D0A2}"/>
              </a:ext>
            </a:extLst>
          </p:cNvPr>
          <p:cNvGrpSpPr/>
          <p:nvPr/>
        </p:nvGrpSpPr>
        <p:grpSpPr>
          <a:xfrm>
            <a:off x="7714344" y="580698"/>
            <a:ext cx="3353116" cy="3177898"/>
            <a:chOff x="6917760" y="1784501"/>
            <a:chExt cx="3353116" cy="3177898"/>
          </a:xfrm>
        </p:grpSpPr>
        <p:sp>
          <p:nvSpPr>
            <p:cNvPr id="64" name="Freeform 102">
              <a:extLst>
                <a:ext uri="{FF2B5EF4-FFF2-40B4-BE49-F238E27FC236}">
                  <a16:creationId xmlns:a16="http://schemas.microsoft.com/office/drawing/2014/main" id="{94561BB1-BAE9-43B1-837B-F760F78C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59106C0D-7E6B-49BE-81E5-8CE09490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6093026F-92CC-4236-BFB1-437DCC02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D41F745D-3179-4DEC-ABF9-C1A679324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BD19E38D-FEFF-42D5-BAA1-A6E42D25E25A}"/>
              </a:ext>
            </a:extLst>
          </p:cNvPr>
          <p:cNvGrpSpPr/>
          <p:nvPr/>
        </p:nvGrpSpPr>
        <p:grpSpPr>
          <a:xfrm>
            <a:off x="1112266" y="580698"/>
            <a:ext cx="3353116" cy="3177898"/>
            <a:chOff x="1917948" y="1784501"/>
            <a:chExt cx="3353116" cy="3177898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B04F5B96-5D9C-4F27-A7DA-163FEC160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BAA2CAAA-D78A-4499-AE3F-684DA543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E12D9490-3D01-4948-B6F2-9FFB74EE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2BB11D32-132F-499A-9746-5C05051D8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3C04B708-8F38-4850-8C75-7B5ECA2DF8B7}"/>
              </a:ext>
            </a:extLst>
          </p:cNvPr>
          <p:cNvGrpSpPr/>
          <p:nvPr/>
        </p:nvGrpSpPr>
        <p:grpSpPr>
          <a:xfrm>
            <a:off x="5346111" y="580698"/>
            <a:ext cx="1336926" cy="3177898"/>
            <a:chOff x="5423549" y="1784501"/>
            <a:chExt cx="1336926" cy="3177898"/>
          </a:xfrm>
        </p:grpSpPr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4A5F8CCA-E362-46BF-BD13-B82C83219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6E74A638-37F9-4D33-91D0-3529D6C2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85D549F-EB92-4858-B999-8C3F5E77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8" name="Group 48">
            <a:extLst>
              <a:ext uri="{FF2B5EF4-FFF2-40B4-BE49-F238E27FC236}">
                <a16:creationId xmlns:a16="http://schemas.microsoft.com/office/drawing/2014/main" id="{32213537-10FF-4BDA-BD03-43DFC112A923}"/>
              </a:ext>
            </a:extLst>
          </p:cNvPr>
          <p:cNvGrpSpPr/>
          <p:nvPr/>
        </p:nvGrpSpPr>
        <p:grpSpPr>
          <a:xfrm>
            <a:off x="3308938" y="580698"/>
            <a:ext cx="2013790" cy="3177898"/>
            <a:chOff x="3690438" y="1784501"/>
            <a:chExt cx="2013790" cy="3177898"/>
          </a:xfrm>
        </p:grpSpPr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5B42DFAC-3C50-44F3-947F-17B53E7C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3D6BFA13-61C5-4951-A8C9-1AA2B89ED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92A4E716-D4E2-4708-9553-D834247A0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AE413963-A4C5-48E5-9238-83ABFEDC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284B11FD-34A9-4CEE-8A11-8D338F63EB9B}"/>
              </a:ext>
            </a:extLst>
          </p:cNvPr>
          <p:cNvGrpSpPr/>
          <p:nvPr/>
        </p:nvGrpSpPr>
        <p:grpSpPr>
          <a:xfrm>
            <a:off x="6794544" y="580698"/>
            <a:ext cx="2014990" cy="3177898"/>
            <a:chOff x="6511106" y="1784501"/>
            <a:chExt cx="2014990" cy="3177898"/>
          </a:xfrm>
        </p:grpSpPr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93AEAEF3-D580-4624-92F8-2F855A8DA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5984A95C-71BB-4FCB-8D84-C7C3ED68D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EC9B8A77-38D9-4FE3-8286-6E733212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A21D7702-EF09-4506-8301-35952B02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D4F5A53D-4554-49DE-84C6-83BB2C91480B}"/>
              </a:ext>
            </a:extLst>
          </p:cNvPr>
          <p:cNvSpPr/>
          <p:nvPr/>
        </p:nvSpPr>
        <p:spPr>
          <a:xfrm>
            <a:off x="4283751" y="304107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92">
            <a:extLst>
              <a:ext uri="{FF2B5EF4-FFF2-40B4-BE49-F238E27FC236}">
                <a16:creationId xmlns:a16="http://schemas.microsoft.com/office/drawing/2014/main" id="{D7C6D7D4-2E8F-4C32-8DE3-C0519A446604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1862133" y="4115891"/>
            <a:ext cx="84613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96">
            <a:extLst>
              <a:ext uri="{FF2B5EF4-FFF2-40B4-BE49-F238E27FC236}">
                <a16:creationId xmlns:a16="http://schemas.microsoft.com/office/drawing/2014/main" id="{F39B03BF-E0CD-4B6A-AE9F-71703F07D673}"/>
              </a:ext>
            </a:extLst>
          </p:cNvPr>
          <p:cNvSpPr/>
          <p:nvPr/>
        </p:nvSpPr>
        <p:spPr>
          <a:xfrm>
            <a:off x="1674777" y="4022213"/>
            <a:ext cx="187356" cy="187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7" name="Oval 97">
            <a:extLst>
              <a:ext uri="{FF2B5EF4-FFF2-40B4-BE49-F238E27FC236}">
                <a16:creationId xmlns:a16="http://schemas.microsoft.com/office/drawing/2014/main" id="{4D7AC75D-7528-408B-A270-5901F3CB3DF1}"/>
              </a:ext>
            </a:extLst>
          </p:cNvPr>
          <p:cNvSpPr/>
          <p:nvPr/>
        </p:nvSpPr>
        <p:spPr>
          <a:xfrm>
            <a:off x="10323470" y="4022213"/>
            <a:ext cx="187356" cy="187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8" name="Oval 98">
            <a:extLst>
              <a:ext uri="{FF2B5EF4-FFF2-40B4-BE49-F238E27FC236}">
                <a16:creationId xmlns:a16="http://schemas.microsoft.com/office/drawing/2014/main" id="{9892FE36-AF5E-448A-88A7-71E0F0C88F9D}"/>
              </a:ext>
            </a:extLst>
          </p:cNvPr>
          <p:cNvSpPr/>
          <p:nvPr/>
        </p:nvSpPr>
        <p:spPr>
          <a:xfrm>
            <a:off x="8037187" y="4022213"/>
            <a:ext cx="187356" cy="187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9" name="Oval 99">
            <a:extLst>
              <a:ext uri="{FF2B5EF4-FFF2-40B4-BE49-F238E27FC236}">
                <a16:creationId xmlns:a16="http://schemas.microsoft.com/office/drawing/2014/main" id="{A414F619-F8A1-4866-9976-B5AF7BC855EF}"/>
              </a:ext>
            </a:extLst>
          </p:cNvPr>
          <p:cNvSpPr/>
          <p:nvPr/>
        </p:nvSpPr>
        <p:spPr>
          <a:xfrm>
            <a:off x="5915207" y="4022213"/>
            <a:ext cx="187356" cy="187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00">
            <a:extLst>
              <a:ext uri="{FF2B5EF4-FFF2-40B4-BE49-F238E27FC236}">
                <a16:creationId xmlns:a16="http://schemas.microsoft.com/office/drawing/2014/main" id="{40C313C2-71C8-4E85-AEC6-F09F1C023B68}"/>
              </a:ext>
            </a:extLst>
          </p:cNvPr>
          <p:cNvSpPr/>
          <p:nvPr/>
        </p:nvSpPr>
        <p:spPr>
          <a:xfrm>
            <a:off x="3879329" y="4022213"/>
            <a:ext cx="187356" cy="187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9F40A7F5-8C8A-4714-AFF2-8D59D0A868AB}"/>
              </a:ext>
            </a:extLst>
          </p:cNvPr>
          <p:cNvSpPr txBox="1"/>
          <p:nvPr/>
        </p:nvSpPr>
        <p:spPr>
          <a:xfrm>
            <a:off x="4696379" y="233194"/>
            <a:ext cx="282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Candara Light" panose="020E0502030303020204" pitchFamily="34" charset="0"/>
              </a:rPr>
              <a:t>Teorías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F9EF957-887E-4A30-8DD1-C2CB6BF11DE4}"/>
              </a:ext>
            </a:extLst>
          </p:cNvPr>
          <p:cNvSpPr/>
          <p:nvPr/>
        </p:nvSpPr>
        <p:spPr>
          <a:xfrm>
            <a:off x="625960" y="4125274"/>
            <a:ext cx="2276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Robbins</a:t>
            </a:r>
          </a:p>
          <a:p>
            <a:pPr algn="ctr"/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(Acción)</a:t>
            </a:r>
          </a:p>
          <a:p>
            <a:pPr algn="ctr"/>
            <a:endParaRPr lang="es-MX" b="1" dirty="0"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 el Dolor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Aumentar el Placer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52ADF0F-ED8D-4A46-8011-D17B11B41748}"/>
              </a:ext>
            </a:extLst>
          </p:cNvPr>
          <p:cNvSpPr/>
          <p:nvPr/>
        </p:nvSpPr>
        <p:spPr>
          <a:xfrm>
            <a:off x="2828088" y="4118112"/>
            <a:ext cx="22767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Maslow</a:t>
            </a:r>
          </a:p>
          <a:p>
            <a:pPr algn="ctr"/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(Necesidades)</a:t>
            </a:r>
          </a:p>
          <a:p>
            <a:pPr algn="ctr"/>
            <a:endParaRPr lang="es-MX" b="1" dirty="0"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Autorrealización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Reconocimiento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Afiliación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Seguridad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Fisiológicas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E8435AC4-4CD3-4EE4-98A2-1B4BF5ECEC7B}"/>
              </a:ext>
            </a:extLst>
          </p:cNvPr>
          <p:cNvSpPr/>
          <p:nvPr/>
        </p:nvSpPr>
        <p:spPr>
          <a:xfrm>
            <a:off x="4864521" y="4117087"/>
            <a:ext cx="227679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 Leland </a:t>
            </a: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(Motivadores)</a:t>
            </a:r>
          </a:p>
          <a:p>
            <a:pPr algn="ctr"/>
            <a:endParaRPr lang="es-MX" b="1" dirty="0"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Logro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Filiación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ABE0685B-EF30-4728-9883-17948E159571}"/>
              </a:ext>
            </a:extLst>
          </p:cNvPr>
          <p:cNvSpPr/>
          <p:nvPr/>
        </p:nvSpPr>
        <p:spPr>
          <a:xfrm>
            <a:off x="6993006" y="4109925"/>
            <a:ext cx="227679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Yukl </a:t>
            </a:r>
          </a:p>
          <a:p>
            <a:pPr algn="ctr"/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(Influencia)</a:t>
            </a:r>
          </a:p>
          <a:p>
            <a:pPr algn="ctr"/>
            <a:endParaRPr lang="es-MX" b="1" dirty="0"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Emociones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Razón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E0285D2D-0140-47A1-8A38-14BD6AC4EA67}"/>
              </a:ext>
            </a:extLst>
          </p:cNvPr>
          <p:cNvSpPr/>
          <p:nvPr/>
        </p:nvSpPr>
        <p:spPr>
          <a:xfrm>
            <a:off x="9274914" y="4108900"/>
            <a:ext cx="23486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Karpman</a:t>
            </a:r>
          </a:p>
          <a:p>
            <a:pPr algn="ctr"/>
            <a:r>
              <a:rPr lang="es-MX" b="1" dirty="0">
                <a:latin typeface="Candara Light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(Arquetipos)</a:t>
            </a:r>
          </a:p>
          <a:p>
            <a:pPr algn="ctr"/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</a:rPr>
              <a:t>Perseguidor/Miedo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</a:rPr>
              <a:t>Salvador/Soborno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b="1" dirty="0">
                <a:latin typeface="Candara Light" panose="020E0502030303020204" pitchFamily="34" charset="0"/>
              </a:rPr>
              <a:t>Víctima/Necesita que lo salven o ser perseguido</a:t>
            </a:r>
            <a:endParaRPr lang="es-MX" b="1" dirty="0">
              <a:latin typeface="Candara Light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7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7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CB39614-E14D-429D-8975-EFDA80223170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La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Encuesta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  <a:ea typeface="+mj-ea"/>
              <a:cs typeface="+mj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2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monitor de computadora&#10;&#10;Descripción generada automáticamente">
            <a:extLst>
              <a:ext uri="{FF2B5EF4-FFF2-40B4-BE49-F238E27FC236}">
                <a16:creationId xmlns:a16="http://schemas.microsoft.com/office/drawing/2014/main" id="{4EB6063B-C0B5-4E8F-AB90-10D6E8A0F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Diagrama de flujo: datos 6">
            <a:extLst>
              <a:ext uri="{FF2B5EF4-FFF2-40B4-BE49-F238E27FC236}">
                <a16:creationId xmlns:a16="http://schemas.microsoft.com/office/drawing/2014/main" id="{2775DE74-BA1D-4D87-BEF0-291B31969612}"/>
              </a:ext>
            </a:extLst>
          </p:cNvPr>
          <p:cNvSpPr/>
          <p:nvPr/>
        </p:nvSpPr>
        <p:spPr>
          <a:xfrm>
            <a:off x="-11205" y="0"/>
            <a:ext cx="5218999" cy="6857999"/>
          </a:xfrm>
          <a:prstGeom prst="flowChartInputOutpu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399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2F1958-DE72-4684-9411-9CE585379F8B}"/>
              </a:ext>
            </a:extLst>
          </p:cNvPr>
          <p:cNvSpPr txBox="1"/>
          <p:nvPr/>
        </p:nvSpPr>
        <p:spPr>
          <a:xfrm>
            <a:off x="723663" y="1316793"/>
            <a:ext cx="4095169" cy="346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MX" sz="3000" b="1" dirty="0">
                <a:latin typeface="Candara Light" panose="020E0502030303020204" pitchFamily="34" charset="0"/>
              </a:rPr>
              <a:t>Características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MX" sz="3000" b="1" dirty="0">
                <a:latin typeface="Candara Light" panose="020E0502030303020204" pitchFamily="34" charset="0"/>
              </a:rPr>
              <a:t>Beneficios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MX" sz="3000" b="1" dirty="0">
                <a:latin typeface="Candara Light" panose="020E0502030303020204" pitchFamily="34" charset="0"/>
              </a:rPr>
              <a:t>Diferenciadores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MX" sz="3000" b="1" dirty="0">
                <a:latin typeface="Candara Light" panose="020E0502030303020204" pitchFamily="34" charset="0"/>
              </a:rPr>
              <a:t>Valores Agregados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MX" sz="3000" b="1" dirty="0">
                <a:latin typeface="Candara Light" panose="020E0502030303020204" pitchFamily="34" charset="0"/>
              </a:rPr>
              <a:t>Entregables</a:t>
            </a:r>
          </a:p>
        </p:txBody>
      </p:sp>
    </p:spTree>
    <p:extLst>
      <p:ext uri="{BB962C8B-B14F-4D97-AF65-F5344CB8AC3E}">
        <p14:creationId xmlns:p14="http://schemas.microsoft.com/office/powerpoint/2010/main" val="359368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lÃ³n, Cortina, Etapa, Puesta En Escena, EscenografÃ­a">
            <a:extLst>
              <a:ext uri="{FF2B5EF4-FFF2-40B4-BE49-F238E27FC236}">
                <a16:creationId xmlns:a16="http://schemas.microsoft.com/office/drawing/2014/main" id="{AD60FF10-0C68-40B9-9C78-FAC0F22E8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6484" r="20826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8B0DCE-EF8F-4CF2-8E7D-516E5D5F37BB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+mj-cs"/>
              </a:rPr>
              <a:t>Sondeo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3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ne, Cortina, Teatro, Película, Fondo, Rayas, Etapa">
            <a:extLst>
              <a:ext uri="{FF2B5EF4-FFF2-40B4-BE49-F238E27FC236}">
                <a16:creationId xmlns:a16="http://schemas.microsoft.com/office/drawing/2014/main" id="{96FC6B44-2AB3-481B-918A-8B364E9E6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r="9091" b="9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66A978-DF6B-40FC-A253-C2F0EC028E45}"/>
              </a:ext>
            </a:extLst>
          </p:cNvPr>
          <p:cNvSpPr/>
          <p:nvPr/>
        </p:nvSpPr>
        <p:spPr>
          <a:xfrm>
            <a:off x="227346" y="1203061"/>
            <a:ext cx="4965627" cy="370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¿Qué hay detrás?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latin typeface="Candara Light" panose="020E05020303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Reglas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ndara Light" panose="020E05020303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 Light" panose="020E0502030303020204" pitchFamily="34" charset="0"/>
              </a:rPr>
              <a:t>Deben hacer preguntas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 Light" panose="020E0502030303020204" pitchFamily="34" charset="0"/>
              </a:rPr>
              <a:t>Pueden hacer 3 intentos por adivinar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 Light" panose="020E0502030303020204" pitchFamily="34" charset="0"/>
              </a:rPr>
              <a:t>Cada inferencia se convierte en un intento de respuesta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 Light" panose="020E0502030303020204" pitchFamily="34" charset="0"/>
              </a:rPr>
              <a:t>Pueden ceder su turno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 Light" panose="020E0502030303020204" pitchFamily="34" charset="0"/>
              </a:rPr>
              <a:t>Tenemos 15 minutos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397</Words>
  <Application>Microsoft Office PowerPoint</Application>
  <PresentationFormat>Panorámica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Candara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 Aldape</dc:creator>
  <cp:lastModifiedBy>Edgar Aldape</cp:lastModifiedBy>
  <cp:revision>24</cp:revision>
  <dcterms:created xsi:type="dcterms:W3CDTF">2021-01-24T18:00:12Z</dcterms:created>
  <dcterms:modified xsi:type="dcterms:W3CDTF">2025-03-10T10:41:05Z</dcterms:modified>
</cp:coreProperties>
</file>